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embeddings/oleObject5.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notesSlides/notesSlide44.xml" ContentType="application/vnd.openxmlformats-officedocument.presentationml.notesSlide+xml"/>
  <Override PartName="/ppt/charts/chart2.xml" ContentType="application/vnd.openxmlformats-officedocument.drawingml.chart+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handoutMasterIdLst>
    <p:handoutMasterId r:id="rId80"/>
  </p:handoutMasterIdLst>
  <p:sldIdLst>
    <p:sldId id="256" r:id="rId2"/>
    <p:sldId id="854" r:id="rId3"/>
    <p:sldId id="322" r:id="rId4"/>
    <p:sldId id="722" r:id="rId5"/>
    <p:sldId id="809" r:id="rId6"/>
    <p:sldId id="810" r:id="rId7"/>
    <p:sldId id="820" r:id="rId8"/>
    <p:sldId id="821" r:id="rId9"/>
    <p:sldId id="839" r:id="rId10"/>
    <p:sldId id="823" r:id="rId11"/>
    <p:sldId id="824" r:id="rId12"/>
    <p:sldId id="825" r:id="rId13"/>
    <p:sldId id="827" r:id="rId14"/>
    <p:sldId id="828" r:id="rId15"/>
    <p:sldId id="829" r:id="rId16"/>
    <p:sldId id="830" r:id="rId17"/>
    <p:sldId id="836" r:id="rId18"/>
    <p:sldId id="840" r:id="rId19"/>
    <p:sldId id="751" r:id="rId20"/>
    <p:sldId id="813" r:id="rId21"/>
    <p:sldId id="814" r:id="rId22"/>
    <p:sldId id="841" r:id="rId23"/>
    <p:sldId id="842" r:id="rId24"/>
    <p:sldId id="843" r:id="rId25"/>
    <p:sldId id="846" r:id="rId26"/>
    <p:sldId id="847" r:id="rId27"/>
    <p:sldId id="752" r:id="rId28"/>
    <p:sldId id="754" r:id="rId29"/>
    <p:sldId id="755" r:id="rId30"/>
    <p:sldId id="756" r:id="rId31"/>
    <p:sldId id="757" r:id="rId32"/>
    <p:sldId id="758" r:id="rId33"/>
    <p:sldId id="759" r:id="rId34"/>
    <p:sldId id="760" r:id="rId35"/>
    <p:sldId id="761" r:id="rId36"/>
    <p:sldId id="762" r:id="rId37"/>
    <p:sldId id="763" r:id="rId38"/>
    <p:sldId id="764" r:id="rId39"/>
    <p:sldId id="765" r:id="rId40"/>
    <p:sldId id="766" r:id="rId41"/>
    <p:sldId id="767" r:id="rId42"/>
    <p:sldId id="769" r:id="rId43"/>
    <p:sldId id="770" r:id="rId44"/>
    <p:sldId id="771" r:id="rId45"/>
    <p:sldId id="773" r:id="rId46"/>
    <p:sldId id="848" r:id="rId47"/>
    <p:sldId id="775" r:id="rId48"/>
    <p:sldId id="776" r:id="rId49"/>
    <p:sldId id="777" r:id="rId50"/>
    <p:sldId id="778" r:id="rId51"/>
    <p:sldId id="779" r:id="rId52"/>
    <p:sldId id="780" r:id="rId53"/>
    <p:sldId id="781" r:id="rId54"/>
    <p:sldId id="782" r:id="rId55"/>
    <p:sldId id="783" r:id="rId56"/>
    <p:sldId id="784" r:id="rId57"/>
    <p:sldId id="785" r:id="rId58"/>
    <p:sldId id="786" r:id="rId59"/>
    <p:sldId id="787" r:id="rId60"/>
    <p:sldId id="788" r:id="rId61"/>
    <p:sldId id="789" r:id="rId62"/>
    <p:sldId id="790" r:id="rId63"/>
    <p:sldId id="791" r:id="rId64"/>
    <p:sldId id="792" r:id="rId65"/>
    <p:sldId id="793" r:id="rId66"/>
    <p:sldId id="794" r:id="rId67"/>
    <p:sldId id="795" r:id="rId68"/>
    <p:sldId id="796" r:id="rId69"/>
    <p:sldId id="797" r:id="rId70"/>
    <p:sldId id="798" r:id="rId71"/>
    <p:sldId id="801" r:id="rId72"/>
    <p:sldId id="850" r:id="rId73"/>
    <p:sldId id="816" r:id="rId74"/>
    <p:sldId id="818" r:id="rId75"/>
    <p:sldId id="819" r:id="rId76"/>
    <p:sldId id="853" r:id="rId77"/>
    <p:sldId id="341" r:id="rId78"/>
  </p:sldIdLst>
  <p:sldSz cx="9144000" cy="6858000" type="screen4x3"/>
  <p:notesSz cx="7315200" cy="9601200"/>
  <p:defaultText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28" autoAdjust="0"/>
  </p:normalViewPr>
  <p:slideViewPr>
    <p:cSldViewPr>
      <p:cViewPr>
        <p:scale>
          <a:sx n="75" d="100"/>
          <a:sy n="75" d="100"/>
        </p:scale>
        <p:origin x="-25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arliu\Dropbox\SIGCOMM13\slides\ev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arliu\Dropbox\SIGCOMM13\slides\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Real-time link utilization</a:t>
            </a:r>
          </a:p>
        </c:rich>
      </c:tx>
      <c:layout>
        <c:manualLayout>
          <c:xMode val="edge"/>
          <c:yMode val="edge"/>
          <c:x val="0.338945953238247"/>
          <c:y val="0.0277296310030375"/>
        </c:manualLayout>
      </c:layout>
      <c:overlay val="0"/>
      <c:spPr>
        <a:noFill/>
        <a:ln>
          <a:noFill/>
        </a:ln>
        <a:effectLst/>
      </c:spPr>
    </c:title>
    <c:autoTitleDeleted val="0"/>
    <c:plotArea>
      <c:layout/>
      <c:scatterChart>
        <c:scatterStyle val="lineMarker"/>
        <c:varyColors val="0"/>
        <c:ser>
          <c:idx val="0"/>
          <c:order val="0"/>
          <c:tx>
            <c:strRef>
              <c:f>zUpdate!$B$1</c:f>
              <c:strCache>
                <c:ptCount val="1"/>
                <c:pt idx="0">
                  <c:v>Link: CORE1-AGG3</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zUpdate!$A$2:$A$14</c:f>
              <c:numCache>
                <c:formatCode>General</c:formatCode>
                <c:ptCount val="13"/>
                <c:pt idx="0">
                  <c:v>0.0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zUpdate!$B$2:$B$14</c:f>
              <c:numCache>
                <c:formatCode>General</c:formatCode>
                <c:ptCount val="13"/>
                <c:pt idx="0">
                  <c:v>0.919998146</c:v>
                </c:pt>
                <c:pt idx="1">
                  <c:v>0.919998013</c:v>
                </c:pt>
                <c:pt idx="2">
                  <c:v>0.91999785</c:v>
                </c:pt>
                <c:pt idx="3">
                  <c:v>0.919997904</c:v>
                </c:pt>
                <c:pt idx="4">
                  <c:v>0.869998314</c:v>
                </c:pt>
                <c:pt idx="5">
                  <c:v>0.944997888</c:v>
                </c:pt>
                <c:pt idx="6">
                  <c:v>0.944997881</c:v>
                </c:pt>
                <c:pt idx="7">
                  <c:v>0.94499777</c:v>
                </c:pt>
                <c:pt idx="8">
                  <c:v>0.944997733</c:v>
                </c:pt>
                <c:pt idx="9">
                  <c:v>0.844998436</c:v>
                </c:pt>
                <c:pt idx="10">
                  <c:v>0.869998284</c:v>
                </c:pt>
                <c:pt idx="11">
                  <c:v>0.869998298</c:v>
                </c:pt>
                <c:pt idx="12">
                  <c:v>0.869998261</c:v>
                </c:pt>
              </c:numCache>
            </c:numRef>
          </c:yVal>
          <c:smooth val="0"/>
        </c:ser>
        <c:ser>
          <c:idx val="1"/>
          <c:order val="1"/>
          <c:tx>
            <c:strRef>
              <c:f>zUpdate!$C$1</c:f>
              <c:strCache>
                <c:ptCount val="1"/>
                <c:pt idx="0">
                  <c:v>Link: CORE3-AGG4</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zUpdate!$A$2:$A$14</c:f>
              <c:numCache>
                <c:formatCode>General</c:formatCode>
                <c:ptCount val="13"/>
                <c:pt idx="0">
                  <c:v>0.0</c:v>
                </c:pt>
                <c:pt idx="1">
                  <c:v>2.0</c:v>
                </c:pt>
                <c:pt idx="2">
                  <c:v>4.0</c:v>
                </c:pt>
                <c:pt idx="3">
                  <c:v>6.0</c:v>
                </c:pt>
                <c:pt idx="4">
                  <c:v>8.0</c:v>
                </c:pt>
                <c:pt idx="5">
                  <c:v>10.0</c:v>
                </c:pt>
                <c:pt idx="6">
                  <c:v>12.0</c:v>
                </c:pt>
                <c:pt idx="7">
                  <c:v>14.0</c:v>
                </c:pt>
                <c:pt idx="8">
                  <c:v>16.0</c:v>
                </c:pt>
                <c:pt idx="9">
                  <c:v>18.0</c:v>
                </c:pt>
                <c:pt idx="10">
                  <c:v>20.0</c:v>
                </c:pt>
                <c:pt idx="11">
                  <c:v>22.0</c:v>
                </c:pt>
                <c:pt idx="12">
                  <c:v>24.0</c:v>
                </c:pt>
              </c:numCache>
            </c:numRef>
          </c:xVal>
          <c:yVal>
            <c:numRef>
              <c:f>zUpdate!$C$2:$C$14</c:f>
              <c:numCache>
                <c:formatCode>General</c:formatCode>
                <c:ptCount val="13"/>
                <c:pt idx="0">
                  <c:v>0.919997809</c:v>
                </c:pt>
                <c:pt idx="1">
                  <c:v>0.919997936</c:v>
                </c:pt>
                <c:pt idx="2">
                  <c:v>0.919997984</c:v>
                </c:pt>
                <c:pt idx="3">
                  <c:v>0.919997972</c:v>
                </c:pt>
                <c:pt idx="4">
                  <c:v>0.969997688</c:v>
                </c:pt>
                <c:pt idx="5">
                  <c:v>0.89499811</c:v>
                </c:pt>
                <c:pt idx="6">
                  <c:v>0.894998082</c:v>
                </c:pt>
                <c:pt idx="7">
                  <c:v>0.894998146</c:v>
                </c:pt>
                <c:pt idx="8">
                  <c:v>0.894998112</c:v>
                </c:pt>
                <c:pt idx="9">
                  <c:v>0.994997358</c:v>
                </c:pt>
                <c:pt idx="10">
                  <c:v>0.969997671</c:v>
                </c:pt>
                <c:pt idx="11">
                  <c:v>0.969997673</c:v>
                </c:pt>
                <c:pt idx="12">
                  <c:v>0.969997581</c:v>
                </c:pt>
              </c:numCache>
            </c:numRef>
          </c:yVal>
          <c:smooth val="0"/>
        </c:ser>
        <c:dLbls>
          <c:showLegendKey val="0"/>
          <c:showVal val="0"/>
          <c:showCatName val="0"/>
          <c:showSerName val="0"/>
          <c:showPercent val="0"/>
          <c:showBubbleSize val="0"/>
        </c:dLbls>
        <c:axId val="1835248488"/>
        <c:axId val="1835268344"/>
      </c:scatterChart>
      <c:valAx>
        <c:axId val="1835248488"/>
        <c:scaling>
          <c:orientation val="minMax"/>
          <c:max val="25.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Time (sec)</a:t>
                </a:r>
              </a:p>
            </c:rich>
          </c:tx>
          <c:layout>
            <c:manualLayout>
              <c:xMode val="edge"/>
              <c:yMode val="edge"/>
              <c:x val="0.487756609836326"/>
              <c:y val="0.73007060138728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835268344"/>
        <c:crosses val="autoZero"/>
        <c:crossBetween val="midCat"/>
      </c:valAx>
      <c:valAx>
        <c:axId val="1835268344"/>
        <c:scaling>
          <c:orientation val="minMax"/>
          <c:max val="1.05"/>
          <c:min val="0.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Link</a:t>
                </a:r>
                <a:r>
                  <a:rPr lang="en-US" sz="1200" b="0" baseline="0"/>
                  <a:t> Utilization</a:t>
                </a:r>
                <a:endParaRPr lang="en-US" sz="1200" b="0"/>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835248488"/>
        <c:crosses val="autoZero"/>
        <c:crossBetween val="midCat"/>
        <c:majorUnit val="0.05"/>
        <c:minorUnit val="0.05"/>
      </c:valAx>
      <c:spPr>
        <a:noFill/>
        <a:ln w="19050">
          <a:solidFill>
            <a:schemeClr val="tx1"/>
          </a:solidFill>
        </a:ln>
        <a:effectLst/>
      </c:spPr>
    </c:plotArea>
    <c:legend>
      <c:legendPos val="b"/>
      <c:layout>
        <c:manualLayout>
          <c:xMode val="edge"/>
          <c:yMode val="edge"/>
          <c:x val="0.222251966732387"/>
          <c:y val="0.822324026924671"/>
          <c:w val="0.662914417854826"/>
          <c:h val="0.08638580650467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Real-time link utilization</a:t>
            </a:r>
          </a:p>
        </c:rich>
      </c:tx>
      <c:layout>
        <c:manualLayout>
          <c:xMode val="edge"/>
          <c:yMode val="edge"/>
          <c:x val="0.338945953238247"/>
          <c:y val="0.0277296310030375"/>
        </c:manualLayout>
      </c:layout>
      <c:overlay val="0"/>
      <c:spPr>
        <a:noFill/>
        <a:ln>
          <a:noFill/>
        </a:ln>
        <a:effectLst/>
      </c:spPr>
    </c:title>
    <c:autoTitleDeleted val="0"/>
    <c:plotArea>
      <c:layout/>
      <c:scatterChart>
        <c:scatterStyle val="lineMarker"/>
        <c:varyColors val="0"/>
        <c:ser>
          <c:idx val="0"/>
          <c:order val="0"/>
          <c:tx>
            <c:strRef>
              <c:f>'zUpdate-O'!$B$1</c:f>
              <c:strCache>
                <c:ptCount val="1"/>
                <c:pt idx="0">
                  <c:v>Link: CORE1-AGG3</c:v>
                </c:pt>
              </c:strCache>
            </c:strRef>
          </c:tx>
          <c:spPr>
            <a:ln w="9525" cap="rnd">
              <a:solidFill>
                <a:schemeClr val="accent1"/>
              </a:solidFill>
              <a:round/>
            </a:ln>
            <a:effectLst/>
          </c:spPr>
          <c:marker>
            <c:symbol val="circl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c:spPr>
          </c:marker>
          <c:xVal>
            <c:numRef>
              <c:f>'zUpdate-O'!$A$2:$A$9</c:f>
              <c:numCache>
                <c:formatCode>General</c:formatCode>
                <c:ptCount val="8"/>
                <c:pt idx="0">
                  <c:v>0.0</c:v>
                </c:pt>
                <c:pt idx="1">
                  <c:v>2.0</c:v>
                </c:pt>
                <c:pt idx="2">
                  <c:v>4.0</c:v>
                </c:pt>
                <c:pt idx="3">
                  <c:v>6.0</c:v>
                </c:pt>
                <c:pt idx="4">
                  <c:v>8.0</c:v>
                </c:pt>
                <c:pt idx="5">
                  <c:v>10.0</c:v>
                </c:pt>
                <c:pt idx="6">
                  <c:v>12.0</c:v>
                </c:pt>
                <c:pt idx="7">
                  <c:v>14.0</c:v>
                </c:pt>
              </c:numCache>
            </c:numRef>
          </c:xVal>
          <c:yVal>
            <c:numRef>
              <c:f>'zUpdate-O'!$B$2:$B$9</c:f>
              <c:numCache>
                <c:formatCode>General</c:formatCode>
                <c:ptCount val="8"/>
                <c:pt idx="0">
                  <c:v>0.919998002</c:v>
                </c:pt>
                <c:pt idx="1">
                  <c:v>0.919997918</c:v>
                </c:pt>
                <c:pt idx="2">
                  <c:v>0.919997976</c:v>
                </c:pt>
                <c:pt idx="3">
                  <c:v>0.919997982</c:v>
                </c:pt>
                <c:pt idx="4">
                  <c:v>0.769998942</c:v>
                </c:pt>
                <c:pt idx="5">
                  <c:v>0.869998242</c:v>
                </c:pt>
                <c:pt idx="6">
                  <c:v>0.869998252</c:v>
                </c:pt>
                <c:pt idx="7">
                  <c:v>0.86999822</c:v>
                </c:pt>
              </c:numCache>
            </c:numRef>
          </c:yVal>
          <c:smooth val="0"/>
        </c:ser>
        <c:ser>
          <c:idx val="1"/>
          <c:order val="1"/>
          <c:tx>
            <c:strRef>
              <c:f>'zUpdate-O'!$C$1</c:f>
              <c:strCache>
                <c:ptCount val="1"/>
                <c:pt idx="0">
                  <c:v>Link: CORE3-AGG4</c:v>
                </c:pt>
              </c:strCache>
            </c:strRef>
          </c:tx>
          <c:spPr>
            <a:ln w="9525" cap="rnd">
              <a:solidFill>
                <a:schemeClr val="accent2"/>
              </a:solidFill>
              <a:round/>
            </a:ln>
            <a:effectLst/>
          </c:spPr>
          <c:marker>
            <c:symbol val="circl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c:spPr>
          </c:marker>
          <c:xVal>
            <c:numRef>
              <c:f>'zUpdate-O'!$A$2:$A$9</c:f>
              <c:numCache>
                <c:formatCode>General</c:formatCode>
                <c:ptCount val="8"/>
                <c:pt idx="0">
                  <c:v>0.0</c:v>
                </c:pt>
                <c:pt idx="1">
                  <c:v>2.0</c:v>
                </c:pt>
                <c:pt idx="2">
                  <c:v>4.0</c:v>
                </c:pt>
                <c:pt idx="3">
                  <c:v>6.0</c:v>
                </c:pt>
                <c:pt idx="4">
                  <c:v>8.0</c:v>
                </c:pt>
                <c:pt idx="5">
                  <c:v>10.0</c:v>
                </c:pt>
                <c:pt idx="6">
                  <c:v>12.0</c:v>
                </c:pt>
                <c:pt idx="7">
                  <c:v>14.0</c:v>
                </c:pt>
              </c:numCache>
            </c:numRef>
          </c:xVal>
          <c:yVal>
            <c:numRef>
              <c:f>'zUpdate-O'!$C$2:$C$9</c:f>
              <c:numCache>
                <c:formatCode>General</c:formatCode>
                <c:ptCount val="8"/>
                <c:pt idx="0">
                  <c:v>0.919997859</c:v>
                </c:pt>
                <c:pt idx="1">
                  <c:v>0.919997872</c:v>
                </c:pt>
                <c:pt idx="2">
                  <c:v>0.919997933</c:v>
                </c:pt>
                <c:pt idx="3">
                  <c:v>0.919997999</c:v>
                </c:pt>
                <c:pt idx="4">
                  <c:v>1.09499685</c:v>
                </c:pt>
                <c:pt idx="5">
                  <c:v>0.969997654</c:v>
                </c:pt>
                <c:pt idx="6">
                  <c:v>0.969997531</c:v>
                </c:pt>
                <c:pt idx="7">
                  <c:v>0.969997554</c:v>
                </c:pt>
              </c:numCache>
            </c:numRef>
          </c:yVal>
          <c:smooth val="0"/>
        </c:ser>
        <c:dLbls>
          <c:showLegendKey val="0"/>
          <c:showVal val="0"/>
          <c:showCatName val="0"/>
          <c:showSerName val="0"/>
          <c:showPercent val="0"/>
          <c:showBubbleSize val="0"/>
        </c:dLbls>
        <c:axId val="1920560648"/>
        <c:axId val="1920546568"/>
      </c:scatterChart>
      <c:valAx>
        <c:axId val="1920560648"/>
        <c:scaling>
          <c:orientation val="minMax"/>
          <c:max val="15.0"/>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Time (sec)</a:t>
                </a:r>
              </a:p>
            </c:rich>
          </c:tx>
          <c:layout>
            <c:manualLayout>
              <c:xMode val="edge"/>
              <c:yMode val="edge"/>
              <c:x val="0.487756609836326"/>
              <c:y val="0.730070601387282"/>
            </c:manualLayout>
          </c:layout>
          <c:overlay val="0"/>
          <c:spPr>
            <a:noFill/>
            <a:ln>
              <a:noFill/>
            </a:ln>
            <a:effectLst/>
          </c:sp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mn-lt"/>
                <a:ea typeface="+mn-ea"/>
                <a:cs typeface="+mn-cs"/>
              </a:defRPr>
            </a:pPr>
            <a:endParaRPr lang="en-US"/>
          </a:p>
        </c:txPr>
        <c:crossAx val="1920546568"/>
        <c:crosses val="autoZero"/>
        <c:crossBetween val="midCat"/>
      </c:valAx>
      <c:valAx>
        <c:axId val="1920546568"/>
        <c:scaling>
          <c:orientation val="minMax"/>
          <c:max val="1.1"/>
          <c:min val="0.7"/>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2"/>
                    </a:solidFill>
                    <a:latin typeface="+mn-lt"/>
                    <a:ea typeface="+mn-ea"/>
                    <a:cs typeface="+mn-cs"/>
                  </a:defRPr>
                </a:pPr>
                <a:r>
                  <a:rPr lang="en-US" sz="1200" b="0"/>
                  <a:t>Link</a:t>
                </a:r>
                <a:r>
                  <a:rPr lang="en-US" sz="1200" b="0" baseline="0"/>
                  <a:t> Utilization</a:t>
                </a:r>
                <a:endParaRPr lang="en-US" sz="1200" b="0"/>
              </a:p>
            </c:rich>
          </c:tx>
          <c:layout/>
          <c:overlay val="0"/>
          <c:spPr>
            <a:noFill/>
            <a:ln>
              <a:noFill/>
            </a:ln>
            <a:effectLst/>
          </c:sp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crossAx val="1920560648"/>
        <c:crosses val="autoZero"/>
        <c:crossBetween val="midCat"/>
        <c:majorUnit val="0.1"/>
        <c:minorUnit val="0.1"/>
      </c:valAx>
      <c:spPr>
        <a:noFill/>
        <a:ln w="19050">
          <a:solidFill>
            <a:schemeClr val="tx1"/>
          </a:solidFill>
        </a:ln>
        <a:effectLst/>
      </c:spPr>
    </c:plotArea>
    <c:legend>
      <c:legendPos val="b"/>
      <c:layout>
        <c:manualLayout>
          <c:xMode val="edge"/>
          <c:yMode val="edge"/>
          <c:x val="0.222251966732387"/>
          <c:y val="0.822324026924671"/>
          <c:w val="0.662914417854826"/>
          <c:h val="0.086385806504672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3.emf"/><Relationship Id="rId2" Type="http://schemas.openxmlformats.org/officeDocument/2006/relationships/image" Target="../media/image64.emf"/><Relationship Id="rId3" Type="http://schemas.openxmlformats.org/officeDocument/2006/relationships/image" Target="../media/image6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10/9/14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10/9/14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a:tabLst>
                <a:tab pos="416180" algn="l"/>
                <a:tab pos="832361" algn="l"/>
                <a:tab pos="1261966" algn="l"/>
                <a:tab pos="1678146" algn="l"/>
                <a:tab pos="2067476" algn="l"/>
                <a:tab pos="2497082" algn="l"/>
                <a:tab pos="2913262" algn="l"/>
                <a:tab pos="3329442" algn="l"/>
                <a:tab pos="3745622" algn="l"/>
                <a:tab pos="4161803" algn="l"/>
                <a:tab pos="4577983" algn="l"/>
                <a:tab pos="5007588" algn="l"/>
              </a:tabLst>
            </a:pPr>
            <a:r>
              <a:rPr lang="en-US">
                <a:latin typeface="Helvetica" charset="0"/>
                <a:cs typeface="Helvetica" charset="0"/>
                <a:sym typeface="Helvetica" charset="0"/>
              </a:rPr>
              <a:t>Unfortunately, performing updates is quite tricky. Networks are large distributed systems and completing an update can take some time. Changes on one part of the network can begin affecting traffic before the full update has been rolled out, introducing forwarding loops, blackholes or worse.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Instead of having network administrators sit down and work out how to perform an update rule by rule, switch by switch, we instead propose they should use a simple abstraction that updates the entire network in one fell swoop. The abstraction will provide powerful, reasonable semantics that allow administrators to understand how the network will behave during update, and leave the exact implementation details to a runtime that figures out the most efficient way to perform the actual update.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ja-JP" altLang="en-US">
                <a:latin typeface="Arial"/>
                <a:cs typeface="Helvetica" charset="0"/>
                <a:sym typeface="Helvetica" charset="0"/>
              </a:rPr>
              <a:t>“</a:t>
            </a:r>
            <a:r>
              <a:rPr lang="en-US">
                <a:latin typeface="Helvetica" charset="0"/>
                <a:cs typeface="Helvetica" charset="0"/>
                <a:sym typeface="Helvetica" charset="0"/>
              </a:rPr>
              <a:t>As-if all the switches moved to the new configuration at the same time</a:t>
            </a:r>
            <a:r>
              <a:rPr lang="ja-JP" altLang="en-US">
                <a:latin typeface="Arial"/>
                <a:cs typeface="Helvetica" charset="0"/>
                <a:sym typeface="Helvetica" charset="0"/>
              </a:rPr>
              <a:t>”</a:t>
            </a:r>
            <a:r>
              <a:rPr lang="en-US">
                <a:latin typeface="Helvetica" charset="0"/>
                <a:cs typeface="Helvetica" charset="0"/>
                <a:sym typeface="Helvetica" charset="0"/>
              </a:rPr>
              <a:t> Atomic Updates lead to Nuclear explosions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993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Emphasize universal guarantee: programmers don</a:t>
            </a:r>
            <a:r>
              <a:rPr lang="ja-JP" altLang="en-US" sz="2300">
                <a:latin typeface="Arial"/>
                <a:cs typeface="Lucida Grande" charset="0"/>
                <a:sym typeface="Lucida Grande" charset="0"/>
              </a:rPr>
              <a:t>’</a:t>
            </a:r>
            <a:r>
              <a:rPr lang="en-US" sz="2300">
                <a:cs typeface="Lucida Grande" charset="0"/>
                <a:sym typeface="Lucida Grande" charset="0"/>
              </a:rPr>
              <a:t>t need to write down specific properties or specifications. ANY path property is preserved, without having to tell us what property you want </a:t>
            </a:r>
            <a:r>
              <a:rPr lang="ja-JP" altLang="en-US" sz="2300">
                <a:latin typeface="Arial"/>
                <a:cs typeface="Lucida Grande" charset="0"/>
                <a:sym typeface="Lucida Grande" charset="0"/>
              </a:rPr>
              <a:t>“</a:t>
            </a:r>
            <a:r>
              <a:rPr lang="en-US" sz="2300">
                <a:cs typeface="Lucida Grande" charset="0"/>
                <a:sym typeface="Lucida Grande" charset="0"/>
              </a:rPr>
              <a:t>As it turns out</a:t>
            </a:r>
            <a:r>
              <a:rPr lang="ja-JP" altLang="en-US" sz="2300">
                <a:latin typeface="Arial"/>
                <a:cs typeface="Lucida Grande" charset="0"/>
                <a:sym typeface="Lucida Grande" charset="0"/>
              </a:rPr>
              <a:t>”</a:t>
            </a:r>
            <a:endParaRPr lang="en-US" sz="2300">
              <a:cs typeface="Lucida Grande"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403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The natural question is: when can we perform a per-packet update? Is it always possible?</a:t>
            </a:r>
          </a:p>
          <a:p>
            <a:endParaRPr lang="en-US" sz="2300">
              <a:cs typeface="Lucida Grande" charset="0"/>
              <a:sym typeface="Lucida Grande" charset="0"/>
            </a:endParaRPr>
          </a:p>
          <a:p>
            <a:r>
              <a:rPr lang="en-US" sz="2300">
                <a:cs typeface="Lucida Grande" charset="0"/>
                <a:sym typeface="Lucida Grande" charset="0"/>
              </a:rPr>
              <a:t>It turns out the answer is yes: we can always perform a per-packet update between configurations. There is a general mechanism, the 2-phase update mechanism, that always works, regardless of the configuration or topology.</a:t>
            </a:r>
          </a:p>
          <a:p>
            <a:endParaRPr lang="en-US" sz="2300">
              <a:cs typeface="Lucida Grande" charset="0"/>
              <a:sym typeface="Lucida Grande" charset="0"/>
            </a:endParaRPr>
          </a:p>
          <a:p>
            <a:r>
              <a:rPr lang="en-US" sz="2300">
                <a:cs typeface="Lucida Grande" charset="0"/>
                <a:sym typeface="Lucida Grande" charset="0"/>
              </a:rPr>
              <a:t>The mechanism works by instrumenting the entire network configuration with version numbers. The rules are then predicated upon a packet having a specific version number. </a:t>
            </a:r>
          </a:p>
          <a:p>
            <a:endParaRPr lang="en-US" sz="2300">
              <a:cs typeface="Lucida Grande" charset="0"/>
              <a:sym typeface="Lucida Grande" charset="0"/>
            </a:endParaRPr>
          </a:p>
          <a:p>
            <a:r>
              <a:rPr lang="en-US" sz="2300">
                <a:cs typeface="Lucida Grande" charset="0"/>
                <a:sym typeface="Lucida Grande" charset="0"/>
              </a:rPr>
              <a:t>To perform the update, first install the new configuration rules on the internal switches. Then, install rules on the edge switches that stamp incoming packets with the new version. Then, when all the old version packets are gone, delete the old configuration.</a:t>
            </a:r>
          </a:p>
          <a:p>
            <a:endParaRPr lang="en-US" sz="230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710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Pronounce optimizations and explain that they reduce overhead in common situations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915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a:latin typeface="Helvetica" charset="0"/>
                <a:cs typeface="Helvetica" charset="0"/>
                <a:sym typeface="Helvetica" charset="0"/>
              </a:rPr>
              <a:t>To make all of this concrete, lets consider the simple network here. It has 4 switches: an ingress switch on the left and 3 switches in the middle that perform filtering. Traffic flows from left to right and it</a:t>
            </a:r>
            <a:r>
              <a:rPr lang="ja-JP" altLang="en-US">
                <a:latin typeface="Arial"/>
                <a:cs typeface="Helvetica" charset="0"/>
                <a:sym typeface="Helvetica" charset="0"/>
              </a:rPr>
              <a:t>’</a:t>
            </a:r>
            <a:r>
              <a:rPr lang="en-US">
                <a:latin typeface="Helvetica" charset="0"/>
                <a:cs typeface="Helvetica" charset="0"/>
                <a:sym typeface="Helvetica" charset="0"/>
              </a:rPr>
              <a:t>s connected to two external networks: a trusted white-hat network and an untrusted black-hat network. The network has a security policy that allows trusted white-hat traffic unrestricted access to the internal network on the right, and restricts the untrusted black-hat network to only send web traffic. </a:t>
            </a:r>
          </a:p>
          <a:p>
            <a:endParaRPr lang="en-US">
              <a:latin typeface="Helvetica" charset="0"/>
              <a:cs typeface="Helvetica" charset="0"/>
              <a:sym typeface="Helvetica" charset="0"/>
            </a:endParaRPr>
          </a:p>
          <a:p>
            <a:r>
              <a:rPr lang="en-US">
                <a:latin typeface="Helvetica" charset="0"/>
                <a:cs typeface="Helvetica" charset="0"/>
                <a:sym typeface="Helvetica" charset="0"/>
              </a:rPr>
              <a:t>Note: Make example completely graphical (add ingress routing), remove text configurations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20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To answer this question, we used a common technique from the PL community and built a formal model...</a:t>
            </a:r>
          </a:p>
          <a:p>
            <a:endParaRPr lang="en-US" sz="2300">
              <a:cs typeface="Lucida Grande" charset="0"/>
              <a:sym typeface="Lucida Grande" charset="0"/>
            </a:endParaRPr>
          </a:p>
          <a:p>
            <a:r>
              <a:rPr lang="en-US" sz="2300">
                <a:cs typeface="Lucida Grande" charset="0"/>
                <a:sym typeface="Lucida Grande" charset="0"/>
              </a:rPr>
              <a:t>Maybe Q, Solution, Insight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Make other boxes more transparent/gray out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6322"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Thought: are these useful opts in practice? Ran simulations to test. Make set-up graphical, illustrate topos + set-up structure etc</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Internally, </a:t>
            </a:r>
            <a:r>
              <a:rPr lang="en-US" dirty="0" err="1" smtClean="0"/>
              <a:t>NetPlumber</a:t>
            </a:r>
            <a:r>
              <a:rPr lang="en-US" dirty="0" smtClean="0"/>
              <a:t> creates a dependency graph of al rules in the network and uses it to verify network policy</a:t>
            </a:r>
            <a:r>
              <a:rPr lang="en-US" baseline="0" dirty="0" smtClean="0"/>
              <a:t>. The nodes of this graph are forwarding rules of networks and directed edges show the next hop relationship between edges, meaning that there is an edge from Rule R1 to R2, if there is a physical link from switch 1 to switch 2 in the network and also the input header space of R1, has some intersection with the input header space of R2. In another word, all this next hop dependency is saying is that there is at least one packet header processed by R1, can be processed next by R2.</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4</a:t>
            </a:fld>
            <a:endParaRPr lang="en-US"/>
          </a:p>
        </p:txBody>
      </p:sp>
    </p:spTree>
    <p:extLst>
      <p:ext uri="{BB962C8B-B14F-4D97-AF65-F5344CB8AC3E}">
        <p14:creationId xmlns:p14="http://schemas.microsoft.com/office/powerpoint/2010/main" val="2305836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60418"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Without an update abstraction, you have two choices: either work very hard to figure out how to implement your update to preserve the properties you care about, or just throw your update at the network and hope it will work. With an update abstraction, you can just throw your update at the runtime and know it will work.</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data centers, applications generate traffic flows and rely on network to deliver them.</a:t>
            </a:r>
          </a:p>
          <a:p>
            <a:endParaRPr lang="en-US" baseline="0" dirty="0" smtClean="0"/>
          </a:p>
          <a:p>
            <a:r>
              <a:rPr lang="en-US" baseline="0" dirty="0" smtClean="0"/>
              <a:t>The traffic distribution of these flows can change with the updates in network. </a:t>
            </a:r>
          </a:p>
          <a:p>
            <a:r>
              <a:rPr lang="en-US" baseline="0" dirty="0" smtClean="0"/>
              <a:t>For example, before shutting down a switch, we typically move flows on the switch out to other switches. </a:t>
            </a:r>
          </a:p>
          <a:p>
            <a:r>
              <a:rPr lang="en-US" baseline="0" dirty="0" smtClean="0"/>
              <a:t>After the switch goes online again, we move the flows back.</a:t>
            </a:r>
          </a:p>
          <a:p>
            <a:endParaRPr lang="en-US" baseline="0" dirty="0" smtClean="0"/>
          </a:p>
          <a:p>
            <a:r>
              <a:rPr lang="en-US" baseline="0" dirty="0" smtClean="0"/>
              <a:t>For another example, when a new switch is connected into the network, we often conduct some existing flows to go through it to test it or make a use of it.</a:t>
            </a:r>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47</a:t>
            </a:fld>
            <a:endParaRPr lang="en-US"/>
          </a:p>
        </p:txBody>
      </p:sp>
    </p:spTree>
    <p:extLst>
      <p:ext uri="{BB962C8B-B14F-4D97-AF65-F5344CB8AC3E}">
        <p14:creationId xmlns:p14="http://schemas.microsoft.com/office/powerpoint/2010/main" val="1949336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While the network is in flux, applications’ behaviors are also changing the traffic distribution </a:t>
            </a:r>
            <a:r>
              <a:rPr lang="en-US" altLang="zh-CN" baseline="0" dirty="0" smtClean="0"/>
              <a:t>simultaneously.</a:t>
            </a:r>
          </a:p>
          <a:p>
            <a:r>
              <a:rPr lang="en-US" altLang="zh-CN" baseline="0" dirty="0" smtClean="0"/>
              <a:t> </a:t>
            </a:r>
          </a:p>
          <a:p>
            <a:r>
              <a:rPr lang="en-US" baseline="0" dirty="0" smtClean="0"/>
              <a:t>For instance, an application owns some virtual machines and these virtual machines have some traffic flows with each other.</a:t>
            </a:r>
          </a:p>
          <a:p>
            <a:r>
              <a:rPr lang="en-US" baseline="0" dirty="0" smtClean="0"/>
              <a:t>When the application decides migrate some virtual machines to other locations, the VM migration can reshape the traffic flows.</a:t>
            </a:r>
          </a:p>
          <a:p>
            <a:endParaRPr lang="en-US" baseline="0" dirty="0" smtClean="0"/>
          </a:p>
          <a:p>
            <a:r>
              <a:rPr lang="en-US" baseline="0" dirty="0" smtClean="0"/>
              <a:t>In production data center networks, updates like our examples are happening everyday.</a:t>
            </a:r>
          </a:p>
        </p:txBody>
      </p:sp>
      <p:sp>
        <p:nvSpPr>
          <p:cNvPr id="4" name="Slide Number Placeholder 3"/>
          <p:cNvSpPr>
            <a:spLocks noGrp="1"/>
          </p:cNvSpPr>
          <p:nvPr>
            <p:ph type="sldNum" sz="quarter" idx="10"/>
          </p:nvPr>
        </p:nvSpPr>
        <p:spPr/>
        <p:txBody>
          <a:bodyPr/>
          <a:lstStyle/>
          <a:p>
            <a:fld id="{9456D348-4860-F149-98BB-64591E2E5EED}" type="slidenum">
              <a:rPr lang="en-US" smtClean="0"/>
              <a:pPr/>
              <a:t>48</a:t>
            </a:fld>
            <a:endParaRPr lang="en-US"/>
          </a:p>
        </p:txBody>
      </p:sp>
    </p:spTree>
    <p:extLst>
      <p:ext uri="{BB962C8B-B14F-4D97-AF65-F5344CB8AC3E}">
        <p14:creationId xmlns:p14="http://schemas.microsoft.com/office/powerpoint/2010/main" val="158910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day, to fix an operating system level bug in the switches, Bob needs to upgrade all switches in the network as soon as possible. He knows the applications hosted in the data center can have serious concerns about their performance during the update, so he firstly spends two weeks to coordination the applications owners to learn their requirements. Based on what he learns, he made a detailed update plan including which part of the network he will touch, what are the steps of the upgrade, and even configuration scripts he will uses.</a:t>
            </a:r>
          </a:p>
          <a:p>
            <a:endParaRPr lang="en-US" baseline="0" dirty="0" smtClean="0"/>
          </a:p>
          <a:p>
            <a:r>
              <a:rPr lang="en-US" baseline="0" dirty="0" smtClean="0"/>
              <a:t>He also asked his colleagues to review and revise the plan to make sure it is good to go.</a:t>
            </a:r>
          </a:p>
          <a:p>
            <a:endParaRPr lang="en-US" baseline="0" dirty="0" smtClean="0"/>
          </a:p>
          <a:p>
            <a:r>
              <a:rPr lang="en-US" baseline="0" dirty="0" smtClean="0"/>
              <a:t>To make the update even safer, he decides to do it in off-peak hours at night. </a:t>
            </a:r>
          </a:p>
          <a:p>
            <a:r>
              <a:rPr lang="en-US" baseline="0" dirty="0" smtClean="0"/>
              <a:t>However, his cautious attitude does not give him a smooth process. He triggered some application alerts unexpectedly.</a:t>
            </a:r>
          </a:p>
          <a:p>
            <a:r>
              <a:rPr lang="en-US" baseline="0" dirty="0" smtClean="0"/>
              <a:t>What makes it worse is that some switch failures prevent him from following his original plan, and force him to backpedal several times.</a:t>
            </a:r>
          </a:p>
          <a:p>
            <a:endParaRPr lang="en-US" baseline="0" dirty="0" smtClean="0"/>
          </a:p>
          <a:p>
            <a:r>
              <a:rPr lang="en-US" baseline="0" dirty="0" smtClean="0"/>
              <a:t>Eight hours later, Bob is still struggling without any sleep. He makes little progress, but receives many complaints from applications. He has to suspend the update now, because he sees no quick fix currently. And he gets </a:t>
            </a:r>
            <a:r>
              <a:rPr lang="en-US" altLang="zh-CN" baseline="0" dirty="0" smtClean="0"/>
              <a:t>upset</a:t>
            </a:r>
            <a:r>
              <a:rPr lang="en-US" baseline="0" dirty="0" smtClean="0"/>
              <a:t>. </a:t>
            </a:r>
          </a:p>
        </p:txBody>
      </p:sp>
      <p:sp>
        <p:nvSpPr>
          <p:cNvPr id="4" name="Slide Number Placeholder 3"/>
          <p:cNvSpPr>
            <a:spLocks noGrp="1"/>
          </p:cNvSpPr>
          <p:nvPr>
            <p:ph type="sldNum" sz="quarter" idx="10"/>
          </p:nvPr>
        </p:nvSpPr>
        <p:spPr/>
        <p:txBody>
          <a:bodyPr/>
          <a:lstStyle/>
          <a:p>
            <a:fld id="{9456D348-4860-F149-98BB-64591E2E5EED}" type="slidenum">
              <a:rPr lang="en-US" smtClean="0"/>
              <a:pPr/>
              <a:t>49</a:t>
            </a:fld>
            <a:endParaRPr lang="en-US"/>
          </a:p>
        </p:txBody>
      </p:sp>
    </p:spTree>
    <p:extLst>
      <p:ext uri="{BB962C8B-B14F-4D97-AF65-F5344CB8AC3E}">
        <p14:creationId xmlns:p14="http://schemas.microsoft.com/office/powerpoint/2010/main" val="680597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problems in network update make application nervous, because from network they always want reachability, low network latency and no packet drop. For reachability, data center networks offer multiple paths for flows so typically we do not loss reachability during an update. For network delay, the propagation delay is within 1ms so we do not worry about that. But the queuing delay and packet drop, they both depend on whether there are congestions in the network. So essentially, what applications want is a congestion-free update. </a:t>
            </a:r>
          </a:p>
          <a:p>
            <a:endParaRPr lang="en-US" baseline="0" dirty="0" smtClean="0"/>
          </a:p>
          <a:p>
            <a:r>
              <a:rPr lang="en-US" baseline="0" dirty="0" smtClean="0"/>
              <a:t>However for operators, performing a congestion-free update is hard. It is because an update typically involves many switches, and to avoid the congestion a plan with multiple steps is needed. There are various scenarios and each of them has a distinct requirement for the network update. So one update plan made for one scenario cannot be re-used in others.</a:t>
            </a:r>
          </a:p>
          <a:p>
            <a:r>
              <a:rPr lang="en-US" baseline="0" dirty="0" smtClean="0"/>
              <a:t>And moreover, sometimes network updates should interact with the traffic demand changes from applications, which make the situation even more complex.</a:t>
            </a:r>
          </a:p>
          <a:p>
            <a:endParaRPr lang="en-US" baseline="0" dirty="0" smtClean="0"/>
          </a:p>
          <a:p>
            <a:r>
              <a:rPr lang="en-US" baseline="0" dirty="0" smtClean="0"/>
              <a:t>To better understand the preceding challenges, let us do a </a:t>
            </a:r>
            <a:r>
              <a:rPr lang="en-US" baseline="0" smtClean="0"/>
              <a:t>case study.</a:t>
            </a: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50</a:t>
            </a:fld>
            <a:endParaRPr lang="en-US"/>
          </a:p>
        </p:txBody>
      </p:sp>
    </p:spTree>
    <p:extLst>
      <p:ext uri="{BB962C8B-B14F-4D97-AF65-F5344CB8AC3E}">
        <p14:creationId xmlns:p14="http://schemas.microsoft.com/office/powerpoint/2010/main" val="2077184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Now let us take</a:t>
            </a:r>
            <a:r>
              <a:rPr lang="en-US" baseline="0" dirty="0" smtClean="0"/>
              <a:t> a look at an example to see why a congestion-free update is difficult.</a:t>
            </a:r>
          </a:p>
          <a:p>
            <a:endParaRPr lang="en-US" baseline="0" dirty="0" smtClean="0"/>
          </a:p>
          <a:p>
            <a:r>
              <a:rPr lang="en-US" baseline="0" dirty="0" smtClean="0"/>
              <a:t>We have a small </a:t>
            </a:r>
            <a:r>
              <a:rPr lang="en-US" baseline="0" dirty="0" err="1" smtClean="0"/>
              <a:t>FatTree</a:t>
            </a:r>
            <a:r>
              <a:rPr lang="en-US" baseline="0" dirty="0" smtClean="0"/>
              <a:t> network. The capacity of each link is 1000. </a:t>
            </a:r>
          </a:p>
          <a:p>
            <a:endParaRPr lang="en-US" baseline="0" dirty="0" smtClean="0"/>
          </a:p>
          <a:p>
            <a:r>
              <a:rPr lang="en-US" baseline="0" dirty="0" smtClean="0"/>
              <a:t>There are two flows with size 620 from two CORE switches to ToR3. We highlight the two bottleneck links on the network. The two flows put 620 load on the two links.</a:t>
            </a:r>
          </a:p>
          <a:p>
            <a:endParaRPr lang="en-US" baseline="0" dirty="0" smtClean="0"/>
          </a:p>
          <a:p>
            <a:r>
              <a:rPr lang="en-US" baseline="0" dirty="0" smtClean="0"/>
              <a:t>At the same time, there is a flow from ToR1 to ToR2. This flow has multiple paths to reach ToR2 and each switch is using ECMP which equally splits the traffic loads among the out-going links.</a:t>
            </a:r>
          </a:p>
          <a:p>
            <a:r>
              <a:rPr lang="en-US" baseline="0" dirty="0" smtClean="0"/>
              <a:t>We can find that this flow’s load on the two bottleneck links are 150.</a:t>
            </a:r>
          </a:p>
          <a:p>
            <a:endParaRPr lang="en-US" baseline="0" dirty="0" smtClean="0"/>
          </a:p>
          <a:p>
            <a:r>
              <a:rPr lang="en-US" baseline="0" dirty="0" smtClean="0"/>
              <a:t>Similarly, another flow from ToR5 to ToR4 with size 600 also has 150 load on the two links.</a:t>
            </a:r>
          </a:p>
          <a:p>
            <a:endParaRPr lang="en-US" baseline="0" dirty="0" smtClean="0"/>
          </a:p>
          <a:p>
            <a:r>
              <a:rPr lang="en-US" baseline="0" dirty="0" smtClean="0"/>
              <a:t>The total load of the bottleneck links is 920 which is less than the capacity. Therefore, now the network has no congestions.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51</a:t>
            </a:fld>
            <a:endParaRPr lang="en-US"/>
          </a:p>
        </p:txBody>
      </p:sp>
    </p:spTree>
    <p:extLst>
      <p:ext uri="{BB962C8B-B14F-4D97-AF65-F5344CB8AC3E}">
        <p14:creationId xmlns:p14="http://schemas.microsoft.com/office/powerpoint/2010/main" val="117511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want to shutdown</a:t>
            </a:r>
            <a:r>
              <a:rPr lang="en-US" baseline="0" dirty="0" smtClean="0"/>
              <a:t> AGG1. Before doing that, we want to move out all the traffic on AGG1. We try to simply reconfigure ToR1 and make it never forwards the flow green to AGG1 anymore. However, this naïve solution causes congestions. Because the reconfiguration on the green flow will change its traffic distribution over the network which congests one of the bottleneck link.</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52</a:t>
            </a:fld>
            <a:endParaRPr lang="en-US"/>
          </a:p>
        </p:txBody>
      </p:sp>
    </p:spTree>
    <p:extLst>
      <p:ext uri="{BB962C8B-B14F-4D97-AF65-F5344CB8AC3E}">
        <p14:creationId xmlns:p14="http://schemas.microsoft.com/office/powerpoint/2010/main" val="2292336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avoid the congestion, we can change ToR5 to make it split the flow blue as 500, 100. This change will redistribute the loads of the blue flow over the network. As a result, we get a good traffic distribution over the network: it has no congestions, and it has no traffic on AGG1. It looks perfect.</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53</a:t>
            </a:fld>
            <a:endParaRPr lang="en-US"/>
          </a:p>
        </p:txBody>
      </p:sp>
    </p:spTree>
    <p:extLst>
      <p:ext uri="{BB962C8B-B14F-4D97-AF65-F5344CB8AC3E}">
        <p14:creationId xmlns:p14="http://schemas.microsoft.com/office/powerpoint/2010/main" val="3832127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a:t>
            </a:r>
            <a:r>
              <a:rPr lang="en-US" baseline="0" dirty="0" smtClean="0"/>
              <a:t> us make a summary. Initially we have a traffic distribution, and for draining a switch we want the network gets a new traffic distribution. Both of the traffic distributions have no congestion. And now the only problem is whether the transition process is congestion-free or not. To realize the transition, we need to reconfigure two switches. Is it so simple in the end? Of course not!. At least we should know which switch is to update first.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54</a:t>
            </a:fld>
            <a:endParaRPr lang="en-US"/>
          </a:p>
        </p:txBody>
      </p:sp>
    </p:spTree>
    <p:extLst>
      <p:ext uri="{BB962C8B-B14F-4D97-AF65-F5344CB8AC3E}">
        <p14:creationId xmlns:p14="http://schemas.microsoft.com/office/powerpoint/2010/main" val="3641903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see what happens if ToR1 is changed first. During the period that ToR1</a:t>
            </a:r>
            <a:r>
              <a:rPr lang="en-US" baseline="0" dirty="0" smtClean="0"/>
              <a:t> is updated but ToR5 has not yet. The bottleneck link on the right will be congested.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55</a:t>
            </a:fld>
            <a:endParaRPr lang="en-US"/>
          </a:p>
        </p:txBody>
      </p:sp>
    </p:spTree>
    <p:extLst>
      <p:ext uri="{BB962C8B-B14F-4D97-AF65-F5344CB8AC3E}">
        <p14:creationId xmlns:p14="http://schemas.microsoft.com/office/powerpoint/2010/main" val="335118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a:t>
            </a:r>
            <a:r>
              <a:rPr lang="en-US" baseline="0" dirty="0" err="1" smtClean="0"/>
              <a:t>headres</a:t>
            </a:r>
            <a:r>
              <a:rPr lang="en-US" baseline="0" dirty="0" smtClean="0"/>
              <a:t>, rewrite them to 001x and forward </a:t>
            </a:r>
            <a:r>
              <a:rPr lang="en-US" baseline="0" dirty="0" err="1" smtClean="0"/>
              <a:t>ot</a:t>
            </a:r>
            <a:r>
              <a:rPr lang="en-US" baseline="0" dirty="0" smtClean="0"/>
              <a:t> the green box. NP puts one node for every rule in the switches. Then it creates directed edges between the rules. For example we have this directed edge because the output headers of this this rule has some intersection with input headers of this rule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5</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overall, we see that despite we have no congestion on both the initial and the final traffic distributions, it is impossible the make the direct transition congestion-free. Then what shall we do? A method we can try is to introduce some intermediate step which has the property that the transitions from the initial to it and from it to the final are congestion-free regardless the update orders. </a:t>
            </a:r>
          </a:p>
          <a:p>
            <a:endParaRPr lang="en-US" baseline="0" dirty="0" smtClean="0"/>
          </a:p>
          <a:p>
            <a:r>
              <a:rPr lang="en-US" baseline="0" dirty="0" smtClean="0"/>
              <a:t>So does this intermediate step exist? Yes, and this is an example. I will talk about how we can find it later. But now from this example we can see that even playing with two flows on such a small network it has already been hard enough to make a congestion-free update. In real production network, when we have thousands of switches and millions of flows, it is impossible to plan and execute a congestion-free update by operators.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56</a:t>
            </a:fld>
            <a:endParaRPr lang="en-US"/>
          </a:p>
        </p:txBody>
      </p:sp>
    </p:spTree>
    <p:extLst>
      <p:ext uri="{BB962C8B-B14F-4D97-AF65-F5344CB8AC3E}">
        <p14:creationId xmlns:p14="http://schemas.microsoft.com/office/powerpoint/2010/main" val="3318756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zUpdate</a:t>
            </a:r>
            <a:r>
              <a:rPr lang="en-US" baseline="0" dirty="0" smtClean="0"/>
              <a:t> stands in the middle between operators and data center network. It keeps monitoring the current traffic distribution in the network. When operator has an update scenario to perform, </a:t>
            </a:r>
            <a:r>
              <a:rPr lang="en-US" baseline="0" dirty="0" err="1" smtClean="0"/>
              <a:t>zUpdate</a:t>
            </a:r>
            <a:r>
              <a:rPr lang="en-US" baseline="0" dirty="0" smtClean="0"/>
              <a:t> translate the update requirement into the constraint to the target traffic distribution. Then, </a:t>
            </a:r>
            <a:r>
              <a:rPr lang="en-US" baseline="0" dirty="0" err="1" smtClean="0"/>
              <a:t>zUpdate</a:t>
            </a:r>
            <a:r>
              <a:rPr lang="en-US" baseline="0" dirty="0" smtClean="0"/>
              <a:t> will automatically find a target traffic distribution, and a chain of intermediate traffic distributions which bridges the current and the target traffic distributions and makes sure that the whole transition process is congestion-free.</a:t>
            </a:r>
          </a:p>
          <a:p>
            <a:endParaRPr lang="en-US" baseline="0" dirty="0" smtClean="0"/>
          </a:p>
          <a:p>
            <a:r>
              <a:rPr lang="en-US" baseline="0" dirty="0" smtClean="0"/>
              <a:t>After that, </a:t>
            </a:r>
            <a:r>
              <a:rPr lang="en-US" baseline="0" dirty="0" err="1" smtClean="0"/>
              <a:t>zUpdate</a:t>
            </a:r>
            <a:r>
              <a:rPr lang="en-US" baseline="0" dirty="0" smtClean="0"/>
              <a:t> configures the network according to the plan.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57</a:t>
            </a:fld>
            <a:endParaRPr lang="en-US"/>
          </a:p>
        </p:txBody>
      </p:sp>
    </p:spTree>
    <p:extLst>
      <p:ext uri="{BB962C8B-B14F-4D97-AF65-F5344CB8AC3E}">
        <p14:creationId xmlns:p14="http://schemas.microsoft.com/office/powerpoint/2010/main" val="24792639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achieve the</a:t>
            </a:r>
            <a:r>
              <a:rPr lang="en-US" baseline="0" dirty="0" smtClean="0"/>
              <a:t> goal of </a:t>
            </a:r>
            <a:r>
              <a:rPr lang="en-US" baseline="0" dirty="0" err="1" smtClean="0"/>
              <a:t>zUpdate</a:t>
            </a:r>
            <a:r>
              <a:rPr lang="en-US" baseline="0" dirty="0" smtClean="0"/>
              <a:t>, we should address some key technical issues.</a:t>
            </a:r>
            <a:endParaRPr lang="en-US" dirty="0" smtClean="0"/>
          </a:p>
          <a:p>
            <a:r>
              <a:rPr lang="en-US" dirty="0" smtClean="0"/>
              <a:t>In</a:t>
            </a:r>
            <a:r>
              <a:rPr lang="en-US" baseline="0" dirty="0" smtClean="0"/>
              <a:t> the following of this talk, we will first formulate traffic distribution, and use this formulation to express the update requirements in different scenarios. Then we will find the condition for a congestion-free transition, and compute and implement an update plan based on the preceding formulations and conditions. </a:t>
            </a:r>
          </a:p>
        </p:txBody>
      </p:sp>
      <p:sp>
        <p:nvSpPr>
          <p:cNvPr id="4" name="Slide Number Placeholder 3"/>
          <p:cNvSpPr>
            <a:spLocks noGrp="1"/>
          </p:cNvSpPr>
          <p:nvPr>
            <p:ph type="sldNum" sz="quarter" idx="10"/>
          </p:nvPr>
        </p:nvSpPr>
        <p:spPr/>
        <p:txBody>
          <a:bodyPr/>
          <a:lstStyle/>
          <a:p>
            <a:fld id="{9456D348-4860-F149-98BB-64591E2E5EED}" type="slidenum">
              <a:rPr lang="en-US" smtClean="0"/>
              <a:pPr/>
              <a:t>58</a:t>
            </a:fld>
            <a:endParaRPr lang="en-US"/>
          </a:p>
        </p:txBody>
      </p:sp>
    </p:spTree>
    <p:extLst>
      <p:ext uri="{BB962C8B-B14F-4D97-AF65-F5344CB8AC3E}">
        <p14:creationId xmlns:p14="http://schemas.microsoft.com/office/powerpoint/2010/main" val="130467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formulate a traffic distribution we first define</a:t>
            </a:r>
            <a:r>
              <a:rPr lang="en-US" baseline="0" dirty="0" smtClean="0"/>
              <a:t> lv, u f which means the flow f’s load on link from switch v to u.</a:t>
            </a:r>
          </a:p>
          <a:p>
            <a:r>
              <a:rPr lang="en-US" baseline="0" dirty="0" smtClean="0"/>
              <a:t>For example, on this network, a flow with flow size 600 comes in. If s1 equally split the traffic load, f’s load on the link from s1 to s2 is 300. Its load on link from s2 to s4 is 150.</a:t>
            </a:r>
          </a:p>
          <a:p>
            <a:endParaRPr lang="en-US" baseline="0" dirty="0" smtClean="0"/>
          </a:p>
          <a:p>
            <a:r>
              <a:rPr lang="en-US" baseline="0" dirty="0" smtClean="0"/>
              <a:t>Traffic distribution is a set of lv, u f when we enumerate all flows and links.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59</a:t>
            </a:fld>
            <a:endParaRPr lang="en-US"/>
          </a:p>
        </p:txBody>
      </p:sp>
    </p:spTree>
    <p:extLst>
      <p:ext uri="{BB962C8B-B14F-4D97-AF65-F5344CB8AC3E}">
        <p14:creationId xmlns:p14="http://schemas.microsoft.com/office/powerpoint/2010/main" val="2847524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a:t>
            </a:r>
            <a:r>
              <a:rPr lang="en-US" baseline="0" dirty="0" smtClean="0"/>
              <a:t> formulations, we can easily represent the requirements on target traffic distributions.</a:t>
            </a:r>
          </a:p>
          <a:p>
            <a:endParaRPr lang="en-US" baseline="0" dirty="0" smtClean="0"/>
          </a:p>
          <a:p>
            <a:r>
              <a:rPr lang="en-US" baseline="0" dirty="0" smtClean="0"/>
              <a:t>For example, when we want to drain s2, we can simply require that ls1s2f should be 0. Generally, we require that each flow’s loads on the incoming links of s2 should be 0. </a:t>
            </a:r>
          </a:p>
          <a:p>
            <a:endParaRPr lang="en-US" baseline="0" dirty="0" smtClean="0"/>
          </a:p>
          <a:p>
            <a:r>
              <a:rPr lang="en-US" baseline="0" dirty="0" smtClean="0"/>
              <a:t>For another example, when s2 recovers, we want all the switch to get back to equally splitting the traffic, we require that ls1s2f is equal to ls1s2f. Generally, we require that for each flow, the flows load on each out-going link of a switch should be equal.</a:t>
            </a:r>
          </a:p>
          <a:p>
            <a:endParaRPr lang="en-US" baseline="0" dirty="0" smtClean="0"/>
          </a:p>
          <a:p>
            <a:r>
              <a:rPr lang="en-US" baseline="0" dirty="0" smtClean="0"/>
              <a:t>Here we only offer two examples. We have formulated all the requirements for the scenarios we mentioned.</a:t>
            </a:r>
          </a:p>
          <a:p>
            <a:r>
              <a:rPr lang="en-US" baseline="0" dirty="0" smtClean="0"/>
              <a:t>Please look into the paper for more details.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60</a:t>
            </a:fld>
            <a:endParaRPr lang="en-US"/>
          </a:p>
        </p:txBody>
      </p:sp>
    </p:spTree>
    <p:extLst>
      <p:ext uri="{BB962C8B-B14F-4D97-AF65-F5344CB8AC3E}">
        <p14:creationId xmlns:p14="http://schemas.microsoft.com/office/powerpoint/2010/main" val="1856882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consider a traffic distribution transition.</a:t>
            </a:r>
          </a:p>
          <a:p>
            <a:r>
              <a:rPr lang="en-US" dirty="0" smtClean="0"/>
              <a:t>We start from a single flow case.</a:t>
            </a:r>
          </a:p>
          <a:p>
            <a:r>
              <a:rPr lang="en-US" dirty="0" smtClean="0"/>
              <a:t>To</a:t>
            </a:r>
            <a:r>
              <a:rPr lang="en-US" baseline="0" dirty="0" smtClean="0"/>
              <a:t> realize a transition, we insert new rules of flow f into all the switches.</a:t>
            </a:r>
            <a:endParaRPr lang="en-US" dirty="0" smtClean="0"/>
          </a:p>
          <a:p>
            <a:endParaRPr lang="en-US" dirty="0" smtClean="0"/>
          </a:p>
          <a:p>
            <a:endParaRPr lang="en-US" dirty="0" smtClean="0"/>
          </a:p>
          <a:p>
            <a:r>
              <a:rPr lang="en-US" dirty="0" smtClean="0"/>
              <a:t>Therefore,</a:t>
            </a:r>
            <a:r>
              <a:rPr lang="en-US" baseline="0" dirty="0" smtClean="0"/>
              <a:t> in large network, switch </a:t>
            </a:r>
            <a:r>
              <a:rPr lang="en-US" baseline="0" dirty="0" err="1" smtClean="0"/>
              <a:t>asynchronization</a:t>
            </a:r>
            <a:r>
              <a:rPr lang="en-US" baseline="0" dirty="0" smtClean="0"/>
              <a:t> causes too many potential loads on each link, which prevents us from judging whether a link will be overloaded during the transition.</a:t>
            </a:r>
          </a:p>
        </p:txBody>
      </p:sp>
      <p:sp>
        <p:nvSpPr>
          <p:cNvPr id="4" name="Slide Number Placeholder 3"/>
          <p:cNvSpPr>
            <a:spLocks noGrp="1"/>
          </p:cNvSpPr>
          <p:nvPr>
            <p:ph type="sldNum" sz="quarter" idx="10"/>
          </p:nvPr>
        </p:nvSpPr>
        <p:spPr/>
        <p:txBody>
          <a:bodyPr/>
          <a:lstStyle/>
          <a:p>
            <a:fld id="{9456D348-4860-F149-98BB-64591E2E5EED}" type="slidenum">
              <a:rPr lang="en-US" smtClean="0"/>
              <a:pPr/>
              <a:t>61</a:t>
            </a:fld>
            <a:endParaRPr lang="en-US"/>
          </a:p>
        </p:txBody>
      </p:sp>
    </p:spTree>
    <p:extLst>
      <p:ext uri="{BB962C8B-B14F-4D97-AF65-F5344CB8AC3E}">
        <p14:creationId xmlns:p14="http://schemas.microsoft.com/office/powerpoint/2010/main" val="38601965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solve this</a:t>
            </a:r>
            <a:r>
              <a:rPr lang="en-US" baseline="0" dirty="0" smtClean="0"/>
              <a:t> problem, we leverage two-phase commit for a transition. </a:t>
            </a:r>
          </a:p>
          <a:p>
            <a:endParaRPr lang="en-US" baseline="0" dirty="0" smtClean="0"/>
          </a:p>
          <a:p>
            <a:r>
              <a:rPr lang="en-US" baseline="0" dirty="0" smtClean="0"/>
              <a:t>The process is as following: </a:t>
            </a:r>
          </a:p>
          <a:p>
            <a:r>
              <a:rPr lang="en-US" baseline="0" dirty="0" smtClean="0"/>
              <a:t>At the beginning of a transition, we push out the new rules. The flow keeps using the old rules until all the new rules are installed in each switch. Finally, we indicate the ingress switch to make a version flip, so that the flowing switches all use the new rules to process the flow.</a:t>
            </a:r>
          </a:p>
          <a:p>
            <a:r>
              <a:rPr lang="en-US" baseline="0" dirty="0" smtClean="0"/>
              <a:t>Eventually, it comes to the new traffic distribution.</a:t>
            </a:r>
          </a:p>
          <a:p>
            <a:endParaRPr lang="en-US" baseline="0" dirty="0" smtClean="0"/>
          </a:p>
          <a:p>
            <a:r>
              <a:rPr lang="en-US" baseline="0" dirty="0" smtClean="0"/>
              <a:t>We proof that with two-phase commit, a flow’s load on a link throughout the transition only have two possible values, the load in the old traffic distribution or the one in the new traffic distribution.</a:t>
            </a:r>
          </a:p>
        </p:txBody>
      </p:sp>
      <p:sp>
        <p:nvSpPr>
          <p:cNvPr id="4" name="Slide Number Placeholder 3"/>
          <p:cNvSpPr>
            <a:spLocks noGrp="1"/>
          </p:cNvSpPr>
          <p:nvPr>
            <p:ph type="sldNum" sz="quarter" idx="10"/>
          </p:nvPr>
        </p:nvSpPr>
        <p:spPr/>
        <p:txBody>
          <a:bodyPr/>
          <a:lstStyle/>
          <a:p>
            <a:fld id="{9456D348-4860-F149-98BB-64591E2E5EED}" type="slidenum">
              <a:rPr lang="en-US" smtClean="0"/>
              <a:pPr/>
              <a:t>62</a:t>
            </a:fld>
            <a:endParaRPr lang="en-US"/>
          </a:p>
        </p:txBody>
      </p:sp>
    </p:spTree>
    <p:extLst>
      <p:ext uri="{BB962C8B-B14F-4D97-AF65-F5344CB8AC3E}">
        <p14:creationId xmlns:p14="http://schemas.microsoft.com/office/powerpoint/2010/main" val="5874422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last example, we only consider a single flow in the network. However, in practice, a link can carry multiple flows simultaneously. </a:t>
            </a:r>
          </a:p>
          <a:p>
            <a:endParaRPr lang="en-US" baseline="0" dirty="0" smtClean="0"/>
          </a:p>
          <a:p>
            <a:r>
              <a:rPr lang="en-US" baseline="0" dirty="0" smtClean="0"/>
              <a:t>For example, if this network has two flows f1 and f2 and either of the flows is using two-phase commit, the total load on the link from switch 7 to 8 will have four potential values. We can see the </a:t>
            </a:r>
            <a:r>
              <a:rPr lang="en-US" baseline="0" dirty="0" err="1" smtClean="0"/>
              <a:t>asynchronization</a:t>
            </a:r>
            <a:r>
              <a:rPr lang="en-US" baseline="0" dirty="0" smtClean="0"/>
              <a:t> among flows still exponentially inflates the possible link load values.</a:t>
            </a:r>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63</a:t>
            </a:fld>
            <a:endParaRPr lang="en-US"/>
          </a:p>
        </p:txBody>
      </p:sp>
    </p:spTree>
    <p:extLst>
      <p:ext uri="{BB962C8B-B14F-4D97-AF65-F5344CB8AC3E}">
        <p14:creationId xmlns:p14="http://schemas.microsoft.com/office/powerpoint/2010/main" val="2162591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handle the flow </a:t>
            </a:r>
            <a:r>
              <a:rPr lang="en-US" baseline="0" dirty="0" err="1" smtClean="0"/>
              <a:t>asynchronizaiton</a:t>
            </a:r>
            <a:r>
              <a:rPr lang="en-US" baseline="0" dirty="0" smtClean="0"/>
              <a:t>, we first make an observation. The load on link switch 7 to 8 has four potential values, but it is no more than the sum of f1’s maximum potential value and f2’s maximum potential value.</a:t>
            </a:r>
          </a:p>
          <a:p>
            <a:endParaRPr lang="en-US" baseline="0" dirty="0" smtClean="0"/>
          </a:p>
          <a:p>
            <a:r>
              <a:rPr lang="en-US" baseline="0" dirty="0" smtClean="0"/>
              <a:t>When we generalize this observation, we get the constraint of a congestion-free transition. On each link, we sum up each flow’s potential maximum load. If this worst case does not congestion the link, the link is congestion-free during the transition.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64</a:t>
            </a:fld>
            <a:endParaRPr lang="en-US"/>
          </a:p>
        </p:txBody>
      </p:sp>
    </p:spTree>
    <p:extLst>
      <p:ext uri="{BB962C8B-B14F-4D97-AF65-F5344CB8AC3E}">
        <p14:creationId xmlns:p14="http://schemas.microsoft.com/office/powerpoint/2010/main" val="973749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all the previous</a:t>
            </a:r>
            <a:r>
              <a:rPr lang="en-US" baseline="0" dirty="0" smtClean="0"/>
              <a:t> analysis, computing a transition plan becomes straightforward. </a:t>
            </a:r>
          </a:p>
          <a:p>
            <a:endParaRPr lang="en-US" baseline="0" dirty="0" smtClean="0"/>
          </a:p>
          <a:p>
            <a:r>
              <a:rPr lang="en-US" baseline="0" dirty="0" smtClean="0"/>
              <a:t>The current traffic distribution is a constant for us, and our variables are the target and the intermediate traffic distributions. We have some constraints on our variables. The first one is the update requirements to the target traffic distribution. Then to avoid congestion, we require that all the adjacent traffic distributions satisfy the congestion-free transition constraint. Additionally, each traffic distribution should also satisfy some other constraints, such that they should deliver all the traffic demands and they respect the flow conservation.</a:t>
            </a:r>
          </a:p>
          <a:p>
            <a:endParaRPr lang="en-US" baseline="0" dirty="0" smtClean="0"/>
          </a:p>
          <a:p>
            <a:r>
              <a:rPr lang="en-US" baseline="0" dirty="0" smtClean="0"/>
              <a:t>Fortunately, all the constraints are linear. We can compute the variable traffic distributions with LP.</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65</a:t>
            </a:fld>
            <a:endParaRPr lang="en-US"/>
          </a:p>
        </p:txBody>
      </p:sp>
    </p:spTree>
    <p:extLst>
      <p:ext uri="{BB962C8B-B14F-4D97-AF65-F5344CB8AC3E}">
        <p14:creationId xmlns:p14="http://schemas.microsoft.com/office/powerpoint/2010/main" val="205233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understand how </a:t>
            </a:r>
            <a:r>
              <a:rPr lang="en-US" dirty="0" err="1" smtClean="0"/>
              <a:t>NetPlumber</a:t>
            </a:r>
            <a:r>
              <a:rPr lang="en-US" dirty="0" smtClean="0"/>
              <a:t> works, Let’s look at one simple example, consisting of these 4 switches. NP look at the forwarding rules of each of these switch and</a:t>
            </a:r>
            <a:r>
              <a:rPr lang="en-US" baseline="0" dirty="0" smtClean="0"/>
              <a:t> for each rule, create one rule node in the net plumber graph. We use a completely visual representation of the rules in this example. We assume that headers are only 4 bits long. The match pattern of each rule that specify which packets should be processed by the rule is represented by these 8 squares. The upper square corresponds to value 0, and the lower squares corresponds to value 0. For example this rule matches on 1001 headers and forward them to the green box. This one matches on 01xx </a:t>
            </a:r>
            <a:r>
              <a:rPr lang="en-US" baseline="0" dirty="0" err="1" smtClean="0"/>
              <a:t>headres</a:t>
            </a:r>
            <a:r>
              <a:rPr lang="en-US" baseline="0" dirty="0" smtClean="0"/>
              <a:t>, rewrite them to 001x and forward </a:t>
            </a:r>
            <a:r>
              <a:rPr lang="en-US" baseline="0" dirty="0" err="1" smtClean="0"/>
              <a:t>ot</a:t>
            </a:r>
            <a:r>
              <a:rPr lang="en-US" baseline="0" dirty="0" smtClean="0"/>
              <a:t> the green box. NP puts one node for every rule in the switches. Then it creates directed edges between the rules. For example we have this directed edge because the output headers of this this rule has some intersection with input headers of this rule</a:t>
            </a:r>
            <a:endParaRPr lang="en-US" dirty="0"/>
          </a:p>
        </p:txBody>
      </p:sp>
      <p:sp>
        <p:nvSpPr>
          <p:cNvPr id="4" name="Slide Number Placeholder 3"/>
          <p:cNvSpPr>
            <a:spLocks noGrp="1"/>
          </p:cNvSpPr>
          <p:nvPr>
            <p:ph type="sldNum" sz="quarter" idx="10"/>
          </p:nvPr>
        </p:nvSpPr>
        <p:spPr/>
        <p:txBody>
          <a:bodyPr/>
          <a:lstStyle/>
          <a:p>
            <a:fld id="{478096A1-7A3E-3846-9236-876A6FA33805}" type="slidenum">
              <a:rPr lang="en-US" smtClean="0"/>
              <a:t>6</a:t>
            </a:fld>
            <a:endParaRPr lang="en-US"/>
          </a:p>
        </p:txBody>
      </p:sp>
    </p:spTree>
    <p:extLst>
      <p:ext uri="{BB962C8B-B14F-4D97-AF65-F5344CB8AC3E}">
        <p14:creationId xmlns:p14="http://schemas.microsoft.com/office/powerpoint/2010/main" val="561663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implementing a plan, we still need to solve some practical issues.</a:t>
            </a:r>
          </a:p>
          <a:p>
            <a:r>
              <a:rPr lang="en-US" baseline="0" dirty="0" smtClean="0"/>
              <a:t>In large scale data centers, we could have millions of flows. It is infeasible if we manipulate all the flows over the network. Because if so the computation time of an update plan could be too long, and the limited flow table in switches cannot accommodate so many flow rules. Moreover, the more rules we update, the more overhead on the switch we create. Therefore, we only want to manipulate a small number of critical flows and leave other flows as pure ECMP. We define the flows traversing the bottleneck links as critical flows. Because in practice, a DCN typically only has several bottleneck links, the critical flows are only a small fraction in the total.</a:t>
            </a:r>
          </a:p>
          <a:p>
            <a:endParaRPr lang="en-US" baseline="0" dirty="0" smtClean="0"/>
          </a:p>
          <a:p>
            <a:r>
              <a:rPr lang="en-US" baseline="0" dirty="0" smtClean="0"/>
              <a:t>Additionally, we also consider how to re-compute a plan or rollback when failure happens during a transition.</a:t>
            </a:r>
          </a:p>
          <a:p>
            <a:endParaRPr lang="en-US" baseline="0" dirty="0" smtClean="0"/>
          </a:p>
          <a:p>
            <a:r>
              <a:rPr lang="en-US" baseline="0" dirty="0" smtClean="0"/>
              <a:t>Finally, when traffic demands are changing simultaneously during the transition, we simply use the maximum flow size of each flow as the flow size in the plan computation, which can guarantee the transition is still congestion-free.</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66</a:t>
            </a:fld>
            <a:endParaRPr lang="en-US"/>
          </a:p>
        </p:txBody>
      </p:sp>
    </p:spTree>
    <p:extLst>
      <p:ext uri="{BB962C8B-B14F-4D97-AF65-F5344CB8AC3E}">
        <p14:creationId xmlns:p14="http://schemas.microsoft.com/office/powerpoint/2010/main" val="1759192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show the</a:t>
            </a:r>
            <a:r>
              <a:rPr lang="en-US" baseline="0" dirty="0" smtClean="0"/>
              <a:t> evaluation results from both </a:t>
            </a:r>
            <a:r>
              <a:rPr lang="en-US" baseline="0" dirty="0" err="1" smtClean="0"/>
              <a:t>testbed</a:t>
            </a:r>
            <a:r>
              <a:rPr lang="en-US" baseline="0" dirty="0" smtClean="0"/>
              <a:t> experiments and large-scale trace-driven simulations.</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67</a:t>
            </a:fld>
            <a:endParaRPr lang="en-US"/>
          </a:p>
        </p:txBody>
      </p:sp>
    </p:spTree>
    <p:extLst>
      <p:ext uri="{BB962C8B-B14F-4D97-AF65-F5344CB8AC3E}">
        <p14:creationId xmlns:p14="http://schemas.microsoft.com/office/powerpoint/2010/main" val="4400393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We</a:t>
            </a:r>
            <a:r>
              <a:rPr lang="zh-CN" altLang="en-US" dirty="0" smtClean="0"/>
              <a:t> </a:t>
            </a:r>
            <a:r>
              <a:rPr lang="en-US" altLang="zh-CN" dirty="0" smtClean="0"/>
              <a:t>build a </a:t>
            </a:r>
            <a:r>
              <a:rPr lang="en-US" altLang="zh-CN" dirty="0" err="1" smtClean="0"/>
              <a:t>testbed</a:t>
            </a:r>
            <a:r>
              <a:rPr lang="en-US" altLang="zh-CN" dirty="0" smtClean="0"/>
              <a:t> with 22 switches forming a </a:t>
            </a:r>
            <a:r>
              <a:rPr lang="en-US" altLang="zh-CN" dirty="0" err="1" smtClean="0"/>
              <a:t>FatTree</a:t>
            </a:r>
            <a:r>
              <a:rPr lang="en-US" altLang="zh-CN" dirty="0" smtClean="0"/>
              <a:t>. Each switch is enabled with </a:t>
            </a:r>
            <a:r>
              <a:rPr lang="en-US" altLang="zh-CN" dirty="0" err="1" smtClean="0"/>
              <a:t>OpenFlow</a:t>
            </a:r>
            <a:r>
              <a:rPr lang="en-US" altLang="zh-CN" dirty="0" smtClean="0"/>
              <a:t> 1.0 and the</a:t>
            </a:r>
            <a:r>
              <a:rPr lang="en-US" altLang="zh-CN" baseline="0" dirty="0" smtClean="0"/>
              <a:t> capacity of the links is 10Gbps. We leverage a traffic generator to insert flows into the network. The update scenario is to drain AGG1 and then upgrade its firmware. It is indeed a replay of the example we saw in the beginning of this talk.</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68</a:t>
            </a:fld>
            <a:endParaRPr lang="en-US"/>
          </a:p>
        </p:txBody>
      </p:sp>
    </p:spTree>
    <p:extLst>
      <p:ext uri="{BB962C8B-B14F-4D97-AF65-F5344CB8AC3E}">
        <p14:creationId xmlns:p14="http://schemas.microsoft.com/office/powerpoint/2010/main" val="3320636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show the real-time link utilization of the two bottleneck</a:t>
            </a:r>
            <a:r>
              <a:rPr lang="en-US" baseline="0" dirty="0" smtClean="0"/>
              <a:t> links: the blue link the orange link. Initially, the loads on both of the links are stable. During the transition from the initial to the intermediate, the link loads are shifted twice without any congestion. In the transition from the intermediate to the final, we did not see any congestion either.</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69</a:t>
            </a:fld>
            <a:endParaRPr lang="en-US"/>
          </a:p>
        </p:txBody>
      </p:sp>
    </p:spTree>
    <p:extLst>
      <p:ext uri="{BB962C8B-B14F-4D97-AF65-F5344CB8AC3E}">
        <p14:creationId xmlns:p14="http://schemas.microsoft.com/office/powerpoint/2010/main" val="4123219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if</a:t>
            </a:r>
            <a:r>
              <a:rPr lang="en-US" baseline="0" dirty="0" smtClean="0"/>
              <a:t> we make the transition from the initial directly to the final, a transient congestion will happen during the transition.</a:t>
            </a:r>
            <a:endParaRPr lang="en-US" dirty="0"/>
          </a:p>
        </p:txBody>
      </p:sp>
      <p:sp>
        <p:nvSpPr>
          <p:cNvPr id="4" name="Slide Number Placeholder 3"/>
          <p:cNvSpPr>
            <a:spLocks noGrp="1"/>
          </p:cNvSpPr>
          <p:nvPr>
            <p:ph type="sldNum" sz="quarter" idx="10"/>
          </p:nvPr>
        </p:nvSpPr>
        <p:spPr/>
        <p:txBody>
          <a:bodyPr/>
          <a:lstStyle/>
          <a:p>
            <a:fld id="{9456D348-4860-F149-98BB-64591E2E5EED}" type="slidenum">
              <a:rPr lang="en-US" smtClean="0"/>
              <a:pPr/>
              <a:t>70</a:t>
            </a:fld>
            <a:endParaRPr lang="en-US"/>
          </a:p>
        </p:txBody>
      </p:sp>
    </p:spTree>
    <p:extLst>
      <p:ext uri="{BB962C8B-B14F-4D97-AF65-F5344CB8AC3E}">
        <p14:creationId xmlns:p14="http://schemas.microsoft.com/office/powerpoint/2010/main" val="1794481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come</a:t>
            </a:r>
            <a:r>
              <a:rPr lang="en-US" baseline="0" dirty="0" smtClean="0"/>
              <a:t> to the conclusion. </a:t>
            </a:r>
          </a:p>
          <a:p>
            <a:endParaRPr lang="en-US" baseline="0" dirty="0" smtClean="0"/>
          </a:p>
          <a:p>
            <a:r>
              <a:rPr lang="en-US" baseline="0" dirty="0" smtClean="0"/>
              <a:t>In this paper, we learn that asynchronous changes in network updates can arouse severe congestions.</a:t>
            </a:r>
          </a:p>
          <a:p>
            <a:endParaRPr lang="en-US" baseline="0" dirty="0" smtClean="0"/>
          </a:p>
          <a:p>
            <a:r>
              <a:rPr lang="en-US" baseline="0" dirty="0" smtClean="0"/>
              <a:t>We introduce </a:t>
            </a:r>
            <a:r>
              <a:rPr lang="en-US" baseline="0" dirty="0" err="1" smtClean="0"/>
              <a:t>zUpdate</a:t>
            </a:r>
            <a:r>
              <a:rPr lang="en-US" baseline="0" dirty="0" smtClean="0"/>
              <a:t> to perform congestion-free network updates. We formulate the problem, design a novel algorithm to compute the update plan automatically, build a prototype on </a:t>
            </a:r>
            <a:r>
              <a:rPr lang="en-US" baseline="0" dirty="0" err="1" smtClean="0"/>
              <a:t>OpenFlow</a:t>
            </a:r>
            <a:r>
              <a:rPr lang="en-US" baseline="0" dirty="0" smtClean="0"/>
              <a:t> 1.0 and showing it works well in different real scenarios.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456D348-4860-F149-98BB-64591E2E5EED}" type="slidenum">
              <a:rPr lang="en-US" smtClean="0"/>
              <a:pPr/>
              <a:t>71</a:t>
            </a:fld>
            <a:endParaRPr lang="en-US"/>
          </a:p>
        </p:txBody>
      </p:sp>
    </p:spTree>
    <p:extLst>
      <p:ext uri="{BB962C8B-B14F-4D97-AF65-F5344CB8AC3E}">
        <p14:creationId xmlns:p14="http://schemas.microsoft.com/office/powerpoint/2010/main" val="291026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6626" name="Rectangle 2"/>
          <p:cNvSpPr>
            <a:spLocks noGrp="1" noChangeArrowheads="1"/>
          </p:cNvSpPr>
          <p:nvPr>
            <p:ph type="body" idx="1"/>
          </p:nvPr>
        </p:nvSpPr>
        <p:spPr bwMode="auto">
          <a:xfrm>
            <a:off x="731520" y="4560570"/>
            <a:ext cx="5852160" cy="432054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2300">
                <a:cs typeface="Lucida Grande" charset="0"/>
                <a:sym typeface="Lucida Grande" charset="0"/>
              </a:rPr>
              <a:t>Updates are a fact of life for network administrators. Configuration changes happen whenever an administrator brings device down for maintenance, performs traffic engineering, or does essentially anything on the network.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DB1B4-C3C9-4209-A04C-B98796F36FB4}" type="slidenum">
              <a:rPr lang="en-US" smtClean="0"/>
              <a:t>22</a:t>
            </a:fld>
            <a:endParaRPr lang="en-US"/>
          </a:p>
        </p:txBody>
      </p:sp>
    </p:spTree>
    <p:extLst>
      <p:ext uri="{BB962C8B-B14F-4D97-AF65-F5344CB8AC3E}">
        <p14:creationId xmlns:p14="http://schemas.microsoft.com/office/powerpoint/2010/main" val="192113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DB1B4-C3C9-4209-A04C-B98796F36FB4}" type="slidenum">
              <a:rPr lang="en-US" smtClean="0"/>
              <a:t>23</a:t>
            </a:fld>
            <a:endParaRPr lang="en-US"/>
          </a:p>
        </p:txBody>
      </p:sp>
    </p:spTree>
    <p:extLst>
      <p:ext uri="{BB962C8B-B14F-4D97-AF65-F5344CB8AC3E}">
        <p14:creationId xmlns:p14="http://schemas.microsoft.com/office/powerpoint/2010/main" val="829395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DB1B4-C3C9-4209-A04C-B98796F36FB4}" type="slidenum">
              <a:rPr lang="en-US" smtClean="0"/>
              <a:t>24</a:t>
            </a:fld>
            <a:endParaRPr lang="en-US"/>
          </a:p>
        </p:txBody>
      </p:sp>
    </p:spTree>
    <p:extLst>
      <p:ext uri="{BB962C8B-B14F-4D97-AF65-F5344CB8AC3E}">
        <p14:creationId xmlns:p14="http://schemas.microsoft.com/office/powerpoint/2010/main" val="4143114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1DB1B4-C3C9-4209-A04C-B98796F36FB4}" type="slidenum">
              <a:rPr lang="en-US" smtClean="0"/>
              <a:t>25</a:t>
            </a:fld>
            <a:endParaRPr lang="en-US"/>
          </a:p>
        </p:txBody>
      </p:sp>
    </p:spTree>
    <p:extLst>
      <p:ext uri="{BB962C8B-B14F-4D97-AF65-F5344CB8AC3E}">
        <p14:creationId xmlns:p14="http://schemas.microsoft.com/office/powerpoint/2010/main" val="73143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3" name="Shape 13"/>
          <p:cNvSpPr>
            <a:spLocks noGrp="1"/>
          </p:cNvSpPr>
          <p:nvPr>
            <p:ph type="title"/>
          </p:nvPr>
        </p:nvSpPr>
        <p:spPr>
          <a:prstGeom prst="rect">
            <a:avLst/>
          </a:prstGeom>
        </p:spPr>
        <p:txBody>
          <a:bodyPr/>
          <a:lstStyle/>
          <a:p>
            <a:pPr lvl="0">
              <a:defRPr sz="1800">
                <a:solidFill>
                  <a:srgbClr val="000000"/>
                </a:solidFill>
              </a:defRPr>
            </a:pPr>
            <a:r>
              <a:rPr sz="3800">
                <a:solidFill>
                  <a:srgbClr val="424242"/>
                </a:solidFill>
              </a:rPr>
              <a:t>Title Text</a:t>
            </a:r>
          </a:p>
        </p:txBody>
      </p:sp>
      <p:sp>
        <p:nvSpPr>
          <p:cNvPr id="14" name="Shape 14"/>
          <p:cNvSpPr>
            <a:spLocks noGrp="1"/>
          </p:cNvSpPr>
          <p:nvPr>
            <p:ph type="body" idx="1"/>
          </p:nvPr>
        </p:nvSpPr>
        <p:spPr>
          <a:prstGeom prst="rect">
            <a:avLst/>
          </a:prstGeom>
        </p:spPr>
        <p:txBody>
          <a:bodyPr/>
          <a:lstStyle>
            <a:lvl2pPr marL="937584" indent="-401822">
              <a:spcBef>
                <a:spcPts val="773"/>
              </a:spcBef>
              <a:buFontTx/>
              <a:buChar char="-"/>
              <a:defRPr sz="2400" i="1"/>
            </a:lvl2pPr>
            <a:lvl3pPr marL="1339406" indent="-267881">
              <a:spcBef>
                <a:spcPts val="703"/>
              </a:spcBef>
              <a:buFontTx/>
              <a:buChar char="-"/>
              <a:defRPr sz="2500"/>
            </a:lvl3pPr>
            <a:lvl4pPr marL="1830521" indent="-401822">
              <a:spcBef>
                <a:spcPts val="703"/>
              </a:spcBef>
              <a:buFontTx/>
              <a:buChar char="-"/>
              <a:defRPr sz="2500"/>
            </a:lvl4pPr>
            <a:lvl5pPr marL="2330566" indent="-401822">
              <a:spcBef>
                <a:spcPts val="703"/>
              </a:spcBef>
              <a:buFontTx/>
              <a:buChar char="-"/>
              <a:defRPr sz="2500"/>
            </a:lvl5pPr>
          </a:lstStyle>
          <a:p>
            <a:pPr lvl="0">
              <a:defRPr sz="1800">
                <a:solidFill>
                  <a:srgbClr val="000000"/>
                </a:solidFill>
              </a:defRPr>
            </a:pPr>
            <a:r>
              <a:rPr sz="2800">
                <a:solidFill>
                  <a:srgbClr val="424242"/>
                </a:solidFill>
              </a:rPr>
              <a:t>Body Level One</a:t>
            </a:r>
          </a:p>
          <a:p>
            <a:pPr lvl="1">
              <a:defRPr sz="1800" i="0">
                <a:solidFill>
                  <a:srgbClr val="000000"/>
                </a:solidFill>
              </a:defRPr>
            </a:pPr>
            <a:r>
              <a:rPr sz="2400" i="1">
                <a:solidFill>
                  <a:srgbClr val="424242"/>
                </a:solidFill>
              </a:rPr>
              <a:t>Body Level Two</a:t>
            </a:r>
          </a:p>
          <a:p>
            <a:pPr lvl="2">
              <a:defRPr sz="1800">
                <a:solidFill>
                  <a:srgbClr val="000000"/>
                </a:solidFill>
              </a:defRPr>
            </a:pPr>
            <a:r>
              <a:rPr sz="2500">
                <a:solidFill>
                  <a:srgbClr val="424242"/>
                </a:solidFill>
              </a:rPr>
              <a:t>Body Level Three</a:t>
            </a:r>
          </a:p>
          <a:p>
            <a:pPr lvl="3">
              <a:defRPr sz="1800">
                <a:solidFill>
                  <a:srgbClr val="000000"/>
                </a:solidFill>
              </a:defRPr>
            </a:pPr>
            <a:r>
              <a:rPr sz="2500">
                <a:solidFill>
                  <a:srgbClr val="424242"/>
                </a:solidFill>
              </a:rPr>
              <a:t>Body Level Four</a:t>
            </a:r>
          </a:p>
          <a:p>
            <a:pPr lvl="4">
              <a:defRPr sz="1800">
                <a:solidFill>
                  <a:srgbClr val="000000"/>
                </a:solidFill>
              </a:defRPr>
            </a:pPr>
            <a:r>
              <a:rPr sz="2500">
                <a:solidFill>
                  <a:srgbClr val="424242"/>
                </a:solidFill>
              </a:rPr>
              <a:t>Body Level Five</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359946376"/>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10/13/14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10/13/14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r>
              <a:rPr lang="en-US" smtClean="0"/>
              <a:t>10/13/14</a:t>
            </a:r>
            <a:endParaRPr lang="en-US"/>
          </a:p>
        </p:txBody>
      </p:sp>
      <p:sp>
        <p:nvSpPr>
          <p:cNvPr id="5" name="Footer Placeholder 4"/>
          <p:cNvSpPr>
            <a:spLocks noGrp="1"/>
          </p:cNvSpPr>
          <p:nvPr>
            <p:ph type="ftr" sz="quarter" idx="3"/>
          </p:nvPr>
        </p:nvSpPr>
        <p:spPr>
          <a:xfrm>
            <a:off x="3124200" y="6324601"/>
            <a:ext cx="3200400" cy="396875"/>
          </a:xfrm>
          <a:prstGeom prst="rect">
            <a:avLst/>
          </a:prstGeom>
        </p:spPr>
        <p:txBody>
          <a:bodyPr vert="horz" lIns="91430" tIns="45716" rIns="91430" bIns="45716" rtlCol="0" anchor="ctr"/>
          <a:lstStyle>
            <a:lvl1pPr algn="ctr">
              <a:defRPr sz="1200">
                <a:solidFill>
                  <a:schemeClr val="tx1">
                    <a:tint val="75000"/>
                  </a:schemeClr>
                </a:solidFill>
              </a:defRPr>
            </a:lvl1pPr>
          </a:lstStyle>
          <a:p>
            <a:r>
              <a:rPr lang="en-US" smtClean="0"/>
              <a:t>Software Defined Networking (COMS 6998-10)</a:t>
            </a: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8SDNFall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9.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3.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1" Type="http://schemas.openxmlformats.org/officeDocument/2006/relationships/image" Target="../media/image25.png"/><Relationship Id="rId12" Type="http://schemas.openxmlformats.org/officeDocument/2006/relationships/image" Target="../media/image16.png"/><Relationship Id="rId13" Type="http://schemas.openxmlformats.org/officeDocument/2006/relationships/image" Target="../media/image15.png"/><Relationship Id="rId14" Type="http://schemas.openxmlformats.org/officeDocument/2006/relationships/image" Target="../media/image22.png"/><Relationship Id="rId1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3.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png"/><Relationship Id="rId9" Type="http://schemas.openxmlformats.org/officeDocument/2006/relationships/image" Target="../media/image26.png"/><Relationship Id="rId10"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25.png"/><Relationship Id="rId13" Type="http://schemas.openxmlformats.org/officeDocument/2006/relationships/image" Target="../media/image16.png"/><Relationship Id="rId14" Type="http://schemas.openxmlformats.org/officeDocument/2006/relationships/image" Target="../media/image15.png"/><Relationship Id="rId15" Type="http://schemas.openxmlformats.org/officeDocument/2006/relationships/image" Target="../media/image22.png"/><Relationship Id="rId16" Type="http://schemas.openxmlformats.org/officeDocument/2006/relationships/image" Target="../media/image23.png"/><Relationship Id="rId17"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8.png"/><Relationship Id="rId5"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png"/><Relationship Id="rId8" Type="http://schemas.openxmlformats.org/officeDocument/2006/relationships/image" Target="../media/image33.png"/><Relationship Id="rId9" Type="http://schemas.openxmlformats.org/officeDocument/2006/relationships/image" Target="../media/image35.png"/><Relationship Id="rId10"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oleObject" Target="../embeddings/oleObject1.bin"/><Relationship Id="rId7" Type="http://schemas.openxmlformats.org/officeDocument/2006/relationships/image" Target="../media/image47.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3" Type="http://schemas.openxmlformats.org/officeDocument/2006/relationships/image" Target="../media/image51.emf"/><Relationship Id="rId4" Type="http://schemas.openxmlformats.org/officeDocument/2006/relationships/image" Target="../media/image48.emf"/><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png"/><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6.emf"/></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3.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4.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7.emf"/><Relationship Id="rId5"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4" Type="http://schemas.openxmlformats.org/officeDocument/2006/relationships/image" Target="../media/image56.emf"/><Relationship Id="rId5" Type="http://schemas.openxmlformats.org/officeDocument/2006/relationships/image" Target="../media/image57.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4"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7.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58.emf"/><Relationship Id="rId5" Type="http://schemas.openxmlformats.org/officeDocument/2006/relationships/image" Target="../media/image61.emf"/><Relationship Id="rId6" Type="http://schemas.openxmlformats.org/officeDocument/2006/relationships/image" Target="../media/image62.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66.emf"/><Relationship Id="rId5" Type="http://schemas.openxmlformats.org/officeDocument/2006/relationships/oleObject" Target="../embeddings/oleObject2.bin"/><Relationship Id="rId6" Type="http://schemas.openxmlformats.org/officeDocument/2006/relationships/image" Target="../media/image63.emf"/><Relationship Id="rId7" Type="http://schemas.openxmlformats.org/officeDocument/2006/relationships/oleObject" Target="../embeddings/oleObject3.bin"/><Relationship Id="rId8" Type="http://schemas.openxmlformats.org/officeDocument/2006/relationships/image" Target="../media/image64.emf"/><Relationship Id="rId9" Type="http://schemas.openxmlformats.org/officeDocument/2006/relationships/oleObject" Target="../embeddings/oleObject4.bin"/><Relationship Id="rId10" Type="http://schemas.openxmlformats.org/officeDocument/2006/relationships/image" Target="../media/image6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6.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oleObject" Target="../embeddings/oleObject5.bin"/><Relationship Id="rId7" Type="http://schemas.openxmlformats.org/officeDocument/2006/relationships/image" Target="../media/image67.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0.emf"/><Relationship Id="rId4" Type="http://schemas.openxmlformats.org/officeDocument/2006/relationships/image" Target="../media/image68.emf"/><Relationship Id="rId5" Type="http://schemas.openxmlformats.org/officeDocument/2006/relationships/image" Target="../media/image69.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70.emf"/><Relationship Id="rId5" Type="http://schemas.openxmlformats.org/officeDocument/2006/relationships/image" Target="../media/image69.emf"/><Relationship Id="rId6" Type="http://schemas.openxmlformats.org/officeDocument/2006/relationships/image" Target="../media/image71.emf"/><Relationship Id="rId7" Type="http://schemas.openxmlformats.org/officeDocument/2006/relationships/oleObject" Target="../embeddings/oleObject6.bin"/><Relationship Id="rId8" Type="http://schemas.openxmlformats.org/officeDocument/2006/relationships/image" Target="../media/image6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1.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72.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8.xml.rels><?xml version="1.0" encoding="UTF-8" standalone="yes"?>
<Relationships xmlns="http://schemas.openxmlformats.org/package/2006/relationships"><Relationship Id="rId3" Type="http://schemas.openxmlformats.org/officeDocument/2006/relationships/image" Target="../media/image73.emf"/><Relationship Id="rId4"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59.png"/><Relationship Id="rId5"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7772400" cy="1695450"/>
          </a:xfrm>
        </p:spPr>
        <p:txBody>
          <a:bodyPr>
            <a:normAutofit/>
          </a:bodyPr>
          <a:lstStyle/>
          <a:p>
            <a:pPr algn="l"/>
            <a:r>
              <a:rPr lang="en-US" dirty="0" smtClean="0"/>
              <a:t>Software Defined Networking</a:t>
            </a:r>
            <a:br>
              <a:rPr lang="en-US" dirty="0" smtClean="0"/>
            </a:br>
            <a:r>
              <a:rPr lang="en-US" dirty="0" smtClean="0"/>
              <a:t>COMS 6998</a:t>
            </a:r>
            <a:r>
              <a:rPr lang="en-US" dirty="0" smtClean="0"/>
              <a:t>-</a:t>
            </a:r>
            <a:r>
              <a:rPr lang="en-US" dirty="0" smtClean="0"/>
              <a:t>10</a:t>
            </a:r>
            <a:r>
              <a:rPr lang="en-US" dirty="0" smtClean="0"/>
              <a:t>, </a:t>
            </a:r>
            <a:r>
              <a:rPr lang="en-US" dirty="0" smtClean="0"/>
              <a:t>Fall </a:t>
            </a:r>
            <a:r>
              <a:rPr lang="en-US" dirty="0" smtClean="0"/>
              <a:t>2014</a:t>
            </a:r>
            <a:endParaRPr lang="en-US" dirty="0"/>
          </a:p>
        </p:txBody>
      </p:sp>
      <p:sp>
        <p:nvSpPr>
          <p:cNvPr id="3" name="Subtitle 2"/>
          <p:cNvSpPr>
            <a:spLocks noGrp="1"/>
          </p:cNvSpPr>
          <p:nvPr>
            <p:ph type="subTitle" idx="1"/>
          </p:nvPr>
        </p:nvSpPr>
        <p:spPr>
          <a:xfrm>
            <a:off x="609600" y="3352801"/>
            <a:ext cx="8153400" cy="2438400"/>
          </a:xfrm>
        </p:spPr>
        <p:txBody>
          <a:bodyPr>
            <a:noAutofit/>
          </a:bodyPr>
          <a:lstStyle/>
          <a:p>
            <a:pPr algn="r"/>
            <a:r>
              <a:rPr lang="en-US" sz="3400" dirty="0">
                <a:solidFill>
                  <a:schemeClr val="tx1"/>
                </a:solidFill>
              </a:rPr>
              <a:t>Instructor: Li </a:t>
            </a:r>
            <a:r>
              <a:rPr lang="en-US" sz="3400" dirty="0" err="1">
                <a:solidFill>
                  <a:schemeClr val="tx1"/>
                </a:solidFill>
              </a:rPr>
              <a:t>Erran</a:t>
            </a:r>
            <a:r>
              <a:rPr lang="en-US" sz="3400" dirty="0">
                <a:solidFill>
                  <a:schemeClr val="tx1"/>
                </a:solidFill>
              </a:rPr>
              <a:t> Li (</a:t>
            </a:r>
            <a:r>
              <a:rPr lang="en-US" sz="3400" dirty="0" err="1">
                <a:solidFill>
                  <a:srgbClr val="9F8540"/>
                </a:solidFill>
              </a:rPr>
              <a:t>lierranli@cs.columbia.edu</a:t>
            </a:r>
            <a:r>
              <a:rPr lang="en-US" sz="3400" dirty="0">
                <a:solidFill>
                  <a:schemeClr val="tx1"/>
                </a:solidFill>
              </a:rPr>
              <a:t>)</a:t>
            </a:r>
          </a:p>
          <a:p>
            <a:pPr lvl="0" algn="r"/>
            <a:r>
              <a:rPr lang="en-US" sz="3400" dirty="0">
                <a:solidFill>
                  <a:srgbClr val="9F8540"/>
                </a:solidFill>
                <a:hlinkClick r:id="rId3"/>
              </a:rPr>
              <a:t>http://www.cs.columbia.edu/</a:t>
            </a:r>
            <a:r>
              <a:rPr lang="en-US" sz="3400" dirty="0">
                <a:solidFill>
                  <a:srgbClr val="9F8540"/>
                </a:solidFill>
                <a:hlinkClick r:id="rId3"/>
              </a:rPr>
              <a:t>~lierranli/coms6998-10SDNFall2014/</a:t>
            </a:r>
            <a:endParaRPr lang="en-US" sz="3400" dirty="0">
              <a:solidFill>
                <a:srgbClr val="9F8540"/>
              </a:solidFill>
            </a:endParaRPr>
          </a:p>
          <a:p>
            <a:pPr lvl="0" algn="r"/>
            <a:r>
              <a:rPr lang="en-US" sz="3400" dirty="0">
                <a:solidFill>
                  <a:schemeClr val="tx1"/>
                </a:solidFill>
              </a:rPr>
              <a:t>10/13/2014: SDN </a:t>
            </a:r>
            <a:r>
              <a:rPr lang="en-US" sz="3400" dirty="0" smtClean="0">
                <a:solidFill>
                  <a:schemeClr val="tx1"/>
                </a:solidFill>
              </a:rPr>
              <a:t>Updates</a:t>
            </a:r>
            <a:endParaRPr lang="en-US" sz="34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3133782" y="1963201"/>
            <a:ext cx="2187774" cy="4308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2800"/>
              <a:t>m elements</a:t>
            </a:r>
          </a:p>
        </p:txBody>
      </p:sp>
      <p:grpSp>
        <p:nvGrpSpPr>
          <p:cNvPr id="136" name="Group 136"/>
          <p:cNvGrpSpPr/>
          <p:nvPr/>
        </p:nvGrpSpPr>
        <p:grpSpPr>
          <a:xfrm>
            <a:off x="4730457" y="2649734"/>
            <a:ext cx="2464219" cy="1912441"/>
            <a:chOff x="47560" y="47411"/>
            <a:chExt cx="3504665" cy="2719914"/>
          </a:xfrm>
        </p:grpSpPr>
        <p:sp>
          <p:nvSpPr>
            <p:cNvPr id="128" name="Shape 128"/>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29" name="Shape 129"/>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0" name="Shape 130"/>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1" name="Shape 131"/>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2" name="Shape 132"/>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3" name="Shape 133"/>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4" name="Shape 134"/>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35" name="Shape 135"/>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C0C0C0"/>
                </a:solidFill>
              </a:rPr>
              <a:t>10</a:t>
            </a:fld>
            <a:endParaRPr sz="1400">
              <a:solidFill>
                <a:srgbClr val="C0C0C0"/>
              </a:solidFill>
            </a:endParaRPr>
          </a:p>
        </p:txBody>
      </p:sp>
      <p:sp>
        <p:nvSpPr>
          <p:cNvPr id="138" name="Shape 138"/>
          <p:cNvSpPr/>
          <p:nvPr/>
        </p:nvSpPr>
        <p:spPr>
          <a:xfrm>
            <a:off x="1089422" y="625078"/>
            <a:ext cx="6947297" cy="142875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9" name="Shape 139"/>
          <p:cNvSpPr/>
          <p:nvPr/>
        </p:nvSpPr>
        <p:spPr>
          <a:xfrm>
            <a:off x="1482328" y="866180"/>
            <a:ext cx="1535906" cy="946547"/>
          </a:xfrm>
          <a:prstGeom prst="roundRect">
            <a:avLst>
              <a:gd name="adj" fmla="val 14151"/>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2500"/>
              <a:t>intrusion detection</a:t>
            </a:r>
          </a:p>
        </p:txBody>
      </p:sp>
      <p:sp>
        <p:nvSpPr>
          <p:cNvPr id="140" name="Shape 140"/>
          <p:cNvSpPr/>
          <p:nvPr/>
        </p:nvSpPr>
        <p:spPr>
          <a:xfrm>
            <a:off x="5491758" y="875109"/>
            <a:ext cx="2169914" cy="928688"/>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141" name="Shape 141"/>
          <p:cNvSpPr/>
          <p:nvPr/>
        </p:nvSpPr>
        <p:spPr>
          <a:xfrm>
            <a:off x="3366492" y="875109"/>
            <a:ext cx="1777008" cy="919758"/>
          </a:xfrm>
          <a:prstGeom prst="roundRect">
            <a:avLst>
              <a:gd name="adj" fmla="val 14563"/>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2500"/>
              <a:t>application acceleration</a:t>
            </a:r>
          </a:p>
        </p:txBody>
      </p:sp>
      <p:grpSp>
        <p:nvGrpSpPr>
          <p:cNvPr id="146" name="Group 146"/>
          <p:cNvGrpSpPr/>
          <p:nvPr/>
        </p:nvGrpSpPr>
        <p:grpSpPr>
          <a:xfrm>
            <a:off x="1419821" y="3544932"/>
            <a:ext cx="1546021" cy="1816822"/>
            <a:chOff x="63500" y="49599"/>
            <a:chExt cx="2198785" cy="2583924"/>
          </a:xfrm>
        </p:grpSpPr>
        <p:sp>
          <p:nvSpPr>
            <p:cNvPr id="142" name="Shape 142"/>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3" name="Shape 143"/>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4" name="Shape 144"/>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5" name="Shape 145"/>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51" name="Group 151"/>
          <p:cNvGrpSpPr/>
          <p:nvPr/>
        </p:nvGrpSpPr>
        <p:grpSpPr>
          <a:xfrm>
            <a:off x="2921626" y="2750795"/>
            <a:ext cx="1844319" cy="1155613"/>
            <a:chOff x="69539" y="48288"/>
            <a:chExt cx="2623029" cy="1643536"/>
          </a:xfrm>
        </p:grpSpPr>
        <p:sp>
          <p:nvSpPr>
            <p:cNvPr id="147" name="Shape 147"/>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8" name="Shape 148"/>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9" name="Shape 149"/>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0" name="Shape 150"/>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56" name="Group 156"/>
          <p:cNvGrpSpPr/>
          <p:nvPr/>
        </p:nvGrpSpPr>
        <p:grpSpPr>
          <a:xfrm>
            <a:off x="2954665" y="4616359"/>
            <a:ext cx="1916148" cy="1578067"/>
            <a:chOff x="50350" y="50388"/>
            <a:chExt cx="2725186" cy="2244360"/>
          </a:xfrm>
        </p:grpSpPr>
        <p:sp>
          <p:nvSpPr>
            <p:cNvPr id="152" name="Shape 152"/>
            <p:cNvSpPr/>
            <p:nvPr/>
          </p:nvSpPr>
          <p:spPr>
            <a:xfrm flipH="1">
              <a:off x="50350" y="50388"/>
              <a:ext cx="1056722" cy="1057523"/>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3" name="Shape 153"/>
            <p:cNvSpPr/>
            <p:nvPr/>
          </p:nvSpPr>
          <p:spPr>
            <a:xfrm flipH="1" flipV="1">
              <a:off x="51860" y="1134860"/>
              <a:ext cx="1296476" cy="36346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4" name="Shape 154"/>
            <p:cNvSpPr/>
            <p:nvPr/>
          </p:nvSpPr>
          <p:spPr>
            <a:xfrm flipH="1">
              <a:off x="1336071" y="966479"/>
              <a:ext cx="1113807" cy="524142"/>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5" name="Shape 155"/>
            <p:cNvSpPr/>
            <p:nvPr/>
          </p:nvSpPr>
          <p:spPr>
            <a:xfrm flipH="1" flipV="1">
              <a:off x="1376795" y="1505574"/>
              <a:ext cx="1398743" cy="789176"/>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66" name="Group 166"/>
          <p:cNvGrpSpPr/>
          <p:nvPr/>
        </p:nvGrpSpPr>
        <p:grpSpPr>
          <a:xfrm>
            <a:off x="4739386" y="1578172"/>
            <a:ext cx="2464219" cy="1912441"/>
            <a:chOff x="47560" y="47411"/>
            <a:chExt cx="3504665" cy="2719914"/>
          </a:xfrm>
        </p:grpSpPr>
        <p:sp>
          <p:nvSpPr>
            <p:cNvPr id="158" name="Shape 158"/>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9" name="Shape 159"/>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0" name="Shape 160"/>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1" name="Shape 161"/>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2" name="Shape 162"/>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3" name="Shape 163"/>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4" name="Shape 164"/>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5" name="Shape 165"/>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75" name="Group 175"/>
          <p:cNvGrpSpPr/>
          <p:nvPr/>
        </p:nvGrpSpPr>
        <p:grpSpPr>
          <a:xfrm>
            <a:off x="4623300" y="3998117"/>
            <a:ext cx="2464219" cy="1912441"/>
            <a:chOff x="47560" y="47411"/>
            <a:chExt cx="3504665" cy="2719914"/>
          </a:xfrm>
        </p:grpSpPr>
        <p:sp>
          <p:nvSpPr>
            <p:cNvPr id="167" name="Shape 167"/>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8" name="Shape 168"/>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9" name="Shape 169"/>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0" name="Shape 170"/>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1" name="Shape 171"/>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2" name="Shape 172"/>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3" name="Shape 173"/>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4" name="Shape 174"/>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84" name="Group 184"/>
          <p:cNvGrpSpPr/>
          <p:nvPr/>
        </p:nvGrpSpPr>
        <p:grpSpPr>
          <a:xfrm>
            <a:off x="4846543" y="4926805"/>
            <a:ext cx="2464219" cy="1912441"/>
            <a:chOff x="47560" y="47411"/>
            <a:chExt cx="3504665" cy="2719914"/>
          </a:xfrm>
        </p:grpSpPr>
        <p:sp>
          <p:nvSpPr>
            <p:cNvPr id="176" name="Shape 176"/>
            <p:cNvSpPr/>
            <p:nvPr/>
          </p:nvSpPr>
          <p:spPr>
            <a:xfrm flipH="1">
              <a:off x="47560" y="1085654"/>
              <a:ext cx="641135" cy="764195"/>
            </a:xfrm>
            <a:prstGeom prst="line">
              <a:avLst/>
            </a:prstGeom>
            <a:noFill/>
            <a:ln w="50800" cap="flat">
              <a:solidFill>
                <a:srgbClr val="C0C0C0"/>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7" name="Shape 177"/>
            <p:cNvSpPr/>
            <p:nvPr/>
          </p:nvSpPr>
          <p:spPr>
            <a:xfrm flipH="1">
              <a:off x="672913" y="47411"/>
              <a:ext cx="1080854" cy="10396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8" name="Shape 178"/>
            <p:cNvSpPr/>
            <p:nvPr/>
          </p:nvSpPr>
          <p:spPr>
            <a:xfrm flipH="1">
              <a:off x="721142" y="1036184"/>
              <a:ext cx="1380029" cy="7168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79" name="Shape 179"/>
            <p:cNvSpPr/>
            <p:nvPr/>
          </p:nvSpPr>
          <p:spPr>
            <a:xfrm flipH="1" flipV="1">
              <a:off x="113902" y="1871380"/>
              <a:ext cx="1006642" cy="3912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80" name="Shape 180"/>
            <p:cNvSpPr/>
            <p:nvPr/>
          </p:nvSpPr>
          <p:spPr>
            <a:xfrm flipH="1">
              <a:off x="2082613" y="588539"/>
              <a:ext cx="711886" cy="426799"/>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81" name="Shape 181"/>
            <p:cNvSpPr/>
            <p:nvPr/>
          </p:nvSpPr>
          <p:spPr>
            <a:xfrm flipH="1" flipV="1">
              <a:off x="2082613" y="1078837"/>
              <a:ext cx="677452" cy="478167"/>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82" name="Shape 182"/>
            <p:cNvSpPr/>
            <p:nvPr/>
          </p:nvSpPr>
          <p:spPr>
            <a:xfrm flipH="1" flipV="1">
              <a:off x="2779788" y="1559183"/>
              <a:ext cx="598661" cy="120814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83" name="Shape 183"/>
            <p:cNvSpPr/>
            <p:nvPr/>
          </p:nvSpPr>
          <p:spPr>
            <a:xfrm flipH="1">
              <a:off x="2811684" y="1046999"/>
              <a:ext cx="740543" cy="464938"/>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185" name="Shape 185"/>
          <p:cNvSpPr/>
          <p:nvPr/>
        </p:nvSpPr>
        <p:spPr>
          <a:xfrm>
            <a:off x="2407353" y="2369701"/>
            <a:ext cx="3955059"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2800"/>
              <a:t>do not share mutable state</a:t>
            </a:r>
          </a:p>
        </p:txBody>
      </p:sp>
      <p:sp>
        <p:nvSpPr>
          <p:cNvPr id="187" name="Shape 187"/>
          <p:cNvSpPr/>
          <p:nvPr/>
        </p:nvSpPr>
        <p:spPr>
          <a:xfrm>
            <a:off x="2664552" y="6003190"/>
            <a:ext cx="4018360"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800" dirty="0">
                <a:solidFill>
                  <a:srgbClr val="942193"/>
                </a:solidFill>
                <a:sym typeface="Calibri"/>
              </a:rPr>
              <a:t>verification time ∼ 2</a:t>
            </a:r>
            <a:r>
              <a:rPr sz="2800" baseline="31999" dirty="0">
                <a:solidFill>
                  <a:srgbClr val="942193"/>
                </a:solidFill>
                <a:sym typeface="Calibri"/>
              </a:rPr>
              <a:t> </a:t>
            </a:r>
            <a:r>
              <a:rPr sz="3500" baseline="31999" dirty="0">
                <a:solidFill>
                  <a:srgbClr val="942193"/>
                </a:solidFill>
                <a:sym typeface="Calibri"/>
              </a:rPr>
              <a:t>n m</a:t>
            </a:r>
          </a:p>
        </p:txBody>
      </p:sp>
      <p:sp>
        <p:nvSpPr>
          <p:cNvPr id="189" name="Shape 189"/>
          <p:cNvSpPr/>
          <p:nvPr/>
        </p:nvSpPr>
        <p:spPr>
          <a:xfrm rot="19710936">
            <a:off x="745475" y="3172241"/>
            <a:ext cx="1787824" cy="86177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800">
                <a:solidFill>
                  <a:srgbClr val="424242"/>
                </a:solidFill>
                <a:sym typeface="Calibri"/>
              </a:rPr>
              <a:t>n branches</a:t>
            </a:r>
          </a:p>
          <a:p>
            <a:pPr lvl="0">
              <a:defRPr sz="1800"/>
            </a:pPr>
            <a:r>
              <a:rPr sz="2800">
                <a:solidFill>
                  <a:srgbClr val="424242"/>
                </a:solidFill>
                <a:sym typeface="Calibri"/>
              </a:rPr>
              <a:t>per element</a:t>
            </a:r>
          </a:p>
        </p:txBody>
      </p:sp>
      <p:sp>
        <p:nvSpPr>
          <p:cNvPr id="191" name="Shape 191"/>
          <p:cNvSpPr/>
          <p:nvPr/>
        </p:nvSpPr>
        <p:spPr>
          <a:xfrm>
            <a:off x="5653761" y="1102565"/>
            <a:ext cx="1838557"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2500" dirty="0"/>
              <a:t>IP forwarding</a:t>
            </a:r>
          </a:p>
        </p:txBody>
      </p:sp>
    </p:spTree>
    <p:extLst>
      <p:ext uri="{BB962C8B-B14F-4D97-AF65-F5344CB8AC3E}">
        <p14:creationId xmlns:p14="http://schemas.microsoft.com/office/powerpoint/2010/main" val="329716229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15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16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36"/>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7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1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p:tmAbs val="0"/>
                                  </p:iterate>
                                  <p:childTnLst>
                                    <p:set>
                                      <p:cBhvr>
                                        <p:cTn id="34" fill="hold"/>
                                        <p:tgtEl>
                                          <p:spTgt spid="18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18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iterate>
                                    <p:tmAbs val="0"/>
                                  </p:iterate>
                                  <p:childTnLst>
                                    <p:set>
                                      <p:cBhvr>
                                        <p:cTn id="42" fill="hold">
                                          <p:stCondLst>
                                            <p:cond delay="0"/>
                                          </p:stCondLst>
                                        </p:cTn>
                                        <p:tgtEl>
                                          <p:spTgt spid="18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iterate>
                                    <p:tmAbs val="0"/>
                                  </p:iterate>
                                  <p:childTnLst>
                                    <p:set>
                                      <p:cBhvr>
                                        <p:cTn id="46" fill="hold"/>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advAuto="0"/>
      <p:bldP spid="136" grpId="0" animBg="1" advAuto="0"/>
      <p:bldP spid="146" grpId="0" animBg="1" advAuto="0"/>
      <p:bldP spid="151" grpId="0" animBg="1" advAuto="0"/>
      <p:bldP spid="156" grpId="0" animBg="1" advAuto="0"/>
      <p:bldP spid="166" grpId="0" animBg="1" advAuto="0"/>
      <p:bldP spid="175" grpId="0" animBg="1" advAuto="0"/>
      <p:bldP spid="184" grpId="0" animBg="1" advAuto="0"/>
      <p:bldP spid="185" grpId="0" animBg="1" advAuto="0"/>
      <p:bldP spid="187" grpId="0" animBg="1" advAuto="0"/>
      <p:bldP spid="187" grpId="1" animBg="1" advAuto="0"/>
      <p:bldP spid="18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C0C0C0"/>
                </a:solidFill>
              </a:rPr>
              <a:t>11</a:t>
            </a:fld>
            <a:endParaRPr sz="1400">
              <a:solidFill>
                <a:srgbClr val="C0C0C0"/>
              </a:solidFill>
            </a:endParaRPr>
          </a:p>
        </p:txBody>
      </p:sp>
      <p:sp>
        <p:nvSpPr>
          <p:cNvPr id="138" name="Shape 138"/>
          <p:cNvSpPr/>
          <p:nvPr/>
        </p:nvSpPr>
        <p:spPr>
          <a:xfrm>
            <a:off x="1089422" y="625078"/>
            <a:ext cx="6947297" cy="142875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139" name="Shape 139"/>
          <p:cNvSpPr/>
          <p:nvPr/>
        </p:nvSpPr>
        <p:spPr>
          <a:xfrm>
            <a:off x="1482328" y="866180"/>
            <a:ext cx="1535906" cy="946547"/>
          </a:xfrm>
          <a:prstGeom prst="roundRect">
            <a:avLst>
              <a:gd name="adj" fmla="val 14151"/>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2500"/>
              <a:t>intrusion detection</a:t>
            </a:r>
          </a:p>
        </p:txBody>
      </p:sp>
      <p:sp>
        <p:nvSpPr>
          <p:cNvPr id="140" name="Shape 140"/>
          <p:cNvSpPr/>
          <p:nvPr/>
        </p:nvSpPr>
        <p:spPr>
          <a:xfrm>
            <a:off x="5491758" y="875109"/>
            <a:ext cx="2169914" cy="928688"/>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141" name="Shape 141"/>
          <p:cNvSpPr/>
          <p:nvPr/>
        </p:nvSpPr>
        <p:spPr>
          <a:xfrm>
            <a:off x="3366492" y="875109"/>
            <a:ext cx="1777008" cy="919758"/>
          </a:xfrm>
          <a:prstGeom prst="roundRect">
            <a:avLst>
              <a:gd name="adj" fmla="val 14563"/>
            </a:avLst>
          </a:prstGeom>
          <a:solidFill>
            <a:srgbClr val="FFFFFF"/>
          </a:solidFill>
          <a:ln w="50800">
            <a:solidFill>
              <a:srgbClr val="424242"/>
            </a:solidFill>
            <a:miter lim="400000"/>
          </a:ln>
          <a:extLst>
            <a:ext uri="{C572A759-6A51-4108-AA02-DFA0A04FC94B}">
              <ma14:wrappingTextBoxFlag xmlns:ma14="http://schemas.microsoft.com/office/mac/drawingml/2011/main" val="1"/>
            </a:ext>
          </a:extLst>
        </p:spPr>
        <p:txBody>
          <a:bodyPr lIns="0" tIns="0" rIns="0" bIns="0" anchor="ctr"/>
          <a:lstStyle>
            <a:lvl1pPr>
              <a:defRPr sz="3600">
                <a:solidFill>
                  <a:srgbClr val="008F00"/>
                </a:solidFill>
                <a:latin typeface="+mn-lt"/>
                <a:ea typeface="+mn-ea"/>
                <a:cs typeface="+mn-cs"/>
                <a:sym typeface="Calibri"/>
              </a:defRPr>
            </a:lvl1pPr>
          </a:lstStyle>
          <a:p>
            <a:pPr lvl="0">
              <a:defRPr sz="1800">
                <a:solidFill>
                  <a:srgbClr val="000000"/>
                </a:solidFill>
              </a:defRPr>
            </a:pPr>
            <a:r>
              <a:rPr sz="2500"/>
              <a:t>application acceleration</a:t>
            </a:r>
          </a:p>
        </p:txBody>
      </p:sp>
      <p:grpSp>
        <p:nvGrpSpPr>
          <p:cNvPr id="146" name="Group 146"/>
          <p:cNvGrpSpPr/>
          <p:nvPr/>
        </p:nvGrpSpPr>
        <p:grpSpPr>
          <a:xfrm>
            <a:off x="1419821" y="3544932"/>
            <a:ext cx="1546021" cy="1816822"/>
            <a:chOff x="63500" y="49599"/>
            <a:chExt cx="2198785" cy="2583924"/>
          </a:xfrm>
        </p:grpSpPr>
        <p:sp>
          <p:nvSpPr>
            <p:cNvPr id="142" name="Shape 142"/>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3" name="Shape 143"/>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4" name="Shape 144"/>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5" name="Shape 145"/>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151" name="Group 151"/>
          <p:cNvGrpSpPr/>
          <p:nvPr/>
        </p:nvGrpSpPr>
        <p:grpSpPr>
          <a:xfrm>
            <a:off x="3174234" y="3926961"/>
            <a:ext cx="1844319" cy="1155613"/>
            <a:chOff x="69539" y="48288"/>
            <a:chExt cx="2623029" cy="1643536"/>
          </a:xfrm>
        </p:grpSpPr>
        <p:sp>
          <p:nvSpPr>
            <p:cNvPr id="147" name="Shape 147"/>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8" name="Shape 148"/>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49" name="Shape 149"/>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0" name="Shape 150"/>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157" name="Shape 157"/>
          <p:cNvSpPr/>
          <p:nvPr/>
        </p:nvSpPr>
        <p:spPr>
          <a:xfrm>
            <a:off x="1422617" y="3330759"/>
            <a:ext cx="4551344" cy="1638357"/>
          </a:xfrm>
          <a:custGeom>
            <a:avLst/>
            <a:gdLst/>
            <a:ahLst/>
            <a:cxnLst>
              <a:cxn ang="0">
                <a:pos x="wd2" y="hd2"/>
              </a:cxn>
              <a:cxn ang="5400000">
                <a:pos x="wd2" y="hd2"/>
              </a:cxn>
              <a:cxn ang="10800000">
                <a:pos x="wd2" y="hd2"/>
              </a:cxn>
              <a:cxn ang="16200000">
                <a:pos x="wd2" y="hd2"/>
              </a:cxn>
            </a:cxnLst>
            <a:rect l="0" t="0" r="r" b="b"/>
            <a:pathLst>
              <a:path w="21600" h="21088" extrusionOk="0">
                <a:moveTo>
                  <a:pt x="21600" y="20919"/>
                </a:moveTo>
                <a:cubicBezTo>
                  <a:pt x="21600" y="20919"/>
                  <a:pt x="18799" y="17053"/>
                  <a:pt x="17898" y="17241"/>
                </a:cubicBezTo>
                <a:cubicBezTo>
                  <a:pt x="17458" y="17333"/>
                  <a:pt x="17068" y="20414"/>
                  <a:pt x="16517" y="20919"/>
                </a:cubicBezTo>
                <a:cubicBezTo>
                  <a:pt x="15823" y="21554"/>
                  <a:pt x="13392" y="20222"/>
                  <a:pt x="12787" y="19860"/>
                </a:cubicBezTo>
                <a:cubicBezTo>
                  <a:pt x="11871" y="19313"/>
                  <a:pt x="10021" y="17375"/>
                  <a:pt x="9284" y="17260"/>
                </a:cubicBezTo>
                <a:cubicBezTo>
                  <a:pt x="8736" y="17175"/>
                  <a:pt x="7834" y="81"/>
                  <a:pt x="7288" y="0"/>
                </a:cubicBezTo>
                <a:cubicBezTo>
                  <a:pt x="6976" y="-46"/>
                  <a:pt x="4396" y="8496"/>
                  <a:pt x="4034" y="9310"/>
                </a:cubicBezTo>
                <a:cubicBezTo>
                  <a:pt x="3534" y="10432"/>
                  <a:pt x="0" y="14482"/>
                  <a:pt x="0" y="14482"/>
                </a:cubicBezTo>
              </a:path>
            </a:pathLst>
          </a:custGeom>
          <a:ln w="63500">
            <a:solidFill>
              <a:srgbClr val="008F00"/>
            </a:solidFill>
            <a:miter lim="400000"/>
            <a:headEnd type="stealth"/>
            <a:tailEnd type="oval"/>
          </a:ln>
        </p:spPr>
        <p:txBody>
          <a:bodyPr lIns="0" tIns="0" rIns="0" bIns="0" anchor="ctr"/>
          <a:lstStyle/>
          <a:p>
            <a:pPr lvl="0"/>
            <a:endParaRPr/>
          </a:p>
        </p:txBody>
      </p:sp>
      <p:grpSp>
        <p:nvGrpSpPr>
          <p:cNvPr id="166" name="Group 166"/>
          <p:cNvGrpSpPr/>
          <p:nvPr/>
        </p:nvGrpSpPr>
        <p:grpSpPr>
          <a:xfrm>
            <a:off x="5343208" y="3330759"/>
            <a:ext cx="2464219" cy="1912441"/>
            <a:chOff x="47560" y="47411"/>
            <a:chExt cx="3504665" cy="2719914"/>
          </a:xfrm>
        </p:grpSpPr>
        <p:sp>
          <p:nvSpPr>
            <p:cNvPr id="158" name="Shape 158"/>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59" name="Shape 159"/>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0" name="Shape 160"/>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1" name="Shape 161"/>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2" name="Shape 162"/>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3" name="Shape 163"/>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4" name="Shape 164"/>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165" name="Shape 165"/>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185" name="Shape 185"/>
          <p:cNvSpPr/>
          <p:nvPr/>
        </p:nvSpPr>
        <p:spPr>
          <a:xfrm>
            <a:off x="2407353" y="2369701"/>
            <a:ext cx="3955059"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2800" dirty="0"/>
              <a:t>do not share mutable state</a:t>
            </a:r>
          </a:p>
        </p:txBody>
      </p:sp>
      <p:sp>
        <p:nvSpPr>
          <p:cNvPr id="186" name="Shape 186"/>
          <p:cNvSpPr/>
          <p:nvPr/>
        </p:nvSpPr>
        <p:spPr>
          <a:xfrm>
            <a:off x="1491258" y="5910322"/>
            <a:ext cx="6143625" cy="4308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800" dirty="0">
                <a:solidFill>
                  <a:srgbClr val="942193"/>
                </a:solidFill>
                <a:sym typeface="Calibri"/>
              </a:rPr>
              <a:t>verification time ∼ m 2</a:t>
            </a:r>
            <a:r>
              <a:rPr sz="3500" baseline="31999" dirty="0">
                <a:solidFill>
                  <a:srgbClr val="942193"/>
                </a:solidFill>
                <a:sym typeface="Calibri"/>
              </a:rPr>
              <a:t> n</a:t>
            </a:r>
          </a:p>
        </p:txBody>
      </p:sp>
      <p:sp>
        <p:nvSpPr>
          <p:cNvPr id="188" name="Shape 188"/>
          <p:cNvSpPr/>
          <p:nvPr/>
        </p:nvSpPr>
        <p:spPr>
          <a:xfrm flipH="1" flipV="1">
            <a:off x="5402408" y="4582925"/>
            <a:ext cx="633483" cy="262744"/>
          </a:xfrm>
          <a:prstGeom prst="line">
            <a:avLst/>
          </a:prstGeom>
          <a:ln w="127000">
            <a:solidFill>
              <a:srgbClr val="FF2600"/>
            </a:solidFill>
            <a:miter lim="400000"/>
          </a:ln>
        </p:spPr>
        <p:txBody>
          <a:bodyPr lIns="0" tIns="0" rIns="0" bIns="0" anchor="ctr"/>
          <a:lstStyle/>
          <a:p>
            <a:pPr defTabSz="321457">
              <a:defRPr sz="1200">
                <a:latin typeface="Helvetica"/>
                <a:ea typeface="Helvetica"/>
                <a:cs typeface="Helvetica"/>
                <a:sym typeface="Helvetica"/>
              </a:defRPr>
            </a:pPr>
            <a:endParaRPr/>
          </a:p>
        </p:txBody>
      </p:sp>
      <p:sp>
        <p:nvSpPr>
          <p:cNvPr id="190" name="Shape 190"/>
          <p:cNvSpPr/>
          <p:nvPr/>
        </p:nvSpPr>
        <p:spPr>
          <a:xfrm>
            <a:off x="5628668" y="745629"/>
            <a:ext cx="2010933" cy="1062633"/>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lgn="l">
              <a:defRPr sz="1800"/>
            </a:pPr>
            <a:r>
              <a:rPr sz="2100">
                <a:solidFill>
                  <a:srgbClr val="008F00"/>
                </a:solidFill>
                <a:sym typeface="Calibri"/>
              </a:rPr>
              <a:t>...</a:t>
            </a:r>
          </a:p>
          <a:p>
            <a:pPr lvl="0" algn="l">
              <a:defRPr sz="1800"/>
            </a:pPr>
            <a:r>
              <a:rPr sz="2100">
                <a:solidFill>
                  <a:srgbClr val="008F00"/>
                </a:solidFill>
                <a:sym typeface="Calibri"/>
              </a:rPr>
              <a:t>assert(src != dst);</a:t>
            </a:r>
          </a:p>
          <a:p>
            <a:pPr lvl="0" algn="l">
              <a:defRPr sz="1800"/>
            </a:pPr>
            <a:r>
              <a:rPr sz="2100">
                <a:solidFill>
                  <a:srgbClr val="008F00"/>
                </a:solidFill>
                <a:sym typeface="Calibri"/>
              </a:rPr>
              <a:t>...</a:t>
            </a:r>
          </a:p>
        </p:txBody>
      </p:sp>
      <p:sp>
        <p:nvSpPr>
          <p:cNvPr id="67" name="Shape 191"/>
          <p:cNvSpPr/>
          <p:nvPr/>
        </p:nvSpPr>
        <p:spPr>
          <a:xfrm>
            <a:off x="5653761" y="1102565"/>
            <a:ext cx="1838557"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lgn="l">
              <a:defRPr sz="3600">
                <a:solidFill>
                  <a:srgbClr val="008F00"/>
                </a:solidFill>
                <a:latin typeface="+mn-lt"/>
                <a:ea typeface="+mn-ea"/>
                <a:cs typeface="+mn-cs"/>
                <a:sym typeface="Calibri"/>
              </a:defRPr>
            </a:lvl1pPr>
          </a:lstStyle>
          <a:p>
            <a:pPr lvl="0">
              <a:defRPr sz="1800">
                <a:solidFill>
                  <a:srgbClr val="000000"/>
                </a:solidFill>
              </a:defRPr>
            </a:pPr>
            <a:r>
              <a:rPr sz="2500" dirty="0"/>
              <a:t>IP forwarding</a:t>
            </a:r>
          </a:p>
        </p:txBody>
      </p:sp>
    </p:spTree>
    <p:extLst>
      <p:ext uri="{BB962C8B-B14F-4D97-AF65-F5344CB8AC3E}">
        <p14:creationId xmlns:p14="http://schemas.microsoft.com/office/powerpoint/2010/main" val="168465374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iterate>
                                    <p:tmAbs val="0"/>
                                  </p:iterate>
                                  <p:childTnLst>
                                    <p:set>
                                      <p:cBhvr>
                                        <p:cTn id="22" fill="hold">
                                          <p:stCondLst>
                                            <p:cond delay="0"/>
                                          </p:stCondLst>
                                        </p:cTn>
                                        <p:tgtEl>
                                          <p:spTgt spid="1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90"/>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0" nodeType="afterEffect">
                                  <p:stCondLst>
                                    <p:cond delay="0"/>
                                  </p:stCondLst>
                                  <p:childTnLst>
                                    <p:set>
                                      <p:cBhvr>
                                        <p:cTn id="29" dur="1" fill="hold">
                                          <p:stCondLst>
                                            <p:cond delay="0"/>
                                          </p:stCondLst>
                                        </p:cTn>
                                        <p:tgtEl>
                                          <p:spTgt spid="6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18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iterate>
                                    <p:tmAbs val="0"/>
                                  </p:iterate>
                                  <p:childTnLst>
                                    <p:set>
                                      <p:cBhvr>
                                        <p:cTn id="37" fill="hold"/>
                                        <p:tgtEl>
                                          <p:spTgt spid="157"/>
                                        </p:tgtEl>
                                        <p:attrNameLst>
                                          <p:attrName>style.visibility</p:attrName>
                                        </p:attrNameLst>
                                      </p:cBhvr>
                                      <p:to>
                                        <p:strVal val="visible"/>
                                      </p:to>
                                    </p:set>
                                    <p:animEffect transition="in" filter="wipe(right)">
                                      <p:cBhvr>
                                        <p:cTn id="38"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advAuto="0"/>
      <p:bldP spid="151" grpId="0" animBg="1" advAuto="0"/>
      <p:bldP spid="157" grpId="0" animBg="1" advAuto="0"/>
      <p:bldP spid="166" grpId="0" animBg="1" advAuto="0"/>
      <p:bldP spid="186" grpId="0" animBg="1" advAuto="0"/>
      <p:bldP spid="186" grpId="1" animBg="1" advAuto="0"/>
      <p:bldP spid="188" grpId="0" animBg="1" advAuto="0"/>
      <p:bldP spid="190" grpId="0" animBg="1" advAuto="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body" idx="1"/>
          </p:nvPr>
        </p:nvSpPr>
        <p:spPr>
          <a:xfrm>
            <a:off x="914400" y="2209800"/>
            <a:ext cx="7233047" cy="3634383"/>
          </a:xfrm>
          <a:prstGeom prst="rect">
            <a:avLst/>
          </a:prstGeom>
        </p:spPr>
        <p:txBody>
          <a:bodyPr lIns="26788" tIns="26788" rIns="26788" bIns="26788"/>
          <a:lstStyle/>
          <a:p>
            <a:pPr marL="446469" indent="-446469">
              <a:spcBef>
                <a:spcPts val="0"/>
              </a:spcBef>
              <a:defRPr sz="1800">
                <a:solidFill>
                  <a:srgbClr val="000000"/>
                </a:solidFill>
              </a:defRPr>
            </a:pPr>
            <a:r>
              <a:rPr sz="2800" dirty="0">
                <a:solidFill>
                  <a:srgbClr val="424242"/>
                </a:solidFill>
              </a:rPr>
              <a:t>Rule: </a:t>
            </a:r>
            <a:r>
              <a:rPr sz="2800" dirty="0">
                <a:solidFill>
                  <a:srgbClr val="942193"/>
                </a:solidFill>
              </a:rPr>
              <a:t>pipeline structure</a:t>
            </a:r>
            <a:endParaRPr sz="2800" dirty="0">
              <a:solidFill>
                <a:srgbClr val="424242"/>
              </a:solidFill>
            </a:endParaRPr>
          </a:p>
          <a:p>
            <a:pPr marL="892937" lvl="1" indent="-357175">
              <a:spcBef>
                <a:spcPts val="703"/>
              </a:spcBef>
              <a:defRPr sz="1800" i="0">
                <a:solidFill>
                  <a:srgbClr val="000000"/>
                </a:solidFill>
              </a:defRPr>
            </a:pPr>
            <a:r>
              <a:rPr sz="2000" dirty="0">
                <a:solidFill>
                  <a:srgbClr val="424242"/>
                </a:solidFill>
              </a:rPr>
              <a:t>distinct packet-processing elements</a:t>
            </a:r>
          </a:p>
          <a:p>
            <a:pPr marL="892937" lvl="1" indent="-357175">
              <a:spcBef>
                <a:spcPts val="703"/>
              </a:spcBef>
              <a:defRPr sz="1800" i="0">
                <a:solidFill>
                  <a:srgbClr val="000000"/>
                </a:solidFill>
              </a:defRPr>
            </a:pPr>
            <a:r>
              <a:rPr sz="2000" dirty="0">
                <a:solidFill>
                  <a:srgbClr val="424242"/>
                </a:solidFill>
              </a:rPr>
              <a:t>do not share mutable state </a:t>
            </a:r>
            <a:endParaRPr sz="3200" dirty="0">
              <a:solidFill>
                <a:srgbClr val="424242"/>
              </a:solidFill>
            </a:endParaRPr>
          </a:p>
          <a:p>
            <a:pPr marL="446469" indent="-446469">
              <a:spcBef>
                <a:spcPts val="4219"/>
              </a:spcBef>
              <a:defRPr sz="1800">
                <a:solidFill>
                  <a:srgbClr val="000000"/>
                </a:solidFill>
              </a:defRPr>
            </a:pPr>
            <a:r>
              <a:rPr sz="2800" dirty="0">
                <a:solidFill>
                  <a:srgbClr val="424242"/>
                </a:solidFill>
              </a:rPr>
              <a:t>Effect: compose at the element level </a:t>
            </a:r>
          </a:p>
          <a:p>
            <a:pPr marL="892937" lvl="1" indent="-357175">
              <a:spcBef>
                <a:spcPts val="703"/>
              </a:spcBef>
              <a:defRPr sz="1800" i="0">
                <a:solidFill>
                  <a:srgbClr val="000000"/>
                </a:solidFill>
              </a:defRPr>
            </a:pPr>
            <a:r>
              <a:rPr sz="2000" dirty="0">
                <a:solidFill>
                  <a:srgbClr val="424242"/>
                </a:solidFill>
              </a:rPr>
              <a:t>can reduce #paths from  ∼  2 </a:t>
            </a:r>
            <a:r>
              <a:rPr sz="2000" baseline="31999" dirty="0">
                <a:solidFill>
                  <a:srgbClr val="424242"/>
                </a:solidFill>
              </a:rPr>
              <a:t>n m</a:t>
            </a:r>
            <a:endParaRPr sz="2000" dirty="0">
              <a:solidFill>
                <a:srgbClr val="424242"/>
              </a:solidFill>
            </a:endParaRPr>
          </a:p>
          <a:p>
            <a:pPr marL="892937" lvl="1" indent="-357175">
              <a:spcBef>
                <a:spcPts val="703"/>
              </a:spcBef>
              <a:defRPr sz="1800" i="0">
                <a:solidFill>
                  <a:srgbClr val="000000"/>
                </a:solidFill>
              </a:defRPr>
            </a:pPr>
            <a:r>
              <a:rPr sz="2000" dirty="0">
                <a:solidFill>
                  <a:srgbClr val="424242"/>
                </a:solidFill>
              </a:rPr>
              <a:t>to  ∼  m 2 </a:t>
            </a:r>
            <a:r>
              <a:rPr sz="2000" baseline="31999" dirty="0">
                <a:solidFill>
                  <a:srgbClr val="424242"/>
                </a:solidFill>
              </a:rPr>
              <a:t>n</a:t>
            </a:r>
          </a:p>
        </p:txBody>
      </p:sp>
      <p:sp>
        <p:nvSpPr>
          <p:cNvPr id="194" name="Shape 194"/>
          <p:cNvSpPr/>
          <p:nvPr/>
        </p:nvSpPr>
        <p:spPr>
          <a:xfrm>
            <a:off x="457200" y="1066800"/>
            <a:ext cx="8233172" cy="144660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3800" dirty="0"/>
              <a:t>Pipeline decomposition</a:t>
            </a:r>
          </a:p>
        </p:txBody>
      </p:sp>
      <p:sp>
        <p:nvSpPr>
          <p:cNvPr id="195" name="Shape 195"/>
          <p:cNvSpPr>
            <a:spLocks noGrp="1"/>
          </p:cNvSpPr>
          <p:nvPr>
            <p:ph type="sldNum" sz="quarter" idx="2"/>
          </p:nvPr>
        </p:nvSpPr>
        <p:spPr>
          <a:xfrm>
            <a:off x="8508771" y="6393656"/>
            <a:ext cx="243544" cy="267891"/>
          </a:xfrm>
          <a:prstGeom prst="rect">
            <a:avLst/>
          </a:prstGeom>
          <a:extLst>
            <a:ext uri="{C572A759-6A51-4108-AA02-DFA0A04FC94B}">
              <ma14:wrappingTextBoxFlag xmlns:ma14="http://schemas.microsoft.com/office/mac/drawingml/2011/main" val="1"/>
            </a:ext>
          </a:extLst>
        </p:spPr>
        <p:txBody>
          <a:bodyPr lIns="26788" tIns="26788" rIns="26788" bIns="26788" anchor="ctr"/>
          <a:lstStyle>
            <a:lvl1pPr algn="r">
              <a:defRPr>
                <a:uFill>
                  <a:solidFill>
                    <a:srgbClr val="9A9A9A"/>
                  </a:solidFill>
                </a:uFill>
              </a:defRPr>
            </a:lvl1pPr>
          </a:lstStyle>
          <a:p>
            <a:pPr lvl="0">
              <a:defRPr sz="1800">
                <a:solidFill>
                  <a:srgbClr val="000000"/>
                </a:solidFill>
                <a:uFillTx/>
              </a:defRPr>
            </a:pPr>
            <a:fld id="{86CB4B4D-7CA3-9044-876B-883B54F8677D}" type="slidenum">
              <a:rPr sz="1400">
                <a:solidFill>
                  <a:srgbClr val="C0C0C0"/>
                </a:solidFill>
              </a:rPr>
              <a:t>12</a:t>
            </a:fld>
            <a:endParaRPr sz="1400">
              <a:solidFill>
                <a:srgbClr val="C0C0C0"/>
              </a:solidFill>
            </a:endParaRPr>
          </a:p>
        </p:txBody>
      </p:sp>
      <p:sp>
        <p:nvSpPr>
          <p:cNvPr id="5"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Tree>
    <p:extLst>
      <p:ext uri="{BB962C8B-B14F-4D97-AF65-F5344CB8AC3E}">
        <p14:creationId xmlns:p14="http://schemas.microsoft.com/office/powerpoint/2010/main" val="38262795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C0C0C0"/>
                </a:solidFill>
              </a:rPr>
              <a:t>13</a:t>
            </a:fld>
            <a:endParaRPr sz="1400">
              <a:solidFill>
                <a:srgbClr val="C0C0C0"/>
              </a:solidFill>
            </a:endParaRPr>
          </a:p>
        </p:txBody>
      </p:sp>
      <p:sp>
        <p:nvSpPr>
          <p:cNvPr id="202" name="Shape 202"/>
          <p:cNvSpPr/>
          <p:nvPr/>
        </p:nvSpPr>
        <p:spPr>
          <a:xfrm>
            <a:off x="1089422" y="625078"/>
            <a:ext cx="6947297" cy="142875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03" name="Shape 203"/>
          <p:cNvSpPr/>
          <p:nvPr/>
        </p:nvSpPr>
        <p:spPr>
          <a:xfrm>
            <a:off x="1482328" y="866180"/>
            <a:ext cx="1535906" cy="946547"/>
          </a:xfrm>
          <a:prstGeom prst="roundRect">
            <a:avLst>
              <a:gd name="adj" fmla="val 14151"/>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04" name="Shape 204"/>
          <p:cNvSpPr/>
          <p:nvPr/>
        </p:nvSpPr>
        <p:spPr>
          <a:xfrm>
            <a:off x="5491758" y="875109"/>
            <a:ext cx="2169914" cy="928688"/>
          </a:xfrm>
          <a:prstGeom prst="roundRect">
            <a:avLst>
              <a:gd name="adj" fmla="val 1442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05" name="Shape 205"/>
          <p:cNvSpPr/>
          <p:nvPr/>
        </p:nvSpPr>
        <p:spPr>
          <a:xfrm>
            <a:off x="3366492" y="875109"/>
            <a:ext cx="1777008" cy="919758"/>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grpSp>
        <p:nvGrpSpPr>
          <p:cNvPr id="210" name="Group 210"/>
          <p:cNvGrpSpPr/>
          <p:nvPr/>
        </p:nvGrpSpPr>
        <p:grpSpPr>
          <a:xfrm>
            <a:off x="1419821" y="3544932"/>
            <a:ext cx="1546021" cy="1816822"/>
            <a:chOff x="63500" y="49599"/>
            <a:chExt cx="2198785" cy="2583924"/>
          </a:xfrm>
        </p:grpSpPr>
        <p:sp>
          <p:nvSpPr>
            <p:cNvPr id="206" name="Shape 206"/>
            <p:cNvSpPr/>
            <p:nvPr/>
          </p:nvSpPr>
          <p:spPr>
            <a:xfrm flipH="1">
              <a:off x="65840" y="1020332"/>
              <a:ext cx="1287219" cy="5507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07" name="Shape 207"/>
            <p:cNvSpPr/>
            <p:nvPr/>
          </p:nvSpPr>
          <p:spPr>
            <a:xfrm flipH="1" flipV="1">
              <a:off x="63500" y="1548418"/>
              <a:ext cx="1355979" cy="580136"/>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08" name="Shape 208"/>
            <p:cNvSpPr/>
            <p:nvPr/>
          </p:nvSpPr>
          <p:spPr>
            <a:xfrm flipH="1">
              <a:off x="1327905" y="49599"/>
              <a:ext cx="911361" cy="94839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09" name="Shape 209"/>
            <p:cNvSpPr/>
            <p:nvPr/>
          </p:nvSpPr>
          <p:spPr>
            <a:xfrm flipH="1" flipV="1">
              <a:off x="1344767" y="1054710"/>
              <a:ext cx="917519" cy="1578815"/>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215" name="Group 215"/>
          <p:cNvGrpSpPr/>
          <p:nvPr/>
        </p:nvGrpSpPr>
        <p:grpSpPr>
          <a:xfrm>
            <a:off x="3189517" y="3911654"/>
            <a:ext cx="1844319" cy="1155613"/>
            <a:chOff x="69539" y="48288"/>
            <a:chExt cx="2623029" cy="1643536"/>
          </a:xfrm>
        </p:grpSpPr>
        <p:sp>
          <p:nvSpPr>
            <p:cNvPr id="211" name="Shape 211"/>
            <p:cNvSpPr/>
            <p:nvPr/>
          </p:nvSpPr>
          <p:spPr>
            <a:xfrm flipH="1">
              <a:off x="151339" y="48288"/>
              <a:ext cx="1109172" cy="111001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2" name="Shape 212"/>
            <p:cNvSpPr/>
            <p:nvPr/>
          </p:nvSpPr>
          <p:spPr>
            <a:xfrm flipH="1" flipV="1">
              <a:off x="69539" y="1192456"/>
              <a:ext cx="1223560" cy="343018"/>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3" name="Shape 213"/>
            <p:cNvSpPr/>
            <p:nvPr/>
          </p:nvSpPr>
          <p:spPr>
            <a:xfrm flipH="1">
              <a:off x="1296910" y="141903"/>
              <a:ext cx="1395660" cy="138681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4" name="Shape 214"/>
            <p:cNvSpPr/>
            <p:nvPr/>
          </p:nvSpPr>
          <p:spPr>
            <a:xfrm flipH="1" flipV="1">
              <a:off x="1274135" y="1530992"/>
              <a:ext cx="1377070" cy="16083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224" name="Group 224"/>
          <p:cNvGrpSpPr/>
          <p:nvPr/>
        </p:nvGrpSpPr>
        <p:grpSpPr>
          <a:xfrm>
            <a:off x="5355666" y="3328391"/>
            <a:ext cx="2464219" cy="1912441"/>
            <a:chOff x="47560" y="47411"/>
            <a:chExt cx="3504665" cy="2719914"/>
          </a:xfrm>
        </p:grpSpPr>
        <p:sp>
          <p:nvSpPr>
            <p:cNvPr id="216" name="Shape 216"/>
            <p:cNvSpPr/>
            <p:nvPr/>
          </p:nvSpPr>
          <p:spPr>
            <a:xfrm flipH="1">
              <a:off x="47560" y="1085654"/>
              <a:ext cx="641135" cy="76419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7" name="Shape 217"/>
            <p:cNvSpPr/>
            <p:nvPr/>
          </p:nvSpPr>
          <p:spPr>
            <a:xfrm flipH="1">
              <a:off x="672913" y="47411"/>
              <a:ext cx="1080854" cy="10396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8" name="Shape 218"/>
            <p:cNvSpPr/>
            <p:nvPr/>
          </p:nvSpPr>
          <p:spPr>
            <a:xfrm flipH="1">
              <a:off x="721142" y="1036184"/>
              <a:ext cx="1380029" cy="7168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19" name="Shape 219"/>
            <p:cNvSpPr/>
            <p:nvPr/>
          </p:nvSpPr>
          <p:spPr>
            <a:xfrm flipH="1" flipV="1">
              <a:off x="113902" y="1871380"/>
              <a:ext cx="1006642" cy="3912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20" name="Shape 220"/>
            <p:cNvSpPr/>
            <p:nvPr/>
          </p:nvSpPr>
          <p:spPr>
            <a:xfrm flipH="1">
              <a:off x="2082613" y="588539"/>
              <a:ext cx="711886" cy="426799"/>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21" name="Shape 221"/>
            <p:cNvSpPr/>
            <p:nvPr/>
          </p:nvSpPr>
          <p:spPr>
            <a:xfrm flipH="1" flipV="1">
              <a:off x="2082613" y="1078837"/>
              <a:ext cx="677452" cy="478167"/>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22" name="Shape 222"/>
            <p:cNvSpPr/>
            <p:nvPr/>
          </p:nvSpPr>
          <p:spPr>
            <a:xfrm flipH="1" flipV="1">
              <a:off x="2779788" y="1559183"/>
              <a:ext cx="598661" cy="1208144"/>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23" name="Shape 223"/>
            <p:cNvSpPr/>
            <p:nvPr/>
          </p:nvSpPr>
          <p:spPr>
            <a:xfrm flipH="1">
              <a:off x="2811684" y="1046999"/>
              <a:ext cx="740543" cy="464938"/>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25" name="Shape 225"/>
          <p:cNvSpPr/>
          <p:nvPr/>
        </p:nvSpPr>
        <p:spPr>
          <a:xfrm>
            <a:off x="3547034" y="1102816"/>
            <a:ext cx="1381783"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IP options</a:t>
            </a:r>
          </a:p>
        </p:txBody>
      </p:sp>
    </p:spTree>
    <p:extLst>
      <p:ext uri="{BB962C8B-B14F-4D97-AF65-F5344CB8AC3E}">
        <p14:creationId xmlns:p14="http://schemas.microsoft.com/office/powerpoint/2010/main" val="245250187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iterate>
                                    <p:tmAbs val="0"/>
                                  </p:iterate>
                                  <p:childTnLst>
                                    <p:set>
                                      <p:cBhvr>
                                        <p:cTn id="10" fill="hold">
                                          <p:stCondLst>
                                            <p:cond delay="0"/>
                                          </p:stCondLst>
                                        </p:cTn>
                                        <p:tgtEl>
                                          <p:spTgt spid="210"/>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0"/>
                                  </p:stCondLst>
                                  <p:iterate>
                                    <p:tmAbs val="0"/>
                                  </p:iterate>
                                  <p:childTnLst>
                                    <p:set>
                                      <p:cBhvr>
                                        <p:cTn id="13" fill="hold">
                                          <p:stCondLst>
                                            <p:cond delay="0"/>
                                          </p:stCondLst>
                                        </p:cTn>
                                        <p:tgtEl>
                                          <p:spTgt spid="224"/>
                                        </p:tgtEl>
                                        <p:attrNameLst>
                                          <p:attrName>style.visibility</p:attrName>
                                        </p:attrNameLst>
                                      </p:cBhvr>
                                      <p:to>
                                        <p:strVal val="hidden"/>
                                      </p:to>
                                    </p:set>
                                  </p:childTnLst>
                                </p:cTn>
                              </p:par>
                            </p:childTnLst>
                          </p:cTn>
                        </p:par>
                        <p:par>
                          <p:cTn id="14" fill="hold">
                            <p:stCondLst>
                              <p:cond delay="0"/>
                            </p:stCondLst>
                            <p:childTnLst>
                              <p:par>
                                <p:cTn id="15" presetID="1" presetClass="exit" presetSubtype="0" fill="hold" grpId="0" nodeType="afterEffect">
                                  <p:stCondLst>
                                    <p:cond delay="0"/>
                                  </p:stCondLst>
                                  <p:iterate>
                                    <p:tmAbs val="0"/>
                                  </p:iterate>
                                  <p:childTnLst>
                                    <p:set>
                                      <p:cBhvr>
                                        <p:cTn id="16" fill="hold">
                                          <p:stCondLst>
                                            <p:cond delay="0"/>
                                          </p:stCondLst>
                                        </p:cTn>
                                        <p:tgtEl>
                                          <p:spTgt spid="203"/>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0" nodeType="afterEffect">
                                  <p:stCondLst>
                                    <p:cond delay="0"/>
                                  </p:stCondLst>
                                  <p:iterate>
                                    <p:tmAbs val="0"/>
                                  </p:iterate>
                                  <p:childTnLst>
                                    <p:set>
                                      <p:cBhvr>
                                        <p:cTn id="19" fill="hold">
                                          <p:stCondLst>
                                            <p:cond delay="0"/>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advAuto="0"/>
      <p:bldP spid="204" grpId="0" animBg="1" advAuto="0"/>
      <p:bldP spid="210" grpId="0" animBg="1" advAuto="0"/>
      <p:bldP spid="224" grpId="0" animBg="1" advAuto="0"/>
      <p:bldP spid="225"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4249993" y="1981060"/>
            <a:ext cx="1857376" cy="4308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2800"/>
              <a:t>m options</a:t>
            </a:r>
          </a:p>
        </p:txBody>
      </p:sp>
      <p:sp>
        <p:nvSpPr>
          <p:cNvPr id="228" name="Shape 22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C0C0C0"/>
                </a:solidFill>
              </a:rPr>
              <a:t>14</a:t>
            </a:fld>
            <a:endParaRPr sz="1400">
              <a:solidFill>
                <a:srgbClr val="C0C0C0"/>
              </a:solidFill>
            </a:endParaRPr>
          </a:p>
        </p:txBody>
      </p:sp>
      <p:grpSp>
        <p:nvGrpSpPr>
          <p:cNvPr id="232" name="Group 232"/>
          <p:cNvGrpSpPr/>
          <p:nvPr/>
        </p:nvGrpSpPr>
        <p:grpSpPr>
          <a:xfrm>
            <a:off x="2634258" y="5257273"/>
            <a:ext cx="1459358" cy="2804922"/>
            <a:chOff x="0" y="33908"/>
            <a:chExt cx="2075531" cy="3989221"/>
          </a:xfrm>
        </p:grpSpPr>
        <p:sp>
          <p:nvSpPr>
            <p:cNvPr id="229" name="Shape 229"/>
            <p:cNvSpPr/>
            <p:nvPr/>
          </p:nvSpPr>
          <p:spPr>
            <a:xfrm flipH="1">
              <a:off x="24604" y="33908"/>
              <a:ext cx="1987727" cy="1157161"/>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30" name="Shape 230"/>
            <p:cNvSpPr/>
            <p:nvPr/>
          </p:nvSpPr>
          <p:spPr>
            <a:xfrm flipH="1" flipV="1">
              <a:off x="0" y="1142098"/>
              <a:ext cx="2022990" cy="96532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31" name="Shape 231"/>
            <p:cNvSpPr/>
            <p:nvPr/>
          </p:nvSpPr>
          <p:spPr>
            <a:xfrm flipH="1" flipV="1">
              <a:off x="63658" y="1201727"/>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236" name="Group 236"/>
          <p:cNvGrpSpPr/>
          <p:nvPr/>
        </p:nvGrpSpPr>
        <p:grpSpPr>
          <a:xfrm>
            <a:off x="2634258" y="3537025"/>
            <a:ext cx="1459359" cy="3016052"/>
            <a:chOff x="0" y="39336"/>
            <a:chExt cx="2075531" cy="4289495"/>
          </a:xfrm>
        </p:grpSpPr>
        <p:sp>
          <p:nvSpPr>
            <p:cNvPr id="233" name="Shape 233"/>
            <p:cNvSpPr/>
            <p:nvPr/>
          </p:nvSpPr>
          <p:spPr>
            <a:xfrm flipH="1">
              <a:off x="24604" y="39336"/>
              <a:ext cx="2021145" cy="145743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34" name="Shape 234"/>
            <p:cNvSpPr/>
            <p:nvPr/>
          </p:nvSpPr>
          <p:spPr>
            <a:xfrm flipH="1" flipV="1">
              <a:off x="0" y="1447800"/>
              <a:ext cx="2012425" cy="748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35" name="Shape 235"/>
            <p:cNvSpPr/>
            <p:nvPr/>
          </p:nvSpPr>
          <p:spPr>
            <a:xfrm flipH="1" flipV="1">
              <a:off x="63658" y="1507429"/>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37" name="Shape 237"/>
          <p:cNvSpPr/>
          <p:nvPr/>
        </p:nvSpPr>
        <p:spPr>
          <a:xfrm>
            <a:off x="-35719" y="625078"/>
            <a:ext cx="9188648" cy="142875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38" name="Shape 238"/>
          <p:cNvSpPr/>
          <p:nvPr/>
        </p:nvSpPr>
        <p:spPr>
          <a:xfrm>
            <a:off x="1321594" y="892969"/>
            <a:ext cx="6563320" cy="919758"/>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39" name="Shape 239"/>
          <p:cNvSpPr/>
          <p:nvPr/>
        </p:nvSpPr>
        <p:spPr>
          <a:xfrm flipH="1">
            <a:off x="1238843" y="3022344"/>
            <a:ext cx="1406542" cy="998002"/>
          </a:xfrm>
          <a:prstGeom prst="line">
            <a:avLst/>
          </a:prstGeom>
          <a:ln w="50800">
            <a:solidFill>
              <a:srgbClr val="797979"/>
            </a:solidFill>
            <a:miter lim="400000"/>
            <a:headEnd type="oval"/>
            <a:tailEnd type="oval"/>
          </a:ln>
        </p:spPr>
        <p:txBody>
          <a:bodyPr lIns="0" tIns="0" rIns="0" bIns="0" anchor="ctr"/>
          <a:lstStyle/>
          <a:p>
            <a:pPr defTabSz="321457">
              <a:defRPr sz="1200">
                <a:latin typeface="Helvetica"/>
                <a:ea typeface="Helvetica"/>
                <a:cs typeface="Helvetica"/>
                <a:sym typeface="Helvetica"/>
              </a:defRPr>
            </a:pPr>
            <a:endParaRPr/>
          </a:p>
        </p:txBody>
      </p:sp>
      <p:sp>
        <p:nvSpPr>
          <p:cNvPr id="240" name="Shape 240"/>
          <p:cNvSpPr/>
          <p:nvPr/>
        </p:nvSpPr>
        <p:spPr>
          <a:xfrm flipH="1" flipV="1">
            <a:off x="1202880" y="4005925"/>
            <a:ext cx="1414987" cy="526222"/>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41" name="Shape 241"/>
          <p:cNvSpPr/>
          <p:nvPr/>
        </p:nvSpPr>
        <p:spPr>
          <a:xfrm flipH="1" flipV="1">
            <a:off x="1274652" y="4056595"/>
            <a:ext cx="1388231" cy="1980851"/>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42" name="Shape 242"/>
          <p:cNvSpPr/>
          <p:nvPr/>
        </p:nvSpPr>
        <p:spPr>
          <a:xfrm>
            <a:off x="5227905" y="1080492"/>
            <a:ext cx="323824"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a:t>
            </a:r>
          </a:p>
        </p:txBody>
      </p:sp>
      <p:sp>
        <p:nvSpPr>
          <p:cNvPr id="243" name="Shape 243"/>
          <p:cNvSpPr/>
          <p:nvPr/>
        </p:nvSpPr>
        <p:spPr>
          <a:xfrm>
            <a:off x="1410929" y="1076027"/>
            <a:ext cx="1332025"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#1</a:t>
            </a:r>
          </a:p>
        </p:txBody>
      </p:sp>
      <p:sp>
        <p:nvSpPr>
          <p:cNvPr id="244" name="Shape 244"/>
          <p:cNvSpPr/>
          <p:nvPr/>
        </p:nvSpPr>
        <p:spPr>
          <a:xfrm>
            <a:off x="6373512" y="1107281"/>
            <a:ext cx="1425890"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#m</a:t>
            </a:r>
          </a:p>
        </p:txBody>
      </p:sp>
      <p:sp>
        <p:nvSpPr>
          <p:cNvPr id="245" name="Shape 245"/>
          <p:cNvSpPr/>
          <p:nvPr/>
        </p:nvSpPr>
        <p:spPr>
          <a:xfrm>
            <a:off x="3036094" y="1089422"/>
            <a:ext cx="1332024"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#2</a:t>
            </a:r>
          </a:p>
        </p:txBody>
      </p:sp>
      <p:sp>
        <p:nvSpPr>
          <p:cNvPr id="246" name="Shape 246"/>
          <p:cNvSpPr/>
          <p:nvPr/>
        </p:nvSpPr>
        <p:spPr>
          <a:xfrm flipH="1" flipV="1">
            <a:off x="2665036" y="3030128"/>
            <a:ext cx="1333804" cy="303628"/>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47" name="Shape 247"/>
          <p:cNvSpPr/>
          <p:nvPr/>
        </p:nvSpPr>
        <p:spPr>
          <a:xfrm flipH="1" flipV="1">
            <a:off x="2669976" y="3036095"/>
            <a:ext cx="1376243" cy="1764072"/>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48" name="Shape 248"/>
          <p:cNvSpPr/>
          <p:nvPr/>
        </p:nvSpPr>
        <p:spPr>
          <a:xfrm>
            <a:off x="1500977" y="5914786"/>
            <a:ext cx="6116837"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800">
                <a:solidFill>
                  <a:srgbClr val="942193"/>
                </a:solidFill>
                <a:sym typeface="Calibri"/>
              </a:rPr>
              <a:t>verification time ∼ n</a:t>
            </a:r>
            <a:r>
              <a:rPr sz="2800" baseline="31999">
                <a:solidFill>
                  <a:srgbClr val="942193"/>
                </a:solidFill>
                <a:sym typeface="Calibri"/>
              </a:rPr>
              <a:t> </a:t>
            </a:r>
            <a:r>
              <a:rPr sz="3500" baseline="31999">
                <a:solidFill>
                  <a:srgbClr val="942193"/>
                </a:solidFill>
                <a:sym typeface="Calibri"/>
              </a:rPr>
              <a:t>m</a:t>
            </a:r>
          </a:p>
        </p:txBody>
      </p:sp>
      <p:sp>
        <p:nvSpPr>
          <p:cNvPr id="249" name="Shape 249"/>
          <p:cNvSpPr/>
          <p:nvPr/>
        </p:nvSpPr>
        <p:spPr>
          <a:xfrm flipH="1">
            <a:off x="2620798" y="2001359"/>
            <a:ext cx="1416334" cy="1034922"/>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50" name="Shape 250"/>
          <p:cNvSpPr/>
          <p:nvPr/>
        </p:nvSpPr>
        <p:spPr>
          <a:xfrm rot="19710936">
            <a:off x="446009" y="2993648"/>
            <a:ext cx="1225896" cy="86177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800">
                <a:solidFill>
                  <a:srgbClr val="424242"/>
                </a:solidFill>
                <a:sym typeface="Calibri"/>
              </a:rPr>
              <a:t>n option</a:t>
            </a:r>
          </a:p>
          <a:p>
            <a:pPr lvl="0">
              <a:defRPr sz="1800"/>
            </a:pPr>
            <a:r>
              <a:rPr sz="2800">
                <a:solidFill>
                  <a:srgbClr val="424242"/>
                </a:solidFill>
                <a:sym typeface="Calibri"/>
              </a:rPr>
              <a:t>types</a:t>
            </a:r>
          </a:p>
        </p:txBody>
      </p:sp>
    </p:spTree>
    <p:extLst>
      <p:ext uri="{BB962C8B-B14F-4D97-AF65-F5344CB8AC3E}">
        <p14:creationId xmlns:p14="http://schemas.microsoft.com/office/powerpoint/2010/main" val="3768261284"/>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39"/>
                                        </p:tgtEl>
                                        <p:attrNameLst>
                                          <p:attrName>style.visibility</p:attrName>
                                        </p:attrNameLst>
                                      </p:cBhvr>
                                      <p:to>
                                        <p:strVal val="visible"/>
                                      </p:to>
                                    </p:set>
                                    <p:animEffect transition="in" filter="wipe(left)">
                                      <p:cBhvr>
                                        <p:cTn id="7" dur="1000"/>
                                        <p:tgtEl>
                                          <p:spTgt spid="239"/>
                                        </p:tgtEl>
                                      </p:cBhvr>
                                    </p:animEffect>
                                  </p:childTnLst>
                                </p:cTn>
                              </p:par>
                            </p:childTnLst>
                          </p:cTn>
                        </p:par>
                        <p:par>
                          <p:cTn id="8" fill="hold">
                            <p:stCondLst>
                              <p:cond delay="1000"/>
                            </p:stCondLst>
                            <p:childTnLst>
                              <p:par>
                                <p:cTn id="9" presetID="22" presetClass="entr" presetSubtype="8" fill="hold" grpId="0" nodeType="afterEffect">
                                  <p:stCondLst>
                                    <p:cond delay="0"/>
                                  </p:stCondLst>
                                  <p:iterate>
                                    <p:tmAbs val="0"/>
                                  </p:iterate>
                                  <p:childTnLst>
                                    <p:set>
                                      <p:cBhvr>
                                        <p:cTn id="10" fill="hold"/>
                                        <p:tgtEl>
                                          <p:spTgt spid="240"/>
                                        </p:tgtEl>
                                        <p:attrNameLst>
                                          <p:attrName>style.visibility</p:attrName>
                                        </p:attrNameLst>
                                      </p:cBhvr>
                                      <p:to>
                                        <p:strVal val="visible"/>
                                      </p:to>
                                    </p:set>
                                    <p:animEffect transition="in" filter="wipe(left)">
                                      <p:cBhvr>
                                        <p:cTn id="11" dur="1000"/>
                                        <p:tgtEl>
                                          <p:spTgt spid="240"/>
                                        </p:tgtEl>
                                      </p:cBhvr>
                                    </p:animEffect>
                                  </p:childTnLst>
                                </p:cTn>
                              </p:par>
                            </p:childTnLst>
                          </p:cTn>
                        </p:par>
                        <p:par>
                          <p:cTn id="12" fill="hold">
                            <p:stCondLst>
                              <p:cond delay="2000"/>
                            </p:stCondLst>
                            <p:childTnLst>
                              <p:par>
                                <p:cTn id="13" presetID="22" presetClass="entr" presetSubtype="8" fill="hold" grpId="0" nodeType="afterEffect">
                                  <p:stCondLst>
                                    <p:cond delay="0"/>
                                  </p:stCondLst>
                                  <p:iterate>
                                    <p:tmAbs val="0"/>
                                  </p:iterate>
                                  <p:childTnLst>
                                    <p:set>
                                      <p:cBhvr>
                                        <p:cTn id="14" fill="hold"/>
                                        <p:tgtEl>
                                          <p:spTgt spid="241"/>
                                        </p:tgtEl>
                                        <p:attrNameLst>
                                          <p:attrName>style.visibility</p:attrName>
                                        </p:attrNameLst>
                                      </p:cBhvr>
                                      <p:to>
                                        <p:strVal val="visible"/>
                                      </p:to>
                                    </p:set>
                                    <p:animEffect transition="in" filter="wipe(left)">
                                      <p:cBhvr>
                                        <p:cTn id="15" dur="1000"/>
                                        <p:tgtEl>
                                          <p:spTgt spid="2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49"/>
                                        </p:tgtEl>
                                        <p:attrNameLst>
                                          <p:attrName>style.visibility</p:attrName>
                                        </p:attrNameLst>
                                      </p:cBhvr>
                                      <p:to>
                                        <p:strVal val="visible"/>
                                      </p:to>
                                    </p:set>
                                    <p:animEffect transition="in" filter="wipe(left)">
                                      <p:cBhvr>
                                        <p:cTn id="20" dur="500"/>
                                        <p:tgtEl>
                                          <p:spTgt spid="249"/>
                                        </p:tgtEl>
                                      </p:cBhvr>
                                    </p:animEffect>
                                  </p:childTnLst>
                                </p:cTn>
                              </p:par>
                            </p:childTnLst>
                          </p:cTn>
                        </p:par>
                        <p:par>
                          <p:cTn id="21" fill="hold">
                            <p:stCondLst>
                              <p:cond delay="500"/>
                            </p:stCondLst>
                            <p:childTnLst>
                              <p:par>
                                <p:cTn id="22" presetID="22" presetClass="entr" presetSubtype="8" fill="hold" grpId="0" nodeType="afterEffect">
                                  <p:stCondLst>
                                    <p:cond delay="0"/>
                                  </p:stCondLst>
                                  <p:iterate>
                                    <p:tmAbs val="0"/>
                                  </p:iterate>
                                  <p:childTnLst>
                                    <p:set>
                                      <p:cBhvr>
                                        <p:cTn id="23" fill="hold"/>
                                        <p:tgtEl>
                                          <p:spTgt spid="246"/>
                                        </p:tgtEl>
                                        <p:attrNameLst>
                                          <p:attrName>style.visibility</p:attrName>
                                        </p:attrNameLst>
                                      </p:cBhvr>
                                      <p:to>
                                        <p:strVal val="visible"/>
                                      </p:to>
                                    </p:set>
                                    <p:animEffect transition="in" filter="wipe(left)">
                                      <p:cBhvr>
                                        <p:cTn id="24" dur="500"/>
                                        <p:tgtEl>
                                          <p:spTgt spid="246"/>
                                        </p:tgtEl>
                                      </p:cBhvr>
                                    </p:animEffect>
                                  </p:childTnLst>
                                </p:cTn>
                              </p:par>
                            </p:childTnLst>
                          </p:cTn>
                        </p:par>
                        <p:par>
                          <p:cTn id="25" fill="hold">
                            <p:stCondLst>
                              <p:cond delay="1000"/>
                            </p:stCondLst>
                            <p:childTnLst>
                              <p:par>
                                <p:cTn id="26" presetID="22" presetClass="entr" presetSubtype="8" fill="hold" grpId="0" nodeType="afterEffect">
                                  <p:stCondLst>
                                    <p:cond delay="0"/>
                                  </p:stCondLst>
                                  <p:iterate>
                                    <p:tmAbs val="0"/>
                                  </p:iterate>
                                  <p:childTnLst>
                                    <p:set>
                                      <p:cBhvr>
                                        <p:cTn id="27" fill="hold"/>
                                        <p:tgtEl>
                                          <p:spTgt spid="247"/>
                                        </p:tgtEl>
                                        <p:attrNameLst>
                                          <p:attrName>style.visibility</p:attrName>
                                        </p:attrNameLst>
                                      </p:cBhvr>
                                      <p:to>
                                        <p:strVal val="visible"/>
                                      </p:to>
                                    </p:set>
                                    <p:animEffect transition="in" filter="wipe(left)">
                                      <p:cBhvr>
                                        <p:cTn id="28" dur="500"/>
                                        <p:tgtEl>
                                          <p:spTgt spid="24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2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2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iterate>
                                    <p:tmAbs val="0"/>
                                  </p:iterate>
                                  <p:childTnLst>
                                    <p:set>
                                      <p:cBhvr>
                                        <p:cTn id="44" fill="hold"/>
                                        <p:tgtEl>
                                          <p:spTgt spid="2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iterate>
                                    <p:tmAbs val="0"/>
                                  </p:iterate>
                                  <p:childTnLst>
                                    <p:set>
                                      <p:cBhvr>
                                        <p:cTn id="48" fill="hold"/>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advAuto="0"/>
      <p:bldP spid="232" grpId="0" animBg="1" advAuto="0"/>
      <p:bldP spid="236" grpId="0" animBg="1" advAuto="0"/>
      <p:bldP spid="239" grpId="0" animBg="1" advAuto="0"/>
      <p:bldP spid="240" grpId="0" animBg="1" advAuto="0"/>
      <p:bldP spid="241" grpId="0" animBg="1" advAuto="0"/>
      <p:bldP spid="246" grpId="0" animBg="1" advAuto="0"/>
      <p:bldP spid="247" grpId="0" animBg="1" advAuto="0"/>
      <p:bldP spid="248" grpId="0" animBg="1" advAuto="0"/>
      <p:bldP spid="249" grpId="0" animBg="1" advAuto="0"/>
      <p:bldP spid="25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Shape 252"/>
          <p:cNvSpPr/>
          <p:nvPr/>
        </p:nvSpPr>
        <p:spPr>
          <a:xfrm>
            <a:off x="4249993" y="1981060"/>
            <a:ext cx="1857376" cy="43088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424242"/>
                </a:solidFill>
                <a:latin typeface="+mn-lt"/>
                <a:ea typeface="+mn-ea"/>
                <a:cs typeface="+mn-cs"/>
                <a:sym typeface="Calibri"/>
              </a:defRPr>
            </a:lvl1pPr>
          </a:lstStyle>
          <a:p>
            <a:pPr lvl="0">
              <a:defRPr sz="1800">
                <a:solidFill>
                  <a:srgbClr val="000000"/>
                </a:solidFill>
              </a:defRPr>
            </a:pPr>
            <a:r>
              <a:rPr sz="2800"/>
              <a:t>m options</a:t>
            </a:r>
          </a:p>
        </p:txBody>
      </p:sp>
      <p:sp>
        <p:nvSpPr>
          <p:cNvPr id="253" name="Shape 2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400">
                <a:solidFill>
                  <a:srgbClr val="C0C0C0"/>
                </a:solidFill>
              </a:rPr>
              <a:t>15</a:t>
            </a:fld>
            <a:endParaRPr sz="1400">
              <a:solidFill>
                <a:srgbClr val="C0C0C0"/>
              </a:solidFill>
            </a:endParaRPr>
          </a:p>
        </p:txBody>
      </p:sp>
      <p:sp>
        <p:nvSpPr>
          <p:cNvPr id="254" name="Shape 254"/>
          <p:cNvSpPr/>
          <p:nvPr/>
        </p:nvSpPr>
        <p:spPr>
          <a:xfrm>
            <a:off x="-44648" y="625078"/>
            <a:ext cx="9188648" cy="1428750"/>
          </a:xfrm>
          <a:prstGeom prst="rect">
            <a:avLst/>
          </a:prstGeom>
          <a:solidFill>
            <a:srgbClr val="D6D6D6"/>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endParaRPr/>
          </a:p>
        </p:txBody>
      </p:sp>
      <p:sp>
        <p:nvSpPr>
          <p:cNvPr id="255" name="Shape 255"/>
          <p:cNvSpPr/>
          <p:nvPr/>
        </p:nvSpPr>
        <p:spPr>
          <a:xfrm>
            <a:off x="6277570" y="892969"/>
            <a:ext cx="1607344" cy="919758"/>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6" name="Shape 256"/>
          <p:cNvSpPr/>
          <p:nvPr/>
        </p:nvSpPr>
        <p:spPr>
          <a:xfrm>
            <a:off x="2964656" y="884039"/>
            <a:ext cx="1482328" cy="919758"/>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7" name="Shape 257"/>
          <p:cNvSpPr/>
          <p:nvPr/>
        </p:nvSpPr>
        <p:spPr>
          <a:xfrm>
            <a:off x="1321594" y="884039"/>
            <a:ext cx="1491258" cy="919758"/>
          </a:xfrm>
          <a:prstGeom prst="roundRect">
            <a:avLst>
              <a:gd name="adj" fmla="val 14563"/>
            </a:avLst>
          </a:prstGeom>
          <a:solidFill>
            <a:srgbClr val="FFFFFF"/>
          </a:solidFill>
          <a:ln w="50800">
            <a:solidFill>
              <a:srgbClr val="424242"/>
            </a:solidFill>
            <a:miter lim="400000"/>
          </a:ln>
        </p:spPr>
        <p:txBody>
          <a:bodyPr lIns="0" tIns="0" rIns="0" bIns="0" anchor="ctr"/>
          <a:lstStyle/>
          <a:p>
            <a:pPr lvl="0">
              <a:defRPr sz="3600">
                <a:solidFill>
                  <a:srgbClr val="008F00"/>
                </a:solidFill>
                <a:latin typeface="+mn-lt"/>
                <a:ea typeface="+mn-ea"/>
                <a:cs typeface="+mn-cs"/>
                <a:sym typeface="Calibri"/>
              </a:defRPr>
            </a:pPr>
            <a:endParaRPr/>
          </a:p>
        </p:txBody>
      </p:sp>
      <p:sp>
        <p:nvSpPr>
          <p:cNvPr id="258" name="Shape 258"/>
          <p:cNvSpPr/>
          <p:nvPr/>
        </p:nvSpPr>
        <p:spPr>
          <a:xfrm>
            <a:off x="1410929" y="1076027"/>
            <a:ext cx="1332025"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#1</a:t>
            </a:r>
          </a:p>
        </p:txBody>
      </p:sp>
      <p:sp>
        <p:nvSpPr>
          <p:cNvPr id="259" name="Shape 259"/>
          <p:cNvSpPr/>
          <p:nvPr/>
        </p:nvSpPr>
        <p:spPr>
          <a:xfrm>
            <a:off x="6373512" y="1107281"/>
            <a:ext cx="1425890"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#m</a:t>
            </a:r>
          </a:p>
        </p:txBody>
      </p:sp>
      <p:sp>
        <p:nvSpPr>
          <p:cNvPr id="260" name="Shape 260"/>
          <p:cNvSpPr/>
          <p:nvPr/>
        </p:nvSpPr>
        <p:spPr>
          <a:xfrm>
            <a:off x="3036094" y="1089422"/>
            <a:ext cx="1332024"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option #2</a:t>
            </a:r>
          </a:p>
        </p:txBody>
      </p:sp>
      <p:sp>
        <p:nvSpPr>
          <p:cNvPr id="261" name="Shape 261"/>
          <p:cNvSpPr/>
          <p:nvPr/>
        </p:nvSpPr>
        <p:spPr>
          <a:xfrm>
            <a:off x="5227905" y="1080492"/>
            <a:ext cx="323824"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008F00"/>
                </a:solidFill>
                <a:latin typeface="+mn-lt"/>
                <a:ea typeface="+mn-ea"/>
                <a:cs typeface="+mn-cs"/>
                <a:sym typeface="Calibri"/>
              </a:defRPr>
            </a:lvl1pPr>
          </a:lstStyle>
          <a:p>
            <a:pPr lvl="0">
              <a:defRPr sz="1800">
                <a:solidFill>
                  <a:srgbClr val="000000"/>
                </a:solidFill>
              </a:defRPr>
            </a:pPr>
            <a:r>
              <a:rPr sz="2500"/>
              <a:t>...</a:t>
            </a:r>
          </a:p>
        </p:txBody>
      </p:sp>
      <p:grpSp>
        <p:nvGrpSpPr>
          <p:cNvPr id="265" name="Group 265"/>
          <p:cNvGrpSpPr/>
          <p:nvPr/>
        </p:nvGrpSpPr>
        <p:grpSpPr>
          <a:xfrm>
            <a:off x="2634258" y="5257273"/>
            <a:ext cx="1459358" cy="2804922"/>
            <a:chOff x="0" y="33908"/>
            <a:chExt cx="2075531" cy="3989221"/>
          </a:xfrm>
        </p:grpSpPr>
        <p:sp>
          <p:nvSpPr>
            <p:cNvPr id="262" name="Shape 262"/>
            <p:cNvSpPr/>
            <p:nvPr/>
          </p:nvSpPr>
          <p:spPr>
            <a:xfrm flipH="1">
              <a:off x="24604" y="33908"/>
              <a:ext cx="1987727" cy="1157161"/>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63" name="Shape 263"/>
            <p:cNvSpPr/>
            <p:nvPr/>
          </p:nvSpPr>
          <p:spPr>
            <a:xfrm flipH="1" flipV="1">
              <a:off x="0" y="1142098"/>
              <a:ext cx="2022990" cy="965320"/>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64" name="Shape 264"/>
            <p:cNvSpPr/>
            <p:nvPr/>
          </p:nvSpPr>
          <p:spPr>
            <a:xfrm flipH="1" flipV="1">
              <a:off x="63658" y="1201727"/>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269" name="Group 269"/>
          <p:cNvGrpSpPr/>
          <p:nvPr/>
        </p:nvGrpSpPr>
        <p:grpSpPr>
          <a:xfrm>
            <a:off x="2634258" y="3537025"/>
            <a:ext cx="1459359" cy="3016052"/>
            <a:chOff x="0" y="39336"/>
            <a:chExt cx="2075531" cy="4289495"/>
          </a:xfrm>
        </p:grpSpPr>
        <p:sp>
          <p:nvSpPr>
            <p:cNvPr id="266" name="Shape 266"/>
            <p:cNvSpPr/>
            <p:nvPr/>
          </p:nvSpPr>
          <p:spPr>
            <a:xfrm flipH="1">
              <a:off x="24604" y="39336"/>
              <a:ext cx="2021145" cy="1457434"/>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67" name="Shape 267"/>
            <p:cNvSpPr/>
            <p:nvPr/>
          </p:nvSpPr>
          <p:spPr>
            <a:xfrm flipH="1" flipV="1">
              <a:off x="0" y="1447800"/>
              <a:ext cx="2012425" cy="748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68" name="Shape 268"/>
            <p:cNvSpPr/>
            <p:nvPr/>
          </p:nvSpPr>
          <p:spPr>
            <a:xfrm flipH="1" flipV="1">
              <a:off x="63658" y="1507429"/>
              <a:ext cx="2011874" cy="2821403"/>
            </a:xfrm>
            <a:prstGeom prst="line">
              <a:avLst/>
            </a:prstGeom>
            <a:noFill/>
            <a:ln w="50800" cap="flat">
              <a:solidFill>
                <a:srgbClr val="C0C0C0"/>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70" name="Shape 270"/>
          <p:cNvSpPr/>
          <p:nvPr/>
        </p:nvSpPr>
        <p:spPr>
          <a:xfrm flipH="1">
            <a:off x="1238843" y="3022344"/>
            <a:ext cx="1406542" cy="998002"/>
          </a:xfrm>
          <a:prstGeom prst="line">
            <a:avLst/>
          </a:prstGeom>
          <a:ln w="50800">
            <a:solidFill>
              <a:srgbClr val="797979"/>
            </a:solidFill>
            <a:miter lim="400000"/>
            <a:headEnd type="oval"/>
            <a:tailEnd type="oval"/>
          </a:ln>
        </p:spPr>
        <p:txBody>
          <a:bodyPr lIns="0" tIns="0" rIns="0" bIns="0" anchor="ctr"/>
          <a:lstStyle/>
          <a:p>
            <a:pPr defTabSz="321457">
              <a:defRPr sz="1200">
                <a:latin typeface="Helvetica"/>
                <a:ea typeface="Helvetica"/>
                <a:cs typeface="Helvetica"/>
                <a:sym typeface="Helvetica"/>
              </a:defRPr>
            </a:pPr>
            <a:endParaRPr/>
          </a:p>
        </p:txBody>
      </p:sp>
      <p:sp>
        <p:nvSpPr>
          <p:cNvPr id="271" name="Shape 271"/>
          <p:cNvSpPr/>
          <p:nvPr/>
        </p:nvSpPr>
        <p:spPr>
          <a:xfrm flipH="1" flipV="1">
            <a:off x="1202880" y="4005925"/>
            <a:ext cx="1414987" cy="526222"/>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sp>
        <p:nvSpPr>
          <p:cNvPr id="272" name="Shape 272"/>
          <p:cNvSpPr/>
          <p:nvPr/>
        </p:nvSpPr>
        <p:spPr>
          <a:xfrm flipH="1" flipV="1">
            <a:off x="1274652" y="4056595"/>
            <a:ext cx="1388231" cy="1980851"/>
          </a:xfrm>
          <a:prstGeom prst="line">
            <a:avLst/>
          </a:prstGeom>
          <a:ln w="50800">
            <a:solidFill>
              <a:srgbClr val="797979"/>
            </a:solidFill>
            <a:miter lim="400000"/>
            <a:headEnd type="oval"/>
          </a:ln>
        </p:spPr>
        <p:txBody>
          <a:bodyPr lIns="0" tIns="0" rIns="0" bIns="0" anchor="ctr"/>
          <a:lstStyle/>
          <a:p>
            <a:pPr defTabSz="321457">
              <a:defRPr sz="1200">
                <a:latin typeface="Helvetica"/>
                <a:ea typeface="Helvetica"/>
                <a:cs typeface="Helvetica"/>
                <a:sym typeface="Helvetica"/>
              </a:defRPr>
            </a:pPr>
            <a:endParaRPr/>
          </a:p>
        </p:txBody>
      </p:sp>
      <p:grpSp>
        <p:nvGrpSpPr>
          <p:cNvPr id="276" name="Group 276"/>
          <p:cNvGrpSpPr/>
          <p:nvPr/>
        </p:nvGrpSpPr>
        <p:grpSpPr>
          <a:xfrm>
            <a:off x="2611794" y="2002185"/>
            <a:ext cx="1434425" cy="2797982"/>
            <a:chOff x="22192" y="40852"/>
            <a:chExt cx="2040070" cy="3979350"/>
          </a:xfrm>
        </p:grpSpPr>
        <p:sp>
          <p:nvSpPr>
            <p:cNvPr id="273" name="Shape 273"/>
            <p:cNvSpPr/>
            <p:nvPr/>
          </p:nvSpPr>
          <p:spPr>
            <a:xfrm flipH="1">
              <a:off x="55601" y="40852"/>
              <a:ext cx="1992438" cy="1463905"/>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74" name="Shape 274"/>
            <p:cNvSpPr/>
            <p:nvPr/>
          </p:nvSpPr>
          <p:spPr>
            <a:xfrm flipH="1" flipV="1">
              <a:off x="22192" y="1484362"/>
              <a:ext cx="1972779" cy="45026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75" name="Shape 275"/>
            <p:cNvSpPr/>
            <p:nvPr/>
          </p:nvSpPr>
          <p:spPr>
            <a:xfrm flipH="1" flipV="1">
              <a:off x="104940" y="1511301"/>
              <a:ext cx="1957323" cy="250890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grpSp>
        <p:nvGrpSpPr>
          <p:cNvPr id="280" name="Group 280"/>
          <p:cNvGrpSpPr/>
          <p:nvPr/>
        </p:nvGrpSpPr>
        <p:grpSpPr>
          <a:xfrm>
            <a:off x="6340078" y="2894514"/>
            <a:ext cx="1447680" cy="2798622"/>
            <a:chOff x="12699" y="39942"/>
            <a:chExt cx="2058921" cy="3980260"/>
          </a:xfrm>
        </p:grpSpPr>
        <p:sp>
          <p:nvSpPr>
            <p:cNvPr id="277" name="Shape 277"/>
            <p:cNvSpPr/>
            <p:nvPr/>
          </p:nvSpPr>
          <p:spPr>
            <a:xfrm flipH="1">
              <a:off x="56292" y="39942"/>
              <a:ext cx="2000415" cy="1419380"/>
            </a:xfrm>
            <a:prstGeom prst="line">
              <a:avLst/>
            </a:prstGeom>
            <a:noFill/>
            <a:ln w="50800" cap="flat">
              <a:solidFill>
                <a:srgbClr val="797979"/>
              </a:solidFill>
              <a:prstDash val="solid"/>
              <a:miter lim="400000"/>
              <a:headEnd type="oval" w="med" len="med"/>
              <a:tail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78" name="Shape 278"/>
            <p:cNvSpPr/>
            <p:nvPr/>
          </p:nvSpPr>
          <p:spPr>
            <a:xfrm flipH="1" flipV="1">
              <a:off x="12700" y="1447800"/>
              <a:ext cx="1991888" cy="485851"/>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sp>
          <p:nvSpPr>
            <p:cNvPr id="279" name="Shape 279"/>
            <p:cNvSpPr/>
            <p:nvPr/>
          </p:nvSpPr>
          <p:spPr>
            <a:xfrm flipH="1" flipV="1">
              <a:off x="114299" y="1511301"/>
              <a:ext cx="1957323" cy="2508903"/>
            </a:xfrm>
            <a:prstGeom prst="line">
              <a:avLst/>
            </a:prstGeom>
            <a:noFill/>
            <a:ln w="50800" cap="flat">
              <a:solidFill>
                <a:srgbClr val="797979"/>
              </a:solidFill>
              <a:prstDash val="solid"/>
              <a:miter lim="400000"/>
              <a:headEnd type="oval" w="med" len="med"/>
            </a:ln>
            <a:effectLst/>
          </p:spPr>
          <p:txBody>
            <a:bodyPr wrap="square" lIns="0" tIns="0" rIns="0" bIns="0" numCol="1" anchor="ctr">
              <a:noAutofit/>
            </a:bodyPr>
            <a:lstStyle/>
            <a:p>
              <a:pPr defTabSz="321457">
                <a:defRPr sz="1200">
                  <a:latin typeface="Helvetica"/>
                  <a:ea typeface="Helvetica"/>
                  <a:cs typeface="Helvetica"/>
                  <a:sym typeface="Helvetica"/>
                </a:defRPr>
              </a:pPr>
              <a:endParaRPr/>
            </a:p>
          </p:txBody>
        </p:sp>
      </p:grpSp>
      <p:sp>
        <p:nvSpPr>
          <p:cNvPr id="281" name="Shape 281"/>
          <p:cNvSpPr/>
          <p:nvPr/>
        </p:nvSpPr>
        <p:spPr>
          <a:xfrm>
            <a:off x="5232797" y="3991570"/>
            <a:ext cx="323824" cy="46434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3600">
                <a:solidFill>
                  <a:srgbClr val="797979"/>
                </a:solidFill>
                <a:latin typeface="+mn-lt"/>
                <a:ea typeface="+mn-ea"/>
                <a:cs typeface="+mn-cs"/>
                <a:sym typeface="Calibri"/>
              </a:defRPr>
            </a:lvl1pPr>
          </a:lstStyle>
          <a:p>
            <a:pPr lvl="0">
              <a:defRPr sz="1800">
                <a:solidFill>
                  <a:srgbClr val="000000"/>
                </a:solidFill>
              </a:defRPr>
            </a:pPr>
            <a:r>
              <a:rPr sz="2500"/>
              <a:t>...</a:t>
            </a:r>
          </a:p>
        </p:txBody>
      </p:sp>
      <p:sp>
        <p:nvSpPr>
          <p:cNvPr id="282" name="Shape 282"/>
          <p:cNvSpPr/>
          <p:nvPr/>
        </p:nvSpPr>
        <p:spPr>
          <a:xfrm>
            <a:off x="1500977" y="5950505"/>
            <a:ext cx="6116837"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2800"/>
              <a:t>verification time ∼ m n</a:t>
            </a:r>
          </a:p>
        </p:txBody>
      </p:sp>
      <p:sp>
        <p:nvSpPr>
          <p:cNvPr id="283" name="Shape 283"/>
          <p:cNvSpPr/>
          <p:nvPr/>
        </p:nvSpPr>
        <p:spPr>
          <a:xfrm rot="19710936">
            <a:off x="446009" y="2993648"/>
            <a:ext cx="1225896" cy="861774"/>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800">
                <a:solidFill>
                  <a:srgbClr val="424242"/>
                </a:solidFill>
                <a:sym typeface="Calibri"/>
              </a:rPr>
              <a:t>n option</a:t>
            </a:r>
          </a:p>
          <a:p>
            <a:pPr lvl="0">
              <a:defRPr sz="1800"/>
            </a:pPr>
            <a:r>
              <a:rPr sz="2800">
                <a:solidFill>
                  <a:srgbClr val="424242"/>
                </a:solidFill>
                <a:sym typeface="Calibri"/>
              </a:rPr>
              <a:t>types</a:t>
            </a:r>
          </a:p>
        </p:txBody>
      </p:sp>
      <p:sp>
        <p:nvSpPr>
          <p:cNvPr id="284" name="Shape 284"/>
          <p:cNvSpPr/>
          <p:nvPr/>
        </p:nvSpPr>
        <p:spPr>
          <a:xfrm>
            <a:off x="1895151" y="2387560"/>
            <a:ext cx="5092590" cy="430887"/>
          </a:xfrm>
          <a:prstGeom prst="rect">
            <a:avLst/>
          </a:prstGeom>
          <a:solidFill>
            <a:srgbClr val="FFFFFF">
              <a:alpha val="90000"/>
            </a:srgbClr>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4000">
                <a:solidFill>
                  <a:srgbClr val="942193"/>
                </a:solidFill>
                <a:latin typeface="+mn-lt"/>
                <a:ea typeface="+mn-ea"/>
                <a:cs typeface="+mn-cs"/>
                <a:sym typeface="Calibri"/>
              </a:defRPr>
            </a:lvl1pPr>
          </a:lstStyle>
          <a:p>
            <a:pPr lvl="0">
              <a:defRPr sz="1800">
                <a:solidFill>
                  <a:srgbClr val="000000"/>
                </a:solidFill>
              </a:defRPr>
            </a:pPr>
            <a:r>
              <a:rPr sz="2800"/>
              <a:t>little state sharing across iterations</a:t>
            </a:r>
          </a:p>
        </p:txBody>
      </p:sp>
    </p:spTree>
    <p:extLst>
      <p:ext uri="{BB962C8B-B14F-4D97-AF65-F5344CB8AC3E}">
        <p14:creationId xmlns:p14="http://schemas.microsoft.com/office/powerpoint/2010/main" val="138058123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iterate>
                                    <p:tmAbs val="0"/>
                                  </p:iterate>
                                  <p:childTnLst>
                                    <p:set>
                                      <p:cBhvr>
                                        <p:cTn id="10" fill="hold">
                                          <p:stCondLst>
                                            <p:cond delay="0"/>
                                          </p:stCondLst>
                                        </p:cTn>
                                        <p:tgtEl>
                                          <p:spTgt spid="269"/>
                                        </p:tgtEl>
                                        <p:attrNameLst>
                                          <p:attrName>style.visibility</p:attrName>
                                        </p:attrNameLst>
                                      </p:cBhvr>
                                      <p:to>
                                        <p:strVal val="hidden"/>
                                      </p:to>
                                    </p:set>
                                  </p:childTnLst>
                                </p:cTn>
                              </p:par>
                            </p:childTnLst>
                          </p:cTn>
                        </p:par>
                        <p:par>
                          <p:cTn id="11" fill="hold">
                            <p:stCondLst>
                              <p:cond delay="0"/>
                            </p:stCondLst>
                            <p:childTnLst>
                              <p:par>
                                <p:cTn id="12" presetID="1" presetClass="exit" presetSubtype="0" fill="hold" grpId="0" nodeType="afterEffect">
                                  <p:stCondLst>
                                    <p:cond delay="0"/>
                                  </p:stCondLst>
                                  <p:iterate>
                                    <p:tmAbs val="0"/>
                                  </p:iterate>
                                  <p:childTnLst>
                                    <p:set>
                                      <p:cBhvr>
                                        <p:cTn id="13" fill="hold">
                                          <p:stCondLst>
                                            <p:cond delay="0"/>
                                          </p:stCondLst>
                                        </p:cTn>
                                        <p:tgtEl>
                                          <p:spTgt spid="26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8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4.82304E-6 3.93752E-7 L 0.04589 0.19509 " pathEditMode="relative" rAng="0" ptsTypes="AA">
                                      <p:cBhvr>
                                        <p:cTn id="21" dur="2000" fill="hold"/>
                                        <p:tgtEl>
                                          <p:spTgt spid="276"/>
                                        </p:tgtEl>
                                        <p:attrNameLst>
                                          <p:attrName>ppt_x</p:attrName>
                                          <p:attrName>ppt_y</p:attrName>
                                        </p:attrNameLst>
                                      </p:cBhvr>
                                      <p:rCtr x="2294" y="9746"/>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2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animBg="1" advAuto="0"/>
      <p:bldP spid="269" grpId="0" animBg="1" advAuto="0"/>
      <p:bldP spid="280" grpId="0" animBg="1" advAuto="0"/>
      <p:bldP spid="281" grpId="0" animBg="1" advAuto="0"/>
      <p:bldP spid="282" grpId="0" animBg="1" advAuto="0"/>
      <p:bldP spid="28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p:cNvSpPr>
          <p:nvPr>
            <p:ph type="body" idx="1"/>
          </p:nvPr>
        </p:nvSpPr>
        <p:spPr>
          <a:xfrm>
            <a:off x="838200" y="2209800"/>
            <a:ext cx="7233047" cy="3634383"/>
          </a:xfrm>
          <a:prstGeom prst="rect">
            <a:avLst/>
          </a:prstGeom>
        </p:spPr>
        <p:txBody>
          <a:bodyPr lIns="26788" tIns="26788" rIns="26788" bIns="26788"/>
          <a:lstStyle/>
          <a:p>
            <a:pPr marL="446469" indent="-446469">
              <a:spcBef>
                <a:spcPts val="0"/>
              </a:spcBef>
              <a:defRPr sz="1800">
                <a:solidFill>
                  <a:srgbClr val="000000"/>
                </a:solidFill>
              </a:defRPr>
            </a:pPr>
            <a:r>
              <a:rPr sz="2800" dirty="0">
                <a:solidFill>
                  <a:srgbClr val="424242"/>
                </a:solidFill>
              </a:rPr>
              <a:t>Rule: </a:t>
            </a:r>
            <a:r>
              <a:rPr sz="2800" dirty="0">
                <a:solidFill>
                  <a:srgbClr val="942193"/>
                </a:solidFill>
              </a:rPr>
              <a:t>“mini-pipeline” structure</a:t>
            </a:r>
            <a:endParaRPr sz="2800" dirty="0">
              <a:solidFill>
                <a:srgbClr val="424242"/>
              </a:solidFill>
            </a:endParaRPr>
          </a:p>
          <a:p>
            <a:pPr marL="892937" lvl="1" indent="-357175">
              <a:spcBef>
                <a:spcPts val="703"/>
              </a:spcBef>
              <a:defRPr sz="1800" i="0">
                <a:solidFill>
                  <a:srgbClr val="000000"/>
                </a:solidFill>
              </a:defRPr>
            </a:pPr>
            <a:r>
              <a:rPr sz="2000" dirty="0">
                <a:solidFill>
                  <a:srgbClr val="424242"/>
                </a:solidFill>
              </a:rPr>
              <a:t>little state shared across iterations</a:t>
            </a:r>
          </a:p>
          <a:p>
            <a:pPr marL="892937" lvl="1" indent="-357175">
              <a:spcBef>
                <a:spcPts val="703"/>
              </a:spcBef>
              <a:defRPr sz="1800" i="0">
                <a:solidFill>
                  <a:srgbClr val="000000"/>
                </a:solidFill>
              </a:defRPr>
            </a:pPr>
            <a:r>
              <a:rPr sz="2000" dirty="0">
                <a:solidFill>
                  <a:srgbClr val="424242"/>
                </a:solidFill>
              </a:rPr>
              <a:t>made explicit by the programmer</a:t>
            </a:r>
            <a:endParaRPr sz="3200" dirty="0">
              <a:solidFill>
                <a:srgbClr val="424242"/>
              </a:solidFill>
            </a:endParaRPr>
          </a:p>
          <a:p>
            <a:pPr marL="446469" indent="-446469">
              <a:spcBef>
                <a:spcPts val="4219"/>
              </a:spcBef>
              <a:defRPr sz="1800">
                <a:solidFill>
                  <a:srgbClr val="000000"/>
                </a:solidFill>
              </a:defRPr>
            </a:pPr>
            <a:r>
              <a:rPr sz="2800" dirty="0">
                <a:solidFill>
                  <a:srgbClr val="424242"/>
                </a:solidFill>
              </a:rPr>
              <a:t>Effect: compose at the iteration level </a:t>
            </a:r>
          </a:p>
          <a:p>
            <a:pPr marL="892937" lvl="1" indent="-357175">
              <a:spcBef>
                <a:spcPts val="703"/>
              </a:spcBef>
              <a:defRPr sz="1800" i="0">
                <a:solidFill>
                  <a:srgbClr val="000000"/>
                </a:solidFill>
              </a:defRPr>
            </a:pPr>
            <a:r>
              <a:rPr sz="2000" dirty="0">
                <a:solidFill>
                  <a:srgbClr val="424242"/>
                </a:solidFill>
              </a:rPr>
              <a:t>can reduce #paths from  ∼   n </a:t>
            </a:r>
            <a:r>
              <a:rPr sz="2000" baseline="31999" dirty="0">
                <a:solidFill>
                  <a:srgbClr val="424242"/>
                </a:solidFill>
              </a:rPr>
              <a:t>m </a:t>
            </a:r>
            <a:endParaRPr sz="2000" dirty="0">
              <a:solidFill>
                <a:srgbClr val="424242"/>
              </a:solidFill>
            </a:endParaRPr>
          </a:p>
          <a:p>
            <a:pPr marL="892937" lvl="1" indent="-357175">
              <a:spcBef>
                <a:spcPts val="703"/>
              </a:spcBef>
              <a:defRPr sz="1800" i="0">
                <a:solidFill>
                  <a:srgbClr val="000000"/>
                </a:solidFill>
              </a:defRPr>
            </a:pPr>
            <a:r>
              <a:rPr sz="2000" dirty="0">
                <a:solidFill>
                  <a:srgbClr val="424242"/>
                </a:solidFill>
              </a:rPr>
              <a:t>to  ∼  m n</a:t>
            </a:r>
          </a:p>
        </p:txBody>
      </p:sp>
      <p:sp>
        <p:nvSpPr>
          <p:cNvPr id="287" name="Shape 287"/>
          <p:cNvSpPr/>
          <p:nvPr/>
        </p:nvSpPr>
        <p:spPr>
          <a:xfrm>
            <a:off x="457200" y="990600"/>
            <a:ext cx="8233172" cy="144660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3800" dirty="0"/>
              <a:t>Loop decomposition</a:t>
            </a:r>
          </a:p>
        </p:txBody>
      </p:sp>
      <p:sp>
        <p:nvSpPr>
          <p:cNvPr id="288" name="Shape 288"/>
          <p:cNvSpPr>
            <a:spLocks noGrp="1"/>
          </p:cNvSpPr>
          <p:nvPr>
            <p:ph type="sldNum" sz="quarter" idx="2"/>
          </p:nvPr>
        </p:nvSpPr>
        <p:spPr>
          <a:xfrm>
            <a:off x="8517701" y="6393656"/>
            <a:ext cx="243544" cy="267891"/>
          </a:xfrm>
          <a:prstGeom prst="rect">
            <a:avLst/>
          </a:prstGeom>
          <a:extLst>
            <a:ext uri="{C572A759-6A51-4108-AA02-DFA0A04FC94B}">
              <ma14:wrappingTextBoxFlag xmlns:ma14="http://schemas.microsoft.com/office/mac/drawingml/2011/main" val="1"/>
            </a:ext>
          </a:extLst>
        </p:spPr>
        <p:txBody>
          <a:bodyPr lIns="26788" tIns="26788" rIns="26788" bIns="26788" anchor="ctr"/>
          <a:lstStyle>
            <a:lvl1pPr algn="r">
              <a:defRPr>
                <a:uFill>
                  <a:solidFill>
                    <a:srgbClr val="9A9A9A"/>
                  </a:solidFill>
                </a:uFill>
              </a:defRPr>
            </a:lvl1pPr>
          </a:lstStyle>
          <a:p>
            <a:pPr lvl="0">
              <a:defRPr sz="1800">
                <a:solidFill>
                  <a:srgbClr val="000000"/>
                </a:solidFill>
                <a:uFillTx/>
              </a:defRPr>
            </a:pPr>
            <a:fld id="{86CB4B4D-7CA3-9044-876B-883B54F8677D}" type="slidenum">
              <a:rPr sz="1400">
                <a:solidFill>
                  <a:srgbClr val="C0C0C0"/>
                </a:solidFill>
              </a:rPr>
              <a:t>16</a:t>
            </a:fld>
            <a:endParaRPr sz="1400">
              <a:solidFill>
                <a:srgbClr val="C0C0C0"/>
              </a:solidFill>
            </a:endParaRPr>
          </a:p>
        </p:txBody>
      </p:sp>
      <p:sp>
        <p:nvSpPr>
          <p:cNvPr id="5"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Tree>
    <p:extLst>
      <p:ext uri="{BB962C8B-B14F-4D97-AF65-F5344CB8AC3E}">
        <p14:creationId xmlns:p14="http://schemas.microsoft.com/office/powerpoint/2010/main" val="84766070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Shape 434"/>
          <p:cNvSpPr>
            <a:spLocks noGrp="1"/>
          </p:cNvSpPr>
          <p:nvPr>
            <p:ph type="body" idx="1"/>
          </p:nvPr>
        </p:nvSpPr>
        <p:spPr>
          <a:xfrm>
            <a:off x="914400" y="2362200"/>
            <a:ext cx="7233047" cy="3991570"/>
          </a:xfrm>
          <a:prstGeom prst="rect">
            <a:avLst/>
          </a:prstGeom>
        </p:spPr>
        <p:txBody>
          <a:bodyPr lIns="26788" tIns="26788" rIns="26788" bIns="26788"/>
          <a:lstStyle/>
          <a:p>
            <a:pPr marL="446469" indent="-446469">
              <a:spcBef>
                <a:spcPts val="0"/>
              </a:spcBef>
              <a:defRPr sz="1800">
                <a:solidFill>
                  <a:srgbClr val="000000"/>
                </a:solidFill>
              </a:defRPr>
            </a:pPr>
            <a:r>
              <a:rPr sz="2800" dirty="0">
                <a:solidFill>
                  <a:srgbClr val="424242"/>
                </a:solidFill>
              </a:rPr>
              <a:t>Use pre-allocated arrays</a:t>
            </a:r>
          </a:p>
          <a:p>
            <a:pPr marL="892937" lvl="1" indent="-357175">
              <a:spcBef>
                <a:spcPts val="703"/>
              </a:spcBef>
              <a:defRPr sz="1800" i="0">
                <a:solidFill>
                  <a:srgbClr val="000000"/>
                </a:solidFill>
              </a:defRPr>
            </a:pPr>
            <a:r>
              <a:rPr sz="2000" dirty="0">
                <a:solidFill>
                  <a:srgbClr val="424242"/>
                </a:solidFill>
              </a:rPr>
              <a:t>no dynamic memory (de)allocation</a:t>
            </a:r>
          </a:p>
          <a:p>
            <a:pPr marL="892937" lvl="1" indent="-357175">
              <a:spcBef>
                <a:spcPts val="703"/>
              </a:spcBef>
              <a:defRPr sz="1800" i="0">
                <a:solidFill>
                  <a:srgbClr val="000000"/>
                </a:solidFill>
              </a:defRPr>
            </a:pPr>
            <a:r>
              <a:rPr sz="2000" dirty="0">
                <a:solidFill>
                  <a:srgbClr val="424242"/>
                </a:solidFill>
              </a:rPr>
              <a:t>hash table, longest prefix match</a:t>
            </a:r>
          </a:p>
          <a:p>
            <a:pPr marL="446469" indent="-446469">
              <a:spcBef>
                <a:spcPts val="4219"/>
              </a:spcBef>
              <a:defRPr sz="1800">
                <a:solidFill>
                  <a:srgbClr val="000000"/>
                </a:solidFill>
              </a:defRPr>
            </a:pPr>
            <a:r>
              <a:rPr sz="2800" dirty="0">
                <a:solidFill>
                  <a:srgbClr val="424242"/>
                </a:solidFill>
              </a:rPr>
              <a:t>Trade-off memory for “verifiability” </a:t>
            </a:r>
          </a:p>
          <a:p>
            <a:pPr marL="892937" lvl="1" indent="-357175">
              <a:spcBef>
                <a:spcPts val="703"/>
              </a:spcBef>
              <a:defRPr sz="1800" i="0">
                <a:solidFill>
                  <a:srgbClr val="000000"/>
                </a:solidFill>
              </a:defRPr>
            </a:pPr>
            <a:r>
              <a:rPr dirty="0">
                <a:solidFill>
                  <a:srgbClr val="424242"/>
                </a:solidFill>
              </a:rPr>
              <a:t>at least as fast (array lookups)</a:t>
            </a:r>
          </a:p>
          <a:p>
            <a:pPr marL="892937" lvl="1" indent="-357175">
              <a:spcBef>
                <a:spcPts val="703"/>
              </a:spcBef>
              <a:defRPr sz="1800" i="0">
                <a:solidFill>
                  <a:srgbClr val="000000"/>
                </a:solidFill>
              </a:defRPr>
            </a:pPr>
            <a:r>
              <a:rPr dirty="0">
                <a:solidFill>
                  <a:srgbClr val="424242"/>
                </a:solidFill>
              </a:rPr>
              <a:t>but larger memory footprint (pre-allocation)</a:t>
            </a:r>
          </a:p>
        </p:txBody>
      </p:sp>
      <p:sp>
        <p:nvSpPr>
          <p:cNvPr id="435" name="Shape 435"/>
          <p:cNvSpPr/>
          <p:nvPr/>
        </p:nvSpPr>
        <p:spPr>
          <a:xfrm>
            <a:off x="533400" y="990600"/>
            <a:ext cx="8233172" cy="1446609"/>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lstStyle>
            <a:lvl1pPr>
              <a:buClr>
                <a:srgbClr val="AB27A9"/>
              </a:buClr>
              <a:defRPr sz="5400">
                <a:solidFill>
                  <a:srgbClr val="424242"/>
                </a:solidFill>
                <a:uFill>
                  <a:solidFill>
                    <a:srgbClr val="424242"/>
                  </a:solidFill>
                </a:uFill>
                <a:latin typeface="+mn-lt"/>
                <a:ea typeface="+mn-ea"/>
                <a:cs typeface="+mn-cs"/>
                <a:sym typeface="Calibri"/>
              </a:defRPr>
            </a:lvl1pPr>
          </a:lstStyle>
          <a:p>
            <a:pPr lvl="0">
              <a:defRPr sz="1800">
                <a:solidFill>
                  <a:srgbClr val="000000"/>
                </a:solidFill>
                <a:uFillTx/>
              </a:defRPr>
            </a:pPr>
            <a:r>
              <a:rPr sz="3800" dirty="0"/>
              <a:t>Verified data structures</a:t>
            </a:r>
          </a:p>
        </p:txBody>
      </p:sp>
      <p:sp>
        <p:nvSpPr>
          <p:cNvPr id="436" name="Shape 436"/>
          <p:cNvSpPr>
            <a:spLocks noGrp="1"/>
          </p:cNvSpPr>
          <p:nvPr>
            <p:ph type="sldNum" sz="quarter" idx="2"/>
          </p:nvPr>
        </p:nvSpPr>
        <p:spPr>
          <a:xfrm>
            <a:off x="8517701" y="6375797"/>
            <a:ext cx="243544" cy="267891"/>
          </a:xfrm>
          <a:prstGeom prst="rect">
            <a:avLst/>
          </a:prstGeom>
          <a:extLst>
            <a:ext uri="{C572A759-6A51-4108-AA02-DFA0A04FC94B}">
              <ma14:wrappingTextBoxFlag xmlns:ma14="http://schemas.microsoft.com/office/mac/drawingml/2011/main" val="1"/>
            </a:ext>
          </a:extLst>
        </p:spPr>
        <p:txBody>
          <a:bodyPr lIns="26788" tIns="26788" rIns="26788" bIns="26788" anchor="ctr"/>
          <a:lstStyle>
            <a:lvl1pPr algn="r">
              <a:defRPr>
                <a:uFill>
                  <a:solidFill>
                    <a:srgbClr val="9A9A9A"/>
                  </a:solidFill>
                </a:uFill>
              </a:defRPr>
            </a:lvl1pPr>
          </a:lstStyle>
          <a:p>
            <a:pPr lvl="0">
              <a:defRPr sz="1800">
                <a:solidFill>
                  <a:srgbClr val="000000"/>
                </a:solidFill>
                <a:uFillTx/>
              </a:defRPr>
            </a:pPr>
            <a:fld id="{86CB4B4D-7CA3-9044-876B-883B54F8677D}" type="slidenum">
              <a:rPr sz="1400">
                <a:solidFill>
                  <a:srgbClr val="C0C0C0"/>
                </a:solidFill>
              </a:rPr>
              <a:t>17</a:t>
            </a:fld>
            <a:endParaRPr sz="1400">
              <a:solidFill>
                <a:srgbClr val="C0C0C0"/>
              </a:solidFill>
            </a:endParaRPr>
          </a:p>
        </p:txBody>
      </p:sp>
      <p:sp>
        <p:nvSpPr>
          <p:cNvPr id="5"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Tree>
    <p:extLst>
      <p:ext uri="{BB962C8B-B14F-4D97-AF65-F5344CB8AC3E}">
        <p14:creationId xmlns:p14="http://schemas.microsoft.com/office/powerpoint/2010/main" val="221846822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Announcement: project proposal due Oct 23</a:t>
            </a:r>
          </a:p>
          <a:p>
            <a:r>
              <a:rPr lang="en-US" dirty="0" smtClean="0"/>
              <a:t>Review </a:t>
            </a:r>
            <a:r>
              <a:rPr lang="en-US" dirty="0" smtClean="0"/>
              <a:t>of Previous </a:t>
            </a:r>
            <a:r>
              <a:rPr lang="en-US" dirty="0" smtClean="0"/>
              <a:t>Lecture </a:t>
            </a:r>
          </a:p>
          <a:p>
            <a:pPr lvl="1"/>
            <a:r>
              <a:rPr lang="en-US" dirty="0"/>
              <a:t>Verification of network properties</a:t>
            </a:r>
          </a:p>
          <a:p>
            <a:pPr lvl="1"/>
            <a:r>
              <a:rPr lang="en-US" dirty="0"/>
              <a:t>Verification of controller correctness</a:t>
            </a:r>
          </a:p>
          <a:p>
            <a:pPr lvl="1"/>
            <a:r>
              <a:rPr lang="en-US" dirty="0"/>
              <a:t>Verification of software data </a:t>
            </a:r>
            <a:r>
              <a:rPr lang="en-US" dirty="0" smtClean="0"/>
              <a:t>plane</a:t>
            </a:r>
            <a:endParaRPr lang="en-US" dirty="0"/>
          </a:p>
          <a:p>
            <a:r>
              <a:rPr lang="en-US" dirty="0" smtClean="0"/>
              <a:t>SDN Updates</a:t>
            </a:r>
            <a:endParaRPr lang="en-US" dirty="0" smtClean="0"/>
          </a:p>
          <a:p>
            <a:pPr lvl="1"/>
            <a:r>
              <a:rPr lang="en-US" dirty="0" smtClean="0">
                <a:solidFill>
                  <a:srgbClr val="FF0000"/>
                </a:solidFill>
              </a:rPr>
              <a:t>Per </a:t>
            </a:r>
            <a:r>
              <a:rPr lang="en-US" dirty="0">
                <a:solidFill>
                  <a:srgbClr val="FF0000"/>
                </a:solidFill>
              </a:rPr>
              <a:t>S</a:t>
            </a:r>
            <a:r>
              <a:rPr lang="en-US" dirty="0" smtClean="0">
                <a:solidFill>
                  <a:srgbClr val="FF0000"/>
                </a:solidFill>
              </a:rPr>
              <a:t>witch Consistent and Minimal Updates</a:t>
            </a:r>
          </a:p>
          <a:p>
            <a:pPr lvl="1"/>
            <a:r>
              <a:rPr lang="en-US" dirty="0" smtClean="0"/>
              <a:t>Network-wide Updates</a:t>
            </a:r>
          </a:p>
          <a:p>
            <a:pPr lvl="2"/>
            <a:r>
              <a:rPr lang="en-US" dirty="0" smtClean="0"/>
              <a:t>Consistent Updates</a:t>
            </a:r>
            <a:endParaRPr lang="en-US" dirty="0" smtClean="0"/>
          </a:p>
          <a:p>
            <a:pPr lvl="2"/>
            <a:r>
              <a:rPr lang="en-US" dirty="0" smtClean="0"/>
              <a:t>Congestion-Free </a:t>
            </a:r>
            <a:r>
              <a:rPr lang="en-US" dirty="0" smtClean="0"/>
              <a:t>Updates</a:t>
            </a:r>
            <a:endParaRPr lang="en-US" dirty="0" smtClean="0"/>
          </a:p>
          <a:p>
            <a:pPr lvl="2"/>
            <a:r>
              <a:rPr lang="en-US" dirty="0" smtClean="0"/>
              <a:t>Network Partition</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18</a:t>
            </a:fld>
            <a:endParaRPr lang="en-US"/>
          </a:p>
        </p:txBody>
      </p:sp>
    </p:spTree>
    <p:extLst>
      <p:ext uri="{BB962C8B-B14F-4D97-AF65-F5344CB8AC3E}">
        <p14:creationId xmlns:p14="http://schemas.microsoft.com/office/powerpoint/2010/main" val="16644525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p:txBody>
          <a:bodyPr/>
          <a:lstStyle/>
          <a:p>
            <a:fld id="{529E194B-7C8E-B14A-9F84-DF3DB2B9435F}" type="slidenum">
              <a:rPr lang="en-US"/>
              <a:pPr/>
              <a:t>19</a:t>
            </a:fld>
            <a:endParaRPr lang="en-US"/>
          </a:p>
        </p:txBody>
      </p:sp>
      <p:sp>
        <p:nvSpPr>
          <p:cNvPr id="25601" name="Rectangle 1"/>
          <p:cNvSpPr>
            <a:spLocks noGrp="1" noChangeArrowheads="1"/>
          </p:cNvSpPr>
          <p:nvPr>
            <p:ph type="title"/>
          </p:nvPr>
        </p:nvSpPr>
        <p:spPr>
          <a:xfrm>
            <a:off x="174567" y="72614"/>
            <a:ext cx="8803178" cy="879438"/>
          </a:xfrm>
          <a:ln/>
        </p:spPr>
        <p:txBody>
          <a:bodyPr/>
          <a:lstStyle/>
          <a:p>
            <a:r>
              <a:rPr lang="en-US"/>
              <a:t>Updates Happen</a:t>
            </a:r>
          </a:p>
        </p:txBody>
      </p:sp>
      <p:sp>
        <p:nvSpPr>
          <p:cNvPr id="25602" name="Rectangle 2"/>
          <p:cNvSpPr>
            <a:spLocks/>
          </p:cNvSpPr>
          <p:nvPr/>
        </p:nvSpPr>
        <p:spPr bwMode="auto">
          <a:xfrm>
            <a:off x="6400802" y="3896960"/>
            <a:ext cx="2435629" cy="194444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56" tIns="98456" rIns="98456" bIns="98456" anchor="ctr"/>
          <a:lstStyle/>
          <a:p>
            <a:pPr algn="l"/>
            <a:r>
              <a:rPr lang="en-US" sz="1900" b="1">
                <a:ea typeface="ＭＳ Ｐゴシック" charset="0"/>
                <a:cs typeface="Lucida Grande" charset="0"/>
              </a:rPr>
              <a:t>Desired Invariants</a:t>
            </a:r>
          </a:p>
          <a:p>
            <a:pPr algn="l">
              <a:buClr>
                <a:srgbClr val="414141"/>
              </a:buClr>
              <a:buSzPct val="125000"/>
              <a:buFont typeface="Thonburi" charset="0"/>
              <a:buChar char="•"/>
            </a:pPr>
            <a:r>
              <a:rPr lang="en-US" sz="1900">
                <a:ea typeface="ＭＳ Ｐゴシック" charset="0"/>
                <a:cs typeface="Lucida Grande" charset="0"/>
              </a:rPr>
              <a:t>No black-holes </a:t>
            </a:r>
          </a:p>
          <a:p>
            <a:pPr algn="l">
              <a:buClr>
                <a:srgbClr val="414141"/>
              </a:buClr>
              <a:buSzPct val="125000"/>
              <a:buFont typeface="Thonburi" charset="0"/>
              <a:buChar char="•"/>
            </a:pPr>
            <a:r>
              <a:rPr lang="en-US" sz="1900">
                <a:ea typeface="ＭＳ Ｐゴシック" charset="0"/>
                <a:cs typeface="Lucida Grande" charset="0"/>
              </a:rPr>
              <a:t>No loops</a:t>
            </a:r>
          </a:p>
          <a:p>
            <a:pPr algn="l">
              <a:buClr>
                <a:srgbClr val="414141"/>
              </a:buClr>
              <a:buSzPct val="125000"/>
              <a:buFont typeface="Thonburi" charset="0"/>
              <a:buChar char="•"/>
            </a:pPr>
            <a:r>
              <a:rPr lang="en-US" sz="1900">
                <a:ea typeface="ＭＳ Ｐゴシック" charset="0"/>
                <a:cs typeface="Lucida Grande" charset="0"/>
              </a:rPr>
              <a:t>No security violations</a:t>
            </a:r>
          </a:p>
        </p:txBody>
      </p:sp>
      <p:sp>
        <p:nvSpPr>
          <p:cNvPr id="25603" name="Rectangle 3"/>
          <p:cNvSpPr>
            <a:spLocks/>
          </p:cNvSpPr>
          <p:nvPr/>
        </p:nvSpPr>
        <p:spPr bwMode="auto">
          <a:xfrm>
            <a:off x="6434053" y="1861745"/>
            <a:ext cx="2369127" cy="1702398"/>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56" tIns="98456" rIns="98456" bIns="98456" anchor="ctr"/>
          <a:lstStyle/>
          <a:p>
            <a:pPr algn="l"/>
            <a:r>
              <a:rPr lang="en-US" sz="1900" b="1">
                <a:ea typeface="ＭＳ Ｐゴシック" charset="0"/>
                <a:cs typeface="Lucida Grande" charset="0"/>
              </a:rPr>
              <a:t>Network Updates</a:t>
            </a:r>
          </a:p>
          <a:p>
            <a:pPr algn="l">
              <a:buClr>
                <a:srgbClr val="414141"/>
              </a:buClr>
              <a:buSzPct val="125000"/>
              <a:buFont typeface="Thonburi" charset="0"/>
              <a:buChar char="•"/>
            </a:pPr>
            <a:r>
              <a:rPr lang="en-US" sz="1900">
                <a:ea typeface="ＭＳ Ｐゴシック" charset="0"/>
                <a:cs typeface="Lucida Grande" charset="0"/>
              </a:rPr>
              <a:t>Maintenance</a:t>
            </a:r>
          </a:p>
          <a:p>
            <a:pPr algn="l">
              <a:buClr>
                <a:srgbClr val="414141"/>
              </a:buClr>
              <a:buSzPct val="125000"/>
              <a:buFont typeface="Thonburi" charset="0"/>
              <a:buChar char="•"/>
            </a:pPr>
            <a:r>
              <a:rPr lang="en-US" sz="1900">
                <a:ea typeface="ＭＳ Ｐゴシック" charset="0"/>
                <a:cs typeface="Lucida Grande" charset="0"/>
              </a:rPr>
              <a:t>Failures</a:t>
            </a:r>
          </a:p>
          <a:p>
            <a:pPr algn="l">
              <a:buClr>
                <a:srgbClr val="414141"/>
              </a:buClr>
              <a:buSzPct val="125000"/>
              <a:buFont typeface="Thonburi" charset="0"/>
              <a:buChar char="•"/>
            </a:pPr>
            <a:r>
              <a:rPr lang="en-US" sz="1900">
                <a:ea typeface="ＭＳ Ｐゴシック" charset="0"/>
                <a:cs typeface="Lucida Grande" charset="0"/>
              </a:rPr>
              <a:t>ACL Updates</a:t>
            </a:r>
          </a:p>
        </p:txBody>
      </p:sp>
      <p:sp>
        <p:nvSpPr>
          <p:cNvPr id="25604" name="AutoShape 4"/>
          <p:cNvSpPr>
            <a:spLocks/>
          </p:cNvSpPr>
          <p:nvPr/>
        </p:nvSpPr>
        <p:spPr bwMode="auto">
          <a:xfrm rot="5400000">
            <a:off x="2998329" y="3649166"/>
            <a:ext cx="379207" cy="390698"/>
          </a:xfrm>
          <a:prstGeom prst="rightArrow">
            <a:avLst>
              <a:gd name="adj1" fmla="val 28796"/>
              <a:gd name="adj2" fmla="val 36431"/>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67" y="4413327"/>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29" y="5042649"/>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3" y="4413327"/>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08" name="AutoShape 8"/>
          <p:cNvCxnSpPr>
            <a:cxnSpLocks noChangeShapeType="1"/>
            <a:stCxn id="25611" idx="0"/>
            <a:endCxn id="25612" idx="0"/>
          </p:cNvCxnSpPr>
          <p:nvPr/>
        </p:nvCxnSpPr>
        <p:spPr bwMode="auto">
          <a:xfrm rot="10800000">
            <a:off x="888424" y="4837918"/>
            <a:ext cx="1347701" cy="201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09" name="AutoShape 9"/>
          <p:cNvCxnSpPr>
            <a:cxnSpLocks noChangeShapeType="1"/>
            <a:stCxn id="25611" idx="0"/>
            <a:endCxn id="25617" idx="0"/>
          </p:cNvCxnSpPr>
          <p:nvPr/>
        </p:nvCxnSpPr>
        <p:spPr bwMode="auto">
          <a:xfrm>
            <a:off x="2236123" y="4840941"/>
            <a:ext cx="897775"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10" name="AutoShape 10"/>
          <p:cNvCxnSpPr>
            <a:cxnSpLocks noChangeShapeType="1"/>
            <a:stCxn id="25616" idx="0"/>
            <a:endCxn id="25611" idx="0"/>
          </p:cNvCxnSpPr>
          <p:nvPr/>
        </p:nvCxnSpPr>
        <p:spPr bwMode="auto">
          <a:xfrm flipH="1">
            <a:off x="2236124" y="4840941"/>
            <a:ext cx="1845425" cy="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11" name="Freeform 11"/>
          <p:cNvSpPr>
            <a:spLocks/>
          </p:cNvSpPr>
          <p:nvPr/>
        </p:nvSpPr>
        <p:spPr bwMode="auto">
          <a:xfrm>
            <a:off x="1591889" y="4453666"/>
            <a:ext cx="1288473" cy="774551"/>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1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71" y="448593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13" name="AutoShape 13"/>
          <p:cNvCxnSpPr>
            <a:cxnSpLocks noChangeShapeType="1"/>
            <a:stCxn id="25614" idx="0"/>
            <a:endCxn id="25616" idx="0"/>
          </p:cNvCxnSpPr>
          <p:nvPr/>
        </p:nvCxnSpPr>
        <p:spPr bwMode="auto">
          <a:xfrm flipH="1">
            <a:off x="4081549" y="4837916"/>
            <a:ext cx="1403812" cy="3025"/>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25614"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09" y="448593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15" name="AutoShape 15"/>
          <p:cNvCxnSpPr>
            <a:cxnSpLocks noChangeShapeType="1"/>
            <a:stCxn id="25616" idx="0"/>
            <a:endCxn id="25617" idx="0"/>
          </p:cNvCxnSpPr>
          <p:nvPr/>
        </p:nvCxnSpPr>
        <p:spPr bwMode="auto">
          <a:xfrm flipH="1">
            <a:off x="3133898" y="4840941"/>
            <a:ext cx="947651"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16" name="Freeform 16"/>
          <p:cNvSpPr>
            <a:spLocks/>
          </p:cNvSpPr>
          <p:nvPr/>
        </p:nvSpPr>
        <p:spPr bwMode="auto">
          <a:xfrm>
            <a:off x="3441469" y="4445600"/>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617" name="Freeform 17"/>
          <p:cNvSpPr>
            <a:spLocks/>
          </p:cNvSpPr>
          <p:nvPr/>
        </p:nvSpPr>
        <p:spPr bwMode="auto">
          <a:xfrm>
            <a:off x="2493818" y="5074922"/>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1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4967" y="1799218"/>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1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629" y="2436609"/>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5620"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543" y="1799218"/>
            <a:ext cx="1413164" cy="85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1" name="AutoShape 21"/>
          <p:cNvCxnSpPr>
            <a:cxnSpLocks noChangeShapeType="1"/>
            <a:stCxn id="25624" idx="0"/>
            <a:endCxn id="25630" idx="0"/>
          </p:cNvCxnSpPr>
          <p:nvPr/>
        </p:nvCxnSpPr>
        <p:spPr bwMode="auto">
          <a:xfrm>
            <a:off x="2227813" y="2226833"/>
            <a:ext cx="906087" cy="6293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22" name="AutoShape 22"/>
          <p:cNvCxnSpPr>
            <a:cxnSpLocks noChangeShapeType="1"/>
            <a:stCxn id="25624" idx="0"/>
            <a:endCxn id="25625" idx="0"/>
          </p:cNvCxnSpPr>
          <p:nvPr/>
        </p:nvCxnSpPr>
        <p:spPr bwMode="auto">
          <a:xfrm flipH="1">
            <a:off x="888423" y="2226833"/>
            <a:ext cx="1339388" cy="504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25623" name="AutoShape 23"/>
          <p:cNvCxnSpPr>
            <a:cxnSpLocks noChangeShapeType="1"/>
            <a:stCxn id="25629" idx="0"/>
            <a:endCxn id="25624" idx="0"/>
          </p:cNvCxnSpPr>
          <p:nvPr/>
        </p:nvCxnSpPr>
        <p:spPr bwMode="auto">
          <a:xfrm flipH="1">
            <a:off x="2227812" y="2218765"/>
            <a:ext cx="1853738" cy="706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24" name="Freeform 24"/>
          <p:cNvSpPr>
            <a:spLocks/>
          </p:cNvSpPr>
          <p:nvPr/>
        </p:nvSpPr>
        <p:spPr bwMode="auto">
          <a:xfrm>
            <a:off x="1587731" y="1831491"/>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pic>
        <p:nvPicPr>
          <p:cNvPr id="2562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571" y="187989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6" name="AutoShape 26"/>
          <p:cNvCxnSpPr>
            <a:cxnSpLocks noChangeShapeType="1"/>
            <a:stCxn id="25627" idx="0"/>
            <a:endCxn id="25629" idx="0"/>
          </p:cNvCxnSpPr>
          <p:nvPr/>
        </p:nvCxnSpPr>
        <p:spPr bwMode="auto">
          <a:xfrm rot="10800000">
            <a:off x="4081549" y="2218767"/>
            <a:ext cx="1403812" cy="1311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25627"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4509" y="1879899"/>
            <a:ext cx="1165860" cy="7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25628" name="AutoShape 28"/>
          <p:cNvCxnSpPr>
            <a:cxnSpLocks noChangeShapeType="1"/>
            <a:stCxn id="25629" idx="0"/>
            <a:endCxn id="25630" idx="0"/>
          </p:cNvCxnSpPr>
          <p:nvPr/>
        </p:nvCxnSpPr>
        <p:spPr bwMode="auto">
          <a:xfrm flipH="1">
            <a:off x="3132861" y="2218765"/>
            <a:ext cx="947651" cy="63739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25629" name="Freeform 29"/>
          <p:cNvSpPr>
            <a:spLocks/>
          </p:cNvSpPr>
          <p:nvPr/>
        </p:nvSpPr>
        <p:spPr bwMode="auto">
          <a:xfrm>
            <a:off x="3441469" y="1823423"/>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5630" name="Freeform 30"/>
          <p:cNvSpPr>
            <a:spLocks/>
          </p:cNvSpPr>
          <p:nvPr/>
        </p:nvSpPr>
        <p:spPr bwMode="auto">
          <a:xfrm>
            <a:off x="2493818" y="2460814"/>
            <a:ext cx="1280160" cy="790687"/>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35" name="Slide Number Placeholder 3"/>
          <p:cNvSpPr>
            <a:spLocks noGrp="1"/>
          </p:cNvSpPr>
          <p:nvPr>
            <p:ph type="sldNum" sz="quarter" idx="12"/>
          </p:nvPr>
        </p:nvSpPr>
        <p:spPr>
          <a:xfrm>
            <a:off x="6553200" y="6324602"/>
            <a:ext cx="2133600" cy="365125"/>
          </a:xfrm>
        </p:spPr>
        <p:txBody>
          <a:bodyPr/>
          <a:lstStyle/>
          <a:p>
            <a:fld id="{20342B77-D34C-443A-9BA4-2E8748A6D936}" type="slidenum">
              <a:rPr lang="en-US" smtClean="0"/>
              <a:pPr/>
              <a:t>19</a:t>
            </a:fld>
            <a:endParaRPr lang="en-US"/>
          </a:p>
        </p:txBody>
      </p:sp>
    </p:spTree>
    <p:extLst>
      <p:ext uri="{BB962C8B-B14F-4D97-AF65-F5344CB8AC3E}">
        <p14:creationId xmlns:p14="http://schemas.microsoft.com/office/powerpoint/2010/main" val="326411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Midterm Date</a:t>
            </a:r>
            <a:endParaRPr lang="en-US" dirty="0"/>
          </a:p>
        </p:txBody>
      </p:sp>
      <p:sp>
        <p:nvSpPr>
          <p:cNvPr id="3" name="Content Placeholder 2"/>
          <p:cNvSpPr>
            <a:spLocks noGrp="1"/>
          </p:cNvSpPr>
          <p:nvPr>
            <p:ph idx="1"/>
          </p:nvPr>
        </p:nvSpPr>
        <p:spPr/>
        <p:txBody>
          <a:bodyPr/>
          <a:lstStyle/>
          <a:p>
            <a:r>
              <a:rPr lang="en-US" dirty="0" smtClean="0"/>
              <a:t>Two options</a:t>
            </a:r>
          </a:p>
          <a:p>
            <a:pPr lvl="1"/>
            <a:r>
              <a:rPr lang="en-US" dirty="0" smtClean="0"/>
              <a:t>Oct 27</a:t>
            </a:r>
          </a:p>
          <a:p>
            <a:pPr lvl="1"/>
            <a:r>
              <a:rPr lang="en-US" dirty="0" smtClean="0"/>
              <a:t>Nov 10</a:t>
            </a:r>
          </a:p>
          <a:p>
            <a:pPr marL="571493" indent="-514350"/>
            <a:r>
              <a:rPr lang="en-US" dirty="0" smtClean="0"/>
              <a:t>A quick show of hands</a:t>
            </a:r>
          </a:p>
          <a:p>
            <a:pPr marL="571493" indent="-514350"/>
            <a:r>
              <a:rPr lang="en-US" dirty="0" smtClean="0"/>
              <a:t>Result: </a:t>
            </a:r>
            <a:r>
              <a:rPr lang="en-US" dirty="0" smtClean="0">
                <a:solidFill>
                  <a:srgbClr val="FF0000"/>
                </a:solidFill>
              </a:rPr>
              <a:t>midterm on Nov 10</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18136573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7" name="Group 1"/>
          <p:cNvGraphicFramePr>
            <a:graphicFrameLocks noGrp="1"/>
          </p:cNvGraphicFramePr>
          <p:nvPr/>
        </p:nvGraphicFramePr>
        <p:xfrm>
          <a:off x="357190" y="1312665"/>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19501" name="Group 45"/>
          <p:cNvGraphicFramePr>
            <a:graphicFrameLocks noGrp="1"/>
          </p:cNvGraphicFramePr>
          <p:nvPr>
            <p:extLst>
              <p:ext uri="{D42A27DB-BD31-4B8C-83A1-F6EECF244321}">
                <p14:modId xmlns:p14="http://schemas.microsoft.com/office/powerpoint/2010/main" val="1159566342"/>
              </p:ext>
            </p:extLst>
          </p:nvPr>
        </p:nvGraphicFramePr>
        <p:xfrm>
          <a:off x="5562600" y="5181600"/>
          <a:ext cx="3421186" cy="1228724"/>
        </p:xfrm>
        <a:graphic>
          <a:graphicData uri="http://schemas.openxmlformats.org/drawingml/2006/table">
            <a:tbl>
              <a:tblPr/>
              <a:tblGrid>
                <a:gridCol w="695399"/>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545" name="Group 89"/>
          <p:cNvGraphicFramePr>
            <a:graphicFrameLocks noGrp="1"/>
          </p:cNvGraphicFramePr>
          <p:nvPr>
            <p:extLst>
              <p:ext uri="{D42A27DB-BD31-4B8C-83A1-F6EECF244321}">
                <p14:modId xmlns:p14="http://schemas.microsoft.com/office/powerpoint/2010/main" val="271198407"/>
              </p:ext>
            </p:extLst>
          </p:nvPr>
        </p:nvGraphicFramePr>
        <p:xfrm>
          <a:off x="304802" y="3124200"/>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aphicFrame>
        <p:nvGraphicFramePr>
          <p:cNvPr id="19589" name="Group 133"/>
          <p:cNvGraphicFramePr>
            <a:graphicFrameLocks noGrp="1"/>
          </p:cNvGraphicFramePr>
          <p:nvPr>
            <p:extLst>
              <p:ext uri="{D42A27DB-BD31-4B8C-83A1-F6EECF244321}">
                <p14:modId xmlns:p14="http://schemas.microsoft.com/office/powerpoint/2010/main" val="3132021140"/>
              </p:ext>
            </p:extLst>
          </p:nvPr>
        </p:nvGraphicFramePr>
        <p:xfrm>
          <a:off x="304802" y="5029201"/>
          <a:ext cx="3420071" cy="1228724"/>
        </p:xfrm>
        <a:graphic>
          <a:graphicData uri="http://schemas.openxmlformats.org/drawingml/2006/table">
            <a:tbl>
              <a:tblPr/>
              <a:tblGrid>
                <a:gridCol w="695400"/>
                <a:gridCol w="1793751"/>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dst_ip</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 H2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dirty="0" err="1">
                          <a:ln>
                            <a:noFill/>
                          </a:ln>
                          <a:solidFill>
                            <a:schemeClr val="tx1"/>
                          </a:solidFill>
                          <a:effectLst/>
                          <a:latin typeface="Courier New Bold" charset="0"/>
                          <a:ea typeface="ヒラギノ角ゴ ProN W3" charset="0"/>
                          <a:cs typeface="Courier New Bold" charset="0"/>
                          <a:sym typeface="Courier New Bold" charset="0"/>
                        </a:rPr>
                        <a:t>Fwd</a:t>
                      </a:r>
                      <a:r>
                        <a:rPr kumimoji="0" lang="en-US" sz="1500" b="0" i="0" u="none" strike="noStrike" cap="none" normalizeH="0" baseline="0" dirty="0">
                          <a:ln>
                            <a:noFill/>
                          </a:ln>
                          <a:solidFill>
                            <a:schemeClr val="tx1"/>
                          </a:solidFill>
                          <a:effectLst/>
                          <a:latin typeface="Courier New Bold" charset="0"/>
                          <a:ea typeface="ヒラギノ角ゴ ProN W3" charset="0"/>
                          <a:cs typeface="Courier New Bold" charset="0"/>
                          <a:sym typeface="Courier New Bold" charset="0"/>
                        </a:rPr>
                        <a:t> 2</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6666"/>
                    </a:solidFill>
                  </a:tcPr>
                </a:tc>
              </a:tr>
            </a:tbl>
          </a:graphicData>
        </a:graphic>
      </p:graphicFrame>
      <p:grpSp>
        <p:nvGrpSpPr>
          <p:cNvPr id="19638" name="Group 182"/>
          <p:cNvGrpSpPr>
            <a:grpSpLocks/>
          </p:cNvGrpSpPr>
          <p:nvPr/>
        </p:nvGrpSpPr>
        <p:grpSpPr bwMode="auto">
          <a:xfrm>
            <a:off x="1849638" y="2514608"/>
            <a:ext cx="4480471" cy="3620835"/>
            <a:chOff x="1384" y="273"/>
            <a:chExt cx="4014" cy="3243"/>
          </a:xfrm>
        </p:grpSpPr>
        <p:grpSp>
          <p:nvGrpSpPr>
            <p:cNvPr id="19636" name="Group 180"/>
            <p:cNvGrpSpPr>
              <a:grpSpLocks/>
            </p:cNvGrpSpPr>
            <p:nvPr/>
          </p:nvGrpSpPr>
          <p:grpSpPr bwMode="auto">
            <a:xfrm>
              <a:off x="1384" y="273"/>
              <a:ext cx="3360" cy="3243"/>
              <a:chOff x="1384" y="273"/>
              <a:chExt cx="3360" cy="3243"/>
            </a:xfrm>
          </p:grpSpPr>
          <p:pic>
            <p:nvPicPr>
              <p:cNvPr id="19633" name="Picture 1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 y="273"/>
                <a:ext cx="200"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4" name="Picture 17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 y="1852"/>
                <a:ext cx="254"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635" name="Picture 17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3220"/>
                <a:ext cx="1768"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637" name="Rectangle 181"/>
            <p:cNvSpPr>
              <a:spLocks/>
            </p:cNvSpPr>
            <p:nvPr/>
          </p:nvSpPr>
          <p:spPr bwMode="auto">
            <a:xfrm>
              <a:off x="1734" y="2073"/>
              <a:ext cx="366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a:latin typeface="Myriad Pro Light It" charset="0"/>
                  <a:ea typeface="ＭＳ Ｐゴシック" charset="0"/>
                  <a:cs typeface="Myriad Pro Light It" charset="0"/>
                  <a:sym typeface="Myriad Pro Light It" charset="0"/>
                </a:rPr>
                <a:t>update re-ordering</a:t>
              </a:r>
            </a:p>
          </p:txBody>
        </p:sp>
      </p:grpSp>
      <p:graphicFrame>
        <p:nvGraphicFramePr>
          <p:cNvPr id="19639" name="Group 183"/>
          <p:cNvGraphicFramePr>
            <a:graphicFrameLocks noGrp="1"/>
          </p:cNvGraphicFramePr>
          <p:nvPr>
            <p:extLst>
              <p:ext uri="{D42A27DB-BD31-4B8C-83A1-F6EECF244321}">
                <p14:modId xmlns:p14="http://schemas.microsoft.com/office/powerpoint/2010/main" val="941688681"/>
              </p:ext>
            </p:extLst>
          </p:nvPr>
        </p:nvGraphicFramePr>
        <p:xfrm>
          <a:off x="5545337" y="1312665"/>
          <a:ext cx="3421187" cy="1892498"/>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970955">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aphicFrame>
        <p:nvGraphicFramePr>
          <p:cNvPr id="19683" name="Group 227"/>
          <p:cNvGraphicFramePr>
            <a:graphicFrameLocks noGrp="1"/>
          </p:cNvGraphicFramePr>
          <p:nvPr>
            <p:extLst>
              <p:ext uri="{D42A27DB-BD31-4B8C-83A1-F6EECF244321}">
                <p14:modId xmlns:p14="http://schemas.microsoft.com/office/powerpoint/2010/main" val="2569835010"/>
              </p:ext>
            </p:extLst>
          </p:nvPr>
        </p:nvGraphicFramePr>
        <p:xfrm>
          <a:off x="5562600" y="3276600"/>
          <a:ext cx="3421187" cy="1228724"/>
        </p:xfrm>
        <a:graphic>
          <a:graphicData uri="http://schemas.openxmlformats.org/drawingml/2006/table">
            <a:tbl>
              <a:tblPr/>
              <a:tblGrid>
                <a:gridCol w="695400"/>
                <a:gridCol w="1794867"/>
                <a:gridCol w="930920"/>
              </a:tblGrid>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Priority</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Predicate</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rgbClr val="FFFFFF"/>
                          </a:solidFill>
                          <a:effectLst>
                            <a:outerShdw blurRad="38100" dist="38100" dir="2700000" algn="tl">
                              <a:srgbClr val="000000"/>
                            </a:outerShdw>
                          </a:effectLst>
                          <a:latin typeface="Gill Sans" charset="0"/>
                          <a:ea typeface="ヒラギノ角ゴ ProN W3" charset="0"/>
                          <a:cs typeface="ヒラギノ角ゴ ProN W3" charset="0"/>
                          <a:sym typeface="Gill Sans" charset="0"/>
                        </a:rPr>
                        <a:t>Action</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000000"/>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10</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SSH</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Drop</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5</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dst_ip = H1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sz="1500" b="0" i="0" u="none" strike="noStrike" cap="none" normalizeH="0" baseline="0">
                          <a:ln>
                            <a:noFill/>
                          </a:ln>
                          <a:solidFill>
                            <a:schemeClr val="tx1"/>
                          </a:solidFill>
                          <a:effectLst/>
                          <a:latin typeface="Courier New Bold" charset="0"/>
                          <a:ea typeface="ヒラギノ角ゴ ProN W3" charset="0"/>
                          <a:cs typeface="Courier New Bold" charset="0"/>
                          <a:sym typeface="Courier New Bold" charset="0"/>
                        </a:rPr>
                        <a:t>Fwd 1</a:t>
                      </a: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r h="307181">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endParaRPr kumimoji="0" lang="en-US" sz="1500" b="0" i="0" u="none" strike="noStrike" cap="none" normalizeH="0" baseline="0" dirty="0">
                        <a:ln>
                          <a:noFill/>
                        </a:ln>
                        <a:solidFill>
                          <a:schemeClr val="tx1"/>
                        </a:solidFill>
                        <a:effectLst/>
                        <a:latin typeface="Courier New Bold" charset="0"/>
                        <a:ea typeface="ヒラギノ角ゴ ProN W6" charset="0"/>
                        <a:cs typeface="ヒラギノ角ゴ ProN W6" charset="0"/>
                        <a:sym typeface="Courier New Bold" charset="0"/>
                      </a:endParaRPr>
                    </a:p>
                  </a:txBody>
                  <a:tcPr marL="35719" marR="35719" marT="35719" marB="35719"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66FFCC"/>
                    </a:solidFill>
                  </a:tcPr>
                </a:tc>
              </a:tr>
            </a:tbl>
          </a:graphicData>
        </a:graphic>
      </p:graphicFrame>
      <p:grpSp>
        <p:nvGrpSpPr>
          <p:cNvPr id="19734" name="Group 278"/>
          <p:cNvGrpSpPr>
            <a:grpSpLocks/>
          </p:cNvGrpSpPr>
          <p:nvPr/>
        </p:nvGrpSpPr>
        <p:grpSpPr bwMode="auto">
          <a:xfrm>
            <a:off x="3652236" y="1499071"/>
            <a:ext cx="4111874" cy="3758282"/>
            <a:chOff x="-32" y="167"/>
            <a:chExt cx="3683" cy="3367"/>
          </a:xfrm>
        </p:grpSpPr>
        <p:grpSp>
          <p:nvGrpSpPr>
            <p:cNvPr id="19730" name="Group 274"/>
            <p:cNvGrpSpPr>
              <a:grpSpLocks/>
            </p:cNvGrpSpPr>
            <p:nvPr/>
          </p:nvGrpSpPr>
          <p:grpSpPr bwMode="auto">
            <a:xfrm>
              <a:off x="-32" y="531"/>
              <a:ext cx="3281" cy="3003"/>
              <a:chOff x="-32" y="531"/>
              <a:chExt cx="3281" cy="3003"/>
            </a:xfrm>
          </p:grpSpPr>
          <p:pic>
            <p:nvPicPr>
              <p:cNvPr id="19727" name="Picture 27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 y="531"/>
                <a:ext cx="187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8" name="Picture 27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4" y="1077"/>
                <a:ext cx="20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9729" name="Picture 27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6" y="2783"/>
                <a:ext cx="273"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19731" name="Rectangle 275"/>
            <p:cNvSpPr>
              <a:spLocks/>
            </p:cNvSpPr>
            <p:nvPr/>
          </p:nvSpPr>
          <p:spPr bwMode="auto">
            <a:xfrm>
              <a:off x="771" y="16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a:latin typeface="Courier New" charset="0"/>
                  <a:ea typeface="ＭＳ Ｐゴシック" charset="0"/>
                  <a:cs typeface="Monaco" charset="0"/>
                  <a:sym typeface="Courier New" charset="0"/>
                </a:rPr>
                <a:t>⊆</a:t>
              </a:r>
            </a:p>
          </p:txBody>
        </p:sp>
        <p:sp>
          <p:nvSpPr>
            <p:cNvPr id="19732" name="Rectangle 276"/>
            <p:cNvSpPr>
              <a:spLocks/>
            </p:cNvSpPr>
            <p:nvPr/>
          </p:nvSpPr>
          <p:spPr bwMode="auto">
            <a:xfrm>
              <a:off x="3183" y="1247"/>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sp>
          <p:nvSpPr>
            <p:cNvPr id="19733" name="Rectangle 277"/>
            <p:cNvSpPr>
              <a:spLocks/>
            </p:cNvSpPr>
            <p:nvPr/>
          </p:nvSpPr>
          <p:spPr bwMode="auto">
            <a:xfrm>
              <a:off x="3249" y="2920"/>
              <a:ext cx="40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sz="3500" dirty="0">
                  <a:latin typeface="Courier New" charset="0"/>
                  <a:ea typeface="ＭＳ Ｐゴシック" charset="0"/>
                  <a:cs typeface="Monaco" charset="0"/>
                  <a:sym typeface="Courier New" charset="0"/>
                </a:rPr>
                <a:t>⊆</a:t>
              </a:r>
            </a:p>
          </p:txBody>
        </p:sp>
      </p:grpSp>
      <p:sp>
        <p:nvSpPr>
          <p:cNvPr id="19735" name="Rectangle 279"/>
          <p:cNvSpPr>
            <a:spLocks/>
          </p:cNvSpPr>
          <p:nvPr/>
        </p:nvSpPr>
        <p:spPr bwMode="auto">
          <a:xfrm>
            <a:off x="381000" y="609600"/>
            <a:ext cx="4089797" cy="6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sz="2100" dirty="0">
                <a:latin typeface="Myriad Pro Bold" charset="0"/>
                <a:ea typeface="ＭＳ Ｐゴシック" charset="0"/>
                <a:cs typeface="Myriad Pro Bold" charset="0"/>
                <a:sym typeface="Myriad Pro Bold" charset="0"/>
              </a:rPr>
              <a:t>Distributed Programming</a:t>
            </a:r>
            <a:r>
              <a:rPr lang="en-US" sz="2100" dirty="0">
                <a:ea typeface="ＭＳ Ｐゴシック" charset="0"/>
                <a:cs typeface="Myriad Pro Light" charset="0"/>
              </a:rPr>
              <a:t>:</a:t>
            </a:r>
            <a:br>
              <a:rPr lang="en-US" sz="2100" dirty="0">
                <a:ea typeface="ＭＳ Ｐゴシック" charset="0"/>
                <a:cs typeface="Myriad Pro Light" charset="0"/>
              </a:rPr>
            </a:br>
            <a:r>
              <a:rPr lang="en-US" sz="2100" dirty="0">
                <a:ea typeface="ＭＳ Ｐゴシック" charset="0"/>
                <a:cs typeface="Myriad Pro Light" charset="0"/>
              </a:rPr>
              <a:t>non-atomic table updates</a:t>
            </a:r>
          </a:p>
        </p:txBody>
      </p:sp>
      <p:sp>
        <p:nvSpPr>
          <p:cNvPr id="24" name="Rectangle 1"/>
          <p:cNvSpPr>
            <a:spLocks noGrp="1" noChangeArrowheads="1"/>
          </p:cNvSpPr>
          <p:nvPr>
            <p:ph type="title"/>
          </p:nvPr>
        </p:nvSpPr>
        <p:spPr>
          <a:xfrm>
            <a:off x="1524000" y="152401"/>
            <a:ext cx="8229600" cy="715962"/>
          </a:xfrm>
          <a:ln/>
        </p:spPr>
        <p:txBody>
          <a:bodyPr>
            <a:normAutofit fontScale="90000"/>
          </a:bodyPr>
          <a:lstStyle/>
          <a:p>
            <a:r>
              <a:rPr lang="en-US" dirty="0" smtClean="0"/>
              <a:t>Update one Switch</a:t>
            </a:r>
            <a:endParaRPr lang="en-US" dirty="0"/>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20</a:t>
            </a:fld>
            <a:endParaRPr lang="en-US"/>
          </a:p>
        </p:txBody>
      </p:sp>
      <p:sp>
        <p:nvSpPr>
          <p:cNvPr id="2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Nate Foster, Cornell</a:t>
            </a:r>
            <a:endParaRPr lang="en-US" dirty="0"/>
          </a:p>
        </p:txBody>
      </p:sp>
    </p:spTree>
    <p:extLst>
      <p:ext uri="{BB962C8B-B14F-4D97-AF65-F5344CB8AC3E}">
        <p14:creationId xmlns:p14="http://schemas.microsoft.com/office/powerpoint/2010/main" val="3740404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5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5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one </a:t>
            </a:r>
            <a:r>
              <a:rPr lang="en-US" dirty="0" smtClean="0"/>
              <a:t>Switch (Cont’d)</a:t>
            </a:r>
            <a:endParaRPr lang="en-US" dirty="0"/>
          </a:p>
        </p:txBody>
      </p:sp>
      <p:sp>
        <p:nvSpPr>
          <p:cNvPr id="3" name="Content Placeholder 2"/>
          <p:cNvSpPr>
            <a:spLocks noGrp="1"/>
          </p:cNvSpPr>
          <p:nvPr>
            <p:ph idx="1"/>
          </p:nvPr>
        </p:nvSpPr>
        <p:spPr/>
        <p:txBody>
          <a:bodyPr>
            <a:normAutofit/>
          </a:bodyPr>
          <a:lstStyle/>
          <a:p>
            <a:r>
              <a:rPr lang="en-US" dirty="0" smtClean="0"/>
              <a:t>Solution: insert barrier messages to enforce partial ordering of rule </a:t>
            </a:r>
            <a:r>
              <a:rPr lang="en-US" dirty="0" smtClean="0"/>
              <a:t>updates</a:t>
            </a:r>
          </a:p>
          <a:p>
            <a:r>
              <a:rPr lang="en-US" dirty="0" smtClean="0"/>
              <a:t>Question: what is the algorithm?</a:t>
            </a:r>
            <a:endParaRPr lang="en-US" dirty="0" smtClean="0"/>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21</a:t>
            </a:fld>
            <a:endParaRPr lang="en-US"/>
          </a:p>
        </p:txBody>
      </p:sp>
    </p:spTree>
    <p:extLst>
      <p:ext uri="{BB962C8B-B14F-4D97-AF65-F5344CB8AC3E}">
        <p14:creationId xmlns:p14="http://schemas.microsoft.com/office/powerpoint/2010/main" val="27512559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Minimal Number of Updates</a:t>
            </a:r>
            <a:endParaRPr lang="en-US" dirty="0"/>
          </a:p>
        </p:txBody>
      </p:sp>
      <p:sp>
        <p:nvSpPr>
          <p:cNvPr id="3" name="Content Placeholder 2"/>
          <p:cNvSpPr>
            <a:spLocks noGrp="1"/>
          </p:cNvSpPr>
          <p:nvPr>
            <p:ph idx="1"/>
          </p:nvPr>
        </p:nvSpPr>
        <p:spPr/>
        <p:txBody>
          <a:bodyPr/>
          <a:lstStyle/>
          <a:p>
            <a:r>
              <a:rPr lang="en-US" sz="2400" dirty="0" smtClean="0"/>
              <a:t>Minimum dependency can be inferred from rule patterns</a:t>
            </a:r>
          </a:p>
          <a:p>
            <a:endParaRPr lang="en-US" dirty="0"/>
          </a:p>
        </p:txBody>
      </p:sp>
      <p:sp>
        <p:nvSpPr>
          <p:cNvPr id="4" name="Right Arrow 3"/>
          <p:cNvSpPr/>
          <p:nvPr/>
        </p:nvSpPr>
        <p:spPr>
          <a:xfrm>
            <a:off x="3962400" y="4114800"/>
            <a:ext cx="6858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Oval 4"/>
          <p:cNvSpPr/>
          <p:nvPr/>
        </p:nvSpPr>
        <p:spPr>
          <a:xfrm>
            <a:off x="2590801" y="31242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a:t>
            </a:r>
            <a:endParaRPr lang="en-US" dirty="0"/>
          </a:p>
        </p:txBody>
      </p:sp>
      <p:sp>
        <p:nvSpPr>
          <p:cNvPr id="6" name="Oval 5"/>
          <p:cNvSpPr/>
          <p:nvPr/>
        </p:nvSpPr>
        <p:spPr>
          <a:xfrm>
            <a:off x="2590801" y="3810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3200401" y="3810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a:t>
            </a:r>
            <a:endParaRPr lang="en-US" dirty="0"/>
          </a:p>
        </p:txBody>
      </p:sp>
      <p:sp>
        <p:nvSpPr>
          <p:cNvPr id="8" name="Oval 7"/>
          <p:cNvSpPr/>
          <p:nvPr/>
        </p:nvSpPr>
        <p:spPr>
          <a:xfrm>
            <a:off x="2590801" y="4495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
            </a:r>
            <a:endParaRPr lang="en-US" dirty="0"/>
          </a:p>
        </p:txBody>
      </p:sp>
      <p:sp>
        <p:nvSpPr>
          <p:cNvPr id="9" name="Oval 8"/>
          <p:cNvSpPr/>
          <p:nvPr/>
        </p:nvSpPr>
        <p:spPr>
          <a:xfrm>
            <a:off x="3200401" y="4495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a:t>
            </a:r>
            <a:endParaRPr lang="en-US" dirty="0"/>
          </a:p>
        </p:txBody>
      </p:sp>
      <p:sp>
        <p:nvSpPr>
          <p:cNvPr id="11" name="Oval 10"/>
          <p:cNvSpPr/>
          <p:nvPr/>
        </p:nvSpPr>
        <p:spPr>
          <a:xfrm>
            <a:off x="2590801" y="51816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t>
            </a:r>
            <a:endParaRPr lang="en-US" dirty="0"/>
          </a:p>
        </p:txBody>
      </p:sp>
      <p:graphicFrame>
        <p:nvGraphicFramePr>
          <p:cNvPr id="13" name="Table 12"/>
          <p:cNvGraphicFramePr>
            <a:graphicFrameLocks noGrp="1"/>
          </p:cNvGraphicFramePr>
          <p:nvPr/>
        </p:nvGraphicFramePr>
        <p:xfrm>
          <a:off x="457201" y="3276600"/>
          <a:ext cx="1752600" cy="2214360"/>
        </p:xfrm>
        <a:graphic>
          <a:graphicData uri="http://schemas.openxmlformats.org/drawingml/2006/table">
            <a:tbl>
              <a:tblPr firstRow="1" bandRow="1">
                <a:tableStyleId>{073A0DAA-6AF3-43AB-8588-CEC1D06C72B9}</a:tableStyleId>
              </a:tblPr>
              <a:tblGrid>
                <a:gridCol w="292100"/>
                <a:gridCol w="730250"/>
                <a:gridCol w="730250"/>
              </a:tblGrid>
              <a:tr h="276795">
                <a:tc>
                  <a:txBody>
                    <a:bodyPr/>
                    <a:lstStyle/>
                    <a:p>
                      <a:endParaRPr lang="en-US" sz="1200" dirty="0"/>
                    </a:p>
                  </a:txBody>
                  <a:tcPr/>
                </a:tc>
                <a:tc>
                  <a:txBody>
                    <a:bodyPr/>
                    <a:lstStyle/>
                    <a:p>
                      <a:r>
                        <a:rPr lang="en-US" sz="1200" dirty="0" smtClean="0"/>
                        <a:t>Pattern</a:t>
                      </a:r>
                      <a:endParaRPr lang="en-US" sz="1200" dirty="0"/>
                    </a:p>
                  </a:txBody>
                  <a:tcPr/>
                </a:tc>
                <a:tc>
                  <a:txBody>
                    <a:bodyPr/>
                    <a:lstStyle/>
                    <a:p>
                      <a:r>
                        <a:rPr lang="en-US" sz="1200" dirty="0" smtClean="0"/>
                        <a:t>Priority</a:t>
                      </a:r>
                      <a:endParaRPr lang="en-US" sz="1200" dirty="0"/>
                    </a:p>
                  </a:txBody>
                  <a:tcPr/>
                </a:tc>
              </a:tr>
              <a:tr h="276795">
                <a:tc>
                  <a:txBody>
                    <a:bodyPr/>
                    <a:lstStyle/>
                    <a:p>
                      <a:r>
                        <a:rPr lang="en-US" sz="1200" dirty="0" smtClean="0"/>
                        <a:t>A</a:t>
                      </a:r>
                      <a:endParaRPr lang="en-US" sz="1200" dirty="0"/>
                    </a:p>
                  </a:txBody>
                  <a:tcPr>
                    <a:solidFill>
                      <a:srgbClr val="FFC000"/>
                    </a:solidFill>
                  </a:tcPr>
                </a:tc>
                <a:tc>
                  <a:txBody>
                    <a:bodyPr/>
                    <a:lstStyle/>
                    <a:p>
                      <a:r>
                        <a:rPr lang="en-US" sz="1200" dirty="0" smtClean="0"/>
                        <a:t>&lt;1,</a:t>
                      </a:r>
                      <a:r>
                        <a:rPr lang="en-US" sz="1200" baseline="0" dirty="0" smtClean="0"/>
                        <a:t> 2, *&gt;</a:t>
                      </a:r>
                      <a:endParaRPr lang="en-US" sz="1200" dirty="0"/>
                    </a:p>
                  </a:txBody>
                  <a:tcPr>
                    <a:solidFill>
                      <a:srgbClr val="FFC000"/>
                    </a:solidFill>
                  </a:tcPr>
                </a:tc>
                <a:tc>
                  <a:txBody>
                    <a:bodyPr/>
                    <a:lstStyle/>
                    <a:p>
                      <a:r>
                        <a:rPr lang="en-US" sz="1200" dirty="0" smtClean="0"/>
                        <a:t>5</a:t>
                      </a:r>
                      <a:endParaRPr lang="en-US" sz="1200" dirty="0"/>
                    </a:p>
                  </a:txBody>
                  <a:tcPr>
                    <a:solidFill>
                      <a:srgbClr val="FFC000"/>
                    </a:solidFill>
                  </a:tcPr>
                </a:tc>
              </a:tr>
              <a:tr h="276795">
                <a:tc>
                  <a:txBody>
                    <a:bodyPr/>
                    <a:lstStyle/>
                    <a:p>
                      <a:r>
                        <a:rPr lang="en-US" sz="1200" dirty="0" smtClean="0"/>
                        <a:t>B</a:t>
                      </a:r>
                      <a:endParaRPr lang="en-US" sz="1200" dirty="0"/>
                    </a:p>
                  </a:txBody>
                  <a:tcPr>
                    <a:solidFill>
                      <a:srgbClr val="FFC000"/>
                    </a:solidFill>
                  </a:tcPr>
                </a:tc>
                <a:tc>
                  <a:txBody>
                    <a:bodyPr/>
                    <a:lstStyle/>
                    <a:p>
                      <a:r>
                        <a:rPr lang="en-US" sz="1200" dirty="0" smtClean="0"/>
                        <a:t>&lt;*, 2, 3&gt;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endParaRPr lang="en-US" sz="1200" dirty="0"/>
                    </a:p>
                  </a:txBody>
                  <a:tcPr>
                    <a:solidFill>
                      <a:schemeClr val="bg2"/>
                    </a:solidFill>
                  </a:tcPr>
                </a:tc>
                <a:tc>
                  <a:txBody>
                    <a:bodyPr/>
                    <a:lstStyle/>
                    <a:p>
                      <a:endParaRPr lang="en-US" sz="1200" dirty="0"/>
                    </a:p>
                  </a:txBody>
                  <a:tcPr>
                    <a:solidFill>
                      <a:schemeClr val="bg2"/>
                    </a:solidFill>
                  </a:tcPr>
                </a:tc>
                <a:tc>
                  <a:txBody>
                    <a:bodyPr/>
                    <a:lstStyle/>
                    <a:p>
                      <a:endParaRPr lang="en-US" sz="1200" dirty="0"/>
                    </a:p>
                  </a:txBody>
                  <a:tcPr>
                    <a:solidFill>
                      <a:schemeClr val="bg2"/>
                    </a:solidFill>
                  </a:tcPr>
                </a:tc>
              </a:tr>
              <a:tr h="276795">
                <a:tc>
                  <a:txBody>
                    <a:bodyPr/>
                    <a:lstStyle/>
                    <a:p>
                      <a:r>
                        <a:rPr lang="en-US" sz="1200" dirty="0" smtClean="0"/>
                        <a:t>C</a:t>
                      </a:r>
                      <a:endParaRPr lang="en-US" sz="1200" dirty="0"/>
                    </a:p>
                  </a:txBody>
                  <a:tcPr>
                    <a:solidFill>
                      <a:srgbClr val="FFC000"/>
                    </a:solidFill>
                  </a:tcPr>
                </a:tc>
                <a:tc>
                  <a:txBody>
                    <a:bodyPr/>
                    <a:lstStyle/>
                    <a:p>
                      <a:r>
                        <a:rPr lang="en-US" sz="1200" dirty="0" smtClean="0"/>
                        <a:t>&lt;1,</a:t>
                      </a:r>
                      <a:r>
                        <a:rPr lang="en-US" sz="1200" baseline="0" dirty="0" smtClean="0"/>
                        <a:t> *, 4&gt;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r>
                        <a:rPr lang="en-US" sz="1200" dirty="0" smtClean="0"/>
                        <a:t>D</a:t>
                      </a:r>
                      <a:endParaRPr lang="en-US" sz="1200" dirty="0"/>
                    </a:p>
                  </a:txBody>
                  <a:tcPr>
                    <a:solidFill>
                      <a:srgbClr val="FFC000"/>
                    </a:solidFill>
                  </a:tcPr>
                </a:tc>
                <a:tc>
                  <a:txBody>
                    <a:bodyPr/>
                    <a:lstStyle/>
                    <a:p>
                      <a:r>
                        <a:rPr lang="en-US" sz="1200" baseline="0" dirty="0" smtClean="0"/>
                        <a:t>&lt;1, *, 3&gt;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E</a:t>
                      </a:r>
                      <a:endParaRPr lang="en-US" sz="1200" dirty="0"/>
                    </a:p>
                  </a:txBody>
                  <a:tcPr>
                    <a:solidFill>
                      <a:srgbClr val="FFC000"/>
                    </a:solidFill>
                  </a:tcPr>
                </a:tc>
                <a:tc>
                  <a:txBody>
                    <a:bodyPr/>
                    <a:lstStyle/>
                    <a:p>
                      <a:r>
                        <a:rPr lang="en-US" sz="1200" dirty="0" smtClean="0"/>
                        <a:t>&lt;*, *, 4&gt;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F</a:t>
                      </a:r>
                      <a:endParaRPr lang="en-US" sz="1200" dirty="0"/>
                    </a:p>
                  </a:txBody>
                  <a:tcPr>
                    <a:solidFill>
                      <a:srgbClr val="FFC000"/>
                    </a:solidFill>
                  </a:tcPr>
                </a:tc>
                <a:tc>
                  <a:txBody>
                    <a:bodyPr/>
                    <a:lstStyle/>
                    <a:p>
                      <a:r>
                        <a:rPr lang="en-US" sz="1200" dirty="0" smtClean="0"/>
                        <a:t>&lt;*, *, 3&gt;</a:t>
                      </a:r>
                      <a:endParaRPr lang="en-US" sz="1200" dirty="0"/>
                    </a:p>
                  </a:txBody>
                  <a:tcPr>
                    <a:solidFill>
                      <a:srgbClr val="FFC000"/>
                    </a:solidFill>
                  </a:tcPr>
                </a:tc>
                <a:tc>
                  <a:txBody>
                    <a:bodyPr/>
                    <a:lstStyle/>
                    <a:p>
                      <a:r>
                        <a:rPr lang="en-US" sz="1200" dirty="0" smtClean="0"/>
                        <a:t>2</a:t>
                      </a:r>
                      <a:endParaRPr lang="en-US" sz="1200" dirty="0"/>
                    </a:p>
                  </a:txBody>
                  <a:tcPr>
                    <a:solidFill>
                      <a:srgbClr val="FFC000"/>
                    </a:solidFill>
                  </a:tcPr>
                </a:tc>
              </a:tr>
            </a:tbl>
          </a:graphicData>
        </a:graphic>
      </p:graphicFrame>
      <p:sp>
        <p:nvSpPr>
          <p:cNvPr id="15" name="Oval 14"/>
          <p:cNvSpPr/>
          <p:nvPr/>
        </p:nvSpPr>
        <p:spPr>
          <a:xfrm>
            <a:off x="5105401" y="31242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a:t>
            </a:r>
            <a:endParaRPr lang="en-US" dirty="0"/>
          </a:p>
        </p:txBody>
      </p:sp>
      <p:sp>
        <p:nvSpPr>
          <p:cNvPr id="16" name="Oval 15"/>
          <p:cNvSpPr/>
          <p:nvPr/>
        </p:nvSpPr>
        <p:spPr>
          <a:xfrm>
            <a:off x="5105401" y="3810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7" name="Oval 16"/>
          <p:cNvSpPr/>
          <p:nvPr/>
        </p:nvSpPr>
        <p:spPr>
          <a:xfrm>
            <a:off x="5715001" y="4495800"/>
            <a:ext cx="381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G</a:t>
            </a:r>
            <a:endParaRPr lang="en-US" dirty="0"/>
          </a:p>
        </p:txBody>
      </p:sp>
      <p:sp>
        <p:nvSpPr>
          <p:cNvPr id="18" name="Oval 17"/>
          <p:cNvSpPr/>
          <p:nvPr/>
        </p:nvSpPr>
        <p:spPr>
          <a:xfrm>
            <a:off x="5105401" y="4495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
            </a:r>
            <a:endParaRPr lang="en-US" dirty="0"/>
          </a:p>
        </p:txBody>
      </p:sp>
      <p:sp>
        <p:nvSpPr>
          <p:cNvPr id="19" name="Oval 18"/>
          <p:cNvSpPr/>
          <p:nvPr/>
        </p:nvSpPr>
        <p:spPr>
          <a:xfrm>
            <a:off x="5715001" y="5181600"/>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C</a:t>
            </a:r>
            <a:endParaRPr lang="en-US" dirty="0"/>
          </a:p>
        </p:txBody>
      </p:sp>
      <p:sp>
        <p:nvSpPr>
          <p:cNvPr id="20" name="Oval 19"/>
          <p:cNvSpPr/>
          <p:nvPr/>
        </p:nvSpPr>
        <p:spPr>
          <a:xfrm>
            <a:off x="5105401" y="51816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t>
            </a:r>
            <a:endParaRPr lang="en-US" dirty="0"/>
          </a:p>
        </p:txBody>
      </p:sp>
      <p:sp>
        <p:nvSpPr>
          <p:cNvPr id="21" name="Oval 20"/>
          <p:cNvSpPr/>
          <p:nvPr/>
        </p:nvSpPr>
        <p:spPr>
          <a:xfrm>
            <a:off x="5715001" y="5867400"/>
            <a:ext cx="381000" cy="381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E</a:t>
            </a:r>
            <a:endParaRPr lang="en-US" dirty="0"/>
          </a:p>
        </p:txBody>
      </p:sp>
      <p:cxnSp>
        <p:nvCxnSpPr>
          <p:cNvPr id="66" name="Straight Connector 65"/>
          <p:cNvCxnSpPr/>
          <p:nvPr/>
        </p:nvCxnSpPr>
        <p:spPr>
          <a:xfrm>
            <a:off x="2438401" y="36576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438401" y="43434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38401" y="50292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53001" y="3657600"/>
            <a:ext cx="13715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3001" y="4343400"/>
            <a:ext cx="13715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953001" y="5029200"/>
            <a:ext cx="14477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0"/>
            <a:endCxn id="5" idx="4"/>
          </p:cNvCxnSpPr>
          <p:nvPr/>
        </p:nvCxnSpPr>
        <p:spPr>
          <a:xfrm flipV="1">
            <a:off x="2781301" y="35052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0"/>
            <a:endCxn id="5" idx="4"/>
          </p:cNvCxnSpPr>
          <p:nvPr/>
        </p:nvCxnSpPr>
        <p:spPr>
          <a:xfrm flipH="1" flipV="1">
            <a:off x="2781301" y="3505200"/>
            <a:ext cx="60960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4"/>
          </p:cNvCxnSpPr>
          <p:nvPr/>
        </p:nvCxnSpPr>
        <p:spPr>
          <a:xfrm flipV="1">
            <a:off x="2781301" y="4191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0"/>
            <a:endCxn id="8" idx="4"/>
          </p:cNvCxnSpPr>
          <p:nvPr/>
        </p:nvCxnSpPr>
        <p:spPr>
          <a:xfrm flipV="1">
            <a:off x="2781301" y="48768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0"/>
            <a:endCxn id="7" idx="4"/>
          </p:cNvCxnSpPr>
          <p:nvPr/>
        </p:nvCxnSpPr>
        <p:spPr>
          <a:xfrm flipV="1">
            <a:off x="3390901" y="4191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0"/>
            <a:endCxn id="15" idx="4"/>
          </p:cNvCxnSpPr>
          <p:nvPr/>
        </p:nvCxnSpPr>
        <p:spPr>
          <a:xfrm flipV="1">
            <a:off x="5295901" y="35052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8" idx="0"/>
            <a:endCxn id="16" idx="4"/>
          </p:cNvCxnSpPr>
          <p:nvPr/>
        </p:nvCxnSpPr>
        <p:spPr>
          <a:xfrm flipV="1">
            <a:off x="5295901" y="4191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0"/>
            <a:endCxn id="17" idx="4"/>
          </p:cNvCxnSpPr>
          <p:nvPr/>
        </p:nvCxnSpPr>
        <p:spPr>
          <a:xfrm flipV="1">
            <a:off x="5905501" y="48768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0"/>
            <a:endCxn id="18" idx="4"/>
          </p:cNvCxnSpPr>
          <p:nvPr/>
        </p:nvCxnSpPr>
        <p:spPr>
          <a:xfrm flipV="1">
            <a:off x="5295901" y="48768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1" idx="0"/>
            <a:endCxn id="19" idx="4"/>
          </p:cNvCxnSpPr>
          <p:nvPr/>
        </p:nvCxnSpPr>
        <p:spPr>
          <a:xfrm flipV="1">
            <a:off x="5905501" y="55626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7" idx="0"/>
            <a:endCxn id="15" idx="4"/>
          </p:cNvCxnSpPr>
          <p:nvPr/>
        </p:nvCxnSpPr>
        <p:spPr>
          <a:xfrm flipH="1" flipV="1">
            <a:off x="5295901" y="3505200"/>
            <a:ext cx="609600" cy="9906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3000" y="5715000"/>
            <a:ext cx="14477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14400" y="5511225"/>
            <a:ext cx="798617" cy="584775"/>
          </a:xfrm>
          <a:prstGeom prst="rect">
            <a:avLst/>
          </a:prstGeom>
          <a:noFill/>
        </p:spPr>
        <p:txBody>
          <a:bodyPr wrap="none" rtlCol="0">
            <a:spAutoFit/>
          </a:bodyPr>
          <a:lstStyle/>
          <a:p>
            <a:r>
              <a:rPr lang="en-US" sz="3200" dirty="0" smtClean="0">
                <a:solidFill>
                  <a:schemeClr val="tx1">
                    <a:lumMod val="65000"/>
                    <a:lumOff val="35000"/>
                  </a:schemeClr>
                </a:solidFill>
              </a:rPr>
              <a:t>Old</a:t>
            </a:r>
            <a:endParaRPr lang="en-US" sz="3200" dirty="0">
              <a:solidFill>
                <a:schemeClr val="tx1">
                  <a:lumMod val="65000"/>
                  <a:lumOff val="35000"/>
                </a:schemeClr>
              </a:solidFill>
            </a:endParaRPr>
          </a:p>
        </p:txBody>
      </p:sp>
      <p:sp>
        <p:nvSpPr>
          <p:cNvPr id="46" name="TextBox 45"/>
          <p:cNvSpPr txBox="1"/>
          <p:nvPr/>
        </p:nvSpPr>
        <p:spPr>
          <a:xfrm>
            <a:off x="7086600" y="5492832"/>
            <a:ext cx="965329" cy="584775"/>
          </a:xfrm>
          <a:prstGeom prst="rect">
            <a:avLst/>
          </a:prstGeom>
          <a:noFill/>
        </p:spPr>
        <p:txBody>
          <a:bodyPr wrap="none" rtlCol="0">
            <a:spAutoFit/>
          </a:bodyPr>
          <a:lstStyle/>
          <a:p>
            <a:r>
              <a:rPr lang="en-US" sz="3200" dirty="0" smtClean="0">
                <a:solidFill>
                  <a:schemeClr val="tx1">
                    <a:lumMod val="65000"/>
                    <a:lumOff val="35000"/>
                  </a:schemeClr>
                </a:solidFill>
              </a:rPr>
              <a:t>New</a:t>
            </a:r>
            <a:endParaRPr lang="en-US" sz="3200" dirty="0">
              <a:solidFill>
                <a:schemeClr val="tx1">
                  <a:lumMod val="65000"/>
                  <a:lumOff val="35000"/>
                </a:schemeClr>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2110329346"/>
              </p:ext>
            </p:extLst>
          </p:nvPr>
        </p:nvGraphicFramePr>
        <p:xfrm>
          <a:off x="6629401" y="3276600"/>
          <a:ext cx="1828798" cy="2214360"/>
        </p:xfrm>
        <a:graphic>
          <a:graphicData uri="http://schemas.openxmlformats.org/drawingml/2006/table">
            <a:tbl>
              <a:tblPr firstRow="1" bandRow="1">
                <a:tableStyleId>{073A0DAA-6AF3-43AB-8588-CEC1D06C72B9}</a:tableStyleId>
              </a:tblPr>
              <a:tblGrid>
                <a:gridCol w="318051"/>
                <a:gridCol w="748748"/>
                <a:gridCol w="761999"/>
              </a:tblGrid>
              <a:tr h="276795">
                <a:tc>
                  <a:txBody>
                    <a:bodyPr/>
                    <a:lstStyle/>
                    <a:p>
                      <a:endParaRPr lang="en-US" sz="1200" dirty="0"/>
                    </a:p>
                  </a:txBody>
                  <a:tcPr/>
                </a:tc>
                <a:tc>
                  <a:txBody>
                    <a:bodyPr/>
                    <a:lstStyle/>
                    <a:p>
                      <a:r>
                        <a:rPr lang="en-US" sz="1200" dirty="0" smtClean="0"/>
                        <a:t>Pattern</a:t>
                      </a:r>
                      <a:endParaRPr lang="en-US" sz="1200" dirty="0"/>
                    </a:p>
                  </a:txBody>
                  <a:tcPr/>
                </a:tc>
                <a:tc>
                  <a:txBody>
                    <a:bodyPr/>
                    <a:lstStyle/>
                    <a:p>
                      <a:r>
                        <a:rPr lang="en-US" sz="1200" dirty="0" smtClean="0"/>
                        <a:t>Priority</a:t>
                      </a:r>
                      <a:endParaRPr lang="en-US" sz="1200" dirty="0"/>
                    </a:p>
                  </a:txBody>
                  <a:tcPr/>
                </a:tc>
              </a:tr>
              <a:tr h="276795">
                <a:tc>
                  <a:txBody>
                    <a:bodyPr/>
                    <a:lstStyle/>
                    <a:p>
                      <a:r>
                        <a:rPr lang="en-US" sz="1200" dirty="0" smtClean="0"/>
                        <a:t>A</a:t>
                      </a:r>
                      <a:endParaRPr lang="en-US" sz="1200" dirty="0"/>
                    </a:p>
                  </a:txBody>
                  <a:tcPr>
                    <a:solidFill>
                      <a:srgbClr val="FFC000"/>
                    </a:solidFill>
                  </a:tcPr>
                </a:tc>
                <a:tc>
                  <a:txBody>
                    <a:bodyPr/>
                    <a:lstStyle/>
                    <a:p>
                      <a:r>
                        <a:rPr lang="en-US" sz="1200" dirty="0" smtClean="0"/>
                        <a:t>&lt;1,</a:t>
                      </a:r>
                      <a:r>
                        <a:rPr lang="en-US" sz="1200" baseline="0" dirty="0" smtClean="0"/>
                        <a:t> 2, *&gt;</a:t>
                      </a:r>
                      <a:endParaRPr lang="en-US" sz="1200" dirty="0"/>
                    </a:p>
                  </a:txBody>
                  <a:tcPr>
                    <a:solidFill>
                      <a:srgbClr val="FFC000"/>
                    </a:solidFill>
                  </a:tcPr>
                </a:tc>
                <a:tc>
                  <a:txBody>
                    <a:bodyPr/>
                    <a:lstStyle/>
                    <a:p>
                      <a:r>
                        <a:rPr lang="en-US" sz="1200" dirty="0" smtClean="0"/>
                        <a:t>5</a:t>
                      </a:r>
                      <a:endParaRPr lang="en-US" sz="1200" dirty="0"/>
                    </a:p>
                  </a:txBody>
                  <a:tcPr>
                    <a:solidFill>
                      <a:srgbClr val="FFC000"/>
                    </a:solidFill>
                  </a:tcPr>
                </a:tc>
              </a:tr>
              <a:tr h="276795">
                <a:tc>
                  <a:txBody>
                    <a:bodyPr/>
                    <a:lstStyle/>
                    <a:p>
                      <a:r>
                        <a:rPr lang="en-US" sz="1200" dirty="0" smtClean="0"/>
                        <a:t>B</a:t>
                      </a:r>
                      <a:endParaRPr lang="en-US" sz="1200" dirty="0"/>
                    </a:p>
                  </a:txBody>
                  <a:tcPr>
                    <a:solidFill>
                      <a:srgbClr val="FFC000"/>
                    </a:solidFill>
                  </a:tcPr>
                </a:tc>
                <a:tc>
                  <a:txBody>
                    <a:bodyPr/>
                    <a:lstStyle/>
                    <a:p>
                      <a:r>
                        <a:rPr lang="en-US" sz="1200" dirty="0" smtClean="0"/>
                        <a:t>&lt;*, 2, 3&gt;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r>
                        <a:rPr lang="en-US" sz="1200" dirty="0" smtClean="0"/>
                        <a:t>G</a:t>
                      </a:r>
                      <a:endParaRPr lang="en-US" sz="1200" dirty="0"/>
                    </a:p>
                  </a:txBody>
                  <a:tcPr>
                    <a:solidFill>
                      <a:schemeClr val="accent5">
                        <a:lumMod val="75000"/>
                      </a:schemeClr>
                    </a:solidFill>
                  </a:tcPr>
                </a:tc>
                <a:tc>
                  <a:txBody>
                    <a:bodyPr/>
                    <a:lstStyle/>
                    <a:p>
                      <a:r>
                        <a:rPr lang="en-US" sz="1200" dirty="0" smtClean="0"/>
                        <a:t>&lt;*, 2, 4&gt;</a:t>
                      </a:r>
                      <a:endParaRPr lang="en-US" sz="1200" dirty="0"/>
                    </a:p>
                  </a:txBody>
                  <a:tcPr>
                    <a:solidFill>
                      <a:schemeClr val="accent5">
                        <a:lumMod val="75000"/>
                      </a:schemeClr>
                    </a:solidFill>
                  </a:tcPr>
                </a:tc>
                <a:tc>
                  <a:txBody>
                    <a:bodyPr/>
                    <a:lstStyle/>
                    <a:p>
                      <a:r>
                        <a:rPr lang="en-US" sz="1200" dirty="0" smtClean="0"/>
                        <a:t>3</a:t>
                      </a:r>
                      <a:endParaRPr lang="en-US" sz="1200" dirty="0"/>
                    </a:p>
                  </a:txBody>
                  <a:tcPr>
                    <a:solidFill>
                      <a:schemeClr val="accent5">
                        <a:lumMod val="75000"/>
                      </a:schemeClr>
                    </a:solidFill>
                  </a:tcPr>
                </a:tc>
              </a:tr>
              <a:tr h="276795">
                <a:tc>
                  <a:txBody>
                    <a:bodyPr/>
                    <a:lstStyle/>
                    <a:p>
                      <a:r>
                        <a:rPr lang="en-US" sz="1200" dirty="0" smtClean="0"/>
                        <a:t>C</a:t>
                      </a:r>
                      <a:endParaRPr lang="en-US" sz="1200" dirty="0"/>
                    </a:p>
                  </a:txBody>
                  <a:tcPr>
                    <a:solidFill>
                      <a:srgbClr val="FFC000"/>
                    </a:solidFill>
                  </a:tcPr>
                </a:tc>
                <a:tc>
                  <a:txBody>
                    <a:bodyPr/>
                    <a:lstStyle/>
                    <a:p>
                      <a:r>
                        <a:rPr lang="en-US" sz="1200" dirty="0" smtClean="0"/>
                        <a:t>&lt;1,</a:t>
                      </a:r>
                      <a:r>
                        <a:rPr lang="en-US" sz="1200" baseline="0" dirty="0" smtClean="0"/>
                        <a:t> *, 4&gt;</a:t>
                      </a:r>
                      <a:endParaRPr lang="en-US" sz="1200" dirty="0"/>
                    </a:p>
                  </a:txBody>
                  <a:tcPr>
                    <a:solidFill>
                      <a:srgbClr val="FFC000"/>
                    </a:solidFill>
                  </a:tcPr>
                </a:tc>
                <a:tc>
                  <a:txBody>
                    <a:bodyPr/>
                    <a:lstStyle/>
                    <a:p>
                      <a:r>
                        <a:rPr lang="en-US" sz="1200" b="1" dirty="0" smtClean="0"/>
                        <a:t>2 </a:t>
                      </a:r>
                      <a:endParaRPr lang="en-US" sz="1200" b="1" dirty="0"/>
                    </a:p>
                  </a:txBody>
                  <a:tcPr>
                    <a:solidFill>
                      <a:schemeClr val="accent5">
                        <a:lumMod val="75000"/>
                      </a:schemeClr>
                    </a:solidFill>
                  </a:tcPr>
                </a:tc>
              </a:tr>
              <a:tr h="276795">
                <a:tc>
                  <a:txBody>
                    <a:bodyPr/>
                    <a:lstStyle/>
                    <a:p>
                      <a:r>
                        <a:rPr lang="en-US" sz="1200" dirty="0" smtClean="0"/>
                        <a:t>D</a:t>
                      </a:r>
                      <a:endParaRPr lang="en-US" sz="1200" dirty="0"/>
                    </a:p>
                  </a:txBody>
                  <a:tcPr>
                    <a:solidFill>
                      <a:srgbClr val="FFC000"/>
                    </a:solidFill>
                  </a:tcPr>
                </a:tc>
                <a:tc>
                  <a:txBody>
                    <a:bodyPr/>
                    <a:lstStyle/>
                    <a:p>
                      <a:r>
                        <a:rPr lang="en-US" sz="1200" baseline="0" dirty="0" smtClean="0"/>
                        <a:t>&lt;1, *, 3&gt;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E</a:t>
                      </a:r>
                      <a:endParaRPr lang="en-US" sz="1200" dirty="0"/>
                    </a:p>
                  </a:txBody>
                  <a:tcPr>
                    <a:solidFill>
                      <a:srgbClr val="FFC000"/>
                    </a:solidFill>
                  </a:tcPr>
                </a:tc>
                <a:tc>
                  <a:txBody>
                    <a:bodyPr/>
                    <a:lstStyle/>
                    <a:p>
                      <a:r>
                        <a:rPr lang="en-US" sz="1200" dirty="0" smtClean="0"/>
                        <a:t>&lt;*, *, 4&gt;</a:t>
                      </a:r>
                      <a:endParaRPr lang="en-US" sz="1200" dirty="0"/>
                    </a:p>
                  </a:txBody>
                  <a:tcPr>
                    <a:solidFill>
                      <a:srgbClr val="FFC000"/>
                    </a:solidFill>
                  </a:tcPr>
                </a:tc>
                <a:tc>
                  <a:txBody>
                    <a:bodyPr/>
                    <a:lstStyle/>
                    <a:p>
                      <a:r>
                        <a:rPr lang="en-US" sz="1200" b="1" dirty="0" smtClean="0"/>
                        <a:t>1 </a:t>
                      </a:r>
                      <a:endParaRPr lang="en-US" sz="1200" b="1" dirty="0"/>
                    </a:p>
                  </a:txBody>
                  <a:tcPr>
                    <a:solidFill>
                      <a:schemeClr val="accent5">
                        <a:lumMod val="75000"/>
                      </a:schemeClr>
                    </a:solidFill>
                  </a:tcPr>
                </a:tc>
              </a:tr>
              <a:tr h="276795">
                <a:tc>
                  <a:txBody>
                    <a:bodyPr/>
                    <a:lstStyle/>
                    <a:p>
                      <a:r>
                        <a:rPr lang="en-US" sz="1200" dirty="0" smtClean="0"/>
                        <a:t>F</a:t>
                      </a:r>
                      <a:endParaRPr lang="en-US" sz="1200" dirty="0"/>
                    </a:p>
                  </a:txBody>
                  <a:tcPr>
                    <a:solidFill>
                      <a:srgbClr val="FFC000"/>
                    </a:solidFill>
                  </a:tcPr>
                </a:tc>
                <a:tc>
                  <a:txBody>
                    <a:bodyPr/>
                    <a:lstStyle/>
                    <a:p>
                      <a:r>
                        <a:rPr lang="en-US" sz="1200" dirty="0" smtClean="0"/>
                        <a:t>&lt;*, *, 3&gt;</a:t>
                      </a:r>
                      <a:endParaRPr lang="en-US" sz="1200" dirty="0"/>
                    </a:p>
                  </a:txBody>
                  <a:tcPr>
                    <a:solidFill>
                      <a:srgbClr val="FFC000"/>
                    </a:solidFill>
                  </a:tcPr>
                </a:tc>
                <a:tc>
                  <a:txBody>
                    <a:bodyPr/>
                    <a:lstStyle/>
                    <a:p>
                      <a:r>
                        <a:rPr lang="en-US" sz="1200" dirty="0" smtClean="0"/>
                        <a:t>2</a:t>
                      </a:r>
                      <a:endParaRPr lang="en-US" sz="1200" dirty="0"/>
                    </a:p>
                  </a:txBody>
                  <a:tcPr>
                    <a:solidFill>
                      <a:srgbClr val="FFC000"/>
                    </a:solidFill>
                  </a:tcPr>
                </a:tc>
              </a:tr>
            </a:tbl>
          </a:graphicData>
        </a:graphic>
      </p:graphicFrame>
      <p:sp>
        <p:nvSpPr>
          <p:cNvPr id="10" name="Slide Number Placeholder 9"/>
          <p:cNvSpPr>
            <a:spLocks noGrp="1"/>
          </p:cNvSpPr>
          <p:nvPr>
            <p:ph type="sldNum" sz="quarter" idx="12"/>
          </p:nvPr>
        </p:nvSpPr>
        <p:spPr/>
        <p:txBody>
          <a:bodyPr/>
          <a:lstStyle/>
          <a:p>
            <a:fld id="{B6F15528-21DE-4FAA-801E-634DDDAF4B2B}" type="slidenum">
              <a:rPr lang="en-US" smtClean="0"/>
              <a:pPr/>
              <a:t>22</a:t>
            </a:fld>
            <a:endParaRPr lang="en-US"/>
          </a:p>
        </p:txBody>
      </p:sp>
      <p:sp>
        <p:nvSpPr>
          <p:cNvPr id="12" name="Date Placeholder 11"/>
          <p:cNvSpPr>
            <a:spLocks noGrp="1"/>
          </p:cNvSpPr>
          <p:nvPr>
            <p:ph type="dt" sz="half" idx="10"/>
          </p:nvPr>
        </p:nvSpPr>
        <p:spPr/>
        <p:txBody>
          <a:bodyPr/>
          <a:lstStyle/>
          <a:p>
            <a:r>
              <a:rPr lang="en-US" smtClean="0"/>
              <a:t>10/13/14</a:t>
            </a:r>
            <a:endParaRPr lang="en-US"/>
          </a:p>
        </p:txBody>
      </p:sp>
      <p:sp>
        <p:nvSpPr>
          <p:cNvPr id="14" name="Footer Placeholder 13"/>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95343874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Minimal Number of </a:t>
            </a:r>
            <a:r>
              <a:rPr lang="en-US" dirty="0" smtClean="0"/>
              <a:t>Updates (Cont’d)</a:t>
            </a:r>
            <a:endParaRPr lang="en-US" dirty="0"/>
          </a:p>
        </p:txBody>
      </p:sp>
      <p:sp>
        <p:nvSpPr>
          <p:cNvPr id="3" name="Content Placeholder 2"/>
          <p:cNvSpPr>
            <a:spLocks noGrp="1"/>
          </p:cNvSpPr>
          <p:nvPr>
            <p:ph idx="1"/>
          </p:nvPr>
        </p:nvSpPr>
        <p:spPr>
          <a:xfrm>
            <a:off x="457200" y="1775191"/>
            <a:ext cx="7924800" cy="4625609"/>
          </a:xfrm>
        </p:spPr>
        <p:txBody>
          <a:bodyPr/>
          <a:lstStyle/>
          <a:p>
            <a:r>
              <a:rPr lang="en-US" sz="2400" dirty="0" smtClean="0"/>
              <a:t>With minimum dependency graph, one can always generate minimum-size </a:t>
            </a:r>
            <a:r>
              <a:rPr lang="en-US" sz="2400" dirty="0" err="1" smtClean="0"/>
              <a:t>flowtable</a:t>
            </a:r>
            <a:r>
              <a:rPr lang="en-US" sz="2400" dirty="0" smtClean="0"/>
              <a:t> update if priority value is continuous</a:t>
            </a:r>
          </a:p>
          <a:p>
            <a:endParaRPr lang="en-US" dirty="0"/>
          </a:p>
        </p:txBody>
      </p:sp>
      <p:sp>
        <p:nvSpPr>
          <p:cNvPr id="4" name="Right Arrow 3"/>
          <p:cNvSpPr/>
          <p:nvPr/>
        </p:nvSpPr>
        <p:spPr>
          <a:xfrm>
            <a:off x="3962400" y="4114800"/>
            <a:ext cx="685800" cy="38100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 name="Oval 4"/>
          <p:cNvSpPr/>
          <p:nvPr/>
        </p:nvSpPr>
        <p:spPr>
          <a:xfrm>
            <a:off x="2590801" y="31242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a:t>
            </a:r>
            <a:endParaRPr lang="en-US" dirty="0"/>
          </a:p>
        </p:txBody>
      </p:sp>
      <p:sp>
        <p:nvSpPr>
          <p:cNvPr id="6" name="Oval 5"/>
          <p:cNvSpPr/>
          <p:nvPr/>
        </p:nvSpPr>
        <p:spPr>
          <a:xfrm>
            <a:off x="2590801" y="3810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7" name="Oval 6"/>
          <p:cNvSpPr/>
          <p:nvPr/>
        </p:nvSpPr>
        <p:spPr>
          <a:xfrm>
            <a:off x="3200401" y="3810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a:t>
            </a:r>
            <a:endParaRPr lang="en-US" dirty="0"/>
          </a:p>
        </p:txBody>
      </p:sp>
      <p:sp>
        <p:nvSpPr>
          <p:cNvPr id="8" name="Oval 7"/>
          <p:cNvSpPr/>
          <p:nvPr/>
        </p:nvSpPr>
        <p:spPr>
          <a:xfrm>
            <a:off x="2590801" y="4495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
            </a:r>
            <a:endParaRPr lang="en-US" dirty="0"/>
          </a:p>
        </p:txBody>
      </p:sp>
      <p:sp>
        <p:nvSpPr>
          <p:cNvPr id="9" name="Oval 8"/>
          <p:cNvSpPr/>
          <p:nvPr/>
        </p:nvSpPr>
        <p:spPr>
          <a:xfrm>
            <a:off x="3200401" y="4495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a:t>
            </a:r>
            <a:endParaRPr lang="en-US" dirty="0"/>
          </a:p>
        </p:txBody>
      </p:sp>
      <p:sp>
        <p:nvSpPr>
          <p:cNvPr id="11" name="Oval 10"/>
          <p:cNvSpPr/>
          <p:nvPr/>
        </p:nvSpPr>
        <p:spPr>
          <a:xfrm>
            <a:off x="2590801" y="51816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t>
            </a:r>
            <a:endParaRPr lang="en-US" dirty="0"/>
          </a:p>
        </p:txBody>
      </p:sp>
      <p:graphicFrame>
        <p:nvGraphicFramePr>
          <p:cNvPr id="13" name="Table 12"/>
          <p:cNvGraphicFramePr>
            <a:graphicFrameLocks noGrp="1"/>
          </p:cNvGraphicFramePr>
          <p:nvPr/>
        </p:nvGraphicFramePr>
        <p:xfrm>
          <a:off x="457201" y="3276600"/>
          <a:ext cx="1752600" cy="2214360"/>
        </p:xfrm>
        <a:graphic>
          <a:graphicData uri="http://schemas.openxmlformats.org/drawingml/2006/table">
            <a:tbl>
              <a:tblPr firstRow="1" bandRow="1">
                <a:tableStyleId>{073A0DAA-6AF3-43AB-8588-CEC1D06C72B9}</a:tableStyleId>
              </a:tblPr>
              <a:tblGrid>
                <a:gridCol w="292100"/>
                <a:gridCol w="730250"/>
                <a:gridCol w="730250"/>
              </a:tblGrid>
              <a:tr h="276795">
                <a:tc>
                  <a:txBody>
                    <a:bodyPr/>
                    <a:lstStyle/>
                    <a:p>
                      <a:endParaRPr lang="en-US" sz="1200" dirty="0"/>
                    </a:p>
                  </a:txBody>
                  <a:tcPr/>
                </a:tc>
                <a:tc>
                  <a:txBody>
                    <a:bodyPr/>
                    <a:lstStyle/>
                    <a:p>
                      <a:r>
                        <a:rPr lang="en-US" sz="1200" dirty="0" smtClean="0"/>
                        <a:t>Pattern</a:t>
                      </a:r>
                      <a:endParaRPr lang="en-US" sz="1200" dirty="0"/>
                    </a:p>
                  </a:txBody>
                  <a:tcPr/>
                </a:tc>
                <a:tc>
                  <a:txBody>
                    <a:bodyPr/>
                    <a:lstStyle/>
                    <a:p>
                      <a:r>
                        <a:rPr lang="en-US" sz="1200" dirty="0" smtClean="0"/>
                        <a:t>Priority</a:t>
                      </a:r>
                      <a:endParaRPr lang="en-US" sz="1200" dirty="0"/>
                    </a:p>
                  </a:txBody>
                  <a:tcPr/>
                </a:tc>
              </a:tr>
              <a:tr h="276795">
                <a:tc>
                  <a:txBody>
                    <a:bodyPr/>
                    <a:lstStyle/>
                    <a:p>
                      <a:r>
                        <a:rPr lang="en-US" sz="1200" dirty="0" smtClean="0"/>
                        <a:t>A</a:t>
                      </a:r>
                      <a:endParaRPr lang="en-US" sz="1200" dirty="0"/>
                    </a:p>
                  </a:txBody>
                  <a:tcPr>
                    <a:solidFill>
                      <a:srgbClr val="FFC000"/>
                    </a:solidFill>
                  </a:tcPr>
                </a:tc>
                <a:tc>
                  <a:txBody>
                    <a:bodyPr/>
                    <a:lstStyle/>
                    <a:p>
                      <a:r>
                        <a:rPr lang="en-US" sz="1200" dirty="0" smtClean="0"/>
                        <a:t>&lt;1,</a:t>
                      </a:r>
                      <a:r>
                        <a:rPr lang="en-US" sz="1200" baseline="0" dirty="0" smtClean="0"/>
                        <a:t> 2, *&gt;</a:t>
                      </a:r>
                      <a:endParaRPr lang="en-US" sz="1200" dirty="0"/>
                    </a:p>
                  </a:txBody>
                  <a:tcPr>
                    <a:solidFill>
                      <a:srgbClr val="FFC000"/>
                    </a:solidFill>
                  </a:tcPr>
                </a:tc>
                <a:tc>
                  <a:txBody>
                    <a:bodyPr/>
                    <a:lstStyle/>
                    <a:p>
                      <a:r>
                        <a:rPr lang="en-US" sz="1200" dirty="0" smtClean="0"/>
                        <a:t>5</a:t>
                      </a:r>
                      <a:endParaRPr lang="en-US" sz="1200" dirty="0"/>
                    </a:p>
                  </a:txBody>
                  <a:tcPr>
                    <a:solidFill>
                      <a:srgbClr val="FFC000"/>
                    </a:solidFill>
                  </a:tcPr>
                </a:tc>
              </a:tr>
              <a:tr h="276795">
                <a:tc>
                  <a:txBody>
                    <a:bodyPr/>
                    <a:lstStyle/>
                    <a:p>
                      <a:r>
                        <a:rPr lang="en-US" sz="1200" dirty="0" smtClean="0"/>
                        <a:t>B</a:t>
                      </a:r>
                      <a:endParaRPr lang="en-US" sz="1200" dirty="0"/>
                    </a:p>
                  </a:txBody>
                  <a:tcPr>
                    <a:solidFill>
                      <a:srgbClr val="FFC000"/>
                    </a:solidFill>
                  </a:tcPr>
                </a:tc>
                <a:tc>
                  <a:txBody>
                    <a:bodyPr/>
                    <a:lstStyle/>
                    <a:p>
                      <a:r>
                        <a:rPr lang="en-US" sz="1200" dirty="0" smtClean="0"/>
                        <a:t>&lt;*, 2, 3&gt;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endParaRPr lang="en-US" sz="1200" dirty="0"/>
                    </a:p>
                  </a:txBody>
                  <a:tcPr>
                    <a:solidFill>
                      <a:schemeClr val="bg2"/>
                    </a:solidFill>
                  </a:tcPr>
                </a:tc>
                <a:tc>
                  <a:txBody>
                    <a:bodyPr/>
                    <a:lstStyle/>
                    <a:p>
                      <a:endParaRPr lang="en-US" sz="1200" dirty="0"/>
                    </a:p>
                  </a:txBody>
                  <a:tcPr>
                    <a:solidFill>
                      <a:schemeClr val="bg2"/>
                    </a:solidFill>
                  </a:tcPr>
                </a:tc>
                <a:tc>
                  <a:txBody>
                    <a:bodyPr/>
                    <a:lstStyle/>
                    <a:p>
                      <a:endParaRPr lang="en-US" sz="1200" dirty="0"/>
                    </a:p>
                  </a:txBody>
                  <a:tcPr>
                    <a:solidFill>
                      <a:schemeClr val="bg2"/>
                    </a:solidFill>
                  </a:tcPr>
                </a:tc>
              </a:tr>
              <a:tr h="276795">
                <a:tc>
                  <a:txBody>
                    <a:bodyPr/>
                    <a:lstStyle/>
                    <a:p>
                      <a:r>
                        <a:rPr lang="en-US" sz="1200" dirty="0" smtClean="0"/>
                        <a:t>C</a:t>
                      </a:r>
                      <a:endParaRPr lang="en-US" sz="1200" dirty="0"/>
                    </a:p>
                  </a:txBody>
                  <a:tcPr>
                    <a:solidFill>
                      <a:srgbClr val="FFC000"/>
                    </a:solidFill>
                  </a:tcPr>
                </a:tc>
                <a:tc>
                  <a:txBody>
                    <a:bodyPr/>
                    <a:lstStyle/>
                    <a:p>
                      <a:r>
                        <a:rPr lang="en-US" sz="1200" dirty="0" smtClean="0"/>
                        <a:t>&lt;1,</a:t>
                      </a:r>
                      <a:r>
                        <a:rPr lang="en-US" sz="1200" baseline="0" dirty="0" smtClean="0"/>
                        <a:t> *, 4&gt;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r>
                        <a:rPr lang="en-US" sz="1200" dirty="0" smtClean="0"/>
                        <a:t>D</a:t>
                      </a:r>
                      <a:endParaRPr lang="en-US" sz="1200" dirty="0"/>
                    </a:p>
                  </a:txBody>
                  <a:tcPr>
                    <a:solidFill>
                      <a:srgbClr val="FFC000"/>
                    </a:solidFill>
                  </a:tcPr>
                </a:tc>
                <a:tc>
                  <a:txBody>
                    <a:bodyPr/>
                    <a:lstStyle/>
                    <a:p>
                      <a:r>
                        <a:rPr lang="en-US" sz="1200" baseline="0" dirty="0" smtClean="0"/>
                        <a:t>&lt;1, *, 3&gt;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E</a:t>
                      </a:r>
                      <a:endParaRPr lang="en-US" sz="1200" dirty="0"/>
                    </a:p>
                  </a:txBody>
                  <a:tcPr>
                    <a:solidFill>
                      <a:srgbClr val="FFC000"/>
                    </a:solidFill>
                  </a:tcPr>
                </a:tc>
                <a:tc>
                  <a:txBody>
                    <a:bodyPr/>
                    <a:lstStyle/>
                    <a:p>
                      <a:r>
                        <a:rPr lang="en-US" sz="1200" dirty="0" smtClean="0"/>
                        <a:t>&lt;*, *, 4&gt;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F</a:t>
                      </a:r>
                      <a:endParaRPr lang="en-US" sz="1200" dirty="0"/>
                    </a:p>
                  </a:txBody>
                  <a:tcPr>
                    <a:solidFill>
                      <a:srgbClr val="FFC000"/>
                    </a:solidFill>
                  </a:tcPr>
                </a:tc>
                <a:tc>
                  <a:txBody>
                    <a:bodyPr/>
                    <a:lstStyle/>
                    <a:p>
                      <a:r>
                        <a:rPr lang="en-US" sz="1200" dirty="0" smtClean="0"/>
                        <a:t>&lt;*, *, 3&gt;</a:t>
                      </a:r>
                      <a:endParaRPr lang="en-US" sz="1200" dirty="0"/>
                    </a:p>
                  </a:txBody>
                  <a:tcPr>
                    <a:solidFill>
                      <a:srgbClr val="FFC000"/>
                    </a:solidFill>
                  </a:tcPr>
                </a:tc>
                <a:tc>
                  <a:txBody>
                    <a:bodyPr/>
                    <a:lstStyle/>
                    <a:p>
                      <a:r>
                        <a:rPr lang="en-US" sz="1200" dirty="0" smtClean="0"/>
                        <a:t>2</a:t>
                      </a:r>
                      <a:endParaRPr lang="en-US" sz="1200" dirty="0"/>
                    </a:p>
                  </a:txBody>
                  <a:tcPr>
                    <a:solidFill>
                      <a:srgbClr val="FFC000"/>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155269835"/>
              </p:ext>
            </p:extLst>
          </p:nvPr>
        </p:nvGraphicFramePr>
        <p:xfrm>
          <a:off x="6629401" y="3276600"/>
          <a:ext cx="1828798" cy="2214360"/>
        </p:xfrm>
        <a:graphic>
          <a:graphicData uri="http://schemas.openxmlformats.org/drawingml/2006/table">
            <a:tbl>
              <a:tblPr firstRow="1" bandRow="1">
                <a:tableStyleId>{073A0DAA-6AF3-43AB-8588-CEC1D06C72B9}</a:tableStyleId>
              </a:tblPr>
              <a:tblGrid>
                <a:gridCol w="318051"/>
                <a:gridCol w="748748"/>
                <a:gridCol w="761999"/>
              </a:tblGrid>
              <a:tr h="276795">
                <a:tc>
                  <a:txBody>
                    <a:bodyPr/>
                    <a:lstStyle/>
                    <a:p>
                      <a:endParaRPr lang="en-US" sz="1200" dirty="0"/>
                    </a:p>
                  </a:txBody>
                  <a:tcPr/>
                </a:tc>
                <a:tc>
                  <a:txBody>
                    <a:bodyPr/>
                    <a:lstStyle/>
                    <a:p>
                      <a:r>
                        <a:rPr lang="en-US" sz="1200" dirty="0" smtClean="0"/>
                        <a:t>Pattern</a:t>
                      </a:r>
                      <a:endParaRPr lang="en-US" sz="1200" dirty="0"/>
                    </a:p>
                  </a:txBody>
                  <a:tcPr/>
                </a:tc>
                <a:tc>
                  <a:txBody>
                    <a:bodyPr/>
                    <a:lstStyle/>
                    <a:p>
                      <a:r>
                        <a:rPr lang="en-US" sz="1200" dirty="0" smtClean="0"/>
                        <a:t>Priority</a:t>
                      </a:r>
                      <a:endParaRPr lang="en-US" sz="1200" dirty="0"/>
                    </a:p>
                  </a:txBody>
                  <a:tcPr/>
                </a:tc>
              </a:tr>
              <a:tr h="276795">
                <a:tc>
                  <a:txBody>
                    <a:bodyPr/>
                    <a:lstStyle/>
                    <a:p>
                      <a:r>
                        <a:rPr lang="en-US" sz="1200" dirty="0" smtClean="0"/>
                        <a:t>A</a:t>
                      </a:r>
                      <a:endParaRPr lang="en-US" sz="1200" dirty="0"/>
                    </a:p>
                  </a:txBody>
                  <a:tcPr>
                    <a:solidFill>
                      <a:srgbClr val="FFC000"/>
                    </a:solidFill>
                  </a:tcPr>
                </a:tc>
                <a:tc>
                  <a:txBody>
                    <a:bodyPr/>
                    <a:lstStyle/>
                    <a:p>
                      <a:r>
                        <a:rPr lang="en-US" sz="1200" dirty="0" smtClean="0"/>
                        <a:t>&lt;1,</a:t>
                      </a:r>
                      <a:r>
                        <a:rPr lang="en-US" sz="1200" baseline="0" dirty="0" smtClean="0"/>
                        <a:t> 2, *&gt;</a:t>
                      </a:r>
                      <a:endParaRPr lang="en-US" sz="1200" dirty="0"/>
                    </a:p>
                  </a:txBody>
                  <a:tcPr>
                    <a:solidFill>
                      <a:srgbClr val="FFC000"/>
                    </a:solidFill>
                  </a:tcPr>
                </a:tc>
                <a:tc>
                  <a:txBody>
                    <a:bodyPr/>
                    <a:lstStyle/>
                    <a:p>
                      <a:r>
                        <a:rPr lang="en-US" sz="1200" dirty="0" smtClean="0"/>
                        <a:t>5</a:t>
                      </a:r>
                      <a:endParaRPr lang="en-US" sz="1200" dirty="0"/>
                    </a:p>
                  </a:txBody>
                  <a:tcPr>
                    <a:solidFill>
                      <a:srgbClr val="FFC000"/>
                    </a:solidFill>
                  </a:tcPr>
                </a:tc>
              </a:tr>
              <a:tr h="276795">
                <a:tc>
                  <a:txBody>
                    <a:bodyPr/>
                    <a:lstStyle/>
                    <a:p>
                      <a:r>
                        <a:rPr lang="en-US" sz="1200" dirty="0" smtClean="0"/>
                        <a:t>B</a:t>
                      </a:r>
                      <a:endParaRPr lang="en-US" sz="1200" dirty="0"/>
                    </a:p>
                  </a:txBody>
                  <a:tcPr>
                    <a:solidFill>
                      <a:srgbClr val="FFC000"/>
                    </a:solidFill>
                  </a:tcPr>
                </a:tc>
                <a:tc>
                  <a:txBody>
                    <a:bodyPr/>
                    <a:lstStyle/>
                    <a:p>
                      <a:r>
                        <a:rPr lang="en-US" sz="1200" dirty="0" smtClean="0"/>
                        <a:t>&lt;*, 2, 3&gt;</a:t>
                      </a:r>
                      <a:endParaRPr lang="en-US" sz="1200" dirty="0"/>
                    </a:p>
                  </a:txBody>
                  <a:tcPr>
                    <a:solidFill>
                      <a:srgbClr val="FFC000"/>
                    </a:solidFill>
                  </a:tcPr>
                </a:tc>
                <a:tc>
                  <a:txBody>
                    <a:bodyPr/>
                    <a:lstStyle/>
                    <a:p>
                      <a:r>
                        <a:rPr lang="en-US" sz="1200" dirty="0" smtClean="0"/>
                        <a:t>4</a:t>
                      </a:r>
                      <a:endParaRPr lang="en-US" sz="1200" dirty="0"/>
                    </a:p>
                  </a:txBody>
                  <a:tcPr>
                    <a:solidFill>
                      <a:srgbClr val="FFC000"/>
                    </a:solidFill>
                  </a:tcPr>
                </a:tc>
              </a:tr>
              <a:tr h="276795">
                <a:tc>
                  <a:txBody>
                    <a:bodyPr/>
                    <a:lstStyle/>
                    <a:p>
                      <a:r>
                        <a:rPr lang="en-US" sz="1200" dirty="0" smtClean="0"/>
                        <a:t>G</a:t>
                      </a:r>
                      <a:endParaRPr lang="en-US" sz="1200" dirty="0"/>
                    </a:p>
                  </a:txBody>
                  <a:tcPr>
                    <a:solidFill>
                      <a:srgbClr val="FF0000"/>
                    </a:solidFill>
                  </a:tcPr>
                </a:tc>
                <a:tc>
                  <a:txBody>
                    <a:bodyPr/>
                    <a:lstStyle/>
                    <a:p>
                      <a:r>
                        <a:rPr lang="en-US" sz="1200" dirty="0" smtClean="0"/>
                        <a:t>&lt;*, 2, 4&gt;</a:t>
                      </a:r>
                      <a:endParaRPr lang="en-US" sz="12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trike="sngStrike" dirty="0" smtClean="0"/>
                        <a:t>3</a:t>
                      </a:r>
                      <a:r>
                        <a:rPr lang="en-US" sz="1200" b="1" dirty="0" smtClean="0"/>
                        <a:t>-&gt; 4.5</a:t>
                      </a:r>
                    </a:p>
                  </a:txBody>
                  <a:tcPr>
                    <a:solidFill>
                      <a:srgbClr val="FF0000"/>
                    </a:solidFill>
                  </a:tcPr>
                </a:tc>
              </a:tr>
              <a:tr h="276795">
                <a:tc>
                  <a:txBody>
                    <a:bodyPr/>
                    <a:lstStyle/>
                    <a:p>
                      <a:r>
                        <a:rPr lang="en-US" sz="1200" dirty="0" smtClean="0"/>
                        <a:t>C</a:t>
                      </a:r>
                      <a:endParaRPr lang="en-US" sz="1200" dirty="0"/>
                    </a:p>
                  </a:txBody>
                  <a:tcPr>
                    <a:solidFill>
                      <a:srgbClr val="FFC000"/>
                    </a:solidFill>
                  </a:tcPr>
                </a:tc>
                <a:tc>
                  <a:txBody>
                    <a:bodyPr/>
                    <a:lstStyle/>
                    <a:p>
                      <a:r>
                        <a:rPr lang="en-US" sz="1200" dirty="0" smtClean="0"/>
                        <a:t>&lt;1,</a:t>
                      </a:r>
                      <a:r>
                        <a:rPr lang="en-US" sz="1200" baseline="0" dirty="0" smtClean="0"/>
                        <a:t> *, 4&gt;</a:t>
                      </a:r>
                      <a:endParaRPr lang="en-US" sz="1200" dirty="0"/>
                    </a:p>
                  </a:txBody>
                  <a:tcPr>
                    <a:solidFill>
                      <a:srgbClr val="FFC000"/>
                    </a:solidFill>
                  </a:tcPr>
                </a:tc>
                <a:tc>
                  <a:txBody>
                    <a:bodyPr/>
                    <a:lstStyle/>
                    <a:p>
                      <a:r>
                        <a:rPr lang="en-US" sz="1200" b="1" strike="sngStrike" dirty="0" smtClean="0"/>
                        <a:t>2</a:t>
                      </a:r>
                      <a:r>
                        <a:rPr lang="en-US" sz="1200" b="1" dirty="0" smtClean="0"/>
                        <a:t> -&gt; 4</a:t>
                      </a:r>
                      <a:endParaRPr lang="en-US" sz="1200" b="1" dirty="0"/>
                    </a:p>
                  </a:txBody>
                  <a:tcPr>
                    <a:solidFill>
                      <a:srgbClr val="FFC000"/>
                    </a:solidFill>
                  </a:tcPr>
                </a:tc>
              </a:tr>
              <a:tr h="276795">
                <a:tc>
                  <a:txBody>
                    <a:bodyPr/>
                    <a:lstStyle/>
                    <a:p>
                      <a:r>
                        <a:rPr lang="en-US" sz="1200" dirty="0" smtClean="0"/>
                        <a:t>D</a:t>
                      </a:r>
                      <a:endParaRPr lang="en-US" sz="1200" dirty="0"/>
                    </a:p>
                  </a:txBody>
                  <a:tcPr>
                    <a:solidFill>
                      <a:srgbClr val="FFC000"/>
                    </a:solidFill>
                  </a:tcPr>
                </a:tc>
                <a:tc>
                  <a:txBody>
                    <a:bodyPr/>
                    <a:lstStyle/>
                    <a:p>
                      <a:r>
                        <a:rPr lang="en-US" sz="1200" baseline="0" dirty="0" smtClean="0"/>
                        <a:t>&lt;1, *, 3&gt;</a:t>
                      </a:r>
                      <a:endParaRPr lang="en-US" sz="1200" dirty="0"/>
                    </a:p>
                  </a:txBody>
                  <a:tcPr>
                    <a:solidFill>
                      <a:srgbClr val="FFC000"/>
                    </a:solidFill>
                  </a:tcPr>
                </a:tc>
                <a:tc>
                  <a:txBody>
                    <a:bodyPr/>
                    <a:lstStyle/>
                    <a:p>
                      <a:r>
                        <a:rPr lang="en-US" sz="1200" dirty="0" smtClean="0"/>
                        <a:t>3</a:t>
                      </a:r>
                      <a:endParaRPr lang="en-US" sz="1200" dirty="0"/>
                    </a:p>
                  </a:txBody>
                  <a:tcPr>
                    <a:solidFill>
                      <a:srgbClr val="FFC000"/>
                    </a:solidFill>
                  </a:tcPr>
                </a:tc>
              </a:tr>
              <a:tr h="276795">
                <a:tc>
                  <a:txBody>
                    <a:bodyPr/>
                    <a:lstStyle/>
                    <a:p>
                      <a:r>
                        <a:rPr lang="en-US" sz="1200" dirty="0" smtClean="0"/>
                        <a:t>E</a:t>
                      </a:r>
                      <a:endParaRPr lang="en-US" sz="1200" dirty="0"/>
                    </a:p>
                  </a:txBody>
                  <a:tcPr>
                    <a:solidFill>
                      <a:srgbClr val="FFC000"/>
                    </a:solidFill>
                  </a:tcPr>
                </a:tc>
                <a:tc>
                  <a:txBody>
                    <a:bodyPr/>
                    <a:lstStyle/>
                    <a:p>
                      <a:r>
                        <a:rPr lang="en-US" sz="1200" dirty="0" smtClean="0"/>
                        <a:t>&lt;*, *, 4&gt;</a:t>
                      </a:r>
                      <a:endParaRPr lang="en-US" sz="1200" dirty="0"/>
                    </a:p>
                  </a:txBody>
                  <a:tcPr>
                    <a:solidFill>
                      <a:srgbClr val="FFC000"/>
                    </a:solidFill>
                  </a:tcPr>
                </a:tc>
                <a:tc>
                  <a:txBody>
                    <a:bodyPr/>
                    <a:lstStyle/>
                    <a:p>
                      <a:r>
                        <a:rPr lang="en-US" sz="1200" b="1" strike="sngStrike" dirty="0" smtClean="0"/>
                        <a:t>1</a:t>
                      </a:r>
                      <a:r>
                        <a:rPr lang="en-US" sz="1200" b="1" dirty="0" smtClean="0"/>
                        <a:t> -&gt; 3</a:t>
                      </a:r>
                      <a:endParaRPr lang="en-US" sz="1200" b="1" dirty="0"/>
                    </a:p>
                  </a:txBody>
                  <a:tcPr>
                    <a:solidFill>
                      <a:srgbClr val="FFC000"/>
                    </a:solidFill>
                  </a:tcPr>
                </a:tc>
              </a:tr>
              <a:tr h="276795">
                <a:tc>
                  <a:txBody>
                    <a:bodyPr/>
                    <a:lstStyle/>
                    <a:p>
                      <a:r>
                        <a:rPr lang="en-US" sz="1200" dirty="0" smtClean="0"/>
                        <a:t>F</a:t>
                      </a:r>
                      <a:endParaRPr lang="en-US" sz="1200" dirty="0"/>
                    </a:p>
                  </a:txBody>
                  <a:tcPr>
                    <a:solidFill>
                      <a:srgbClr val="FFC000"/>
                    </a:solidFill>
                  </a:tcPr>
                </a:tc>
                <a:tc>
                  <a:txBody>
                    <a:bodyPr/>
                    <a:lstStyle/>
                    <a:p>
                      <a:r>
                        <a:rPr lang="en-US" sz="1200" dirty="0" smtClean="0"/>
                        <a:t>&lt;*, *, 3&gt;</a:t>
                      </a:r>
                      <a:endParaRPr lang="en-US" sz="1200" dirty="0"/>
                    </a:p>
                  </a:txBody>
                  <a:tcPr>
                    <a:solidFill>
                      <a:srgbClr val="FFC000"/>
                    </a:solidFill>
                  </a:tcPr>
                </a:tc>
                <a:tc>
                  <a:txBody>
                    <a:bodyPr/>
                    <a:lstStyle/>
                    <a:p>
                      <a:r>
                        <a:rPr lang="en-US" sz="1200" dirty="0" smtClean="0"/>
                        <a:t>2</a:t>
                      </a:r>
                      <a:endParaRPr lang="en-US" sz="1200" dirty="0"/>
                    </a:p>
                  </a:txBody>
                  <a:tcPr>
                    <a:solidFill>
                      <a:srgbClr val="FFC000"/>
                    </a:solidFill>
                  </a:tcPr>
                </a:tc>
              </a:tr>
            </a:tbl>
          </a:graphicData>
        </a:graphic>
      </p:graphicFrame>
      <p:sp>
        <p:nvSpPr>
          <p:cNvPr id="15" name="Oval 14"/>
          <p:cNvSpPr/>
          <p:nvPr/>
        </p:nvSpPr>
        <p:spPr>
          <a:xfrm>
            <a:off x="5105401" y="28194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A</a:t>
            </a:r>
            <a:endParaRPr lang="en-US" dirty="0"/>
          </a:p>
        </p:txBody>
      </p:sp>
      <p:sp>
        <p:nvSpPr>
          <p:cNvPr id="16" name="Oval 15"/>
          <p:cNvSpPr/>
          <p:nvPr/>
        </p:nvSpPr>
        <p:spPr>
          <a:xfrm>
            <a:off x="5105401" y="4191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a:t>
            </a:r>
            <a:endParaRPr lang="en-US" dirty="0"/>
          </a:p>
        </p:txBody>
      </p:sp>
      <p:sp>
        <p:nvSpPr>
          <p:cNvPr id="17" name="Oval 16"/>
          <p:cNvSpPr/>
          <p:nvPr/>
        </p:nvSpPr>
        <p:spPr>
          <a:xfrm>
            <a:off x="5715001" y="3505200"/>
            <a:ext cx="3810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G</a:t>
            </a:r>
            <a:endParaRPr lang="en-US" dirty="0"/>
          </a:p>
        </p:txBody>
      </p:sp>
      <p:sp>
        <p:nvSpPr>
          <p:cNvPr id="18" name="Oval 17"/>
          <p:cNvSpPr/>
          <p:nvPr/>
        </p:nvSpPr>
        <p:spPr>
          <a:xfrm>
            <a:off x="5105401" y="4876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a:t>
            </a:r>
            <a:endParaRPr lang="en-US" dirty="0"/>
          </a:p>
        </p:txBody>
      </p:sp>
      <p:sp>
        <p:nvSpPr>
          <p:cNvPr id="19" name="Oval 18"/>
          <p:cNvSpPr/>
          <p:nvPr/>
        </p:nvSpPr>
        <p:spPr>
          <a:xfrm>
            <a:off x="5715001" y="41910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C</a:t>
            </a:r>
            <a:endParaRPr lang="en-US" dirty="0"/>
          </a:p>
        </p:txBody>
      </p:sp>
      <p:sp>
        <p:nvSpPr>
          <p:cNvPr id="20" name="Oval 19"/>
          <p:cNvSpPr/>
          <p:nvPr/>
        </p:nvSpPr>
        <p:spPr>
          <a:xfrm>
            <a:off x="5105401" y="55626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a:t>
            </a:r>
            <a:endParaRPr lang="en-US" dirty="0"/>
          </a:p>
        </p:txBody>
      </p:sp>
      <p:sp>
        <p:nvSpPr>
          <p:cNvPr id="21" name="Oval 20"/>
          <p:cNvSpPr/>
          <p:nvPr/>
        </p:nvSpPr>
        <p:spPr>
          <a:xfrm>
            <a:off x="5715001" y="4876800"/>
            <a:ext cx="381000" cy="381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E</a:t>
            </a:r>
          </a:p>
        </p:txBody>
      </p:sp>
      <p:cxnSp>
        <p:nvCxnSpPr>
          <p:cNvPr id="66" name="Straight Connector 65"/>
          <p:cNvCxnSpPr/>
          <p:nvPr/>
        </p:nvCxnSpPr>
        <p:spPr>
          <a:xfrm>
            <a:off x="2438401" y="36576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438401" y="43434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438401" y="5029200"/>
            <a:ext cx="1219200"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53001" y="4038600"/>
            <a:ext cx="13715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953001" y="4724400"/>
            <a:ext cx="13715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953001" y="5410200"/>
            <a:ext cx="14477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6" idx="0"/>
            <a:endCxn id="5" idx="4"/>
          </p:cNvCxnSpPr>
          <p:nvPr/>
        </p:nvCxnSpPr>
        <p:spPr>
          <a:xfrm flipV="1">
            <a:off x="2781301" y="35052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0"/>
            <a:endCxn id="5" idx="4"/>
          </p:cNvCxnSpPr>
          <p:nvPr/>
        </p:nvCxnSpPr>
        <p:spPr>
          <a:xfrm flipH="1" flipV="1">
            <a:off x="2781301" y="3505200"/>
            <a:ext cx="60960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 idx="0"/>
            <a:endCxn id="6" idx="4"/>
          </p:cNvCxnSpPr>
          <p:nvPr/>
        </p:nvCxnSpPr>
        <p:spPr>
          <a:xfrm flipV="1">
            <a:off x="2781301" y="4191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1" idx="0"/>
            <a:endCxn id="8" idx="4"/>
          </p:cNvCxnSpPr>
          <p:nvPr/>
        </p:nvCxnSpPr>
        <p:spPr>
          <a:xfrm flipV="1">
            <a:off x="2781301" y="48768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0"/>
            <a:endCxn id="7" idx="4"/>
          </p:cNvCxnSpPr>
          <p:nvPr/>
        </p:nvCxnSpPr>
        <p:spPr>
          <a:xfrm flipV="1">
            <a:off x="3390901" y="4191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6" idx="0"/>
            <a:endCxn id="15" idx="4"/>
          </p:cNvCxnSpPr>
          <p:nvPr/>
        </p:nvCxnSpPr>
        <p:spPr>
          <a:xfrm flipV="1">
            <a:off x="5295901" y="3200400"/>
            <a:ext cx="0" cy="9906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18" idx="0"/>
            <a:endCxn id="16" idx="4"/>
          </p:cNvCxnSpPr>
          <p:nvPr/>
        </p:nvCxnSpPr>
        <p:spPr>
          <a:xfrm flipV="1">
            <a:off x="5295901" y="4572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9" idx="0"/>
            <a:endCxn id="17" idx="4"/>
          </p:cNvCxnSpPr>
          <p:nvPr/>
        </p:nvCxnSpPr>
        <p:spPr>
          <a:xfrm flipV="1">
            <a:off x="5905501" y="38862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0" idx="0"/>
            <a:endCxn id="18" idx="4"/>
          </p:cNvCxnSpPr>
          <p:nvPr/>
        </p:nvCxnSpPr>
        <p:spPr>
          <a:xfrm flipV="1">
            <a:off x="5295901" y="52578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1" idx="0"/>
            <a:endCxn id="19" idx="4"/>
          </p:cNvCxnSpPr>
          <p:nvPr/>
        </p:nvCxnSpPr>
        <p:spPr>
          <a:xfrm flipV="1">
            <a:off x="5905501" y="4572000"/>
            <a:ext cx="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7" idx="0"/>
            <a:endCxn id="15" idx="4"/>
          </p:cNvCxnSpPr>
          <p:nvPr/>
        </p:nvCxnSpPr>
        <p:spPr>
          <a:xfrm flipH="1" flipV="1">
            <a:off x="5295901" y="3200400"/>
            <a:ext cx="609600" cy="304800"/>
          </a:xfrm>
          <a:prstGeom prst="line">
            <a:avLst/>
          </a:prstGeom>
          <a:ln w="38100">
            <a:solidFill>
              <a:schemeClr val="tx1">
                <a:lumMod val="75000"/>
                <a:lumOff val="25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53000" y="3429000"/>
            <a:ext cx="1371599" cy="0"/>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1000" y="5791200"/>
            <a:ext cx="8610600" cy="70788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i="1" u="sng"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Take-away:</a:t>
            </a:r>
            <a:r>
              <a:rPr lang="en-US" sz="2000" b="1" i="1"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 Minimum dependency helps eliminate priority updates</a:t>
            </a:r>
            <a:endParaRPr lang="en-US" sz="2000" b="1" i="1"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23</a:t>
            </a:fld>
            <a:endParaRPr lang="en-US"/>
          </a:p>
        </p:txBody>
      </p:sp>
      <p:sp>
        <p:nvSpPr>
          <p:cNvPr id="12" name="Date Placeholder 11"/>
          <p:cNvSpPr>
            <a:spLocks noGrp="1"/>
          </p:cNvSpPr>
          <p:nvPr>
            <p:ph type="dt" sz="half" idx="10"/>
          </p:nvPr>
        </p:nvSpPr>
        <p:spPr/>
        <p:txBody>
          <a:bodyPr/>
          <a:lstStyle/>
          <a:p>
            <a:r>
              <a:rPr lang="en-US" smtClean="0"/>
              <a:t>10/13/14</a:t>
            </a:r>
            <a:endParaRPr lang="en-US"/>
          </a:p>
        </p:txBody>
      </p:sp>
      <p:sp>
        <p:nvSpPr>
          <p:cNvPr id="22" name="Footer Placeholder 21"/>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28251139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to obtain minimum dependency</a:t>
            </a:r>
            <a:endParaRPr lang="en-US" sz="3600" dirty="0"/>
          </a:p>
        </p:txBody>
      </p:sp>
      <p:sp>
        <p:nvSpPr>
          <p:cNvPr id="3" name="Content Placeholder 2"/>
          <p:cNvSpPr>
            <a:spLocks noGrp="1"/>
          </p:cNvSpPr>
          <p:nvPr>
            <p:ph idx="1"/>
          </p:nvPr>
        </p:nvSpPr>
        <p:spPr>
          <a:xfrm>
            <a:off x="457200" y="1775191"/>
            <a:ext cx="8382000" cy="4625609"/>
          </a:xfrm>
        </p:spPr>
        <p:txBody>
          <a:bodyPr>
            <a:normAutofit/>
          </a:bodyPr>
          <a:lstStyle/>
          <a:p>
            <a:r>
              <a:rPr lang="en-US" sz="2800" dirty="0" smtClean="0"/>
              <a:t>Restored from prioritized </a:t>
            </a:r>
            <a:r>
              <a:rPr lang="en-US" sz="2800" dirty="0" err="1" smtClean="0"/>
              <a:t>flowtable</a:t>
            </a:r>
            <a:r>
              <a:rPr lang="en-US" sz="2800" dirty="0" smtClean="0"/>
              <a:t> after compilation</a:t>
            </a:r>
          </a:p>
          <a:p>
            <a:pPr lvl="1"/>
            <a:r>
              <a:rPr lang="en-US" sz="2400" dirty="0" smtClean="0"/>
              <a:t>Incurs complicated header space computation</a:t>
            </a:r>
          </a:p>
          <a:p>
            <a:endParaRPr lang="en-US" sz="2800" b="1" dirty="0" smtClean="0"/>
          </a:p>
          <a:p>
            <a:r>
              <a:rPr lang="en-US" sz="2800" dirty="0" smtClean="0"/>
              <a:t>Constructed along with compilation</a:t>
            </a:r>
          </a:p>
          <a:p>
            <a:pPr lvl="1"/>
            <a:r>
              <a:rPr lang="en-US" sz="2400" dirty="0" smtClean="0"/>
              <a:t>Rule dependency can be recursively inferred from policy composition process</a:t>
            </a:r>
          </a:p>
          <a:p>
            <a:pPr lvl="1"/>
            <a:r>
              <a:rPr lang="en-US" sz="2400" dirty="0" smtClean="0"/>
              <a:t>Incurs little additional overhead over </a:t>
            </a:r>
            <a:r>
              <a:rPr lang="en-US" sz="2400" dirty="0" smtClean="0"/>
              <a:t>compilation</a:t>
            </a:r>
          </a:p>
          <a:p>
            <a:pPr lvl="1"/>
            <a:r>
              <a:rPr lang="en-US" sz="2400" dirty="0" smtClean="0">
                <a:solidFill>
                  <a:srgbClr val="FF0000"/>
                </a:solidFill>
              </a:rPr>
              <a:t>See paper for the algorithm</a:t>
            </a:r>
            <a:endParaRPr lang="en-US" sz="2400" dirty="0">
              <a:solidFill>
                <a:srgbClr val="FF0000"/>
              </a:solidFill>
            </a:endParaRPr>
          </a:p>
        </p:txBody>
      </p:sp>
      <p:pic>
        <p:nvPicPr>
          <p:cNvPr id="5" name="Picture 4" descr="http://images.sodahead.com/polls/000935105/ThinkingSmiley20080529130222_answer_101_x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05000"/>
            <a:ext cx="809625" cy="8716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hendryparkpto.com/images/thinkingsmil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62400"/>
            <a:ext cx="1047750" cy="127635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24</a:t>
            </a:fld>
            <a:endParaRPr lang="en-US"/>
          </a:p>
        </p:txBody>
      </p:sp>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980257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Maintaining Priority Value Distribution</a:t>
            </a:r>
            <a:endParaRPr lang="en-US" sz="3600" dirty="0"/>
          </a:p>
        </p:txBody>
      </p:sp>
      <p:sp>
        <p:nvSpPr>
          <p:cNvPr id="3" name="Content Placeholder 2"/>
          <p:cNvSpPr>
            <a:spLocks noGrp="1"/>
          </p:cNvSpPr>
          <p:nvPr>
            <p:ph idx="1"/>
          </p:nvPr>
        </p:nvSpPr>
        <p:spPr>
          <a:xfrm>
            <a:off x="457200" y="1775191"/>
            <a:ext cx="6705600" cy="4625609"/>
          </a:xfrm>
        </p:spPr>
        <p:txBody>
          <a:bodyPr>
            <a:normAutofit/>
          </a:bodyPr>
          <a:lstStyle/>
          <a:p>
            <a:r>
              <a:rPr lang="en-US" sz="2800" dirty="0"/>
              <a:t>D</a:t>
            </a:r>
            <a:r>
              <a:rPr lang="en-US" sz="2800" dirty="0" smtClean="0"/>
              <a:t>iscrete </a:t>
            </a:r>
            <a:r>
              <a:rPr lang="en-US" sz="2800" dirty="0" smtClean="0"/>
              <a:t>priority values</a:t>
            </a:r>
          </a:p>
          <a:p>
            <a:pPr lvl="1"/>
            <a:r>
              <a:rPr lang="en-US" sz="2000" dirty="0" smtClean="0"/>
              <a:t>Integers ranging [0-65535] for OpenFlow</a:t>
            </a:r>
          </a:p>
          <a:p>
            <a:pPr lvl="1"/>
            <a:r>
              <a:rPr lang="en-US" sz="2000" dirty="0" smtClean="0"/>
              <a:t>If new rule is inserted between adjacent priority values, we have to shift existing rules to make room for them</a:t>
            </a:r>
          </a:p>
          <a:p>
            <a:r>
              <a:rPr lang="en-US" sz="2800" dirty="0" smtClean="0"/>
              <a:t>Problem Statement</a:t>
            </a:r>
          </a:p>
          <a:p>
            <a:pPr lvl="1"/>
            <a:r>
              <a:rPr lang="en-US" sz="2000" dirty="0" smtClean="0"/>
              <a:t>Assign priority values for priority levels </a:t>
            </a:r>
          </a:p>
          <a:p>
            <a:pPr lvl="1"/>
            <a:r>
              <a:rPr lang="en-US" sz="2000" dirty="0" smtClean="0"/>
              <a:t>Objective: minimize the estimation of priority shifts</a:t>
            </a:r>
          </a:p>
          <a:p>
            <a:r>
              <a:rPr lang="en-US" sz="2800" dirty="0" smtClean="0"/>
              <a:t>Online strategy</a:t>
            </a:r>
          </a:p>
          <a:p>
            <a:pPr lvl="1"/>
            <a:r>
              <a:rPr lang="en-US" sz="2000" dirty="0" smtClean="0"/>
              <a:t>Unknown future </a:t>
            </a:r>
            <a:r>
              <a:rPr lang="en-US" sz="2000" dirty="0" smtClean="0"/>
              <a:t>policy update sequence</a:t>
            </a:r>
          </a:p>
        </p:txBody>
      </p:sp>
      <p:graphicFrame>
        <p:nvGraphicFramePr>
          <p:cNvPr id="4" name="Table 3"/>
          <p:cNvGraphicFramePr>
            <a:graphicFrameLocks noGrp="1"/>
          </p:cNvGraphicFramePr>
          <p:nvPr>
            <p:extLst>
              <p:ext uri="{D42A27DB-BD31-4B8C-83A1-F6EECF244321}">
                <p14:modId xmlns:p14="http://schemas.microsoft.com/office/powerpoint/2010/main" val="2450340378"/>
              </p:ext>
            </p:extLst>
          </p:nvPr>
        </p:nvGraphicFramePr>
        <p:xfrm>
          <a:off x="7315200" y="3048000"/>
          <a:ext cx="1447801" cy="1937565"/>
        </p:xfrm>
        <a:graphic>
          <a:graphicData uri="http://schemas.openxmlformats.org/drawingml/2006/table">
            <a:tbl>
              <a:tblPr firstRow="1" bandRow="1">
                <a:tableStyleId>{073A0DAA-6AF3-43AB-8588-CEC1D06C72B9}</a:tableStyleId>
              </a:tblPr>
              <a:tblGrid>
                <a:gridCol w="762000"/>
                <a:gridCol w="685801"/>
              </a:tblGrid>
              <a:tr h="276795">
                <a:tc>
                  <a:txBody>
                    <a:bodyPr/>
                    <a:lstStyle/>
                    <a:p>
                      <a:r>
                        <a:rPr lang="en-US" sz="1200" dirty="0" smtClean="0"/>
                        <a:t>Pattern</a:t>
                      </a:r>
                      <a:endParaRPr lang="en-US" sz="1200" dirty="0"/>
                    </a:p>
                  </a:txBody>
                  <a:tcPr/>
                </a:tc>
                <a:tc>
                  <a:txBody>
                    <a:bodyPr/>
                    <a:lstStyle/>
                    <a:p>
                      <a:r>
                        <a:rPr lang="en-US" sz="1200" dirty="0" smtClean="0"/>
                        <a:t>Priority</a:t>
                      </a:r>
                      <a:endParaRPr lang="en-US" sz="1200" dirty="0"/>
                    </a:p>
                  </a:txBody>
                  <a:tcPr/>
                </a:tc>
              </a:tr>
              <a:tr h="276795">
                <a:tc>
                  <a:txBody>
                    <a:bodyPr/>
                    <a:lstStyle/>
                    <a:p>
                      <a:r>
                        <a:rPr lang="en-US" sz="1200" dirty="0" smtClean="0"/>
                        <a:t>&lt;1,</a:t>
                      </a:r>
                      <a:r>
                        <a:rPr lang="en-US" sz="1200" baseline="0" dirty="0" smtClean="0"/>
                        <a:t> 2&gt;</a:t>
                      </a:r>
                      <a:endParaRPr lang="en-US" sz="1200" dirty="0"/>
                    </a:p>
                  </a:txBody>
                  <a:tcPr>
                    <a:solidFill>
                      <a:srgbClr val="FFC000"/>
                    </a:solidFill>
                  </a:tcPr>
                </a:tc>
                <a:tc>
                  <a:txBody>
                    <a:bodyPr/>
                    <a:lstStyle/>
                    <a:p>
                      <a:r>
                        <a:rPr lang="en-US" sz="1200" strike="sngStrike" dirty="0" smtClean="0"/>
                        <a:t>5</a:t>
                      </a:r>
                      <a:r>
                        <a:rPr lang="en-US" sz="1200" dirty="0" smtClean="0"/>
                        <a:t> -&gt; </a:t>
                      </a:r>
                      <a:r>
                        <a:rPr lang="en-US" sz="1200" b="1" dirty="0" smtClean="0"/>
                        <a:t>3</a:t>
                      </a:r>
                      <a:endParaRPr lang="en-US" sz="1200" b="1" dirty="0"/>
                    </a:p>
                  </a:txBody>
                  <a:tcPr>
                    <a:solidFill>
                      <a:srgbClr val="FFC000"/>
                    </a:solidFill>
                  </a:tcPr>
                </a:tc>
              </a:tr>
              <a:tr h="276795">
                <a:tc>
                  <a:txBody>
                    <a:bodyPr/>
                    <a:lstStyle/>
                    <a:p>
                      <a:r>
                        <a:rPr lang="en-US" sz="1200" baseline="0" dirty="0" smtClean="0"/>
                        <a:t>&lt;2, *&gt;</a:t>
                      </a:r>
                      <a:endParaRPr lang="en-US" sz="1200" dirty="0"/>
                    </a:p>
                  </a:txBody>
                  <a:tcPr>
                    <a:solidFill>
                      <a:schemeClr val="accent5">
                        <a:lumMod val="75000"/>
                      </a:schemeClr>
                    </a:solidFill>
                  </a:tcPr>
                </a:tc>
                <a:tc>
                  <a:txBody>
                    <a:bodyPr/>
                    <a:lstStyle/>
                    <a:p>
                      <a:r>
                        <a:rPr lang="en-US" sz="1200" strike="sngStrike" dirty="0" smtClean="0"/>
                        <a:t>4</a:t>
                      </a:r>
                      <a:r>
                        <a:rPr lang="en-US" sz="1200" dirty="0" smtClean="0"/>
                        <a:t> -&gt; </a:t>
                      </a:r>
                      <a:r>
                        <a:rPr lang="en-US" sz="1200" b="1" dirty="0" smtClean="0"/>
                        <a:t>2.5</a:t>
                      </a:r>
                      <a:endParaRPr lang="en-US" sz="1200" b="1" dirty="0"/>
                    </a:p>
                  </a:txBody>
                  <a:tcPr>
                    <a:solidFill>
                      <a:schemeClr val="accent5">
                        <a:lumMod val="75000"/>
                      </a:schemeClr>
                    </a:solidFill>
                  </a:tcPr>
                </a:tc>
              </a:tr>
              <a:tr h="276795">
                <a:tc>
                  <a:txBody>
                    <a:bodyPr/>
                    <a:lstStyle/>
                    <a:p>
                      <a:r>
                        <a:rPr lang="en-US" sz="1200" baseline="0" dirty="0" smtClean="0"/>
                        <a:t>&lt;1, *&gt;</a:t>
                      </a:r>
                      <a:endParaRPr lang="en-US" sz="1200" dirty="0"/>
                    </a:p>
                  </a:txBody>
                  <a:tcPr>
                    <a:solidFill>
                      <a:schemeClr val="accent5">
                        <a:lumMod val="75000"/>
                      </a:schemeClr>
                    </a:solidFill>
                  </a:tcPr>
                </a:tc>
                <a:tc>
                  <a:txBody>
                    <a:bodyPr/>
                    <a:lstStyle/>
                    <a:p>
                      <a:r>
                        <a:rPr lang="en-US" sz="1200" strike="sngStrike" dirty="0" smtClean="0"/>
                        <a:t>3</a:t>
                      </a:r>
                      <a:r>
                        <a:rPr lang="en-US" sz="1200" dirty="0" smtClean="0"/>
                        <a:t> </a:t>
                      </a:r>
                      <a:r>
                        <a:rPr lang="en-US" sz="1200" baseline="0" dirty="0" smtClean="0"/>
                        <a:t>-&gt; </a:t>
                      </a:r>
                      <a:r>
                        <a:rPr lang="en-US" sz="1200" b="1" baseline="0" dirty="0" smtClean="0"/>
                        <a:t>2</a:t>
                      </a:r>
                      <a:endParaRPr lang="en-US" sz="1200" b="1" dirty="0"/>
                    </a:p>
                  </a:txBody>
                  <a:tcPr>
                    <a:solidFill>
                      <a:schemeClr val="accent5">
                        <a:lumMod val="75000"/>
                      </a:schemeClr>
                    </a:solidFill>
                  </a:tcPr>
                </a:tc>
              </a:tr>
              <a:tr h="276795">
                <a:tc>
                  <a:txBody>
                    <a:bodyPr/>
                    <a:lstStyle/>
                    <a:p>
                      <a:r>
                        <a:rPr lang="en-US" sz="1200" baseline="0" dirty="0" smtClean="0"/>
                        <a:t>&lt;*, 2&gt;</a:t>
                      </a:r>
                      <a:endParaRPr lang="en-US" sz="1200" dirty="0"/>
                    </a:p>
                  </a:txBody>
                  <a:tcPr>
                    <a:solidFill>
                      <a:srgbClr val="FFC000"/>
                    </a:solidFill>
                  </a:tcPr>
                </a:tc>
                <a:tc>
                  <a:txBody>
                    <a:bodyPr/>
                    <a:lstStyle/>
                    <a:p>
                      <a:r>
                        <a:rPr lang="en-US" sz="1200" strike="sngStrike" dirty="0" smtClean="0"/>
                        <a:t>3</a:t>
                      </a:r>
                      <a:r>
                        <a:rPr lang="en-US" sz="1200" dirty="0" smtClean="0"/>
                        <a:t> -&gt; </a:t>
                      </a:r>
                      <a:r>
                        <a:rPr lang="en-US" sz="1200" b="1" dirty="0" smtClean="0"/>
                        <a:t>2</a:t>
                      </a:r>
                      <a:endParaRPr lang="en-US" sz="1200" b="1" dirty="0"/>
                    </a:p>
                  </a:txBody>
                  <a:tcPr>
                    <a:solidFill>
                      <a:srgbClr val="FFC000"/>
                    </a:solidFill>
                  </a:tcPr>
                </a:tc>
              </a:tr>
              <a:tr h="276795">
                <a:tc>
                  <a:txBody>
                    <a:bodyPr/>
                    <a:lstStyle/>
                    <a:p>
                      <a:r>
                        <a:rPr lang="en-US" sz="1200" dirty="0" smtClean="0"/>
                        <a:t>&lt;3, *&gt;</a:t>
                      </a:r>
                      <a:endParaRPr lang="en-US" sz="1200" dirty="0"/>
                    </a:p>
                  </a:txBody>
                  <a:tcPr>
                    <a:solidFill>
                      <a:schemeClr val="accent5">
                        <a:lumMod val="75000"/>
                      </a:schemeClr>
                    </a:solidFill>
                  </a:tcPr>
                </a:tc>
                <a:tc>
                  <a:txBody>
                    <a:bodyPr/>
                    <a:lstStyle/>
                    <a:p>
                      <a:r>
                        <a:rPr lang="en-US" sz="1200" strike="sngStrike" dirty="0" smtClean="0"/>
                        <a:t>2</a:t>
                      </a:r>
                      <a:r>
                        <a:rPr lang="en-US" sz="1200" dirty="0" smtClean="0"/>
                        <a:t> -&gt; </a:t>
                      </a:r>
                      <a:r>
                        <a:rPr lang="en-US" sz="1200" b="1" dirty="0" smtClean="0"/>
                        <a:t>1.5</a:t>
                      </a:r>
                      <a:endParaRPr lang="en-US" sz="1200" b="1" dirty="0"/>
                    </a:p>
                  </a:txBody>
                  <a:tcPr>
                    <a:solidFill>
                      <a:schemeClr val="accent5">
                        <a:lumMod val="75000"/>
                      </a:schemeClr>
                    </a:solidFill>
                  </a:tcPr>
                </a:tc>
              </a:tr>
              <a:tr h="276795">
                <a:tc>
                  <a:txBody>
                    <a:bodyPr/>
                    <a:lstStyle/>
                    <a:p>
                      <a:r>
                        <a:rPr lang="en-US" sz="1200" dirty="0" smtClean="0"/>
                        <a:t>&lt;*, *&gt;</a:t>
                      </a:r>
                      <a:endParaRPr lang="en-US" sz="1200" dirty="0"/>
                    </a:p>
                  </a:txBody>
                  <a:tcPr>
                    <a:solidFill>
                      <a:srgbClr val="FFC000"/>
                    </a:solidFill>
                  </a:tcPr>
                </a:tc>
                <a:tc>
                  <a:txBody>
                    <a:bodyPr/>
                    <a:lstStyle/>
                    <a:p>
                      <a:r>
                        <a:rPr lang="en-US" sz="1200" dirty="0" smtClean="0"/>
                        <a:t>1</a:t>
                      </a:r>
                      <a:endParaRPr lang="en-US" sz="1200" dirty="0"/>
                    </a:p>
                  </a:txBody>
                  <a:tcPr>
                    <a:solidFill>
                      <a:srgbClr val="FFC000"/>
                    </a:solidFill>
                  </a:tcPr>
                </a:tc>
              </a:tr>
            </a:tbl>
          </a:graphicData>
        </a:graphic>
      </p:graphicFrame>
      <p:sp>
        <p:nvSpPr>
          <p:cNvPr id="6" name="Oval 5"/>
          <p:cNvSpPr/>
          <p:nvPr/>
        </p:nvSpPr>
        <p:spPr>
          <a:xfrm>
            <a:off x="8305800" y="3657600"/>
            <a:ext cx="457200" cy="228600"/>
          </a:xfrm>
          <a:prstGeom prst="ellipse">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8305800" y="4495800"/>
            <a:ext cx="457200" cy="228600"/>
          </a:xfrm>
          <a:prstGeom prst="ellipse">
            <a:avLst/>
          </a:prstGeom>
          <a:noFill/>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3683413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Announcement: project proposal due Oct 23</a:t>
            </a:r>
          </a:p>
          <a:p>
            <a:r>
              <a:rPr lang="en-US" dirty="0" smtClean="0"/>
              <a:t>Review </a:t>
            </a:r>
            <a:r>
              <a:rPr lang="en-US" dirty="0" smtClean="0"/>
              <a:t>of Previous </a:t>
            </a:r>
            <a:r>
              <a:rPr lang="en-US" dirty="0" smtClean="0"/>
              <a:t>Lecture </a:t>
            </a:r>
          </a:p>
          <a:p>
            <a:pPr lvl="1"/>
            <a:r>
              <a:rPr lang="en-US" dirty="0"/>
              <a:t>Verification of network properties</a:t>
            </a:r>
          </a:p>
          <a:p>
            <a:pPr lvl="1"/>
            <a:r>
              <a:rPr lang="en-US" dirty="0"/>
              <a:t>Verification of controller correctness</a:t>
            </a:r>
          </a:p>
          <a:p>
            <a:pPr lvl="1"/>
            <a:r>
              <a:rPr lang="en-US" dirty="0"/>
              <a:t>Verification of software data </a:t>
            </a:r>
            <a:r>
              <a:rPr lang="en-US" dirty="0" smtClean="0"/>
              <a:t>plane</a:t>
            </a:r>
            <a:endParaRPr lang="en-US" dirty="0"/>
          </a:p>
          <a:p>
            <a:r>
              <a:rPr lang="en-US" dirty="0" smtClean="0"/>
              <a:t>SDN </a:t>
            </a:r>
            <a:r>
              <a:rPr lang="en-US" dirty="0" smtClean="0"/>
              <a:t>Update</a:t>
            </a:r>
          </a:p>
          <a:p>
            <a:pPr lvl="1"/>
            <a:r>
              <a:rPr lang="en-US" dirty="0" smtClean="0"/>
              <a:t>Per </a:t>
            </a:r>
            <a:r>
              <a:rPr lang="en-US" dirty="0"/>
              <a:t>S</a:t>
            </a:r>
            <a:r>
              <a:rPr lang="en-US" dirty="0" smtClean="0"/>
              <a:t>witch Update</a:t>
            </a:r>
          </a:p>
          <a:p>
            <a:pPr lvl="1"/>
            <a:r>
              <a:rPr lang="en-US" dirty="0" smtClean="0"/>
              <a:t>Network-wide Updates</a:t>
            </a:r>
          </a:p>
          <a:p>
            <a:pPr lvl="2"/>
            <a:r>
              <a:rPr lang="en-US" dirty="0" smtClean="0">
                <a:solidFill>
                  <a:srgbClr val="FF0000"/>
                </a:solidFill>
              </a:rPr>
              <a:t>Consistent </a:t>
            </a:r>
            <a:r>
              <a:rPr lang="en-US" dirty="0" smtClean="0">
                <a:solidFill>
                  <a:srgbClr val="FF0000"/>
                </a:solidFill>
              </a:rPr>
              <a:t>Update</a:t>
            </a:r>
          </a:p>
          <a:p>
            <a:pPr lvl="2"/>
            <a:r>
              <a:rPr lang="en-US" dirty="0" smtClean="0"/>
              <a:t>Congestion-Free Update</a:t>
            </a:r>
          </a:p>
          <a:p>
            <a:pPr lvl="2"/>
            <a:r>
              <a:rPr lang="en-US" dirty="0" smtClean="0"/>
              <a:t>Network Partition</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26</a:t>
            </a:fld>
            <a:endParaRPr lang="en-US"/>
          </a:p>
        </p:txBody>
      </p:sp>
    </p:spTree>
    <p:extLst>
      <p:ext uri="{BB962C8B-B14F-4D97-AF65-F5344CB8AC3E}">
        <p14:creationId xmlns:p14="http://schemas.microsoft.com/office/powerpoint/2010/main" val="22330057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a:xfrm>
            <a:off x="-1295400" y="4648200"/>
            <a:ext cx="2133600" cy="365125"/>
          </a:xfrm>
        </p:spPr>
        <p:txBody>
          <a:bodyPr/>
          <a:lstStyle/>
          <a:p>
            <a:r>
              <a:rPr lang="en-US" dirty="0" smtClean="0"/>
              <a:t/>
            </a:r>
            <a:endParaRPr lang="en-US" dirty="0"/>
          </a:p>
        </p:txBody>
      </p:sp>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807" y="1573306"/>
            <a:ext cx="54864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0" name="Rectangle 2"/>
          <p:cNvSpPr>
            <a:spLocks noGrp="1" noChangeArrowheads="1"/>
          </p:cNvSpPr>
          <p:nvPr>
            <p:ph type="title"/>
          </p:nvPr>
        </p:nvSpPr>
        <p:spPr>
          <a:ln/>
        </p:spPr>
        <p:txBody>
          <a:bodyPr/>
          <a:lstStyle/>
          <a:p>
            <a:r>
              <a:rPr lang="en-US"/>
              <a:t>Network Updates Are Hard</a:t>
            </a:r>
          </a:p>
        </p:txBody>
      </p:sp>
      <p:sp>
        <p:nvSpPr>
          <p:cNvPr id="27651" name="Freeform 3"/>
          <p:cNvSpPr>
            <a:spLocks/>
          </p:cNvSpPr>
          <p:nvPr/>
        </p:nvSpPr>
        <p:spPr bwMode="auto">
          <a:xfrm>
            <a:off x="6833064" y="3985710"/>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2" name="Freeform 4"/>
          <p:cNvSpPr>
            <a:spLocks/>
          </p:cNvSpPr>
          <p:nvPr/>
        </p:nvSpPr>
        <p:spPr bwMode="auto">
          <a:xfrm>
            <a:off x="6567056" y="2178425"/>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3" name="Freeform 5"/>
          <p:cNvSpPr>
            <a:spLocks/>
          </p:cNvSpPr>
          <p:nvPr/>
        </p:nvSpPr>
        <p:spPr bwMode="auto">
          <a:xfrm>
            <a:off x="5793973" y="2283312"/>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4" name="Freeform 6"/>
          <p:cNvSpPr>
            <a:spLocks/>
          </p:cNvSpPr>
          <p:nvPr/>
        </p:nvSpPr>
        <p:spPr bwMode="auto">
          <a:xfrm>
            <a:off x="6151420" y="2727065"/>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5" name="Freeform 7"/>
          <p:cNvSpPr>
            <a:spLocks/>
          </p:cNvSpPr>
          <p:nvPr/>
        </p:nvSpPr>
        <p:spPr bwMode="auto">
          <a:xfrm>
            <a:off x="6608620" y="3477411"/>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7656" name="Freeform 8"/>
          <p:cNvSpPr>
            <a:spLocks/>
          </p:cNvSpPr>
          <p:nvPr/>
        </p:nvSpPr>
        <p:spPr bwMode="auto">
          <a:xfrm>
            <a:off x="7074133" y="3074000"/>
            <a:ext cx="465513" cy="298525"/>
          </a:xfrm>
          <a:custGeom>
            <a:avLst/>
            <a:gdLst>
              <a:gd name="T0" fmla="*/ 0 w 21600"/>
              <a:gd name="T1" fmla="*/ 13796 h 21600"/>
              <a:gd name="T2" fmla="*/ 0 w 21600"/>
              <a:gd name="T3" fmla="*/ 7883 h 21600"/>
              <a:gd name="T4" fmla="*/ 10657 w 21600"/>
              <a:gd name="T5" fmla="*/ 0 h 21600"/>
              <a:gd name="T6" fmla="*/ 21552 w 21600"/>
              <a:gd name="T7" fmla="*/ 7962 h 21600"/>
              <a:gd name="T8" fmla="*/ 21600 w 21600"/>
              <a:gd name="T9" fmla="*/ 13717 h 21600"/>
              <a:gd name="T10" fmla="*/ 10752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657" y="0"/>
                </a:lnTo>
                <a:lnTo>
                  <a:pt x="21552" y="7962"/>
                </a:lnTo>
                <a:lnTo>
                  <a:pt x="21600" y="13717"/>
                </a:lnTo>
                <a:lnTo>
                  <a:pt x="10752" y="21600"/>
                </a:lnTo>
                <a:lnTo>
                  <a:pt x="0" y="13796"/>
                </a:lnTo>
                <a:close/>
                <a:moveTo>
                  <a:pt x="0" y="13796"/>
                </a:moveTo>
              </a:path>
            </a:pathLst>
          </a:custGeom>
          <a:solidFill>
            <a:srgbClr val="FF0515">
              <a:alpha val="36862"/>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a:xfrm>
            <a:off x="228600" y="6492875"/>
            <a:ext cx="2133600" cy="365125"/>
          </a:xfrm>
        </p:spPr>
        <p:txBody>
          <a:bodyPr/>
          <a:lstStyle/>
          <a:p>
            <a:r>
              <a:rPr lang="en-US" dirty="0" smtClean="0"/>
              <a:t>10/13/14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4" name="Slide Number Placeholder 3"/>
          <p:cNvSpPr>
            <a:spLocks noGrp="1"/>
          </p:cNvSpPr>
          <p:nvPr>
            <p:ph type="sldNum" sz="quarter" idx="12"/>
          </p:nvPr>
        </p:nvSpPr>
        <p:spPr>
          <a:xfrm>
            <a:off x="6553200" y="6324602"/>
            <a:ext cx="2133600" cy="365125"/>
          </a:xfrm>
        </p:spPr>
        <p:txBody>
          <a:bodyPr/>
          <a:lstStyle/>
          <a:p>
            <a:fld id="{20342B77-D34C-443A-9BA4-2E8748A6D936}" type="slidenum">
              <a:rPr lang="en-US" smtClean="0"/>
              <a:pPr/>
              <a:t>27</a:t>
            </a:fld>
            <a:endParaRPr lang="en-US"/>
          </a:p>
        </p:txBody>
      </p:sp>
    </p:spTree>
    <p:extLst>
      <p:ext uri="{BB962C8B-B14F-4D97-AF65-F5344CB8AC3E}">
        <p14:creationId xmlns:p14="http://schemas.microsoft.com/office/powerpoint/2010/main" val="2385270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7655"/>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500"/>
                                  </p:stCondLst>
                                  <p:childTnLst>
                                    <p:set>
                                      <p:cBhvr>
                                        <p:cTn id="12" dur="1" fill="hold">
                                          <p:stCondLst>
                                            <p:cond delay="499"/>
                                          </p:stCondLst>
                                        </p:cTn>
                                        <p:tgtEl>
                                          <p:spTgt spid="27656"/>
                                        </p:tgtEl>
                                        <p:attrNameLst>
                                          <p:attrName>style.visibility</p:attrName>
                                        </p:attrNameLst>
                                      </p:cBhvr>
                                      <p:to>
                                        <p:strVal val="visible"/>
                                      </p:to>
                                    </p:set>
                                  </p:childTnLst>
                                </p:cTn>
                              </p:par>
                            </p:childTnLst>
                          </p:cTn>
                        </p:par>
                        <p:par>
                          <p:cTn id="13" fill="hold" nodeType="afterGroup">
                            <p:stCondLst>
                              <p:cond delay="2500"/>
                            </p:stCondLst>
                            <p:childTnLst>
                              <p:par>
                                <p:cTn id="14" presetID="1" presetClass="entr" presetSubtype="0" fill="hold" grpId="0" nodeType="afterEffect">
                                  <p:stCondLst>
                                    <p:cond delay="500"/>
                                  </p:stCondLst>
                                  <p:childTnLst>
                                    <p:set>
                                      <p:cBhvr>
                                        <p:cTn id="15" dur="1" fill="hold">
                                          <p:stCondLst>
                                            <p:cond delay="499"/>
                                          </p:stCondLst>
                                        </p:cTn>
                                        <p:tgtEl>
                                          <p:spTgt spid="27654"/>
                                        </p:tgtEl>
                                        <p:attrNameLst>
                                          <p:attrName>style.visibility</p:attrName>
                                        </p:attrNameLst>
                                      </p:cBhvr>
                                      <p:to>
                                        <p:strVal val="visible"/>
                                      </p:to>
                                    </p:set>
                                  </p:childTnLst>
                                </p:cTn>
                              </p:par>
                            </p:childTnLst>
                          </p:cTn>
                        </p:par>
                        <p:par>
                          <p:cTn id="16" fill="hold" nodeType="afterGroup">
                            <p:stCondLst>
                              <p:cond delay="3500"/>
                            </p:stCondLst>
                            <p:childTnLst>
                              <p:par>
                                <p:cTn id="17" presetID="1" presetClass="entr" presetSubtype="0" fill="hold" grpId="0" nodeType="afterEffect">
                                  <p:stCondLst>
                                    <p:cond delay="500"/>
                                  </p:stCondLst>
                                  <p:childTnLst>
                                    <p:set>
                                      <p:cBhvr>
                                        <p:cTn id="18" dur="1" fill="hold">
                                          <p:stCondLst>
                                            <p:cond delay="499"/>
                                          </p:stCondLst>
                                        </p:cTn>
                                        <p:tgtEl>
                                          <p:spTgt spid="27652"/>
                                        </p:tgtEl>
                                        <p:attrNameLst>
                                          <p:attrName>style.visibility</p:attrName>
                                        </p:attrNameLst>
                                      </p:cBhvr>
                                      <p:to>
                                        <p:strVal val="visible"/>
                                      </p:to>
                                    </p:set>
                                  </p:childTnLst>
                                </p:cTn>
                              </p:par>
                            </p:childTnLst>
                          </p:cTn>
                        </p:par>
                        <p:par>
                          <p:cTn id="19" fill="hold" nodeType="afterGroup">
                            <p:stCondLst>
                              <p:cond delay="4500"/>
                            </p:stCondLst>
                            <p:childTnLst>
                              <p:par>
                                <p:cTn id="20" presetID="1" presetClass="entr" presetSubtype="0" fill="hold" grpId="0" nodeType="afterEffect">
                                  <p:stCondLst>
                                    <p:cond delay="500"/>
                                  </p:stCondLst>
                                  <p:childTnLst>
                                    <p:set>
                                      <p:cBhvr>
                                        <p:cTn id="21" dur="1" fill="hold">
                                          <p:stCondLst>
                                            <p:cond delay="499"/>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animBg="1"/>
      <p:bldP spid="27653" grpId="0" animBg="1"/>
      <p:bldP spid="27654" grpId="0" animBg="1"/>
      <p:bldP spid="27655" grpId="0" animBg="1"/>
      <p:bldP spid="276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a:xfrm>
            <a:off x="1143000" y="6324600"/>
            <a:ext cx="2133600" cy="365125"/>
          </a:xfrm>
        </p:spPr>
        <p:txBody>
          <a:bodyPr/>
          <a:lstStyle/>
          <a:p>
            <a:r>
              <a:rPr lang="en-US" dirty="0" smtClean="0"/>
              <a:t/>
            </a:r>
            <a:endParaRPr lang="en-US" dirty="0"/>
          </a:p>
        </p:txBody>
      </p:sp>
      <p:sp>
        <p:nvSpPr>
          <p:cNvPr id="30721" name="Rectangle 1"/>
          <p:cNvSpPr>
            <a:spLocks/>
          </p:cNvSpPr>
          <p:nvPr/>
        </p:nvSpPr>
        <p:spPr bwMode="auto">
          <a:xfrm>
            <a:off x="357447" y="2325669"/>
            <a:ext cx="5694218" cy="292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5128" indent="-5128">
              <a:lnSpc>
                <a:spcPct val="130000"/>
              </a:lnSpc>
            </a:pPr>
            <a:r>
              <a:rPr lang="en-US" sz="2400" b="1" dirty="0">
                <a:solidFill>
                  <a:srgbClr val="343434"/>
                </a:solidFill>
                <a:ea typeface="ＭＳ Ｐゴシック" charset="0"/>
                <a:cs typeface="Lucida Grande" charset="0"/>
              </a:rPr>
              <a:t>Goal</a:t>
            </a:r>
          </a:p>
          <a:p>
            <a:pPr marL="5128" indent="-5128">
              <a:lnSpc>
                <a:spcPct val="130000"/>
              </a:lnSpc>
              <a:buSzPct val="100000"/>
              <a:buFont typeface="Lucida Grande" charset="0"/>
              <a:buChar char="•"/>
            </a:pPr>
            <a:r>
              <a:rPr lang="en-US" sz="2400" dirty="0">
                <a:solidFill>
                  <a:srgbClr val="343434"/>
                </a:solidFill>
                <a:ea typeface="ＭＳ Ｐゴシック" charset="0"/>
                <a:cs typeface="Lucida Grande" charset="0"/>
              </a:rPr>
              <a:t>Tools for whole network update</a:t>
            </a:r>
          </a:p>
          <a:p>
            <a:pPr marL="5128" indent="-5128">
              <a:lnSpc>
                <a:spcPct val="110000"/>
              </a:lnSpc>
              <a:spcBef>
                <a:spcPts val="1744"/>
              </a:spcBef>
            </a:pPr>
            <a:r>
              <a:rPr lang="en-US" sz="2400" b="1" dirty="0">
                <a:solidFill>
                  <a:srgbClr val="343434"/>
                </a:solidFill>
                <a:ea typeface="ＭＳ Ｐゴシック" charset="0"/>
                <a:cs typeface="Lucida Grande" charset="0"/>
              </a:rPr>
              <a:t>Approach</a:t>
            </a:r>
            <a:endParaRPr lang="en-US" sz="2400" b="1" dirty="0">
              <a:solidFill>
                <a:srgbClr val="343434"/>
              </a:solidFill>
              <a:ea typeface="ＭＳ Ｐゴシック" charset="0"/>
              <a:cs typeface="Lucida Grande" charset="0"/>
            </a:endParaRPr>
          </a:p>
          <a:p>
            <a:pPr marL="5128" indent="-5128">
              <a:lnSpc>
                <a:spcPct val="130000"/>
              </a:lnSpc>
              <a:buSzPct val="100000"/>
              <a:buFont typeface="Lucida Grande" charset="0"/>
              <a:buChar char="•"/>
            </a:pPr>
            <a:r>
              <a:rPr lang="en-US" sz="2400" dirty="0">
                <a:solidFill>
                  <a:srgbClr val="343434"/>
                </a:solidFill>
                <a:ea typeface="ＭＳ Ｐゴシック" charset="0"/>
                <a:cs typeface="Lucida Grande" charset="0"/>
              </a:rPr>
              <a:t>Develop update abstractions</a:t>
            </a:r>
          </a:p>
          <a:p>
            <a:pPr marL="5128" indent="-5128">
              <a:lnSpc>
                <a:spcPct val="130000"/>
              </a:lnSpc>
              <a:buSzPct val="100000"/>
              <a:buFont typeface="Lucida Grande" charset="0"/>
              <a:buChar char="•"/>
            </a:pPr>
            <a:r>
              <a:rPr lang="en-US" sz="2400" dirty="0">
                <a:solidFill>
                  <a:srgbClr val="343434"/>
                </a:solidFill>
                <a:ea typeface="ＭＳ Ｐゴシック" charset="0"/>
                <a:cs typeface="Lucida Grande" charset="0"/>
              </a:rPr>
              <a:t>Endow them with strong semantics </a:t>
            </a:r>
          </a:p>
          <a:p>
            <a:pPr marL="5128" indent="-5128">
              <a:lnSpc>
                <a:spcPct val="130000"/>
              </a:lnSpc>
              <a:buSzPct val="100000"/>
              <a:buFont typeface="Lucida Grande" charset="0"/>
              <a:buChar char="•"/>
            </a:pPr>
            <a:r>
              <a:rPr lang="en-US" sz="2400" dirty="0">
                <a:solidFill>
                  <a:srgbClr val="343434"/>
                </a:solidFill>
                <a:ea typeface="ＭＳ Ｐゴシック" charset="0"/>
                <a:cs typeface="Lucida Grande" charset="0"/>
              </a:rPr>
              <a:t>Engineer efficient implementations</a:t>
            </a:r>
          </a:p>
        </p:txBody>
      </p:sp>
      <p:sp>
        <p:nvSpPr>
          <p:cNvPr id="30722" name="Rectangle 2"/>
          <p:cNvSpPr>
            <a:spLocks noGrp="1" noChangeArrowheads="1"/>
          </p:cNvSpPr>
          <p:nvPr>
            <p:ph type="title"/>
          </p:nvPr>
        </p:nvSpPr>
        <p:spPr>
          <a:ln/>
        </p:spPr>
        <p:txBody>
          <a:bodyPr/>
          <a:lstStyle/>
          <a:p>
            <a:r>
              <a:rPr lang="en-US"/>
              <a:t>Network Update Abstractions</a:t>
            </a:r>
          </a:p>
        </p:txBody>
      </p:sp>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42" y="5326044"/>
            <a:ext cx="2992582" cy="11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1542" y="3574228"/>
            <a:ext cx="2992582" cy="111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876" y="1746773"/>
            <a:ext cx="2161309" cy="116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26" name="AutoShape 6"/>
          <p:cNvSpPr>
            <a:spLocks/>
          </p:cNvSpPr>
          <p:nvPr/>
        </p:nvSpPr>
        <p:spPr bwMode="auto">
          <a:xfrm rot="5400000">
            <a:off x="7552113" y="4860991"/>
            <a:ext cx="274320" cy="282633"/>
          </a:xfrm>
          <a:prstGeom prst="rightArrow">
            <a:avLst>
              <a:gd name="adj1" fmla="val 28796"/>
              <a:gd name="adj2" fmla="val 50356"/>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30727" name="Freeform 7"/>
          <p:cNvSpPr>
            <a:spLocks/>
          </p:cNvSpPr>
          <p:nvPr/>
        </p:nvSpPr>
        <p:spPr bwMode="auto">
          <a:xfrm>
            <a:off x="6816437" y="5715337"/>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28" name="Freeform 8"/>
          <p:cNvSpPr>
            <a:spLocks/>
          </p:cNvSpPr>
          <p:nvPr/>
        </p:nvSpPr>
        <p:spPr bwMode="auto">
          <a:xfrm>
            <a:off x="7639397" y="5349240"/>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29" name="Freeform 9"/>
          <p:cNvSpPr>
            <a:spLocks/>
          </p:cNvSpPr>
          <p:nvPr/>
        </p:nvSpPr>
        <p:spPr bwMode="auto">
          <a:xfrm>
            <a:off x="7639397" y="5720379"/>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0730" name="Freeform 10"/>
          <p:cNvSpPr>
            <a:spLocks/>
          </p:cNvSpPr>
          <p:nvPr/>
        </p:nvSpPr>
        <p:spPr bwMode="auto">
          <a:xfrm>
            <a:off x="7647710" y="6067313"/>
            <a:ext cx="598516"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dirty="0" smtClean="0"/>
              <a:t>10</a:t>
            </a:r>
            <a:r>
              <a:rPr lang="en-US" dirty="0" smtClean="0"/>
              <a:t>/13/14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5"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6"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28</a:t>
            </a:fld>
            <a:endParaRPr lang="en-US"/>
          </a:p>
        </p:txBody>
      </p:sp>
    </p:spTree>
    <p:extLst>
      <p:ext uri="{BB962C8B-B14F-4D97-AF65-F5344CB8AC3E}">
        <p14:creationId xmlns:p14="http://schemas.microsoft.com/office/powerpoint/2010/main" val="319973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a:xfrm>
            <a:off x="-1524000" y="5410200"/>
            <a:ext cx="2133600" cy="365125"/>
          </a:xfrm>
        </p:spPr>
        <p:txBody>
          <a:bodyPr/>
          <a:lstStyle/>
          <a:p>
            <a:r>
              <a:rPr lang="en-US" dirty="0" smtClean="0"/>
              <a:t/>
            </a:r>
            <a:endParaRPr lang="en-US" dirty="0"/>
          </a:p>
        </p:txBody>
      </p:sp>
      <p:pic>
        <p:nvPicPr>
          <p:cNvPr id="327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5622" y="1403875"/>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331" y="1516830"/>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cxnSp>
        <p:nvCxnSpPr>
          <p:cNvPr id="32771" name="AutoShape 3"/>
          <p:cNvCxnSpPr>
            <a:cxnSpLocks noChangeShapeType="1"/>
            <a:stCxn id="32828" idx="0"/>
            <a:endCxn id="32831" idx="0"/>
          </p:cNvCxnSpPr>
          <p:nvPr/>
        </p:nvCxnSpPr>
        <p:spPr bwMode="auto">
          <a:xfrm>
            <a:off x="2496938" y="4047231"/>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2" name="AutoShape 4"/>
          <p:cNvCxnSpPr>
            <a:cxnSpLocks noChangeShapeType="1"/>
            <a:stCxn id="32830" idx="0"/>
            <a:endCxn id="32831" idx="0"/>
          </p:cNvCxnSpPr>
          <p:nvPr/>
        </p:nvCxnSpPr>
        <p:spPr bwMode="auto">
          <a:xfrm flipH="1">
            <a:off x="4458740" y="4016975"/>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3" name="AutoShape 5"/>
          <p:cNvCxnSpPr>
            <a:cxnSpLocks noChangeShapeType="1"/>
            <a:stCxn id="32830" idx="0"/>
            <a:endCxn id="32838"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774" name="AutoShape 6"/>
          <p:cNvCxnSpPr>
            <a:cxnSpLocks noChangeShapeType="1"/>
            <a:stCxn id="32828" idx="0"/>
            <a:endCxn id="32838" idx="0"/>
          </p:cNvCxnSpPr>
          <p:nvPr/>
        </p:nvCxnSpPr>
        <p:spPr bwMode="auto">
          <a:xfrm rot="10800000" flipH="1">
            <a:off x="2496938"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2775" name="Line 7"/>
          <p:cNvSpPr>
            <a:spLocks noChangeShapeType="1"/>
          </p:cNvSpPr>
          <p:nvPr/>
        </p:nvSpPr>
        <p:spPr bwMode="auto">
          <a:xfrm rot="10800000">
            <a:off x="2692285" y="4144047"/>
            <a:ext cx="1690601" cy="1254611"/>
          </a:xfrm>
          <a:prstGeom prst="line">
            <a:avLst/>
          </a:prstGeom>
          <a:noFill/>
          <a:ln w="76200" cap="flat">
            <a:solidFill>
              <a:srgbClr val="EB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76" name="Rectangle 8"/>
          <p:cNvSpPr>
            <a:spLocks/>
          </p:cNvSpPr>
          <p:nvPr/>
        </p:nvSpPr>
        <p:spPr bwMode="auto">
          <a:xfrm>
            <a:off x="6603424"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58" bIns="0"/>
          <a:lstStyle/>
          <a:p>
            <a:pPr marL="28715"/>
            <a:r>
              <a:rPr lang="en-US" sz="1900" b="1">
                <a:solidFill>
                  <a:srgbClr val="343434"/>
                </a:solidFill>
                <a:ea typeface="ＭＳ Ｐゴシック" charset="0"/>
                <a:cs typeface="Lucida Grande" charset="0"/>
              </a:rPr>
              <a:t>Security Policy</a:t>
            </a:r>
          </a:p>
        </p:txBody>
      </p:sp>
      <p:graphicFrame>
        <p:nvGraphicFramePr>
          <p:cNvPr id="32777" name="Group 9"/>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643666">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4"/>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5"/>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cxnSp>
        <p:nvCxnSpPr>
          <p:cNvPr id="32821" name="AutoShape 53"/>
          <p:cNvCxnSpPr>
            <a:cxnSpLocks noChangeShapeType="1"/>
            <a:stCxn id="32824" idx="0"/>
            <a:endCxn id="32828" idx="0"/>
          </p:cNvCxnSpPr>
          <p:nvPr/>
        </p:nvCxnSpPr>
        <p:spPr bwMode="auto">
          <a:xfrm flipH="1">
            <a:off x="2496938" y="2711938"/>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822" name="AutoShape 54"/>
          <p:cNvCxnSpPr>
            <a:cxnSpLocks noChangeShapeType="1"/>
            <a:stCxn id="32824" idx="0"/>
            <a:endCxn id="32830" idx="0"/>
          </p:cNvCxnSpPr>
          <p:nvPr/>
        </p:nvCxnSpPr>
        <p:spPr bwMode="auto">
          <a:xfrm>
            <a:off x="4458740" y="2711938"/>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2823" name="Line 55"/>
          <p:cNvSpPr>
            <a:spLocks noChangeShapeType="1"/>
          </p:cNvSpPr>
          <p:nvPr/>
        </p:nvSpPr>
        <p:spPr bwMode="auto">
          <a:xfrm rot="10800000" flipH="1">
            <a:off x="4496148" y="4126904"/>
            <a:ext cx="1944139" cy="1261671"/>
          </a:xfrm>
          <a:prstGeom prst="line">
            <a:avLst/>
          </a:prstGeom>
          <a:noFill/>
          <a:ln w="76200" cap="flat">
            <a:solidFill>
              <a:srgbClr val="EB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2824" name="Picture 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825" name="Rectangle 57"/>
          <p:cNvSpPr>
            <a:spLocks noGrp="1" noChangeArrowheads="1"/>
          </p:cNvSpPr>
          <p:nvPr>
            <p:ph type="title"/>
          </p:nvPr>
        </p:nvSpPr>
        <p:spPr>
          <a:ln/>
        </p:spPr>
        <p:txBody>
          <a:bodyPr>
            <a:normAutofit fontScale="90000"/>
          </a:bodyPr>
          <a:lstStyle/>
          <a:p>
            <a:r>
              <a:rPr lang="en-US"/>
              <a:t>Example: Distributed Access Control</a:t>
            </a:r>
          </a:p>
        </p:txBody>
      </p:sp>
      <p:cxnSp>
        <p:nvCxnSpPr>
          <p:cNvPr id="32826" name="AutoShape 58"/>
          <p:cNvCxnSpPr>
            <a:cxnSpLocks noChangeShapeType="1"/>
            <a:stCxn id="32828" idx="0"/>
            <a:endCxn id="32829" idx="0"/>
          </p:cNvCxnSpPr>
          <p:nvPr/>
        </p:nvCxnSpPr>
        <p:spPr bwMode="auto">
          <a:xfrm rot="10800000">
            <a:off x="1101439" y="3588350"/>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2827" name="AutoShape 59"/>
          <p:cNvCxnSpPr>
            <a:cxnSpLocks noChangeShapeType="1"/>
            <a:stCxn id="32828" idx="0"/>
            <a:endCxn id="32832" idx="0"/>
          </p:cNvCxnSpPr>
          <p:nvPr/>
        </p:nvCxnSpPr>
        <p:spPr bwMode="auto">
          <a:xfrm flipH="1">
            <a:off x="1101439"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2828"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29" name="Picture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3259568"/>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0" name="Picture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1" name="Picture 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2"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3" name="Picture 6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5297" y="4240869"/>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4" name="Picture 6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2837" name="Group 69"/>
          <p:cNvGrpSpPr>
            <a:grpSpLocks/>
          </p:cNvGrpSpPr>
          <p:nvPr/>
        </p:nvGrpSpPr>
        <p:grpSpPr bwMode="auto">
          <a:xfrm>
            <a:off x="2355620" y="6094544"/>
            <a:ext cx="4271702" cy="249107"/>
            <a:chOff x="0" y="21"/>
            <a:chExt cx="4111" cy="247"/>
          </a:xfrm>
        </p:grpSpPr>
        <p:sp>
          <p:nvSpPr>
            <p:cNvPr id="32835" name="Line 67"/>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836" name="Rectangle 68"/>
            <p:cNvSpPr>
              <a:spLocks/>
            </p:cNvSpPr>
            <p:nvPr/>
          </p:nvSpPr>
          <p:spPr bwMode="auto">
            <a:xfrm>
              <a:off x="1642" y="21"/>
              <a:ext cx="519" cy="247"/>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2838"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39" name="Picture 7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3493"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0" name="Picture 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9"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1" name="Picture 7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9"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42" name="Picture 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609"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843" name="Freeform 75"/>
          <p:cNvSpPr>
            <a:spLocks/>
          </p:cNvSpPr>
          <p:nvPr/>
        </p:nvSpPr>
        <p:spPr bwMode="auto">
          <a:xfrm>
            <a:off x="3962054" y="5126357"/>
            <a:ext cx="1004801" cy="612177"/>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4" name="Freeform 76"/>
          <p:cNvSpPr>
            <a:spLocks/>
          </p:cNvSpPr>
          <p:nvPr/>
        </p:nvSpPr>
        <p:spPr bwMode="auto">
          <a:xfrm>
            <a:off x="3956858" y="2428540"/>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5" name="Rectangle 77"/>
          <p:cNvSpPr>
            <a:spLocks/>
          </p:cNvSpPr>
          <p:nvPr/>
        </p:nvSpPr>
        <p:spPr bwMode="auto">
          <a:xfrm>
            <a:off x="4204162" y="2558162"/>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2846" name="Freeform 78"/>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47" name="Rectangle 79"/>
          <p:cNvSpPr>
            <a:spLocks/>
          </p:cNvSpPr>
          <p:nvPr/>
        </p:nvSpPr>
        <p:spPr bwMode="auto">
          <a:xfrm>
            <a:off x="4204162" y="3889420"/>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2848" name="Rectangle 80"/>
          <p:cNvSpPr>
            <a:spLocks/>
          </p:cNvSpPr>
          <p:nvPr/>
        </p:nvSpPr>
        <p:spPr bwMode="auto">
          <a:xfrm>
            <a:off x="4204162" y="5317498"/>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2849" name="Freeform 81"/>
          <p:cNvSpPr>
            <a:spLocks/>
          </p:cNvSpPr>
          <p:nvPr/>
        </p:nvSpPr>
        <p:spPr bwMode="auto">
          <a:xfrm>
            <a:off x="1986742"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2850" name="Rectangle 82"/>
          <p:cNvSpPr>
            <a:spLocks/>
          </p:cNvSpPr>
          <p:nvPr/>
        </p:nvSpPr>
        <p:spPr bwMode="auto">
          <a:xfrm>
            <a:off x="2401341" y="3905557"/>
            <a:ext cx="59067"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2851" name="Picture 8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6939"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2" name="Picture 8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3" name="Picture 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4" name="Picture 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891" y="2856157"/>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5" name="Picture 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11927" y="2105811"/>
            <a:ext cx="1970116"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2856" name="Picture 8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544" y="2049334"/>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a:xfrm>
            <a:off x="304800" y="6324600"/>
            <a:ext cx="2133600" cy="365125"/>
          </a:xfrm>
        </p:spPr>
        <p:txBody>
          <a:bodyPr/>
          <a:lstStyle/>
          <a:p>
            <a:r>
              <a:rPr lang="en-US" dirty="0" smtClean="0"/>
              <a:t>10/13/14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50"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51"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29</a:t>
            </a:fld>
            <a:endParaRPr lang="en-US"/>
          </a:p>
        </p:txBody>
      </p:sp>
    </p:spTree>
    <p:extLst>
      <p:ext uri="{BB962C8B-B14F-4D97-AF65-F5344CB8AC3E}">
        <p14:creationId xmlns:p14="http://schemas.microsoft.com/office/powerpoint/2010/main" val="1852047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2852"/>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32854"/>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3285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2775"/>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28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499"/>
                                          </p:stCondLst>
                                        </p:cTn>
                                        <p:tgtEl>
                                          <p:spTgt spid="32770"/>
                                        </p:tgtEl>
                                        <p:attrNameLst>
                                          <p:attrName>style.visibility</p:attrName>
                                        </p:attrNameLst>
                                      </p:cBhvr>
                                      <p:to>
                                        <p:strVal val="hidden"/>
                                      </p:to>
                                    </p:set>
                                  </p:childTnLst>
                                </p:cTn>
                              </p:par>
                            </p:childTnLst>
                          </p:cTn>
                        </p:par>
                        <p:par>
                          <p:cTn id="27" fill="hold" nodeType="afterGroup">
                            <p:stCondLst>
                              <p:cond delay="500"/>
                            </p:stCondLst>
                            <p:childTnLst>
                              <p:par>
                                <p:cTn id="28" presetID="1" presetClass="exit" presetSubtype="0" fill="hold" nodeType="afterEffect">
                                  <p:stCondLst>
                                    <p:cond delay="0"/>
                                  </p:stCondLst>
                                  <p:childTnLst>
                                    <p:set>
                                      <p:cBhvr>
                                        <p:cTn id="29" dur="1" fill="hold">
                                          <p:stCondLst>
                                            <p:cond delay="499"/>
                                          </p:stCondLst>
                                        </p:cTn>
                                        <p:tgtEl>
                                          <p:spTgt spid="32852"/>
                                        </p:tgtEl>
                                        <p:attrNameLst>
                                          <p:attrName>style.visibility</p:attrName>
                                        </p:attrNameLst>
                                      </p:cBhvr>
                                      <p:to>
                                        <p:strVal val="hidden"/>
                                      </p:to>
                                    </p:set>
                                  </p:childTnLst>
                                </p:cTn>
                              </p:par>
                            </p:childTnLst>
                          </p:cTn>
                        </p:par>
                        <p:par>
                          <p:cTn id="30" fill="hold" nodeType="afterGroup">
                            <p:stCondLst>
                              <p:cond delay="1000"/>
                            </p:stCondLst>
                            <p:childTnLst>
                              <p:par>
                                <p:cTn id="31" presetID="1" presetClass="exit" presetSubtype="0" fill="hold" nodeType="afterEffect">
                                  <p:stCondLst>
                                    <p:cond delay="0"/>
                                  </p:stCondLst>
                                  <p:childTnLst>
                                    <p:set>
                                      <p:cBhvr>
                                        <p:cTn id="32" dur="1" fill="hold">
                                          <p:stCondLst>
                                            <p:cond delay="499"/>
                                          </p:stCondLst>
                                        </p:cTn>
                                        <p:tgtEl>
                                          <p:spTgt spid="32854"/>
                                        </p:tgtEl>
                                        <p:attrNameLst>
                                          <p:attrName>style.visibility</p:attrName>
                                        </p:attrNameLst>
                                      </p:cBhvr>
                                      <p:to>
                                        <p:strVal val="hidden"/>
                                      </p:to>
                                    </p:set>
                                  </p:childTnLst>
                                </p:cTn>
                              </p:par>
                            </p:childTnLst>
                          </p:cTn>
                        </p:par>
                        <p:par>
                          <p:cTn id="33" fill="hold" nodeType="afterGroup">
                            <p:stCondLst>
                              <p:cond delay="1500"/>
                            </p:stCondLst>
                            <p:childTnLst>
                              <p:par>
                                <p:cTn id="34" presetID="1" presetClass="exit" presetSubtype="0" fill="hold" nodeType="afterEffect">
                                  <p:stCondLst>
                                    <p:cond delay="0"/>
                                  </p:stCondLst>
                                  <p:childTnLst>
                                    <p:set>
                                      <p:cBhvr>
                                        <p:cTn id="35" dur="1" fill="hold">
                                          <p:stCondLst>
                                            <p:cond delay="499"/>
                                          </p:stCondLst>
                                        </p:cTn>
                                        <p:tgtEl>
                                          <p:spTgt spid="32856"/>
                                        </p:tgtEl>
                                        <p:attrNameLst>
                                          <p:attrName>style.visibility</p:attrName>
                                        </p:attrNameLst>
                                      </p:cBhvr>
                                      <p:to>
                                        <p:strVal val="hidden"/>
                                      </p:to>
                                    </p:set>
                                  </p:childTnLst>
                                </p:cTn>
                              </p:par>
                            </p:childTnLst>
                          </p:cTn>
                        </p:par>
                        <p:par>
                          <p:cTn id="36" fill="hold" nodeType="afterGroup">
                            <p:stCondLst>
                              <p:cond delay="2000"/>
                            </p:stCondLst>
                            <p:childTnLst>
                              <p:par>
                                <p:cTn id="37" presetID="1" presetClass="entr" presetSubtype="0" fill="hold" nodeType="afterEffect">
                                  <p:stCondLst>
                                    <p:cond delay="0"/>
                                  </p:stCondLst>
                                  <p:childTnLst>
                                    <p:set>
                                      <p:cBhvr>
                                        <p:cTn id="38" dur="1" fill="hold">
                                          <p:stCondLst>
                                            <p:cond delay="499"/>
                                          </p:stCondLst>
                                        </p:cTn>
                                        <p:tgtEl>
                                          <p:spTgt spid="32769"/>
                                        </p:tgtEl>
                                        <p:attrNameLst>
                                          <p:attrName>style.visibility</p:attrName>
                                        </p:attrNameLst>
                                      </p:cBhvr>
                                      <p:to>
                                        <p:strVal val="visible"/>
                                      </p:to>
                                    </p:set>
                                  </p:childTnLst>
                                </p:cTn>
                              </p:par>
                            </p:childTnLst>
                          </p:cTn>
                        </p:par>
                        <p:par>
                          <p:cTn id="39" fill="hold" nodeType="afterGroup">
                            <p:stCondLst>
                              <p:cond delay="2500"/>
                            </p:stCondLst>
                            <p:childTnLst>
                              <p:par>
                                <p:cTn id="40" presetID="1" presetClass="entr" presetSubtype="0" fill="hold" nodeType="afterEffect">
                                  <p:stCondLst>
                                    <p:cond delay="0"/>
                                  </p:stCondLst>
                                  <p:childTnLst>
                                    <p:set>
                                      <p:cBhvr>
                                        <p:cTn id="41" dur="1" fill="hold">
                                          <p:stCondLst>
                                            <p:cond delay="499"/>
                                          </p:stCondLst>
                                        </p:cTn>
                                        <p:tgtEl>
                                          <p:spTgt spid="32851"/>
                                        </p:tgtEl>
                                        <p:attrNameLst>
                                          <p:attrName>style.visibility</p:attrName>
                                        </p:attrNameLst>
                                      </p:cBhvr>
                                      <p:to>
                                        <p:strVal val="visible"/>
                                      </p:to>
                                    </p:set>
                                  </p:childTnLst>
                                </p:cTn>
                              </p:par>
                            </p:childTnLst>
                          </p:cTn>
                        </p:par>
                        <p:par>
                          <p:cTn id="42" fill="hold" nodeType="afterGroup">
                            <p:stCondLst>
                              <p:cond delay="3000"/>
                            </p:stCondLst>
                            <p:childTnLst>
                              <p:par>
                                <p:cTn id="43" presetID="1" presetClass="entr" presetSubtype="0" fill="hold" nodeType="afterEffect">
                                  <p:stCondLst>
                                    <p:cond delay="0"/>
                                  </p:stCondLst>
                                  <p:childTnLst>
                                    <p:set>
                                      <p:cBhvr>
                                        <p:cTn id="44" dur="1" fill="hold">
                                          <p:stCondLst>
                                            <p:cond delay="499"/>
                                          </p:stCondLst>
                                        </p:cTn>
                                        <p:tgtEl>
                                          <p:spTgt spid="32853"/>
                                        </p:tgtEl>
                                        <p:attrNameLst>
                                          <p:attrName>style.visibility</p:attrName>
                                        </p:attrNameLst>
                                      </p:cBhvr>
                                      <p:to>
                                        <p:strVal val="visible"/>
                                      </p:to>
                                    </p:set>
                                  </p:childTnLst>
                                </p:cTn>
                              </p:par>
                            </p:childTnLst>
                          </p:cTn>
                        </p:par>
                        <p:par>
                          <p:cTn id="45" fill="hold" nodeType="afterGroup">
                            <p:stCondLst>
                              <p:cond delay="3500"/>
                            </p:stCondLst>
                            <p:childTnLst>
                              <p:par>
                                <p:cTn id="46" presetID="1" presetClass="entr" presetSubtype="0" fill="hold" nodeType="afterEffect">
                                  <p:stCondLst>
                                    <p:cond delay="0"/>
                                  </p:stCondLst>
                                  <p:childTnLst>
                                    <p:set>
                                      <p:cBhvr>
                                        <p:cTn id="47" dur="1" fill="hold">
                                          <p:stCondLst>
                                            <p:cond delay="499"/>
                                          </p:stCondLst>
                                        </p:cTn>
                                        <p:tgtEl>
                                          <p:spTgt spid="32855"/>
                                        </p:tgtEl>
                                        <p:attrNameLst>
                                          <p:attrName>style.visibility</p:attrName>
                                        </p:attrNameLst>
                                      </p:cBhvr>
                                      <p:to>
                                        <p:strVal val="visible"/>
                                      </p:to>
                                    </p:set>
                                  </p:childTnLst>
                                </p:cTn>
                              </p:par>
                            </p:childTnLst>
                          </p:cTn>
                        </p:par>
                        <p:par>
                          <p:cTn id="48" fill="hold" nodeType="afterGroup">
                            <p:stCondLst>
                              <p:cond delay="4000"/>
                            </p:stCondLst>
                            <p:childTnLst>
                              <p:par>
                                <p:cTn id="49" presetID="1" presetClass="entr" presetSubtype="0" fill="hold" grpId="0" nodeType="afterEffect">
                                  <p:stCondLst>
                                    <p:cond delay="0"/>
                                  </p:stCondLst>
                                  <p:childTnLst>
                                    <p:set>
                                      <p:cBhvr>
                                        <p:cTn id="50" dur="1" fill="hold">
                                          <p:stCondLst>
                                            <p:cond delay="499"/>
                                          </p:stCondLst>
                                        </p:cTn>
                                        <p:tgtEl>
                                          <p:spTgt spid="32843"/>
                                        </p:tgtEl>
                                        <p:attrNameLst>
                                          <p:attrName>style.visibility</p:attrName>
                                        </p:attrNameLst>
                                      </p:cBhvr>
                                      <p:to>
                                        <p:strVal val="visible"/>
                                      </p:to>
                                    </p:set>
                                  </p:childTnLst>
                                </p:cTn>
                              </p:par>
                            </p:childTnLst>
                          </p:cTn>
                        </p:par>
                        <p:par>
                          <p:cTn id="51" fill="hold" nodeType="afterGroup">
                            <p:stCondLst>
                              <p:cond delay="4500"/>
                            </p:stCondLst>
                            <p:childTnLst>
                              <p:par>
                                <p:cTn id="52" presetID="1" presetClass="entr" presetSubtype="0" fill="hold" grpId="0" nodeType="afterEffect">
                                  <p:stCondLst>
                                    <p:cond delay="0"/>
                                  </p:stCondLst>
                                  <p:childTnLst>
                                    <p:set>
                                      <p:cBhvr>
                                        <p:cTn id="53" dur="1" fill="hold">
                                          <p:stCondLst>
                                            <p:cond delay="499"/>
                                          </p:stCondLst>
                                        </p:cTn>
                                        <p:tgtEl>
                                          <p:spTgt spid="32846"/>
                                        </p:tgtEl>
                                        <p:attrNameLst>
                                          <p:attrName>style.visibility</p:attrName>
                                        </p:attrNameLst>
                                      </p:cBhvr>
                                      <p:to>
                                        <p:strVal val="visible"/>
                                      </p:to>
                                    </p:set>
                                  </p:childTnLst>
                                </p:cTn>
                              </p:par>
                            </p:childTnLst>
                          </p:cTn>
                        </p:par>
                        <p:par>
                          <p:cTn id="54" fill="hold" nodeType="afterGroup">
                            <p:stCondLst>
                              <p:cond delay="5000"/>
                            </p:stCondLst>
                            <p:childTnLst>
                              <p:par>
                                <p:cTn id="55" presetID="1" presetClass="entr" presetSubtype="0" fill="hold" grpId="0" nodeType="afterEffect">
                                  <p:stCondLst>
                                    <p:cond delay="0"/>
                                  </p:stCondLst>
                                  <p:childTnLst>
                                    <p:set>
                                      <p:cBhvr>
                                        <p:cTn id="56" dur="1" fill="hold">
                                          <p:stCondLst>
                                            <p:cond delay="499"/>
                                          </p:stCondLst>
                                        </p:cTn>
                                        <p:tgtEl>
                                          <p:spTgt spid="32844"/>
                                        </p:tgtEl>
                                        <p:attrNameLst>
                                          <p:attrName>style.visibility</p:attrName>
                                        </p:attrNameLst>
                                      </p:cBhvr>
                                      <p:to>
                                        <p:strVal val="visible"/>
                                      </p:to>
                                    </p:set>
                                  </p:childTnLst>
                                </p:cTn>
                              </p:par>
                            </p:childTnLst>
                          </p:cTn>
                        </p:par>
                        <p:par>
                          <p:cTn id="57" fill="hold" nodeType="afterGroup">
                            <p:stCondLst>
                              <p:cond delay="5500"/>
                            </p:stCondLst>
                            <p:childTnLst>
                              <p:par>
                                <p:cTn id="58" presetID="1" presetClass="entr" presetSubtype="0" fill="hold" grpId="0" nodeType="afterEffect">
                                  <p:stCondLst>
                                    <p:cond delay="0"/>
                                  </p:stCondLst>
                                  <p:childTnLst>
                                    <p:set>
                                      <p:cBhvr>
                                        <p:cTn id="59" dur="1" fill="hold">
                                          <p:stCondLst>
                                            <p:cond delay="499"/>
                                          </p:stCondLst>
                                        </p:cTn>
                                        <p:tgtEl>
                                          <p:spTgt spid="32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823" grpId="0" animBg="1"/>
      <p:bldP spid="32843" grpId="0" animBg="1"/>
      <p:bldP spid="32844" grpId="0" animBg="1"/>
      <p:bldP spid="32846" grpId="0" animBg="1"/>
      <p:bldP spid="328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Announcement: project proposal due Oct 23</a:t>
            </a:r>
          </a:p>
          <a:p>
            <a:r>
              <a:rPr lang="en-US" dirty="0" smtClean="0"/>
              <a:t>Review </a:t>
            </a:r>
            <a:r>
              <a:rPr lang="en-US" dirty="0" smtClean="0"/>
              <a:t>of Previous </a:t>
            </a:r>
            <a:r>
              <a:rPr lang="en-US" dirty="0" smtClean="0"/>
              <a:t>Lecture </a:t>
            </a:r>
          </a:p>
          <a:p>
            <a:pPr lvl="1"/>
            <a:r>
              <a:rPr lang="en-US" dirty="0"/>
              <a:t>Verification of network properties</a:t>
            </a:r>
          </a:p>
          <a:p>
            <a:pPr lvl="1"/>
            <a:r>
              <a:rPr lang="en-US" dirty="0"/>
              <a:t>Verification of controller correctness</a:t>
            </a:r>
          </a:p>
          <a:p>
            <a:pPr lvl="1"/>
            <a:r>
              <a:rPr lang="en-US" dirty="0"/>
              <a:t>Verification of software data </a:t>
            </a:r>
            <a:r>
              <a:rPr lang="en-US" dirty="0" smtClean="0"/>
              <a:t>plane</a:t>
            </a:r>
            <a:endParaRPr lang="en-US" dirty="0"/>
          </a:p>
          <a:p>
            <a:r>
              <a:rPr lang="en-US" dirty="0" smtClean="0"/>
              <a:t>SDN Updates</a:t>
            </a:r>
            <a:endParaRPr lang="en-US" dirty="0" smtClean="0"/>
          </a:p>
          <a:p>
            <a:pPr lvl="1"/>
            <a:r>
              <a:rPr lang="en-US" dirty="0" smtClean="0"/>
              <a:t>Per </a:t>
            </a:r>
            <a:r>
              <a:rPr lang="en-US" dirty="0"/>
              <a:t>S</a:t>
            </a:r>
            <a:r>
              <a:rPr lang="en-US" dirty="0" smtClean="0"/>
              <a:t>witch Consistent and Minimal Updates</a:t>
            </a:r>
          </a:p>
          <a:p>
            <a:pPr lvl="1"/>
            <a:r>
              <a:rPr lang="en-US" dirty="0" smtClean="0"/>
              <a:t>Network-wide Updates</a:t>
            </a:r>
          </a:p>
          <a:p>
            <a:pPr lvl="2"/>
            <a:r>
              <a:rPr lang="en-US" dirty="0" smtClean="0"/>
              <a:t>Consistent Updates</a:t>
            </a:r>
            <a:endParaRPr lang="en-US" dirty="0" smtClean="0"/>
          </a:p>
          <a:p>
            <a:pPr lvl="2"/>
            <a:r>
              <a:rPr lang="en-US" dirty="0" smtClean="0"/>
              <a:t>Congestion-Free </a:t>
            </a:r>
            <a:r>
              <a:rPr lang="en-US" dirty="0" smtClean="0"/>
              <a:t>Updates</a:t>
            </a:r>
            <a:endParaRPr lang="en-US" dirty="0" smtClean="0"/>
          </a:p>
          <a:p>
            <a:pPr lvl="2"/>
            <a:r>
              <a:rPr lang="en-US" dirty="0" smtClean="0"/>
              <a:t>Network Partition</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p:txBody>
          <a:bodyPr/>
          <a:lstStyle/>
          <a:p>
            <a:r>
              <a:rPr lang="en-US" dirty="0" smtClean="0"/>
              <a:t/>
            </a:r>
            <a:endParaRPr lang="en-US" dirty="0"/>
          </a:p>
        </p:txBody>
      </p:sp>
      <p:cxnSp>
        <p:nvCxnSpPr>
          <p:cNvPr id="33793" name="AutoShape 1"/>
          <p:cNvCxnSpPr>
            <a:cxnSpLocks noChangeShapeType="1"/>
            <a:stCxn id="33848" idx="0"/>
            <a:endCxn id="33851" idx="0"/>
          </p:cNvCxnSpPr>
          <p:nvPr/>
        </p:nvCxnSpPr>
        <p:spPr bwMode="auto">
          <a:xfrm>
            <a:off x="2496938" y="4047231"/>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4" name="AutoShape 2"/>
          <p:cNvCxnSpPr>
            <a:cxnSpLocks noChangeShapeType="1"/>
            <a:stCxn id="33850" idx="0"/>
            <a:endCxn id="33851" idx="0"/>
          </p:cNvCxnSpPr>
          <p:nvPr/>
        </p:nvCxnSpPr>
        <p:spPr bwMode="auto">
          <a:xfrm flipH="1">
            <a:off x="4458740" y="4016975"/>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5" name="AutoShape 3"/>
          <p:cNvCxnSpPr>
            <a:cxnSpLocks noChangeShapeType="1"/>
            <a:stCxn id="33850" idx="0"/>
            <a:endCxn id="33858"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796" name="AutoShape 4"/>
          <p:cNvCxnSpPr>
            <a:cxnSpLocks noChangeShapeType="1"/>
            <a:stCxn id="33848" idx="0"/>
            <a:endCxn id="33858" idx="0"/>
          </p:cNvCxnSpPr>
          <p:nvPr/>
        </p:nvCxnSpPr>
        <p:spPr bwMode="auto">
          <a:xfrm rot="10800000" flipH="1">
            <a:off x="2496938"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33797" name="Rectangle 5"/>
          <p:cNvSpPr>
            <a:spLocks/>
          </p:cNvSpPr>
          <p:nvPr/>
        </p:nvSpPr>
        <p:spPr bwMode="auto">
          <a:xfrm>
            <a:off x="6603424"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58" bIns="0"/>
          <a:lstStyle/>
          <a:p>
            <a:pPr marL="28715"/>
            <a:r>
              <a:rPr lang="en-US" sz="1900" b="1">
                <a:solidFill>
                  <a:srgbClr val="343434"/>
                </a:solidFill>
                <a:ea typeface="ＭＳ Ｐゴシック" charset="0"/>
                <a:cs typeface="Lucida Grande" charset="0"/>
              </a:rPr>
              <a:t>Security Policy</a:t>
            </a:r>
          </a:p>
        </p:txBody>
      </p:sp>
      <p:graphicFrame>
        <p:nvGraphicFramePr>
          <p:cNvPr id="33798" name="Group 6"/>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643666">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cxnSp>
        <p:nvCxnSpPr>
          <p:cNvPr id="33842" name="AutoShape 50"/>
          <p:cNvCxnSpPr>
            <a:cxnSpLocks noChangeShapeType="1"/>
            <a:stCxn id="33844" idx="0"/>
            <a:endCxn id="33848" idx="0"/>
          </p:cNvCxnSpPr>
          <p:nvPr/>
        </p:nvCxnSpPr>
        <p:spPr bwMode="auto">
          <a:xfrm flipH="1">
            <a:off x="2496938" y="2711938"/>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843" name="AutoShape 51"/>
          <p:cNvCxnSpPr>
            <a:cxnSpLocks noChangeShapeType="1"/>
            <a:stCxn id="33844" idx="0"/>
            <a:endCxn id="33850" idx="0"/>
          </p:cNvCxnSpPr>
          <p:nvPr/>
        </p:nvCxnSpPr>
        <p:spPr bwMode="auto">
          <a:xfrm>
            <a:off x="4458740" y="2711938"/>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38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45" name="Rectangle 53"/>
          <p:cNvSpPr>
            <a:spLocks noGrp="1" noChangeArrowheads="1"/>
          </p:cNvSpPr>
          <p:nvPr>
            <p:ph type="title"/>
          </p:nvPr>
        </p:nvSpPr>
        <p:spPr>
          <a:ln/>
        </p:spPr>
        <p:txBody>
          <a:bodyPr/>
          <a:lstStyle/>
          <a:p>
            <a:r>
              <a:rPr lang="en-US"/>
              <a:t>Naive Update</a:t>
            </a:r>
          </a:p>
        </p:txBody>
      </p:sp>
      <p:cxnSp>
        <p:nvCxnSpPr>
          <p:cNvPr id="33846" name="AutoShape 54"/>
          <p:cNvCxnSpPr>
            <a:cxnSpLocks noChangeShapeType="1"/>
            <a:stCxn id="33848" idx="0"/>
            <a:endCxn id="33849" idx="0"/>
          </p:cNvCxnSpPr>
          <p:nvPr/>
        </p:nvCxnSpPr>
        <p:spPr bwMode="auto">
          <a:xfrm rot="10800000">
            <a:off x="1101439" y="3588350"/>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3847" name="AutoShape 55"/>
          <p:cNvCxnSpPr>
            <a:cxnSpLocks noChangeShapeType="1"/>
            <a:stCxn id="33848" idx="0"/>
            <a:endCxn id="33852" idx="0"/>
          </p:cNvCxnSpPr>
          <p:nvPr/>
        </p:nvCxnSpPr>
        <p:spPr bwMode="auto">
          <a:xfrm flipH="1">
            <a:off x="1101439"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3848" name="Picture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49" name="Picture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259568"/>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0"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1" name="Picture 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2" name="Picture 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3" name="Picture 6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297" y="4240869"/>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4" name="Picture 6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3857" name="Group 65"/>
          <p:cNvGrpSpPr>
            <a:grpSpLocks/>
          </p:cNvGrpSpPr>
          <p:nvPr/>
        </p:nvGrpSpPr>
        <p:grpSpPr bwMode="auto">
          <a:xfrm>
            <a:off x="2355620" y="6094544"/>
            <a:ext cx="4271702" cy="249107"/>
            <a:chOff x="0" y="21"/>
            <a:chExt cx="4111" cy="247"/>
          </a:xfrm>
        </p:grpSpPr>
        <p:sp>
          <p:nvSpPr>
            <p:cNvPr id="33855" name="Line 63"/>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56" name="Rectangle 64"/>
            <p:cNvSpPr>
              <a:spLocks/>
            </p:cNvSpPr>
            <p:nvPr/>
          </p:nvSpPr>
          <p:spPr bwMode="auto">
            <a:xfrm>
              <a:off x="1642" y="21"/>
              <a:ext cx="519" cy="247"/>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3858"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59" name="Picture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3493"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0" name="Picture 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9"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1"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9"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62" name="Picture 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609"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63" name="Freeform 71"/>
          <p:cNvSpPr>
            <a:spLocks/>
          </p:cNvSpPr>
          <p:nvPr/>
        </p:nvSpPr>
        <p:spPr bwMode="auto">
          <a:xfrm>
            <a:off x="3956858" y="2428540"/>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4" name="Rectangle 72"/>
          <p:cNvSpPr>
            <a:spLocks/>
          </p:cNvSpPr>
          <p:nvPr/>
        </p:nvSpPr>
        <p:spPr bwMode="auto">
          <a:xfrm>
            <a:off x="4204162" y="2558162"/>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3865" name="Freeform 73"/>
          <p:cNvSpPr>
            <a:spLocks/>
          </p:cNvSpPr>
          <p:nvPr/>
        </p:nvSpPr>
        <p:spPr bwMode="auto">
          <a:xfrm>
            <a:off x="3956858"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6" name="Rectangle 74"/>
          <p:cNvSpPr>
            <a:spLocks/>
          </p:cNvSpPr>
          <p:nvPr/>
        </p:nvSpPr>
        <p:spPr bwMode="auto">
          <a:xfrm>
            <a:off x="4204162" y="3897490"/>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3867" name="Freeform 75"/>
          <p:cNvSpPr>
            <a:spLocks/>
          </p:cNvSpPr>
          <p:nvPr/>
        </p:nvSpPr>
        <p:spPr bwMode="auto">
          <a:xfrm>
            <a:off x="3952704" y="5135433"/>
            <a:ext cx="1014153" cy="599066"/>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3868" name="Rectangle 76"/>
          <p:cNvSpPr>
            <a:spLocks/>
          </p:cNvSpPr>
          <p:nvPr/>
        </p:nvSpPr>
        <p:spPr bwMode="auto">
          <a:xfrm>
            <a:off x="4204162" y="5333634"/>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3869" name="Rectangle 77"/>
          <p:cNvSpPr>
            <a:spLocks/>
          </p:cNvSpPr>
          <p:nvPr/>
        </p:nvSpPr>
        <p:spPr bwMode="auto">
          <a:xfrm>
            <a:off x="2401341" y="3905557"/>
            <a:ext cx="59067"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3870" name="Picture 7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4647" y="3332182"/>
            <a:ext cx="674370" cy="5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1"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4795" y="3652894"/>
            <a:ext cx="104220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33872"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5544" y="2049334"/>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3"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9331" y="1516830"/>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4" name="Picture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55622" y="1403875"/>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5" name="Picture 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6939"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6"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7" name="Picture 8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878" name="Picture 8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67891" y="2856157"/>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879" name="Rectangle 87"/>
          <p:cNvSpPr>
            <a:spLocks/>
          </p:cNvSpPr>
          <p:nvPr/>
        </p:nvSpPr>
        <p:spPr bwMode="auto">
          <a:xfrm>
            <a:off x="8050878" y="4501172"/>
            <a:ext cx="226541" cy="1125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a:p>
            <a:r>
              <a:rPr lang="en-US">
                <a:solidFill>
                  <a:schemeClr val="tx1"/>
                </a:solidFill>
                <a:ea typeface="ＭＳ Ｐゴシック" charset="0"/>
                <a:cs typeface="Lucida Grande" charset="0"/>
              </a:rPr>
              <a:t>F2</a:t>
            </a:r>
          </a:p>
          <a:p>
            <a:r>
              <a:rPr lang="en-US">
                <a:solidFill>
                  <a:schemeClr val="tx1"/>
                </a:solidFill>
                <a:ea typeface="ＭＳ Ｐゴシック" charset="0"/>
                <a:cs typeface="Lucida Grande" charset="0"/>
              </a:rPr>
              <a:t>F3</a:t>
            </a:r>
          </a:p>
          <a:p>
            <a:r>
              <a:rPr lang="en-US">
                <a:solidFill>
                  <a:schemeClr val="tx1"/>
                </a:solidFill>
                <a:ea typeface="ＭＳ Ｐゴシック" charset="0"/>
                <a:cs typeface="Lucida Grande" charset="0"/>
              </a:rPr>
              <a:t>I</a:t>
            </a:r>
          </a:p>
        </p:txBody>
      </p:sp>
      <p:sp>
        <p:nvSpPr>
          <p:cNvPr id="33880" name="Rectangle 88"/>
          <p:cNvSpPr>
            <a:spLocks/>
          </p:cNvSpPr>
          <p:nvPr/>
        </p:nvSpPr>
        <p:spPr bwMode="auto">
          <a:xfrm>
            <a:off x="7720446" y="3841010"/>
            <a:ext cx="569042"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b="1">
                <a:solidFill>
                  <a:schemeClr val="tx1"/>
                </a:solidFill>
                <a:ea typeface="ＭＳ Ｐゴシック" charset="0"/>
                <a:cs typeface="Lucida Grande" charset="0"/>
              </a:rPr>
              <a:t>Order</a:t>
            </a:r>
          </a:p>
        </p:txBody>
      </p:sp>
      <p:sp>
        <p:nvSpPr>
          <p:cNvPr id="2" name="Date Placeholder 1"/>
          <p:cNvSpPr>
            <a:spLocks noGrp="1"/>
          </p:cNvSpPr>
          <p:nvPr>
            <p:ph type="dt" sz="half" idx="10"/>
          </p:nvPr>
        </p:nvSpPr>
        <p:spPr>
          <a:xfrm>
            <a:off x="381000" y="6324600"/>
            <a:ext cx="2133600" cy="365125"/>
          </a:xfrm>
        </p:spPr>
        <p:txBody>
          <a:bodyPr/>
          <a:lstStyle/>
          <a:p>
            <a:r>
              <a:rPr lang="en-US" dirty="0" smtClean="0"/>
              <a:t>1</a:t>
            </a:r>
            <a:r>
              <a:rPr lang="en-US" dirty="0" smtClean="0"/>
              <a:t>0/13/14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50"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51"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30</a:t>
            </a:fld>
            <a:endParaRPr lang="en-US"/>
          </a:p>
        </p:txBody>
      </p:sp>
    </p:spTree>
    <p:extLst>
      <p:ext uri="{BB962C8B-B14F-4D97-AF65-F5344CB8AC3E}">
        <p14:creationId xmlns:p14="http://schemas.microsoft.com/office/powerpoint/2010/main" val="86010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3874"/>
                                        </p:tgtEl>
                                        <p:attrNameLst>
                                          <p:attrName>style.visibility</p:attrName>
                                        </p:attrNameLst>
                                      </p:cBhvr>
                                      <p:to>
                                        <p:strVal val="visible"/>
                                      </p:to>
                                    </p:set>
                                  </p:childTnLst>
                                </p:cTn>
                              </p:par>
                            </p:childTnLst>
                          </p:cTn>
                        </p:par>
                        <p:par>
                          <p:cTn id="7" fill="hold" nodeType="afterGroup">
                            <p:stCondLst>
                              <p:cond delay="500"/>
                            </p:stCondLst>
                            <p:childTnLst>
                              <p:par>
                                <p:cTn id="8" presetID="1" presetClass="exit" presetSubtype="0" fill="hold" nodeType="afterEffect">
                                  <p:stCondLst>
                                    <p:cond delay="0"/>
                                  </p:stCondLst>
                                  <p:childTnLst>
                                    <p:set>
                                      <p:cBhvr>
                                        <p:cTn id="9" dur="1" fill="hold">
                                          <p:stCondLst>
                                            <p:cond delay="499"/>
                                          </p:stCondLst>
                                        </p:cTn>
                                        <p:tgtEl>
                                          <p:spTgt spid="33873"/>
                                        </p:tgtEl>
                                        <p:attrNameLst>
                                          <p:attrName>style.visibility</p:attrName>
                                        </p:attrNameLst>
                                      </p:cBhvr>
                                      <p:to>
                                        <p:strVal val="hidden"/>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386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xit" presetSubtype="0" fill="hold" grpId="0" nodeType="afterEffect">
                                  <p:stCondLst>
                                    <p:cond delay="0"/>
                                  </p:stCondLst>
                                  <p:childTnLst>
                                    <p:set>
                                      <p:cBhvr>
                                        <p:cTn id="15" dur="1" fill="hold">
                                          <p:stCondLst>
                                            <p:cond delay="499"/>
                                          </p:stCondLst>
                                        </p:cTn>
                                        <p:tgtEl>
                                          <p:spTgt spid="33879">
                                            <p:txEl>
                                              <p:pRg st="0" end="0"/>
                                            </p:txEl>
                                          </p:spTgt>
                                        </p:tgtEl>
                                        <p:attrNameLst>
                                          <p:attrName>style.visibility</p:attrName>
                                        </p:attrNameLst>
                                      </p:cBhvr>
                                      <p:to>
                                        <p:strVal val="hidden"/>
                                      </p:to>
                                    </p:set>
                                  </p:childTnLst>
                                </p:cTn>
                              </p:par>
                            </p:childTnLst>
                          </p:cTn>
                        </p:par>
                        <p:par>
                          <p:cTn id="16" fill="hold" nodeType="afterGroup">
                            <p:stCondLst>
                              <p:cond delay="2000"/>
                            </p:stCondLst>
                            <p:childTnLst>
                              <p:par>
                                <p:cTn id="17" presetID="1" presetClass="exit" presetSubtype="0" fill="hold" grpId="0" nodeType="afterEffect">
                                  <p:stCondLst>
                                    <p:cond delay="0"/>
                                  </p:stCondLst>
                                  <p:childTnLst>
                                    <p:set>
                                      <p:cBhvr>
                                        <p:cTn id="18" dur="1" fill="hold">
                                          <p:stCondLst>
                                            <p:cond delay="499"/>
                                          </p:stCondLst>
                                        </p:cTn>
                                        <p:tgtEl>
                                          <p:spTgt spid="33879">
                                            <p:txEl>
                                              <p:pRg st="1" end="1"/>
                                            </p:txEl>
                                          </p:spTgt>
                                        </p:tgtEl>
                                        <p:attrNameLst>
                                          <p:attrName>style.visibility</p:attrName>
                                        </p:attrNameLst>
                                      </p:cBhvr>
                                      <p:to>
                                        <p:strVal val="hidden"/>
                                      </p:to>
                                    </p:set>
                                  </p:childTnLst>
                                </p:cTn>
                              </p:par>
                            </p:childTnLst>
                          </p:cTn>
                        </p:par>
                        <p:par>
                          <p:cTn id="19" fill="hold" nodeType="afterGroup">
                            <p:stCondLst>
                              <p:cond delay="2500"/>
                            </p:stCondLst>
                            <p:childTnLst>
                              <p:par>
                                <p:cTn id="20" presetID="1" presetClass="exit" presetSubtype="0" fill="hold" grpId="0" nodeType="afterEffect">
                                  <p:stCondLst>
                                    <p:cond delay="0"/>
                                  </p:stCondLst>
                                  <p:childTnLst>
                                    <p:set>
                                      <p:cBhvr>
                                        <p:cTn id="21" dur="1" fill="hold">
                                          <p:stCondLst>
                                            <p:cond delay="499"/>
                                          </p:stCondLst>
                                        </p:cTn>
                                        <p:tgtEl>
                                          <p:spTgt spid="33879">
                                            <p:txEl>
                                              <p:pRg st="2" end="2"/>
                                            </p:txEl>
                                          </p:spTgt>
                                        </p:tgtEl>
                                        <p:attrNameLst>
                                          <p:attrName>style.visibility</p:attrName>
                                        </p:attrNameLst>
                                      </p:cBhvr>
                                      <p:to>
                                        <p:strVal val="hidden"/>
                                      </p:to>
                                    </p:set>
                                  </p:childTnLst>
                                </p:cTn>
                              </p:par>
                            </p:childTnLst>
                          </p:cTn>
                        </p:par>
                        <p:par>
                          <p:cTn id="22" fill="hold" nodeType="afterGroup">
                            <p:stCondLst>
                              <p:cond delay="3000"/>
                            </p:stCondLst>
                            <p:childTnLst>
                              <p:par>
                                <p:cTn id="23" presetID="1" presetClass="exit" presetSubtype="0" fill="hold" grpId="0" nodeType="afterEffect">
                                  <p:stCondLst>
                                    <p:cond delay="0"/>
                                  </p:stCondLst>
                                  <p:childTnLst>
                                    <p:set>
                                      <p:cBhvr>
                                        <p:cTn id="24" dur="1" fill="hold">
                                          <p:stCondLst>
                                            <p:cond delay="499"/>
                                          </p:stCondLst>
                                        </p:cTn>
                                        <p:tgtEl>
                                          <p:spTgt spid="33879">
                                            <p:txEl>
                                              <p:pRg st="3" end="3"/>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33875"/>
                                        </p:tgtEl>
                                        <p:attrNameLst>
                                          <p:attrName>style.visibility</p:attrName>
                                        </p:attrNameLst>
                                      </p:cBhvr>
                                      <p:to>
                                        <p:strVal val="visible"/>
                                      </p:to>
                                    </p:set>
                                  </p:childTnLst>
                                </p:cTn>
                              </p:par>
                            </p:childTnLst>
                          </p:cTn>
                        </p:par>
                        <p:par>
                          <p:cTn id="29" fill="hold" nodeType="afterGroup">
                            <p:stCondLst>
                              <p:cond delay="500"/>
                            </p:stCondLst>
                            <p:childTnLst>
                              <p:par>
                                <p:cTn id="30" presetID="1" presetClass="exit" presetSubtype="0" fill="hold" nodeType="afterEffect">
                                  <p:stCondLst>
                                    <p:cond delay="0"/>
                                  </p:stCondLst>
                                  <p:childTnLst>
                                    <p:set>
                                      <p:cBhvr>
                                        <p:cTn id="31" dur="1" fill="hold">
                                          <p:stCondLst>
                                            <p:cond delay="499"/>
                                          </p:stCondLst>
                                        </p:cTn>
                                        <p:tgtEl>
                                          <p:spTgt spid="33878"/>
                                        </p:tgtEl>
                                        <p:attrNameLst>
                                          <p:attrName>style.visibility</p:attrName>
                                        </p:attrNameLst>
                                      </p:cBhvr>
                                      <p:to>
                                        <p:strVal val="hidden"/>
                                      </p:to>
                                    </p:set>
                                  </p:childTnLst>
                                </p:cTn>
                              </p:par>
                            </p:childTnLst>
                          </p:cTn>
                        </p:par>
                        <p:par>
                          <p:cTn id="32" fill="hold" nodeType="afterGroup">
                            <p:stCondLst>
                              <p:cond delay="1000"/>
                            </p:stCondLst>
                            <p:childTnLst>
                              <p:par>
                                <p:cTn id="33" presetID="1" presetClass="entr" presetSubtype="0" fill="hold" grpId="0" nodeType="afterEffect">
                                  <p:stCondLst>
                                    <p:cond delay="0"/>
                                  </p:stCondLst>
                                  <p:childTnLst>
                                    <p:set>
                                      <p:cBhvr>
                                        <p:cTn id="34" dur="1" fill="hold">
                                          <p:stCondLst>
                                            <p:cond delay="499"/>
                                          </p:stCondLst>
                                        </p:cTn>
                                        <p:tgtEl>
                                          <p:spTgt spid="3386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499"/>
                                          </p:stCondLst>
                                        </p:cTn>
                                        <p:tgtEl>
                                          <p:spTgt spid="33876"/>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33877"/>
                                        </p:tgtEl>
                                        <p:attrNameLst>
                                          <p:attrName>style.visibility</p:attrName>
                                        </p:attrNameLst>
                                      </p:cBhvr>
                                      <p:to>
                                        <p:strVal val="visible"/>
                                      </p:to>
                                    </p:set>
                                  </p:childTnLst>
                                </p:cTn>
                              </p:par>
                            </p:childTnLst>
                          </p:cTn>
                        </p:par>
                        <p:par>
                          <p:cTn id="42" fill="hold" nodeType="afterGroup">
                            <p:stCondLst>
                              <p:cond delay="1000"/>
                            </p:stCondLst>
                            <p:childTnLst>
                              <p:par>
                                <p:cTn id="43" presetID="1" presetClass="entr" presetSubtype="0" fill="hold" grpId="0" nodeType="afterEffect">
                                  <p:stCondLst>
                                    <p:cond delay="0"/>
                                  </p:stCondLst>
                                  <p:childTnLst>
                                    <p:set>
                                      <p:cBhvr>
                                        <p:cTn id="44" dur="1" fill="hold">
                                          <p:stCondLst>
                                            <p:cond delay="499"/>
                                          </p:stCondLst>
                                        </p:cTn>
                                        <p:tgtEl>
                                          <p:spTgt spid="3386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33870"/>
                                        </p:tgtEl>
                                        <p:attrNameLst>
                                          <p:attrName>style.visibility</p:attrName>
                                        </p:attrNameLst>
                                      </p:cBhvr>
                                      <p:to>
                                        <p:strVal val="visible"/>
                                      </p:to>
                                    </p:set>
                                  </p:childTnLst>
                                </p:cTn>
                              </p:par>
                            </p:childTnLst>
                          </p:cTn>
                        </p:par>
                        <p:par>
                          <p:cTn id="49" fill="hold" nodeType="afterGroup">
                            <p:stCondLst>
                              <p:cond delay="500"/>
                            </p:stCondLst>
                            <p:childTnLst>
                              <p:par>
                                <p:cTn id="50" presetID="1" presetClass="entr" presetSubtype="0" fill="hold" nodeType="afterEffect">
                                  <p:stCondLst>
                                    <p:cond delay="0"/>
                                  </p:stCondLst>
                                  <p:childTnLst>
                                    <p:set>
                                      <p:cBhvr>
                                        <p:cTn id="51" dur="1" fill="hold">
                                          <p:stCondLst>
                                            <p:cond delay="499"/>
                                          </p:stCondLst>
                                        </p:cTn>
                                        <p:tgtEl>
                                          <p:spTgt spid="33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63" grpId="0" animBg="1"/>
      <p:bldP spid="33865" grpId="0" animBg="1"/>
      <p:bldP spid="33867" grpId="0" animBg="1"/>
      <p:bldP spid="33879"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0"/>
          </p:nvPr>
        </p:nvSpPr>
        <p:spPr>
          <a:xfrm>
            <a:off x="685800" y="6475942"/>
            <a:ext cx="2133600" cy="365125"/>
          </a:xfrm>
        </p:spPr>
        <p:txBody>
          <a:bodyPr/>
          <a:lstStyle/>
          <a:p>
            <a:r>
              <a:rPr lang="en-US" dirty="0" smtClean="0"/>
              <a:t/>
            </a:r>
            <a:endParaRPr lang="en-US" dirty="0"/>
          </a:p>
        </p:txBody>
      </p:sp>
      <p:sp>
        <p:nvSpPr>
          <p:cNvPr id="34817" name="Rectangle 1"/>
          <p:cNvSpPr>
            <a:spLocks noGrp="1" noChangeArrowheads="1"/>
          </p:cNvSpPr>
          <p:nvPr>
            <p:ph type="title"/>
          </p:nvPr>
        </p:nvSpPr>
        <p:spPr>
          <a:ln/>
        </p:spPr>
        <p:txBody>
          <a:bodyPr/>
          <a:lstStyle/>
          <a:p>
            <a:r>
              <a:rPr lang="en-US"/>
              <a:t>Use an Abstraction!</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757" y="1620708"/>
            <a:ext cx="3943350" cy="14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757" y="4727986"/>
            <a:ext cx="3943350" cy="146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0" name="Freeform 4"/>
          <p:cNvSpPr>
            <a:spLocks/>
          </p:cNvSpPr>
          <p:nvPr/>
        </p:nvSpPr>
        <p:spPr bwMode="auto">
          <a:xfrm>
            <a:off x="4577198" y="5712313"/>
            <a:ext cx="739833" cy="45988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1" name="Freeform 5"/>
          <p:cNvSpPr>
            <a:spLocks/>
          </p:cNvSpPr>
          <p:nvPr/>
        </p:nvSpPr>
        <p:spPr bwMode="auto">
          <a:xfrm>
            <a:off x="3483035" y="5225191"/>
            <a:ext cx="739833" cy="46795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2" name="Freeform 6"/>
          <p:cNvSpPr>
            <a:spLocks/>
          </p:cNvSpPr>
          <p:nvPr/>
        </p:nvSpPr>
        <p:spPr bwMode="auto">
          <a:xfrm>
            <a:off x="4572000" y="5225191"/>
            <a:ext cx="756458" cy="500231"/>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3" name="Freeform 7"/>
          <p:cNvSpPr>
            <a:spLocks/>
          </p:cNvSpPr>
          <p:nvPr/>
        </p:nvSpPr>
        <p:spPr bwMode="auto">
          <a:xfrm>
            <a:off x="4580315" y="4751184"/>
            <a:ext cx="739833" cy="45988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24" name="Rectangle 8"/>
          <p:cNvSpPr>
            <a:spLocks/>
          </p:cNvSpPr>
          <p:nvPr/>
        </p:nvSpPr>
        <p:spPr bwMode="auto">
          <a:xfrm>
            <a:off x="3848795" y="3429000"/>
            <a:ext cx="1288473" cy="895574"/>
          </a:xfrm>
          <a:prstGeom prst="rect">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srgbClr val="FFFFFF"/>
                </a:solidFill>
                <a:latin typeface="Consolas Bold" charset="0"/>
                <a:ea typeface="ＭＳ Ｐゴシック" charset="0"/>
                <a:cs typeface="Consolas Bold" charset="0"/>
                <a:sym typeface="Consolas Bold" charset="0"/>
              </a:rPr>
              <a:t>UPDATE</a:t>
            </a:r>
          </a:p>
        </p:txBody>
      </p:sp>
      <p:grpSp>
        <p:nvGrpSpPr>
          <p:cNvPr id="34833" name="Group 17"/>
          <p:cNvGrpSpPr>
            <a:grpSpLocks/>
          </p:cNvGrpSpPr>
          <p:nvPr/>
        </p:nvGrpSpPr>
        <p:grpSpPr bwMode="auto">
          <a:xfrm>
            <a:off x="1005840" y="2944906"/>
            <a:ext cx="2244436" cy="1863762"/>
            <a:chOff x="0" y="0"/>
            <a:chExt cx="2160" cy="1848"/>
          </a:xfrm>
        </p:grpSpPr>
        <p:sp>
          <p:nvSpPr>
            <p:cNvPr id="34825" name="AutoShape 9"/>
            <p:cNvSpPr>
              <a:spLocks/>
            </p:cNvSpPr>
            <p:nvPr/>
          </p:nvSpPr>
          <p:spPr bwMode="auto">
            <a:xfrm>
              <a:off x="0" y="0"/>
              <a:ext cx="2160" cy="1848"/>
            </a:xfrm>
            <a:custGeom>
              <a:avLst/>
              <a:gdLst/>
              <a:ahLst/>
              <a:cxnLst/>
              <a:rect l="0" t="0" r="r" b="b"/>
              <a:pathLst>
                <a:path w="19057" h="21600">
                  <a:moveTo>
                    <a:pt x="547" y="0"/>
                  </a:moveTo>
                  <a:cubicBezTo>
                    <a:pt x="245" y="0"/>
                    <a:pt x="0" y="325"/>
                    <a:pt x="0" y="725"/>
                  </a:cubicBezTo>
                  <a:lnTo>
                    <a:pt x="0" y="20875"/>
                  </a:lnTo>
                  <a:cubicBezTo>
                    <a:pt x="0" y="21275"/>
                    <a:pt x="245" y="21600"/>
                    <a:pt x="547" y="21600"/>
                  </a:cubicBezTo>
                  <a:lnTo>
                    <a:pt x="18510" y="21600"/>
                  </a:lnTo>
                  <a:cubicBezTo>
                    <a:pt x="18812" y="21600"/>
                    <a:pt x="19057" y="21275"/>
                    <a:pt x="19057" y="20875"/>
                  </a:cubicBezTo>
                  <a:lnTo>
                    <a:pt x="19057" y="11773"/>
                  </a:lnTo>
                  <a:lnTo>
                    <a:pt x="21600" y="10005"/>
                  </a:lnTo>
                  <a:lnTo>
                    <a:pt x="19057" y="8240"/>
                  </a:lnTo>
                  <a:lnTo>
                    <a:pt x="19057" y="725"/>
                  </a:lnTo>
                  <a:cubicBezTo>
                    <a:pt x="19057" y="325"/>
                    <a:pt x="18812" y="0"/>
                    <a:pt x="18510" y="0"/>
                  </a:cubicBezTo>
                  <a:lnTo>
                    <a:pt x="547" y="0"/>
                  </a:lnTo>
                  <a:close/>
                  <a:moveTo>
                    <a:pt x="547" y="0"/>
                  </a:moveTo>
                </a:path>
              </a:pathLst>
            </a:custGeom>
            <a:solidFill>
              <a:srgbClr val="FFFFFF"/>
            </a:solidFill>
            <a:ln w="12700" cap="flat">
              <a:solidFill>
                <a:srgbClr val="000000"/>
              </a:solidFill>
              <a:prstDash val="solid"/>
              <a:miter lim="800000"/>
              <a:headEnd type="none" w="med" len="med"/>
              <a:tailEnd type="none" w="med" len="med"/>
            </a:ln>
          </p:spPr>
          <p:txBody>
            <a:bodyPr lIns="0" tIns="0" rIns="0" bIns="0"/>
            <a:lstStyle/>
            <a:p>
              <a:endParaRPr lang="en-US"/>
            </a:p>
          </p:txBody>
        </p:sp>
        <p:grpSp>
          <p:nvGrpSpPr>
            <p:cNvPr id="34828" name="Group 12"/>
            <p:cNvGrpSpPr>
              <a:grpSpLocks/>
            </p:cNvGrpSpPr>
            <p:nvPr/>
          </p:nvGrpSpPr>
          <p:grpSpPr bwMode="auto">
            <a:xfrm>
              <a:off x="151" y="146"/>
              <a:ext cx="1827" cy="700"/>
              <a:chOff x="0" y="0"/>
              <a:chExt cx="1826" cy="700"/>
            </a:xfrm>
          </p:grpSpPr>
          <p:pic>
            <p:nvPicPr>
              <p:cNvPr id="3482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6"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7" name="Freeform 11"/>
              <p:cNvSpPr>
                <a:spLocks/>
              </p:cNvSpPr>
              <p:nvPr/>
            </p:nvSpPr>
            <p:spPr bwMode="auto">
              <a:xfrm>
                <a:off x="947" y="0"/>
                <a:ext cx="364" cy="235"/>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nvGrpSpPr>
            <p:cNvPr id="34832" name="Group 16"/>
            <p:cNvGrpSpPr>
              <a:grpSpLocks/>
            </p:cNvGrpSpPr>
            <p:nvPr/>
          </p:nvGrpSpPr>
          <p:grpSpPr bwMode="auto">
            <a:xfrm>
              <a:off x="152" y="1042"/>
              <a:ext cx="1826" cy="700"/>
              <a:chOff x="0" y="0"/>
              <a:chExt cx="1826" cy="699"/>
            </a:xfrm>
          </p:grpSpPr>
          <p:pic>
            <p:nvPicPr>
              <p:cNvPr id="34829"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6" cy="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30" name="Freeform 14"/>
              <p:cNvSpPr>
                <a:spLocks/>
              </p:cNvSpPr>
              <p:nvPr/>
            </p:nvSpPr>
            <p:spPr bwMode="auto">
              <a:xfrm>
                <a:off x="947" y="453"/>
                <a:ext cx="364" cy="235"/>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4831" name="Freeform 15"/>
              <p:cNvSpPr>
                <a:spLocks/>
              </p:cNvSpPr>
              <p:nvPr/>
            </p:nvSpPr>
            <p:spPr bwMode="auto">
              <a:xfrm>
                <a:off x="954" y="2"/>
                <a:ext cx="364" cy="236"/>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FB0307">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grpSp>
      </p:grpSp>
      <p:sp>
        <p:nvSpPr>
          <p:cNvPr id="34834" name="Rectangle 18"/>
          <p:cNvSpPr>
            <a:spLocks/>
          </p:cNvSpPr>
          <p:nvPr/>
        </p:nvSpPr>
        <p:spPr bwMode="auto">
          <a:xfrm>
            <a:off x="6951518" y="1402866"/>
            <a:ext cx="1862051" cy="299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58" bIns="0"/>
          <a:lstStyle/>
          <a:p>
            <a:pPr marL="28715"/>
            <a:r>
              <a:rPr lang="en-US" sz="1900" b="1" u="sng">
                <a:solidFill>
                  <a:srgbClr val="343434"/>
                </a:solidFill>
                <a:ea typeface="ＭＳ Ｐゴシック" charset="0"/>
                <a:cs typeface="Lucida Grande" charset="0"/>
              </a:rPr>
              <a:t>Security Policy</a:t>
            </a:r>
          </a:p>
        </p:txBody>
      </p:sp>
      <p:sp>
        <p:nvSpPr>
          <p:cNvPr id="34835" name="Rectangle 19"/>
          <p:cNvSpPr>
            <a:spLocks/>
          </p:cNvSpPr>
          <p:nvPr/>
        </p:nvSpPr>
        <p:spPr bwMode="auto">
          <a:xfrm>
            <a:off x="7323513" y="1840566"/>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44" algn="l"/>
                <a:tab pos="508687" algn="l"/>
                <a:tab pos="771235" algn="l"/>
                <a:tab pos="1025580" algn="l"/>
                <a:tab pos="1263514" algn="l"/>
                <a:tab pos="1526061" algn="l"/>
                <a:tab pos="1780405" algn="l"/>
                <a:tab pos="2034749" algn="l"/>
                <a:tab pos="2289092" algn="l"/>
                <a:tab pos="2543435" algn="l"/>
                <a:tab pos="2797779" algn="l"/>
                <a:tab pos="3060326"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34836" name="Rectangle 20"/>
          <p:cNvSpPr>
            <a:spLocks/>
          </p:cNvSpPr>
          <p:nvPr/>
        </p:nvSpPr>
        <p:spPr bwMode="auto">
          <a:xfrm>
            <a:off x="7323513" y="3400761"/>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44" algn="l"/>
                <a:tab pos="508687" algn="l"/>
                <a:tab pos="771235" algn="l"/>
                <a:tab pos="1025580" algn="l"/>
                <a:tab pos="1263514" algn="l"/>
                <a:tab pos="1526061" algn="l"/>
                <a:tab pos="1780405" algn="l"/>
                <a:tab pos="2034749" algn="l"/>
                <a:tab pos="2289092" algn="l"/>
                <a:tab pos="2543435" algn="l"/>
                <a:tab pos="2797779" algn="l"/>
                <a:tab pos="3060326"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34837" name="Rectangle 21"/>
          <p:cNvSpPr>
            <a:spLocks/>
          </p:cNvSpPr>
          <p:nvPr/>
        </p:nvSpPr>
        <p:spPr bwMode="auto">
          <a:xfrm>
            <a:off x="7323513" y="5046681"/>
            <a:ext cx="1122218" cy="9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tabLst>
                <a:tab pos="254344" algn="l"/>
                <a:tab pos="508687" algn="l"/>
                <a:tab pos="771235" algn="l"/>
                <a:tab pos="1025580" algn="l"/>
                <a:tab pos="1263514" algn="l"/>
                <a:tab pos="1526061" algn="l"/>
                <a:tab pos="1780405" algn="l"/>
                <a:tab pos="2034749" algn="l"/>
                <a:tab pos="2289092" algn="l"/>
                <a:tab pos="2543435" algn="l"/>
                <a:tab pos="2797779" algn="l"/>
                <a:tab pos="3060326" algn="l"/>
              </a:tabLst>
            </a:pPr>
            <a:r>
              <a:rPr lang="en-US" sz="7100">
                <a:solidFill>
                  <a:srgbClr val="066601"/>
                </a:solidFill>
                <a:latin typeface="Zapf Dingbats" charset="0"/>
                <a:ea typeface="ＭＳ Ｐゴシック" charset="0"/>
                <a:cs typeface="Zapf Dingbats" charset="0"/>
                <a:sym typeface="Zapf Dingbats" charset="0"/>
              </a:rPr>
              <a:t>✓</a:t>
            </a:r>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26"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27"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31</a:t>
            </a:fld>
            <a:endParaRPr lang="en-US"/>
          </a:p>
        </p:txBody>
      </p:sp>
    </p:spTree>
    <p:extLst>
      <p:ext uri="{BB962C8B-B14F-4D97-AF65-F5344CB8AC3E}">
        <p14:creationId xmlns:p14="http://schemas.microsoft.com/office/powerpoint/2010/main" val="1028611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lide Number Placeholder 3"/>
          <p:cNvSpPr>
            <a:spLocks noGrp="1"/>
          </p:cNvSpPr>
          <p:nvPr>
            <p:ph type="sldNum" sz="quarter" idx="10"/>
          </p:nvPr>
        </p:nvSpPr>
        <p:spPr>
          <a:xfrm>
            <a:off x="762000" y="6492875"/>
            <a:ext cx="2133600" cy="365125"/>
          </a:xfrm>
        </p:spPr>
        <p:txBody>
          <a:bodyPr/>
          <a:lstStyle/>
          <a:p>
            <a:r>
              <a:rPr lang="en-US" dirty="0" smtClean="0"/>
              <a:t/>
            </a:r>
            <a:endParaRPr lang="en-US" dirty="0"/>
          </a:p>
        </p:txBody>
      </p:sp>
      <p:cxnSp>
        <p:nvCxnSpPr>
          <p:cNvPr id="35841" name="AutoShape 1"/>
          <p:cNvCxnSpPr>
            <a:cxnSpLocks noChangeShapeType="1"/>
            <a:stCxn id="35851" idx="0"/>
            <a:endCxn id="35854" idx="0"/>
          </p:cNvCxnSpPr>
          <p:nvPr/>
        </p:nvCxnSpPr>
        <p:spPr bwMode="auto">
          <a:xfrm>
            <a:off x="2496938" y="4047231"/>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2" name="AutoShape 2"/>
          <p:cNvCxnSpPr>
            <a:cxnSpLocks noChangeShapeType="1"/>
            <a:stCxn id="35853" idx="0"/>
            <a:endCxn id="35854" idx="0"/>
          </p:cNvCxnSpPr>
          <p:nvPr/>
        </p:nvCxnSpPr>
        <p:spPr bwMode="auto">
          <a:xfrm flipH="1">
            <a:off x="4458740" y="4016975"/>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3" name="AutoShape 3"/>
          <p:cNvCxnSpPr>
            <a:cxnSpLocks noChangeShapeType="1"/>
            <a:stCxn id="35853" idx="0"/>
            <a:endCxn id="35861"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4" name="AutoShape 4"/>
          <p:cNvCxnSpPr>
            <a:cxnSpLocks noChangeShapeType="1"/>
            <a:stCxn id="35851" idx="0"/>
            <a:endCxn id="35861" idx="0"/>
          </p:cNvCxnSpPr>
          <p:nvPr/>
        </p:nvCxnSpPr>
        <p:spPr bwMode="auto">
          <a:xfrm rot="10800000" flipH="1">
            <a:off x="2496938"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5" name="AutoShape 5"/>
          <p:cNvCxnSpPr>
            <a:cxnSpLocks noChangeShapeType="1"/>
            <a:stCxn id="35847" idx="0"/>
            <a:endCxn id="35851" idx="0"/>
          </p:cNvCxnSpPr>
          <p:nvPr/>
        </p:nvCxnSpPr>
        <p:spPr bwMode="auto">
          <a:xfrm flipH="1">
            <a:off x="2496938" y="2711938"/>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46" name="AutoShape 6"/>
          <p:cNvCxnSpPr>
            <a:cxnSpLocks noChangeShapeType="1"/>
            <a:stCxn id="35847" idx="0"/>
            <a:endCxn id="35853" idx="0"/>
          </p:cNvCxnSpPr>
          <p:nvPr/>
        </p:nvCxnSpPr>
        <p:spPr bwMode="auto">
          <a:xfrm>
            <a:off x="4458740" y="2711938"/>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584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8" name="Rectangle 8"/>
          <p:cNvSpPr>
            <a:spLocks noGrp="1" noChangeArrowheads="1"/>
          </p:cNvSpPr>
          <p:nvPr>
            <p:ph type="title"/>
          </p:nvPr>
        </p:nvSpPr>
        <p:spPr>
          <a:ln/>
        </p:spPr>
        <p:txBody>
          <a:bodyPr/>
          <a:lstStyle/>
          <a:p>
            <a:r>
              <a:rPr lang="en-US" dirty="0" smtClean="0"/>
              <a:t>Per-Switch </a:t>
            </a:r>
            <a:r>
              <a:rPr lang="en-US" dirty="0" smtClean="0"/>
              <a:t>Atomic </a:t>
            </a:r>
            <a:r>
              <a:rPr lang="en-US" dirty="0"/>
              <a:t>Update?</a:t>
            </a:r>
          </a:p>
        </p:txBody>
      </p:sp>
      <p:cxnSp>
        <p:nvCxnSpPr>
          <p:cNvPr id="35849" name="AutoShape 9"/>
          <p:cNvCxnSpPr>
            <a:cxnSpLocks noChangeShapeType="1"/>
            <a:stCxn id="35851" idx="0"/>
            <a:endCxn id="35852" idx="0"/>
          </p:cNvCxnSpPr>
          <p:nvPr/>
        </p:nvCxnSpPr>
        <p:spPr bwMode="auto">
          <a:xfrm rot="10800000">
            <a:off x="1101439" y="3588350"/>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35850" name="AutoShape 10"/>
          <p:cNvCxnSpPr>
            <a:cxnSpLocks noChangeShapeType="1"/>
            <a:stCxn id="35851" idx="0"/>
            <a:endCxn id="35855" idx="0"/>
          </p:cNvCxnSpPr>
          <p:nvPr/>
        </p:nvCxnSpPr>
        <p:spPr bwMode="auto">
          <a:xfrm flipH="1">
            <a:off x="1101439"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358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59568"/>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6"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97" y="4240869"/>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57"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35860" name="Group 20"/>
          <p:cNvGrpSpPr>
            <a:grpSpLocks/>
          </p:cNvGrpSpPr>
          <p:nvPr/>
        </p:nvGrpSpPr>
        <p:grpSpPr bwMode="auto">
          <a:xfrm>
            <a:off x="2355620" y="6094544"/>
            <a:ext cx="4271702" cy="249107"/>
            <a:chOff x="0" y="21"/>
            <a:chExt cx="4111" cy="247"/>
          </a:xfrm>
        </p:grpSpPr>
        <p:sp>
          <p:nvSpPr>
            <p:cNvPr id="35858"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5859" name="Rectangle 19"/>
            <p:cNvSpPr>
              <a:spLocks/>
            </p:cNvSpPr>
            <p:nvPr/>
          </p:nvSpPr>
          <p:spPr bwMode="auto">
            <a:xfrm>
              <a:off x="1642" y="21"/>
              <a:ext cx="519" cy="247"/>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3586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2"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3493"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3"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4"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865"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66" name="Freeform 26"/>
          <p:cNvSpPr>
            <a:spLocks/>
          </p:cNvSpPr>
          <p:nvPr/>
        </p:nvSpPr>
        <p:spPr bwMode="auto">
          <a:xfrm>
            <a:off x="3962054" y="5134424"/>
            <a:ext cx="1004801" cy="612177"/>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67" name="Freeform 27"/>
          <p:cNvSpPr>
            <a:spLocks/>
          </p:cNvSpPr>
          <p:nvPr/>
        </p:nvSpPr>
        <p:spPr bwMode="auto">
          <a:xfrm>
            <a:off x="3956858" y="2428540"/>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68" name="Rectangle 28"/>
          <p:cNvSpPr>
            <a:spLocks/>
          </p:cNvSpPr>
          <p:nvPr/>
        </p:nvSpPr>
        <p:spPr bwMode="auto">
          <a:xfrm>
            <a:off x="4204162" y="2558162"/>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35869"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70" name="Rectangle 30"/>
          <p:cNvSpPr>
            <a:spLocks/>
          </p:cNvSpPr>
          <p:nvPr/>
        </p:nvSpPr>
        <p:spPr bwMode="auto">
          <a:xfrm>
            <a:off x="4204162" y="3897490"/>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35871" name="Rectangle 31"/>
          <p:cNvSpPr>
            <a:spLocks/>
          </p:cNvSpPr>
          <p:nvPr/>
        </p:nvSpPr>
        <p:spPr bwMode="auto">
          <a:xfrm>
            <a:off x="4204162" y="5333634"/>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35872" name="Freeform 32"/>
          <p:cNvSpPr>
            <a:spLocks/>
          </p:cNvSpPr>
          <p:nvPr/>
        </p:nvSpPr>
        <p:spPr bwMode="auto">
          <a:xfrm>
            <a:off x="1986742" y="3719457"/>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5873" name="Rectangle 33"/>
          <p:cNvSpPr>
            <a:spLocks/>
          </p:cNvSpPr>
          <p:nvPr/>
        </p:nvSpPr>
        <p:spPr bwMode="auto">
          <a:xfrm>
            <a:off x="6603424" y="1562213"/>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58" bIns="0"/>
          <a:lstStyle/>
          <a:p>
            <a:pPr marL="28715"/>
            <a:r>
              <a:rPr lang="en-US" sz="1900" b="1">
                <a:solidFill>
                  <a:srgbClr val="343434"/>
                </a:solidFill>
                <a:ea typeface="ＭＳ Ｐゴシック" charset="0"/>
                <a:cs typeface="Lucida Grande" charset="0"/>
              </a:rPr>
              <a:t>Security Policy</a:t>
            </a:r>
          </a:p>
        </p:txBody>
      </p:sp>
      <p:graphicFrame>
        <p:nvGraphicFramePr>
          <p:cNvPr id="35874" name="Group 34"/>
          <p:cNvGraphicFramePr>
            <a:graphicFrameLocks noGrp="1"/>
          </p:cNvGraphicFramePr>
          <p:nvPr/>
        </p:nvGraphicFramePr>
        <p:xfrm>
          <a:off x="5894763" y="1900070"/>
          <a:ext cx="3168188" cy="1708672"/>
        </p:xfrm>
        <a:graphic>
          <a:graphicData uri="http://schemas.openxmlformats.org/drawingml/2006/table">
            <a:tbl>
              <a:tblPr/>
              <a:tblGrid>
                <a:gridCol w="856211"/>
                <a:gridCol w="1315489"/>
                <a:gridCol w="996488"/>
              </a:tblGrid>
              <a:tr h="643666">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8"/>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8"/>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9"/>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sp>
        <p:nvSpPr>
          <p:cNvPr id="35918" name="Rectangle 78"/>
          <p:cNvSpPr>
            <a:spLocks/>
          </p:cNvSpPr>
          <p:nvPr/>
        </p:nvSpPr>
        <p:spPr bwMode="auto">
          <a:xfrm>
            <a:off x="2401341" y="3905557"/>
            <a:ext cx="59067"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35919"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647" y="3332182"/>
            <a:ext cx="674370" cy="57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0" name="Picture 8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4795" y="3652894"/>
            <a:ext cx="1042209"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pic>
      <p:pic>
        <p:nvPicPr>
          <p:cNvPr id="35921" name="Picture 8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544" y="2049334"/>
            <a:ext cx="1971155"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2" name="Picture 8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331" y="1516830"/>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3" name="Picture 8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55622" y="1403875"/>
            <a:ext cx="1371600" cy="149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4" name="Picture 8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96939" y="2823882"/>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5" name="Picture 8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75710" y="4195482"/>
            <a:ext cx="1291590" cy="1408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6" name="Picture 8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21876" y="4268097"/>
            <a:ext cx="1109749" cy="124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7" name="Picture 8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67891" y="2856157"/>
            <a:ext cx="1467196"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5928" name="Picture 8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20240" y="2105811"/>
            <a:ext cx="1970116" cy="1989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50"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51"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32</a:t>
            </a:fld>
            <a:endParaRPr lang="en-US"/>
          </a:p>
        </p:txBody>
      </p:sp>
    </p:spTree>
    <p:extLst>
      <p:ext uri="{BB962C8B-B14F-4D97-AF65-F5344CB8AC3E}">
        <p14:creationId xmlns:p14="http://schemas.microsoft.com/office/powerpoint/2010/main" val="3035373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5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3592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xit" presetSubtype="0" fill="hold" nodeType="afterEffect">
                                  <p:stCondLst>
                                    <p:cond delay="0"/>
                                  </p:stCondLst>
                                  <p:childTnLst>
                                    <p:set>
                                      <p:cBhvr>
                                        <p:cTn id="13" dur="1" fill="hold">
                                          <p:stCondLst>
                                            <p:cond delay="499"/>
                                          </p:stCondLst>
                                        </p:cTn>
                                        <p:tgtEl>
                                          <p:spTgt spid="35922"/>
                                        </p:tgtEl>
                                        <p:attrNameLst>
                                          <p:attrName>style.visibility</p:attrName>
                                        </p:attrNameLst>
                                      </p:cBhvr>
                                      <p:to>
                                        <p:strVal val="hidden"/>
                                      </p:to>
                                    </p:set>
                                  </p:childTnLst>
                                </p:cTn>
                              </p:par>
                            </p:childTnLst>
                          </p:cTn>
                        </p:par>
                        <p:par>
                          <p:cTn id="14" fill="hold" nodeType="afterGroup">
                            <p:stCondLst>
                              <p:cond delay="1000"/>
                            </p:stCondLst>
                            <p:childTnLst>
                              <p:par>
                                <p:cTn id="15" presetID="1" presetClass="exit" presetSubtype="0" fill="hold" nodeType="afterEffect">
                                  <p:stCondLst>
                                    <p:cond delay="0"/>
                                  </p:stCondLst>
                                  <p:childTnLst>
                                    <p:set>
                                      <p:cBhvr>
                                        <p:cTn id="16" dur="1" fill="hold">
                                          <p:stCondLst>
                                            <p:cond delay="499"/>
                                          </p:stCondLst>
                                        </p:cTn>
                                        <p:tgtEl>
                                          <p:spTgt spid="35927"/>
                                        </p:tgtEl>
                                        <p:attrNameLst>
                                          <p:attrName>style.visibility</p:attrName>
                                        </p:attrNameLst>
                                      </p:cBhvr>
                                      <p:to>
                                        <p:strVal val="hidden"/>
                                      </p:to>
                                    </p:set>
                                  </p:childTnLst>
                                </p:cTn>
                              </p:par>
                            </p:childTnLst>
                          </p:cTn>
                        </p:par>
                        <p:par>
                          <p:cTn id="17" fill="hold" nodeType="afterGroup">
                            <p:stCondLst>
                              <p:cond delay="1500"/>
                            </p:stCondLst>
                            <p:childTnLst>
                              <p:par>
                                <p:cTn id="18" presetID="1" presetClass="exit" presetSubtype="0" fill="hold" nodeType="afterEffect">
                                  <p:stCondLst>
                                    <p:cond delay="0"/>
                                  </p:stCondLst>
                                  <p:childTnLst>
                                    <p:set>
                                      <p:cBhvr>
                                        <p:cTn id="19" dur="1" fill="hold">
                                          <p:stCondLst>
                                            <p:cond delay="499"/>
                                          </p:stCondLst>
                                        </p:cTn>
                                        <p:tgtEl>
                                          <p:spTgt spid="35921"/>
                                        </p:tgtEl>
                                        <p:attrNameLst>
                                          <p:attrName>style.visibility</p:attrName>
                                        </p:attrNameLst>
                                      </p:cBhvr>
                                      <p:to>
                                        <p:strVal val="hidden"/>
                                      </p:to>
                                    </p:set>
                                  </p:childTnLst>
                                </p:cTn>
                              </p:par>
                            </p:childTnLst>
                          </p:cTn>
                        </p:par>
                        <p:par>
                          <p:cTn id="20" fill="hold" nodeType="afterGroup">
                            <p:stCondLst>
                              <p:cond delay="2000"/>
                            </p:stCondLst>
                            <p:childTnLst>
                              <p:par>
                                <p:cTn id="21" presetID="1" presetClass="entr" presetSubtype="0" fill="hold" nodeType="afterEffect">
                                  <p:stCondLst>
                                    <p:cond delay="0"/>
                                  </p:stCondLst>
                                  <p:childTnLst>
                                    <p:set>
                                      <p:cBhvr>
                                        <p:cTn id="22" dur="1" fill="hold">
                                          <p:stCondLst>
                                            <p:cond delay="499"/>
                                          </p:stCondLst>
                                        </p:cTn>
                                        <p:tgtEl>
                                          <p:spTgt spid="35923"/>
                                        </p:tgtEl>
                                        <p:attrNameLst>
                                          <p:attrName>style.visibility</p:attrName>
                                        </p:attrNameLst>
                                      </p:cBhvr>
                                      <p:to>
                                        <p:strVal val="visible"/>
                                      </p:to>
                                    </p:set>
                                  </p:childTnLst>
                                </p:cTn>
                              </p:par>
                            </p:childTnLst>
                          </p:cTn>
                        </p:par>
                        <p:par>
                          <p:cTn id="23" fill="hold" nodeType="afterGroup">
                            <p:stCondLst>
                              <p:cond delay="2500"/>
                            </p:stCondLst>
                            <p:childTnLst>
                              <p:par>
                                <p:cTn id="24" presetID="1" presetClass="entr" presetSubtype="0" fill="hold" nodeType="afterEffect">
                                  <p:stCondLst>
                                    <p:cond delay="0"/>
                                  </p:stCondLst>
                                  <p:childTnLst>
                                    <p:set>
                                      <p:cBhvr>
                                        <p:cTn id="25" dur="1" fill="hold">
                                          <p:stCondLst>
                                            <p:cond delay="499"/>
                                          </p:stCondLst>
                                        </p:cTn>
                                        <p:tgtEl>
                                          <p:spTgt spid="35926"/>
                                        </p:tgtEl>
                                        <p:attrNameLst>
                                          <p:attrName>style.visibility</p:attrName>
                                        </p:attrNameLst>
                                      </p:cBhvr>
                                      <p:to>
                                        <p:strVal val="visible"/>
                                      </p:to>
                                    </p:set>
                                  </p:childTnLst>
                                </p:cTn>
                              </p:par>
                            </p:childTnLst>
                          </p:cTn>
                        </p:par>
                        <p:par>
                          <p:cTn id="26" fill="hold" nodeType="afterGroup">
                            <p:stCondLst>
                              <p:cond delay="3000"/>
                            </p:stCondLst>
                            <p:childTnLst>
                              <p:par>
                                <p:cTn id="27" presetID="1" presetClass="entr" presetSubtype="0" fill="hold" nodeType="afterEffect">
                                  <p:stCondLst>
                                    <p:cond delay="0"/>
                                  </p:stCondLst>
                                  <p:childTnLst>
                                    <p:set>
                                      <p:cBhvr>
                                        <p:cTn id="28" dur="1" fill="hold">
                                          <p:stCondLst>
                                            <p:cond delay="499"/>
                                          </p:stCondLst>
                                        </p:cTn>
                                        <p:tgtEl>
                                          <p:spTgt spid="35924"/>
                                        </p:tgtEl>
                                        <p:attrNameLst>
                                          <p:attrName>style.visibility</p:attrName>
                                        </p:attrNameLst>
                                      </p:cBhvr>
                                      <p:to>
                                        <p:strVal val="visible"/>
                                      </p:to>
                                    </p:set>
                                  </p:childTnLst>
                                </p:cTn>
                              </p:par>
                            </p:childTnLst>
                          </p:cTn>
                        </p:par>
                        <p:par>
                          <p:cTn id="29" fill="hold" nodeType="afterGroup">
                            <p:stCondLst>
                              <p:cond delay="3500"/>
                            </p:stCondLst>
                            <p:childTnLst>
                              <p:par>
                                <p:cTn id="30" presetID="1" presetClass="entr" presetSubtype="0" fill="hold" nodeType="afterEffect">
                                  <p:stCondLst>
                                    <p:cond delay="0"/>
                                  </p:stCondLst>
                                  <p:childTnLst>
                                    <p:set>
                                      <p:cBhvr>
                                        <p:cTn id="31" dur="1" fill="hold">
                                          <p:stCondLst>
                                            <p:cond delay="499"/>
                                          </p:stCondLst>
                                        </p:cTn>
                                        <p:tgtEl>
                                          <p:spTgt spid="35928"/>
                                        </p:tgtEl>
                                        <p:attrNameLst>
                                          <p:attrName>style.visibility</p:attrName>
                                        </p:attrNameLst>
                                      </p:cBhvr>
                                      <p:to>
                                        <p:strVal val="visible"/>
                                      </p:to>
                                    </p:set>
                                  </p:childTnLst>
                                </p:cTn>
                              </p:par>
                            </p:childTnLst>
                          </p:cTn>
                        </p:par>
                        <p:par>
                          <p:cTn id="32" fill="hold" nodeType="afterGroup">
                            <p:stCondLst>
                              <p:cond delay="4000"/>
                            </p:stCondLst>
                            <p:childTnLst>
                              <p:par>
                                <p:cTn id="33" presetID="1" presetClass="entr" presetSubtype="0" fill="hold" grpId="0" nodeType="afterEffect">
                                  <p:stCondLst>
                                    <p:cond delay="0"/>
                                  </p:stCondLst>
                                  <p:childTnLst>
                                    <p:set>
                                      <p:cBhvr>
                                        <p:cTn id="34" dur="1" fill="hold">
                                          <p:stCondLst>
                                            <p:cond delay="499"/>
                                          </p:stCondLst>
                                        </p:cTn>
                                        <p:tgtEl>
                                          <p:spTgt spid="35866"/>
                                        </p:tgtEl>
                                        <p:attrNameLst>
                                          <p:attrName>style.visibility</p:attrName>
                                        </p:attrNameLst>
                                      </p:cBhvr>
                                      <p:to>
                                        <p:strVal val="visible"/>
                                      </p:to>
                                    </p:set>
                                  </p:childTnLst>
                                </p:cTn>
                              </p:par>
                            </p:childTnLst>
                          </p:cTn>
                        </p:par>
                        <p:par>
                          <p:cTn id="35" fill="hold" nodeType="afterGroup">
                            <p:stCondLst>
                              <p:cond delay="4500"/>
                            </p:stCondLst>
                            <p:childTnLst>
                              <p:par>
                                <p:cTn id="36" presetID="1" presetClass="entr" presetSubtype="0" fill="hold" grpId="0" nodeType="afterEffect">
                                  <p:stCondLst>
                                    <p:cond delay="0"/>
                                  </p:stCondLst>
                                  <p:childTnLst>
                                    <p:set>
                                      <p:cBhvr>
                                        <p:cTn id="37" dur="1" fill="hold">
                                          <p:stCondLst>
                                            <p:cond delay="499"/>
                                          </p:stCondLst>
                                        </p:cTn>
                                        <p:tgtEl>
                                          <p:spTgt spid="35869"/>
                                        </p:tgtEl>
                                        <p:attrNameLst>
                                          <p:attrName>style.visibility</p:attrName>
                                        </p:attrNameLst>
                                      </p:cBhvr>
                                      <p:to>
                                        <p:strVal val="visible"/>
                                      </p:to>
                                    </p:set>
                                  </p:childTnLst>
                                </p:cTn>
                              </p:par>
                            </p:childTnLst>
                          </p:cTn>
                        </p:par>
                        <p:par>
                          <p:cTn id="38" fill="hold" nodeType="afterGroup">
                            <p:stCondLst>
                              <p:cond delay="5000"/>
                            </p:stCondLst>
                            <p:childTnLst>
                              <p:par>
                                <p:cTn id="39" presetID="1" presetClass="entr" presetSubtype="0" fill="hold" grpId="0" nodeType="afterEffect">
                                  <p:stCondLst>
                                    <p:cond delay="0"/>
                                  </p:stCondLst>
                                  <p:childTnLst>
                                    <p:set>
                                      <p:cBhvr>
                                        <p:cTn id="40" dur="1" fill="hold">
                                          <p:stCondLst>
                                            <p:cond delay="499"/>
                                          </p:stCondLst>
                                        </p:cTn>
                                        <p:tgtEl>
                                          <p:spTgt spid="35867"/>
                                        </p:tgtEl>
                                        <p:attrNameLst>
                                          <p:attrName>style.visibility</p:attrName>
                                        </p:attrNameLst>
                                      </p:cBhvr>
                                      <p:to>
                                        <p:strVal val="visible"/>
                                      </p:to>
                                    </p:set>
                                  </p:childTnLst>
                                </p:cTn>
                              </p:par>
                            </p:childTnLst>
                          </p:cTn>
                        </p:par>
                        <p:par>
                          <p:cTn id="41" fill="hold" nodeType="afterGroup">
                            <p:stCondLst>
                              <p:cond delay="5500"/>
                            </p:stCondLst>
                            <p:childTnLst>
                              <p:par>
                                <p:cTn id="42" presetID="1" presetClass="entr" presetSubtype="0" fill="hold" grpId="0" nodeType="afterEffect">
                                  <p:stCondLst>
                                    <p:cond delay="0"/>
                                  </p:stCondLst>
                                  <p:childTnLst>
                                    <p:set>
                                      <p:cBhvr>
                                        <p:cTn id="43" dur="1" fill="hold">
                                          <p:stCondLst>
                                            <p:cond delay="499"/>
                                          </p:stCondLst>
                                        </p:cTn>
                                        <p:tgtEl>
                                          <p:spTgt spid="35872"/>
                                        </p:tgtEl>
                                        <p:attrNameLst>
                                          <p:attrName>style.visibility</p:attrName>
                                        </p:attrNameLst>
                                      </p:cBhvr>
                                      <p:to>
                                        <p:strVal val="visible"/>
                                      </p:to>
                                    </p:set>
                                  </p:childTnLst>
                                </p:cTn>
                              </p:par>
                            </p:childTnLst>
                          </p:cTn>
                        </p:par>
                        <p:par>
                          <p:cTn id="44" fill="hold" nodeType="afterGroup">
                            <p:stCondLst>
                              <p:cond delay="6000"/>
                            </p:stCondLst>
                            <p:childTnLst>
                              <p:par>
                                <p:cTn id="45" presetID="1" presetClass="entr" presetSubtype="0" fill="hold" nodeType="afterEffect">
                                  <p:stCondLst>
                                    <p:cond delay="0"/>
                                  </p:stCondLst>
                                  <p:childTnLst>
                                    <p:set>
                                      <p:cBhvr>
                                        <p:cTn id="46" dur="1" fill="hold">
                                          <p:stCondLst>
                                            <p:cond delay="499"/>
                                          </p:stCondLst>
                                        </p:cTn>
                                        <p:tgtEl>
                                          <p:spTgt spid="359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6" grpId="0" animBg="1"/>
      <p:bldP spid="35867" grpId="0" animBg="1"/>
      <p:bldP spid="35869" grpId="0" animBg="1"/>
      <p:bldP spid="3587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p:cNvSpPr>
            <a:spLocks noGrp="1"/>
          </p:cNvSpPr>
          <p:nvPr>
            <p:ph type="sldNum" sz="quarter" idx="10"/>
          </p:nvPr>
        </p:nvSpPr>
        <p:spPr>
          <a:xfrm>
            <a:off x="762000" y="6492875"/>
            <a:ext cx="2133600" cy="365125"/>
          </a:xfrm>
        </p:spPr>
        <p:txBody>
          <a:bodyPr/>
          <a:lstStyle/>
          <a:p>
            <a:r>
              <a:rPr lang="en-US" dirty="0" smtClean="0"/>
              <a:t/>
            </a:r>
            <a:endParaRPr lang="en-US" dirty="0"/>
          </a:p>
        </p:txBody>
      </p:sp>
      <p:sp>
        <p:nvSpPr>
          <p:cNvPr id="37889" name="Rectangle 1"/>
          <p:cNvSpPr>
            <a:spLocks/>
          </p:cNvSpPr>
          <p:nvPr/>
        </p:nvSpPr>
        <p:spPr bwMode="auto">
          <a:xfrm>
            <a:off x="6353002" y="3858634"/>
            <a:ext cx="1862051" cy="2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29058" bIns="0"/>
          <a:lstStyle/>
          <a:p>
            <a:pPr marL="28715"/>
            <a:r>
              <a:rPr lang="en-US" sz="1900" b="1">
                <a:solidFill>
                  <a:srgbClr val="343434"/>
                </a:solidFill>
                <a:ea typeface="ＭＳ Ｐゴシック" charset="0"/>
                <a:cs typeface="Lucida Grande" charset="0"/>
              </a:rPr>
              <a:t>Security Policy</a:t>
            </a:r>
          </a:p>
        </p:txBody>
      </p:sp>
      <p:graphicFrame>
        <p:nvGraphicFramePr>
          <p:cNvPr id="37890" name="Group 2"/>
          <p:cNvGraphicFramePr>
            <a:graphicFrameLocks noGrp="1"/>
          </p:cNvGraphicFramePr>
          <p:nvPr/>
        </p:nvGraphicFramePr>
        <p:xfrm>
          <a:off x="5644344" y="4196491"/>
          <a:ext cx="3168189" cy="1708672"/>
        </p:xfrm>
        <a:graphic>
          <a:graphicData uri="http://schemas.openxmlformats.org/drawingml/2006/table">
            <a:tbl>
              <a:tblPr/>
              <a:tblGrid>
                <a:gridCol w="856211"/>
                <a:gridCol w="1315489"/>
                <a:gridCol w="996489"/>
              </a:tblGrid>
              <a:tr h="643666">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Src</a:t>
                      </a: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Traffic</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1"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Action</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508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solidFill>
                      <a:srgbClr val="D1E8DC"/>
                    </a:solid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blipFill dpi="0" rotWithShape="0">
                      <a:blip r:embed="rId2"/>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Non-web</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Drop</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12700" cap="flat" cmpd="sng" algn="ctr">
                      <a:solidFill>
                        <a:srgbClr val="0D6502"/>
                      </a:solidFill>
                      <a:prstDash val="solid"/>
                      <a:round/>
                      <a:headEnd type="none" w="med" len="med"/>
                      <a:tailEnd type="none" w="med" len="med"/>
                    </a:lnB>
                    <a:lnTlToBr>
                      <a:noFill/>
                    </a:lnTlToBr>
                    <a:lnBlToTr>
                      <a:noFill/>
                    </a:lnBlToTr>
                    <a:noFill/>
                  </a:tcPr>
                </a:tc>
              </a:tr>
              <a:tr h="355002">
                <a:tc>
                  <a:txBody>
                    <a:bodyPr/>
                    <a:lstStyle/>
                    <a:p>
                      <a:pPr marL="16510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endPar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endParaRPr>
                    </a:p>
                  </a:txBody>
                  <a:tcPr marL="33251" marR="33251" marT="32273" marB="32273" horzOverflow="overflow">
                    <a:lnL w="508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blipFill dpi="0" rotWithShape="0">
                      <a:blip r:embed="rId3"/>
                      <a:srcRect/>
                      <a:stretch>
                        <a:fillRect/>
                      </a:stretch>
                    </a:blip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Any</a:t>
                      </a:r>
                    </a:p>
                  </a:txBody>
                  <a:tcPr marL="33251" marR="33251" marT="32273" marB="32273" horzOverflow="overflow">
                    <a:lnL w="12700" cap="flat" cmpd="sng" algn="ctr">
                      <a:solidFill>
                        <a:srgbClr val="0D6502"/>
                      </a:solidFill>
                      <a:prstDash val="solid"/>
                      <a:round/>
                      <a:headEnd type="none" w="med" len="med"/>
                      <a:tailEnd type="none" w="med" len="med"/>
                    </a:lnL>
                    <a:lnR w="127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c>
                  <a:txBody>
                    <a:bodyPr/>
                    <a:lstStyle/>
                    <a:p>
                      <a:pPr marL="165100" marR="0" lvl="0" indent="0" algn="ctr" defTabSz="914400" rtl="0" eaLnBrk="1" fontAlgn="base" latinLnBrk="0" hangingPunct="1">
                        <a:lnSpc>
                          <a:spcPct val="100000"/>
                        </a:lnSpc>
                        <a:spcBef>
                          <a:spcPct val="0"/>
                        </a:spcBef>
                        <a:spcAft>
                          <a:spcPct val="0"/>
                        </a:spcAft>
                        <a:buClr>
                          <a:srgbClr val="414141"/>
                        </a:buClr>
                        <a:buSzPct val="81000"/>
                        <a:buFont typeface="Thonburi" charset="0"/>
                        <a:buNone/>
                        <a:tabLst>
                          <a:tab pos="1003300" algn="l"/>
                        </a:tabLst>
                      </a:pPr>
                      <a:r>
                        <a:rPr kumimoji="0" lang="en-US" sz="1900" b="0" i="0" u="none" strike="noStrike" cap="none" normalizeH="0" baseline="0">
                          <a:ln>
                            <a:noFill/>
                          </a:ln>
                          <a:solidFill>
                            <a:srgbClr val="343434"/>
                          </a:solidFill>
                          <a:effectLst/>
                          <a:latin typeface="Lucida Grande" charset="0"/>
                          <a:ea typeface="ヒラギノ角ゴ ProN W3" charset="0"/>
                          <a:cs typeface="ヒラギノ角ゴ ProN W3" charset="0"/>
                          <a:sym typeface="Lucida Grande" charset="0"/>
                        </a:rPr>
                        <a:t>Allow</a:t>
                      </a:r>
                    </a:p>
                  </a:txBody>
                  <a:tcPr marL="33251" marR="33251" marT="32273" marB="32273" horzOverflow="overflow">
                    <a:lnL w="12700" cap="flat" cmpd="sng" algn="ctr">
                      <a:solidFill>
                        <a:srgbClr val="0D6502"/>
                      </a:solidFill>
                      <a:prstDash val="solid"/>
                      <a:round/>
                      <a:headEnd type="none" w="med" len="med"/>
                      <a:tailEnd type="none" w="med" len="med"/>
                    </a:lnL>
                    <a:lnR w="50800" cap="flat" cmpd="sng" algn="ctr">
                      <a:solidFill>
                        <a:srgbClr val="0D6502"/>
                      </a:solidFill>
                      <a:prstDash val="solid"/>
                      <a:round/>
                      <a:headEnd type="none" w="med" len="med"/>
                      <a:tailEnd type="none" w="med" len="med"/>
                    </a:lnR>
                    <a:lnT w="12700" cap="flat" cmpd="sng" algn="ctr">
                      <a:solidFill>
                        <a:srgbClr val="0D6502"/>
                      </a:solidFill>
                      <a:prstDash val="solid"/>
                      <a:round/>
                      <a:headEnd type="none" w="med" len="med"/>
                      <a:tailEnd type="none" w="med" len="med"/>
                    </a:lnT>
                    <a:lnB w="50800" cap="flat" cmpd="sng" algn="ctr">
                      <a:solidFill>
                        <a:srgbClr val="0D6502"/>
                      </a:solidFill>
                      <a:prstDash val="solid"/>
                      <a:round/>
                      <a:headEnd type="none" w="med" len="med"/>
                      <a:tailEnd type="none" w="med" len="med"/>
                    </a:lnB>
                    <a:lnTlToBr>
                      <a:noFill/>
                    </a:lnTlToBr>
                    <a:lnBlToTr>
                      <a:noFill/>
                    </a:lnBlToTr>
                    <a:noFill/>
                  </a:tcPr>
                </a:tc>
              </a:tr>
            </a:tbl>
          </a:graphicData>
        </a:graphic>
      </p:graphicFrame>
      <p:pic>
        <p:nvPicPr>
          <p:cNvPr id="37934"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182" y="5244353"/>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7935"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368" y="3792073"/>
            <a:ext cx="2984269" cy="11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936" name="Rectangle 48"/>
          <p:cNvSpPr>
            <a:spLocks noGrp="1" noChangeArrowheads="1"/>
          </p:cNvSpPr>
          <p:nvPr>
            <p:ph type="title"/>
          </p:nvPr>
        </p:nvSpPr>
        <p:spPr>
          <a:ln/>
        </p:spPr>
        <p:txBody>
          <a:bodyPr/>
          <a:lstStyle/>
          <a:p>
            <a:r>
              <a:rPr lang="en-US"/>
              <a:t>Per-Packet Consistent Updates</a:t>
            </a:r>
          </a:p>
        </p:txBody>
      </p:sp>
      <p:sp>
        <p:nvSpPr>
          <p:cNvPr id="37937" name="Rectangle 49"/>
          <p:cNvSpPr>
            <a:spLocks/>
          </p:cNvSpPr>
          <p:nvPr/>
        </p:nvSpPr>
        <p:spPr bwMode="auto">
          <a:xfrm>
            <a:off x="507078" y="4227757"/>
            <a:ext cx="1180007" cy="2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29058" bIns="0">
            <a:spAutoFit/>
          </a:bodyPr>
          <a:lstStyle/>
          <a:p>
            <a:pPr marL="28715"/>
            <a:r>
              <a:rPr lang="en-US" sz="1600" b="1">
                <a:solidFill>
                  <a:srgbClr val="343434"/>
                </a:solidFill>
                <a:ea typeface="ＭＳ Ｐゴシック" charset="0"/>
                <a:cs typeface="Lucida Grande" charset="0"/>
              </a:rPr>
              <a:t>Obeys policy:</a:t>
            </a:r>
          </a:p>
        </p:txBody>
      </p:sp>
      <p:sp>
        <p:nvSpPr>
          <p:cNvPr id="37938" name="Rectangle 50"/>
          <p:cNvSpPr>
            <a:spLocks/>
          </p:cNvSpPr>
          <p:nvPr/>
        </p:nvSpPr>
        <p:spPr bwMode="auto">
          <a:xfrm>
            <a:off x="498764" y="5736517"/>
            <a:ext cx="1180007" cy="2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29058" bIns="0">
            <a:spAutoFit/>
          </a:bodyPr>
          <a:lstStyle/>
          <a:p>
            <a:pPr marL="28715"/>
            <a:r>
              <a:rPr lang="en-US" sz="1600" b="1">
                <a:solidFill>
                  <a:srgbClr val="343434"/>
                </a:solidFill>
                <a:ea typeface="ＭＳ Ｐゴシック" charset="0"/>
                <a:cs typeface="Lucida Grande" charset="0"/>
              </a:rPr>
              <a:t>Obeys policy:</a:t>
            </a:r>
          </a:p>
        </p:txBody>
      </p:sp>
      <p:graphicFrame>
        <p:nvGraphicFramePr>
          <p:cNvPr id="37939" name="Group 51"/>
          <p:cNvGraphicFramePr>
            <a:graphicFrameLocks noGrp="1"/>
          </p:cNvGraphicFramePr>
          <p:nvPr/>
        </p:nvGraphicFramePr>
        <p:xfrm>
          <a:off x="1463040" y="1677186"/>
          <a:ext cx="6192982" cy="1322182"/>
        </p:xfrm>
        <a:graphic>
          <a:graphicData uri="http://schemas.openxmlformats.org/drawingml/2006/table">
            <a:tbl>
              <a:tblPr/>
              <a:tblGrid>
                <a:gridCol w="6192982"/>
              </a:tblGrid>
              <a:tr h="478043">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2300" b="1"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Per-Packet Consistent Update</a:t>
                      </a:r>
                    </a:p>
                  </a:txBody>
                  <a:tcPr marL="33251" marR="33251" marT="32273" marB="32273" anchor="ctr" horzOverflow="overflow">
                    <a:lnL w="38100" cap="flat" cmpd="sng" algn="ctr">
                      <a:solidFill>
                        <a:srgbClr val="97C9A9"/>
                      </a:solidFill>
                      <a:prstDash val="solid"/>
                      <a:round/>
                      <a:headEnd type="none" w="med" len="med"/>
                      <a:tailEnd type="none" w="med" len="med"/>
                    </a:lnL>
                    <a:lnR w="38100" cap="flat" cmpd="sng" algn="ctr">
                      <a:solidFill>
                        <a:srgbClr val="97C9A9"/>
                      </a:solidFill>
                      <a:prstDash val="solid"/>
                      <a:round/>
                      <a:headEnd type="none" w="med" len="med"/>
                      <a:tailEnd type="none" w="med" len="med"/>
                    </a:lnR>
                    <a:lnT w="38100" cap="flat" cmpd="sng" algn="ctr">
                      <a:solidFill>
                        <a:srgbClr val="97C9A9"/>
                      </a:solidFill>
                      <a:prstDash val="solid"/>
                      <a:round/>
                      <a:headEnd type="none" w="med" len="med"/>
                      <a:tailEnd type="none" w="med" len="med"/>
                    </a:lnT>
                    <a:lnB w="38100" cap="flat" cmpd="sng" algn="ctr">
                      <a:solidFill>
                        <a:srgbClr val="97C9A9"/>
                      </a:solidFill>
                      <a:prstDash val="solid"/>
                      <a:round/>
                      <a:headEnd type="none" w="med" len="med"/>
                      <a:tailEnd type="none" w="med" len="med"/>
                    </a:lnB>
                    <a:lnTlToBr>
                      <a:noFill/>
                    </a:lnTlToBr>
                    <a:lnBlToTr>
                      <a:noFill/>
                    </a:lnBlToTr>
                    <a:solidFill>
                      <a:srgbClr val="CDE1D8"/>
                    </a:solidFill>
                  </a:tcPr>
                </a:tc>
              </a:tr>
              <a:tr h="84413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Each packet processed with old or new configuration, but not a mixture of the two.</a:t>
                      </a:r>
                    </a:p>
                  </a:txBody>
                  <a:tcPr marL="99753" marR="99753" marT="96819" marB="96819" anchor="ctr" horzOverflow="overflow">
                    <a:lnL w="38100" cap="flat" cmpd="sng" algn="ctr">
                      <a:solidFill>
                        <a:srgbClr val="97C9A9"/>
                      </a:solidFill>
                      <a:prstDash val="solid"/>
                      <a:round/>
                      <a:headEnd type="none" w="med" len="med"/>
                      <a:tailEnd type="none" w="med" len="med"/>
                    </a:lnL>
                    <a:lnR w="38100" cap="flat" cmpd="sng" algn="ctr">
                      <a:solidFill>
                        <a:srgbClr val="97C9A9"/>
                      </a:solidFill>
                      <a:prstDash val="solid"/>
                      <a:round/>
                      <a:headEnd type="none" w="med" len="med"/>
                      <a:tailEnd type="none" w="med" len="med"/>
                    </a:lnR>
                    <a:lnT w="38100" cap="flat" cmpd="sng" algn="ctr">
                      <a:solidFill>
                        <a:srgbClr val="97C9A9"/>
                      </a:solidFill>
                      <a:prstDash val="solid"/>
                      <a:round/>
                      <a:headEnd type="none" w="med" len="med"/>
                      <a:tailEnd type="none" w="med" len="med"/>
                    </a:lnT>
                    <a:lnB w="38100" cap="flat" cmpd="sng" algn="ctr">
                      <a:solidFill>
                        <a:srgbClr val="97C9A9"/>
                      </a:solidFill>
                      <a:prstDash val="solid"/>
                      <a:round/>
                      <a:headEnd type="none" w="med" len="med"/>
                      <a:tailEnd type="none" w="med" len="med"/>
                    </a:lnB>
                    <a:lnTlToBr>
                      <a:noFill/>
                    </a:lnTlToBr>
                    <a:lnBlToTr>
                      <a:noFill/>
                    </a:lnBlToTr>
                    <a:solidFill>
                      <a:srgbClr val="CDE1D8"/>
                    </a:solidFill>
                  </a:tcPr>
                </a:tc>
              </a:tr>
            </a:tbl>
          </a:graphicData>
        </a:graphic>
      </p:graphicFrame>
      <p:sp>
        <p:nvSpPr>
          <p:cNvPr id="37949" name="Freeform 61"/>
          <p:cNvSpPr>
            <a:spLocks/>
          </p:cNvSpPr>
          <p:nvPr/>
        </p:nvSpPr>
        <p:spPr bwMode="auto">
          <a:xfrm>
            <a:off x="3624351" y="5252421"/>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0" name="Freeform 62"/>
          <p:cNvSpPr>
            <a:spLocks/>
          </p:cNvSpPr>
          <p:nvPr/>
        </p:nvSpPr>
        <p:spPr bwMode="auto">
          <a:xfrm>
            <a:off x="3616037" y="5631628"/>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1" name="Freeform 63"/>
          <p:cNvSpPr>
            <a:spLocks/>
          </p:cNvSpPr>
          <p:nvPr/>
        </p:nvSpPr>
        <p:spPr bwMode="auto">
          <a:xfrm>
            <a:off x="3624351" y="5994699"/>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2" name="Freeform 64"/>
          <p:cNvSpPr>
            <a:spLocks/>
          </p:cNvSpPr>
          <p:nvPr/>
        </p:nvSpPr>
        <p:spPr bwMode="auto">
          <a:xfrm>
            <a:off x="2801391" y="5615492"/>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37953" name="AutoShape 65"/>
          <p:cNvSpPr>
            <a:spLocks/>
          </p:cNvSpPr>
          <p:nvPr/>
        </p:nvSpPr>
        <p:spPr bwMode="auto">
          <a:xfrm rot="5400000">
            <a:off x="3354185" y="4990083"/>
            <a:ext cx="274320" cy="282633"/>
          </a:xfrm>
          <a:prstGeom prst="rightArrow">
            <a:avLst>
              <a:gd name="adj1" fmla="val 28796"/>
              <a:gd name="adj2" fmla="val 50356"/>
            </a:avLst>
          </a:prstGeom>
          <a:solidFill>
            <a:srgbClr val="000000"/>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2" name="Date Placeholder 1"/>
          <p:cNvSpPr>
            <a:spLocks noGrp="1"/>
          </p:cNvSpPr>
          <p:nvPr>
            <p:ph type="dt" sz="half" idx="10"/>
          </p:nvPr>
        </p:nvSpPr>
        <p:spPr/>
        <p:txBody>
          <a:bodyPr/>
          <a:lstStyle/>
          <a:p>
            <a:r>
              <a:rPr lang="en-US" dirty="0" smtClean="0"/>
              <a:t>10/13/14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9"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33</a:t>
            </a:fld>
            <a:endParaRPr lang="en-US"/>
          </a:p>
        </p:txBody>
      </p:sp>
    </p:spTree>
    <p:extLst>
      <p:ext uri="{BB962C8B-B14F-4D97-AF65-F5344CB8AC3E}">
        <p14:creationId xmlns:p14="http://schemas.microsoft.com/office/powerpoint/2010/main" val="84696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a:lstStyle/>
          <a:p>
            <a:r>
              <a:rPr lang="en-US"/>
              <a:t>Universal Property Preservation</a:t>
            </a:r>
          </a:p>
        </p:txBody>
      </p:sp>
      <p:sp>
        <p:nvSpPr>
          <p:cNvPr id="38914" name="Rectangle 2"/>
          <p:cNvSpPr>
            <a:spLocks/>
          </p:cNvSpPr>
          <p:nvPr/>
        </p:nvSpPr>
        <p:spPr bwMode="auto">
          <a:xfrm>
            <a:off x="814647" y="2818841"/>
            <a:ext cx="7182196" cy="119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Trace Property</a:t>
            </a:r>
            <a:endParaRPr lang="en-US" sz="2400" dirty="0">
              <a:ea typeface="ＭＳ Ｐゴシック" charset="0"/>
              <a:cs typeface="Lucida Grande" charset="0"/>
            </a:endParaRPr>
          </a:p>
          <a:p>
            <a:pPr algn="l"/>
            <a:r>
              <a:rPr lang="en-US" sz="2400" dirty="0">
                <a:ea typeface="ＭＳ Ｐゴシック" charset="0"/>
                <a:cs typeface="Lucida Grande" charset="0"/>
              </a:rPr>
              <a:t>Any property of a </a:t>
            </a:r>
            <a:r>
              <a:rPr lang="en-US" sz="2400" dirty="0">
                <a:solidFill>
                  <a:srgbClr val="C00000"/>
                </a:solidFill>
                <a:ea typeface="ＭＳ Ｐゴシック" charset="0"/>
                <a:cs typeface="Lucida Grande" charset="0"/>
              </a:rPr>
              <a:t>single</a:t>
            </a:r>
            <a:r>
              <a:rPr lang="en-US" sz="2400" dirty="0">
                <a:ea typeface="ＭＳ Ｐゴシック" charset="0"/>
                <a:cs typeface="Lucida Grande" charset="0"/>
              </a:rPr>
              <a:t> packet</a:t>
            </a:r>
            <a:r>
              <a:rPr lang="ja-JP" altLang="en-US" sz="2400" dirty="0">
                <a:latin typeface="Arial"/>
                <a:ea typeface="ＭＳ Ｐゴシック" charset="0"/>
                <a:cs typeface="Lucida Grande" charset="0"/>
              </a:rPr>
              <a:t>’</a:t>
            </a:r>
            <a:r>
              <a:rPr lang="en-US" sz="2400" dirty="0">
                <a:ea typeface="ＭＳ Ｐゴシック" charset="0"/>
                <a:cs typeface="Lucida Grande" charset="0"/>
              </a:rPr>
              <a:t>s path through the network.</a:t>
            </a:r>
          </a:p>
          <a:p>
            <a:pPr algn="l"/>
            <a:endParaRPr lang="en-US" sz="2400" b="1" dirty="0">
              <a:ea typeface="ＭＳ Ｐゴシック" charset="0"/>
              <a:cs typeface="Lucida Grande" charset="0"/>
            </a:endParaRPr>
          </a:p>
        </p:txBody>
      </p:sp>
      <p:sp>
        <p:nvSpPr>
          <p:cNvPr id="38915" name="Rectangle 3"/>
          <p:cNvSpPr>
            <a:spLocks/>
          </p:cNvSpPr>
          <p:nvPr/>
        </p:nvSpPr>
        <p:spPr bwMode="auto">
          <a:xfrm>
            <a:off x="1650076" y="1656007"/>
            <a:ext cx="5852160" cy="84716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56" tIns="98456" rIns="98456" bIns="98456" anchor="ctr"/>
          <a:lstStyle/>
          <a:p>
            <a:pPr algn="l"/>
            <a:r>
              <a:rPr lang="en-US" sz="2400" b="1" dirty="0">
                <a:ea typeface="ＭＳ Ｐゴシック" charset="0"/>
                <a:cs typeface="Lucida Grande" charset="0"/>
              </a:rPr>
              <a:t>Theorem: </a:t>
            </a:r>
            <a:r>
              <a:rPr lang="en-US" sz="2400" dirty="0">
                <a:ea typeface="ＭＳ Ｐゴシック" charset="0"/>
                <a:cs typeface="Lucida Grande" charset="0"/>
              </a:rPr>
              <a:t>Per-packet consistent updates preserve all trace properties.</a:t>
            </a:r>
          </a:p>
        </p:txBody>
      </p:sp>
      <p:sp>
        <p:nvSpPr>
          <p:cNvPr id="38916" name="Rectangle 4"/>
          <p:cNvSpPr>
            <a:spLocks/>
          </p:cNvSpPr>
          <p:nvPr/>
        </p:nvSpPr>
        <p:spPr bwMode="auto">
          <a:xfrm>
            <a:off x="814648" y="4258011"/>
            <a:ext cx="6957753" cy="163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292"/>
              </a:spcBef>
            </a:pPr>
            <a:r>
              <a:rPr lang="en-US" sz="2400" b="1" dirty="0">
                <a:ea typeface="ＭＳ Ｐゴシック" charset="0"/>
                <a:cs typeface="Lucida Grande" charset="0"/>
              </a:rPr>
              <a:t>Examples of Trace Properties:</a:t>
            </a:r>
          </a:p>
          <a:p>
            <a:pPr algn="l"/>
            <a:r>
              <a:rPr lang="en-US" sz="2400" b="1" dirty="0">
                <a:ea typeface="ＭＳ Ｐゴシック" charset="0"/>
                <a:cs typeface="Lucida Grande" charset="0"/>
              </a:rPr>
              <a:t> </a:t>
            </a:r>
            <a:r>
              <a:rPr lang="en-US" sz="2400" dirty="0">
                <a:ea typeface="ＭＳ Ｐゴシック" charset="0"/>
                <a:cs typeface="Lucida Grande" charset="0"/>
              </a:rPr>
              <a:t>Loop freedom, access control, </a:t>
            </a:r>
            <a:r>
              <a:rPr lang="en-US" sz="2400" dirty="0" err="1">
                <a:ea typeface="ＭＳ Ｐゴシック" charset="0"/>
                <a:cs typeface="Lucida Grande" charset="0"/>
              </a:rPr>
              <a:t>waypointing</a:t>
            </a:r>
            <a:r>
              <a:rPr lang="en-US" sz="2400" b="1" dirty="0">
                <a:ea typeface="ＭＳ Ｐゴシック" charset="0"/>
                <a:cs typeface="Lucida Grande" charset="0"/>
              </a:rPr>
              <a:t> </a:t>
            </a:r>
            <a:r>
              <a:rPr lang="en-US" sz="2400" dirty="0">
                <a:ea typeface="ＭＳ Ｐゴシック" charset="0"/>
                <a:cs typeface="Lucida Grande" charset="0"/>
              </a:rPr>
              <a:t>...</a:t>
            </a:r>
          </a:p>
          <a:p>
            <a:pPr>
              <a:spcBef>
                <a:spcPts val="1292"/>
              </a:spcBef>
            </a:pPr>
            <a:r>
              <a:rPr lang="en-US" sz="2400" b="1" dirty="0">
                <a:ea typeface="ＭＳ Ｐゴシック" charset="0"/>
                <a:cs typeface="Lucida Grande" charset="0"/>
              </a:rPr>
              <a:t>Trace Property Verification Tools:</a:t>
            </a:r>
          </a:p>
          <a:p>
            <a:pPr algn="l"/>
            <a:r>
              <a:rPr lang="en-US" sz="2400" dirty="0">
                <a:ea typeface="ＭＳ Ｐゴシック" charset="0"/>
                <a:cs typeface="Lucida Grande" charset="0"/>
              </a:rPr>
              <a:t> </a:t>
            </a:r>
            <a:r>
              <a:rPr lang="en-US" sz="2400" dirty="0" err="1">
                <a:ea typeface="ＭＳ Ｐゴシック" charset="0"/>
                <a:cs typeface="Lucida Grande" charset="0"/>
              </a:rPr>
              <a:t>NetPlumber</a:t>
            </a:r>
            <a:r>
              <a:rPr lang="en-US" sz="2400" dirty="0">
                <a:ea typeface="ＭＳ Ｐゴシック" charset="0"/>
                <a:cs typeface="Lucida Grande" charset="0"/>
              </a:rPr>
              <a:t>, </a:t>
            </a:r>
            <a:r>
              <a:rPr lang="en-US" sz="2400" dirty="0" err="1">
                <a:ea typeface="ＭＳ Ｐゴシック" charset="0"/>
                <a:cs typeface="Lucida Grande" charset="0"/>
              </a:rPr>
              <a:t>ConfigChecker</a:t>
            </a:r>
            <a:r>
              <a:rPr lang="en-US" sz="2400" dirty="0">
                <a:ea typeface="ＭＳ Ｐゴシック" charset="0"/>
                <a:cs typeface="Lucida Grande" charset="0"/>
              </a:rPr>
              <a:t> ...</a:t>
            </a:r>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9"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0"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34</a:t>
            </a:fld>
            <a:endParaRPr lang="en-US"/>
          </a:p>
        </p:txBody>
      </p:sp>
      <p:sp>
        <p:nvSpPr>
          <p:cNvPr id="11" name="Date Placeholder 1"/>
          <p:cNvSpPr txBox="1">
            <a:spLocks/>
          </p:cNvSpPr>
          <p:nvPr/>
        </p:nvSpPr>
        <p:spPr>
          <a:xfrm>
            <a:off x="228600" y="6492875"/>
            <a:ext cx="2133600" cy="365125"/>
          </a:xfrm>
          <a:prstGeom prst="rect">
            <a:avLst/>
          </a:prstGeom>
        </p:spPr>
        <p:txBody>
          <a:bodyPr vert="horz" lIns="91430" tIns="45716" rIns="91430" bIns="45716" rtlCol="0" anchor="ctr"/>
          <a:lstStyle>
            <a:defPPr>
              <a:defRPr lang="en-US"/>
            </a:defPPr>
            <a:lvl1pPr marL="0" algn="l" defTabSz="914306" rtl="0" eaLnBrk="1" latinLnBrk="0" hangingPunct="1">
              <a:defRPr sz="1200" kern="1200">
                <a:solidFill>
                  <a:schemeClr val="tx1">
                    <a:tint val="75000"/>
                  </a:schemeClr>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a:lstStyle>
          <a:p>
            <a:r>
              <a:rPr lang="en-US" dirty="0" smtClean="0"/>
              <a:t>10/13/14</a:t>
            </a:r>
            <a:endParaRPr lang="en-US" dirty="0"/>
          </a:p>
        </p:txBody>
      </p:sp>
    </p:spTree>
    <p:extLst>
      <p:ext uri="{BB962C8B-B14F-4D97-AF65-F5344CB8AC3E}">
        <p14:creationId xmlns:p14="http://schemas.microsoft.com/office/powerpoint/2010/main" val="2100616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0"/>
          </p:nvPr>
        </p:nvSpPr>
        <p:spPr>
          <a:xfrm>
            <a:off x="685800" y="6858000"/>
            <a:ext cx="2133600" cy="365125"/>
          </a:xfrm>
        </p:spPr>
        <p:txBody>
          <a:bodyPr/>
          <a:lstStyle/>
          <a:p>
            <a:r>
              <a:rPr lang="en-US" dirty="0" smtClean="0"/>
              <a:t/>
            </a:r>
            <a:endParaRPr lang="en-US" dirty="0"/>
          </a:p>
        </p:txBody>
      </p:sp>
      <p:pic>
        <p:nvPicPr>
          <p:cNvPr id="4096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852" y="2436607"/>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5593" y="2544520"/>
            <a:ext cx="2984269" cy="1109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3" name="Rectangle 3"/>
          <p:cNvSpPr>
            <a:spLocks noGrp="1" noChangeArrowheads="1"/>
          </p:cNvSpPr>
          <p:nvPr>
            <p:ph type="title"/>
          </p:nvPr>
        </p:nvSpPr>
        <p:spPr>
          <a:ln/>
        </p:spPr>
        <p:txBody>
          <a:bodyPr/>
          <a:lstStyle/>
          <a:p>
            <a:r>
              <a:rPr lang="en-US"/>
              <a:t>Formal Verification</a:t>
            </a:r>
          </a:p>
        </p:txBody>
      </p:sp>
      <p:sp>
        <p:nvSpPr>
          <p:cNvPr id="40964" name="Rectangle 4"/>
          <p:cNvSpPr>
            <a:spLocks/>
          </p:cNvSpPr>
          <p:nvPr/>
        </p:nvSpPr>
        <p:spPr bwMode="auto">
          <a:xfrm>
            <a:off x="1801784" y="1414969"/>
            <a:ext cx="5370022" cy="847165"/>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56" tIns="98456" rIns="98456" bIns="98456" anchor="ctr"/>
          <a:lstStyle/>
          <a:p>
            <a:pPr algn="l"/>
            <a:r>
              <a:rPr lang="en-US" sz="1900" b="1">
                <a:ea typeface="ＭＳ Ｐゴシック" charset="0"/>
                <a:cs typeface="Lucida Grande" charset="0"/>
              </a:rPr>
              <a:t>Corollary</a:t>
            </a:r>
            <a:r>
              <a:rPr lang="en-US" sz="1900">
                <a:ea typeface="ＭＳ Ｐゴシック" charset="0"/>
                <a:cs typeface="Lucida Grande" charset="0"/>
              </a:rPr>
              <a:t>: To check an invariant, verify the old and new configurations.</a:t>
            </a:r>
          </a:p>
        </p:txBody>
      </p:sp>
      <p:sp>
        <p:nvSpPr>
          <p:cNvPr id="40965" name="Line 5"/>
          <p:cNvSpPr>
            <a:spLocks noChangeShapeType="1"/>
          </p:cNvSpPr>
          <p:nvPr/>
        </p:nvSpPr>
        <p:spPr bwMode="auto">
          <a:xfrm rot="10800000" flipH="1">
            <a:off x="2959331" y="3715423"/>
            <a:ext cx="0" cy="44577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66" name="Rectangle 6"/>
          <p:cNvSpPr>
            <a:spLocks/>
          </p:cNvSpPr>
          <p:nvPr/>
        </p:nvSpPr>
        <p:spPr bwMode="auto">
          <a:xfrm>
            <a:off x="3782293" y="4400044"/>
            <a:ext cx="414777" cy="2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nSpc>
                <a:spcPts val="1228"/>
              </a:lnSpc>
            </a:pPr>
            <a:r>
              <a:rPr lang="en-US" sz="3200">
                <a:solidFill>
                  <a:srgbClr val="558E28"/>
                </a:solidFill>
                <a:ea typeface="ＭＳ Ｐゴシック" charset="0"/>
                <a:cs typeface="Lucida Grande" charset="0"/>
              </a:rPr>
              <a:t>✓</a:t>
            </a:r>
          </a:p>
        </p:txBody>
      </p:sp>
      <p:graphicFrame>
        <p:nvGraphicFramePr>
          <p:cNvPr id="40967" name="Group 7"/>
          <p:cNvGraphicFramePr>
            <a:graphicFrameLocks noGrp="1"/>
          </p:cNvGraphicFramePr>
          <p:nvPr/>
        </p:nvGraphicFramePr>
        <p:xfrm>
          <a:off x="2410693" y="4300369"/>
          <a:ext cx="1105593" cy="645459"/>
        </p:xfrm>
        <a:graphic>
          <a:graphicData uri="http://schemas.openxmlformats.org/drawingml/2006/table">
            <a:tbl>
              <a:tblPr/>
              <a:tblGrid>
                <a:gridCol w="1105593"/>
              </a:tblGrid>
              <a:tr h="64545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Analyzer</a:t>
                      </a:r>
                    </a:p>
                  </a:txBody>
                  <a:tcPr marL="33251" marR="33251" marT="32273" marB="32273" anchor="ctr" horzOverflow="overflow">
                    <a:lnL w="38100" cap="flat" cmpd="sng" algn="ctr">
                      <a:solidFill>
                        <a:srgbClr val="BBAE13"/>
                      </a:solidFill>
                      <a:prstDash val="solid"/>
                      <a:round/>
                      <a:headEnd type="none" w="med" len="med"/>
                      <a:tailEnd type="none" w="med" len="med"/>
                    </a:lnL>
                    <a:lnR w="38100" cap="flat" cmpd="sng" algn="ctr">
                      <a:solidFill>
                        <a:srgbClr val="BBAE13"/>
                      </a:solidFill>
                      <a:prstDash val="solid"/>
                      <a:round/>
                      <a:headEnd type="none" w="med" len="med"/>
                      <a:tailEnd type="none" w="med" len="med"/>
                    </a:lnR>
                    <a:lnT w="38100" cap="flat" cmpd="sng" algn="ctr">
                      <a:solidFill>
                        <a:srgbClr val="BBAE13"/>
                      </a:solidFill>
                      <a:prstDash val="solid"/>
                      <a:round/>
                      <a:headEnd type="none" w="med" len="med"/>
                      <a:tailEnd type="none" w="med" len="med"/>
                    </a:lnT>
                    <a:lnB w="38100" cap="flat" cmpd="sng" algn="ctr">
                      <a:solidFill>
                        <a:srgbClr val="BBAE13"/>
                      </a:solidFill>
                      <a:prstDash val="solid"/>
                      <a:round/>
                      <a:headEnd type="none" w="med" len="med"/>
                      <a:tailEnd type="none" w="med" len="med"/>
                    </a:lnB>
                    <a:lnTlToBr>
                      <a:noFill/>
                    </a:lnTlToBr>
                    <a:lnBlToTr>
                      <a:noFill/>
                    </a:lnBlToTr>
                    <a:solidFill>
                      <a:srgbClr val="F2F1C0"/>
                    </a:solidFill>
                  </a:tcPr>
                </a:tc>
              </a:tr>
            </a:tbl>
          </a:graphicData>
        </a:graphic>
      </p:graphicFrame>
      <p:sp>
        <p:nvSpPr>
          <p:cNvPr id="40973" name="Rectangle 13"/>
          <p:cNvSpPr>
            <a:spLocks/>
          </p:cNvSpPr>
          <p:nvPr/>
        </p:nvSpPr>
        <p:spPr bwMode="auto">
          <a:xfrm>
            <a:off x="8628613" y="4383908"/>
            <a:ext cx="414777" cy="21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a:lnSpc>
                <a:spcPts val="1228"/>
              </a:lnSpc>
            </a:pPr>
            <a:r>
              <a:rPr lang="en-US" sz="3200">
                <a:solidFill>
                  <a:srgbClr val="558E28"/>
                </a:solidFill>
                <a:ea typeface="ＭＳ Ｐゴシック" charset="0"/>
                <a:cs typeface="Lucida Grande" charset="0"/>
              </a:rPr>
              <a:t>✓</a:t>
            </a:r>
          </a:p>
        </p:txBody>
      </p:sp>
      <p:graphicFrame>
        <p:nvGraphicFramePr>
          <p:cNvPr id="40974" name="Group 14"/>
          <p:cNvGraphicFramePr>
            <a:graphicFrameLocks noGrp="1"/>
          </p:cNvGraphicFramePr>
          <p:nvPr/>
        </p:nvGraphicFramePr>
        <p:xfrm>
          <a:off x="7223762" y="4284233"/>
          <a:ext cx="1105593" cy="645459"/>
        </p:xfrm>
        <a:graphic>
          <a:graphicData uri="http://schemas.openxmlformats.org/drawingml/2006/table">
            <a:tbl>
              <a:tblPr/>
              <a:tblGrid>
                <a:gridCol w="1105593"/>
              </a:tblGrid>
              <a:tr h="645459">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Thonburi" charset="0"/>
                        <a:buNone/>
                        <a:tabLst/>
                      </a:pPr>
                      <a:r>
                        <a:rPr kumimoji="0" lang="en-US" sz="1900" b="0" i="0" u="none" strike="noStrike" cap="none" normalizeH="0" baseline="0">
                          <a:ln>
                            <a:noFill/>
                          </a:ln>
                          <a:solidFill>
                            <a:schemeClr val="tx1"/>
                          </a:solidFill>
                          <a:effectLst/>
                          <a:latin typeface="Lucida Grande" charset="0"/>
                          <a:ea typeface="ヒラギノ角ゴ ProN W3" charset="0"/>
                          <a:cs typeface="ヒラギノ角ゴ ProN W3" charset="0"/>
                          <a:sym typeface="Lucida Grande" charset="0"/>
                        </a:rPr>
                        <a:t>Analyzer</a:t>
                      </a:r>
                    </a:p>
                  </a:txBody>
                  <a:tcPr marL="33251" marR="33251" marT="32273" marB="32273" anchor="ctr" horzOverflow="overflow">
                    <a:lnL w="38100" cap="flat" cmpd="sng" algn="ctr">
                      <a:solidFill>
                        <a:srgbClr val="BBAE13"/>
                      </a:solidFill>
                      <a:prstDash val="solid"/>
                      <a:round/>
                      <a:headEnd type="none" w="med" len="med"/>
                      <a:tailEnd type="none" w="med" len="med"/>
                    </a:lnL>
                    <a:lnR w="38100" cap="flat" cmpd="sng" algn="ctr">
                      <a:solidFill>
                        <a:srgbClr val="BBAE13"/>
                      </a:solidFill>
                      <a:prstDash val="solid"/>
                      <a:round/>
                      <a:headEnd type="none" w="med" len="med"/>
                      <a:tailEnd type="none" w="med" len="med"/>
                    </a:lnR>
                    <a:lnT w="38100" cap="flat" cmpd="sng" algn="ctr">
                      <a:solidFill>
                        <a:srgbClr val="BBAE13"/>
                      </a:solidFill>
                      <a:prstDash val="solid"/>
                      <a:round/>
                      <a:headEnd type="none" w="med" len="med"/>
                      <a:tailEnd type="none" w="med" len="med"/>
                    </a:lnT>
                    <a:lnB w="38100" cap="flat" cmpd="sng" algn="ctr">
                      <a:solidFill>
                        <a:srgbClr val="BBAE13"/>
                      </a:solidFill>
                      <a:prstDash val="solid"/>
                      <a:round/>
                      <a:headEnd type="none" w="med" len="med"/>
                      <a:tailEnd type="none" w="med" len="med"/>
                    </a:lnB>
                    <a:lnTlToBr>
                      <a:noFill/>
                    </a:lnTlToBr>
                    <a:lnBlToTr>
                      <a:noFill/>
                    </a:lnBlToTr>
                    <a:solidFill>
                      <a:srgbClr val="F2F1C0"/>
                    </a:solidFill>
                  </a:tcPr>
                </a:tc>
              </a:tr>
            </a:tbl>
          </a:graphicData>
        </a:graphic>
      </p:graphicFrame>
      <p:sp>
        <p:nvSpPr>
          <p:cNvPr id="40980" name="AutoShape 20"/>
          <p:cNvSpPr>
            <a:spLocks/>
          </p:cNvSpPr>
          <p:nvPr/>
        </p:nvSpPr>
        <p:spPr bwMode="auto">
          <a:xfrm>
            <a:off x="4605253" y="2912633"/>
            <a:ext cx="831273" cy="355002"/>
          </a:xfrm>
          <a:prstGeom prst="rightArrow">
            <a:avLst>
              <a:gd name="adj1" fmla="val 24704"/>
              <a:gd name="adj2" fmla="val 88058"/>
            </a:avLst>
          </a:prstGeom>
          <a:solidFill>
            <a:srgbClr val="41414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US"/>
          </a:p>
        </p:txBody>
      </p:sp>
      <p:sp>
        <p:nvSpPr>
          <p:cNvPr id="40981" name="Rectangle 21"/>
          <p:cNvSpPr>
            <a:spLocks/>
          </p:cNvSpPr>
          <p:nvPr/>
        </p:nvSpPr>
        <p:spPr bwMode="auto">
          <a:xfrm>
            <a:off x="4937761" y="4340710"/>
            <a:ext cx="1770611" cy="403412"/>
          </a:xfrm>
          <a:prstGeom prst="rect">
            <a:avLst/>
          </a:prstGeom>
          <a:solidFill>
            <a:srgbClr val="CDE1D8"/>
          </a:solidFill>
          <a:ln w="38100" cap="flat">
            <a:solidFill>
              <a:srgbClr val="97C9A9"/>
            </a:solidFill>
            <a:prstDash val="solid"/>
            <a:miter lim="800000"/>
            <a:headEnd type="none" w="med" len="med"/>
            <a:tailEnd type="none" w="med" len="med"/>
          </a:ln>
        </p:spPr>
        <p:txBody>
          <a:bodyPr lIns="0" tIns="0" rIns="0" bIns="0" anchor="ctr"/>
          <a:lstStyle/>
          <a:p>
            <a:pPr algn="l"/>
            <a:r>
              <a:rPr lang="en-US" sz="1900">
                <a:ea typeface="ＭＳ Ｐゴシック" charset="0"/>
                <a:cs typeface="Lucida Grande" charset="0"/>
              </a:rPr>
              <a:t>Security Policy</a:t>
            </a:r>
          </a:p>
        </p:txBody>
      </p:sp>
      <p:sp>
        <p:nvSpPr>
          <p:cNvPr id="40982" name="Line 22"/>
          <p:cNvSpPr>
            <a:spLocks noChangeShapeType="1"/>
          </p:cNvSpPr>
          <p:nvPr/>
        </p:nvSpPr>
        <p:spPr bwMode="auto">
          <a:xfrm flipH="1">
            <a:off x="6758247" y="4550485"/>
            <a:ext cx="414598" cy="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3" name="Line 23"/>
          <p:cNvSpPr>
            <a:spLocks noChangeShapeType="1"/>
          </p:cNvSpPr>
          <p:nvPr/>
        </p:nvSpPr>
        <p:spPr bwMode="auto">
          <a:xfrm flipH="1">
            <a:off x="1927514" y="4550485"/>
            <a:ext cx="415636" cy="0"/>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84" name="Rectangle 24"/>
          <p:cNvSpPr>
            <a:spLocks/>
          </p:cNvSpPr>
          <p:nvPr/>
        </p:nvSpPr>
        <p:spPr bwMode="auto">
          <a:xfrm>
            <a:off x="124691" y="4340710"/>
            <a:ext cx="1770611" cy="403412"/>
          </a:xfrm>
          <a:prstGeom prst="rect">
            <a:avLst/>
          </a:prstGeom>
          <a:solidFill>
            <a:srgbClr val="CDE1D8"/>
          </a:solidFill>
          <a:ln w="38100" cap="flat">
            <a:solidFill>
              <a:srgbClr val="97C9A9"/>
            </a:solidFill>
            <a:prstDash val="solid"/>
            <a:miter lim="800000"/>
            <a:headEnd type="none" w="med" len="med"/>
            <a:tailEnd type="none" w="med" len="med"/>
          </a:ln>
        </p:spPr>
        <p:txBody>
          <a:bodyPr lIns="0" tIns="0" rIns="0" bIns="0" anchor="ctr"/>
          <a:lstStyle/>
          <a:p>
            <a:pPr algn="l"/>
            <a:r>
              <a:rPr lang="en-US" sz="1900">
                <a:ea typeface="ＭＳ Ｐゴシック" charset="0"/>
                <a:cs typeface="Lucida Grande" charset="0"/>
              </a:rPr>
              <a:t>Security Policy</a:t>
            </a:r>
          </a:p>
        </p:txBody>
      </p:sp>
      <p:sp>
        <p:nvSpPr>
          <p:cNvPr id="40985" name="Freeform 25"/>
          <p:cNvSpPr>
            <a:spLocks/>
          </p:cNvSpPr>
          <p:nvPr/>
        </p:nvSpPr>
        <p:spPr bwMode="auto">
          <a:xfrm>
            <a:off x="6700058" y="2789593"/>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6" name="Freeform 26"/>
          <p:cNvSpPr>
            <a:spLocks/>
          </p:cNvSpPr>
          <p:nvPr/>
        </p:nvSpPr>
        <p:spPr bwMode="auto">
          <a:xfrm>
            <a:off x="7531331" y="2444675"/>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7" name="Freeform 27"/>
          <p:cNvSpPr>
            <a:spLocks/>
          </p:cNvSpPr>
          <p:nvPr/>
        </p:nvSpPr>
        <p:spPr bwMode="auto">
          <a:xfrm>
            <a:off x="7531331" y="2807746"/>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8" name="Freeform 28"/>
          <p:cNvSpPr>
            <a:spLocks/>
          </p:cNvSpPr>
          <p:nvPr/>
        </p:nvSpPr>
        <p:spPr bwMode="auto">
          <a:xfrm>
            <a:off x="7531331" y="3162748"/>
            <a:ext cx="581891" cy="355002"/>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0989" name="Line 29"/>
          <p:cNvSpPr>
            <a:spLocks noChangeShapeType="1"/>
          </p:cNvSpPr>
          <p:nvPr/>
        </p:nvSpPr>
        <p:spPr bwMode="auto">
          <a:xfrm rot="10800000" flipH="1">
            <a:off x="7822276" y="3711388"/>
            <a:ext cx="0" cy="444762"/>
          </a:xfrm>
          <a:prstGeom prst="line">
            <a:avLst/>
          </a:prstGeom>
          <a:noFill/>
          <a:ln w="25400" cap="flat">
            <a:solidFill>
              <a:schemeClr val="tx1"/>
            </a:solidFill>
            <a:prstDash val="sysDot"/>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0990" name="Rectangle 30"/>
          <p:cNvSpPr>
            <a:spLocks/>
          </p:cNvSpPr>
          <p:nvPr/>
        </p:nvSpPr>
        <p:spPr bwMode="auto">
          <a:xfrm>
            <a:off x="5020889" y="4953899"/>
            <a:ext cx="4123113" cy="14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1900" b="1" dirty="0">
                <a:ea typeface="ＭＳ Ｐゴシック" charset="0"/>
                <a:cs typeface="Lucida Grande" charset="0"/>
              </a:rPr>
              <a:t>Verification Tools</a:t>
            </a:r>
          </a:p>
          <a:p>
            <a:pPr algn="l">
              <a:buSzPct val="125000"/>
              <a:buFont typeface="Thonburi" charset="0"/>
              <a:buChar char="•"/>
            </a:pPr>
            <a:r>
              <a:rPr lang="en-US" sz="1900" b="1" dirty="0">
                <a:ea typeface="ＭＳ Ｐゴシック" charset="0"/>
                <a:cs typeface="Lucida Grande" charset="0"/>
              </a:rPr>
              <a:t> </a:t>
            </a:r>
            <a:r>
              <a:rPr lang="en-US" sz="1900" dirty="0">
                <a:ea typeface="ＭＳ Ｐゴシック" charset="0"/>
                <a:cs typeface="Lucida Grande" charset="0"/>
              </a:rPr>
              <a:t>Anteater [SIGCOMM </a:t>
            </a:r>
            <a:r>
              <a:rPr lang="ja-JP" altLang="en-US" sz="1900" dirty="0">
                <a:latin typeface="Arial"/>
                <a:ea typeface="ＭＳ Ｐゴシック" charset="0"/>
                <a:cs typeface="Lucida Grande" charset="0"/>
              </a:rPr>
              <a:t>’</a:t>
            </a:r>
            <a:r>
              <a:rPr lang="en-US" sz="1900" dirty="0">
                <a:ea typeface="ＭＳ Ｐゴシック" charset="0"/>
                <a:cs typeface="Lucida Grande" charset="0"/>
              </a:rPr>
              <a:t>11]</a:t>
            </a:r>
          </a:p>
          <a:p>
            <a:pPr algn="l">
              <a:buSzPct val="125000"/>
              <a:buFont typeface="Thonburi" charset="0"/>
              <a:buChar char="•"/>
            </a:pPr>
            <a:r>
              <a:rPr lang="en-US" sz="1900" dirty="0">
                <a:ea typeface="ＭＳ Ｐゴシック" charset="0"/>
                <a:cs typeface="Lucida Grande" charset="0"/>
              </a:rPr>
              <a:t> </a:t>
            </a:r>
            <a:r>
              <a:rPr lang="en-US" sz="1900" dirty="0" err="1">
                <a:ea typeface="ＭＳ Ｐゴシック" charset="0"/>
                <a:cs typeface="Lucida Grande" charset="0"/>
              </a:rPr>
              <a:t>NetPlumber</a:t>
            </a:r>
            <a:r>
              <a:rPr lang="en-US" sz="1900" dirty="0">
                <a:ea typeface="ＭＳ Ｐゴシック" charset="0"/>
                <a:cs typeface="Lucida Grande" charset="0"/>
              </a:rPr>
              <a:t> [SIGCOMM </a:t>
            </a:r>
            <a:r>
              <a:rPr lang="ja-JP" altLang="en-US" sz="1900" dirty="0">
                <a:latin typeface="Arial"/>
                <a:ea typeface="ＭＳ Ｐゴシック" charset="0"/>
                <a:cs typeface="Lucida Grande" charset="0"/>
              </a:rPr>
              <a:t>’</a:t>
            </a:r>
            <a:r>
              <a:rPr lang="en-US" sz="1900" dirty="0">
                <a:ea typeface="ＭＳ Ｐゴシック" charset="0"/>
                <a:cs typeface="Lucida Grande" charset="0"/>
              </a:rPr>
              <a:t>13]</a:t>
            </a:r>
            <a:endParaRPr lang="en-US" sz="1900" dirty="0">
              <a:ea typeface="ＭＳ Ｐゴシック" charset="0"/>
              <a:cs typeface="Lucida Grande" charset="0"/>
            </a:endParaRPr>
          </a:p>
          <a:p>
            <a:pPr algn="l">
              <a:buSzPct val="125000"/>
              <a:buFont typeface="Thonburi" charset="0"/>
              <a:buChar char="•"/>
            </a:pPr>
            <a:r>
              <a:rPr lang="en-US" sz="1900" dirty="0">
                <a:ea typeface="ＭＳ Ｐゴシック" charset="0"/>
                <a:cs typeface="Lucida Grande" charset="0"/>
              </a:rPr>
              <a:t> </a:t>
            </a:r>
            <a:r>
              <a:rPr lang="en-US" sz="1900" dirty="0" err="1">
                <a:ea typeface="ＭＳ Ｐゴシック" charset="0"/>
                <a:cs typeface="Lucida Grande" charset="0"/>
              </a:rPr>
              <a:t>ConfigChecker</a:t>
            </a:r>
            <a:r>
              <a:rPr lang="en-US" sz="1900" dirty="0">
                <a:ea typeface="ＭＳ Ｐゴシック" charset="0"/>
                <a:cs typeface="Lucida Grande" charset="0"/>
              </a:rPr>
              <a:t> [ICNP </a:t>
            </a:r>
            <a:r>
              <a:rPr lang="ja-JP" altLang="en-US" sz="1900" dirty="0">
                <a:latin typeface="Arial"/>
                <a:ea typeface="ＭＳ Ｐゴシック" charset="0"/>
                <a:cs typeface="Lucida Grande" charset="0"/>
              </a:rPr>
              <a:t>’</a:t>
            </a:r>
            <a:r>
              <a:rPr lang="en-US" sz="1900" dirty="0">
                <a:ea typeface="ＭＳ Ｐゴシック" charset="0"/>
                <a:cs typeface="Lucida Grande" charset="0"/>
              </a:rPr>
              <a:t>09]</a:t>
            </a:r>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25"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26"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35</a:t>
            </a:fld>
            <a:endParaRPr lang="en-US"/>
          </a:p>
        </p:txBody>
      </p:sp>
    </p:spTree>
    <p:extLst>
      <p:ext uri="{BB962C8B-B14F-4D97-AF65-F5344CB8AC3E}">
        <p14:creationId xmlns:p14="http://schemas.microsoft.com/office/powerpoint/2010/main" val="290269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a:xfrm>
            <a:off x="1219200" y="6675437"/>
            <a:ext cx="2133600" cy="365125"/>
          </a:xfrm>
        </p:spPr>
        <p:txBody>
          <a:bodyPr/>
          <a:lstStyle/>
          <a:p>
            <a:r>
              <a:rPr lang="en-US" dirty="0" smtClean="0"/>
              <a:t/>
            </a:r>
            <a:endParaRPr lang="en-US" dirty="0"/>
          </a:p>
        </p:txBody>
      </p:sp>
      <p:sp>
        <p:nvSpPr>
          <p:cNvPr id="41985" name="Rectangle 1"/>
          <p:cNvSpPr>
            <a:spLocks noGrp="1" noChangeArrowheads="1"/>
          </p:cNvSpPr>
          <p:nvPr>
            <p:ph type="title"/>
          </p:nvPr>
        </p:nvSpPr>
        <p:spPr>
          <a:xfrm>
            <a:off x="174567" y="3267635"/>
            <a:ext cx="8803178" cy="879438"/>
          </a:xfrm>
          <a:ln/>
        </p:spPr>
        <p:txBody>
          <a:bodyPr/>
          <a:lstStyle/>
          <a:p>
            <a:r>
              <a:rPr lang="en-US" dirty="0" smtClean="0">
                <a:cs typeface="Lucida Grande" charset="0"/>
              </a:rPr>
              <a:t>Mechanisms</a:t>
            </a:r>
            <a:endParaRPr lang="en-US" dirty="0"/>
          </a:p>
        </p:txBody>
      </p:sp>
      <p:sp>
        <p:nvSpPr>
          <p:cNvPr id="2" name="Date Placeholder 1"/>
          <p:cNvSpPr>
            <a:spLocks noGrp="1"/>
          </p:cNvSpPr>
          <p:nvPr>
            <p:ph type="dt" sz="half" idx="10"/>
          </p:nvPr>
        </p:nvSpPr>
        <p:spPr/>
        <p:txBody>
          <a:bodyPr/>
          <a:lstStyle/>
          <a:p>
            <a:r>
              <a:rPr lang="en-US" smtClean="0"/>
              <a:t>10/13/14</a:t>
            </a:r>
            <a:endParaRPr lang="en-US"/>
          </a:p>
        </p:txBody>
      </p:sp>
      <p:sp>
        <p:nvSpPr>
          <p:cNvPr id="4" name="Footer Placeholder 3"/>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36</a:t>
            </a:fld>
            <a:endParaRPr lang="en-US"/>
          </a:p>
        </p:txBody>
      </p:sp>
    </p:spTree>
    <p:extLst>
      <p:ext uri="{BB962C8B-B14F-4D97-AF65-F5344CB8AC3E}">
        <p14:creationId xmlns:p14="http://schemas.microsoft.com/office/powerpoint/2010/main" val="418201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a:xfrm>
            <a:off x="685800" y="6675437"/>
            <a:ext cx="2133600" cy="365125"/>
          </a:xfrm>
        </p:spPr>
        <p:txBody>
          <a:bodyPr/>
          <a:lstStyle/>
          <a:p>
            <a:r>
              <a:rPr lang="en-US" dirty="0" smtClean="0"/>
              <a:t/>
            </a:r>
            <a:endParaRPr lang="en-US" dirty="0"/>
          </a:p>
        </p:txBody>
      </p:sp>
      <p:sp>
        <p:nvSpPr>
          <p:cNvPr id="43009" name="Line 1"/>
          <p:cNvSpPr>
            <a:spLocks noChangeShapeType="1"/>
          </p:cNvSpPr>
          <p:nvPr/>
        </p:nvSpPr>
        <p:spPr bwMode="auto">
          <a:xfrm>
            <a:off x="7745385" y="4178338"/>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0" name="Line 2"/>
          <p:cNvSpPr>
            <a:spLocks noChangeShapeType="1"/>
          </p:cNvSpPr>
          <p:nvPr/>
        </p:nvSpPr>
        <p:spPr bwMode="auto">
          <a:xfrm flipH="1">
            <a:off x="6467302" y="4178340"/>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3011" name="Line 3"/>
          <p:cNvSpPr>
            <a:spLocks noChangeShapeType="1"/>
          </p:cNvSpPr>
          <p:nvPr/>
        </p:nvSpPr>
        <p:spPr bwMode="auto">
          <a:xfrm>
            <a:off x="7232073" y="4198511"/>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473" y="3009452"/>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3013" name="Rectangle 5"/>
          <p:cNvSpPr>
            <a:spLocks noGrp="1" noChangeArrowheads="1"/>
          </p:cNvSpPr>
          <p:nvPr>
            <p:ph type="title"/>
          </p:nvPr>
        </p:nvSpPr>
        <p:spPr>
          <a:ln/>
        </p:spPr>
        <p:txBody>
          <a:bodyPr/>
          <a:lstStyle/>
          <a:p>
            <a:r>
              <a:rPr lang="en-US"/>
              <a:t>2-Phase Update</a:t>
            </a:r>
          </a:p>
        </p:txBody>
      </p:sp>
      <p:sp>
        <p:nvSpPr>
          <p:cNvPr id="43014" name="Rectangle 6"/>
          <p:cNvSpPr>
            <a:spLocks/>
          </p:cNvSpPr>
          <p:nvPr/>
        </p:nvSpPr>
        <p:spPr bwMode="auto">
          <a:xfrm>
            <a:off x="176646" y="2218766"/>
            <a:ext cx="5453149" cy="297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Overview</a:t>
            </a:r>
          </a:p>
          <a:p>
            <a:pPr algn="l">
              <a:buSzPct val="125000"/>
              <a:buFont typeface="Thonburi" charset="0"/>
              <a:buChar char="•"/>
            </a:pPr>
            <a:r>
              <a:rPr lang="en-US" sz="2400" dirty="0">
                <a:ea typeface="ＭＳ Ｐゴシック" charset="0"/>
                <a:cs typeface="Lucida Grande" charset="0"/>
              </a:rPr>
              <a:t>Runtime instruments configurations</a:t>
            </a:r>
          </a:p>
          <a:p>
            <a:pPr algn="l">
              <a:buSzPct val="125000"/>
              <a:buFont typeface="Thonburi" charset="0"/>
              <a:buChar char="•"/>
            </a:pPr>
            <a:r>
              <a:rPr lang="en-US" sz="2400" dirty="0">
                <a:ea typeface="ＭＳ Ｐゴシック" charset="0"/>
                <a:cs typeface="Lucida Grande" charset="0"/>
              </a:rPr>
              <a:t>Edge rules stamp packets with version</a:t>
            </a:r>
          </a:p>
          <a:p>
            <a:pPr algn="l">
              <a:buSzPct val="125000"/>
              <a:buFont typeface="Thonburi" charset="0"/>
              <a:buChar char="•"/>
            </a:pPr>
            <a:r>
              <a:rPr lang="en-US" sz="2400" dirty="0">
                <a:ea typeface="ＭＳ Ｐゴシック" charset="0"/>
                <a:cs typeface="Lucida Grande" charset="0"/>
              </a:rPr>
              <a:t>Forwarding rules match on version</a:t>
            </a:r>
          </a:p>
          <a:p>
            <a:pPr>
              <a:spcBef>
                <a:spcPts val="1292"/>
              </a:spcBef>
            </a:pPr>
            <a:r>
              <a:rPr lang="en-US" sz="2400" b="1" dirty="0">
                <a:ea typeface="ＭＳ Ｐゴシック" charset="0"/>
                <a:cs typeface="Lucida Grande" charset="0"/>
              </a:rPr>
              <a:t>Algorithm (2-Phase Update)</a:t>
            </a:r>
          </a:p>
          <a:p>
            <a:pPr>
              <a:spcBef>
                <a:spcPts val="840"/>
              </a:spcBef>
              <a:buFontTx/>
              <a:buAutoNum type="arabicPeriod"/>
            </a:pPr>
            <a:r>
              <a:rPr lang="en-US" sz="2400" dirty="0">
                <a:ea typeface="ＭＳ Ｐゴシック" charset="0"/>
                <a:cs typeface="Lucida Grande" charset="0"/>
              </a:rPr>
              <a:t>Install new rules on internal switches, leave old configuration in place</a:t>
            </a:r>
          </a:p>
          <a:p>
            <a:pPr>
              <a:spcBef>
                <a:spcPts val="840"/>
              </a:spcBef>
              <a:buFontTx/>
              <a:buAutoNum type="arabicPeriod"/>
            </a:pPr>
            <a:r>
              <a:rPr lang="en-US" sz="2400" dirty="0">
                <a:ea typeface="ＭＳ Ｐゴシック" charset="0"/>
                <a:cs typeface="Lucida Grande" charset="0"/>
              </a:rPr>
              <a:t>Install edge rules that stamp with the new version number</a:t>
            </a:r>
          </a:p>
        </p:txBody>
      </p:sp>
      <p:sp>
        <p:nvSpPr>
          <p:cNvPr id="43015" name="Rectangle 7"/>
          <p:cNvSpPr>
            <a:spLocks/>
          </p:cNvSpPr>
          <p:nvPr/>
        </p:nvSpPr>
        <p:spPr bwMode="auto">
          <a:xfrm>
            <a:off x="7876311" y="3198313"/>
            <a:ext cx="974559" cy="1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sp>
        <p:nvSpPr>
          <p:cNvPr id="43016" name="Rectangle 8"/>
          <p:cNvSpPr>
            <a:spLocks/>
          </p:cNvSpPr>
          <p:nvPr/>
        </p:nvSpPr>
        <p:spPr bwMode="auto">
          <a:xfrm>
            <a:off x="7896052" y="4368949"/>
            <a:ext cx="1246909" cy="4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00" b="1">
                <a:ea typeface="ＭＳ Ｐゴシック" charset="0"/>
                <a:cs typeface="Lucida Grande" charset="0"/>
              </a:rPr>
              <a:t>Calculate rules,</a:t>
            </a:r>
          </a:p>
          <a:p>
            <a:r>
              <a:rPr lang="en-US" sz="900" b="1">
                <a:ea typeface="ＭＳ Ｐゴシック" charset="0"/>
                <a:cs typeface="Lucida Grande" charset="0"/>
              </a:rPr>
              <a:t>generate messsages</a:t>
            </a:r>
          </a:p>
        </p:txBody>
      </p:sp>
      <p:pic>
        <p:nvPicPr>
          <p:cNvPr id="430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73" y="1847626"/>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8911" y="4889352"/>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435" y="538958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302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835" y="4889352"/>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8"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37</a:t>
            </a:fld>
            <a:endParaRPr lang="en-US"/>
          </a:p>
        </p:txBody>
      </p:sp>
    </p:spTree>
    <p:extLst>
      <p:ext uri="{BB962C8B-B14F-4D97-AF65-F5344CB8AC3E}">
        <p14:creationId xmlns:p14="http://schemas.microsoft.com/office/powerpoint/2010/main" val="3563385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3"/>
          <p:cNvSpPr>
            <a:spLocks noGrp="1"/>
          </p:cNvSpPr>
          <p:nvPr>
            <p:ph type="sldNum" sz="quarter" idx="10"/>
          </p:nvPr>
        </p:nvSpPr>
        <p:spPr>
          <a:xfrm>
            <a:off x="685800" y="6675437"/>
            <a:ext cx="2133600" cy="365125"/>
          </a:xfrm>
        </p:spPr>
        <p:txBody>
          <a:bodyPr/>
          <a:lstStyle/>
          <a:p>
            <a:r>
              <a:rPr lang="en-US" dirty="0" smtClean="0"/>
              <a:t/>
            </a:r>
            <a:endParaRPr lang="en-US" dirty="0"/>
          </a:p>
        </p:txBody>
      </p:sp>
      <p:cxnSp>
        <p:nvCxnSpPr>
          <p:cNvPr id="45057" name="AutoShape 1"/>
          <p:cNvCxnSpPr>
            <a:cxnSpLocks noChangeShapeType="1"/>
            <a:stCxn id="45067" idx="0"/>
            <a:endCxn id="45070" idx="0"/>
          </p:cNvCxnSpPr>
          <p:nvPr/>
        </p:nvCxnSpPr>
        <p:spPr bwMode="auto">
          <a:xfrm>
            <a:off x="2496938" y="4047231"/>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8" name="AutoShape 2"/>
          <p:cNvCxnSpPr>
            <a:cxnSpLocks noChangeShapeType="1"/>
            <a:stCxn id="45069" idx="0"/>
            <a:endCxn id="45070" idx="0"/>
          </p:cNvCxnSpPr>
          <p:nvPr/>
        </p:nvCxnSpPr>
        <p:spPr bwMode="auto">
          <a:xfrm flipH="1">
            <a:off x="4458740" y="4016975"/>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59" name="AutoShape 3"/>
          <p:cNvCxnSpPr>
            <a:cxnSpLocks noChangeShapeType="1"/>
            <a:stCxn id="45069" idx="0"/>
            <a:endCxn id="45077"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0" name="AutoShape 4"/>
          <p:cNvCxnSpPr>
            <a:cxnSpLocks noChangeShapeType="1"/>
            <a:stCxn id="45067" idx="0"/>
            <a:endCxn id="45077" idx="0"/>
          </p:cNvCxnSpPr>
          <p:nvPr/>
        </p:nvCxnSpPr>
        <p:spPr bwMode="auto">
          <a:xfrm rot="10800000" flipH="1">
            <a:off x="2496938"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1" name="AutoShape 5"/>
          <p:cNvCxnSpPr>
            <a:cxnSpLocks noChangeShapeType="1"/>
            <a:stCxn id="45063" idx="0"/>
            <a:endCxn id="45067" idx="0"/>
          </p:cNvCxnSpPr>
          <p:nvPr/>
        </p:nvCxnSpPr>
        <p:spPr bwMode="auto">
          <a:xfrm flipH="1">
            <a:off x="2496938" y="2711938"/>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2" name="AutoShape 6"/>
          <p:cNvCxnSpPr>
            <a:cxnSpLocks noChangeShapeType="1"/>
            <a:stCxn id="45063" idx="0"/>
            <a:endCxn id="45069" idx="0"/>
          </p:cNvCxnSpPr>
          <p:nvPr/>
        </p:nvCxnSpPr>
        <p:spPr bwMode="auto">
          <a:xfrm>
            <a:off x="4458740" y="2711938"/>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64" name="Rectangle 8"/>
          <p:cNvSpPr>
            <a:spLocks noGrp="1" noChangeArrowheads="1"/>
          </p:cNvSpPr>
          <p:nvPr>
            <p:ph type="title"/>
          </p:nvPr>
        </p:nvSpPr>
        <p:spPr>
          <a:ln/>
        </p:spPr>
        <p:txBody>
          <a:bodyPr/>
          <a:lstStyle/>
          <a:p>
            <a:r>
              <a:rPr lang="en-US"/>
              <a:t>2-Phase Update in Action</a:t>
            </a:r>
          </a:p>
        </p:txBody>
      </p:sp>
      <p:cxnSp>
        <p:nvCxnSpPr>
          <p:cNvPr id="45065" name="AutoShape 9"/>
          <p:cNvCxnSpPr>
            <a:cxnSpLocks noChangeShapeType="1"/>
            <a:stCxn id="45067" idx="0"/>
            <a:endCxn id="45068" idx="0"/>
          </p:cNvCxnSpPr>
          <p:nvPr/>
        </p:nvCxnSpPr>
        <p:spPr bwMode="auto">
          <a:xfrm rot="10800000">
            <a:off x="1101439" y="3588350"/>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5066" name="AutoShape 10"/>
          <p:cNvCxnSpPr>
            <a:cxnSpLocks noChangeShapeType="1"/>
            <a:stCxn id="45067" idx="0"/>
            <a:endCxn id="45071" idx="0"/>
          </p:cNvCxnSpPr>
          <p:nvPr/>
        </p:nvCxnSpPr>
        <p:spPr bwMode="auto">
          <a:xfrm flipH="1">
            <a:off x="1101439"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50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3259568"/>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6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0"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1"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2" name="Pictur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97" y="4240869"/>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3" name="Pictur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5076" name="Group 20"/>
          <p:cNvGrpSpPr>
            <a:grpSpLocks/>
          </p:cNvGrpSpPr>
          <p:nvPr/>
        </p:nvGrpSpPr>
        <p:grpSpPr bwMode="auto">
          <a:xfrm>
            <a:off x="2355620" y="6094544"/>
            <a:ext cx="4271702" cy="249107"/>
            <a:chOff x="0" y="21"/>
            <a:chExt cx="4111" cy="247"/>
          </a:xfrm>
        </p:grpSpPr>
        <p:sp>
          <p:nvSpPr>
            <p:cNvPr id="45074"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5075" name="Rectangle 19"/>
            <p:cNvSpPr>
              <a:spLocks/>
            </p:cNvSpPr>
            <p:nvPr/>
          </p:nvSpPr>
          <p:spPr bwMode="auto">
            <a:xfrm>
              <a:off x="1642" y="21"/>
              <a:ext cx="519" cy="247"/>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5077"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8"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93"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79"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9"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9"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81"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609"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5082" name="Freeform 26"/>
          <p:cNvSpPr>
            <a:spLocks/>
          </p:cNvSpPr>
          <p:nvPr/>
        </p:nvSpPr>
        <p:spPr bwMode="auto">
          <a:xfrm>
            <a:off x="3944391" y="5133415"/>
            <a:ext cx="1014153" cy="612178"/>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3" name="Freeform 27"/>
          <p:cNvSpPr>
            <a:spLocks/>
          </p:cNvSpPr>
          <p:nvPr/>
        </p:nvSpPr>
        <p:spPr bwMode="auto">
          <a:xfrm>
            <a:off x="3956858" y="2428540"/>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4" name="Rectangle 28"/>
          <p:cNvSpPr>
            <a:spLocks/>
          </p:cNvSpPr>
          <p:nvPr/>
        </p:nvSpPr>
        <p:spPr bwMode="auto">
          <a:xfrm>
            <a:off x="4204162" y="2558162"/>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5085" name="Freeform 29"/>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6" name="Rectangle 30"/>
          <p:cNvSpPr>
            <a:spLocks/>
          </p:cNvSpPr>
          <p:nvPr/>
        </p:nvSpPr>
        <p:spPr bwMode="auto">
          <a:xfrm>
            <a:off x="4204162" y="3897490"/>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5087" name="Rectangle 31"/>
          <p:cNvSpPr>
            <a:spLocks/>
          </p:cNvSpPr>
          <p:nvPr/>
        </p:nvSpPr>
        <p:spPr bwMode="auto">
          <a:xfrm>
            <a:off x="4204162" y="5333634"/>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5088" name="Freeform 32"/>
          <p:cNvSpPr>
            <a:spLocks/>
          </p:cNvSpPr>
          <p:nvPr/>
        </p:nvSpPr>
        <p:spPr bwMode="auto">
          <a:xfrm>
            <a:off x="1986742" y="3735593"/>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5089" name="Rectangle 33"/>
          <p:cNvSpPr>
            <a:spLocks/>
          </p:cNvSpPr>
          <p:nvPr/>
        </p:nvSpPr>
        <p:spPr bwMode="auto">
          <a:xfrm>
            <a:off x="2401341" y="3905557"/>
            <a:ext cx="59067"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5090"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768"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1"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2"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80808" y="1081145"/>
            <a:ext cx="1886989" cy="192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3" name="Picture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4"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63687" y="4243892"/>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5" name="Picture 3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38750"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6"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1"/>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5097"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1767" y="1960583"/>
            <a:ext cx="2178974" cy="208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46"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47"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38</a:t>
            </a:fld>
            <a:endParaRPr lang="en-US"/>
          </a:p>
        </p:txBody>
      </p:sp>
    </p:spTree>
    <p:extLst>
      <p:ext uri="{BB962C8B-B14F-4D97-AF65-F5344CB8AC3E}">
        <p14:creationId xmlns:p14="http://schemas.microsoft.com/office/powerpoint/2010/main" val="475845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50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083"/>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08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499"/>
                                          </p:stCondLst>
                                        </p:cTn>
                                        <p:tgtEl>
                                          <p:spTgt spid="450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45094"/>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45082"/>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nodeType="clickEffect">
                                  <p:stCondLst>
                                    <p:cond delay="0"/>
                                  </p:stCondLst>
                                  <p:childTnLst>
                                    <p:set>
                                      <p:cBhvr>
                                        <p:cTn id="27" dur="1" fill="hold">
                                          <p:stCondLst>
                                            <p:cond delay="499"/>
                                          </p:stCondLst>
                                        </p:cTn>
                                        <p:tgtEl>
                                          <p:spTgt spid="45090"/>
                                        </p:tgtEl>
                                        <p:attrNameLst>
                                          <p:attrName>style.visibility</p:attrName>
                                        </p:attrNameLst>
                                      </p:cBhvr>
                                      <p:to>
                                        <p:strVal val="hidden"/>
                                      </p:to>
                                    </p:set>
                                  </p:childTnLst>
                                </p:cTn>
                              </p:par>
                            </p:childTnLst>
                          </p:cTn>
                        </p:par>
                        <p:par>
                          <p:cTn id="28" fill="hold" nodeType="afterGroup">
                            <p:stCondLst>
                              <p:cond delay="500"/>
                            </p:stCondLst>
                            <p:childTnLst>
                              <p:par>
                                <p:cTn id="29" presetID="1" presetClass="entr" presetSubtype="0" fill="hold" nodeType="afterEffect">
                                  <p:stCondLst>
                                    <p:cond delay="0"/>
                                  </p:stCondLst>
                                  <p:childTnLst>
                                    <p:set>
                                      <p:cBhvr>
                                        <p:cTn id="30" dur="1" fill="hold">
                                          <p:stCondLst>
                                            <p:cond delay="499"/>
                                          </p:stCondLst>
                                        </p:cTn>
                                        <p:tgtEl>
                                          <p:spTgt spid="45097"/>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499"/>
                                          </p:stCondLst>
                                        </p:cTn>
                                        <p:tgtEl>
                                          <p:spTgt spid="4508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499"/>
                                          </p:stCondLst>
                                        </p:cTn>
                                        <p:tgtEl>
                                          <p:spTgt spid="45091"/>
                                        </p:tgtEl>
                                        <p:attrNameLst>
                                          <p:attrName>style.visibility</p:attrName>
                                        </p:attrNameLst>
                                      </p:cBhvr>
                                      <p:to>
                                        <p:strVal val="hidden"/>
                                      </p:to>
                                    </p:set>
                                  </p:childTnLst>
                                </p:cTn>
                              </p:par>
                            </p:childTnLst>
                          </p:cTn>
                        </p:par>
                        <p:par>
                          <p:cTn id="38" fill="hold" nodeType="afterGroup">
                            <p:stCondLst>
                              <p:cond delay="500"/>
                            </p:stCondLst>
                            <p:childTnLst>
                              <p:par>
                                <p:cTn id="39" presetID="1" presetClass="exit" presetSubtype="0" fill="hold" nodeType="afterEffect">
                                  <p:stCondLst>
                                    <p:cond delay="0"/>
                                  </p:stCondLst>
                                  <p:childTnLst>
                                    <p:set>
                                      <p:cBhvr>
                                        <p:cTn id="40" dur="1" fill="hold">
                                          <p:stCondLst>
                                            <p:cond delay="499"/>
                                          </p:stCondLst>
                                        </p:cTn>
                                        <p:tgtEl>
                                          <p:spTgt spid="45096"/>
                                        </p:tgtEl>
                                        <p:attrNameLst>
                                          <p:attrName>style.visibility</p:attrName>
                                        </p:attrNameLst>
                                      </p:cBhvr>
                                      <p:to>
                                        <p:strVal val="hidden"/>
                                      </p:to>
                                    </p:set>
                                  </p:childTnLst>
                                </p:cTn>
                              </p:par>
                            </p:childTnLst>
                          </p:cTn>
                        </p:par>
                        <p:par>
                          <p:cTn id="41" fill="hold" nodeType="afterGroup">
                            <p:stCondLst>
                              <p:cond delay="1000"/>
                            </p:stCondLst>
                            <p:childTnLst>
                              <p:par>
                                <p:cTn id="42" presetID="1" presetClass="exit" presetSubtype="0" fill="hold" nodeType="afterEffect">
                                  <p:stCondLst>
                                    <p:cond delay="0"/>
                                  </p:stCondLst>
                                  <p:childTnLst>
                                    <p:set>
                                      <p:cBhvr>
                                        <p:cTn id="43" dur="1" fill="hold">
                                          <p:stCondLst>
                                            <p:cond delay="499"/>
                                          </p:stCondLst>
                                        </p:cTn>
                                        <p:tgtEl>
                                          <p:spTgt spid="450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2" grpId="0" animBg="1"/>
      <p:bldP spid="45083" grpId="0" animBg="1"/>
      <p:bldP spid="45085" grpId="0" animBg="1"/>
      <p:bldP spid="450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a:xfrm>
            <a:off x="457200" y="6675437"/>
            <a:ext cx="2133600" cy="365125"/>
          </a:xfrm>
        </p:spPr>
        <p:txBody>
          <a:bodyPr/>
          <a:lstStyle/>
          <a:p>
            <a:r>
              <a:rPr lang="en-US" dirty="0" smtClean="0"/>
              <a:t/>
            </a:r>
            <a:endParaRPr lang="en-US" dirty="0"/>
          </a:p>
        </p:txBody>
      </p:sp>
      <p:sp>
        <p:nvSpPr>
          <p:cNvPr id="46081" name="Rectangle 1"/>
          <p:cNvSpPr>
            <a:spLocks noGrp="1" noChangeArrowheads="1"/>
          </p:cNvSpPr>
          <p:nvPr>
            <p:ph type="title"/>
          </p:nvPr>
        </p:nvSpPr>
        <p:spPr>
          <a:ln/>
        </p:spPr>
        <p:txBody>
          <a:bodyPr/>
          <a:lstStyle/>
          <a:p>
            <a:r>
              <a:rPr lang="en-US"/>
              <a:t>Optimized Mechanisms</a:t>
            </a:r>
          </a:p>
        </p:txBody>
      </p:sp>
      <p:sp>
        <p:nvSpPr>
          <p:cNvPr id="46082" name="Rectangle 2"/>
          <p:cNvSpPr>
            <a:spLocks/>
          </p:cNvSpPr>
          <p:nvPr/>
        </p:nvSpPr>
        <p:spPr bwMode="auto">
          <a:xfrm>
            <a:off x="149630" y="1867797"/>
            <a:ext cx="5552902" cy="426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1522" indent="-183579"/>
            <a:r>
              <a:rPr lang="en-US" sz="2500" b="1">
                <a:ea typeface="ＭＳ Ｐゴシック" charset="0"/>
                <a:cs typeface="Lucida Grande" charset="0"/>
              </a:rPr>
              <a:t>Optimizations</a:t>
            </a:r>
          </a:p>
          <a:p>
            <a:pPr marL="261522" indent="-183579">
              <a:buSzPct val="125000"/>
              <a:buFont typeface="Thonburi" charset="0"/>
              <a:buChar char="•"/>
            </a:pPr>
            <a:r>
              <a:rPr lang="en-US" sz="2500">
                <a:ea typeface="ＭＳ Ｐゴシック" charset="0"/>
                <a:cs typeface="Lucida Grande" charset="0"/>
              </a:rPr>
              <a:t>Extension: strictly adds paths</a:t>
            </a:r>
          </a:p>
          <a:p>
            <a:pPr marL="261522" indent="-183579">
              <a:buSzPct val="125000"/>
              <a:buFont typeface="Thonburi" charset="0"/>
              <a:buChar char="•"/>
            </a:pPr>
            <a:r>
              <a:rPr lang="en-US" sz="2500">
                <a:ea typeface="ＭＳ Ｐゴシック" charset="0"/>
                <a:cs typeface="Lucida Grande" charset="0"/>
              </a:rPr>
              <a:t>Retraction: strictly removes paths</a:t>
            </a:r>
          </a:p>
          <a:p>
            <a:pPr marL="261522" indent="-183579">
              <a:buSzPct val="125000"/>
              <a:buFont typeface="Thonburi" charset="0"/>
              <a:buChar char="•"/>
            </a:pPr>
            <a:r>
              <a:rPr lang="en-US" sz="2500">
                <a:ea typeface="ＭＳ Ｐゴシック" charset="0"/>
                <a:cs typeface="Lucida Grande" charset="0"/>
              </a:rPr>
              <a:t>Subset: affects small # of paths</a:t>
            </a:r>
          </a:p>
          <a:p>
            <a:pPr marL="261522" indent="-183579">
              <a:buSzPct val="125000"/>
              <a:buFont typeface="Thonburi" charset="0"/>
              <a:buChar char="•"/>
            </a:pPr>
            <a:r>
              <a:rPr lang="en-US" sz="2500">
                <a:ea typeface="ＭＳ Ｐゴシック" charset="0"/>
                <a:cs typeface="Lucida Grande" charset="0"/>
              </a:rPr>
              <a:t>Topological: affects small # of switches</a:t>
            </a:r>
          </a:p>
          <a:p>
            <a:pPr marL="261522" indent="-183579">
              <a:spcBef>
                <a:spcPts val="840"/>
              </a:spcBef>
            </a:pPr>
            <a:endParaRPr lang="en-US" sz="2500" b="1">
              <a:ea typeface="ＭＳ Ｐゴシック" charset="0"/>
              <a:cs typeface="Lucida Grande" charset="0"/>
            </a:endParaRPr>
          </a:p>
          <a:p>
            <a:pPr marL="261522" indent="-183579">
              <a:spcBef>
                <a:spcPts val="840"/>
              </a:spcBef>
            </a:pPr>
            <a:r>
              <a:rPr lang="en-US" sz="2500" b="1">
                <a:ea typeface="ＭＳ Ｐゴシック" charset="0"/>
                <a:cs typeface="Lucida Grande" charset="0"/>
              </a:rPr>
              <a:t>Runtime</a:t>
            </a:r>
          </a:p>
          <a:p>
            <a:pPr marL="261522" indent="-183579">
              <a:buSzPct val="125000"/>
              <a:buFont typeface="Thonburi" charset="0"/>
              <a:buChar char="•"/>
            </a:pPr>
            <a:r>
              <a:rPr lang="en-US" sz="2500">
                <a:ea typeface="ＭＳ Ｐゴシック" charset="0"/>
                <a:cs typeface="Lucida Grande" charset="0"/>
              </a:rPr>
              <a:t>Automatically optimizes</a:t>
            </a:r>
          </a:p>
          <a:p>
            <a:pPr marL="261522" indent="-183579">
              <a:buSzPct val="125000"/>
              <a:buFont typeface="Thonburi" charset="0"/>
              <a:buChar char="•"/>
            </a:pPr>
            <a:r>
              <a:rPr lang="en-US" sz="2500">
                <a:ea typeface="ＭＳ Ｐゴシック" charset="0"/>
                <a:cs typeface="Lucida Grande" charset="0"/>
              </a:rPr>
              <a:t>Power of using abstraction</a:t>
            </a:r>
          </a:p>
        </p:txBody>
      </p:sp>
      <p:sp>
        <p:nvSpPr>
          <p:cNvPr id="46083" name="Line 3"/>
          <p:cNvSpPr>
            <a:spLocks noChangeShapeType="1"/>
          </p:cNvSpPr>
          <p:nvPr/>
        </p:nvSpPr>
        <p:spPr bwMode="auto">
          <a:xfrm>
            <a:off x="7745385" y="4178338"/>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4" name="Line 4"/>
          <p:cNvSpPr>
            <a:spLocks noChangeShapeType="1"/>
          </p:cNvSpPr>
          <p:nvPr/>
        </p:nvSpPr>
        <p:spPr bwMode="auto">
          <a:xfrm flipH="1">
            <a:off x="6467302" y="4178340"/>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5" name="Line 5"/>
          <p:cNvSpPr>
            <a:spLocks noChangeShapeType="1"/>
          </p:cNvSpPr>
          <p:nvPr/>
        </p:nvSpPr>
        <p:spPr bwMode="auto">
          <a:xfrm>
            <a:off x="7232073" y="4198511"/>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6086" name="Rectangle 6"/>
          <p:cNvSpPr>
            <a:spLocks/>
          </p:cNvSpPr>
          <p:nvPr/>
        </p:nvSpPr>
        <p:spPr bwMode="auto">
          <a:xfrm>
            <a:off x="7876311" y="3198313"/>
            <a:ext cx="974559" cy="1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sp>
        <p:nvSpPr>
          <p:cNvPr id="46087" name="Rectangle 7"/>
          <p:cNvSpPr>
            <a:spLocks/>
          </p:cNvSpPr>
          <p:nvPr/>
        </p:nvSpPr>
        <p:spPr bwMode="auto">
          <a:xfrm>
            <a:off x="7896052" y="4368949"/>
            <a:ext cx="1246909" cy="47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900" b="1">
                <a:ea typeface="ＭＳ Ｐゴシック" charset="0"/>
                <a:cs typeface="Lucida Grande" charset="0"/>
              </a:rPr>
              <a:t>Calculate rules,</a:t>
            </a:r>
          </a:p>
          <a:p>
            <a:r>
              <a:rPr lang="en-US" sz="900" b="1">
                <a:ea typeface="ＭＳ Ｐゴシック" charset="0"/>
                <a:cs typeface="Lucida Grande" charset="0"/>
              </a:rPr>
              <a:t>generate messsages</a:t>
            </a:r>
          </a:p>
        </p:txBody>
      </p:sp>
      <p:pic>
        <p:nvPicPr>
          <p:cNvPr id="4608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11" y="4889352"/>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435" y="5389581"/>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73" y="3009452"/>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7835" y="4889352"/>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609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0473" y="1847626"/>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8"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39</a:t>
            </a:fld>
            <a:endParaRPr lang="en-US"/>
          </a:p>
        </p:txBody>
      </p:sp>
    </p:spTree>
    <p:extLst>
      <p:ext uri="{BB962C8B-B14F-4D97-AF65-F5344CB8AC3E}">
        <p14:creationId xmlns:p14="http://schemas.microsoft.com/office/powerpoint/2010/main" val="301764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
        <p:nvSpPr>
          <p:cNvPr id="3" name="Content Placeholder 2"/>
          <p:cNvSpPr>
            <a:spLocks noGrp="1"/>
          </p:cNvSpPr>
          <p:nvPr>
            <p:ph idx="1"/>
          </p:nvPr>
        </p:nvSpPr>
        <p:spPr/>
        <p:txBody>
          <a:bodyPr>
            <a:normAutofit/>
          </a:bodyPr>
          <a:lstStyle/>
          <a:p>
            <a:r>
              <a:rPr lang="en-US" dirty="0" err="1" smtClean="0"/>
              <a:t>NetPlumber</a:t>
            </a:r>
            <a:r>
              <a:rPr lang="en-US" dirty="0" smtClean="0"/>
              <a:t> graph:</a:t>
            </a:r>
            <a:endParaRPr lang="en-US" dirty="0"/>
          </a:p>
          <a:p>
            <a:pPr lvl="1"/>
            <a:r>
              <a:rPr lang="en-US" dirty="0" smtClean="0"/>
              <a:t>Creates a dependency graph of all forwarding rules in the network and uses it to verify policy</a:t>
            </a:r>
          </a:p>
          <a:p>
            <a:pPr lvl="1"/>
            <a:r>
              <a:rPr lang="en-US" dirty="0" smtClean="0"/>
              <a:t>Nodes: forwarding rules in the network</a:t>
            </a:r>
          </a:p>
          <a:p>
            <a:pPr lvl="1"/>
            <a:r>
              <a:rPr lang="en-US" dirty="0" smtClean="0"/>
              <a:t>Directed Edges: next hop dependency of </a:t>
            </a:r>
            <a:r>
              <a:rPr lang="en-US" dirty="0" smtClean="0"/>
              <a:t>rules and intra table dependency</a:t>
            </a:r>
            <a:endParaRPr lang="en-US" dirty="0" smtClean="0"/>
          </a:p>
          <a:p>
            <a:pPr marL="457154" lvl="1" indent="0">
              <a:buNone/>
            </a:pPr>
            <a:endParaRPr lang="en-US" dirty="0" smtClean="0"/>
          </a:p>
        </p:txBody>
      </p:sp>
      <p:sp>
        <p:nvSpPr>
          <p:cNvPr id="5" name="Slide Number Placeholder 4"/>
          <p:cNvSpPr>
            <a:spLocks noGrp="1"/>
          </p:cNvSpPr>
          <p:nvPr>
            <p:ph type="sldNum" sz="quarter" idx="12"/>
          </p:nvPr>
        </p:nvSpPr>
        <p:spPr/>
        <p:txBody>
          <a:bodyPr/>
          <a:lstStyle/>
          <a:p>
            <a:fld id="{57D92C16-8AE8-1B4F-9331-F4A89351A681}" type="slidenum">
              <a:rPr lang="en-US" smtClean="0"/>
              <a:t>4</a:t>
            </a:fld>
            <a:endParaRPr lang="en-US"/>
          </a:p>
        </p:txBody>
      </p:sp>
      <p:sp>
        <p:nvSpPr>
          <p:cNvPr id="6" name="Oval 5"/>
          <p:cNvSpPr/>
          <p:nvPr/>
        </p:nvSpPr>
        <p:spPr>
          <a:xfrm>
            <a:off x="1600030" y="4944250"/>
            <a:ext cx="529953" cy="420274"/>
          </a:xfrm>
          <a:prstGeom prst="ellipse">
            <a:avLst/>
          </a:prstGeom>
        </p:spPr>
        <p:style>
          <a:lnRef idx="1">
            <a:schemeClr val="accent2"/>
          </a:lnRef>
          <a:fillRef idx="3">
            <a:schemeClr val="accent2"/>
          </a:fillRef>
          <a:effectRef idx="2">
            <a:schemeClr val="accent2"/>
          </a:effectRef>
          <a:fontRef idx="minor">
            <a:schemeClr val="lt1"/>
          </a:fontRef>
        </p:style>
        <p:txBody>
          <a:bodyPr lIns="91430" tIns="45716" rIns="91430" bIns="45716" rtlCol="0" anchor="ctr"/>
          <a:lstStyle/>
          <a:p>
            <a:pPr algn="ctr"/>
            <a:r>
              <a:rPr lang="en-US" sz="1200" dirty="0"/>
              <a:t>R1</a:t>
            </a:r>
            <a:endParaRPr lang="en-US" sz="1200" dirty="0"/>
          </a:p>
        </p:txBody>
      </p:sp>
      <p:sp>
        <p:nvSpPr>
          <p:cNvPr id="8" name="Oval 7"/>
          <p:cNvSpPr/>
          <p:nvPr/>
        </p:nvSpPr>
        <p:spPr>
          <a:xfrm>
            <a:off x="3667422" y="4944250"/>
            <a:ext cx="481872" cy="420274"/>
          </a:xfrm>
          <a:prstGeom prst="ellipse">
            <a:avLst/>
          </a:prstGeom>
        </p:spPr>
        <p:style>
          <a:lnRef idx="1">
            <a:schemeClr val="accent2"/>
          </a:lnRef>
          <a:fillRef idx="3">
            <a:schemeClr val="accent2"/>
          </a:fillRef>
          <a:effectRef idx="2">
            <a:schemeClr val="accent2"/>
          </a:effectRef>
          <a:fontRef idx="minor">
            <a:schemeClr val="lt1"/>
          </a:fontRef>
        </p:style>
        <p:txBody>
          <a:bodyPr lIns="91430" tIns="45716" rIns="91430" bIns="45716" rtlCol="0" anchor="ctr"/>
          <a:lstStyle/>
          <a:p>
            <a:pPr algn="ctr"/>
            <a:r>
              <a:rPr lang="en-US" sz="1200" dirty="0"/>
              <a:t>R2</a:t>
            </a:r>
            <a:endParaRPr lang="en-US" sz="1200" dirty="0"/>
          </a:p>
        </p:txBody>
      </p:sp>
      <p:cxnSp>
        <p:nvCxnSpPr>
          <p:cNvPr id="10" name="Straight Arrow Connector 9"/>
          <p:cNvCxnSpPr>
            <a:stCxn id="6" idx="6"/>
            <a:endCxn id="8" idx="2"/>
          </p:cNvCxnSpPr>
          <p:nvPr/>
        </p:nvCxnSpPr>
        <p:spPr>
          <a:xfrm>
            <a:off x="2129981" y="5154387"/>
            <a:ext cx="15374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1499519" y="4770661"/>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 name="Rectangle 16"/>
          <p:cNvSpPr/>
          <p:nvPr/>
        </p:nvSpPr>
        <p:spPr>
          <a:xfrm>
            <a:off x="3566911" y="4770661"/>
            <a:ext cx="730972" cy="1402651"/>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 name="TextBox 17"/>
          <p:cNvSpPr txBox="1"/>
          <p:nvPr/>
        </p:nvSpPr>
        <p:spPr>
          <a:xfrm>
            <a:off x="1371601" y="4419600"/>
            <a:ext cx="986427" cy="373659"/>
          </a:xfrm>
          <a:prstGeom prst="rect">
            <a:avLst/>
          </a:prstGeom>
          <a:noFill/>
        </p:spPr>
        <p:txBody>
          <a:bodyPr wrap="none" lIns="91430" tIns="45716" rIns="91430" bIns="45716" rtlCol="0">
            <a:spAutoFit/>
          </a:bodyPr>
          <a:lstStyle/>
          <a:p>
            <a:r>
              <a:rPr lang="en-US" dirty="0" smtClean="0"/>
              <a:t>Switch 1</a:t>
            </a:r>
            <a:endParaRPr lang="en-US" dirty="0"/>
          </a:p>
        </p:txBody>
      </p:sp>
      <p:sp>
        <p:nvSpPr>
          <p:cNvPr id="19" name="TextBox 18"/>
          <p:cNvSpPr txBox="1"/>
          <p:nvPr/>
        </p:nvSpPr>
        <p:spPr>
          <a:xfrm>
            <a:off x="3461076" y="4431078"/>
            <a:ext cx="986427" cy="373659"/>
          </a:xfrm>
          <a:prstGeom prst="rect">
            <a:avLst/>
          </a:prstGeom>
          <a:noFill/>
        </p:spPr>
        <p:txBody>
          <a:bodyPr wrap="none" lIns="91430" tIns="45716" rIns="91430" bIns="45716" rtlCol="0">
            <a:spAutoFit/>
          </a:bodyPr>
          <a:lstStyle/>
          <a:p>
            <a:r>
              <a:rPr lang="en-US" dirty="0" smtClean="0"/>
              <a:t>Switch 2</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Tree>
    <p:custDataLst>
      <p:tags r:id="rId1"/>
    </p:custDataLst>
    <p:extLst>
      <p:ext uri="{BB962C8B-B14F-4D97-AF65-F5344CB8AC3E}">
        <p14:creationId xmlns:p14="http://schemas.microsoft.com/office/powerpoint/2010/main" val="16645140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7" grpId="0" animBg="1"/>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3"/>
          <p:cNvSpPr>
            <a:spLocks noGrp="1"/>
          </p:cNvSpPr>
          <p:nvPr>
            <p:ph type="sldNum" sz="quarter" idx="10"/>
          </p:nvPr>
        </p:nvSpPr>
        <p:spPr>
          <a:xfrm>
            <a:off x="609600" y="6675437"/>
            <a:ext cx="2133600" cy="365125"/>
          </a:xfrm>
        </p:spPr>
        <p:txBody>
          <a:bodyPr/>
          <a:lstStyle/>
          <a:p>
            <a:r>
              <a:rPr lang="en-US" dirty="0" smtClean="0"/>
              <a:t/>
            </a:r>
            <a:endParaRPr lang="en-US" dirty="0"/>
          </a:p>
        </p:txBody>
      </p:sp>
      <p:cxnSp>
        <p:nvCxnSpPr>
          <p:cNvPr id="48129" name="AutoShape 1"/>
          <p:cNvCxnSpPr>
            <a:cxnSpLocks noChangeShapeType="1"/>
            <a:stCxn id="48139" idx="0"/>
            <a:endCxn id="48142" idx="0"/>
          </p:cNvCxnSpPr>
          <p:nvPr/>
        </p:nvCxnSpPr>
        <p:spPr bwMode="auto">
          <a:xfrm>
            <a:off x="2496938" y="4047231"/>
            <a:ext cx="2021031" cy="144219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0" name="AutoShape 2"/>
          <p:cNvCxnSpPr>
            <a:cxnSpLocks noChangeShapeType="1"/>
            <a:stCxn id="48141" idx="0"/>
            <a:endCxn id="48142" idx="0"/>
          </p:cNvCxnSpPr>
          <p:nvPr/>
        </p:nvCxnSpPr>
        <p:spPr bwMode="auto">
          <a:xfrm flipH="1">
            <a:off x="4458740" y="4016975"/>
            <a:ext cx="2253788" cy="147245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1" name="AutoShape 3"/>
          <p:cNvCxnSpPr>
            <a:cxnSpLocks noChangeShapeType="1"/>
            <a:stCxn id="48141" idx="0"/>
            <a:endCxn id="48149" idx="0"/>
          </p:cNvCxnSpPr>
          <p:nvPr/>
        </p:nvCxnSpPr>
        <p:spPr bwMode="auto">
          <a:xfrm flipH="1">
            <a:off x="4458740" y="4016973"/>
            <a:ext cx="2253788" cy="26222"/>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2" name="AutoShape 4"/>
          <p:cNvCxnSpPr>
            <a:cxnSpLocks noChangeShapeType="1"/>
            <a:stCxn id="48139" idx="0"/>
            <a:endCxn id="48149" idx="0"/>
          </p:cNvCxnSpPr>
          <p:nvPr/>
        </p:nvCxnSpPr>
        <p:spPr bwMode="auto">
          <a:xfrm rot="10800000" flipH="1">
            <a:off x="2496938" y="4043195"/>
            <a:ext cx="2021031" cy="4034"/>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3" name="AutoShape 5"/>
          <p:cNvCxnSpPr>
            <a:cxnSpLocks noChangeShapeType="1"/>
            <a:stCxn id="48135" idx="0"/>
            <a:endCxn id="48139" idx="0"/>
          </p:cNvCxnSpPr>
          <p:nvPr/>
        </p:nvCxnSpPr>
        <p:spPr bwMode="auto">
          <a:xfrm flipH="1">
            <a:off x="2496938" y="2711938"/>
            <a:ext cx="2021031" cy="1335293"/>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4" name="AutoShape 6"/>
          <p:cNvCxnSpPr>
            <a:cxnSpLocks noChangeShapeType="1"/>
            <a:stCxn id="48135" idx="0"/>
            <a:endCxn id="48141" idx="0"/>
          </p:cNvCxnSpPr>
          <p:nvPr/>
        </p:nvCxnSpPr>
        <p:spPr bwMode="auto">
          <a:xfrm>
            <a:off x="4458740" y="2711938"/>
            <a:ext cx="2253788" cy="130503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81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240433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36" name="Rectangle 8"/>
          <p:cNvSpPr>
            <a:spLocks noGrp="1" noChangeArrowheads="1"/>
          </p:cNvSpPr>
          <p:nvPr>
            <p:ph type="title"/>
          </p:nvPr>
        </p:nvSpPr>
        <p:spPr>
          <a:ln/>
        </p:spPr>
        <p:txBody>
          <a:bodyPr/>
          <a:lstStyle/>
          <a:p>
            <a:r>
              <a:rPr lang="en-US"/>
              <a:t>Subset Optimization</a:t>
            </a:r>
          </a:p>
        </p:txBody>
      </p:sp>
      <p:cxnSp>
        <p:nvCxnSpPr>
          <p:cNvPr id="48137" name="AutoShape 9"/>
          <p:cNvCxnSpPr>
            <a:cxnSpLocks noChangeShapeType="1"/>
            <a:stCxn id="48139" idx="0"/>
            <a:endCxn id="48140" idx="0"/>
          </p:cNvCxnSpPr>
          <p:nvPr/>
        </p:nvCxnSpPr>
        <p:spPr bwMode="auto">
          <a:xfrm rot="10800000">
            <a:off x="1101439" y="3588350"/>
            <a:ext cx="1437063" cy="458881"/>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cxnSp>
        <p:nvCxnSpPr>
          <p:cNvPr id="48138" name="AutoShape 10"/>
          <p:cNvCxnSpPr>
            <a:cxnSpLocks noChangeShapeType="1"/>
            <a:stCxn id="48139" idx="0"/>
            <a:endCxn id="48143" idx="0"/>
          </p:cNvCxnSpPr>
          <p:nvPr/>
        </p:nvCxnSpPr>
        <p:spPr bwMode="auto">
          <a:xfrm flipH="1">
            <a:off x="1101439" y="4047229"/>
            <a:ext cx="1437063" cy="407446"/>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pic>
        <p:nvPicPr>
          <p:cNvPr id="481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8944" y="3697269"/>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3259568"/>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3229" y="3662979"/>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5099125"/>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4090595"/>
            <a:ext cx="1122218" cy="68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4"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297" y="4240869"/>
            <a:ext cx="615142" cy="38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45" name="Picture 1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016" y="3407821"/>
            <a:ext cx="548640" cy="35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nvGrpSpPr>
          <p:cNvPr id="48148" name="Group 20"/>
          <p:cNvGrpSpPr>
            <a:grpSpLocks/>
          </p:cNvGrpSpPr>
          <p:nvPr/>
        </p:nvGrpSpPr>
        <p:grpSpPr bwMode="auto">
          <a:xfrm>
            <a:off x="2355620" y="6094544"/>
            <a:ext cx="4271702" cy="249107"/>
            <a:chOff x="0" y="21"/>
            <a:chExt cx="4111" cy="247"/>
          </a:xfrm>
        </p:grpSpPr>
        <p:sp>
          <p:nvSpPr>
            <p:cNvPr id="48146" name="Line 18"/>
            <p:cNvSpPr>
              <a:spLocks noChangeShapeType="1"/>
            </p:cNvSpPr>
            <p:nvPr/>
          </p:nvSpPr>
          <p:spPr bwMode="auto">
            <a:xfrm flipH="1">
              <a:off x="0" y="146"/>
              <a:ext cx="4111" cy="0"/>
            </a:xfrm>
            <a:prstGeom prst="line">
              <a:avLst/>
            </a:prstGeom>
            <a:noFill/>
            <a:ln w="88900" cap="flat">
              <a:solidFill>
                <a:srgbClr val="0D6502"/>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48147" name="Rectangle 19"/>
            <p:cNvSpPr>
              <a:spLocks/>
            </p:cNvSpPr>
            <p:nvPr/>
          </p:nvSpPr>
          <p:spPr bwMode="auto">
            <a:xfrm>
              <a:off x="1642" y="21"/>
              <a:ext cx="519" cy="247"/>
            </a:xfrm>
            <a:prstGeom prst="rect">
              <a:avLst/>
            </a:prstGeom>
            <a:solidFill>
              <a:srgbClr val="ECEDF1"/>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b="1">
                  <a:solidFill>
                    <a:srgbClr val="0D6502"/>
                  </a:solidFill>
                  <a:ea typeface="ＭＳ Ｐゴシック" charset="0"/>
                  <a:cs typeface="Lucida Grande" charset="0"/>
                </a:rPr>
                <a:t>Traffic</a:t>
              </a:r>
            </a:p>
          </p:txBody>
        </p:sp>
      </p:grpSp>
      <p:pic>
        <p:nvPicPr>
          <p:cNvPr id="48149"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669" y="3687184"/>
            <a:ext cx="1122218" cy="676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3493"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240433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2"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3687184"/>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53"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609" y="5099125"/>
            <a:ext cx="1088967" cy="658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8154" name="Rectangle 26"/>
          <p:cNvSpPr>
            <a:spLocks/>
          </p:cNvSpPr>
          <p:nvPr/>
        </p:nvSpPr>
        <p:spPr bwMode="auto">
          <a:xfrm>
            <a:off x="4204162" y="2558162"/>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F1</a:t>
            </a:r>
          </a:p>
        </p:txBody>
      </p:sp>
      <p:sp>
        <p:nvSpPr>
          <p:cNvPr id="48155" name="Freeform 27"/>
          <p:cNvSpPr>
            <a:spLocks/>
          </p:cNvSpPr>
          <p:nvPr/>
        </p:nvSpPr>
        <p:spPr bwMode="auto">
          <a:xfrm>
            <a:off x="3956858" y="3711388"/>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8156" name="Rectangle 28"/>
          <p:cNvSpPr>
            <a:spLocks/>
          </p:cNvSpPr>
          <p:nvPr/>
        </p:nvSpPr>
        <p:spPr bwMode="auto">
          <a:xfrm>
            <a:off x="4204162" y="3897490"/>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F2</a:t>
            </a:r>
          </a:p>
        </p:txBody>
      </p:sp>
      <p:sp>
        <p:nvSpPr>
          <p:cNvPr id="48157" name="Rectangle 29"/>
          <p:cNvSpPr>
            <a:spLocks/>
          </p:cNvSpPr>
          <p:nvPr/>
        </p:nvSpPr>
        <p:spPr bwMode="auto">
          <a:xfrm>
            <a:off x="4204162" y="5333634"/>
            <a:ext cx="226541"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F3</a:t>
            </a:r>
          </a:p>
        </p:txBody>
      </p:sp>
      <p:sp>
        <p:nvSpPr>
          <p:cNvPr id="48158" name="Freeform 30"/>
          <p:cNvSpPr>
            <a:spLocks/>
          </p:cNvSpPr>
          <p:nvPr/>
        </p:nvSpPr>
        <p:spPr bwMode="auto">
          <a:xfrm>
            <a:off x="1986742" y="3727526"/>
            <a:ext cx="1003762" cy="611169"/>
          </a:xfrm>
          <a:custGeom>
            <a:avLst/>
            <a:gdLst>
              <a:gd name="T0" fmla="*/ 0 w 21600"/>
              <a:gd name="T1" fmla="*/ 13796 h 21600"/>
              <a:gd name="T2" fmla="*/ 0 w 21600"/>
              <a:gd name="T3" fmla="*/ 7883 h 21600"/>
              <a:gd name="T4" fmla="*/ 10752 w 21600"/>
              <a:gd name="T5" fmla="*/ 0 h 21600"/>
              <a:gd name="T6" fmla="*/ 21552 w 21600"/>
              <a:gd name="T7" fmla="*/ 7962 h 21600"/>
              <a:gd name="T8" fmla="*/ 21600 w 21600"/>
              <a:gd name="T9" fmla="*/ 13717 h 21600"/>
              <a:gd name="T10" fmla="*/ 10848 w 21600"/>
              <a:gd name="T11" fmla="*/ 21600 h 21600"/>
              <a:gd name="T12" fmla="*/ 0 w 21600"/>
              <a:gd name="T13" fmla="*/ 13796 h 21600"/>
              <a:gd name="T14" fmla="*/ 0 w 21600"/>
              <a:gd name="T15" fmla="*/ 13796 h 21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00" h="21600">
                <a:moveTo>
                  <a:pt x="0" y="13796"/>
                </a:moveTo>
                <a:lnTo>
                  <a:pt x="0" y="7883"/>
                </a:lnTo>
                <a:lnTo>
                  <a:pt x="10752" y="0"/>
                </a:lnTo>
                <a:lnTo>
                  <a:pt x="21552" y="7962"/>
                </a:lnTo>
                <a:lnTo>
                  <a:pt x="21600" y="13717"/>
                </a:lnTo>
                <a:lnTo>
                  <a:pt x="10848" y="21600"/>
                </a:lnTo>
                <a:lnTo>
                  <a:pt x="0" y="13796"/>
                </a:lnTo>
                <a:close/>
                <a:moveTo>
                  <a:pt x="0" y="13796"/>
                </a:moveTo>
              </a:path>
            </a:pathLst>
          </a:custGeom>
          <a:solidFill>
            <a:srgbClr val="E00700">
              <a:alpha val="32941"/>
            </a:srgbClr>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a:p>
        </p:txBody>
      </p:sp>
      <p:sp>
        <p:nvSpPr>
          <p:cNvPr id="48159" name="Rectangle 31"/>
          <p:cNvSpPr>
            <a:spLocks/>
          </p:cNvSpPr>
          <p:nvPr/>
        </p:nvSpPr>
        <p:spPr bwMode="auto">
          <a:xfrm>
            <a:off x="2401341" y="3905557"/>
            <a:ext cx="59067" cy="28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a:solidFill>
                  <a:schemeClr val="tx1"/>
                </a:solidFill>
                <a:ea typeface="ＭＳ Ｐゴシック" charset="0"/>
                <a:cs typeface="Lucida Grande" charset="0"/>
              </a:rPr>
              <a:t>I</a:t>
            </a:r>
          </a:p>
        </p:txBody>
      </p:sp>
      <p:pic>
        <p:nvPicPr>
          <p:cNvPr id="48160" name="Picture 3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008" y="1081143"/>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1"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4393" y="4163210"/>
            <a:ext cx="1549285" cy="148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2"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8750" y="2848087"/>
            <a:ext cx="1330036" cy="1290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3" name="Picture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7069" y="2468881"/>
            <a:ext cx="2080260" cy="212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4" name="Picture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8517" y="1992856"/>
            <a:ext cx="1817370" cy="219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5" name="Picture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11680" y="2154221"/>
            <a:ext cx="1800745" cy="188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166"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2262" y="2049332"/>
            <a:ext cx="2159231" cy="200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4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44"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40</a:t>
            </a:fld>
            <a:endParaRPr lang="en-US"/>
          </a:p>
        </p:txBody>
      </p:sp>
    </p:spTree>
    <p:extLst>
      <p:ext uri="{BB962C8B-B14F-4D97-AF65-F5344CB8AC3E}">
        <p14:creationId xmlns:p14="http://schemas.microsoft.com/office/powerpoint/2010/main" val="1451323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816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815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48164"/>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xit" presetSubtype="0" fill="hold" nodeType="afterEffect">
                                  <p:stCondLst>
                                    <p:cond delay="0"/>
                                  </p:stCondLst>
                                  <p:childTnLst>
                                    <p:set>
                                      <p:cBhvr>
                                        <p:cTn id="16" dur="1" fill="hold">
                                          <p:stCondLst>
                                            <p:cond delay="499"/>
                                          </p:stCondLst>
                                        </p:cTn>
                                        <p:tgtEl>
                                          <p:spTgt spid="48166"/>
                                        </p:tgtEl>
                                        <p:attrNameLst>
                                          <p:attrName>style.visibility</p:attrName>
                                        </p:attrNameLst>
                                      </p:cBhvr>
                                      <p:to>
                                        <p:strVal val="hidden"/>
                                      </p:to>
                                    </p:set>
                                  </p:childTnLst>
                                </p:cTn>
                              </p:par>
                            </p:childTnLst>
                          </p:cTn>
                        </p:par>
                        <p:par>
                          <p:cTn id="17" fill="hold" nodeType="afterGroup">
                            <p:stCondLst>
                              <p:cond delay="1000"/>
                            </p:stCondLst>
                            <p:childTnLst>
                              <p:par>
                                <p:cTn id="18" presetID="1" presetClass="entr" presetSubtype="0" fill="hold" nodeType="afterEffect">
                                  <p:stCondLst>
                                    <p:cond delay="0"/>
                                  </p:stCondLst>
                                  <p:childTnLst>
                                    <p:set>
                                      <p:cBhvr>
                                        <p:cTn id="19" dur="1" fill="hold">
                                          <p:stCondLst>
                                            <p:cond delay="499"/>
                                          </p:stCondLst>
                                        </p:cTn>
                                        <p:tgtEl>
                                          <p:spTgt spid="48165"/>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grpId="0" nodeType="afterEffect">
                                  <p:stCondLst>
                                    <p:cond delay="0"/>
                                  </p:stCondLst>
                                  <p:childTnLst>
                                    <p:set>
                                      <p:cBhvr>
                                        <p:cTn id="22" dur="1" fill="hold">
                                          <p:stCondLst>
                                            <p:cond delay="499"/>
                                          </p:stCondLst>
                                        </p:cTn>
                                        <p:tgtEl>
                                          <p:spTgt spid="481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nodeType="clickEffect">
                                  <p:stCondLst>
                                    <p:cond delay="0"/>
                                  </p:stCondLst>
                                  <p:childTnLst>
                                    <p:set>
                                      <p:cBhvr>
                                        <p:cTn id="26" dur="1" fill="hold">
                                          <p:stCondLst>
                                            <p:cond delay="499"/>
                                          </p:stCondLst>
                                        </p:cTn>
                                        <p:tgtEl>
                                          <p:spTgt spid="481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55" grpId="0" animBg="1"/>
      <p:bldP spid="481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a:xfrm>
            <a:off x="609600" y="6858000"/>
            <a:ext cx="2133600" cy="365125"/>
          </a:xfrm>
        </p:spPr>
        <p:txBody>
          <a:bodyPr/>
          <a:lstStyle/>
          <a:p>
            <a:r>
              <a:rPr lang="en-US" dirty="0" smtClean="0"/>
              <a:t/>
            </a:r>
            <a:endParaRPr lang="en-US" dirty="0"/>
          </a:p>
        </p:txBody>
      </p:sp>
      <p:sp>
        <p:nvSpPr>
          <p:cNvPr id="50177" name="Rectangle 1"/>
          <p:cNvSpPr>
            <a:spLocks noGrp="1" noChangeArrowheads="1"/>
          </p:cNvSpPr>
          <p:nvPr>
            <p:ph type="title"/>
          </p:nvPr>
        </p:nvSpPr>
        <p:spPr>
          <a:ln/>
        </p:spPr>
        <p:txBody>
          <a:bodyPr/>
          <a:lstStyle/>
          <a:p>
            <a:r>
              <a:rPr lang="en-US"/>
              <a:t>Correctness</a:t>
            </a:r>
          </a:p>
        </p:txBody>
      </p:sp>
      <p:sp>
        <p:nvSpPr>
          <p:cNvPr id="50178" name="Rectangle 2"/>
          <p:cNvSpPr>
            <a:spLocks/>
          </p:cNvSpPr>
          <p:nvPr/>
        </p:nvSpPr>
        <p:spPr bwMode="auto">
          <a:xfrm>
            <a:off x="310690" y="3094168"/>
            <a:ext cx="5403273" cy="1686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292"/>
              </a:spcBef>
            </a:pPr>
            <a:r>
              <a:rPr lang="en-US" sz="2400" b="1" dirty="0">
                <a:ea typeface="ＭＳ Ｐゴシック" charset="0"/>
                <a:cs typeface="Lucida Grande" charset="0"/>
              </a:rPr>
              <a:t>Example: </a:t>
            </a:r>
            <a:r>
              <a:rPr lang="en-US" sz="2400" dirty="0">
                <a:ea typeface="ＭＳ Ｐゴシック" charset="0"/>
                <a:cs typeface="Lucida Grande" charset="0"/>
              </a:rPr>
              <a:t>2-Phase Update</a:t>
            </a:r>
          </a:p>
          <a:p>
            <a:pPr>
              <a:spcBef>
                <a:spcPts val="840"/>
              </a:spcBef>
              <a:buFontTx/>
              <a:buAutoNum type="arabicPeriod"/>
            </a:pPr>
            <a:r>
              <a:rPr lang="en-US" sz="2400" dirty="0">
                <a:ea typeface="ＭＳ Ｐゴシック" charset="0"/>
                <a:cs typeface="Lucida Grande" charset="0"/>
              </a:rPr>
              <a:t>Install new rules on internal switches, leave old configuration in place</a:t>
            </a:r>
          </a:p>
          <a:p>
            <a:pPr>
              <a:spcBef>
                <a:spcPts val="840"/>
              </a:spcBef>
              <a:buFontTx/>
              <a:buAutoNum type="arabicPeriod"/>
            </a:pPr>
            <a:r>
              <a:rPr lang="en-US" sz="2400" dirty="0">
                <a:ea typeface="ＭＳ Ｐゴシック" charset="0"/>
                <a:cs typeface="Lucida Grande" charset="0"/>
              </a:rPr>
              <a:t>Install edge rules that stamp with the new version number</a:t>
            </a:r>
          </a:p>
        </p:txBody>
      </p:sp>
      <p:sp>
        <p:nvSpPr>
          <p:cNvPr id="50179" name="Rectangle 3"/>
          <p:cNvSpPr>
            <a:spLocks/>
          </p:cNvSpPr>
          <p:nvPr/>
        </p:nvSpPr>
        <p:spPr bwMode="auto">
          <a:xfrm>
            <a:off x="6097386" y="3195560"/>
            <a:ext cx="201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5000">
                <a:ea typeface="ＭＳ Ｐゴシック" charset="0"/>
                <a:cs typeface="Lucida Grande" charset="0"/>
              </a:rPr>
              <a:t>}</a:t>
            </a:r>
          </a:p>
        </p:txBody>
      </p:sp>
      <p:sp>
        <p:nvSpPr>
          <p:cNvPr id="50180" name="Rectangle 4"/>
          <p:cNvSpPr>
            <a:spLocks/>
          </p:cNvSpPr>
          <p:nvPr/>
        </p:nvSpPr>
        <p:spPr bwMode="auto">
          <a:xfrm>
            <a:off x="6556666" y="3325004"/>
            <a:ext cx="1830834"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ea typeface="ＭＳ Ｐゴシック" charset="0"/>
                <a:cs typeface="Lucida Grande" charset="0"/>
              </a:rPr>
              <a:t>Unobservable</a:t>
            </a:r>
          </a:p>
        </p:txBody>
      </p:sp>
      <p:sp>
        <p:nvSpPr>
          <p:cNvPr id="50181" name="Rectangle 5"/>
          <p:cNvSpPr>
            <a:spLocks/>
          </p:cNvSpPr>
          <p:nvPr/>
        </p:nvSpPr>
        <p:spPr bwMode="auto">
          <a:xfrm>
            <a:off x="6548352" y="4316387"/>
            <a:ext cx="1404627" cy="38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500">
                <a:ea typeface="ＭＳ Ｐゴシック" charset="0"/>
                <a:cs typeface="Lucida Grande" charset="0"/>
              </a:rPr>
              <a:t>One-touch</a:t>
            </a:r>
          </a:p>
        </p:txBody>
      </p:sp>
      <p:sp>
        <p:nvSpPr>
          <p:cNvPr id="50182" name="Rectangle 6"/>
          <p:cNvSpPr>
            <a:spLocks/>
          </p:cNvSpPr>
          <p:nvPr/>
        </p:nvSpPr>
        <p:spPr bwMode="auto">
          <a:xfrm>
            <a:off x="6099464" y="4067937"/>
            <a:ext cx="2016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5000">
                <a:ea typeface="ＭＳ Ｐゴシック" charset="0"/>
                <a:cs typeface="Lucida Grande" charset="0"/>
              </a:rPr>
              <a:t>}</a:t>
            </a:r>
          </a:p>
        </p:txBody>
      </p:sp>
      <p:sp>
        <p:nvSpPr>
          <p:cNvPr id="50183" name="Rectangle 7"/>
          <p:cNvSpPr>
            <a:spLocks/>
          </p:cNvSpPr>
          <p:nvPr/>
        </p:nvSpPr>
        <p:spPr bwMode="auto">
          <a:xfrm>
            <a:off x="1453688" y="5210065"/>
            <a:ext cx="6068291" cy="718073"/>
          </a:xfrm>
          <a:prstGeom prst="rect">
            <a:avLst/>
          </a:prstGeom>
          <a:solidFill>
            <a:srgbClr val="1CAA2E">
              <a:alpha val="9804"/>
            </a:srgbClr>
          </a:solidFill>
          <a:ln w="38100" cap="flat">
            <a:solidFill>
              <a:srgbClr val="008000">
                <a:alpha val="25000"/>
              </a:srgbClr>
            </a:solidFill>
            <a:prstDash val="solid"/>
            <a:miter lim="800000"/>
            <a:headEnd type="none" w="med" len="med"/>
            <a:tailEnd type="none" w="med" len="med"/>
          </a:ln>
        </p:spPr>
        <p:txBody>
          <a:bodyPr lIns="98456" tIns="98456" rIns="98456" bIns="98456" anchor="ctr"/>
          <a:lstStyle/>
          <a:p>
            <a:pPr algn="l"/>
            <a:r>
              <a:rPr lang="en-US" sz="2000" b="1" dirty="0">
                <a:ea typeface="ＭＳ Ｐゴシック" charset="0"/>
                <a:cs typeface="Lucida Grande" charset="0"/>
              </a:rPr>
              <a:t>Theorem: </a:t>
            </a:r>
            <a:r>
              <a:rPr lang="en-US" sz="2000" dirty="0">
                <a:ea typeface="ＭＳ Ｐゴシック" charset="0"/>
                <a:cs typeface="Lucida Grande" charset="0"/>
              </a:rPr>
              <a:t>Unobservable + one-touch = per-packet</a:t>
            </a:r>
            <a:r>
              <a:rPr lang="en-US" sz="1900" dirty="0">
                <a:ea typeface="ＭＳ Ｐゴシック" charset="0"/>
                <a:cs typeface="Lucida Grande" charset="0"/>
              </a:rPr>
              <a:t>.</a:t>
            </a:r>
          </a:p>
        </p:txBody>
      </p:sp>
      <p:sp>
        <p:nvSpPr>
          <p:cNvPr id="50184" name="Rectangle 8"/>
          <p:cNvSpPr>
            <a:spLocks/>
          </p:cNvSpPr>
          <p:nvPr/>
        </p:nvSpPr>
        <p:spPr bwMode="auto">
          <a:xfrm>
            <a:off x="301337" y="1331259"/>
            <a:ext cx="8370916" cy="62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Question</a:t>
            </a:r>
            <a:r>
              <a:rPr lang="en-US" sz="2400" dirty="0">
                <a:ea typeface="ＭＳ Ｐゴシック" charset="0"/>
                <a:cs typeface="Lucida Grande" charset="0"/>
              </a:rPr>
              <a:t>: How do we convince ourselves these mechanisms are correct?</a:t>
            </a:r>
          </a:p>
        </p:txBody>
      </p:sp>
      <p:sp>
        <p:nvSpPr>
          <p:cNvPr id="50185" name="Rectangle 9"/>
          <p:cNvSpPr>
            <a:spLocks/>
          </p:cNvSpPr>
          <p:nvPr/>
        </p:nvSpPr>
        <p:spPr bwMode="auto">
          <a:xfrm>
            <a:off x="307571" y="2070511"/>
            <a:ext cx="8370916" cy="62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r>
              <a:rPr lang="en-US" sz="2400" b="1" dirty="0">
                <a:ea typeface="ＭＳ Ｐゴシック" charset="0"/>
                <a:cs typeface="Lucida Grande" charset="0"/>
              </a:rPr>
              <a:t>Solution</a:t>
            </a:r>
            <a:r>
              <a:rPr lang="en-US" sz="2400" dirty="0">
                <a:ea typeface="ＭＳ Ｐゴシック" charset="0"/>
                <a:cs typeface="Lucida Grande" charset="0"/>
              </a:rPr>
              <a:t>: built </a:t>
            </a:r>
            <a:r>
              <a:rPr lang="en-US" sz="2400" dirty="0">
                <a:ea typeface="ＭＳ Ｐゴシック" charset="0"/>
                <a:cs typeface="Lucida Grande" charset="0"/>
              </a:rPr>
              <a:t>an operational semantics, formalized our mechanisms and proved them correct</a:t>
            </a:r>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4"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5"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41</a:t>
            </a:fld>
            <a:endParaRPr lang="en-US"/>
          </a:p>
        </p:txBody>
      </p:sp>
    </p:spTree>
    <p:extLst>
      <p:ext uri="{BB962C8B-B14F-4D97-AF65-F5344CB8AC3E}">
        <p14:creationId xmlns:p14="http://schemas.microsoft.com/office/powerpoint/2010/main" val="335947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0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3"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a:xfrm>
            <a:off x="609600" y="6858000"/>
            <a:ext cx="2133600" cy="365125"/>
          </a:xfrm>
        </p:spPr>
        <p:txBody>
          <a:bodyPr/>
          <a:lstStyle/>
          <a:p>
            <a:r>
              <a:rPr lang="en-US" dirty="0" smtClean="0"/>
              <a:t/>
            </a:r>
            <a:endParaRPr lang="en-US" dirty="0"/>
          </a:p>
        </p:txBody>
      </p:sp>
      <p:sp>
        <p:nvSpPr>
          <p:cNvPr id="53249" name="Rectangle 1"/>
          <p:cNvSpPr>
            <a:spLocks noGrp="1" noChangeArrowheads="1"/>
          </p:cNvSpPr>
          <p:nvPr>
            <p:ph type="title"/>
          </p:nvPr>
        </p:nvSpPr>
        <p:spPr>
          <a:ln/>
        </p:spPr>
        <p:txBody>
          <a:bodyPr/>
          <a:lstStyle/>
          <a:p>
            <a:r>
              <a:rPr lang="en-US"/>
              <a:t>Implementation</a:t>
            </a:r>
          </a:p>
        </p:txBody>
      </p:sp>
      <p:sp>
        <p:nvSpPr>
          <p:cNvPr id="53250" name="Rectangle 2"/>
          <p:cNvSpPr>
            <a:spLocks noGrp="1" noChangeArrowheads="1"/>
          </p:cNvSpPr>
          <p:nvPr>
            <p:ph type="body" idx="1"/>
          </p:nvPr>
        </p:nvSpPr>
        <p:spPr>
          <a:xfrm>
            <a:off x="0" y="1219200"/>
            <a:ext cx="6248400" cy="4916243"/>
          </a:xfrm>
          <a:ln/>
        </p:spPr>
        <p:txBody>
          <a:bodyPr>
            <a:noAutofit/>
          </a:bodyPr>
          <a:lstStyle/>
          <a:p>
            <a:r>
              <a:rPr lang="en-US" sz="2000" b="1" dirty="0"/>
              <a:t>Runtime</a:t>
            </a:r>
            <a:endParaRPr lang="en-US" sz="2000" b="1" dirty="0">
              <a:ea typeface="ヒラギノ角ゴ ProN W6" charset="0"/>
              <a:cs typeface="ヒラギノ角ゴ ProN W6" charset="0"/>
            </a:endParaRPr>
          </a:p>
          <a:p>
            <a:pPr marL="443050" lvl="1"/>
            <a:r>
              <a:rPr lang="en-US" sz="2000" dirty="0"/>
              <a:t>NOX Library</a:t>
            </a:r>
          </a:p>
          <a:p>
            <a:pPr marL="443050" lvl="1"/>
            <a:r>
              <a:rPr lang="en-US" sz="2000" dirty="0" err="1"/>
              <a:t>OpenFlow</a:t>
            </a:r>
            <a:r>
              <a:rPr lang="en-US" sz="2000" dirty="0"/>
              <a:t> 1.0</a:t>
            </a:r>
          </a:p>
          <a:p>
            <a:pPr marL="443050" lvl="1"/>
            <a:r>
              <a:rPr lang="en-US" sz="2000" dirty="0"/>
              <a:t>2.5k lines of Python</a:t>
            </a:r>
          </a:p>
          <a:p>
            <a:pPr marL="443050" lvl="1"/>
            <a:r>
              <a:rPr lang="en-US" sz="2000" dirty="0">
                <a:latin typeface="Consolas" charset="0"/>
                <a:cs typeface="Consolas" charset="0"/>
                <a:sym typeface="Consolas" charset="0"/>
              </a:rPr>
              <a:t>update(</a:t>
            </a:r>
            <a:r>
              <a:rPr lang="en-US" sz="2000" dirty="0" err="1">
                <a:latin typeface="Consolas" charset="0"/>
                <a:cs typeface="Consolas" charset="0"/>
                <a:sym typeface="Consolas" charset="0"/>
              </a:rPr>
              <a:t>config</a:t>
            </a:r>
            <a:r>
              <a:rPr lang="en-US" sz="2000" dirty="0">
                <a:latin typeface="Consolas" charset="0"/>
                <a:cs typeface="Consolas" charset="0"/>
                <a:sym typeface="Consolas" charset="0"/>
              </a:rPr>
              <a:t>, topology)</a:t>
            </a:r>
            <a:endParaRPr lang="en-US" sz="2000" dirty="0"/>
          </a:p>
          <a:p>
            <a:pPr marL="443050" lvl="1"/>
            <a:r>
              <a:rPr lang="en-US" sz="2000" dirty="0"/>
              <a:t>Uses VLAN tags for versions</a:t>
            </a:r>
          </a:p>
          <a:p>
            <a:pPr marL="443050" lvl="1"/>
            <a:r>
              <a:rPr lang="en-US" sz="2000" dirty="0"/>
              <a:t>Automatically applies optimizations</a:t>
            </a:r>
          </a:p>
          <a:p>
            <a:endParaRPr lang="en-US" sz="2000" dirty="0"/>
          </a:p>
          <a:p>
            <a:r>
              <a:rPr lang="en-US" sz="2000" b="1" dirty="0"/>
              <a:t>Verification Tool</a:t>
            </a:r>
            <a:endParaRPr lang="en-US" sz="2000" b="1" dirty="0">
              <a:ea typeface="ヒラギノ角ゴ ProN W6" charset="0"/>
              <a:cs typeface="ヒラギノ角ゴ ProN W6" charset="0"/>
            </a:endParaRPr>
          </a:p>
          <a:p>
            <a:pPr marL="443050" lvl="1"/>
            <a:r>
              <a:rPr lang="en-US" sz="2000" dirty="0"/>
              <a:t>Checks </a:t>
            </a:r>
            <a:r>
              <a:rPr lang="en-US" sz="2000" dirty="0" err="1"/>
              <a:t>OpenFlow</a:t>
            </a:r>
            <a:r>
              <a:rPr lang="en-US" sz="2000" dirty="0"/>
              <a:t> configurations</a:t>
            </a:r>
          </a:p>
          <a:p>
            <a:pPr marL="443050" lvl="1"/>
            <a:r>
              <a:rPr lang="en-US" sz="2000" dirty="0" smtClean="0"/>
              <a:t>Computation Tree logic (CTL) </a:t>
            </a:r>
            <a:r>
              <a:rPr lang="en-US" sz="2000" dirty="0"/>
              <a:t>specification language </a:t>
            </a:r>
            <a:r>
              <a:rPr lang="en-US" sz="2000" dirty="0" smtClean="0"/>
              <a:t>to specify legal paths (e.g. waypoints) a packet may take </a:t>
            </a:r>
          </a:p>
          <a:p>
            <a:pPr marL="843059" lvl="2"/>
            <a:r>
              <a:rPr lang="en-US" sz="1600" dirty="0" smtClean="0"/>
              <a:t>CTL is a branching time temporal logic</a:t>
            </a:r>
            <a:endParaRPr lang="en-US" sz="1600" dirty="0"/>
          </a:p>
          <a:p>
            <a:pPr marL="443050" lvl="1"/>
            <a:r>
              <a:rPr lang="en-US" sz="2000" dirty="0"/>
              <a:t>Uses </a:t>
            </a:r>
            <a:r>
              <a:rPr lang="en-US" sz="2000" dirty="0" err="1" smtClean="0"/>
              <a:t>NuSMV</a:t>
            </a:r>
            <a:r>
              <a:rPr lang="en-US" sz="2000" dirty="0" smtClean="0"/>
              <a:t> </a:t>
            </a:r>
            <a:r>
              <a:rPr lang="en-US" sz="2000" dirty="0"/>
              <a:t>model checker</a:t>
            </a:r>
          </a:p>
        </p:txBody>
      </p:sp>
      <p:sp>
        <p:nvSpPr>
          <p:cNvPr id="53251" name="Line 3"/>
          <p:cNvSpPr>
            <a:spLocks noChangeShapeType="1"/>
          </p:cNvSpPr>
          <p:nvPr/>
        </p:nvSpPr>
        <p:spPr bwMode="auto">
          <a:xfrm>
            <a:off x="8000654" y="4291293"/>
            <a:ext cx="343939" cy="1009538"/>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2" name="Line 4"/>
          <p:cNvSpPr>
            <a:spLocks noChangeShapeType="1"/>
          </p:cNvSpPr>
          <p:nvPr/>
        </p:nvSpPr>
        <p:spPr bwMode="auto">
          <a:xfrm flipH="1">
            <a:off x="6727768" y="4291295"/>
            <a:ext cx="340822" cy="973231"/>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3" name="Line 5"/>
          <p:cNvSpPr>
            <a:spLocks noChangeShapeType="1"/>
          </p:cNvSpPr>
          <p:nvPr/>
        </p:nvSpPr>
        <p:spPr bwMode="auto">
          <a:xfrm>
            <a:off x="7492538" y="4311466"/>
            <a:ext cx="0" cy="1381685"/>
          </a:xfrm>
          <a:prstGeom prst="line">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4" name="Rectangle 6"/>
          <p:cNvSpPr>
            <a:spLocks/>
          </p:cNvSpPr>
          <p:nvPr/>
        </p:nvSpPr>
        <p:spPr bwMode="auto">
          <a:xfrm>
            <a:off x="8135574" y="2590800"/>
            <a:ext cx="974559" cy="14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00" b="1">
                <a:ea typeface="ＭＳ Ｐゴシック" charset="0"/>
                <a:cs typeface="Lucida Grande" charset="0"/>
              </a:rPr>
              <a:t>update(config,topo)</a:t>
            </a:r>
          </a:p>
        </p:txBody>
      </p:sp>
      <p:pic>
        <p:nvPicPr>
          <p:cNvPr id="532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624" y="5042649"/>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024" y="5502538"/>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424" y="5074922"/>
            <a:ext cx="1174173" cy="71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122407"/>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5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267174"/>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326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371600"/>
            <a:ext cx="279515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8"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42</a:t>
            </a:fld>
            <a:endParaRPr lang="en-US"/>
          </a:p>
        </p:txBody>
      </p:sp>
    </p:spTree>
    <p:extLst>
      <p:ext uri="{BB962C8B-B14F-4D97-AF65-F5344CB8AC3E}">
        <p14:creationId xmlns:p14="http://schemas.microsoft.com/office/powerpoint/2010/main" val="4192576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a:xfrm>
            <a:off x="457200" y="6675437"/>
            <a:ext cx="2133600" cy="365125"/>
          </a:xfrm>
        </p:spPr>
        <p:txBody>
          <a:bodyPr/>
          <a:lstStyle/>
          <a:p>
            <a:r>
              <a:rPr lang="en-US" dirty="0" smtClean="0"/>
              <a:t/>
            </a:r>
            <a:endParaRPr lang="en-US" dirty="0"/>
          </a:p>
        </p:txBody>
      </p:sp>
      <p:sp>
        <p:nvSpPr>
          <p:cNvPr id="55297" name="Rectangle 1"/>
          <p:cNvSpPr>
            <a:spLocks noGrp="1" noChangeArrowheads="1"/>
          </p:cNvSpPr>
          <p:nvPr>
            <p:ph type="title"/>
          </p:nvPr>
        </p:nvSpPr>
        <p:spPr>
          <a:ln/>
        </p:spPr>
        <p:txBody>
          <a:bodyPr/>
          <a:lstStyle/>
          <a:p>
            <a:r>
              <a:rPr lang="en-US"/>
              <a:t>Evaluation</a:t>
            </a:r>
          </a:p>
        </p:txBody>
      </p:sp>
      <p:sp>
        <p:nvSpPr>
          <p:cNvPr id="55298" name="Rectangle 2"/>
          <p:cNvSpPr>
            <a:spLocks noGrp="1" noChangeArrowheads="1"/>
          </p:cNvSpPr>
          <p:nvPr>
            <p:ph type="body" idx="1"/>
          </p:nvPr>
        </p:nvSpPr>
        <p:spPr>
          <a:xfrm>
            <a:off x="465512" y="2501155"/>
            <a:ext cx="4487487" cy="3671047"/>
          </a:xfrm>
          <a:ln/>
        </p:spPr>
        <p:txBody>
          <a:bodyPr anchor="t">
            <a:normAutofit/>
          </a:bodyPr>
          <a:lstStyle/>
          <a:p>
            <a:pPr>
              <a:lnSpc>
                <a:spcPct val="60000"/>
              </a:lnSpc>
            </a:pPr>
            <a:r>
              <a:rPr lang="en-US" b="1" dirty="0"/>
              <a:t>Setup</a:t>
            </a:r>
            <a:endParaRPr lang="en-US" b="1" dirty="0">
              <a:ea typeface="ヒラギノ角ゴ ProN W6" charset="0"/>
              <a:cs typeface="ヒラギノ角ゴ ProN W6" charset="0"/>
            </a:endParaRPr>
          </a:p>
          <a:p>
            <a:pPr marL="443050" lvl="1">
              <a:lnSpc>
                <a:spcPct val="60000"/>
              </a:lnSpc>
            </a:pPr>
            <a:r>
              <a:rPr lang="en-US" sz="3200" dirty="0" err="1"/>
              <a:t>Mininet</a:t>
            </a:r>
            <a:r>
              <a:rPr lang="en-US" sz="3200" dirty="0"/>
              <a:t> VM</a:t>
            </a:r>
          </a:p>
          <a:p>
            <a:pPr>
              <a:lnSpc>
                <a:spcPct val="60000"/>
              </a:lnSpc>
            </a:pPr>
            <a:r>
              <a:rPr lang="en-US" b="1" dirty="0"/>
              <a:t>Applications</a:t>
            </a:r>
            <a:endParaRPr lang="en-US" b="1" dirty="0">
              <a:ea typeface="ヒラギノ角ゴ ProN W6" charset="0"/>
              <a:cs typeface="ヒラギノ角ゴ ProN W6" charset="0"/>
            </a:endParaRPr>
          </a:p>
          <a:p>
            <a:pPr marL="443050" lvl="1">
              <a:lnSpc>
                <a:spcPct val="60000"/>
              </a:lnSpc>
            </a:pPr>
            <a:r>
              <a:rPr lang="en-US" sz="3200" dirty="0"/>
              <a:t>Routing and Multicast</a:t>
            </a:r>
          </a:p>
          <a:p>
            <a:pPr>
              <a:lnSpc>
                <a:spcPct val="60000"/>
              </a:lnSpc>
            </a:pPr>
            <a:r>
              <a:rPr lang="en-US" b="1" dirty="0"/>
              <a:t>Scenarios</a:t>
            </a:r>
            <a:endParaRPr lang="en-US" b="1" dirty="0">
              <a:ea typeface="ヒラギノ角ゴ ProN W6" charset="0"/>
              <a:cs typeface="ヒラギノ角ゴ ProN W6" charset="0"/>
            </a:endParaRPr>
          </a:p>
          <a:p>
            <a:pPr marL="443050" lvl="1">
              <a:lnSpc>
                <a:spcPct val="60000"/>
              </a:lnSpc>
            </a:pPr>
            <a:r>
              <a:rPr lang="en-US" sz="3200" dirty="0"/>
              <a:t>Adding/removing hosts</a:t>
            </a:r>
          </a:p>
          <a:p>
            <a:pPr marL="443050" lvl="1">
              <a:lnSpc>
                <a:spcPct val="60000"/>
              </a:lnSpc>
            </a:pPr>
            <a:r>
              <a:rPr lang="en-US" sz="3200" dirty="0"/>
              <a:t>Adding/removing links</a:t>
            </a:r>
          </a:p>
          <a:p>
            <a:pPr marL="443050" lvl="1">
              <a:lnSpc>
                <a:spcPct val="60000"/>
              </a:lnSpc>
            </a:pPr>
            <a:r>
              <a:rPr lang="en-US" sz="3200" dirty="0"/>
              <a:t>Both at the same time</a:t>
            </a:r>
          </a:p>
        </p:txBody>
      </p:sp>
      <p:grpSp>
        <p:nvGrpSpPr>
          <p:cNvPr id="55301" name="Group 5"/>
          <p:cNvGrpSpPr>
            <a:grpSpLocks/>
          </p:cNvGrpSpPr>
          <p:nvPr/>
        </p:nvGrpSpPr>
        <p:grpSpPr bwMode="auto">
          <a:xfrm>
            <a:off x="5793972" y="3122408"/>
            <a:ext cx="1692679" cy="976256"/>
            <a:chOff x="0" y="0"/>
            <a:chExt cx="1629" cy="968"/>
          </a:xfrm>
        </p:grpSpPr>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0" name="Rectangle 4"/>
            <p:cNvSpPr>
              <a:spLocks/>
            </p:cNvSpPr>
            <p:nvPr/>
          </p:nvSpPr>
          <p:spPr bwMode="auto">
            <a:xfrm>
              <a:off x="457" y="721"/>
              <a:ext cx="58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Fattree</a:t>
              </a:r>
            </a:p>
          </p:txBody>
        </p:sp>
      </p:grpSp>
      <p:grpSp>
        <p:nvGrpSpPr>
          <p:cNvPr id="55304" name="Group 8"/>
          <p:cNvGrpSpPr>
            <a:grpSpLocks/>
          </p:cNvGrpSpPr>
          <p:nvPr/>
        </p:nvGrpSpPr>
        <p:grpSpPr bwMode="auto">
          <a:xfrm>
            <a:off x="5145580" y="4364917"/>
            <a:ext cx="1103391" cy="1121484"/>
            <a:chOff x="0" y="0"/>
            <a:chExt cx="1061" cy="1112"/>
          </a:xfrm>
        </p:grpSpPr>
        <p:pic>
          <p:nvPicPr>
            <p:cNvPr id="553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 y="0"/>
              <a:ext cx="100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3" name="Rectangle 7"/>
            <p:cNvSpPr>
              <a:spLocks/>
            </p:cNvSpPr>
            <p:nvPr/>
          </p:nvSpPr>
          <p:spPr bwMode="auto">
            <a:xfrm>
              <a:off x="0" y="865"/>
              <a:ext cx="9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Small-world</a:t>
              </a:r>
            </a:p>
          </p:txBody>
        </p:sp>
      </p:grpSp>
      <p:grpSp>
        <p:nvGrpSpPr>
          <p:cNvPr id="55307" name="Group 11"/>
          <p:cNvGrpSpPr>
            <a:grpSpLocks/>
          </p:cNvGrpSpPr>
          <p:nvPr/>
        </p:nvGrpSpPr>
        <p:grpSpPr bwMode="auto">
          <a:xfrm>
            <a:off x="7248699" y="4364916"/>
            <a:ext cx="1149235" cy="1129553"/>
            <a:chOff x="0" y="0"/>
            <a:chExt cx="1106" cy="1120"/>
          </a:xfrm>
        </p:grpSpPr>
        <p:pic>
          <p:nvPicPr>
            <p:cNvPr id="553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6"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5306" name="Rectangle 10"/>
            <p:cNvSpPr>
              <a:spLocks/>
            </p:cNvSpPr>
            <p:nvPr/>
          </p:nvSpPr>
          <p:spPr bwMode="auto">
            <a:xfrm>
              <a:off x="123" y="873"/>
              <a:ext cx="72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Waxman</a:t>
              </a:r>
            </a:p>
          </p:txBody>
        </p:sp>
      </p:grpSp>
      <p:sp>
        <p:nvSpPr>
          <p:cNvPr id="55308" name="Rectangle 12"/>
          <p:cNvSpPr>
            <a:spLocks/>
          </p:cNvSpPr>
          <p:nvPr/>
        </p:nvSpPr>
        <p:spPr bwMode="auto">
          <a:xfrm>
            <a:off x="1197033" y="1567640"/>
            <a:ext cx="73154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b="1" dirty="0">
                <a:ea typeface="ＭＳ Ｐゴシック" charset="0"/>
                <a:cs typeface="Lucida Grande" charset="0"/>
              </a:rPr>
              <a:t>Question:</a:t>
            </a:r>
            <a:r>
              <a:rPr lang="en-US" sz="2800" dirty="0">
                <a:ea typeface="ＭＳ Ｐゴシック" charset="0"/>
                <a:cs typeface="Lucida Grande" charset="0"/>
              </a:rPr>
              <a:t> How much extra rule space is required?</a:t>
            </a:r>
          </a:p>
        </p:txBody>
      </p:sp>
      <p:sp>
        <p:nvSpPr>
          <p:cNvPr id="55309" name="Rectangle 13"/>
          <p:cNvSpPr>
            <a:spLocks/>
          </p:cNvSpPr>
          <p:nvPr/>
        </p:nvSpPr>
        <p:spPr bwMode="auto">
          <a:xfrm>
            <a:off x="5889567" y="2501153"/>
            <a:ext cx="10994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r>
              <a:rPr lang="en-US" sz="1900" b="1">
                <a:ea typeface="ＭＳ Ｐゴシック" charset="0"/>
                <a:cs typeface="Lucida Grande" charset="0"/>
              </a:rPr>
              <a:t>Topologies</a:t>
            </a:r>
          </a:p>
        </p:txBody>
      </p:sp>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9"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43</a:t>
            </a:fld>
            <a:endParaRPr lang="en-US"/>
          </a:p>
        </p:txBody>
      </p:sp>
    </p:spTree>
    <p:extLst>
      <p:ext uri="{BB962C8B-B14F-4D97-AF65-F5344CB8AC3E}">
        <p14:creationId xmlns:p14="http://schemas.microsoft.com/office/powerpoint/2010/main" val="3606450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0"/>
          </p:nvPr>
        </p:nvSpPr>
        <p:spPr>
          <a:xfrm>
            <a:off x="685800" y="6675437"/>
            <a:ext cx="2133600" cy="365125"/>
          </a:xfrm>
        </p:spPr>
        <p:txBody>
          <a:bodyPr/>
          <a:lstStyle/>
          <a:p>
            <a:r>
              <a:rPr lang="en-US" dirty="0" smtClean="0"/>
              <a:t/>
            </a:r>
            <a:endParaRPr lang="en-US" dirty="0"/>
          </a:p>
        </p:txBody>
      </p:sp>
      <p:sp>
        <p:nvSpPr>
          <p:cNvPr id="57345" name="Rectangle 1"/>
          <p:cNvSpPr>
            <a:spLocks noGrp="1" noChangeArrowheads="1"/>
          </p:cNvSpPr>
          <p:nvPr>
            <p:ph type="title"/>
          </p:nvPr>
        </p:nvSpPr>
        <p:spPr>
          <a:ln/>
        </p:spPr>
        <p:txBody>
          <a:bodyPr/>
          <a:lstStyle/>
          <a:p>
            <a:r>
              <a:rPr lang="en-US"/>
              <a:t>Results: Routing Application</a:t>
            </a:r>
          </a:p>
        </p:txBody>
      </p:sp>
      <p:grpSp>
        <p:nvGrpSpPr>
          <p:cNvPr id="57348" name="Group 4"/>
          <p:cNvGrpSpPr>
            <a:grpSpLocks/>
          </p:cNvGrpSpPr>
          <p:nvPr/>
        </p:nvGrpSpPr>
        <p:grpSpPr bwMode="auto">
          <a:xfrm>
            <a:off x="2186248" y="5308899"/>
            <a:ext cx="1692679" cy="974239"/>
            <a:chOff x="0" y="0"/>
            <a:chExt cx="1629" cy="966"/>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29" cy="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47" name="Rectangle 3"/>
            <p:cNvSpPr>
              <a:spLocks/>
            </p:cNvSpPr>
            <p:nvPr/>
          </p:nvSpPr>
          <p:spPr bwMode="auto">
            <a:xfrm>
              <a:off x="458" y="719"/>
              <a:ext cx="58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Fattree</a:t>
              </a:r>
            </a:p>
          </p:txBody>
        </p:sp>
      </p:grpSp>
      <p:grpSp>
        <p:nvGrpSpPr>
          <p:cNvPr id="57351" name="Group 7"/>
          <p:cNvGrpSpPr>
            <a:grpSpLocks/>
          </p:cNvGrpSpPr>
          <p:nvPr/>
        </p:nvGrpSpPr>
        <p:grpSpPr bwMode="auto">
          <a:xfrm>
            <a:off x="4368338" y="5187876"/>
            <a:ext cx="1099232" cy="1105348"/>
            <a:chOff x="0" y="0"/>
            <a:chExt cx="1057" cy="1096"/>
          </a:xfrm>
        </p:grpSpPr>
        <p:pic>
          <p:nvPicPr>
            <p:cNvPr id="573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 y="0"/>
              <a:ext cx="1006"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50" name="Rectangle 6"/>
            <p:cNvSpPr>
              <a:spLocks/>
            </p:cNvSpPr>
            <p:nvPr/>
          </p:nvSpPr>
          <p:spPr bwMode="auto">
            <a:xfrm>
              <a:off x="0" y="849"/>
              <a:ext cx="967"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Small-world</a:t>
              </a:r>
            </a:p>
          </p:txBody>
        </p:sp>
      </p:grpSp>
      <p:grpSp>
        <p:nvGrpSpPr>
          <p:cNvPr id="57354" name="Group 10"/>
          <p:cNvGrpSpPr>
            <a:grpSpLocks/>
          </p:cNvGrpSpPr>
          <p:nvPr/>
        </p:nvGrpSpPr>
        <p:grpSpPr bwMode="auto">
          <a:xfrm>
            <a:off x="6400800" y="5171740"/>
            <a:ext cx="1149235" cy="1129553"/>
            <a:chOff x="0" y="0"/>
            <a:chExt cx="1106" cy="1120"/>
          </a:xfrm>
        </p:grpSpPr>
        <p:pic>
          <p:nvPicPr>
            <p:cNvPr id="5735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06"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57353" name="Rectangle 9"/>
            <p:cNvSpPr>
              <a:spLocks/>
            </p:cNvSpPr>
            <p:nvPr/>
          </p:nvSpPr>
          <p:spPr bwMode="auto">
            <a:xfrm>
              <a:off x="122" y="873"/>
              <a:ext cx="720"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1600">
                  <a:ea typeface="ＭＳ Ｐゴシック" charset="0"/>
                  <a:cs typeface="Lucida Grande" charset="0"/>
                </a:rPr>
                <a:t>Waxman</a:t>
              </a:r>
            </a:p>
          </p:txBody>
        </p:sp>
      </p:grpSp>
      <p:graphicFrame>
        <p:nvGraphicFramePr>
          <p:cNvPr id="57355" name="Object 11"/>
          <p:cNvGraphicFramePr>
            <a:graphicFrameLocks/>
          </p:cNvGraphicFramePr>
          <p:nvPr/>
        </p:nvGraphicFramePr>
        <p:xfrm>
          <a:off x="124692" y="1323193"/>
          <a:ext cx="7595755" cy="3816275"/>
        </p:xfrm>
        <a:graphic>
          <a:graphicData uri="http://schemas.openxmlformats.org/presentationml/2006/ole">
            <mc:AlternateContent xmlns:mc="http://schemas.openxmlformats.org/markup-compatibility/2006">
              <mc:Choice xmlns:v="urn:schemas-microsoft-com:vml" Requires="v">
                <p:oleObj spid="_x0000_s35988" name="Chart" r:id="rId6" imgW="16304762" imgH="8438491" progId="MSGraph.Chart.8">
                  <p:embed/>
                </p:oleObj>
              </mc:Choice>
              <mc:Fallback>
                <p:oleObj name="Chart" r:id="rId6" imgW="16304762" imgH="8438491" progId="MSGraph.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692" y="1323193"/>
                        <a:ext cx="7595755" cy="3816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en-US" smtClean="0"/>
              <a:t>10/13/14</a:t>
            </a:r>
            <a:endParaRPr lang="en-US"/>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16"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17"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44</a:t>
            </a:fld>
            <a:endParaRPr lang="en-US"/>
          </a:p>
        </p:txBody>
      </p:sp>
    </p:spTree>
    <p:extLst>
      <p:ext uri="{BB962C8B-B14F-4D97-AF65-F5344CB8AC3E}">
        <p14:creationId xmlns:p14="http://schemas.microsoft.com/office/powerpoint/2010/main" val="142454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7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735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533400" y="6891867"/>
            <a:ext cx="2133600" cy="365125"/>
          </a:xfrm>
        </p:spPr>
        <p:txBody>
          <a:bodyPr/>
          <a:lstStyle/>
          <a:p>
            <a:r>
              <a:rPr lang="en-US" dirty="0" smtClean="0"/>
              <a:t/>
            </a:r>
            <a:endParaRPr lang="en-US" dirty="0"/>
          </a:p>
        </p:txBody>
      </p:sp>
      <p:sp>
        <p:nvSpPr>
          <p:cNvPr id="59393" name="Rectangle 1"/>
          <p:cNvSpPr>
            <a:spLocks noGrp="1" noChangeArrowheads="1"/>
          </p:cNvSpPr>
          <p:nvPr>
            <p:ph type="title"/>
          </p:nvPr>
        </p:nvSpPr>
        <p:spPr>
          <a:ln/>
        </p:spPr>
        <p:txBody>
          <a:bodyPr/>
          <a:lstStyle/>
          <a:p>
            <a:r>
              <a:rPr lang="en-US"/>
              <a:t>Conclusion</a:t>
            </a:r>
          </a:p>
        </p:txBody>
      </p:sp>
      <p:sp>
        <p:nvSpPr>
          <p:cNvPr id="59394" name="Rectangle 2"/>
          <p:cNvSpPr>
            <a:spLocks noGrp="1" noChangeArrowheads="1"/>
          </p:cNvSpPr>
          <p:nvPr>
            <p:ph type="body" idx="1"/>
          </p:nvPr>
        </p:nvSpPr>
        <p:spPr>
          <a:xfrm>
            <a:off x="490451" y="1581374"/>
            <a:ext cx="7434349" cy="4667026"/>
          </a:xfrm>
          <a:ln/>
        </p:spPr>
        <p:txBody>
          <a:bodyPr anchor="t">
            <a:noAutofit/>
          </a:bodyPr>
          <a:lstStyle/>
          <a:p>
            <a:r>
              <a:rPr lang="en-US" b="1" dirty="0"/>
              <a:t>Update abstractions</a:t>
            </a:r>
            <a:endParaRPr lang="en-US" b="1" dirty="0">
              <a:ea typeface="ヒラギノ角ゴ ProN W6" charset="0"/>
              <a:cs typeface="ヒラギノ角ゴ ProN W6" charset="0"/>
            </a:endParaRPr>
          </a:p>
          <a:p>
            <a:pPr marL="443050" lvl="1">
              <a:spcBef>
                <a:spcPts val="194"/>
              </a:spcBef>
            </a:pPr>
            <a:r>
              <a:rPr lang="en-US" sz="3200" dirty="0"/>
              <a:t>Per-packet</a:t>
            </a:r>
          </a:p>
          <a:p>
            <a:pPr marL="443050" lvl="1">
              <a:spcBef>
                <a:spcPts val="194"/>
              </a:spcBef>
            </a:pPr>
            <a:r>
              <a:rPr lang="en-US" sz="3200" dirty="0"/>
              <a:t>Per-flow</a:t>
            </a:r>
          </a:p>
          <a:p>
            <a:pPr>
              <a:spcBef>
                <a:spcPts val="194"/>
              </a:spcBef>
            </a:pPr>
            <a:r>
              <a:rPr lang="en-US" b="1" dirty="0"/>
              <a:t>Mechanisms</a:t>
            </a:r>
            <a:endParaRPr lang="en-US" b="1" dirty="0">
              <a:ea typeface="ヒラギノ角ゴ ProN W6" charset="0"/>
              <a:cs typeface="ヒラギノ角ゴ ProN W6" charset="0"/>
            </a:endParaRPr>
          </a:p>
          <a:p>
            <a:pPr marL="443050" lvl="1">
              <a:spcBef>
                <a:spcPts val="194"/>
              </a:spcBef>
            </a:pPr>
            <a:r>
              <a:rPr lang="en-US" sz="3200" dirty="0"/>
              <a:t>2-Phase Update</a:t>
            </a:r>
          </a:p>
          <a:p>
            <a:pPr marL="443050" lvl="1">
              <a:spcBef>
                <a:spcPts val="194"/>
              </a:spcBef>
            </a:pPr>
            <a:r>
              <a:rPr lang="en-US" sz="3200" dirty="0"/>
              <a:t>Optimizations</a:t>
            </a:r>
          </a:p>
          <a:p>
            <a:pPr>
              <a:spcBef>
                <a:spcPts val="194"/>
              </a:spcBef>
            </a:pPr>
            <a:r>
              <a:rPr lang="en-US" b="1" dirty="0" smtClean="0"/>
              <a:t>Formal </a:t>
            </a:r>
            <a:r>
              <a:rPr lang="en-US" b="1" dirty="0"/>
              <a:t>model</a:t>
            </a:r>
            <a:endParaRPr lang="en-US" b="1" dirty="0">
              <a:ea typeface="ヒラギノ角ゴ ProN W6" charset="0"/>
              <a:cs typeface="ヒラギノ角ゴ ProN W6" charset="0"/>
            </a:endParaRPr>
          </a:p>
          <a:p>
            <a:pPr marL="443050" lvl="1">
              <a:spcBef>
                <a:spcPts val="194"/>
              </a:spcBef>
            </a:pPr>
            <a:r>
              <a:rPr lang="en-US" sz="3200" dirty="0"/>
              <a:t>Network operational semantics</a:t>
            </a:r>
            <a:endParaRPr lang="en-US" sz="3200" b="1" dirty="0">
              <a:ea typeface="ヒラギノ角ゴ ProN W6" charset="0"/>
              <a:cs typeface="ヒラギノ角ゴ ProN W6" charset="0"/>
            </a:endParaRPr>
          </a:p>
          <a:p>
            <a:pPr marL="443050" lvl="1">
              <a:spcBef>
                <a:spcPts val="194"/>
              </a:spcBef>
            </a:pPr>
            <a:r>
              <a:rPr lang="en-US" sz="3200" dirty="0"/>
              <a:t>Universal property preservation</a:t>
            </a:r>
          </a:p>
        </p:txBody>
      </p:sp>
      <p:sp>
        <p:nvSpPr>
          <p:cNvPr id="2" name="Date Placeholder 1"/>
          <p:cNvSpPr>
            <a:spLocks noGrp="1"/>
          </p:cNvSpPr>
          <p:nvPr>
            <p:ph type="dt" sz="half" idx="10"/>
          </p:nvPr>
        </p:nvSpPr>
        <p:spPr/>
        <p:txBody>
          <a:bodyPr/>
          <a:lstStyle/>
          <a:p>
            <a:r>
              <a:rPr lang="en-US" dirty="0" smtClean="0"/>
              <a:t>1013/14</a:t>
            </a:r>
            <a:endParaRPr lang="en-US" dirty="0"/>
          </a:p>
        </p:txBody>
      </p:sp>
      <p:sp>
        <p:nvSpPr>
          <p:cNvPr id="3" name="Footer Placeholder 2"/>
          <p:cNvSpPr>
            <a:spLocks noGrp="1"/>
          </p:cNvSpPr>
          <p:nvPr>
            <p:ph type="ftr" sz="quarter" idx="11"/>
          </p:nvPr>
        </p:nvSpPr>
        <p:spPr/>
        <p:txBody>
          <a:bodyPr/>
          <a:lstStyle/>
          <a:p>
            <a:r>
              <a:rPr lang="en-US" smtClean="0"/>
              <a:t>Software Defined Networking (COMS 6998-10)</a:t>
            </a:r>
            <a:endParaRPr lang="en-US"/>
          </a:p>
        </p:txBody>
      </p:sp>
      <p:sp>
        <p:nvSpPr>
          <p:cNvPr id="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M. </a:t>
            </a:r>
            <a:r>
              <a:rPr lang="en-US" dirty="0" err="1" smtClean="0"/>
              <a:t>Reitblatt</a:t>
            </a:r>
            <a:r>
              <a:rPr lang="en-US" dirty="0" smtClean="0"/>
              <a:t>, Cornell</a:t>
            </a:r>
            <a:endParaRPr lang="en-US" dirty="0"/>
          </a:p>
        </p:txBody>
      </p:sp>
      <p:sp>
        <p:nvSpPr>
          <p:cNvPr id="8" name="Slide Number Placeholder 3"/>
          <p:cNvSpPr>
            <a:spLocks noGrp="1"/>
          </p:cNvSpPr>
          <p:nvPr>
            <p:ph type="sldNum" sz="quarter" idx="12"/>
          </p:nvPr>
        </p:nvSpPr>
        <p:spPr>
          <a:xfrm>
            <a:off x="6553200" y="6356352"/>
            <a:ext cx="2133600" cy="365125"/>
          </a:xfrm>
        </p:spPr>
        <p:txBody>
          <a:bodyPr/>
          <a:lstStyle/>
          <a:p>
            <a:fld id="{20342B77-D34C-443A-9BA4-2E8748A6D936}" type="slidenum">
              <a:rPr lang="en-US" smtClean="0"/>
              <a:pPr/>
              <a:t>45</a:t>
            </a:fld>
            <a:endParaRPr lang="en-US"/>
          </a:p>
        </p:txBody>
      </p:sp>
    </p:spTree>
    <p:extLst>
      <p:ext uri="{BB962C8B-B14F-4D97-AF65-F5344CB8AC3E}">
        <p14:creationId xmlns:p14="http://schemas.microsoft.com/office/powerpoint/2010/main" val="195796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Announcement: project proposal due Oct 23</a:t>
            </a:r>
          </a:p>
          <a:p>
            <a:r>
              <a:rPr lang="en-US" dirty="0" smtClean="0"/>
              <a:t>Review </a:t>
            </a:r>
            <a:r>
              <a:rPr lang="en-US" dirty="0" smtClean="0"/>
              <a:t>of Previous </a:t>
            </a:r>
            <a:r>
              <a:rPr lang="en-US" dirty="0" smtClean="0"/>
              <a:t>Lecture </a:t>
            </a:r>
          </a:p>
          <a:p>
            <a:pPr lvl="1"/>
            <a:r>
              <a:rPr lang="en-US" dirty="0"/>
              <a:t>Verification of network properties</a:t>
            </a:r>
          </a:p>
          <a:p>
            <a:pPr lvl="1"/>
            <a:r>
              <a:rPr lang="en-US" dirty="0"/>
              <a:t>Verification of controller correctness</a:t>
            </a:r>
          </a:p>
          <a:p>
            <a:pPr lvl="1"/>
            <a:r>
              <a:rPr lang="en-US" dirty="0"/>
              <a:t>Verification of software data </a:t>
            </a:r>
            <a:r>
              <a:rPr lang="en-US" dirty="0" smtClean="0"/>
              <a:t>plane</a:t>
            </a:r>
            <a:endParaRPr lang="en-US" dirty="0"/>
          </a:p>
          <a:p>
            <a:r>
              <a:rPr lang="en-US" dirty="0" smtClean="0"/>
              <a:t>SDN </a:t>
            </a:r>
            <a:r>
              <a:rPr lang="en-US" dirty="0" smtClean="0"/>
              <a:t>Update</a:t>
            </a:r>
          </a:p>
          <a:p>
            <a:pPr lvl="1"/>
            <a:r>
              <a:rPr lang="en-US" dirty="0" smtClean="0"/>
              <a:t>Per </a:t>
            </a:r>
            <a:r>
              <a:rPr lang="en-US" dirty="0"/>
              <a:t>S</a:t>
            </a:r>
            <a:r>
              <a:rPr lang="en-US" dirty="0" smtClean="0"/>
              <a:t>witch Consistent and Minimal Updates</a:t>
            </a:r>
          </a:p>
          <a:p>
            <a:pPr lvl="1"/>
            <a:r>
              <a:rPr lang="en-US" dirty="0" smtClean="0"/>
              <a:t>Network-wide Updates</a:t>
            </a:r>
          </a:p>
          <a:p>
            <a:pPr lvl="2"/>
            <a:r>
              <a:rPr lang="en-US" dirty="0" smtClean="0"/>
              <a:t>Consistent Updates</a:t>
            </a:r>
            <a:endParaRPr lang="en-US" dirty="0" smtClean="0"/>
          </a:p>
          <a:p>
            <a:pPr lvl="2"/>
            <a:r>
              <a:rPr lang="en-US" dirty="0" smtClean="0">
                <a:solidFill>
                  <a:srgbClr val="FF0000"/>
                </a:solidFill>
              </a:rPr>
              <a:t>Congestion-Free </a:t>
            </a:r>
            <a:r>
              <a:rPr lang="en-US" dirty="0" smtClean="0">
                <a:solidFill>
                  <a:srgbClr val="FF0000"/>
                </a:solidFill>
              </a:rPr>
              <a:t>Updates</a:t>
            </a:r>
            <a:endParaRPr lang="en-US" dirty="0" smtClean="0">
              <a:solidFill>
                <a:srgbClr val="FF0000"/>
              </a:solidFill>
            </a:endParaRPr>
          </a:p>
          <a:p>
            <a:pPr lvl="2"/>
            <a:r>
              <a:rPr lang="en-US" dirty="0" smtClean="0"/>
              <a:t>Network Partition</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46</a:t>
            </a:fld>
            <a:endParaRPr lang="en-US"/>
          </a:p>
        </p:txBody>
      </p:sp>
    </p:spTree>
    <p:extLst>
      <p:ext uri="{BB962C8B-B14F-4D97-AF65-F5344CB8AC3E}">
        <p14:creationId xmlns:p14="http://schemas.microsoft.com/office/powerpoint/2010/main" val="223300570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16593" y="2224597"/>
            <a:ext cx="4808870" cy="2330308"/>
          </a:xfrm>
          <a:prstGeom prst="rect">
            <a:avLst/>
          </a:prstGeom>
          <a:ln>
            <a:noFill/>
          </a:ln>
        </p:spPr>
      </p:pic>
      <p:sp>
        <p:nvSpPr>
          <p:cNvPr id="2" name="Title 1"/>
          <p:cNvSpPr>
            <a:spLocks noGrp="1"/>
          </p:cNvSpPr>
          <p:nvPr>
            <p:ph type="title"/>
          </p:nvPr>
        </p:nvSpPr>
        <p:spPr/>
        <p:txBody>
          <a:bodyPr/>
          <a:lstStyle/>
          <a:p>
            <a:r>
              <a:rPr lang="en-US" dirty="0" smtClean="0"/>
              <a:t>DCN is constantly in flux</a:t>
            </a:r>
            <a:endParaRPr lang="en-US" dirty="0"/>
          </a:p>
        </p:txBody>
      </p:sp>
      <p:sp>
        <p:nvSpPr>
          <p:cNvPr id="3" name="TextBox 2"/>
          <p:cNvSpPr txBox="1"/>
          <p:nvPr/>
        </p:nvSpPr>
        <p:spPr>
          <a:xfrm>
            <a:off x="4430289" y="1661130"/>
            <a:ext cx="2263647" cy="400110"/>
          </a:xfrm>
          <a:prstGeom prst="rect">
            <a:avLst/>
          </a:prstGeom>
          <a:noFill/>
        </p:spPr>
        <p:txBody>
          <a:bodyPr wrap="square" lIns="91430" tIns="45716" rIns="91430" bIns="45716" rtlCol="0">
            <a:spAutoFit/>
          </a:bodyPr>
          <a:lstStyle/>
          <a:p>
            <a:r>
              <a:rPr lang="en-US" sz="2000" b="1" dirty="0">
                <a:solidFill>
                  <a:schemeClr val="accent2"/>
                </a:solidFill>
              </a:rPr>
              <a:t>Upgrade </a:t>
            </a:r>
            <a:r>
              <a:rPr lang="en-US" sz="2000" b="1" dirty="0">
                <a:solidFill>
                  <a:schemeClr val="accent2"/>
                </a:solidFill>
                <a:sym typeface="Wingdings" panose="05000000000000000000" pitchFamily="2" charset="2"/>
              </a:rPr>
              <a:t> Reboot</a:t>
            </a:r>
            <a:endParaRPr lang="en-US" sz="2000" b="1" dirty="0">
              <a:solidFill>
                <a:schemeClr val="accent2"/>
              </a:solidFill>
            </a:endParaRPr>
          </a:p>
        </p:txBody>
      </p:sp>
      <p:sp>
        <p:nvSpPr>
          <p:cNvPr id="18" name="TextBox 17"/>
          <p:cNvSpPr txBox="1"/>
          <p:nvPr/>
        </p:nvSpPr>
        <p:spPr>
          <a:xfrm>
            <a:off x="1169395" y="4275806"/>
            <a:ext cx="1420257" cy="373659"/>
          </a:xfrm>
          <a:prstGeom prst="rect">
            <a:avLst/>
          </a:prstGeom>
          <a:noFill/>
        </p:spPr>
        <p:txBody>
          <a:bodyPr wrap="square" lIns="91430" tIns="45716" rIns="91430" bIns="45716" rtlCol="0">
            <a:spAutoFit/>
          </a:bodyPr>
          <a:lstStyle/>
          <a:p>
            <a:r>
              <a:rPr lang="en-US" b="1" dirty="0" smtClean="0"/>
              <a:t>Traffic Flows</a:t>
            </a:r>
            <a:endParaRPr lang="en-US" b="1" dirty="0"/>
          </a:p>
        </p:txBody>
      </p:sp>
      <p:pic>
        <p:nvPicPr>
          <p:cNvPr id="21" name="Picture 20"/>
          <p:cNvPicPr>
            <a:picLocks noChangeAspect="1"/>
          </p:cNvPicPr>
          <p:nvPr/>
        </p:nvPicPr>
        <p:blipFill>
          <a:blip r:embed="rId4"/>
          <a:stretch>
            <a:fillRect/>
          </a:stretch>
        </p:blipFill>
        <p:spPr>
          <a:xfrm>
            <a:off x="6468461" y="2205621"/>
            <a:ext cx="1031373" cy="660079"/>
          </a:xfrm>
          <a:prstGeom prst="rect">
            <a:avLst/>
          </a:prstGeom>
        </p:spPr>
      </p:pic>
      <p:cxnSp>
        <p:nvCxnSpPr>
          <p:cNvPr id="23" name="Straight Connector 22"/>
          <p:cNvCxnSpPr/>
          <p:nvPr/>
        </p:nvCxnSpPr>
        <p:spPr>
          <a:xfrm flipH="1">
            <a:off x="6283995" y="2732795"/>
            <a:ext cx="601276" cy="15393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009505" y="2732795"/>
            <a:ext cx="3859495" cy="1539388"/>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67964" y="2277664"/>
            <a:ext cx="1420257" cy="373659"/>
          </a:xfrm>
          <a:prstGeom prst="rect">
            <a:avLst/>
          </a:prstGeom>
          <a:noFill/>
        </p:spPr>
        <p:txBody>
          <a:bodyPr wrap="square" lIns="91430" tIns="45716" rIns="91430" bIns="45716" rtlCol="0">
            <a:spAutoFit/>
          </a:bodyPr>
          <a:lstStyle/>
          <a:p>
            <a:r>
              <a:rPr lang="en-US" b="1" dirty="0" smtClean="0">
                <a:solidFill>
                  <a:srgbClr val="92D050"/>
                </a:solidFill>
              </a:rPr>
              <a:t>New Switch</a:t>
            </a:r>
            <a:endParaRPr lang="en-US" b="1" dirty="0">
              <a:solidFill>
                <a:srgbClr val="92D050"/>
              </a:solidFill>
            </a:endParaRPr>
          </a:p>
        </p:txBody>
      </p:sp>
      <p:sp>
        <p:nvSpPr>
          <p:cNvPr id="11" name="Freeform 10"/>
          <p:cNvSpPr/>
          <p:nvPr/>
        </p:nvSpPr>
        <p:spPr>
          <a:xfrm>
            <a:off x="2401370" y="2657072"/>
            <a:ext cx="3938401" cy="2256761"/>
          </a:xfrm>
          <a:custGeom>
            <a:avLst/>
            <a:gdLst>
              <a:gd name="connsiteX0" fmla="*/ 0 w 3938401"/>
              <a:gd name="connsiteY0" fmla="*/ 2256761 h 2256761"/>
              <a:gd name="connsiteX1" fmla="*/ 632389 w 3938401"/>
              <a:gd name="connsiteY1" fmla="*/ 1419273 h 2256761"/>
              <a:gd name="connsiteX2" fmla="*/ 1504060 w 3938401"/>
              <a:gd name="connsiteY2" fmla="*/ 671 h 2256761"/>
              <a:gd name="connsiteX3" fmla="*/ 3623417 w 3938401"/>
              <a:gd name="connsiteY3" fmla="*/ 1607280 h 2256761"/>
              <a:gd name="connsiteX4" fmla="*/ 3888337 w 3938401"/>
              <a:gd name="connsiteY4" fmla="*/ 2231123 h 225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8401" h="2256761">
                <a:moveTo>
                  <a:pt x="0" y="2256761"/>
                </a:moveTo>
                <a:cubicBezTo>
                  <a:pt x="190856" y="2026024"/>
                  <a:pt x="381712" y="1795288"/>
                  <a:pt x="632389" y="1419273"/>
                </a:cubicBezTo>
                <a:cubicBezTo>
                  <a:pt x="883066" y="1043258"/>
                  <a:pt x="1005555" y="-30663"/>
                  <a:pt x="1504060" y="671"/>
                </a:cubicBezTo>
                <a:cubicBezTo>
                  <a:pt x="2002565" y="32005"/>
                  <a:pt x="3226038" y="1235538"/>
                  <a:pt x="3623417" y="1607280"/>
                </a:cubicBezTo>
                <a:cubicBezTo>
                  <a:pt x="4020796" y="1979022"/>
                  <a:pt x="3954566" y="2105072"/>
                  <a:pt x="3888337" y="2231123"/>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2" name="Freeform 11"/>
          <p:cNvSpPr/>
          <p:nvPr/>
        </p:nvSpPr>
        <p:spPr>
          <a:xfrm>
            <a:off x="2915414" y="2480647"/>
            <a:ext cx="3585603" cy="2450277"/>
          </a:xfrm>
          <a:custGeom>
            <a:avLst/>
            <a:gdLst>
              <a:gd name="connsiteX0" fmla="*/ 7250 w 3585603"/>
              <a:gd name="connsiteY0" fmla="*/ 2196498 h 2264864"/>
              <a:gd name="connsiteX1" fmla="*/ 383265 w 3585603"/>
              <a:gd name="connsiteY1" fmla="*/ 1453014 h 2264864"/>
              <a:gd name="connsiteX2" fmla="*/ 2476984 w 3585603"/>
              <a:gd name="connsiteY2" fmla="*/ 229 h 2264864"/>
              <a:gd name="connsiteX3" fmla="*/ 3442659 w 3585603"/>
              <a:gd name="connsiteY3" fmla="*/ 1564109 h 2264864"/>
              <a:gd name="connsiteX4" fmla="*/ 3562300 w 3585603"/>
              <a:gd name="connsiteY4" fmla="*/ 2264864 h 2264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85603" h="2264864">
                <a:moveTo>
                  <a:pt x="7250" y="2196498"/>
                </a:moveTo>
                <a:cubicBezTo>
                  <a:pt x="-10554" y="2007778"/>
                  <a:pt x="-28357" y="1819059"/>
                  <a:pt x="383265" y="1453014"/>
                </a:cubicBezTo>
                <a:cubicBezTo>
                  <a:pt x="794887" y="1086969"/>
                  <a:pt x="1967085" y="-18287"/>
                  <a:pt x="2476984" y="229"/>
                </a:cubicBezTo>
                <a:cubicBezTo>
                  <a:pt x="2986883" y="18745"/>
                  <a:pt x="3261773" y="1186670"/>
                  <a:pt x="3442659" y="1564109"/>
                </a:cubicBezTo>
                <a:cubicBezTo>
                  <a:pt x="3623545" y="1941548"/>
                  <a:pt x="3592922" y="2103206"/>
                  <a:pt x="3562300" y="2264864"/>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3" name="Freeform 12"/>
          <p:cNvSpPr/>
          <p:nvPr/>
        </p:nvSpPr>
        <p:spPr>
          <a:xfrm>
            <a:off x="3008121" y="2535659"/>
            <a:ext cx="3331649" cy="2343990"/>
          </a:xfrm>
          <a:custGeom>
            <a:avLst/>
            <a:gdLst>
              <a:gd name="connsiteX0" fmla="*/ 0 w 3067940"/>
              <a:gd name="connsiteY0" fmla="*/ 2343990 h 2343990"/>
              <a:gd name="connsiteX1" fmla="*/ 247828 w 3067940"/>
              <a:gd name="connsiteY1" fmla="*/ 1489410 h 2343990"/>
              <a:gd name="connsiteX2" fmla="*/ 957129 w 3067940"/>
              <a:gd name="connsiteY2" fmla="*/ 10988 h 2343990"/>
              <a:gd name="connsiteX3" fmla="*/ 3067940 w 3067940"/>
              <a:gd name="connsiteY3" fmla="*/ 2326898 h 2343990"/>
            </a:gdLst>
            <a:ahLst/>
            <a:cxnLst>
              <a:cxn ang="0">
                <a:pos x="connsiteX0" y="connsiteY0"/>
              </a:cxn>
              <a:cxn ang="0">
                <a:pos x="connsiteX1" y="connsiteY1"/>
              </a:cxn>
              <a:cxn ang="0">
                <a:pos x="connsiteX2" y="connsiteY2"/>
              </a:cxn>
              <a:cxn ang="0">
                <a:pos x="connsiteX3" y="connsiteY3"/>
              </a:cxn>
            </a:cxnLst>
            <a:rect l="l" t="t" r="r" b="b"/>
            <a:pathLst>
              <a:path w="3067940" h="2343990">
                <a:moveTo>
                  <a:pt x="0" y="2343990"/>
                </a:moveTo>
                <a:cubicBezTo>
                  <a:pt x="44153" y="2111117"/>
                  <a:pt x="88307" y="1878244"/>
                  <a:pt x="247828" y="1489410"/>
                </a:cubicBezTo>
                <a:cubicBezTo>
                  <a:pt x="407350" y="1100576"/>
                  <a:pt x="487110" y="-128593"/>
                  <a:pt x="957129" y="10988"/>
                </a:cubicBezTo>
                <a:cubicBezTo>
                  <a:pt x="1427148" y="150569"/>
                  <a:pt x="2247544" y="1238733"/>
                  <a:pt x="3067940" y="2326898"/>
                </a:cubicBezTo>
              </a:path>
            </a:pathLst>
          </a:custGeom>
          <a:noFill/>
          <a:ln w="38100">
            <a:solidFill>
              <a:srgbClr val="7030A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4" name="Freeform 23"/>
          <p:cNvSpPr/>
          <p:nvPr/>
        </p:nvSpPr>
        <p:spPr>
          <a:xfrm>
            <a:off x="2592689" y="2476746"/>
            <a:ext cx="4507288" cy="2437086"/>
          </a:xfrm>
          <a:custGeom>
            <a:avLst/>
            <a:gdLst>
              <a:gd name="connsiteX0" fmla="*/ 133419 w 4507288"/>
              <a:gd name="connsiteY0" fmla="*/ 2360174 h 2437086"/>
              <a:gd name="connsiteX1" fmla="*/ 517980 w 4507288"/>
              <a:gd name="connsiteY1" fmla="*/ 1591052 h 2437086"/>
              <a:gd name="connsiteX2" fmla="*/ 4312313 w 4507288"/>
              <a:gd name="connsiteY2" fmla="*/ 1534 h 2437086"/>
              <a:gd name="connsiteX3" fmla="*/ 3944844 w 4507288"/>
              <a:gd name="connsiteY3" fmla="*/ 1898701 h 2437086"/>
              <a:gd name="connsiteX4" fmla="*/ 3825203 w 4507288"/>
              <a:gd name="connsiteY4" fmla="*/ 2437086 h 243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288" h="2437086">
                <a:moveTo>
                  <a:pt x="133419" y="2360174"/>
                </a:moveTo>
                <a:cubicBezTo>
                  <a:pt x="-22542" y="2172166"/>
                  <a:pt x="-178502" y="1984159"/>
                  <a:pt x="517980" y="1591052"/>
                </a:cubicBezTo>
                <a:cubicBezTo>
                  <a:pt x="1214462" y="1197945"/>
                  <a:pt x="3741169" y="-49741"/>
                  <a:pt x="4312313" y="1534"/>
                </a:cubicBezTo>
                <a:cubicBezTo>
                  <a:pt x="4883457" y="52809"/>
                  <a:pt x="4026029" y="1492776"/>
                  <a:pt x="3944844" y="1898701"/>
                </a:cubicBezTo>
                <a:cubicBezTo>
                  <a:pt x="3863659" y="2304626"/>
                  <a:pt x="3844431" y="2370856"/>
                  <a:pt x="3825203" y="2437086"/>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184521" y="2018767"/>
            <a:ext cx="548142" cy="548142"/>
          </a:xfrm>
          <a:prstGeom prst="rect">
            <a:avLst/>
          </a:prstGeom>
        </p:spPr>
      </p:pic>
      <p:sp>
        <p:nvSpPr>
          <p:cNvPr id="4" name="Slide Number Placeholder 3"/>
          <p:cNvSpPr>
            <a:spLocks noGrp="1"/>
          </p:cNvSpPr>
          <p:nvPr>
            <p:ph type="sldNum" sz="quarter" idx="12"/>
          </p:nvPr>
        </p:nvSpPr>
        <p:spPr>
          <a:xfrm>
            <a:off x="6705601" y="6324602"/>
            <a:ext cx="2133600" cy="365125"/>
          </a:xfrm>
        </p:spPr>
        <p:txBody>
          <a:bodyPr/>
          <a:lstStyle/>
          <a:p>
            <a:fld id="{9C1F5A0A-F6FC-4FFD-9B49-0DA8697211D9}" type="slidenum">
              <a:rPr lang="en-US" smtClean="0"/>
              <a:pPr/>
              <a:t>47</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19"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821333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ntr" presetSubtype="0" fill="hold" grpId="2"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xit" presetSubtype="0" fill="hold" grpId="1" nodeType="withEffect">
                                  <p:stCondLst>
                                    <p:cond delay="0"/>
                                  </p:stCondLst>
                                  <p:childTnLst>
                                    <p:animEffect transition="out" filter="fade">
                                      <p:cBhvr>
                                        <p:cTn id="66" dur="500"/>
                                        <p:tgtEl>
                                          <p:spTgt spid="11"/>
                                        </p:tgtEl>
                                      </p:cBhvr>
                                    </p:animEffect>
                                    <p:set>
                                      <p:cBhvr>
                                        <p:cTn id="6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8" grpId="0"/>
      <p:bldP spid="34" grpId="0"/>
      <p:bldP spid="11" grpId="0" animBg="1"/>
      <p:bldP spid="11" grpId="1" animBg="1"/>
      <p:bldP spid="12" grpId="0" animBg="1"/>
      <p:bldP spid="12" grpId="1" animBg="1"/>
      <p:bldP spid="12" grpId="2" animBg="1"/>
      <p:bldP spid="13" grpId="0" animBg="1"/>
      <p:bldP spid="13" grpId="1"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a:blip r:embed="rId3"/>
          <a:stretch>
            <a:fillRect/>
          </a:stretch>
        </p:blipFill>
        <p:spPr>
          <a:xfrm>
            <a:off x="2049094" y="4788737"/>
            <a:ext cx="532591" cy="755448"/>
          </a:xfrm>
          <a:prstGeom prst="rect">
            <a:avLst/>
          </a:prstGeom>
        </p:spPr>
      </p:pic>
      <p:pic>
        <p:nvPicPr>
          <p:cNvPr id="38" name="Picture 37"/>
          <p:cNvPicPr>
            <a:picLocks noChangeAspect="1"/>
          </p:cNvPicPr>
          <p:nvPr/>
        </p:nvPicPr>
        <p:blipFill>
          <a:blip r:embed="rId3"/>
          <a:stretch>
            <a:fillRect/>
          </a:stretch>
        </p:blipFill>
        <p:spPr>
          <a:xfrm>
            <a:off x="2734085" y="4788737"/>
            <a:ext cx="532591" cy="755448"/>
          </a:xfrm>
          <a:prstGeom prst="rect">
            <a:avLst/>
          </a:prstGeom>
        </p:spPr>
      </p:pic>
      <p:pic>
        <p:nvPicPr>
          <p:cNvPr id="39" name="Picture 38"/>
          <p:cNvPicPr>
            <a:picLocks noChangeAspect="1"/>
          </p:cNvPicPr>
          <p:nvPr/>
        </p:nvPicPr>
        <p:blipFill>
          <a:blip r:embed="rId3"/>
          <a:stretch>
            <a:fillRect/>
          </a:stretch>
        </p:blipFill>
        <p:spPr>
          <a:xfrm>
            <a:off x="3384372" y="4788737"/>
            <a:ext cx="532591" cy="755448"/>
          </a:xfrm>
          <a:prstGeom prst="rect">
            <a:avLst/>
          </a:prstGeom>
        </p:spPr>
      </p:pic>
      <p:pic>
        <p:nvPicPr>
          <p:cNvPr id="37" name="Picture 36"/>
          <p:cNvPicPr>
            <a:picLocks noChangeAspect="1"/>
          </p:cNvPicPr>
          <p:nvPr/>
        </p:nvPicPr>
        <p:blipFill>
          <a:blip r:embed="rId4"/>
          <a:stretch>
            <a:fillRect/>
          </a:stretch>
        </p:blipFill>
        <p:spPr>
          <a:xfrm>
            <a:off x="1916593" y="2224597"/>
            <a:ext cx="4808870" cy="2330308"/>
          </a:xfrm>
          <a:prstGeom prst="rect">
            <a:avLst/>
          </a:prstGeom>
          <a:ln>
            <a:noFill/>
          </a:ln>
        </p:spPr>
      </p:pic>
      <p:sp>
        <p:nvSpPr>
          <p:cNvPr id="2" name="Title 1"/>
          <p:cNvSpPr>
            <a:spLocks noGrp="1"/>
          </p:cNvSpPr>
          <p:nvPr>
            <p:ph type="title"/>
          </p:nvPr>
        </p:nvSpPr>
        <p:spPr/>
        <p:txBody>
          <a:bodyPr/>
          <a:lstStyle/>
          <a:p>
            <a:r>
              <a:rPr lang="en-US" dirty="0" smtClean="0"/>
              <a:t>DCN is constantly in flux</a:t>
            </a:r>
            <a:endParaRPr lang="en-US" dirty="0"/>
          </a:p>
        </p:txBody>
      </p:sp>
      <p:sp>
        <p:nvSpPr>
          <p:cNvPr id="21" name="TextBox 20"/>
          <p:cNvSpPr txBox="1"/>
          <p:nvPr/>
        </p:nvSpPr>
        <p:spPr>
          <a:xfrm>
            <a:off x="2049092" y="5527039"/>
            <a:ext cx="2312802" cy="373659"/>
          </a:xfrm>
          <a:prstGeom prst="rect">
            <a:avLst/>
          </a:prstGeom>
          <a:noFill/>
        </p:spPr>
        <p:txBody>
          <a:bodyPr wrap="square" lIns="91430" tIns="45716" rIns="91430" bIns="45716" rtlCol="0">
            <a:spAutoFit/>
          </a:bodyPr>
          <a:lstStyle/>
          <a:p>
            <a:r>
              <a:rPr lang="en-US" b="1" dirty="0" smtClean="0">
                <a:solidFill>
                  <a:schemeClr val="accent1">
                    <a:lumMod val="75000"/>
                  </a:schemeClr>
                </a:solidFill>
              </a:rPr>
              <a:t>Virtual Machines</a:t>
            </a:r>
            <a:endParaRPr lang="en-US" b="1" dirty="0">
              <a:solidFill>
                <a:schemeClr val="accent1">
                  <a:lumMod val="75000"/>
                </a:schemeClr>
              </a:solidFill>
            </a:endParaRPr>
          </a:p>
        </p:txBody>
      </p:sp>
      <p:cxnSp>
        <p:nvCxnSpPr>
          <p:cNvPr id="4" name="Straight Connector 3"/>
          <p:cNvCxnSpPr/>
          <p:nvPr/>
        </p:nvCxnSpPr>
        <p:spPr>
          <a:xfrm flipH="1" flipV="1">
            <a:off x="3000379" y="4247260"/>
            <a:ext cx="680923" cy="88699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980477" y="4247260"/>
            <a:ext cx="19901" cy="9192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15389" y="4247260"/>
            <a:ext cx="684991" cy="91920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98117" y="4289401"/>
            <a:ext cx="1493559" cy="373659"/>
          </a:xfrm>
          <a:prstGeom prst="rect">
            <a:avLst/>
          </a:prstGeom>
          <a:noFill/>
        </p:spPr>
        <p:txBody>
          <a:bodyPr wrap="square" lIns="91430" tIns="45716" rIns="91430" bIns="45716" rtlCol="0">
            <a:spAutoFit/>
          </a:bodyPr>
          <a:lstStyle/>
          <a:p>
            <a:pPr algn="ctr"/>
            <a:r>
              <a:rPr lang="en-US" b="1" dirty="0" smtClean="0"/>
              <a:t>Traffic Flows</a:t>
            </a:r>
            <a:endParaRPr lang="en-US" b="1" dirty="0"/>
          </a:p>
        </p:txBody>
      </p:sp>
      <p:sp>
        <p:nvSpPr>
          <p:cNvPr id="11" name="Freeform 10"/>
          <p:cNvSpPr/>
          <p:nvPr/>
        </p:nvSpPr>
        <p:spPr>
          <a:xfrm>
            <a:off x="2367185" y="4281396"/>
            <a:ext cx="564022" cy="564071"/>
          </a:xfrm>
          <a:custGeom>
            <a:avLst/>
            <a:gdLst>
              <a:gd name="connsiteX0" fmla="*/ 0 w 564022"/>
              <a:gd name="connsiteY0" fmla="*/ 564071 h 564071"/>
              <a:gd name="connsiteX1" fmla="*/ 427290 w 564022"/>
              <a:gd name="connsiteY1" fmla="*/ 49 h 564071"/>
              <a:gd name="connsiteX2" fmla="*/ 564022 w 564022"/>
              <a:gd name="connsiteY2" fmla="*/ 538434 h 564071"/>
            </a:gdLst>
            <a:ahLst/>
            <a:cxnLst>
              <a:cxn ang="0">
                <a:pos x="connsiteX0" y="connsiteY0"/>
              </a:cxn>
              <a:cxn ang="0">
                <a:pos x="connsiteX1" y="connsiteY1"/>
              </a:cxn>
              <a:cxn ang="0">
                <a:pos x="connsiteX2" y="connsiteY2"/>
              </a:cxn>
            </a:cxnLst>
            <a:rect l="l" t="t" r="r" b="b"/>
            <a:pathLst>
              <a:path w="564022" h="564071">
                <a:moveTo>
                  <a:pt x="0" y="564071"/>
                </a:moveTo>
                <a:cubicBezTo>
                  <a:pt x="166643" y="284196"/>
                  <a:pt x="333286" y="4322"/>
                  <a:pt x="427290" y="49"/>
                </a:cubicBezTo>
                <a:cubicBezTo>
                  <a:pt x="521294" y="-4224"/>
                  <a:pt x="542658" y="267105"/>
                  <a:pt x="564022" y="538434"/>
                </a:cubicBezTo>
              </a:path>
            </a:pathLst>
          </a:custGeom>
          <a:noFill/>
          <a:ln w="38100">
            <a:solidFill>
              <a:srgbClr val="FF000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3" name="Freeform 12"/>
          <p:cNvSpPr/>
          <p:nvPr/>
        </p:nvSpPr>
        <p:spPr>
          <a:xfrm>
            <a:off x="2281727" y="4016520"/>
            <a:ext cx="1333144" cy="811854"/>
          </a:xfrm>
          <a:custGeom>
            <a:avLst/>
            <a:gdLst>
              <a:gd name="connsiteX0" fmla="*/ 0 w 1333144"/>
              <a:gd name="connsiteY0" fmla="*/ 811854 h 811854"/>
              <a:gd name="connsiteX1" fmla="*/ 529839 w 1333144"/>
              <a:gd name="connsiteY1" fmla="*/ 3 h 811854"/>
              <a:gd name="connsiteX2" fmla="*/ 1333144 w 1333144"/>
              <a:gd name="connsiteY2" fmla="*/ 803308 h 811854"/>
            </a:gdLst>
            <a:ahLst/>
            <a:cxnLst>
              <a:cxn ang="0">
                <a:pos x="connsiteX0" y="connsiteY0"/>
              </a:cxn>
              <a:cxn ang="0">
                <a:pos x="connsiteX1" y="connsiteY1"/>
              </a:cxn>
              <a:cxn ang="0">
                <a:pos x="connsiteX2" y="connsiteY2"/>
              </a:cxn>
            </a:cxnLst>
            <a:rect l="l" t="t" r="r" b="b"/>
            <a:pathLst>
              <a:path w="1333144" h="811854">
                <a:moveTo>
                  <a:pt x="0" y="811854"/>
                </a:moveTo>
                <a:cubicBezTo>
                  <a:pt x="153824" y="406640"/>
                  <a:pt x="307648" y="1427"/>
                  <a:pt x="529839" y="3"/>
                </a:cubicBezTo>
                <a:cubicBezTo>
                  <a:pt x="752030" y="-1421"/>
                  <a:pt x="1042587" y="400943"/>
                  <a:pt x="1333144" y="8033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cxnSp>
        <p:nvCxnSpPr>
          <p:cNvPr id="43" name="Straight Connector 42"/>
          <p:cNvCxnSpPr/>
          <p:nvPr/>
        </p:nvCxnSpPr>
        <p:spPr>
          <a:xfrm flipH="1">
            <a:off x="6246358" y="4280854"/>
            <a:ext cx="1" cy="8856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2273181" y="2469596"/>
            <a:ext cx="4187267" cy="2316049"/>
          </a:xfrm>
          <a:custGeom>
            <a:avLst/>
            <a:gdLst>
              <a:gd name="connsiteX0" fmla="*/ 0 w 4187267"/>
              <a:gd name="connsiteY0" fmla="*/ 2316049 h 2316049"/>
              <a:gd name="connsiteX1" fmla="*/ 521294 w 4187267"/>
              <a:gd name="connsiteY1" fmla="*/ 1555473 h 2316049"/>
              <a:gd name="connsiteX2" fmla="*/ 521294 w 4187267"/>
              <a:gd name="connsiteY2" fmla="*/ 1555473 h 2316049"/>
              <a:gd name="connsiteX3" fmla="*/ 3144853 w 4187267"/>
              <a:gd name="connsiteY3" fmla="*/ 139 h 2316049"/>
              <a:gd name="connsiteX4" fmla="*/ 4084890 w 4187267"/>
              <a:gd name="connsiteY4" fmla="*/ 1649477 h 2316049"/>
              <a:gd name="connsiteX5" fmla="*/ 4119073 w 4187267"/>
              <a:gd name="connsiteY5" fmla="*/ 2196408 h 231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7267" h="2316049">
                <a:moveTo>
                  <a:pt x="0" y="2316049"/>
                </a:moveTo>
                <a:lnTo>
                  <a:pt x="521294" y="1555473"/>
                </a:lnTo>
                <a:lnTo>
                  <a:pt x="521294" y="1555473"/>
                </a:lnTo>
                <a:cubicBezTo>
                  <a:pt x="958554" y="1296251"/>
                  <a:pt x="2550920" y="-15528"/>
                  <a:pt x="3144853" y="139"/>
                </a:cubicBezTo>
                <a:cubicBezTo>
                  <a:pt x="3738786" y="15806"/>
                  <a:pt x="3922520" y="1283432"/>
                  <a:pt x="4084890" y="1649477"/>
                </a:cubicBezTo>
                <a:cubicBezTo>
                  <a:pt x="4247260" y="2015522"/>
                  <a:pt x="4183166" y="2105965"/>
                  <a:pt x="4119073" y="2196408"/>
                </a:cubicBezTo>
              </a:path>
            </a:pathLst>
          </a:custGeom>
          <a:noFill/>
          <a:ln w="38100">
            <a:solidFill>
              <a:srgbClr val="7030A0"/>
            </a:solidFill>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 name="Slide Number Placeholder 2"/>
          <p:cNvSpPr>
            <a:spLocks noGrp="1"/>
          </p:cNvSpPr>
          <p:nvPr>
            <p:ph type="sldNum" sz="quarter" idx="12"/>
          </p:nvPr>
        </p:nvSpPr>
        <p:spPr/>
        <p:txBody>
          <a:bodyPr/>
          <a:lstStyle/>
          <a:p>
            <a:fld id="{9C1F5A0A-F6FC-4FFD-9B49-0DA8697211D9}" type="slidenum">
              <a:rPr lang="en-US" smtClean="0"/>
              <a:pPr/>
              <a:t>48</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2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6437810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1.94444E-6 -7.40741E-7 L 0.28785 -7.40741E-7 " pathEditMode="relative" rAng="0" ptsTypes="AA">
                                      <p:cBhvr>
                                        <p:cTn id="40" dur="500" fill="hold"/>
                                        <p:tgtEl>
                                          <p:spTgt spid="39"/>
                                        </p:tgtEl>
                                        <p:attrNameLst>
                                          <p:attrName>ppt_x</p:attrName>
                                          <p:attrName>ppt_y</p:attrName>
                                        </p:attrNameLst>
                                      </p:cBhvr>
                                      <p:rCtr x="14392" y="0"/>
                                    </p:animMotion>
                                  </p:childTnLst>
                                </p:cTn>
                              </p:par>
                              <p:par>
                                <p:cTn id="41" presetID="10" presetClass="exit" presetSubtype="0" fill="hold" nodeType="withEffect">
                                  <p:stCondLst>
                                    <p:cond delay="0"/>
                                  </p:stCondLst>
                                  <p:childTnLst>
                                    <p:animEffect transition="out" filter="fade">
                                      <p:cBhvr>
                                        <p:cTn id="42" dur="500"/>
                                        <p:tgtEl>
                                          <p:spTgt spid="4"/>
                                        </p:tgtEl>
                                      </p:cBhvr>
                                    </p:animEffect>
                                    <p:set>
                                      <p:cBhvr>
                                        <p:cTn id="43" dur="1" fill="hold">
                                          <p:stCondLst>
                                            <p:cond delay="499"/>
                                          </p:stCondLst>
                                        </p:cTn>
                                        <p:tgtEl>
                                          <p:spTgt spid="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xit" presetSubtype="0" fill="hold" grpId="1" nodeType="with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1" grpId="0" animBg="1"/>
      <p:bldP spid="13" grpId="0" animBg="1"/>
      <p:bldP spid="13" grpId="1"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0792" y="3179397"/>
            <a:ext cx="2395075" cy="2866768"/>
          </a:xfrm>
          <a:prstGeom prst="rect">
            <a:avLst/>
          </a:prstGeom>
        </p:spPr>
      </p:pic>
      <p:sp>
        <p:nvSpPr>
          <p:cNvPr id="2" name="Title 1"/>
          <p:cNvSpPr>
            <a:spLocks noGrp="1"/>
          </p:cNvSpPr>
          <p:nvPr>
            <p:ph type="title"/>
          </p:nvPr>
        </p:nvSpPr>
        <p:spPr/>
        <p:txBody>
          <a:bodyPr>
            <a:normAutofit fontScale="90000"/>
          </a:bodyPr>
          <a:lstStyle/>
          <a:p>
            <a:r>
              <a:rPr lang="en-US" dirty="0" smtClean="0"/>
              <a:t>Network updates are painful for operators</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3220" y="3149269"/>
            <a:ext cx="1961148" cy="2896896"/>
          </a:xfrm>
          <a:prstGeom prst="rect">
            <a:avLst/>
          </a:prstGeom>
        </p:spPr>
      </p:pic>
      <p:sp>
        <p:nvSpPr>
          <p:cNvPr id="3" name="TextBox 2"/>
          <p:cNvSpPr txBox="1"/>
          <p:nvPr/>
        </p:nvSpPr>
        <p:spPr>
          <a:xfrm>
            <a:off x="101876" y="6013802"/>
            <a:ext cx="2206009" cy="400110"/>
          </a:xfrm>
          <a:prstGeom prst="rect">
            <a:avLst/>
          </a:prstGeom>
          <a:noFill/>
        </p:spPr>
        <p:txBody>
          <a:bodyPr wrap="square" lIns="91430" tIns="45716" rIns="91430" bIns="45716" rtlCol="0">
            <a:spAutoFit/>
          </a:bodyPr>
          <a:lstStyle/>
          <a:p>
            <a:r>
              <a:rPr lang="en-US" sz="2000" dirty="0">
                <a:solidFill>
                  <a:srgbClr val="0070C0"/>
                </a:solidFill>
              </a:rPr>
              <a:t>Bob: An operator</a:t>
            </a:r>
            <a:endParaRPr lang="en-US" sz="2000" dirty="0">
              <a:solidFill>
                <a:srgbClr val="0070C0"/>
              </a:solidFill>
            </a:endParaRPr>
          </a:p>
        </p:txBody>
      </p:sp>
      <p:sp>
        <p:nvSpPr>
          <p:cNvPr id="4" name="TextBox 3"/>
          <p:cNvSpPr txBox="1"/>
          <p:nvPr/>
        </p:nvSpPr>
        <p:spPr>
          <a:xfrm>
            <a:off x="3316910" y="1680990"/>
            <a:ext cx="5637904" cy="1217640"/>
          </a:xfrm>
          <a:prstGeom prst="rect">
            <a:avLst/>
          </a:prstGeom>
          <a:noFill/>
        </p:spPr>
        <p:txBody>
          <a:bodyPr wrap="square" lIns="91430" tIns="45716" rIns="91430" bIns="45716" rtlCol="0">
            <a:spAutoFit/>
          </a:bodyPr>
          <a:lstStyle/>
          <a:p>
            <a:r>
              <a:rPr lang="en-US" dirty="0" smtClean="0"/>
              <a:t>Two weeks before update, Bob has to:</a:t>
            </a:r>
          </a:p>
          <a:p>
            <a:pPr marL="285722" indent="-285722">
              <a:buFont typeface="Arial" panose="020B0604020202020204" pitchFamily="34" charset="0"/>
              <a:buChar char="•"/>
            </a:pPr>
            <a:r>
              <a:rPr lang="en-US" dirty="0" smtClean="0"/>
              <a:t>Coordinate with application owners</a:t>
            </a:r>
          </a:p>
          <a:p>
            <a:pPr marL="285722" indent="-285722">
              <a:buFont typeface="Arial" panose="020B0604020202020204" pitchFamily="34" charset="0"/>
              <a:buChar char="•"/>
            </a:pPr>
            <a:r>
              <a:rPr lang="en-US" dirty="0" smtClean="0"/>
              <a:t>Prepare a detailed update plan</a:t>
            </a:r>
          </a:p>
          <a:p>
            <a:pPr marL="285722" indent="-285722">
              <a:buFont typeface="Arial" panose="020B0604020202020204" pitchFamily="34" charset="0"/>
              <a:buChar char="•"/>
            </a:pPr>
            <a:r>
              <a:rPr lang="en-US" dirty="0" smtClean="0"/>
              <a:t>Review and revise the plan with colleagues</a:t>
            </a:r>
          </a:p>
        </p:txBody>
      </p:sp>
      <p:sp>
        <p:nvSpPr>
          <p:cNvPr id="17" name="TextBox 16"/>
          <p:cNvSpPr txBox="1"/>
          <p:nvPr/>
        </p:nvSpPr>
        <p:spPr>
          <a:xfrm>
            <a:off x="3316910" y="3274986"/>
            <a:ext cx="5411452" cy="923322"/>
          </a:xfrm>
          <a:prstGeom prst="rect">
            <a:avLst/>
          </a:prstGeom>
          <a:noFill/>
        </p:spPr>
        <p:txBody>
          <a:bodyPr wrap="square" lIns="91430" tIns="45716" rIns="91430" bIns="45716" rtlCol="0">
            <a:spAutoFit/>
          </a:bodyPr>
          <a:lstStyle/>
          <a:p>
            <a:r>
              <a:rPr lang="en-US" dirty="0" smtClean="0"/>
              <a:t>A</a:t>
            </a:r>
            <a:r>
              <a:rPr lang="en-US" dirty="0"/>
              <a:t>t</a:t>
            </a:r>
            <a:r>
              <a:rPr lang="en-US" dirty="0" smtClean="0"/>
              <a:t> the night of update, Bob executes plan by hands, but</a:t>
            </a:r>
          </a:p>
          <a:p>
            <a:pPr marL="285722" indent="-285722">
              <a:buFont typeface="Arial" panose="020B0604020202020204" pitchFamily="34" charset="0"/>
              <a:buChar char="•"/>
            </a:pPr>
            <a:r>
              <a:rPr lang="en-US" dirty="0"/>
              <a:t>A</a:t>
            </a:r>
            <a:r>
              <a:rPr lang="en-US" dirty="0" smtClean="0"/>
              <a:t>pplication alerts are</a:t>
            </a:r>
            <a:r>
              <a:rPr lang="en-US" dirty="0"/>
              <a:t> </a:t>
            </a:r>
            <a:r>
              <a:rPr lang="en-US" dirty="0" smtClean="0"/>
              <a:t>triggered unexpectedly</a:t>
            </a:r>
          </a:p>
          <a:p>
            <a:pPr marL="285722" indent="-285722">
              <a:buFont typeface="Arial" panose="020B0604020202020204" pitchFamily="34" charset="0"/>
              <a:buChar char="•"/>
            </a:pPr>
            <a:r>
              <a:rPr lang="en-US" dirty="0" smtClean="0"/>
              <a:t>Switch failures force him to backpedal </a:t>
            </a:r>
            <a:r>
              <a:rPr lang="en-US" dirty="0" smtClean="0">
                <a:sym typeface="Wingdings" panose="05000000000000000000" pitchFamily="2" charset="2"/>
              </a:rPr>
              <a:t>several times.</a:t>
            </a:r>
            <a:endParaRPr lang="en-US" dirty="0"/>
          </a:p>
        </p:txBody>
      </p:sp>
      <p:sp>
        <p:nvSpPr>
          <p:cNvPr id="18" name="TextBox 17"/>
          <p:cNvSpPr txBox="1"/>
          <p:nvPr/>
        </p:nvSpPr>
        <p:spPr>
          <a:xfrm>
            <a:off x="3316910" y="4708564"/>
            <a:ext cx="5411452" cy="1217640"/>
          </a:xfrm>
          <a:prstGeom prst="rect">
            <a:avLst/>
          </a:prstGeom>
          <a:noFill/>
        </p:spPr>
        <p:txBody>
          <a:bodyPr wrap="square" lIns="91430" tIns="45716" rIns="91430" bIns="45716" rtlCol="0">
            <a:spAutoFit/>
          </a:bodyPr>
          <a:lstStyle/>
          <a:p>
            <a:r>
              <a:rPr lang="en-US" dirty="0" smtClean="0"/>
              <a:t>Eight hours later, Bob is still stuck with update:</a:t>
            </a:r>
          </a:p>
          <a:p>
            <a:pPr marL="285722" indent="-285722">
              <a:buFont typeface="Arial" panose="020B0604020202020204" pitchFamily="34" charset="0"/>
              <a:buChar char="•"/>
            </a:pPr>
            <a:r>
              <a:rPr lang="en-US" dirty="0" smtClean="0"/>
              <a:t>No sleep over night</a:t>
            </a:r>
          </a:p>
          <a:p>
            <a:pPr marL="285722" indent="-285722">
              <a:buFont typeface="Arial" panose="020B0604020202020204" pitchFamily="34" charset="0"/>
              <a:buChar char="•"/>
            </a:pPr>
            <a:r>
              <a:rPr lang="en-US" dirty="0" smtClean="0"/>
              <a:t>Numerous application complaints </a:t>
            </a:r>
          </a:p>
          <a:p>
            <a:pPr marL="285722" indent="-285722">
              <a:buFont typeface="Arial" panose="020B0604020202020204" pitchFamily="34" charset="0"/>
              <a:buChar char="•"/>
            </a:pPr>
            <a:r>
              <a:rPr lang="en-US" dirty="0" smtClean="0"/>
              <a:t>No quick fix in sight</a:t>
            </a:r>
            <a:endParaRPr lang="en-US" dirty="0"/>
          </a:p>
        </p:txBody>
      </p:sp>
      <p:pic>
        <p:nvPicPr>
          <p:cNvPr id="6" name="Picture 5"/>
          <p:cNvPicPr>
            <a:picLocks noChangeAspect="1"/>
          </p:cNvPicPr>
          <p:nvPr/>
        </p:nvPicPr>
        <p:blipFill>
          <a:blip r:embed="rId5"/>
          <a:stretch>
            <a:fillRect/>
          </a:stretch>
        </p:blipFill>
        <p:spPr>
          <a:xfrm>
            <a:off x="1651727" y="3347090"/>
            <a:ext cx="1349572" cy="956571"/>
          </a:xfrm>
          <a:prstGeom prst="rect">
            <a:avLst/>
          </a:prstGeom>
        </p:spPr>
      </p:pic>
      <p:sp>
        <p:nvSpPr>
          <p:cNvPr id="7" name="Slide Number Placeholder 6"/>
          <p:cNvSpPr>
            <a:spLocks noGrp="1"/>
          </p:cNvSpPr>
          <p:nvPr>
            <p:ph type="sldNum" sz="quarter" idx="12"/>
          </p:nvPr>
        </p:nvSpPr>
        <p:spPr/>
        <p:txBody>
          <a:bodyPr/>
          <a:lstStyle/>
          <a:p>
            <a:fld id="{9C1F5A0A-F6FC-4FFD-9B49-0DA8697211D9}" type="slidenum">
              <a:rPr lang="en-US" smtClean="0"/>
              <a:pPr/>
              <a:t>49</a:t>
            </a:fld>
            <a:endParaRPr lang="en-US"/>
          </a:p>
        </p:txBody>
      </p:sp>
      <p:sp>
        <p:nvSpPr>
          <p:cNvPr id="8" name="Rounded Rectangle 7"/>
          <p:cNvSpPr/>
          <p:nvPr/>
        </p:nvSpPr>
        <p:spPr>
          <a:xfrm>
            <a:off x="3428924" y="1752601"/>
            <a:ext cx="52213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z="2800" dirty="0"/>
              <a:t>Complex Planning</a:t>
            </a:r>
            <a:endParaRPr lang="en-US" sz="2800" dirty="0"/>
          </a:p>
        </p:txBody>
      </p:sp>
      <p:sp>
        <p:nvSpPr>
          <p:cNvPr id="13" name="Rounded Rectangle 12"/>
          <p:cNvSpPr/>
          <p:nvPr/>
        </p:nvSpPr>
        <p:spPr>
          <a:xfrm>
            <a:off x="3438069" y="3260266"/>
            <a:ext cx="5221300" cy="8931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z="2800" dirty="0"/>
              <a:t>Unexpected Performance </a:t>
            </a:r>
            <a:r>
              <a:rPr lang="en-US" sz="2800" dirty="0"/>
              <a:t>Degradation</a:t>
            </a:r>
            <a:endParaRPr lang="en-US" sz="2800" dirty="0"/>
          </a:p>
        </p:txBody>
      </p:sp>
      <p:sp>
        <p:nvSpPr>
          <p:cNvPr id="14" name="Rounded Rectangle 13"/>
          <p:cNvSpPr/>
          <p:nvPr/>
        </p:nvSpPr>
        <p:spPr>
          <a:xfrm>
            <a:off x="3428924" y="4775340"/>
            <a:ext cx="5221300" cy="1092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altLang="zh-CN" sz="2800" dirty="0"/>
              <a:t>Laborious</a:t>
            </a:r>
            <a:r>
              <a:rPr lang="zh-CN" altLang="en-US" sz="2800" dirty="0"/>
              <a:t> </a:t>
            </a:r>
            <a:r>
              <a:rPr lang="en-US" altLang="zh-CN" sz="2800" dirty="0"/>
              <a:t>Process</a:t>
            </a:r>
            <a:endParaRPr lang="en-US" sz="2800" dirty="0"/>
          </a:p>
        </p:txBody>
      </p:sp>
      <p:sp>
        <p:nvSpPr>
          <p:cNvPr id="22" name="Oval Callout 21"/>
          <p:cNvSpPr/>
          <p:nvPr/>
        </p:nvSpPr>
        <p:spPr>
          <a:xfrm>
            <a:off x="48369" y="1897166"/>
            <a:ext cx="2855470" cy="1167311"/>
          </a:xfrm>
          <a:prstGeom prst="wedgeEllipseCallout">
            <a:avLst>
              <a:gd name="adj1" fmla="val -3534"/>
              <a:gd name="adj2" fmla="val 6402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pic>
        <p:nvPicPr>
          <p:cNvPr id="23" name="Picture 22"/>
          <p:cNvPicPr>
            <a:picLocks noChangeAspect="1"/>
          </p:cNvPicPr>
          <p:nvPr/>
        </p:nvPicPr>
        <p:blipFill>
          <a:blip r:embed="rId6"/>
          <a:stretch>
            <a:fillRect/>
          </a:stretch>
        </p:blipFill>
        <p:spPr>
          <a:xfrm>
            <a:off x="623736" y="1950180"/>
            <a:ext cx="1798473" cy="1007768"/>
          </a:xfrm>
          <a:prstGeom prst="rect">
            <a:avLst/>
          </a:prstGeom>
        </p:spPr>
      </p:pic>
      <p:pic>
        <p:nvPicPr>
          <p:cNvPr id="24" name="Picture 2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11157" y="2086311"/>
            <a:ext cx="823628" cy="823628"/>
          </a:xfrm>
          <a:prstGeom prst="rect">
            <a:avLst/>
          </a:prstGeom>
        </p:spPr>
      </p:pic>
      <p:sp>
        <p:nvSpPr>
          <p:cNvPr id="25" name="TextBox 24"/>
          <p:cNvSpPr txBox="1"/>
          <p:nvPr/>
        </p:nvSpPr>
        <p:spPr>
          <a:xfrm>
            <a:off x="1871795" y="2065048"/>
            <a:ext cx="1247672" cy="654986"/>
          </a:xfrm>
          <a:prstGeom prst="rect">
            <a:avLst/>
          </a:prstGeom>
          <a:noFill/>
        </p:spPr>
        <p:txBody>
          <a:bodyPr wrap="square" lIns="91430" tIns="45716" rIns="91430" bIns="45716" rtlCol="0">
            <a:spAutoFit/>
          </a:bodyPr>
          <a:lstStyle/>
          <a:p>
            <a:pPr algn="ctr"/>
            <a:r>
              <a:rPr lang="en-US" b="1" dirty="0" smtClean="0">
                <a:solidFill>
                  <a:schemeClr val="accent2"/>
                </a:solidFill>
              </a:rPr>
              <a:t>Switch Upgrade</a:t>
            </a:r>
            <a:endParaRPr lang="en-US" b="1" dirty="0">
              <a:solidFill>
                <a:schemeClr val="accent2"/>
              </a:solidFill>
            </a:endParaRPr>
          </a:p>
        </p:txBody>
      </p:sp>
      <p:sp>
        <p:nvSpPr>
          <p:cNvPr id="10" name="Date Placeholder 9"/>
          <p:cNvSpPr>
            <a:spLocks noGrp="1"/>
          </p:cNvSpPr>
          <p:nvPr>
            <p:ph type="dt" sz="half" idx="10"/>
          </p:nvPr>
        </p:nvSpPr>
        <p:spPr/>
        <p:txBody>
          <a:bodyPr/>
          <a:lstStyle/>
          <a:p>
            <a:r>
              <a:rPr lang="en-US" smtClean="0"/>
              <a:t>10/13/14</a:t>
            </a:r>
            <a:endParaRPr lang="en-US"/>
          </a:p>
        </p:txBody>
      </p:sp>
      <p:sp>
        <p:nvSpPr>
          <p:cNvPr id="11" name="Footer Placeholder 10"/>
          <p:cNvSpPr>
            <a:spLocks noGrp="1"/>
          </p:cNvSpPr>
          <p:nvPr>
            <p:ph type="ftr" sz="quarter" idx="11"/>
          </p:nvPr>
        </p:nvSpPr>
        <p:spPr/>
        <p:txBody>
          <a:bodyPr/>
          <a:lstStyle/>
          <a:p>
            <a:r>
              <a:rPr lang="en-US" smtClean="0"/>
              <a:t>Software Defined Networking (COMS 6998-10)</a:t>
            </a:r>
            <a:endParaRPr lang="en-US"/>
          </a:p>
        </p:txBody>
      </p:sp>
      <p:sp>
        <p:nvSpPr>
          <p:cNvPr id="20"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4773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fade">
                                      <p:cBhvr>
                                        <p:cTn id="34" dur="500"/>
                                        <p:tgtEl>
                                          <p:spTgt spid="1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xEl>
                                              <p:pRg st="2" end="2"/>
                                            </p:txEl>
                                          </p:spTgt>
                                        </p:tgtEl>
                                        <p:attrNameLst>
                                          <p:attrName>style.visibility</p:attrName>
                                        </p:attrNameLst>
                                      </p:cBhvr>
                                      <p:to>
                                        <p:strVal val="visible"/>
                                      </p:to>
                                    </p:set>
                                    <p:animEffect transition="in" filter="fade">
                                      <p:cBhvr>
                                        <p:cTn id="40" dur="500"/>
                                        <p:tgtEl>
                                          <p:spTgt spid="1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500"/>
                                        <p:tgtEl>
                                          <p:spTgt spid="18">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500"/>
                                        <p:tgtEl>
                                          <p:spTgt spid="18">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18">
                                            <p:txEl>
                                              <p:pRg st="2" end="2"/>
                                            </p:txEl>
                                          </p:spTgt>
                                        </p:tgtEl>
                                        <p:attrNameLst>
                                          <p:attrName>style.visibility</p:attrName>
                                        </p:attrNameLst>
                                      </p:cBhvr>
                                      <p:to>
                                        <p:strVal val="visible"/>
                                      </p:to>
                                    </p:set>
                                    <p:animEffect transition="in" filter="fade">
                                      <p:cBhvr>
                                        <p:cTn id="51" dur="500"/>
                                        <p:tgtEl>
                                          <p:spTgt spid="18">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8">
                                            <p:txEl>
                                              <p:pRg st="3" end="3"/>
                                            </p:txEl>
                                          </p:spTgt>
                                        </p:tgtEl>
                                        <p:attrNameLst>
                                          <p:attrName>style.visibility</p:attrName>
                                        </p:attrNameLst>
                                      </p:cBhvr>
                                      <p:to>
                                        <p:strVal val="visible"/>
                                      </p:to>
                                    </p:set>
                                    <p:animEffect transition="in" filter="fade">
                                      <p:cBhvr>
                                        <p:cTn id="54" dur="500"/>
                                        <p:tgtEl>
                                          <p:spTgt spid="18">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500"/>
                                        <p:tgtEl>
                                          <p:spTgt spid="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500"/>
                                        <p:tgtEl>
                                          <p:spTgt spid="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fade">
                                      <p:cBhvr>
                                        <p:cTn id="70" dur="500"/>
                                        <p:tgtEl>
                                          <p:spTgt spid="1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13" grpId="0" animBg="1"/>
      <p:bldP spid="14" grpId="0" animBg="1"/>
      <p:bldP spid="22" grpId="0" animBg="1"/>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159877" y="2395293"/>
            <a:ext cx="1168105" cy="958688"/>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 name="Title 1"/>
          <p:cNvSpPr>
            <a:spLocks noGrp="1"/>
          </p:cNvSpPr>
          <p:nvPr>
            <p:ph type="title"/>
          </p:nvPr>
        </p:nvSpPr>
        <p:spPr>
          <a:xfrm>
            <a:off x="457200" y="25400"/>
            <a:ext cx="8229600" cy="1143000"/>
          </a:xfrm>
        </p:spPr>
        <p:txBody>
          <a:bodyPr>
            <a:normAutofit fontScale="90000"/>
          </a:bodyPr>
          <a:lstStyle/>
          <a:p>
            <a:r>
              <a:rPr lang="en-US" dirty="0"/>
              <a:t>Review of Previous Lecture (Cont’d)</a:t>
            </a:r>
          </a:p>
        </p:txBody>
      </p:sp>
      <p:sp>
        <p:nvSpPr>
          <p:cNvPr id="5" name="Slide Number Placeholder 4"/>
          <p:cNvSpPr>
            <a:spLocks noGrp="1"/>
          </p:cNvSpPr>
          <p:nvPr>
            <p:ph type="sldNum" sz="quarter" idx="12"/>
          </p:nvPr>
        </p:nvSpPr>
        <p:spPr/>
        <p:txBody>
          <a:bodyPr/>
          <a:lstStyle/>
          <a:p>
            <a:fld id="{57D92C16-8AE8-1B4F-9331-F4A89351A681}" type="slidenum">
              <a:rPr lang="en-US" smtClean="0"/>
              <a:t>5</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cxnSp>
        <p:nvCxnSpPr>
          <p:cNvPr id="14" name="Straight Connector 13"/>
          <p:cNvCxnSpPr>
            <a:stCxn id="10" idx="4"/>
            <a:endCxn id="11" idx="2"/>
          </p:cNvCxnSpPr>
          <p:nvPr/>
        </p:nvCxnSpPr>
        <p:spPr>
          <a:xfrm>
            <a:off x="6321719"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4"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2"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chemeClr val="bg1"/>
              </a:solidFill>
            </a:endParaRPr>
          </a:p>
        </p:txBody>
      </p:sp>
      <p:sp>
        <p:nvSpPr>
          <p:cNvPr id="39" name="Oval 38"/>
          <p:cNvSpPr/>
          <p:nvPr/>
        </p:nvSpPr>
        <p:spPr>
          <a:xfrm>
            <a:off x="5588775"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0" name="Oval 39"/>
          <p:cNvSpPr/>
          <p:nvPr/>
        </p:nvSpPr>
        <p:spPr>
          <a:xfrm>
            <a:off x="7092116"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1" name="Oval 40"/>
          <p:cNvSpPr/>
          <p:nvPr/>
        </p:nvSpPr>
        <p:spPr>
          <a:xfrm>
            <a:off x="6203842" y="1962443"/>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2" name="Oval 41"/>
          <p:cNvSpPr/>
          <p:nvPr/>
        </p:nvSpPr>
        <p:spPr>
          <a:xfrm>
            <a:off x="7752842" y="196927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cxnSp>
        <p:nvCxnSpPr>
          <p:cNvPr id="44" name="Straight Arrow Connector 43"/>
          <p:cNvCxnSpPr>
            <a:stCxn id="30" idx="3"/>
            <a:endCxn id="33" idx="1"/>
          </p:cNvCxnSpPr>
          <p:nvPr/>
        </p:nvCxnSpPr>
        <p:spPr>
          <a:xfrm>
            <a:off x="3124201"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1" y="3151331"/>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1" y="3699971"/>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5"/>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20"/>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9" name="Rectangle 48"/>
          <p:cNvSpPr/>
          <p:nvPr/>
        </p:nvSpPr>
        <p:spPr>
          <a:xfrm>
            <a:off x="2008712" y="268010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5" name="Rectangle 54"/>
          <p:cNvSpPr/>
          <p:nvPr/>
        </p:nvSpPr>
        <p:spPr>
          <a:xfrm>
            <a:off x="2495808" y="2680105"/>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6" name="Straight Arrow Connector 5"/>
          <p:cNvCxnSpPr>
            <a:endCxn id="55" idx="1"/>
          </p:cNvCxnSpPr>
          <p:nvPr/>
        </p:nvCxnSpPr>
        <p:spPr>
          <a:xfrm flipV="1">
            <a:off x="2181980" y="28128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3" name="Rectangle 62"/>
          <p:cNvSpPr/>
          <p:nvPr/>
        </p:nvSpPr>
        <p:spPr>
          <a:xfrm>
            <a:off x="1492086"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4" name="Rectangle 63"/>
          <p:cNvSpPr/>
          <p:nvPr/>
        </p:nvSpPr>
        <p:spPr>
          <a:xfrm>
            <a:off x="1667437" y="335499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8" name="Rectangle 67"/>
          <p:cNvSpPr/>
          <p:nvPr/>
        </p:nvSpPr>
        <p:spPr>
          <a:xfrm>
            <a:off x="3137195" y="3224328"/>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69" name="Straight Arrow Connector 68"/>
          <p:cNvCxnSpPr/>
          <p:nvPr/>
        </p:nvCxnSpPr>
        <p:spPr>
          <a:xfrm flipV="1">
            <a:off x="2135708"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4"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1" name="Rectangle 70"/>
          <p:cNvSpPr/>
          <p:nvPr/>
        </p:nvSpPr>
        <p:spPr>
          <a:xfrm>
            <a:off x="1664405" y="37760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2" name="Rectangle 71"/>
          <p:cNvSpPr/>
          <p:nvPr/>
        </p:nvSpPr>
        <p:spPr>
          <a:xfrm>
            <a:off x="1841113"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4" name="Rectangle 73"/>
          <p:cNvSpPr/>
          <p:nvPr/>
        </p:nvSpPr>
        <p:spPr>
          <a:xfrm>
            <a:off x="1489528" y="39156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5" name="Rectangle 74"/>
          <p:cNvSpPr/>
          <p:nvPr/>
        </p:nvSpPr>
        <p:spPr>
          <a:xfrm>
            <a:off x="1664879" y="39163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6" name="Rectangle 75"/>
          <p:cNvSpPr/>
          <p:nvPr/>
        </p:nvSpPr>
        <p:spPr>
          <a:xfrm>
            <a:off x="1841587" y="39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8" name="Rectangle 77"/>
          <p:cNvSpPr/>
          <p:nvPr/>
        </p:nvSpPr>
        <p:spPr>
          <a:xfrm>
            <a:off x="2498839" y="3777074"/>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4" name="Rectangle 83"/>
          <p:cNvSpPr/>
          <p:nvPr/>
        </p:nvSpPr>
        <p:spPr>
          <a:xfrm>
            <a:off x="4415480"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5" name="Rectangle 84"/>
          <p:cNvSpPr/>
          <p:nvPr/>
        </p:nvSpPr>
        <p:spPr>
          <a:xfrm>
            <a:off x="4590831" y="314577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6" name="Rectangle 85"/>
          <p:cNvSpPr/>
          <p:nvPr/>
        </p:nvSpPr>
        <p:spPr>
          <a:xfrm>
            <a:off x="4767539" y="314627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8" name="Rectangle 87"/>
          <p:cNvSpPr/>
          <p:nvPr/>
        </p:nvSpPr>
        <p:spPr>
          <a:xfrm>
            <a:off x="5424789" y="300653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3" name="Rectangle 102"/>
          <p:cNvSpPr/>
          <p:nvPr/>
        </p:nvSpPr>
        <p:spPr>
          <a:xfrm>
            <a:off x="4942084"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4" name="Rectangle 103"/>
          <p:cNvSpPr/>
          <p:nvPr/>
        </p:nvSpPr>
        <p:spPr>
          <a:xfrm>
            <a:off x="4419869"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5" name="Rectangle 104"/>
          <p:cNvSpPr/>
          <p:nvPr/>
        </p:nvSpPr>
        <p:spPr>
          <a:xfrm>
            <a:off x="4595219" y="370028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8" name="Rectangle 107"/>
          <p:cNvSpPr/>
          <p:nvPr/>
        </p:nvSpPr>
        <p:spPr>
          <a:xfrm>
            <a:off x="5429178" y="356103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1" name="Rectangle 110"/>
          <p:cNvSpPr/>
          <p:nvPr/>
        </p:nvSpPr>
        <p:spPr>
          <a:xfrm>
            <a:off x="6867660" y="436854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2" name="Rectangle 111"/>
          <p:cNvSpPr/>
          <p:nvPr/>
        </p:nvSpPr>
        <p:spPr>
          <a:xfrm>
            <a:off x="7044368" y="436904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3" name="Rectangle 112"/>
          <p:cNvSpPr/>
          <p:nvPr/>
        </p:nvSpPr>
        <p:spPr>
          <a:xfrm>
            <a:off x="7214999" y="436954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4" name="Rectangle 113"/>
          <p:cNvSpPr/>
          <p:nvPr/>
        </p:nvSpPr>
        <p:spPr>
          <a:xfrm>
            <a:off x="6692784" y="450808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6" name="Rectangle 115"/>
          <p:cNvSpPr/>
          <p:nvPr/>
        </p:nvSpPr>
        <p:spPr>
          <a:xfrm>
            <a:off x="7044844"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7" name="Rectangle 116"/>
          <p:cNvSpPr/>
          <p:nvPr/>
        </p:nvSpPr>
        <p:spPr>
          <a:xfrm>
            <a:off x="7215475" y="450979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8" name="Rectangle 117"/>
          <p:cNvSpPr/>
          <p:nvPr/>
        </p:nvSpPr>
        <p:spPr>
          <a:xfrm>
            <a:off x="7702094" y="4369543"/>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2" name="Rectangle 131"/>
          <p:cNvSpPr/>
          <p:nvPr/>
        </p:nvSpPr>
        <p:spPr>
          <a:xfrm>
            <a:off x="7030051" y="49188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3" name="Rectangle 132"/>
          <p:cNvSpPr/>
          <p:nvPr/>
        </p:nvSpPr>
        <p:spPr>
          <a:xfrm>
            <a:off x="7200682" y="49193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5" name="Rectangle 134"/>
          <p:cNvSpPr/>
          <p:nvPr/>
        </p:nvSpPr>
        <p:spPr>
          <a:xfrm>
            <a:off x="6853819"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6" name="Rectangle 135"/>
          <p:cNvSpPr/>
          <p:nvPr/>
        </p:nvSpPr>
        <p:spPr>
          <a:xfrm>
            <a:off x="7030527"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7" name="Rectangle 136"/>
          <p:cNvSpPr/>
          <p:nvPr/>
        </p:nvSpPr>
        <p:spPr>
          <a:xfrm>
            <a:off x="7201158" y="505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8" name="Rectangle 137"/>
          <p:cNvSpPr/>
          <p:nvPr/>
        </p:nvSpPr>
        <p:spPr>
          <a:xfrm>
            <a:off x="7687777" y="4919386"/>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8"/>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1" name="Rectangle 140"/>
          <p:cNvSpPr/>
          <p:nvPr/>
        </p:nvSpPr>
        <p:spPr>
          <a:xfrm>
            <a:off x="4060471" y="48904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2" name="Rectangle 141"/>
          <p:cNvSpPr/>
          <p:nvPr/>
        </p:nvSpPr>
        <p:spPr>
          <a:xfrm>
            <a:off x="4237179" y="48909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3" name="Rectangle 142"/>
          <p:cNvSpPr/>
          <p:nvPr/>
        </p:nvSpPr>
        <p:spPr>
          <a:xfrm>
            <a:off x="4407811" y="48914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4" name="Rectangle 143"/>
          <p:cNvSpPr/>
          <p:nvPr/>
        </p:nvSpPr>
        <p:spPr>
          <a:xfrm>
            <a:off x="3885596" y="50299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5" name="Rectangle 144"/>
          <p:cNvSpPr/>
          <p:nvPr/>
        </p:nvSpPr>
        <p:spPr>
          <a:xfrm>
            <a:off x="4060946" y="503065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6" name="Rectangle 145"/>
          <p:cNvSpPr/>
          <p:nvPr/>
        </p:nvSpPr>
        <p:spPr>
          <a:xfrm>
            <a:off x="4237654" y="503115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7" name="Rectangle 146"/>
          <p:cNvSpPr/>
          <p:nvPr/>
        </p:nvSpPr>
        <p:spPr>
          <a:xfrm>
            <a:off x="4408285" y="50316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8" name="Rectangle 147"/>
          <p:cNvSpPr/>
          <p:nvPr/>
        </p:nvSpPr>
        <p:spPr>
          <a:xfrm>
            <a:off x="4894905" y="4891406"/>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5" name="Rectangle 154"/>
          <p:cNvSpPr/>
          <p:nvPr/>
        </p:nvSpPr>
        <p:spPr>
          <a:xfrm>
            <a:off x="4063504" y="55869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6" name="Rectangle 155"/>
          <p:cNvSpPr/>
          <p:nvPr/>
        </p:nvSpPr>
        <p:spPr>
          <a:xfrm>
            <a:off x="4240212" y="5587477"/>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7" name="Rectangle 156"/>
          <p:cNvSpPr/>
          <p:nvPr/>
        </p:nvSpPr>
        <p:spPr>
          <a:xfrm>
            <a:off x="4410843"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8" name="Rectangle 157"/>
          <p:cNvSpPr/>
          <p:nvPr/>
        </p:nvSpPr>
        <p:spPr>
          <a:xfrm>
            <a:off x="4897462" y="5447730"/>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2" y="321682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1" name="Rectangle 160"/>
          <p:cNvSpPr/>
          <p:nvPr/>
        </p:nvSpPr>
        <p:spPr>
          <a:xfrm>
            <a:off x="2568232" y="32175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2" name="Rectangle 161"/>
          <p:cNvSpPr/>
          <p:nvPr/>
        </p:nvSpPr>
        <p:spPr>
          <a:xfrm>
            <a:off x="2744940" y="321802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3" name="Rectangle 162"/>
          <p:cNvSpPr/>
          <p:nvPr/>
        </p:nvSpPr>
        <p:spPr>
          <a:xfrm>
            <a:off x="2915571" y="32185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4" name="Rectangle 163"/>
          <p:cNvSpPr/>
          <p:nvPr/>
        </p:nvSpPr>
        <p:spPr>
          <a:xfrm>
            <a:off x="2393356" y="33570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6" name="Rectangle 165"/>
          <p:cNvSpPr/>
          <p:nvPr/>
        </p:nvSpPr>
        <p:spPr>
          <a:xfrm>
            <a:off x="2745415" y="335827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7" name="Rectangle 166"/>
          <p:cNvSpPr/>
          <p:nvPr/>
        </p:nvSpPr>
        <p:spPr>
          <a:xfrm>
            <a:off x="2916047" y="33587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8" name="Rectangle 167"/>
          <p:cNvSpPr/>
          <p:nvPr/>
        </p:nvSpPr>
        <p:spPr>
          <a:xfrm>
            <a:off x="3405837" y="253551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0" name="Rectangle 169"/>
          <p:cNvSpPr/>
          <p:nvPr/>
        </p:nvSpPr>
        <p:spPr>
          <a:xfrm>
            <a:off x="3581188" y="253621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1" name="Rectangle 170"/>
          <p:cNvSpPr/>
          <p:nvPr/>
        </p:nvSpPr>
        <p:spPr>
          <a:xfrm>
            <a:off x="3757896" y="253671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2" name="Rectangle 171"/>
          <p:cNvSpPr/>
          <p:nvPr/>
        </p:nvSpPr>
        <p:spPr>
          <a:xfrm>
            <a:off x="3928528" y="253721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3" name="Rectangle 172"/>
          <p:cNvSpPr/>
          <p:nvPr/>
        </p:nvSpPr>
        <p:spPr>
          <a:xfrm>
            <a:off x="3406312" y="267576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4" name="Rectangle 173"/>
          <p:cNvSpPr/>
          <p:nvPr/>
        </p:nvSpPr>
        <p:spPr>
          <a:xfrm>
            <a:off x="3581663" y="26764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5" name="Rectangle 174"/>
          <p:cNvSpPr/>
          <p:nvPr/>
        </p:nvSpPr>
        <p:spPr>
          <a:xfrm>
            <a:off x="3758371" y="267696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6" name="Rectangle 175"/>
          <p:cNvSpPr/>
          <p:nvPr/>
        </p:nvSpPr>
        <p:spPr>
          <a:xfrm>
            <a:off x="3929002" y="267746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77" name="Rectangle 176"/>
          <p:cNvSpPr/>
          <p:nvPr/>
        </p:nvSpPr>
        <p:spPr>
          <a:xfrm>
            <a:off x="4040230"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5" name="Rectangle 184"/>
          <p:cNvSpPr/>
          <p:nvPr/>
        </p:nvSpPr>
        <p:spPr>
          <a:xfrm>
            <a:off x="4040232" y="1635759"/>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6" name="Rectangle 185"/>
          <p:cNvSpPr/>
          <p:nvPr/>
        </p:nvSpPr>
        <p:spPr>
          <a:xfrm>
            <a:off x="4400677" y="1312881"/>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7" name="Rectangle 186"/>
          <p:cNvSpPr/>
          <p:nvPr/>
        </p:nvSpPr>
        <p:spPr>
          <a:xfrm>
            <a:off x="4400679"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8" name="Rectangle 187"/>
          <p:cNvSpPr/>
          <p:nvPr/>
        </p:nvSpPr>
        <p:spPr>
          <a:xfrm>
            <a:off x="4766236" y="1312881"/>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9" name="Rectangle 188"/>
          <p:cNvSpPr/>
          <p:nvPr/>
        </p:nvSpPr>
        <p:spPr>
          <a:xfrm>
            <a:off x="4766238"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90" name="Rectangle 189"/>
          <p:cNvSpPr/>
          <p:nvPr/>
        </p:nvSpPr>
        <p:spPr>
          <a:xfrm>
            <a:off x="5126683"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91" name="Rectangle 190"/>
          <p:cNvSpPr/>
          <p:nvPr/>
        </p:nvSpPr>
        <p:spPr>
          <a:xfrm>
            <a:off x="5126684" y="1635759"/>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 name="TextBox 6"/>
          <p:cNvSpPr txBox="1"/>
          <p:nvPr/>
        </p:nvSpPr>
        <p:spPr>
          <a:xfrm>
            <a:off x="4040231" y="1944473"/>
            <a:ext cx="303486" cy="373659"/>
          </a:xfrm>
          <a:prstGeom prst="rect">
            <a:avLst/>
          </a:prstGeom>
          <a:noFill/>
        </p:spPr>
        <p:txBody>
          <a:bodyPr wrap="none" lIns="91430" tIns="45716" rIns="91430" bIns="45716" rtlCol="0">
            <a:spAutoFit/>
          </a:bodyPr>
          <a:lstStyle/>
          <a:p>
            <a:r>
              <a:rPr lang="en-US" dirty="0" smtClean="0">
                <a:solidFill>
                  <a:srgbClr val="FF0000"/>
                </a:solidFill>
              </a:rPr>
              <a:t>0</a:t>
            </a:r>
            <a:endParaRPr lang="en-US" dirty="0">
              <a:solidFill>
                <a:srgbClr val="FF0000"/>
              </a:solidFill>
            </a:endParaRPr>
          </a:p>
        </p:txBody>
      </p:sp>
      <p:sp>
        <p:nvSpPr>
          <p:cNvPr id="192" name="TextBox 191"/>
          <p:cNvSpPr txBox="1"/>
          <p:nvPr/>
        </p:nvSpPr>
        <p:spPr>
          <a:xfrm>
            <a:off x="4424443" y="1951526"/>
            <a:ext cx="303486" cy="373659"/>
          </a:xfrm>
          <a:prstGeom prst="rect">
            <a:avLst/>
          </a:prstGeom>
          <a:noFill/>
        </p:spPr>
        <p:txBody>
          <a:bodyPr wrap="none" lIns="91430" tIns="45716" rIns="91430" bIns="45716" rtlCol="0">
            <a:spAutoFit/>
          </a:bodyPr>
          <a:lstStyle/>
          <a:p>
            <a:r>
              <a:rPr lang="en-US" dirty="0" smtClean="0">
                <a:solidFill>
                  <a:srgbClr val="FF0000"/>
                </a:solidFill>
              </a:rPr>
              <a:t>1</a:t>
            </a:r>
            <a:endParaRPr lang="en-US" dirty="0">
              <a:solidFill>
                <a:srgbClr val="FF0000"/>
              </a:solidFill>
            </a:endParaRPr>
          </a:p>
        </p:txBody>
      </p:sp>
      <p:sp>
        <p:nvSpPr>
          <p:cNvPr id="193" name="TextBox 192"/>
          <p:cNvSpPr txBox="1"/>
          <p:nvPr/>
        </p:nvSpPr>
        <p:spPr>
          <a:xfrm flipH="1">
            <a:off x="4766239" y="1950517"/>
            <a:ext cx="340831" cy="373659"/>
          </a:xfrm>
          <a:prstGeom prst="rect">
            <a:avLst/>
          </a:prstGeom>
          <a:noFill/>
        </p:spPr>
        <p:txBody>
          <a:bodyPr wrap="square" lIns="91430" tIns="45716" rIns="91430" bIns="45716" rtlCol="0">
            <a:spAutoFit/>
          </a:bodyPr>
          <a:lstStyle/>
          <a:p>
            <a:r>
              <a:rPr lang="en-US" dirty="0" smtClean="0">
                <a:solidFill>
                  <a:srgbClr val="FF0000"/>
                </a:solidFill>
              </a:rPr>
              <a:t>X</a:t>
            </a:r>
            <a:endParaRPr lang="en-US" dirty="0">
              <a:solidFill>
                <a:srgbClr val="FF0000"/>
              </a:solidFill>
            </a:endParaRPr>
          </a:p>
        </p:txBody>
      </p:sp>
      <p:sp>
        <p:nvSpPr>
          <p:cNvPr id="194" name="TextBox 193"/>
          <p:cNvSpPr txBox="1"/>
          <p:nvPr/>
        </p:nvSpPr>
        <p:spPr>
          <a:xfrm>
            <a:off x="5150363" y="1959483"/>
            <a:ext cx="306347" cy="373659"/>
          </a:xfrm>
          <a:prstGeom prst="rect">
            <a:avLst/>
          </a:prstGeom>
          <a:noFill/>
        </p:spPr>
        <p:txBody>
          <a:bodyPr wrap="none" lIns="91430" tIns="45716" rIns="91430" bIns="45716" rtlCol="0">
            <a:spAutoFit/>
          </a:bodyPr>
          <a:lstStyle/>
          <a:p>
            <a:r>
              <a:rPr lang="en-US" dirty="0" smtClean="0">
                <a:solidFill>
                  <a:srgbClr val="FF0000"/>
                </a:solidFill>
              </a:rPr>
              <a:t>X</a:t>
            </a:r>
            <a:endParaRPr lang="en-US" dirty="0">
              <a:solidFill>
                <a:srgbClr val="FF0000"/>
              </a:solidFill>
            </a:endParaRPr>
          </a:p>
        </p:txBody>
      </p:sp>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
        <p:nvSpPr>
          <p:cNvPr id="17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179" name="TextBox 178"/>
          <p:cNvSpPr txBox="1"/>
          <p:nvPr/>
        </p:nvSpPr>
        <p:spPr>
          <a:xfrm>
            <a:off x="1371601" y="2209800"/>
            <a:ext cx="871954" cy="373659"/>
          </a:xfrm>
          <a:prstGeom prst="rect">
            <a:avLst/>
          </a:prstGeom>
          <a:noFill/>
        </p:spPr>
        <p:txBody>
          <a:bodyPr wrap="none" lIns="91430" tIns="45716" rIns="91430" bIns="45716" rtlCol="0">
            <a:spAutoFit/>
          </a:bodyPr>
          <a:lstStyle/>
          <a:p>
            <a:r>
              <a:rPr lang="en-US" dirty="0" smtClean="0">
                <a:solidFill>
                  <a:srgbClr val="FF0000"/>
                </a:solidFill>
              </a:rPr>
              <a:t>1  0 0 1 </a:t>
            </a:r>
            <a:endParaRPr lang="en-US" dirty="0">
              <a:solidFill>
                <a:srgbClr val="FF0000"/>
              </a:solidFill>
            </a:endParaRPr>
          </a:p>
        </p:txBody>
      </p:sp>
      <p:sp>
        <p:nvSpPr>
          <p:cNvPr id="183" name="TextBox 182"/>
          <p:cNvSpPr txBox="1"/>
          <p:nvPr/>
        </p:nvSpPr>
        <p:spPr>
          <a:xfrm>
            <a:off x="4343401" y="2590800"/>
            <a:ext cx="877678" cy="373659"/>
          </a:xfrm>
          <a:prstGeom prst="rect">
            <a:avLst/>
          </a:prstGeom>
          <a:noFill/>
        </p:spPr>
        <p:txBody>
          <a:bodyPr wrap="none" lIns="91430" tIns="45716" rIns="91430" bIns="45716" rtlCol="0">
            <a:spAutoFit/>
          </a:bodyPr>
          <a:lstStyle/>
          <a:p>
            <a:r>
              <a:rPr lang="en-US" dirty="0" smtClean="0">
                <a:solidFill>
                  <a:srgbClr val="FF0000"/>
                </a:solidFill>
              </a:rPr>
              <a:t>1  0 X </a:t>
            </a:r>
            <a:r>
              <a:rPr lang="en-US" dirty="0">
                <a:solidFill>
                  <a:srgbClr val="FF0000"/>
                </a:solidFill>
              </a:rPr>
              <a:t>X</a:t>
            </a:r>
            <a:r>
              <a:rPr lang="en-US" dirty="0" smtClean="0">
                <a:solidFill>
                  <a:srgbClr val="FF0000"/>
                </a:solidFill>
              </a:rPr>
              <a:t> </a:t>
            </a:r>
            <a:endParaRPr lang="en-US" dirty="0">
              <a:solidFill>
                <a:srgbClr val="FF0000"/>
              </a:solidFill>
            </a:endParaRPr>
          </a:p>
        </p:txBody>
      </p:sp>
      <p:sp>
        <p:nvSpPr>
          <p:cNvPr id="180" name="TextBox 179"/>
          <p:cNvSpPr txBox="1"/>
          <p:nvPr/>
        </p:nvSpPr>
        <p:spPr>
          <a:xfrm>
            <a:off x="990600" y="5943601"/>
            <a:ext cx="2804018" cy="373659"/>
          </a:xfrm>
          <a:prstGeom prst="rect">
            <a:avLst/>
          </a:prstGeom>
          <a:noFill/>
        </p:spPr>
        <p:txBody>
          <a:bodyPr wrap="none" lIns="91430" tIns="45716" rIns="91430" bIns="45716" rtlCol="0">
            <a:spAutoFit/>
          </a:bodyPr>
          <a:lstStyle/>
          <a:p>
            <a:r>
              <a:rPr lang="en-US" dirty="0" smtClean="0"/>
              <a:t>Example </a:t>
            </a:r>
            <a:r>
              <a:rPr lang="en-US" dirty="0" err="1" smtClean="0"/>
              <a:t>NetPlumber</a:t>
            </a:r>
            <a:r>
              <a:rPr lang="en-US" dirty="0" smtClean="0"/>
              <a:t> graph</a:t>
            </a:r>
            <a:endParaRPr lang="en-US" dirty="0"/>
          </a:p>
        </p:txBody>
      </p:sp>
      <p:sp>
        <p:nvSpPr>
          <p:cNvPr id="212" name="TextBox 211"/>
          <p:cNvSpPr txBox="1"/>
          <p:nvPr/>
        </p:nvSpPr>
        <p:spPr>
          <a:xfrm>
            <a:off x="685801" y="5105400"/>
            <a:ext cx="2794516" cy="373659"/>
          </a:xfrm>
          <a:prstGeom prst="rect">
            <a:avLst/>
          </a:prstGeom>
          <a:noFill/>
        </p:spPr>
        <p:txBody>
          <a:bodyPr wrap="none" lIns="91430" tIns="45716" rIns="91430" bIns="45716" rtlCol="0">
            <a:spAutoFit/>
          </a:bodyPr>
          <a:lstStyle/>
          <a:p>
            <a:r>
              <a:rPr lang="en-US" dirty="0" smtClean="0">
                <a:solidFill>
                  <a:srgbClr val="FF0000"/>
                </a:solidFill>
              </a:rPr>
              <a:t>Where is the missing edge?</a:t>
            </a:r>
            <a:endParaRPr lang="en-US" dirty="0">
              <a:solidFill>
                <a:srgbClr val="FF0000"/>
              </a:solidFill>
            </a:endParaRPr>
          </a:p>
        </p:txBody>
      </p:sp>
    </p:spTree>
    <p:custDataLst>
      <p:tags r:id="rId1"/>
    </p:custDataLst>
    <p:extLst>
      <p:ext uri="{BB962C8B-B14F-4D97-AF65-F5344CB8AC3E}">
        <p14:creationId xmlns:p14="http://schemas.microsoft.com/office/powerpoint/2010/main" val="221549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5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500"/>
                                        <p:tgtEl>
                                          <p:spTgt spid="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500"/>
                                        <p:tgtEl>
                                          <p:spTgt spid="68"/>
                                        </p:tgtEl>
                                      </p:cBhvr>
                                    </p:animEffect>
                                  </p:childTnLst>
                                </p:cTn>
                              </p:par>
                              <p:par>
                                <p:cTn id="69" presetID="10" presetClass="entr" presetSubtype="0" fill="hold" nodeType="with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fade">
                                      <p:cBhvr>
                                        <p:cTn id="71" dur="500"/>
                                        <p:tgtEl>
                                          <p:spTgt spid="6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fade">
                                      <p:cBhvr>
                                        <p:cTn id="74" dur="500"/>
                                        <p:tgtEl>
                                          <p:spTgt spid="7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500"/>
                                        <p:tgtEl>
                                          <p:spTgt spid="7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Effect transition="in" filter="fade">
                                      <p:cBhvr>
                                        <p:cTn id="80" dur="500"/>
                                        <p:tgtEl>
                                          <p:spTgt spid="7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fade">
                                      <p:cBhvr>
                                        <p:cTn id="83" dur="500"/>
                                        <p:tgtEl>
                                          <p:spTgt spid="7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500"/>
                                        <p:tgtEl>
                                          <p:spTgt spid="7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500"/>
                                        <p:tgtEl>
                                          <p:spTgt spid="7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fade">
                                      <p:cBhvr>
                                        <p:cTn id="95" dur="500"/>
                                        <p:tgtEl>
                                          <p:spTgt spid="7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par>
                                <p:cTn id="99" presetID="10" presetClass="entr" presetSubtype="0" fill="hold" nodeType="with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500"/>
                                        <p:tgtEl>
                                          <p:spTgt spid="7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60"/>
                                        </p:tgtEl>
                                        <p:attrNameLst>
                                          <p:attrName>style.visibility</p:attrName>
                                        </p:attrNameLst>
                                      </p:cBhvr>
                                      <p:to>
                                        <p:strVal val="visible"/>
                                      </p:to>
                                    </p:set>
                                    <p:animEffect transition="in" filter="fade">
                                      <p:cBhvr>
                                        <p:cTn id="104" dur="500"/>
                                        <p:tgtEl>
                                          <p:spTgt spid="16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61"/>
                                        </p:tgtEl>
                                        <p:attrNameLst>
                                          <p:attrName>style.visibility</p:attrName>
                                        </p:attrNameLst>
                                      </p:cBhvr>
                                      <p:to>
                                        <p:strVal val="visible"/>
                                      </p:to>
                                    </p:set>
                                    <p:animEffect transition="in" filter="fade">
                                      <p:cBhvr>
                                        <p:cTn id="107" dur="500"/>
                                        <p:tgtEl>
                                          <p:spTgt spid="16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62"/>
                                        </p:tgtEl>
                                        <p:attrNameLst>
                                          <p:attrName>style.visibility</p:attrName>
                                        </p:attrNameLst>
                                      </p:cBhvr>
                                      <p:to>
                                        <p:strVal val="visible"/>
                                      </p:to>
                                    </p:set>
                                    <p:animEffect transition="in" filter="fade">
                                      <p:cBhvr>
                                        <p:cTn id="110" dur="500"/>
                                        <p:tgtEl>
                                          <p:spTgt spid="16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fade">
                                      <p:cBhvr>
                                        <p:cTn id="113" dur="500"/>
                                        <p:tgtEl>
                                          <p:spTgt spid="16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64"/>
                                        </p:tgtEl>
                                        <p:attrNameLst>
                                          <p:attrName>style.visibility</p:attrName>
                                        </p:attrNameLst>
                                      </p:cBhvr>
                                      <p:to>
                                        <p:strVal val="visible"/>
                                      </p:to>
                                    </p:set>
                                    <p:animEffect transition="in" filter="fade">
                                      <p:cBhvr>
                                        <p:cTn id="116" dur="500"/>
                                        <p:tgtEl>
                                          <p:spTgt spid="16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65"/>
                                        </p:tgtEl>
                                        <p:attrNameLst>
                                          <p:attrName>style.visibility</p:attrName>
                                        </p:attrNameLst>
                                      </p:cBhvr>
                                      <p:to>
                                        <p:strVal val="visible"/>
                                      </p:to>
                                    </p:set>
                                    <p:animEffect transition="in" filter="fade">
                                      <p:cBhvr>
                                        <p:cTn id="119" dur="500"/>
                                        <p:tgtEl>
                                          <p:spTgt spid="16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166"/>
                                        </p:tgtEl>
                                        <p:attrNameLst>
                                          <p:attrName>style.visibility</p:attrName>
                                        </p:attrNameLst>
                                      </p:cBhvr>
                                      <p:to>
                                        <p:strVal val="visible"/>
                                      </p:to>
                                    </p:set>
                                    <p:animEffect transition="in" filter="fade">
                                      <p:cBhvr>
                                        <p:cTn id="122" dur="500"/>
                                        <p:tgtEl>
                                          <p:spTgt spid="16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167"/>
                                        </p:tgtEl>
                                        <p:attrNameLst>
                                          <p:attrName>style.visibility</p:attrName>
                                        </p:attrNameLst>
                                      </p:cBhvr>
                                      <p:to>
                                        <p:strVal val="visible"/>
                                      </p:to>
                                    </p:set>
                                    <p:animEffect transition="in" filter="fade">
                                      <p:cBhvr>
                                        <p:cTn id="125" dur="500"/>
                                        <p:tgtEl>
                                          <p:spTgt spid="16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1"/>
                                        </p:tgtEl>
                                        <p:attrNameLst>
                                          <p:attrName>style.visibility</p:attrName>
                                        </p:attrNameLst>
                                      </p:cBhvr>
                                      <p:to>
                                        <p:strVal val="visible"/>
                                      </p:to>
                                    </p:set>
                                    <p:animEffect transition="in" filter="fade">
                                      <p:cBhvr>
                                        <p:cTn id="128" dur="500"/>
                                        <p:tgtEl>
                                          <p:spTgt spid="61"/>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fade">
                                      <p:cBhvr>
                                        <p:cTn id="131" dur="500"/>
                                        <p:tgtEl>
                                          <p:spTgt spid="67"/>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77"/>
                                        </p:tgtEl>
                                        <p:attrNameLst>
                                          <p:attrName>style.visibility</p:attrName>
                                        </p:attrNameLst>
                                      </p:cBhvr>
                                      <p:to>
                                        <p:strVal val="visible"/>
                                      </p:to>
                                    </p:set>
                                    <p:animEffect transition="in" filter="fade">
                                      <p:cBhvr>
                                        <p:cTn id="136" dur="500"/>
                                        <p:tgtEl>
                                          <p:spTgt spid="17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85"/>
                                        </p:tgtEl>
                                        <p:attrNameLst>
                                          <p:attrName>style.visibility</p:attrName>
                                        </p:attrNameLst>
                                      </p:cBhvr>
                                      <p:to>
                                        <p:strVal val="visible"/>
                                      </p:to>
                                    </p:set>
                                    <p:animEffect transition="in" filter="fade">
                                      <p:cBhvr>
                                        <p:cTn id="139" dur="500"/>
                                        <p:tgtEl>
                                          <p:spTgt spid="18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86"/>
                                        </p:tgtEl>
                                        <p:attrNameLst>
                                          <p:attrName>style.visibility</p:attrName>
                                        </p:attrNameLst>
                                      </p:cBhvr>
                                      <p:to>
                                        <p:strVal val="visible"/>
                                      </p:to>
                                    </p:set>
                                    <p:animEffect transition="in" filter="fade">
                                      <p:cBhvr>
                                        <p:cTn id="142" dur="500"/>
                                        <p:tgtEl>
                                          <p:spTgt spid="18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7"/>
                                        </p:tgtEl>
                                        <p:attrNameLst>
                                          <p:attrName>style.visibility</p:attrName>
                                        </p:attrNameLst>
                                      </p:cBhvr>
                                      <p:to>
                                        <p:strVal val="visible"/>
                                      </p:to>
                                    </p:set>
                                    <p:animEffect transition="in" filter="fade">
                                      <p:cBhvr>
                                        <p:cTn id="145" dur="500"/>
                                        <p:tgtEl>
                                          <p:spTgt spid="18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88"/>
                                        </p:tgtEl>
                                        <p:attrNameLst>
                                          <p:attrName>style.visibility</p:attrName>
                                        </p:attrNameLst>
                                      </p:cBhvr>
                                      <p:to>
                                        <p:strVal val="visible"/>
                                      </p:to>
                                    </p:set>
                                    <p:animEffect transition="in" filter="fade">
                                      <p:cBhvr>
                                        <p:cTn id="148" dur="500"/>
                                        <p:tgtEl>
                                          <p:spTgt spid="18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89"/>
                                        </p:tgtEl>
                                        <p:attrNameLst>
                                          <p:attrName>style.visibility</p:attrName>
                                        </p:attrNameLst>
                                      </p:cBhvr>
                                      <p:to>
                                        <p:strVal val="visible"/>
                                      </p:to>
                                    </p:set>
                                    <p:animEffect transition="in" filter="fade">
                                      <p:cBhvr>
                                        <p:cTn id="151" dur="500"/>
                                        <p:tgtEl>
                                          <p:spTgt spid="189"/>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90"/>
                                        </p:tgtEl>
                                        <p:attrNameLst>
                                          <p:attrName>style.visibility</p:attrName>
                                        </p:attrNameLst>
                                      </p:cBhvr>
                                      <p:to>
                                        <p:strVal val="visible"/>
                                      </p:to>
                                    </p:set>
                                    <p:animEffect transition="in" filter="fade">
                                      <p:cBhvr>
                                        <p:cTn id="154" dur="500"/>
                                        <p:tgtEl>
                                          <p:spTgt spid="190"/>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191"/>
                                        </p:tgtEl>
                                        <p:attrNameLst>
                                          <p:attrName>style.visibility</p:attrName>
                                        </p:attrNameLst>
                                      </p:cBhvr>
                                      <p:to>
                                        <p:strVal val="visible"/>
                                      </p:to>
                                    </p:set>
                                    <p:animEffect transition="in" filter="fade">
                                      <p:cBhvr>
                                        <p:cTn id="157" dur="500"/>
                                        <p:tgtEl>
                                          <p:spTgt spid="191"/>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7"/>
                                        </p:tgtEl>
                                        <p:attrNameLst>
                                          <p:attrName>style.visibility</p:attrName>
                                        </p:attrNameLst>
                                      </p:cBhvr>
                                      <p:to>
                                        <p:strVal val="visible"/>
                                      </p:to>
                                    </p:set>
                                    <p:animEffect transition="in" filter="fade">
                                      <p:cBhvr>
                                        <p:cTn id="160" dur="500"/>
                                        <p:tgtEl>
                                          <p:spTgt spid="7"/>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192"/>
                                        </p:tgtEl>
                                        <p:attrNameLst>
                                          <p:attrName>style.visibility</p:attrName>
                                        </p:attrNameLst>
                                      </p:cBhvr>
                                      <p:to>
                                        <p:strVal val="visible"/>
                                      </p:to>
                                    </p:set>
                                    <p:animEffect transition="in" filter="fade">
                                      <p:cBhvr>
                                        <p:cTn id="163" dur="500"/>
                                        <p:tgtEl>
                                          <p:spTgt spid="192"/>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193"/>
                                        </p:tgtEl>
                                        <p:attrNameLst>
                                          <p:attrName>style.visibility</p:attrName>
                                        </p:attrNameLst>
                                      </p:cBhvr>
                                      <p:to>
                                        <p:strVal val="visible"/>
                                      </p:to>
                                    </p:set>
                                    <p:animEffect transition="in" filter="fade">
                                      <p:cBhvr>
                                        <p:cTn id="166" dur="500"/>
                                        <p:tgtEl>
                                          <p:spTgt spid="193"/>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94"/>
                                        </p:tgtEl>
                                        <p:attrNameLst>
                                          <p:attrName>style.visibility</p:attrName>
                                        </p:attrNameLst>
                                      </p:cBhvr>
                                      <p:to>
                                        <p:strVal val="visible"/>
                                      </p:to>
                                    </p:set>
                                    <p:animEffect transition="in" filter="fade">
                                      <p:cBhvr>
                                        <p:cTn id="169" dur="500"/>
                                        <p:tgtEl>
                                          <p:spTgt spid="194"/>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39"/>
                                        </p:tgtEl>
                                        <p:attrNameLst>
                                          <p:attrName>style.visibility</p:attrName>
                                        </p:attrNameLst>
                                      </p:cBhvr>
                                      <p:to>
                                        <p:strVal val="hidden"/>
                                      </p:to>
                                    </p:set>
                                  </p:childTnLst>
                                </p:cTn>
                              </p:par>
                              <p:par>
                                <p:cTn id="174" presetID="10" presetClass="entr" presetSubtype="0" fill="hold" grpId="0" nodeType="withEffect">
                                  <p:stCondLst>
                                    <p:cond delay="0"/>
                                  </p:stCondLst>
                                  <p:childTnLst>
                                    <p:set>
                                      <p:cBhvr>
                                        <p:cTn id="175" dur="1" fill="hold">
                                          <p:stCondLst>
                                            <p:cond delay="0"/>
                                          </p:stCondLst>
                                        </p:cTn>
                                        <p:tgtEl>
                                          <p:spTgt spid="40"/>
                                        </p:tgtEl>
                                        <p:attrNameLst>
                                          <p:attrName>style.visibility</p:attrName>
                                        </p:attrNameLst>
                                      </p:cBhvr>
                                      <p:to>
                                        <p:strVal val="visible"/>
                                      </p:to>
                                    </p:set>
                                    <p:animEffect transition="in" filter="fade">
                                      <p:cBhvr>
                                        <p:cTn id="176" dur="500"/>
                                        <p:tgtEl>
                                          <p:spTgt spid="40"/>
                                        </p:tgtEl>
                                      </p:cBhvr>
                                    </p:animEffect>
                                  </p:childTnLst>
                                </p:cTn>
                              </p:par>
                            </p:childTnLst>
                          </p:cTn>
                        </p:par>
                        <p:par>
                          <p:cTn id="177" fill="hold">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3"/>
                                        </p:tgtEl>
                                        <p:attrNameLst>
                                          <p:attrName>style.visibility</p:attrName>
                                        </p:attrNameLst>
                                      </p:cBhvr>
                                      <p:to>
                                        <p:strVal val="visible"/>
                                      </p:to>
                                    </p:set>
                                    <p:animEffect transition="in" filter="fade">
                                      <p:cBhvr>
                                        <p:cTn id="180" dur="500"/>
                                        <p:tgtEl>
                                          <p:spTgt spid="33"/>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4"/>
                                        </p:tgtEl>
                                        <p:attrNameLst>
                                          <p:attrName>style.visibility</p:attrName>
                                        </p:attrNameLst>
                                      </p:cBhvr>
                                      <p:to>
                                        <p:strVal val="visible"/>
                                      </p:to>
                                    </p:set>
                                    <p:animEffect transition="in" filter="fade">
                                      <p:cBhvr>
                                        <p:cTn id="183" dur="500"/>
                                        <p:tgtEl>
                                          <p:spTgt spid="34"/>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Effect transition="in" filter="fade">
                                      <p:cBhvr>
                                        <p:cTn id="186" dur="500"/>
                                        <p:tgtEl>
                                          <p:spTgt spid="80"/>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81"/>
                                        </p:tgtEl>
                                        <p:attrNameLst>
                                          <p:attrName>style.visibility</p:attrName>
                                        </p:attrNameLst>
                                      </p:cBhvr>
                                      <p:to>
                                        <p:strVal val="visible"/>
                                      </p:to>
                                    </p:set>
                                    <p:animEffect transition="in" filter="fade">
                                      <p:cBhvr>
                                        <p:cTn id="189" dur="500"/>
                                        <p:tgtEl>
                                          <p:spTgt spid="81"/>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82"/>
                                        </p:tgtEl>
                                        <p:attrNameLst>
                                          <p:attrName>style.visibility</p:attrName>
                                        </p:attrNameLst>
                                      </p:cBhvr>
                                      <p:to>
                                        <p:strVal val="visible"/>
                                      </p:to>
                                    </p:set>
                                    <p:animEffect transition="in" filter="fade">
                                      <p:cBhvr>
                                        <p:cTn id="192" dur="500"/>
                                        <p:tgtEl>
                                          <p:spTgt spid="8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83"/>
                                        </p:tgtEl>
                                        <p:attrNameLst>
                                          <p:attrName>style.visibility</p:attrName>
                                        </p:attrNameLst>
                                      </p:cBhvr>
                                      <p:to>
                                        <p:strVal val="visible"/>
                                      </p:to>
                                    </p:set>
                                    <p:animEffect transition="in" filter="fade">
                                      <p:cBhvr>
                                        <p:cTn id="195" dur="500"/>
                                        <p:tgtEl>
                                          <p:spTgt spid="8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84"/>
                                        </p:tgtEl>
                                        <p:attrNameLst>
                                          <p:attrName>style.visibility</p:attrName>
                                        </p:attrNameLst>
                                      </p:cBhvr>
                                      <p:to>
                                        <p:strVal val="visible"/>
                                      </p:to>
                                    </p:set>
                                    <p:animEffect transition="in" filter="fade">
                                      <p:cBhvr>
                                        <p:cTn id="198" dur="500"/>
                                        <p:tgtEl>
                                          <p:spTgt spid="8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85"/>
                                        </p:tgtEl>
                                        <p:attrNameLst>
                                          <p:attrName>style.visibility</p:attrName>
                                        </p:attrNameLst>
                                      </p:cBhvr>
                                      <p:to>
                                        <p:strVal val="visible"/>
                                      </p:to>
                                    </p:set>
                                    <p:animEffect transition="in" filter="fade">
                                      <p:cBhvr>
                                        <p:cTn id="201" dur="500"/>
                                        <p:tgtEl>
                                          <p:spTgt spid="8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86"/>
                                        </p:tgtEl>
                                        <p:attrNameLst>
                                          <p:attrName>style.visibility</p:attrName>
                                        </p:attrNameLst>
                                      </p:cBhvr>
                                      <p:to>
                                        <p:strVal val="visible"/>
                                      </p:to>
                                    </p:set>
                                    <p:animEffect transition="in" filter="fade">
                                      <p:cBhvr>
                                        <p:cTn id="204" dur="500"/>
                                        <p:tgtEl>
                                          <p:spTgt spid="86"/>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87"/>
                                        </p:tgtEl>
                                        <p:attrNameLst>
                                          <p:attrName>style.visibility</p:attrName>
                                        </p:attrNameLst>
                                      </p:cBhvr>
                                      <p:to>
                                        <p:strVal val="visible"/>
                                      </p:to>
                                    </p:set>
                                    <p:animEffect transition="in" filter="fade">
                                      <p:cBhvr>
                                        <p:cTn id="207" dur="500"/>
                                        <p:tgtEl>
                                          <p:spTgt spid="8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88"/>
                                        </p:tgtEl>
                                        <p:attrNameLst>
                                          <p:attrName>style.visibility</p:attrName>
                                        </p:attrNameLst>
                                      </p:cBhvr>
                                      <p:to>
                                        <p:strVal val="visible"/>
                                      </p:to>
                                    </p:set>
                                    <p:animEffect transition="in" filter="fade">
                                      <p:cBhvr>
                                        <p:cTn id="210" dur="500"/>
                                        <p:tgtEl>
                                          <p:spTgt spid="88"/>
                                        </p:tgtEl>
                                      </p:cBhvr>
                                    </p:animEffect>
                                  </p:childTnLst>
                                </p:cTn>
                              </p:par>
                              <p:par>
                                <p:cTn id="211" presetID="10" presetClass="entr" presetSubtype="0" fill="hold" nodeType="withEffect">
                                  <p:stCondLst>
                                    <p:cond delay="0"/>
                                  </p:stCondLst>
                                  <p:childTnLst>
                                    <p:set>
                                      <p:cBhvr>
                                        <p:cTn id="212" dur="1" fill="hold">
                                          <p:stCondLst>
                                            <p:cond delay="0"/>
                                          </p:stCondLst>
                                        </p:cTn>
                                        <p:tgtEl>
                                          <p:spTgt spid="89"/>
                                        </p:tgtEl>
                                        <p:attrNameLst>
                                          <p:attrName>style.visibility</p:attrName>
                                        </p:attrNameLst>
                                      </p:cBhvr>
                                      <p:to>
                                        <p:strVal val="visible"/>
                                      </p:to>
                                    </p:set>
                                    <p:animEffect transition="in" filter="fade">
                                      <p:cBhvr>
                                        <p:cTn id="213" dur="500"/>
                                        <p:tgtEl>
                                          <p:spTgt spid="8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00"/>
                                        </p:tgtEl>
                                        <p:attrNameLst>
                                          <p:attrName>style.visibility</p:attrName>
                                        </p:attrNameLst>
                                      </p:cBhvr>
                                      <p:to>
                                        <p:strVal val="visible"/>
                                      </p:to>
                                    </p:set>
                                    <p:animEffect transition="in" filter="fade">
                                      <p:cBhvr>
                                        <p:cTn id="216" dur="500"/>
                                        <p:tgtEl>
                                          <p:spTgt spid="100"/>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01"/>
                                        </p:tgtEl>
                                        <p:attrNameLst>
                                          <p:attrName>style.visibility</p:attrName>
                                        </p:attrNameLst>
                                      </p:cBhvr>
                                      <p:to>
                                        <p:strVal val="visible"/>
                                      </p:to>
                                    </p:set>
                                    <p:animEffect transition="in" filter="fade">
                                      <p:cBhvr>
                                        <p:cTn id="219" dur="500"/>
                                        <p:tgtEl>
                                          <p:spTgt spid="10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500"/>
                                        <p:tgtEl>
                                          <p:spTgt spid="102"/>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03"/>
                                        </p:tgtEl>
                                        <p:attrNameLst>
                                          <p:attrName>style.visibility</p:attrName>
                                        </p:attrNameLst>
                                      </p:cBhvr>
                                      <p:to>
                                        <p:strVal val="visible"/>
                                      </p:to>
                                    </p:set>
                                    <p:animEffect transition="in" filter="fade">
                                      <p:cBhvr>
                                        <p:cTn id="225" dur="500"/>
                                        <p:tgtEl>
                                          <p:spTgt spid="10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04"/>
                                        </p:tgtEl>
                                        <p:attrNameLst>
                                          <p:attrName>style.visibility</p:attrName>
                                        </p:attrNameLst>
                                      </p:cBhvr>
                                      <p:to>
                                        <p:strVal val="visible"/>
                                      </p:to>
                                    </p:set>
                                    <p:animEffect transition="in" filter="fade">
                                      <p:cBhvr>
                                        <p:cTn id="228" dur="500"/>
                                        <p:tgtEl>
                                          <p:spTgt spid="10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5"/>
                                        </p:tgtEl>
                                        <p:attrNameLst>
                                          <p:attrName>style.visibility</p:attrName>
                                        </p:attrNameLst>
                                      </p:cBhvr>
                                      <p:to>
                                        <p:strVal val="visible"/>
                                      </p:to>
                                    </p:set>
                                    <p:animEffect transition="in" filter="fade">
                                      <p:cBhvr>
                                        <p:cTn id="231" dur="500"/>
                                        <p:tgtEl>
                                          <p:spTgt spid="10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06"/>
                                        </p:tgtEl>
                                        <p:attrNameLst>
                                          <p:attrName>style.visibility</p:attrName>
                                        </p:attrNameLst>
                                      </p:cBhvr>
                                      <p:to>
                                        <p:strVal val="visible"/>
                                      </p:to>
                                    </p:set>
                                    <p:animEffect transition="in" filter="fade">
                                      <p:cBhvr>
                                        <p:cTn id="234" dur="500"/>
                                        <p:tgtEl>
                                          <p:spTgt spid="10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07"/>
                                        </p:tgtEl>
                                        <p:attrNameLst>
                                          <p:attrName>style.visibility</p:attrName>
                                        </p:attrNameLst>
                                      </p:cBhvr>
                                      <p:to>
                                        <p:strVal val="visible"/>
                                      </p:to>
                                    </p:set>
                                    <p:animEffect transition="in" filter="fade">
                                      <p:cBhvr>
                                        <p:cTn id="237" dur="500"/>
                                        <p:tgtEl>
                                          <p:spTgt spid="107"/>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08"/>
                                        </p:tgtEl>
                                        <p:attrNameLst>
                                          <p:attrName>style.visibility</p:attrName>
                                        </p:attrNameLst>
                                      </p:cBhvr>
                                      <p:to>
                                        <p:strVal val="visible"/>
                                      </p:to>
                                    </p:set>
                                    <p:animEffect transition="in" filter="fade">
                                      <p:cBhvr>
                                        <p:cTn id="240" dur="500"/>
                                        <p:tgtEl>
                                          <p:spTgt spid="108"/>
                                        </p:tgtEl>
                                      </p:cBhvr>
                                    </p:animEffect>
                                  </p:childTnLst>
                                </p:cTn>
                              </p:par>
                              <p:par>
                                <p:cTn id="241" presetID="10" presetClass="entr" presetSubtype="0" fill="hold" nodeType="withEffect">
                                  <p:stCondLst>
                                    <p:cond delay="0"/>
                                  </p:stCondLst>
                                  <p:childTnLst>
                                    <p:set>
                                      <p:cBhvr>
                                        <p:cTn id="242" dur="1" fill="hold">
                                          <p:stCondLst>
                                            <p:cond delay="0"/>
                                          </p:stCondLst>
                                        </p:cTn>
                                        <p:tgtEl>
                                          <p:spTgt spid="109"/>
                                        </p:tgtEl>
                                        <p:attrNameLst>
                                          <p:attrName>style.visibility</p:attrName>
                                        </p:attrNameLst>
                                      </p:cBhvr>
                                      <p:to>
                                        <p:strVal val="visible"/>
                                      </p:to>
                                    </p:set>
                                    <p:animEffect transition="in" filter="fade">
                                      <p:cBhvr>
                                        <p:cTn id="243" dur="500"/>
                                        <p:tgtEl>
                                          <p:spTgt spid="109"/>
                                        </p:tgtEl>
                                      </p:cBhvr>
                                    </p:animEffect>
                                  </p:childTnLst>
                                </p:cTn>
                              </p:par>
                            </p:childTnLst>
                          </p:cTn>
                        </p:par>
                        <p:par>
                          <p:cTn id="244" fill="hold">
                            <p:stCondLst>
                              <p:cond delay="1000"/>
                            </p:stCondLst>
                            <p:childTnLst>
                              <p:par>
                                <p:cTn id="245" presetID="1" presetClass="exit" presetSubtype="0" fill="hold" grpId="1" nodeType="afterEffect">
                                  <p:stCondLst>
                                    <p:cond delay="0"/>
                                  </p:stCondLst>
                                  <p:childTnLst>
                                    <p:set>
                                      <p:cBhvr>
                                        <p:cTn id="246" dur="1" fill="hold">
                                          <p:stCondLst>
                                            <p:cond delay="0"/>
                                          </p:stCondLst>
                                        </p:cTn>
                                        <p:tgtEl>
                                          <p:spTgt spid="40"/>
                                        </p:tgtEl>
                                        <p:attrNameLst>
                                          <p:attrName>style.visibility</p:attrName>
                                        </p:attrNameLst>
                                      </p:cBhvr>
                                      <p:to>
                                        <p:strVal val="hidden"/>
                                      </p:to>
                                    </p:set>
                                  </p:childTnLst>
                                </p:cTn>
                              </p:par>
                              <p:par>
                                <p:cTn id="247" presetID="10" presetClass="entr" presetSubtype="0" fill="hold" grpId="0" nodeType="withEffect">
                                  <p:stCondLst>
                                    <p:cond delay="0"/>
                                  </p:stCondLst>
                                  <p:childTnLst>
                                    <p:set>
                                      <p:cBhvr>
                                        <p:cTn id="248" dur="1" fill="hold">
                                          <p:stCondLst>
                                            <p:cond delay="0"/>
                                          </p:stCondLst>
                                        </p:cTn>
                                        <p:tgtEl>
                                          <p:spTgt spid="41"/>
                                        </p:tgtEl>
                                        <p:attrNameLst>
                                          <p:attrName>style.visibility</p:attrName>
                                        </p:attrNameLst>
                                      </p:cBhvr>
                                      <p:to>
                                        <p:strVal val="visible"/>
                                      </p:to>
                                    </p:set>
                                    <p:animEffect transition="in" filter="fade">
                                      <p:cBhvr>
                                        <p:cTn id="249" dur="500"/>
                                        <p:tgtEl>
                                          <p:spTgt spid="41"/>
                                        </p:tgtEl>
                                      </p:cBhvr>
                                    </p:animEffect>
                                  </p:childTnLst>
                                </p:cTn>
                              </p:par>
                            </p:childTnLst>
                          </p:cTn>
                        </p:par>
                        <p:par>
                          <p:cTn id="250" fill="hold">
                            <p:stCondLst>
                              <p:cond delay="1500"/>
                            </p:stCondLst>
                            <p:childTnLst>
                              <p:par>
                                <p:cTn id="251" presetID="10" presetClass="entr" presetSubtype="0" fill="hold" grpId="0" nodeType="afterEffect">
                                  <p:stCondLst>
                                    <p:cond delay="0"/>
                                  </p:stCondLst>
                                  <p:childTnLst>
                                    <p:set>
                                      <p:cBhvr>
                                        <p:cTn id="252" dur="1" fill="hold">
                                          <p:stCondLst>
                                            <p:cond delay="0"/>
                                          </p:stCondLst>
                                        </p:cTn>
                                        <p:tgtEl>
                                          <p:spTgt spid="35"/>
                                        </p:tgtEl>
                                        <p:attrNameLst>
                                          <p:attrName>style.visibility</p:attrName>
                                        </p:attrNameLst>
                                      </p:cBhvr>
                                      <p:to>
                                        <p:strVal val="visible"/>
                                      </p:to>
                                    </p:set>
                                    <p:animEffect transition="in" filter="fade">
                                      <p:cBhvr>
                                        <p:cTn id="253" dur="500"/>
                                        <p:tgtEl>
                                          <p:spTgt spid="35"/>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36"/>
                                        </p:tgtEl>
                                        <p:attrNameLst>
                                          <p:attrName>style.visibility</p:attrName>
                                        </p:attrNameLst>
                                      </p:cBhvr>
                                      <p:to>
                                        <p:strVal val="visible"/>
                                      </p:to>
                                    </p:set>
                                    <p:animEffect transition="in" filter="fade">
                                      <p:cBhvr>
                                        <p:cTn id="256" dur="500"/>
                                        <p:tgtEl>
                                          <p:spTgt spid="36"/>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140"/>
                                        </p:tgtEl>
                                        <p:attrNameLst>
                                          <p:attrName>style.visibility</p:attrName>
                                        </p:attrNameLst>
                                      </p:cBhvr>
                                      <p:to>
                                        <p:strVal val="visible"/>
                                      </p:to>
                                    </p:set>
                                    <p:animEffect transition="in" filter="fade">
                                      <p:cBhvr>
                                        <p:cTn id="259" dur="500"/>
                                        <p:tgtEl>
                                          <p:spTgt spid="140"/>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41"/>
                                        </p:tgtEl>
                                        <p:attrNameLst>
                                          <p:attrName>style.visibility</p:attrName>
                                        </p:attrNameLst>
                                      </p:cBhvr>
                                      <p:to>
                                        <p:strVal val="visible"/>
                                      </p:to>
                                    </p:set>
                                    <p:animEffect transition="in" filter="fade">
                                      <p:cBhvr>
                                        <p:cTn id="262" dur="500"/>
                                        <p:tgtEl>
                                          <p:spTgt spid="141"/>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42"/>
                                        </p:tgtEl>
                                        <p:attrNameLst>
                                          <p:attrName>style.visibility</p:attrName>
                                        </p:attrNameLst>
                                      </p:cBhvr>
                                      <p:to>
                                        <p:strVal val="visible"/>
                                      </p:to>
                                    </p:set>
                                    <p:animEffect transition="in" filter="fade">
                                      <p:cBhvr>
                                        <p:cTn id="265" dur="500"/>
                                        <p:tgtEl>
                                          <p:spTgt spid="142"/>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143"/>
                                        </p:tgtEl>
                                        <p:attrNameLst>
                                          <p:attrName>style.visibility</p:attrName>
                                        </p:attrNameLst>
                                      </p:cBhvr>
                                      <p:to>
                                        <p:strVal val="visible"/>
                                      </p:to>
                                    </p:set>
                                    <p:animEffect transition="in" filter="fade">
                                      <p:cBhvr>
                                        <p:cTn id="268" dur="500"/>
                                        <p:tgtEl>
                                          <p:spTgt spid="143"/>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44"/>
                                        </p:tgtEl>
                                        <p:attrNameLst>
                                          <p:attrName>style.visibility</p:attrName>
                                        </p:attrNameLst>
                                      </p:cBhvr>
                                      <p:to>
                                        <p:strVal val="visible"/>
                                      </p:to>
                                    </p:set>
                                    <p:animEffect transition="in" filter="fade">
                                      <p:cBhvr>
                                        <p:cTn id="271" dur="500"/>
                                        <p:tgtEl>
                                          <p:spTgt spid="144"/>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45"/>
                                        </p:tgtEl>
                                        <p:attrNameLst>
                                          <p:attrName>style.visibility</p:attrName>
                                        </p:attrNameLst>
                                      </p:cBhvr>
                                      <p:to>
                                        <p:strVal val="visible"/>
                                      </p:to>
                                    </p:set>
                                    <p:animEffect transition="in" filter="fade">
                                      <p:cBhvr>
                                        <p:cTn id="274" dur="500"/>
                                        <p:tgtEl>
                                          <p:spTgt spid="145"/>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46"/>
                                        </p:tgtEl>
                                        <p:attrNameLst>
                                          <p:attrName>style.visibility</p:attrName>
                                        </p:attrNameLst>
                                      </p:cBhvr>
                                      <p:to>
                                        <p:strVal val="visible"/>
                                      </p:to>
                                    </p:set>
                                    <p:animEffect transition="in" filter="fade">
                                      <p:cBhvr>
                                        <p:cTn id="277" dur="500"/>
                                        <p:tgtEl>
                                          <p:spTgt spid="146"/>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147"/>
                                        </p:tgtEl>
                                        <p:attrNameLst>
                                          <p:attrName>style.visibility</p:attrName>
                                        </p:attrNameLst>
                                      </p:cBhvr>
                                      <p:to>
                                        <p:strVal val="visible"/>
                                      </p:to>
                                    </p:set>
                                    <p:animEffect transition="in" filter="fade">
                                      <p:cBhvr>
                                        <p:cTn id="280" dur="500"/>
                                        <p:tgtEl>
                                          <p:spTgt spid="147"/>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148"/>
                                        </p:tgtEl>
                                        <p:attrNameLst>
                                          <p:attrName>style.visibility</p:attrName>
                                        </p:attrNameLst>
                                      </p:cBhvr>
                                      <p:to>
                                        <p:strVal val="visible"/>
                                      </p:to>
                                    </p:set>
                                    <p:animEffect transition="in" filter="fade">
                                      <p:cBhvr>
                                        <p:cTn id="283" dur="500"/>
                                        <p:tgtEl>
                                          <p:spTgt spid="148"/>
                                        </p:tgtEl>
                                      </p:cBhvr>
                                    </p:animEffect>
                                  </p:childTnLst>
                                </p:cTn>
                              </p:par>
                              <p:par>
                                <p:cTn id="284" presetID="10" presetClass="entr" presetSubtype="0" fill="hold" nodeType="withEffect">
                                  <p:stCondLst>
                                    <p:cond delay="0"/>
                                  </p:stCondLst>
                                  <p:childTnLst>
                                    <p:set>
                                      <p:cBhvr>
                                        <p:cTn id="285" dur="1" fill="hold">
                                          <p:stCondLst>
                                            <p:cond delay="0"/>
                                          </p:stCondLst>
                                        </p:cTn>
                                        <p:tgtEl>
                                          <p:spTgt spid="149"/>
                                        </p:tgtEl>
                                        <p:attrNameLst>
                                          <p:attrName>style.visibility</p:attrName>
                                        </p:attrNameLst>
                                      </p:cBhvr>
                                      <p:to>
                                        <p:strVal val="visible"/>
                                      </p:to>
                                    </p:set>
                                    <p:animEffect transition="in" filter="fade">
                                      <p:cBhvr>
                                        <p:cTn id="286" dur="500"/>
                                        <p:tgtEl>
                                          <p:spTgt spid="149"/>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50"/>
                                        </p:tgtEl>
                                        <p:attrNameLst>
                                          <p:attrName>style.visibility</p:attrName>
                                        </p:attrNameLst>
                                      </p:cBhvr>
                                      <p:to>
                                        <p:strVal val="visible"/>
                                      </p:to>
                                    </p:set>
                                    <p:animEffect transition="in" filter="fade">
                                      <p:cBhvr>
                                        <p:cTn id="289" dur="500"/>
                                        <p:tgtEl>
                                          <p:spTgt spid="150"/>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151"/>
                                        </p:tgtEl>
                                        <p:attrNameLst>
                                          <p:attrName>style.visibility</p:attrName>
                                        </p:attrNameLst>
                                      </p:cBhvr>
                                      <p:to>
                                        <p:strVal val="visible"/>
                                      </p:to>
                                    </p:set>
                                    <p:animEffect transition="in" filter="fade">
                                      <p:cBhvr>
                                        <p:cTn id="292" dur="500"/>
                                        <p:tgtEl>
                                          <p:spTgt spid="151"/>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152"/>
                                        </p:tgtEl>
                                        <p:attrNameLst>
                                          <p:attrName>style.visibility</p:attrName>
                                        </p:attrNameLst>
                                      </p:cBhvr>
                                      <p:to>
                                        <p:strVal val="visible"/>
                                      </p:to>
                                    </p:set>
                                    <p:animEffect transition="in" filter="fade">
                                      <p:cBhvr>
                                        <p:cTn id="295" dur="500"/>
                                        <p:tgtEl>
                                          <p:spTgt spid="152"/>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153"/>
                                        </p:tgtEl>
                                        <p:attrNameLst>
                                          <p:attrName>style.visibility</p:attrName>
                                        </p:attrNameLst>
                                      </p:cBhvr>
                                      <p:to>
                                        <p:strVal val="visible"/>
                                      </p:to>
                                    </p:set>
                                    <p:animEffect transition="in" filter="fade">
                                      <p:cBhvr>
                                        <p:cTn id="298" dur="500"/>
                                        <p:tgtEl>
                                          <p:spTgt spid="153"/>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animEffect transition="in" filter="fade">
                                      <p:cBhvr>
                                        <p:cTn id="301" dur="500"/>
                                        <p:tgtEl>
                                          <p:spTgt spid="154"/>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155"/>
                                        </p:tgtEl>
                                        <p:attrNameLst>
                                          <p:attrName>style.visibility</p:attrName>
                                        </p:attrNameLst>
                                      </p:cBhvr>
                                      <p:to>
                                        <p:strVal val="visible"/>
                                      </p:to>
                                    </p:set>
                                    <p:animEffect transition="in" filter="fade">
                                      <p:cBhvr>
                                        <p:cTn id="304" dur="500"/>
                                        <p:tgtEl>
                                          <p:spTgt spid="155"/>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156"/>
                                        </p:tgtEl>
                                        <p:attrNameLst>
                                          <p:attrName>style.visibility</p:attrName>
                                        </p:attrNameLst>
                                      </p:cBhvr>
                                      <p:to>
                                        <p:strVal val="visible"/>
                                      </p:to>
                                    </p:set>
                                    <p:animEffect transition="in" filter="fade">
                                      <p:cBhvr>
                                        <p:cTn id="307" dur="500"/>
                                        <p:tgtEl>
                                          <p:spTgt spid="156"/>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157"/>
                                        </p:tgtEl>
                                        <p:attrNameLst>
                                          <p:attrName>style.visibility</p:attrName>
                                        </p:attrNameLst>
                                      </p:cBhvr>
                                      <p:to>
                                        <p:strVal val="visible"/>
                                      </p:to>
                                    </p:set>
                                    <p:animEffect transition="in" filter="fade">
                                      <p:cBhvr>
                                        <p:cTn id="310" dur="500"/>
                                        <p:tgtEl>
                                          <p:spTgt spid="157"/>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158"/>
                                        </p:tgtEl>
                                        <p:attrNameLst>
                                          <p:attrName>style.visibility</p:attrName>
                                        </p:attrNameLst>
                                      </p:cBhvr>
                                      <p:to>
                                        <p:strVal val="visible"/>
                                      </p:to>
                                    </p:set>
                                    <p:animEffect transition="in" filter="fade">
                                      <p:cBhvr>
                                        <p:cTn id="313" dur="500"/>
                                        <p:tgtEl>
                                          <p:spTgt spid="158"/>
                                        </p:tgtEl>
                                      </p:cBhvr>
                                    </p:animEffect>
                                  </p:childTnLst>
                                </p:cTn>
                              </p:par>
                              <p:par>
                                <p:cTn id="314" presetID="10" presetClass="entr" presetSubtype="0" fill="hold" nodeType="withEffect">
                                  <p:stCondLst>
                                    <p:cond delay="0"/>
                                  </p:stCondLst>
                                  <p:childTnLst>
                                    <p:set>
                                      <p:cBhvr>
                                        <p:cTn id="315" dur="1" fill="hold">
                                          <p:stCondLst>
                                            <p:cond delay="0"/>
                                          </p:stCondLst>
                                        </p:cTn>
                                        <p:tgtEl>
                                          <p:spTgt spid="159"/>
                                        </p:tgtEl>
                                        <p:attrNameLst>
                                          <p:attrName>style.visibility</p:attrName>
                                        </p:attrNameLst>
                                      </p:cBhvr>
                                      <p:to>
                                        <p:strVal val="visible"/>
                                      </p:to>
                                    </p:set>
                                    <p:animEffect transition="in" filter="fade">
                                      <p:cBhvr>
                                        <p:cTn id="316" dur="500"/>
                                        <p:tgtEl>
                                          <p:spTgt spid="159"/>
                                        </p:tgtEl>
                                      </p:cBhvr>
                                    </p:animEffect>
                                  </p:childTnLst>
                                </p:cTn>
                              </p:par>
                            </p:childTnLst>
                          </p:cTn>
                        </p:par>
                        <p:par>
                          <p:cTn id="317" fill="hold">
                            <p:stCondLst>
                              <p:cond delay="2000"/>
                            </p:stCondLst>
                            <p:childTnLst>
                              <p:par>
                                <p:cTn id="318" presetID="1" presetClass="exit" presetSubtype="0" fill="hold" grpId="1" nodeType="afterEffect">
                                  <p:stCondLst>
                                    <p:cond delay="0"/>
                                  </p:stCondLst>
                                  <p:childTnLst>
                                    <p:set>
                                      <p:cBhvr>
                                        <p:cTn id="319" dur="1" fill="hold">
                                          <p:stCondLst>
                                            <p:cond delay="0"/>
                                          </p:stCondLst>
                                        </p:cTn>
                                        <p:tgtEl>
                                          <p:spTgt spid="41"/>
                                        </p:tgtEl>
                                        <p:attrNameLst>
                                          <p:attrName>style.visibility</p:attrName>
                                        </p:attrNameLst>
                                      </p:cBhvr>
                                      <p:to>
                                        <p:strVal val="hidden"/>
                                      </p:to>
                                    </p:set>
                                  </p:childTnLst>
                                </p:cTn>
                              </p:par>
                              <p:par>
                                <p:cTn id="320" presetID="10" presetClass="entr" presetSubtype="0" fill="hold" grpId="0" nodeType="withEffect">
                                  <p:stCondLst>
                                    <p:cond delay="0"/>
                                  </p:stCondLst>
                                  <p:childTnLst>
                                    <p:set>
                                      <p:cBhvr>
                                        <p:cTn id="321" dur="1" fill="hold">
                                          <p:stCondLst>
                                            <p:cond delay="0"/>
                                          </p:stCondLst>
                                        </p:cTn>
                                        <p:tgtEl>
                                          <p:spTgt spid="42"/>
                                        </p:tgtEl>
                                        <p:attrNameLst>
                                          <p:attrName>style.visibility</p:attrName>
                                        </p:attrNameLst>
                                      </p:cBhvr>
                                      <p:to>
                                        <p:strVal val="visible"/>
                                      </p:to>
                                    </p:set>
                                    <p:animEffect transition="in" filter="fade">
                                      <p:cBhvr>
                                        <p:cTn id="322" dur="500"/>
                                        <p:tgtEl>
                                          <p:spTgt spid="42"/>
                                        </p:tgtEl>
                                      </p:cBhvr>
                                    </p:animEffect>
                                  </p:childTnLst>
                                </p:cTn>
                              </p:par>
                            </p:childTnLst>
                          </p:cTn>
                        </p:par>
                        <p:par>
                          <p:cTn id="323" fill="hold">
                            <p:stCondLst>
                              <p:cond delay="2500"/>
                            </p:stCondLst>
                            <p:childTnLst>
                              <p:par>
                                <p:cTn id="324" presetID="10" presetClass="entr" presetSubtype="0" fill="hold" grpId="0" nodeType="afterEffect">
                                  <p:stCondLst>
                                    <p:cond delay="0"/>
                                  </p:stCondLst>
                                  <p:childTnLst>
                                    <p:set>
                                      <p:cBhvr>
                                        <p:cTn id="325" dur="1" fill="hold">
                                          <p:stCondLst>
                                            <p:cond delay="0"/>
                                          </p:stCondLst>
                                        </p:cTn>
                                        <p:tgtEl>
                                          <p:spTgt spid="37"/>
                                        </p:tgtEl>
                                        <p:attrNameLst>
                                          <p:attrName>style.visibility</p:attrName>
                                        </p:attrNameLst>
                                      </p:cBhvr>
                                      <p:to>
                                        <p:strVal val="visible"/>
                                      </p:to>
                                    </p:set>
                                    <p:animEffect transition="in" filter="fade">
                                      <p:cBhvr>
                                        <p:cTn id="326" dur="500"/>
                                        <p:tgtEl>
                                          <p:spTgt spid="37"/>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38"/>
                                        </p:tgtEl>
                                        <p:attrNameLst>
                                          <p:attrName>style.visibility</p:attrName>
                                        </p:attrNameLst>
                                      </p:cBhvr>
                                      <p:to>
                                        <p:strVal val="visible"/>
                                      </p:to>
                                    </p:set>
                                    <p:animEffect transition="in" filter="fade">
                                      <p:cBhvr>
                                        <p:cTn id="329" dur="500"/>
                                        <p:tgtEl>
                                          <p:spTgt spid="38"/>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10"/>
                                        </p:tgtEl>
                                        <p:attrNameLst>
                                          <p:attrName>style.visibility</p:attrName>
                                        </p:attrNameLst>
                                      </p:cBhvr>
                                      <p:to>
                                        <p:strVal val="visible"/>
                                      </p:to>
                                    </p:set>
                                    <p:animEffect transition="in" filter="fade">
                                      <p:cBhvr>
                                        <p:cTn id="332" dur="500"/>
                                        <p:tgtEl>
                                          <p:spTgt spid="110"/>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11"/>
                                        </p:tgtEl>
                                        <p:attrNameLst>
                                          <p:attrName>style.visibility</p:attrName>
                                        </p:attrNameLst>
                                      </p:cBhvr>
                                      <p:to>
                                        <p:strVal val="visible"/>
                                      </p:to>
                                    </p:set>
                                    <p:animEffect transition="in" filter="fade">
                                      <p:cBhvr>
                                        <p:cTn id="335" dur="500"/>
                                        <p:tgtEl>
                                          <p:spTgt spid="111"/>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112"/>
                                        </p:tgtEl>
                                        <p:attrNameLst>
                                          <p:attrName>style.visibility</p:attrName>
                                        </p:attrNameLst>
                                      </p:cBhvr>
                                      <p:to>
                                        <p:strVal val="visible"/>
                                      </p:to>
                                    </p:set>
                                    <p:animEffect transition="in" filter="fade">
                                      <p:cBhvr>
                                        <p:cTn id="338" dur="500"/>
                                        <p:tgtEl>
                                          <p:spTgt spid="112"/>
                                        </p:tgtEl>
                                      </p:cBhvr>
                                    </p:animEffect>
                                  </p:childTnLst>
                                </p:cTn>
                              </p:par>
                              <p:par>
                                <p:cTn id="339" presetID="10" presetClass="entr" presetSubtype="0" fill="hold" grpId="0" nodeType="withEffect">
                                  <p:stCondLst>
                                    <p:cond delay="0"/>
                                  </p:stCondLst>
                                  <p:childTnLst>
                                    <p:set>
                                      <p:cBhvr>
                                        <p:cTn id="340" dur="1" fill="hold">
                                          <p:stCondLst>
                                            <p:cond delay="0"/>
                                          </p:stCondLst>
                                        </p:cTn>
                                        <p:tgtEl>
                                          <p:spTgt spid="113"/>
                                        </p:tgtEl>
                                        <p:attrNameLst>
                                          <p:attrName>style.visibility</p:attrName>
                                        </p:attrNameLst>
                                      </p:cBhvr>
                                      <p:to>
                                        <p:strVal val="visible"/>
                                      </p:to>
                                    </p:set>
                                    <p:animEffect transition="in" filter="fade">
                                      <p:cBhvr>
                                        <p:cTn id="341" dur="500"/>
                                        <p:tgtEl>
                                          <p:spTgt spid="113"/>
                                        </p:tgtEl>
                                      </p:cBhvr>
                                    </p:animEffect>
                                  </p:childTnLst>
                                </p:cTn>
                              </p:par>
                              <p:par>
                                <p:cTn id="342" presetID="10" presetClass="entr" presetSubtype="0" fill="hold" grpId="0" nodeType="withEffect">
                                  <p:stCondLst>
                                    <p:cond delay="0"/>
                                  </p:stCondLst>
                                  <p:childTnLst>
                                    <p:set>
                                      <p:cBhvr>
                                        <p:cTn id="343" dur="1" fill="hold">
                                          <p:stCondLst>
                                            <p:cond delay="0"/>
                                          </p:stCondLst>
                                        </p:cTn>
                                        <p:tgtEl>
                                          <p:spTgt spid="114"/>
                                        </p:tgtEl>
                                        <p:attrNameLst>
                                          <p:attrName>style.visibility</p:attrName>
                                        </p:attrNameLst>
                                      </p:cBhvr>
                                      <p:to>
                                        <p:strVal val="visible"/>
                                      </p:to>
                                    </p:set>
                                    <p:animEffect transition="in" filter="fade">
                                      <p:cBhvr>
                                        <p:cTn id="344" dur="500"/>
                                        <p:tgtEl>
                                          <p:spTgt spid="114"/>
                                        </p:tgtEl>
                                      </p:cBhvr>
                                    </p:animEffect>
                                  </p:childTnLst>
                                </p:cTn>
                              </p:par>
                              <p:par>
                                <p:cTn id="345" presetID="10" presetClass="entr" presetSubtype="0" fill="hold" grpId="0" nodeType="withEffect">
                                  <p:stCondLst>
                                    <p:cond delay="0"/>
                                  </p:stCondLst>
                                  <p:childTnLst>
                                    <p:set>
                                      <p:cBhvr>
                                        <p:cTn id="346" dur="1" fill="hold">
                                          <p:stCondLst>
                                            <p:cond delay="0"/>
                                          </p:stCondLst>
                                        </p:cTn>
                                        <p:tgtEl>
                                          <p:spTgt spid="115"/>
                                        </p:tgtEl>
                                        <p:attrNameLst>
                                          <p:attrName>style.visibility</p:attrName>
                                        </p:attrNameLst>
                                      </p:cBhvr>
                                      <p:to>
                                        <p:strVal val="visible"/>
                                      </p:to>
                                    </p:set>
                                    <p:animEffect transition="in" filter="fade">
                                      <p:cBhvr>
                                        <p:cTn id="347" dur="500"/>
                                        <p:tgtEl>
                                          <p:spTgt spid="115"/>
                                        </p:tgtEl>
                                      </p:cBhvr>
                                    </p:animEffect>
                                  </p:childTnLst>
                                </p:cTn>
                              </p:par>
                              <p:par>
                                <p:cTn id="348" presetID="10" presetClass="entr" presetSubtype="0" fill="hold" grpId="0" nodeType="withEffect">
                                  <p:stCondLst>
                                    <p:cond delay="0"/>
                                  </p:stCondLst>
                                  <p:childTnLst>
                                    <p:set>
                                      <p:cBhvr>
                                        <p:cTn id="349" dur="1" fill="hold">
                                          <p:stCondLst>
                                            <p:cond delay="0"/>
                                          </p:stCondLst>
                                        </p:cTn>
                                        <p:tgtEl>
                                          <p:spTgt spid="116"/>
                                        </p:tgtEl>
                                        <p:attrNameLst>
                                          <p:attrName>style.visibility</p:attrName>
                                        </p:attrNameLst>
                                      </p:cBhvr>
                                      <p:to>
                                        <p:strVal val="visible"/>
                                      </p:to>
                                    </p:set>
                                    <p:animEffect transition="in" filter="fade">
                                      <p:cBhvr>
                                        <p:cTn id="350" dur="500"/>
                                        <p:tgtEl>
                                          <p:spTgt spid="116"/>
                                        </p:tgtEl>
                                      </p:cBhvr>
                                    </p:animEffect>
                                  </p:childTnLst>
                                </p:cTn>
                              </p:par>
                              <p:par>
                                <p:cTn id="351" presetID="10" presetClass="entr" presetSubtype="0" fill="hold" grpId="0" nodeType="withEffect">
                                  <p:stCondLst>
                                    <p:cond delay="0"/>
                                  </p:stCondLst>
                                  <p:childTnLst>
                                    <p:set>
                                      <p:cBhvr>
                                        <p:cTn id="352" dur="1" fill="hold">
                                          <p:stCondLst>
                                            <p:cond delay="0"/>
                                          </p:stCondLst>
                                        </p:cTn>
                                        <p:tgtEl>
                                          <p:spTgt spid="117"/>
                                        </p:tgtEl>
                                        <p:attrNameLst>
                                          <p:attrName>style.visibility</p:attrName>
                                        </p:attrNameLst>
                                      </p:cBhvr>
                                      <p:to>
                                        <p:strVal val="visible"/>
                                      </p:to>
                                    </p:set>
                                    <p:animEffect transition="in" filter="fade">
                                      <p:cBhvr>
                                        <p:cTn id="353" dur="500"/>
                                        <p:tgtEl>
                                          <p:spTgt spid="117"/>
                                        </p:tgtEl>
                                      </p:cBhvr>
                                    </p:animEffect>
                                  </p:childTnLst>
                                </p:cTn>
                              </p:par>
                              <p:par>
                                <p:cTn id="354" presetID="10" presetClass="entr" presetSubtype="0" fill="hold" grpId="0" nodeType="withEffect">
                                  <p:stCondLst>
                                    <p:cond delay="0"/>
                                  </p:stCondLst>
                                  <p:childTnLst>
                                    <p:set>
                                      <p:cBhvr>
                                        <p:cTn id="355" dur="1" fill="hold">
                                          <p:stCondLst>
                                            <p:cond delay="0"/>
                                          </p:stCondLst>
                                        </p:cTn>
                                        <p:tgtEl>
                                          <p:spTgt spid="118"/>
                                        </p:tgtEl>
                                        <p:attrNameLst>
                                          <p:attrName>style.visibility</p:attrName>
                                        </p:attrNameLst>
                                      </p:cBhvr>
                                      <p:to>
                                        <p:strVal val="visible"/>
                                      </p:to>
                                    </p:set>
                                    <p:animEffect transition="in" filter="fade">
                                      <p:cBhvr>
                                        <p:cTn id="356" dur="500"/>
                                        <p:tgtEl>
                                          <p:spTgt spid="118"/>
                                        </p:tgtEl>
                                      </p:cBhvr>
                                    </p:animEffect>
                                  </p:childTnLst>
                                </p:cTn>
                              </p:par>
                              <p:par>
                                <p:cTn id="357" presetID="10" presetClass="entr" presetSubtype="0" fill="hold" nodeType="withEffect">
                                  <p:stCondLst>
                                    <p:cond delay="0"/>
                                  </p:stCondLst>
                                  <p:childTnLst>
                                    <p:set>
                                      <p:cBhvr>
                                        <p:cTn id="358" dur="1" fill="hold">
                                          <p:stCondLst>
                                            <p:cond delay="0"/>
                                          </p:stCondLst>
                                        </p:cTn>
                                        <p:tgtEl>
                                          <p:spTgt spid="119"/>
                                        </p:tgtEl>
                                        <p:attrNameLst>
                                          <p:attrName>style.visibility</p:attrName>
                                        </p:attrNameLst>
                                      </p:cBhvr>
                                      <p:to>
                                        <p:strVal val="visible"/>
                                      </p:to>
                                    </p:set>
                                    <p:animEffect transition="in" filter="fade">
                                      <p:cBhvr>
                                        <p:cTn id="359" dur="500"/>
                                        <p:tgtEl>
                                          <p:spTgt spid="119"/>
                                        </p:tgtEl>
                                      </p:cBhvr>
                                    </p:animEffect>
                                  </p:childTnLst>
                                </p:cTn>
                              </p:par>
                              <p:par>
                                <p:cTn id="360" presetID="10" presetClass="entr" presetSubtype="0" fill="hold" grpId="0" nodeType="withEffect">
                                  <p:stCondLst>
                                    <p:cond delay="0"/>
                                  </p:stCondLst>
                                  <p:childTnLst>
                                    <p:set>
                                      <p:cBhvr>
                                        <p:cTn id="361" dur="1" fill="hold">
                                          <p:stCondLst>
                                            <p:cond delay="0"/>
                                          </p:stCondLst>
                                        </p:cTn>
                                        <p:tgtEl>
                                          <p:spTgt spid="130"/>
                                        </p:tgtEl>
                                        <p:attrNameLst>
                                          <p:attrName>style.visibility</p:attrName>
                                        </p:attrNameLst>
                                      </p:cBhvr>
                                      <p:to>
                                        <p:strVal val="visible"/>
                                      </p:to>
                                    </p:set>
                                    <p:animEffect transition="in" filter="fade">
                                      <p:cBhvr>
                                        <p:cTn id="362" dur="500"/>
                                        <p:tgtEl>
                                          <p:spTgt spid="130"/>
                                        </p:tgtEl>
                                      </p:cBhvr>
                                    </p:animEffect>
                                  </p:childTnLst>
                                </p:cTn>
                              </p:par>
                              <p:par>
                                <p:cTn id="363" presetID="10" presetClass="entr" presetSubtype="0" fill="hold" grpId="0" nodeType="withEffect">
                                  <p:stCondLst>
                                    <p:cond delay="0"/>
                                  </p:stCondLst>
                                  <p:childTnLst>
                                    <p:set>
                                      <p:cBhvr>
                                        <p:cTn id="364" dur="1" fill="hold">
                                          <p:stCondLst>
                                            <p:cond delay="0"/>
                                          </p:stCondLst>
                                        </p:cTn>
                                        <p:tgtEl>
                                          <p:spTgt spid="131"/>
                                        </p:tgtEl>
                                        <p:attrNameLst>
                                          <p:attrName>style.visibility</p:attrName>
                                        </p:attrNameLst>
                                      </p:cBhvr>
                                      <p:to>
                                        <p:strVal val="visible"/>
                                      </p:to>
                                    </p:set>
                                    <p:animEffect transition="in" filter="fade">
                                      <p:cBhvr>
                                        <p:cTn id="365" dur="500"/>
                                        <p:tgtEl>
                                          <p:spTgt spid="131"/>
                                        </p:tgtEl>
                                      </p:cBhvr>
                                    </p:animEffect>
                                  </p:childTnLst>
                                </p:cTn>
                              </p:par>
                              <p:par>
                                <p:cTn id="366" presetID="10" presetClass="entr" presetSubtype="0" fill="hold" grpId="0" nodeType="withEffect">
                                  <p:stCondLst>
                                    <p:cond delay="0"/>
                                  </p:stCondLst>
                                  <p:childTnLst>
                                    <p:set>
                                      <p:cBhvr>
                                        <p:cTn id="367" dur="1" fill="hold">
                                          <p:stCondLst>
                                            <p:cond delay="0"/>
                                          </p:stCondLst>
                                        </p:cTn>
                                        <p:tgtEl>
                                          <p:spTgt spid="132"/>
                                        </p:tgtEl>
                                        <p:attrNameLst>
                                          <p:attrName>style.visibility</p:attrName>
                                        </p:attrNameLst>
                                      </p:cBhvr>
                                      <p:to>
                                        <p:strVal val="visible"/>
                                      </p:to>
                                    </p:set>
                                    <p:animEffect transition="in" filter="fade">
                                      <p:cBhvr>
                                        <p:cTn id="368" dur="500"/>
                                        <p:tgtEl>
                                          <p:spTgt spid="132"/>
                                        </p:tgtEl>
                                      </p:cBhvr>
                                    </p:animEffect>
                                  </p:childTnLst>
                                </p:cTn>
                              </p:par>
                              <p:par>
                                <p:cTn id="369" presetID="10" presetClass="entr" presetSubtype="0" fill="hold" grpId="0" nodeType="withEffect">
                                  <p:stCondLst>
                                    <p:cond delay="0"/>
                                  </p:stCondLst>
                                  <p:childTnLst>
                                    <p:set>
                                      <p:cBhvr>
                                        <p:cTn id="370" dur="1" fill="hold">
                                          <p:stCondLst>
                                            <p:cond delay="0"/>
                                          </p:stCondLst>
                                        </p:cTn>
                                        <p:tgtEl>
                                          <p:spTgt spid="133"/>
                                        </p:tgtEl>
                                        <p:attrNameLst>
                                          <p:attrName>style.visibility</p:attrName>
                                        </p:attrNameLst>
                                      </p:cBhvr>
                                      <p:to>
                                        <p:strVal val="visible"/>
                                      </p:to>
                                    </p:set>
                                    <p:animEffect transition="in" filter="fade">
                                      <p:cBhvr>
                                        <p:cTn id="371" dur="500"/>
                                        <p:tgtEl>
                                          <p:spTgt spid="133"/>
                                        </p:tgtEl>
                                      </p:cBhvr>
                                    </p:animEffect>
                                  </p:childTnLst>
                                </p:cTn>
                              </p:par>
                              <p:par>
                                <p:cTn id="372" presetID="10" presetClass="entr" presetSubtype="0" fill="hold" grpId="0" nodeType="withEffect">
                                  <p:stCondLst>
                                    <p:cond delay="0"/>
                                  </p:stCondLst>
                                  <p:childTnLst>
                                    <p:set>
                                      <p:cBhvr>
                                        <p:cTn id="373" dur="1" fill="hold">
                                          <p:stCondLst>
                                            <p:cond delay="0"/>
                                          </p:stCondLst>
                                        </p:cTn>
                                        <p:tgtEl>
                                          <p:spTgt spid="134"/>
                                        </p:tgtEl>
                                        <p:attrNameLst>
                                          <p:attrName>style.visibility</p:attrName>
                                        </p:attrNameLst>
                                      </p:cBhvr>
                                      <p:to>
                                        <p:strVal val="visible"/>
                                      </p:to>
                                    </p:set>
                                    <p:animEffect transition="in" filter="fade">
                                      <p:cBhvr>
                                        <p:cTn id="374" dur="500"/>
                                        <p:tgtEl>
                                          <p:spTgt spid="134"/>
                                        </p:tgtEl>
                                      </p:cBhvr>
                                    </p:animEffect>
                                  </p:childTnLst>
                                </p:cTn>
                              </p:par>
                              <p:par>
                                <p:cTn id="375" presetID="10" presetClass="entr" presetSubtype="0" fill="hold" grpId="0" nodeType="withEffect">
                                  <p:stCondLst>
                                    <p:cond delay="0"/>
                                  </p:stCondLst>
                                  <p:childTnLst>
                                    <p:set>
                                      <p:cBhvr>
                                        <p:cTn id="376" dur="1" fill="hold">
                                          <p:stCondLst>
                                            <p:cond delay="0"/>
                                          </p:stCondLst>
                                        </p:cTn>
                                        <p:tgtEl>
                                          <p:spTgt spid="135"/>
                                        </p:tgtEl>
                                        <p:attrNameLst>
                                          <p:attrName>style.visibility</p:attrName>
                                        </p:attrNameLst>
                                      </p:cBhvr>
                                      <p:to>
                                        <p:strVal val="visible"/>
                                      </p:to>
                                    </p:set>
                                    <p:animEffect transition="in" filter="fade">
                                      <p:cBhvr>
                                        <p:cTn id="377" dur="500"/>
                                        <p:tgtEl>
                                          <p:spTgt spid="135"/>
                                        </p:tgtEl>
                                      </p:cBhvr>
                                    </p:animEffect>
                                  </p:childTnLst>
                                </p:cTn>
                              </p:par>
                              <p:par>
                                <p:cTn id="378" presetID="10" presetClass="entr" presetSubtype="0" fill="hold" grpId="0" nodeType="withEffect">
                                  <p:stCondLst>
                                    <p:cond delay="0"/>
                                  </p:stCondLst>
                                  <p:childTnLst>
                                    <p:set>
                                      <p:cBhvr>
                                        <p:cTn id="379" dur="1" fill="hold">
                                          <p:stCondLst>
                                            <p:cond delay="0"/>
                                          </p:stCondLst>
                                        </p:cTn>
                                        <p:tgtEl>
                                          <p:spTgt spid="136"/>
                                        </p:tgtEl>
                                        <p:attrNameLst>
                                          <p:attrName>style.visibility</p:attrName>
                                        </p:attrNameLst>
                                      </p:cBhvr>
                                      <p:to>
                                        <p:strVal val="visible"/>
                                      </p:to>
                                    </p:set>
                                    <p:animEffect transition="in" filter="fade">
                                      <p:cBhvr>
                                        <p:cTn id="380" dur="500"/>
                                        <p:tgtEl>
                                          <p:spTgt spid="136"/>
                                        </p:tgtEl>
                                      </p:cBhvr>
                                    </p:animEffect>
                                  </p:childTnLst>
                                </p:cTn>
                              </p:par>
                              <p:par>
                                <p:cTn id="381" presetID="10" presetClass="entr" presetSubtype="0" fill="hold" grpId="0" nodeType="withEffect">
                                  <p:stCondLst>
                                    <p:cond delay="0"/>
                                  </p:stCondLst>
                                  <p:childTnLst>
                                    <p:set>
                                      <p:cBhvr>
                                        <p:cTn id="382" dur="1" fill="hold">
                                          <p:stCondLst>
                                            <p:cond delay="0"/>
                                          </p:stCondLst>
                                        </p:cTn>
                                        <p:tgtEl>
                                          <p:spTgt spid="137"/>
                                        </p:tgtEl>
                                        <p:attrNameLst>
                                          <p:attrName>style.visibility</p:attrName>
                                        </p:attrNameLst>
                                      </p:cBhvr>
                                      <p:to>
                                        <p:strVal val="visible"/>
                                      </p:to>
                                    </p:set>
                                    <p:animEffect transition="in" filter="fade">
                                      <p:cBhvr>
                                        <p:cTn id="383" dur="500"/>
                                        <p:tgtEl>
                                          <p:spTgt spid="137"/>
                                        </p:tgtEl>
                                      </p:cBhvr>
                                    </p:animEffect>
                                  </p:childTnLst>
                                </p:cTn>
                              </p:par>
                              <p:par>
                                <p:cTn id="384" presetID="10" presetClass="entr" presetSubtype="0" fill="hold" grpId="0" nodeType="withEffect">
                                  <p:stCondLst>
                                    <p:cond delay="0"/>
                                  </p:stCondLst>
                                  <p:childTnLst>
                                    <p:set>
                                      <p:cBhvr>
                                        <p:cTn id="385" dur="1" fill="hold">
                                          <p:stCondLst>
                                            <p:cond delay="0"/>
                                          </p:stCondLst>
                                        </p:cTn>
                                        <p:tgtEl>
                                          <p:spTgt spid="138"/>
                                        </p:tgtEl>
                                        <p:attrNameLst>
                                          <p:attrName>style.visibility</p:attrName>
                                        </p:attrNameLst>
                                      </p:cBhvr>
                                      <p:to>
                                        <p:strVal val="visible"/>
                                      </p:to>
                                    </p:set>
                                    <p:animEffect transition="in" filter="fade">
                                      <p:cBhvr>
                                        <p:cTn id="386" dur="500"/>
                                        <p:tgtEl>
                                          <p:spTgt spid="138"/>
                                        </p:tgtEl>
                                      </p:cBhvr>
                                    </p:animEffect>
                                  </p:childTnLst>
                                </p:cTn>
                              </p:par>
                              <p:par>
                                <p:cTn id="387" presetID="10" presetClass="entr" presetSubtype="0" fill="hold" nodeType="withEffect">
                                  <p:stCondLst>
                                    <p:cond delay="0"/>
                                  </p:stCondLst>
                                  <p:childTnLst>
                                    <p:set>
                                      <p:cBhvr>
                                        <p:cTn id="388" dur="1" fill="hold">
                                          <p:stCondLst>
                                            <p:cond delay="0"/>
                                          </p:stCondLst>
                                        </p:cTn>
                                        <p:tgtEl>
                                          <p:spTgt spid="139"/>
                                        </p:tgtEl>
                                        <p:attrNameLst>
                                          <p:attrName>style.visibility</p:attrName>
                                        </p:attrNameLst>
                                      </p:cBhvr>
                                      <p:to>
                                        <p:strVal val="visible"/>
                                      </p:to>
                                    </p:set>
                                    <p:animEffect transition="in" filter="fade">
                                      <p:cBhvr>
                                        <p:cTn id="389" dur="500"/>
                                        <p:tgtEl>
                                          <p:spTgt spid="139"/>
                                        </p:tgtEl>
                                      </p:cBhvr>
                                    </p:animEffect>
                                  </p:childTnLst>
                                </p:cTn>
                              </p:par>
                            </p:childTnLst>
                          </p:cTn>
                        </p:par>
                        <p:par>
                          <p:cTn id="390" fill="hold">
                            <p:stCondLst>
                              <p:cond delay="3000"/>
                            </p:stCondLst>
                            <p:childTnLst>
                              <p:par>
                                <p:cTn id="391" presetID="1" presetClass="exit" presetSubtype="0" fill="hold" grpId="1" nodeType="afterEffect">
                                  <p:stCondLst>
                                    <p:cond delay="0"/>
                                  </p:stCondLst>
                                  <p:childTnLst>
                                    <p:set>
                                      <p:cBhvr>
                                        <p:cTn id="392" dur="1" fill="hold">
                                          <p:stCondLst>
                                            <p:cond delay="0"/>
                                          </p:stCondLst>
                                        </p:cTn>
                                        <p:tgtEl>
                                          <p:spTgt spid="42"/>
                                        </p:tgtEl>
                                        <p:attrNameLst>
                                          <p:attrName>style.visibility</p:attrName>
                                        </p:attrNameLst>
                                      </p:cBhvr>
                                      <p:to>
                                        <p:strVal val="hidden"/>
                                      </p:to>
                                    </p:se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nodeType="clickEffect">
                                  <p:stCondLst>
                                    <p:cond delay="0"/>
                                  </p:stCondLst>
                                  <p:childTnLst>
                                    <p:set>
                                      <p:cBhvr>
                                        <p:cTn id="396" dur="1" fill="hold">
                                          <p:stCondLst>
                                            <p:cond delay="0"/>
                                          </p:stCondLst>
                                        </p:cTn>
                                        <p:tgtEl>
                                          <p:spTgt spid="44"/>
                                        </p:tgtEl>
                                        <p:attrNameLst>
                                          <p:attrName>style.visibility</p:attrName>
                                        </p:attrNameLst>
                                      </p:cBhvr>
                                      <p:to>
                                        <p:strVal val="visible"/>
                                      </p:to>
                                    </p:set>
                                    <p:animEffect transition="in" filter="fade">
                                      <p:cBhvr>
                                        <p:cTn id="397" dur="500"/>
                                        <p:tgtEl>
                                          <p:spTgt spid="44"/>
                                        </p:tgtEl>
                                      </p:cBhvr>
                                    </p:animEffect>
                                  </p:childTnLst>
                                </p:cTn>
                              </p:par>
                              <p:par>
                                <p:cTn id="398" presetID="10" presetClass="entr" presetSubtype="0" fill="hold" grpId="0" nodeType="withEffect">
                                  <p:stCondLst>
                                    <p:cond delay="0"/>
                                  </p:stCondLst>
                                  <p:childTnLst>
                                    <p:set>
                                      <p:cBhvr>
                                        <p:cTn id="399" dur="1" fill="hold">
                                          <p:stCondLst>
                                            <p:cond delay="0"/>
                                          </p:stCondLst>
                                        </p:cTn>
                                        <p:tgtEl>
                                          <p:spTgt spid="168"/>
                                        </p:tgtEl>
                                        <p:attrNameLst>
                                          <p:attrName>style.visibility</p:attrName>
                                        </p:attrNameLst>
                                      </p:cBhvr>
                                      <p:to>
                                        <p:strVal val="visible"/>
                                      </p:to>
                                    </p:set>
                                    <p:animEffect transition="in" filter="fade">
                                      <p:cBhvr>
                                        <p:cTn id="400" dur="500"/>
                                        <p:tgtEl>
                                          <p:spTgt spid="168"/>
                                        </p:tgtEl>
                                      </p:cBhvr>
                                    </p:animEffect>
                                  </p:childTnLst>
                                </p:cTn>
                              </p:par>
                              <p:par>
                                <p:cTn id="401" presetID="10" presetClass="entr" presetSubtype="0" fill="hold" grpId="0" nodeType="withEffect">
                                  <p:stCondLst>
                                    <p:cond delay="0"/>
                                  </p:stCondLst>
                                  <p:childTnLst>
                                    <p:set>
                                      <p:cBhvr>
                                        <p:cTn id="402" dur="1" fill="hold">
                                          <p:stCondLst>
                                            <p:cond delay="0"/>
                                          </p:stCondLst>
                                        </p:cTn>
                                        <p:tgtEl>
                                          <p:spTgt spid="170"/>
                                        </p:tgtEl>
                                        <p:attrNameLst>
                                          <p:attrName>style.visibility</p:attrName>
                                        </p:attrNameLst>
                                      </p:cBhvr>
                                      <p:to>
                                        <p:strVal val="visible"/>
                                      </p:to>
                                    </p:set>
                                    <p:animEffect transition="in" filter="fade">
                                      <p:cBhvr>
                                        <p:cTn id="403" dur="500"/>
                                        <p:tgtEl>
                                          <p:spTgt spid="170"/>
                                        </p:tgtEl>
                                      </p:cBhvr>
                                    </p:animEffect>
                                  </p:childTnLst>
                                </p:cTn>
                              </p:par>
                              <p:par>
                                <p:cTn id="404" presetID="10" presetClass="entr" presetSubtype="0" fill="hold" grpId="0" nodeType="withEffect">
                                  <p:stCondLst>
                                    <p:cond delay="0"/>
                                  </p:stCondLst>
                                  <p:childTnLst>
                                    <p:set>
                                      <p:cBhvr>
                                        <p:cTn id="405" dur="1" fill="hold">
                                          <p:stCondLst>
                                            <p:cond delay="0"/>
                                          </p:stCondLst>
                                        </p:cTn>
                                        <p:tgtEl>
                                          <p:spTgt spid="171"/>
                                        </p:tgtEl>
                                        <p:attrNameLst>
                                          <p:attrName>style.visibility</p:attrName>
                                        </p:attrNameLst>
                                      </p:cBhvr>
                                      <p:to>
                                        <p:strVal val="visible"/>
                                      </p:to>
                                    </p:set>
                                    <p:animEffect transition="in" filter="fade">
                                      <p:cBhvr>
                                        <p:cTn id="406" dur="500"/>
                                        <p:tgtEl>
                                          <p:spTgt spid="171"/>
                                        </p:tgtEl>
                                      </p:cBhvr>
                                    </p:animEffect>
                                  </p:childTnLst>
                                </p:cTn>
                              </p:par>
                              <p:par>
                                <p:cTn id="407" presetID="10" presetClass="entr" presetSubtype="0" fill="hold" grpId="0" nodeType="withEffect">
                                  <p:stCondLst>
                                    <p:cond delay="0"/>
                                  </p:stCondLst>
                                  <p:childTnLst>
                                    <p:set>
                                      <p:cBhvr>
                                        <p:cTn id="408" dur="1" fill="hold">
                                          <p:stCondLst>
                                            <p:cond delay="0"/>
                                          </p:stCondLst>
                                        </p:cTn>
                                        <p:tgtEl>
                                          <p:spTgt spid="172"/>
                                        </p:tgtEl>
                                        <p:attrNameLst>
                                          <p:attrName>style.visibility</p:attrName>
                                        </p:attrNameLst>
                                      </p:cBhvr>
                                      <p:to>
                                        <p:strVal val="visible"/>
                                      </p:to>
                                    </p:set>
                                    <p:animEffect transition="in" filter="fade">
                                      <p:cBhvr>
                                        <p:cTn id="409" dur="500"/>
                                        <p:tgtEl>
                                          <p:spTgt spid="172"/>
                                        </p:tgtEl>
                                      </p:cBhvr>
                                    </p:animEffect>
                                  </p:childTnLst>
                                </p:cTn>
                              </p:par>
                              <p:par>
                                <p:cTn id="410" presetID="10" presetClass="entr" presetSubtype="0" fill="hold" grpId="0" nodeType="withEffect">
                                  <p:stCondLst>
                                    <p:cond delay="0"/>
                                  </p:stCondLst>
                                  <p:childTnLst>
                                    <p:set>
                                      <p:cBhvr>
                                        <p:cTn id="411" dur="1" fill="hold">
                                          <p:stCondLst>
                                            <p:cond delay="0"/>
                                          </p:stCondLst>
                                        </p:cTn>
                                        <p:tgtEl>
                                          <p:spTgt spid="173"/>
                                        </p:tgtEl>
                                        <p:attrNameLst>
                                          <p:attrName>style.visibility</p:attrName>
                                        </p:attrNameLst>
                                      </p:cBhvr>
                                      <p:to>
                                        <p:strVal val="visible"/>
                                      </p:to>
                                    </p:set>
                                    <p:animEffect transition="in" filter="fade">
                                      <p:cBhvr>
                                        <p:cTn id="412" dur="500"/>
                                        <p:tgtEl>
                                          <p:spTgt spid="173"/>
                                        </p:tgtEl>
                                      </p:cBhvr>
                                    </p:animEffect>
                                  </p:childTnLst>
                                </p:cTn>
                              </p:par>
                              <p:par>
                                <p:cTn id="413" presetID="10" presetClass="entr" presetSubtype="0" fill="hold" grpId="0" nodeType="withEffect">
                                  <p:stCondLst>
                                    <p:cond delay="0"/>
                                  </p:stCondLst>
                                  <p:childTnLst>
                                    <p:set>
                                      <p:cBhvr>
                                        <p:cTn id="414" dur="1" fill="hold">
                                          <p:stCondLst>
                                            <p:cond delay="0"/>
                                          </p:stCondLst>
                                        </p:cTn>
                                        <p:tgtEl>
                                          <p:spTgt spid="174"/>
                                        </p:tgtEl>
                                        <p:attrNameLst>
                                          <p:attrName>style.visibility</p:attrName>
                                        </p:attrNameLst>
                                      </p:cBhvr>
                                      <p:to>
                                        <p:strVal val="visible"/>
                                      </p:to>
                                    </p:set>
                                    <p:animEffect transition="in" filter="fade">
                                      <p:cBhvr>
                                        <p:cTn id="415" dur="500"/>
                                        <p:tgtEl>
                                          <p:spTgt spid="174"/>
                                        </p:tgtEl>
                                      </p:cBhvr>
                                    </p:animEffect>
                                  </p:childTnLst>
                                </p:cTn>
                              </p:par>
                              <p:par>
                                <p:cTn id="416" presetID="10" presetClass="entr" presetSubtype="0" fill="hold" grpId="0" nodeType="withEffect">
                                  <p:stCondLst>
                                    <p:cond delay="0"/>
                                  </p:stCondLst>
                                  <p:childTnLst>
                                    <p:set>
                                      <p:cBhvr>
                                        <p:cTn id="417" dur="1" fill="hold">
                                          <p:stCondLst>
                                            <p:cond delay="0"/>
                                          </p:stCondLst>
                                        </p:cTn>
                                        <p:tgtEl>
                                          <p:spTgt spid="175"/>
                                        </p:tgtEl>
                                        <p:attrNameLst>
                                          <p:attrName>style.visibility</p:attrName>
                                        </p:attrNameLst>
                                      </p:cBhvr>
                                      <p:to>
                                        <p:strVal val="visible"/>
                                      </p:to>
                                    </p:set>
                                    <p:animEffect transition="in" filter="fade">
                                      <p:cBhvr>
                                        <p:cTn id="418" dur="500"/>
                                        <p:tgtEl>
                                          <p:spTgt spid="175"/>
                                        </p:tgtEl>
                                      </p:cBhvr>
                                    </p:animEffect>
                                  </p:childTnLst>
                                </p:cTn>
                              </p:par>
                              <p:par>
                                <p:cTn id="419" presetID="10" presetClass="entr" presetSubtype="0" fill="hold" grpId="0" nodeType="withEffect">
                                  <p:stCondLst>
                                    <p:cond delay="0"/>
                                  </p:stCondLst>
                                  <p:childTnLst>
                                    <p:set>
                                      <p:cBhvr>
                                        <p:cTn id="420" dur="1" fill="hold">
                                          <p:stCondLst>
                                            <p:cond delay="0"/>
                                          </p:stCondLst>
                                        </p:cTn>
                                        <p:tgtEl>
                                          <p:spTgt spid="176"/>
                                        </p:tgtEl>
                                        <p:attrNameLst>
                                          <p:attrName>style.visibility</p:attrName>
                                        </p:attrNameLst>
                                      </p:cBhvr>
                                      <p:to>
                                        <p:strVal val="visible"/>
                                      </p:to>
                                    </p:set>
                                    <p:animEffect transition="in" filter="fade">
                                      <p:cBhvr>
                                        <p:cTn id="421" dur="500"/>
                                        <p:tgtEl>
                                          <p:spTgt spid="176"/>
                                        </p:tgtEl>
                                      </p:cBhvr>
                                    </p:animEffect>
                                  </p:childTnLst>
                                </p:cTn>
                              </p:par>
                              <p:par>
                                <p:cTn id="422" presetID="10" presetClass="entr" presetSubtype="0" fill="hold" grpId="0" nodeType="withEffect">
                                  <p:stCondLst>
                                    <p:cond delay="0"/>
                                  </p:stCondLst>
                                  <p:childTnLst>
                                    <p:set>
                                      <p:cBhvr>
                                        <p:cTn id="423" dur="1" fill="hold">
                                          <p:stCondLst>
                                            <p:cond delay="0"/>
                                          </p:stCondLst>
                                        </p:cTn>
                                        <p:tgtEl>
                                          <p:spTgt spid="4"/>
                                        </p:tgtEl>
                                        <p:attrNameLst>
                                          <p:attrName>style.visibility</p:attrName>
                                        </p:attrNameLst>
                                      </p:cBhvr>
                                      <p:to>
                                        <p:strVal val="visible"/>
                                      </p:to>
                                    </p:set>
                                    <p:animEffect transition="in" filter="fade">
                                      <p:cBhvr>
                                        <p:cTn id="424" dur="500"/>
                                        <p:tgtEl>
                                          <p:spTgt spid="4"/>
                                        </p:tgtEl>
                                      </p:cBhvr>
                                    </p:animEffect>
                                  </p:childTnLst>
                                </p:cTn>
                              </p:par>
                            </p:childTnLst>
                          </p:cTn>
                        </p:par>
                      </p:childTnLst>
                    </p:cTn>
                  </p:par>
                  <p:par>
                    <p:cTn id="425" fill="hold">
                      <p:stCondLst>
                        <p:cond delay="indefinite"/>
                      </p:stCondLst>
                      <p:childTnLst>
                        <p:par>
                          <p:cTn id="426" fill="hold">
                            <p:stCondLst>
                              <p:cond delay="0"/>
                            </p:stCondLst>
                            <p:childTnLst>
                              <p:par>
                                <p:cTn id="427" presetID="1" presetClass="exit" presetSubtype="0" fill="hold" grpId="1" nodeType="clickEffect">
                                  <p:stCondLst>
                                    <p:cond delay="0"/>
                                  </p:stCondLst>
                                  <p:childTnLst>
                                    <p:set>
                                      <p:cBhvr>
                                        <p:cTn id="428" dur="1" fill="hold">
                                          <p:stCondLst>
                                            <p:cond delay="0"/>
                                          </p:stCondLst>
                                        </p:cTn>
                                        <p:tgtEl>
                                          <p:spTgt spid="168"/>
                                        </p:tgtEl>
                                        <p:attrNameLst>
                                          <p:attrName>style.visibility</p:attrName>
                                        </p:attrNameLst>
                                      </p:cBhvr>
                                      <p:to>
                                        <p:strVal val="hidden"/>
                                      </p:to>
                                    </p:set>
                                  </p:childTnLst>
                                </p:cTn>
                              </p:par>
                              <p:par>
                                <p:cTn id="429" presetID="1" presetClass="exit" presetSubtype="0" fill="hold" grpId="1" nodeType="withEffect">
                                  <p:stCondLst>
                                    <p:cond delay="0"/>
                                  </p:stCondLst>
                                  <p:childTnLst>
                                    <p:set>
                                      <p:cBhvr>
                                        <p:cTn id="430" dur="1" fill="hold">
                                          <p:stCondLst>
                                            <p:cond delay="0"/>
                                          </p:stCondLst>
                                        </p:cTn>
                                        <p:tgtEl>
                                          <p:spTgt spid="170"/>
                                        </p:tgtEl>
                                        <p:attrNameLst>
                                          <p:attrName>style.visibility</p:attrName>
                                        </p:attrNameLst>
                                      </p:cBhvr>
                                      <p:to>
                                        <p:strVal val="hidden"/>
                                      </p:to>
                                    </p:set>
                                  </p:childTnLst>
                                </p:cTn>
                              </p:par>
                              <p:par>
                                <p:cTn id="431" presetID="1" presetClass="exit" presetSubtype="0" fill="hold" grpId="1" nodeType="withEffect">
                                  <p:stCondLst>
                                    <p:cond delay="0"/>
                                  </p:stCondLst>
                                  <p:childTnLst>
                                    <p:set>
                                      <p:cBhvr>
                                        <p:cTn id="432" dur="1" fill="hold">
                                          <p:stCondLst>
                                            <p:cond delay="0"/>
                                          </p:stCondLst>
                                        </p:cTn>
                                        <p:tgtEl>
                                          <p:spTgt spid="171"/>
                                        </p:tgtEl>
                                        <p:attrNameLst>
                                          <p:attrName>style.visibility</p:attrName>
                                        </p:attrNameLst>
                                      </p:cBhvr>
                                      <p:to>
                                        <p:strVal val="hidden"/>
                                      </p:to>
                                    </p:set>
                                  </p:childTnLst>
                                </p:cTn>
                              </p:par>
                              <p:par>
                                <p:cTn id="433" presetID="1" presetClass="exit" presetSubtype="0" fill="hold" grpId="1" nodeType="withEffect">
                                  <p:stCondLst>
                                    <p:cond delay="0"/>
                                  </p:stCondLst>
                                  <p:childTnLst>
                                    <p:set>
                                      <p:cBhvr>
                                        <p:cTn id="434" dur="1" fill="hold">
                                          <p:stCondLst>
                                            <p:cond delay="0"/>
                                          </p:stCondLst>
                                        </p:cTn>
                                        <p:tgtEl>
                                          <p:spTgt spid="172"/>
                                        </p:tgtEl>
                                        <p:attrNameLst>
                                          <p:attrName>style.visibility</p:attrName>
                                        </p:attrNameLst>
                                      </p:cBhvr>
                                      <p:to>
                                        <p:strVal val="hidden"/>
                                      </p:to>
                                    </p:set>
                                  </p:childTnLst>
                                </p:cTn>
                              </p:par>
                              <p:par>
                                <p:cTn id="435" presetID="1" presetClass="exit" presetSubtype="0" fill="hold" grpId="1" nodeType="withEffect">
                                  <p:stCondLst>
                                    <p:cond delay="0"/>
                                  </p:stCondLst>
                                  <p:childTnLst>
                                    <p:set>
                                      <p:cBhvr>
                                        <p:cTn id="436" dur="1" fill="hold">
                                          <p:stCondLst>
                                            <p:cond delay="0"/>
                                          </p:stCondLst>
                                        </p:cTn>
                                        <p:tgtEl>
                                          <p:spTgt spid="173"/>
                                        </p:tgtEl>
                                        <p:attrNameLst>
                                          <p:attrName>style.visibility</p:attrName>
                                        </p:attrNameLst>
                                      </p:cBhvr>
                                      <p:to>
                                        <p:strVal val="hidden"/>
                                      </p:to>
                                    </p:set>
                                  </p:childTnLst>
                                </p:cTn>
                              </p:par>
                              <p:par>
                                <p:cTn id="437" presetID="1" presetClass="exit" presetSubtype="0" fill="hold" grpId="1" nodeType="withEffect">
                                  <p:stCondLst>
                                    <p:cond delay="0"/>
                                  </p:stCondLst>
                                  <p:childTnLst>
                                    <p:set>
                                      <p:cBhvr>
                                        <p:cTn id="438" dur="1" fill="hold">
                                          <p:stCondLst>
                                            <p:cond delay="0"/>
                                          </p:stCondLst>
                                        </p:cTn>
                                        <p:tgtEl>
                                          <p:spTgt spid="174"/>
                                        </p:tgtEl>
                                        <p:attrNameLst>
                                          <p:attrName>style.visibility</p:attrName>
                                        </p:attrNameLst>
                                      </p:cBhvr>
                                      <p:to>
                                        <p:strVal val="hidden"/>
                                      </p:to>
                                    </p:set>
                                  </p:childTnLst>
                                </p:cTn>
                              </p:par>
                              <p:par>
                                <p:cTn id="439" presetID="1" presetClass="exit" presetSubtype="0" fill="hold" grpId="1" nodeType="withEffect">
                                  <p:stCondLst>
                                    <p:cond delay="0"/>
                                  </p:stCondLst>
                                  <p:childTnLst>
                                    <p:set>
                                      <p:cBhvr>
                                        <p:cTn id="440" dur="1" fill="hold">
                                          <p:stCondLst>
                                            <p:cond delay="0"/>
                                          </p:stCondLst>
                                        </p:cTn>
                                        <p:tgtEl>
                                          <p:spTgt spid="175"/>
                                        </p:tgtEl>
                                        <p:attrNameLst>
                                          <p:attrName>style.visibility</p:attrName>
                                        </p:attrNameLst>
                                      </p:cBhvr>
                                      <p:to>
                                        <p:strVal val="hidden"/>
                                      </p:to>
                                    </p:set>
                                  </p:childTnLst>
                                </p:cTn>
                              </p:par>
                              <p:par>
                                <p:cTn id="441" presetID="1" presetClass="exit" presetSubtype="0" fill="hold" grpId="1" nodeType="withEffect">
                                  <p:stCondLst>
                                    <p:cond delay="0"/>
                                  </p:stCondLst>
                                  <p:childTnLst>
                                    <p:set>
                                      <p:cBhvr>
                                        <p:cTn id="442" dur="1" fill="hold">
                                          <p:stCondLst>
                                            <p:cond delay="0"/>
                                          </p:stCondLst>
                                        </p:cTn>
                                        <p:tgtEl>
                                          <p:spTgt spid="176"/>
                                        </p:tgtEl>
                                        <p:attrNameLst>
                                          <p:attrName>style.visibility</p:attrName>
                                        </p:attrNameLst>
                                      </p:cBhvr>
                                      <p:to>
                                        <p:strVal val="hidden"/>
                                      </p:to>
                                    </p:set>
                                  </p:childTnLst>
                                </p:cTn>
                              </p:par>
                              <p:par>
                                <p:cTn id="443" presetID="1" presetClass="exit" presetSubtype="0" fill="hold" grpId="1" nodeType="withEffect">
                                  <p:stCondLst>
                                    <p:cond delay="0"/>
                                  </p:stCondLst>
                                  <p:childTnLst>
                                    <p:set>
                                      <p:cBhvr>
                                        <p:cTn id="444" dur="1" fill="hold">
                                          <p:stCondLst>
                                            <p:cond delay="0"/>
                                          </p:stCondLst>
                                        </p:cTn>
                                        <p:tgtEl>
                                          <p:spTgt spid="4"/>
                                        </p:tgtEl>
                                        <p:attrNameLst>
                                          <p:attrName>style.visibility</p:attrName>
                                        </p:attrNameLst>
                                      </p:cBhvr>
                                      <p:to>
                                        <p:strVal val="hidden"/>
                                      </p:to>
                                    </p:set>
                                  </p:childTnLst>
                                </p:cTn>
                              </p:par>
                            </p:childTnLst>
                          </p:cTn>
                        </p:par>
                        <p:par>
                          <p:cTn id="445" fill="hold">
                            <p:stCondLst>
                              <p:cond delay="0"/>
                            </p:stCondLst>
                            <p:childTnLst>
                              <p:par>
                                <p:cTn id="446" presetID="10" presetClass="entr" presetSubtype="0" fill="hold" nodeType="afterEffect">
                                  <p:stCondLst>
                                    <p:cond delay="0"/>
                                  </p:stCondLst>
                                  <p:childTnLst>
                                    <p:set>
                                      <p:cBhvr>
                                        <p:cTn id="447" dur="1" fill="hold">
                                          <p:stCondLst>
                                            <p:cond delay="0"/>
                                          </p:stCondLst>
                                        </p:cTn>
                                        <p:tgtEl>
                                          <p:spTgt spid="169"/>
                                        </p:tgtEl>
                                        <p:attrNameLst>
                                          <p:attrName>style.visibility</p:attrName>
                                        </p:attrNameLst>
                                      </p:cBhvr>
                                      <p:to>
                                        <p:strVal val="visible"/>
                                      </p:to>
                                    </p:set>
                                    <p:animEffect transition="in" filter="fade">
                                      <p:cBhvr>
                                        <p:cTn id="448" dur="500"/>
                                        <p:tgtEl>
                                          <p:spTgt spid="169"/>
                                        </p:tgtEl>
                                      </p:cBhvr>
                                    </p:animEffect>
                                  </p:childTnLst>
                                </p:cTn>
                              </p:par>
                              <p:par>
                                <p:cTn id="449" presetID="10" presetClass="entr" presetSubtype="0" fill="hold" nodeType="withEffect">
                                  <p:stCondLst>
                                    <p:cond delay="0"/>
                                  </p:stCondLst>
                                  <p:childTnLst>
                                    <p:set>
                                      <p:cBhvr>
                                        <p:cTn id="450" dur="1" fill="hold">
                                          <p:stCondLst>
                                            <p:cond delay="0"/>
                                          </p:stCondLst>
                                        </p:cTn>
                                        <p:tgtEl>
                                          <p:spTgt spid="46"/>
                                        </p:tgtEl>
                                        <p:attrNameLst>
                                          <p:attrName>style.visibility</p:attrName>
                                        </p:attrNameLst>
                                      </p:cBhvr>
                                      <p:to>
                                        <p:strVal val="visible"/>
                                      </p:to>
                                    </p:set>
                                    <p:animEffect transition="in" filter="fade">
                                      <p:cBhvr>
                                        <p:cTn id="451" dur="500"/>
                                        <p:tgtEl>
                                          <p:spTgt spid="46"/>
                                        </p:tgtEl>
                                      </p:cBhvr>
                                    </p:animEffect>
                                  </p:childTnLst>
                                </p:cTn>
                              </p:par>
                              <p:par>
                                <p:cTn id="452" presetID="10" presetClass="entr" presetSubtype="0" fill="hold" nodeType="withEffect">
                                  <p:stCondLst>
                                    <p:cond delay="0"/>
                                  </p:stCondLst>
                                  <p:childTnLst>
                                    <p:set>
                                      <p:cBhvr>
                                        <p:cTn id="453" dur="1" fill="hold">
                                          <p:stCondLst>
                                            <p:cond delay="0"/>
                                          </p:stCondLst>
                                        </p:cTn>
                                        <p:tgtEl>
                                          <p:spTgt spid="53"/>
                                        </p:tgtEl>
                                        <p:attrNameLst>
                                          <p:attrName>style.visibility</p:attrName>
                                        </p:attrNameLst>
                                      </p:cBhvr>
                                      <p:to>
                                        <p:strVal val="visible"/>
                                      </p:to>
                                    </p:set>
                                    <p:animEffect transition="in" filter="fade">
                                      <p:cBhvr>
                                        <p:cTn id="454" dur="500"/>
                                        <p:tgtEl>
                                          <p:spTgt spid="53"/>
                                        </p:tgtEl>
                                      </p:cBhvr>
                                    </p:animEffect>
                                  </p:childTnLst>
                                </p:cTn>
                              </p:par>
                              <p:par>
                                <p:cTn id="455" presetID="10" presetClass="entr" presetSubtype="0" fill="hold" nodeType="withEffect">
                                  <p:stCondLst>
                                    <p:cond delay="0"/>
                                  </p:stCondLst>
                                  <p:childTnLst>
                                    <p:set>
                                      <p:cBhvr>
                                        <p:cTn id="456" dur="1" fill="hold">
                                          <p:stCondLst>
                                            <p:cond delay="0"/>
                                          </p:stCondLst>
                                        </p:cTn>
                                        <p:tgtEl>
                                          <p:spTgt spid="56"/>
                                        </p:tgtEl>
                                        <p:attrNameLst>
                                          <p:attrName>style.visibility</p:attrName>
                                        </p:attrNameLst>
                                      </p:cBhvr>
                                      <p:to>
                                        <p:strVal val="visible"/>
                                      </p:to>
                                    </p:set>
                                    <p:animEffect transition="in" filter="fade">
                                      <p:cBhvr>
                                        <p:cTn id="457" dur="500"/>
                                        <p:tgtEl>
                                          <p:spTgt spid="56"/>
                                        </p:tgtEl>
                                      </p:cBhvr>
                                    </p:animEffect>
                                  </p:childTnLst>
                                </p:cTn>
                              </p:par>
                              <p:par>
                                <p:cTn id="458" presetID="10" presetClass="entr" presetSubtype="0" fill="hold" nodeType="withEffect">
                                  <p:stCondLst>
                                    <p:cond delay="0"/>
                                  </p:stCondLst>
                                  <p:childTnLst>
                                    <p:set>
                                      <p:cBhvr>
                                        <p:cTn id="459" dur="1" fill="hold">
                                          <p:stCondLst>
                                            <p:cond delay="0"/>
                                          </p:stCondLst>
                                        </p:cTn>
                                        <p:tgtEl>
                                          <p:spTgt spid="59"/>
                                        </p:tgtEl>
                                        <p:attrNameLst>
                                          <p:attrName>style.visibility</p:attrName>
                                        </p:attrNameLst>
                                      </p:cBhvr>
                                      <p:to>
                                        <p:strVal val="visible"/>
                                      </p:to>
                                    </p:set>
                                    <p:animEffect transition="in" filter="fade">
                                      <p:cBhvr>
                                        <p:cTn id="460" dur="500"/>
                                        <p:tgtEl>
                                          <p:spTgt spid="59"/>
                                        </p:tgtEl>
                                      </p:cBhvr>
                                    </p:animEffect>
                                  </p:childTnLst>
                                </p:cTn>
                              </p:par>
                              <p:par>
                                <p:cTn id="461" presetID="10" presetClass="entr" presetSubtype="0" fill="hold" nodeType="withEffect">
                                  <p:stCondLst>
                                    <p:cond delay="0"/>
                                  </p:stCondLst>
                                  <p:childTnLst>
                                    <p:set>
                                      <p:cBhvr>
                                        <p:cTn id="462" dur="1" fill="hold">
                                          <p:stCondLst>
                                            <p:cond delay="0"/>
                                          </p:stCondLst>
                                        </p:cTn>
                                        <p:tgtEl>
                                          <p:spTgt spid="65"/>
                                        </p:tgtEl>
                                        <p:attrNameLst>
                                          <p:attrName>style.visibility</p:attrName>
                                        </p:attrNameLst>
                                      </p:cBhvr>
                                      <p:to>
                                        <p:strVal val="visible"/>
                                      </p:to>
                                    </p:set>
                                    <p:animEffect transition="in" filter="fade">
                                      <p:cBhvr>
                                        <p:cTn id="463" dur="500"/>
                                        <p:tgtEl>
                                          <p:spTgt spid="65"/>
                                        </p:tgtEl>
                                      </p:cBhvr>
                                    </p:animEffect>
                                  </p:childTnLst>
                                </p:cTn>
                              </p:par>
                              <p:par>
                                <p:cTn id="464" presetID="10" presetClass="entr" presetSubtype="0" fill="hold" grpId="0" nodeType="withEffect">
                                  <p:stCondLst>
                                    <p:cond delay="0"/>
                                  </p:stCondLst>
                                  <p:childTnLst>
                                    <p:set>
                                      <p:cBhvr>
                                        <p:cTn id="465" dur="1" fill="hold">
                                          <p:stCondLst>
                                            <p:cond delay="0"/>
                                          </p:stCondLst>
                                        </p:cTn>
                                        <p:tgtEl>
                                          <p:spTgt spid="179"/>
                                        </p:tgtEl>
                                        <p:attrNameLst>
                                          <p:attrName>style.visibility</p:attrName>
                                        </p:attrNameLst>
                                      </p:cBhvr>
                                      <p:to>
                                        <p:strVal val="visible"/>
                                      </p:to>
                                    </p:set>
                                    <p:animEffect transition="in" filter="fade">
                                      <p:cBhvr>
                                        <p:cTn id="466" dur="500"/>
                                        <p:tgtEl>
                                          <p:spTgt spid="179"/>
                                        </p:tgtEl>
                                      </p:cBhvr>
                                    </p:animEffect>
                                  </p:childTnLst>
                                </p:cTn>
                              </p:par>
                              <p:par>
                                <p:cTn id="467" presetID="10" presetClass="entr" presetSubtype="0" fill="hold" grpId="0" nodeType="withEffect">
                                  <p:stCondLst>
                                    <p:cond delay="0"/>
                                  </p:stCondLst>
                                  <p:childTnLst>
                                    <p:set>
                                      <p:cBhvr>
                                        <p:cTn id="468" dur="1" fill="hold">
                                          <p:stCondLst>
                                            <p:cond delay="0"/>
                                          </p:stCondLst>
                                        </p:cTn>
                                        <p:tgtEl>
                                          <p:spTgt spid="183"/>
                                        </p:tgtEl>
                                        <p:attrNameLst>
                                          <p:attrName>style.visibility</p:attrName>
                                        </p:attrNameLst>
                                      </p:cBhvr>
                                      <p:to>
                                        <p:strVal val="visible"/>
                                      </p:to>
                                    </p:set>
                                    <p:animEffect transition="in" filter="fade">
                                      <p:cBhvr>
                                        <p:cTn id="469" dur="500"/>
                                        <p:tgtEl>
                                          <p:spTgt spid="183"/>
                                        </p:tgtEl>
                                      </p:cBhvr>
                                    </p:animEffect>
                                  </p:childTnLst>
                                </p:cTn>
                              </p:par>
                            </p:childTnLst>
                          </p:cTn>
                        </p:par>
                      </p:childTnLst>
                    </p:cTn>
                  </p:par>
                  <p:par>
                    <p:cTn id="470" fill="hold">
                      <p:stCondLst>
                        <p:cond delay="indefinite"/>
                      </p:stCondLst>
                      <p:childTnLst>
                        <p:par>
                          <p:cTn id="471" fill="hold">
                            <p:stCondLst>
                              <p:cond delay="0"/>
                            </p:stCondLst>
                            <p:childTnLst>
                              <p:par>
                                <p:cTn id="472" presetID="1" presetClass="entr" presetSubtype="0" fill="hold" nodeType="clickEffect">
                                  <p:stCondLst>
                                    <p:cond delay="0"/>
                                  </p:stCondLst>
                                  <p:childTnLst>
                                    <p:set>
                                      <p:cBhvr>
                                        <p:cTn id="473" dur="1" fill="hold">
                                          <p:stCondLst>
                                            <p:cond delay="0"/>
                                          </p:stCondLst>
                                        </p:cTn>
                                        <p:tgtEl>
                                          <p:spTgt spid="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39" grpId="1" animBg="1"/>
      <p:bldP spid="40" grpId="0" animBg="1"/>
      <p:bldP spid="40" grpId="1" animBg="1"/>
      <p:bldP spid="41" grpId="0" animBg="1"/>
      <p:bldP spid="41" grpId="1" animBg="1"/>
      <p:bldP spid="42" grpId="0" animBg="1"/>
      <p:bldP spid="42" grpId="1" animBg="1"/>
      <p:bldP spid="3" grpId="0" animBg="1"/>
      <p:bldP spid="47" grpId="0" animBg="1"/>
      <p:bldP spid="48" grpId="0" animBg="1"/>
      <p:bldP spid="49" grpId="0" animBg="1"/>
      <p:bldP spid="50" grpId="0" animBg="1"/>
      <p:bldP spid="51" grpId="0" animBg="1"/>
      <p:bldP spid="52" grpId="0" animBg="1"/>
      <p:bldP spid="54" grpId="0" animBg="1"/>
      <p:bldP spid="55" grpId="0" animBg="1"/>
      <p:bldP spid="57" grpId="0" animBg="1"/>
      <p:bldP spid="58" grpId="0" animBg="1"/>
      <p:bldP spid="60" grpId="0" animBg="1"/>
      <p:bldP spid="63" grpId="0" animBg="1"/>
      <p:bldP spid="64" grpId="0" animBg="1"/>
      <p:bldP spid="66"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0" grpId="0" animBg="1"/>
      <p:bldP spid="161" grpId="0" animBg="1"/>
      <p:bldP spid="162" grpId="0" animBg="1"/>
      <p:bldP spid="163" grpId="0" animBg="1"/>
      <p:bldP spid="164" grpId="0" animBg="1"/>
      <p:bldP spid="165" grpId="0" animBg="1"/>
      <p:bldP spid="166" grpId="0" animBg="1"/>
      <p:bldP spid="167" grpId="0" animBg="1"/>
      <p:bldP spid="61" grpId="0" animBg="1"/>
      <p:bldP spid="67" grpId="0" animBg="1"/>
      <p:bldP spid="168" grpId="0" animBg="1"/>
      <p:bldP spid="168" grpId="1" animBg="1"/>
      <p:bldP spid="170" grpId="0" animBg="1"/>
      <p:bldP spid="170" grpId="1" animBg="1"/>
      <p:bldP spid="171" grpId="0" animBg="1"/>
      <p:bldP spid="171" grpId="1" animBg="1"/>
      <p:bldP spid="172" grpId="0" animBg="1"/>
      <p:bldP spid="172" grpId="1" animBg="1"/>
      <p:bldP spid="173" grpId="0" animBg="1"/>
      <p:bldP spid="173" grpId="1" animBg="1"/>
      <p:bldP spid="174" grpId="0" animBg="1"/>
      <p:bldP spid="174" grpId="1" animBg="1"/>
      <p:bldP spid="175" grpId="0" animBg="1"/>
      <p:bldP spid="175" grpId="1" animBg="1"/>
      <p:bldP spid="176" grpId="0" animBg="1"/>
      <p:bldP spid="176" grpId="1" animBg="1"/>
      <p:bldP spid="177" grpId="0" animBg="1"/>
      <p:bldP spid="185" grpId="0" animBg="1"/>
      <p:bldP spid="186" grpId="0" animBg="1"/>
      <p:bldP spid="187" grpId="0" animBg="1"/>
      <p:bldP spid="188" grpId="0" animBg="1"/>
      <p:bldP spid="189" grpId="0" animBg="1"/>
      <p:bldP spid="190" grpId="0" animBg="1"/>
      <p:bldP spid="191" grpId="0" animBg="1"/>
      <p:bldP spid="7" grpId="0"/>
      <p:bldP spid="192" grpId="0"/>
      <p:bldP spid="193" grpId="0"/>
      <p:bldP spid="194" grpId="0"/>
      <p:bldP spid="179" grpId="0"/>
      <p:bldP spid="18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Congestion-free DCN update is the key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Applications want network updates to be seamless</a:t>
            </a:r>
          </a:p>
          <a:p>
            <a:pPr lvl="1"/>
            <a:r>
              <a:rPr lang="en-US" dirty="0" smtClean="0"/>
              <a:t>Reachability</a:t>
            </a:r>
          </a:p>
          <a:p>
            <a:pPr lvl="1"/>
            <a:r>
              <a:rPr lang="en-US" dirty="0" smtClean="0"/>
              <a:t>Low network latency (propagation, </a:t>
            </a:r>
            <a:r>
              <a:rPr lang="en-US" dirty="0" smtClean="0">
                <a:solidFill>
                  <a:srgbClr val="FF0000"/>
                </a:solidFill>
              </a:rPr>
              <a:t>queuing</a:t>
            </a:r>
            <a:r>
              <a:rPr lang="en-US" dirty="0" smtClean="0"/>
              <a:t>)</a:t>
            </a:r>
            <a:endParaRPr lang="en-US" dirty="0" smtClean="0">
              <a:sym typeface="Wingdings" panose="05000000000000000000" pitchFamily="2" charset="2"/>
            </a:endParaRPr>
          </a:p>
          <a:p>
            <a:pPr lvl="1"/>
            <a:r>
              <a:rPr lang="en-US" dirty="0" smtClean="0">
                <a:solidFill>
                  <a:srgbClr val="FF0000"/>
                </a:solidFill>
                <a:sym typeface="Wingdings" panose="05000000000000000000" pitchFamily="2" charset="2"/>
              </a:rPr>
              <a:t>No packet drops</a:t>
            </a:r>
          </a:p>
          <a:p>
            <a:endParaRPr lang="en-US" dirty="0" smtClean="0"/>
          </a:p>
          <a:p>
            <a:r>
              <a:rPr lang="en-US" dirty="0" smtClean="0"/>
              <a:t>Congestion-free updates are hard</a:t>
            </a:r>
          </a:p>
          <a:p>
            <a:pPr lvl="1"/>
            <a:r>
              <a:rPr lang="en-US" dirty="0" smtClean="0"/>
              <a:t>Many switches are involved</a:t>
            </a:r>
          </a:p>
          <a:p>
            <a:pPr lvl="1"/>
            <a:r>
              <a:rPr lang="en-US" dirty="0" smtClean="0"/>
              <a:t>Multi-step plan</a:t>
            </a:r>
          </a:p>
          <a:p>
            <a:pPr lvl="1"/>
            <a:r>
              <a:rPr lang="en-US" dirty="0" smtClean="0"/>
              <a:t>Different scenarios have distinct requirements</a:t>
            </a:r>
          </a:p>
          <a:p>
            <a:pPr lvl="1"/>
            <a:r>
              <a:rPr lang="en-US" dirty="0" smtClean="0"/>
              <a:t>Interactions between network and traffic demand changes</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50</a:t>
            </a:fld>
            <a:endParaRPr lang="en-US"/>
          </a:p>
        </p:txBody>
      </p:sp>
      <p:sp>
        <p:nvSpPr>
          <p:cNvPr id="6" name="TextBox 5"/>
          <p:cNvSpPr txBox="1"/>
          <p:nvPr/>
        </p:nvSpPr>
        <p:spPr>
          <a:xfrm>
            <a:off x="5867402" y="3048000"/>
            <a:ext cx="1337481" cy="373659"/>
          </a:xfrm>
          <a:prstGeom prst="rect">
            <a:avLst/>
          </a:prstGeom>
          <a:noFill/>
        </p:spPr>
        <p:txBody>
          <a:bodyPr wrap="square" lIns="91430" tIns="45716" rIns="91430" bIns="45716" rtlCol="0">
            <a:spAutoFit/>
          </a:bodyPr>
          <a:lstStyle/>
          <a:p>
            <a:r>
              <a:rPr lang="en-US" dirty="0" smtClean="0">
                <a:solidFill>
                  <a:srgbClr val="FF0000"/>
                </a:solidFill>
              </a:rPr>
              <a:t>Congestion</a:t>
            </a:r>
            <a:endParaRPr lang="en-US" dirty="0">
              <a:solidFill>
                <a:srgbClr val="FF0000"/>
              </a:solidFill>
            </a:endParaRPr>
          </a:p>
        </p:txBody>
      </p:sp>
      <p:cxnSp>
        <p:nvCxnSpPr>
          <p:cNvPr id="8" name="Straight Arrow Connector 7"/>
          <p:cNvCxnSpPr/>
          <p:nvPr/>
        </p:nvCxnSpPr>
        <p:spPr>
          <a:xfrm>
            <a:off x="6096000" y="2895600"/>
            <a:ext cx="327545" cy="1710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52800" y="3124200"/>
            <a:ext cx="258056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p>
            <a:r>
              <a:rPr lang="en-US" smtClean="0"/>
              <a:t>10/13/14</a:t>
            </a:r>
            <a:endParaRPr lang="en-US"/>
          </a:p>
        </p:txBody>
      </p:sp>
      <p:sp>
        <p:nvSpPr>
          <p:cNvPr id="11" name="Footer Placeholder 10"/>
          <p:cNvSpPr>
            <a:spLocks noGrp="1"/>
          </p:cNvSpPr>
          <p:nvPr>
            <p:ph type="ftr" sz="quarter" idx="11"/>
          </p:nvPr>
        </p:nvSpPr>
        <p:spPr/>
        <p:txBody>
          <a:bodyPr/>
          <a:lstStyle/>
          <a:p>
            <a:r>
              <a:rPr lang="en-US" smtClean="0"/>
              <a:t>Software Defined Networking (COMS 6998-10)</a:t>
            </a:r>
            <a:endParaRPr lang="en-US"/>
          </a:p>
        </p:txBody>
      </p:sp>
      <p:sp>
        <p:nvSpPr>
          <p:cNvPr id="12"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68406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8" y="2487048"/>
            <a:ext cx="7713293" cy="3378386"/>
          </a:xfrm>
          <a:prstGeom prst="rect">
            <a:avLst/>
          </a:prstGeom>
        </p:spPr>
      </p:pic>
      <p:cxnSp>
        <p:nvCxnSpPr>
          <p:cNvPr id="13" name="Straight Connector 12"/>
          <p:cNvCxnSpPr/>
          <p:nvPr/>
        </p:nvCxnSpPr>
        <p:spPr>
          <a:xfrm flipH="1">
            <a:off x="5575907" y="2919939"/>
            <a:ext cx="538092" cy="10834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 clos network with ECMP</a:t>
            </a:r>
            <a:endParaRPr lang="en-US" dirty="0"/>
          </a:p>
        </p:txBody>
      </p:sp>
      <p:cxnSp>
        <p:nvCxnSpPr>
          <p:cNvPr id="7" name="Straight Arrow Connector 6"/>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811715" y="4265235"/>
            <a:ext cx="581025" cy="1070860"/>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05785" y="4615999"/>
            <a:ext cx="581025" cy="373659"/>
          </a:xfrm>
          <a:prstGeom prst="rect">
            <a:avLst/>
          </a:prstGeom>
          <a:solidFill>
            <a:schemeClr val="bg1"/>
          </a:solidFill>
        </p:spPr>
        <p:txBody>
          <a:bodyPr wrap="square" lIns="91430" tIns="45716" rIns="91430" bIns="45716" rtlCol="0">
            <a:spAutoFit/>
          </a:bodyPr>
          <a:lstStyle/>
          <a:p>
            <a:r>
              <a:rPr lang="en-US" dirty="0" smtClean="0">
                <a:solidFill>
                  <a:srgbClr val="00B050"/>
                </a:solidFill>
              </a:rPr>
              <a:t>300</a:t>
            </a:r>
            <a:endParaRPr lang="en-US" dirty="0">
              <a:solidFill>
                <a:srgbClr val="00B050"/>
              </a:solidFill>
            </a:endParaRPr>
          </a:p>
        </p:txBody>
      </p:sp>
      <p:sp>
        <p:nvSpPr>
          <p:cNvPr id="10" name="TextBox 9"/>
          <p:cNvSpPr txBox="1"/>
          <p:nvPr/>
        </p:nvSpPr>
        <p:spPr>
          <a:xfrm>
            <a:off x="2624559" y="1945159"/>
            <a:ext cx="2302694" cy="373659"/>
          </a:xfrm>
          <a:prstGeom prst="rect">
            <a:avLst/>
          </a:prstGeom>
          <a:noFill/>
        </p:spPr>
        <p:txBody>
          <a:bodyPr wrap="square" lIns="91430" tIns="45716" rIns="91430" bIns="45716" rtlCol="0">
            <a:spAutoFit/>
          </a:bodyPr>
          <a:lstStyle/>
          <a:p>
            <a:r>
              <a:rPr lang="en-US" b="1" dirty="0" smtClean="0"/>
              <a:t>Link capacity: 1000</a:t>
            </a:r>
          </a:p>
        </p:txBody>
      </p:sp>
      <p:cxnSp>
        <p:nvCxnSpPr>
          <p:cNvPr id="70" name="Straight Arrow Connector 69"/>
          <p:cNvCxnSpPr/>
          <p:nvPr/>
        </p:nvCxnSpPr>
        <p:spPr>
          <a:xfrm flipV="1">
            <a:off x="2408995"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491981" y="4627908"/>
            <a:ext cx="581025" cy="373659"/>
          </a:xfrm>
          <a:prstGeom prst="rect">
            <a:avLst/>
          </a:prstGeom>
          <a:solidFill>
            <a:schemeClr val="bg1"/>
          </a:solidFill>
        </p:spPr>
        <p:txBody>
          <a:bodyPr wrap="square" lIns="91430" tIns="45716" rIns="91430" bIns="45716" rtlCol="0">
            <a:spAutoFit/>
          </a:bodyPr>
          <a:lstStyle/>
          <a:p>
            <a:r>
              <a:rPr lang="en-US" dirty="0" smtClean="0">
                <a:solidFill>
                  <a:srgbClr val="00B050"/>
                </a:solidFill>
              </a:rPr>
              <a:t>300</a:t>
            </a:r>
            <a:endParaRPr lang="en-US" dirty="0">
              <a:solidFill>
                <a:srgbClr val="00B050"/>
              </a:solidFill>
            </a:endParaRPr>
          </a:p>
        </p:txBody>
      </p:sp>
      <p:cxnSp>
        <p:nvCxnSpPr>
          <p:cNvPr id="78" name="Straight Arrow Connector 77"/>
          <p:cNvCxnSpPr/>
          <p:nvPr/>
        </p:nvCxnSpPr>
        <p:spPr>
          <a:xfrm flipV="1">
            <a:off x="3092363" y="2938530"/>
            <a:ext cx="3013079" cy="1023283"/>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101977" y="2938530"/>
            <a:ext cx="4956103" cy="103834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409" y="2919939"/>
            <a:ext cx="533597" cy="108344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4009699" y="5636189"/>
            <a:ext cx="0" cy="402224"/>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rot="20035162">
            <a:off x="4492111" y="3126227"/>
            <a:ext cx="581025" cy="373659"/>
          </a:xfrm>
          <a:prstGeom prst="rect">
            <a:avLst/>
          </a:prstGeom>
          <a:solidFill>
            <a:schemeClr val="bg1"/>
          </a:solidFill>
        </p:spPr>
        <p:txBody>
          <a:bodyPr wrap="square" lIns="91430" tIns="45716" rIns="91430" bIns="45716" rtlCol="0">
            <a:spAutoFit/>
          </a:bodyPr>
          <a:lstStyle/>
          <a:p>
            <a:r>
              <a:rPr lang="en-US" dirty="0" smtClean="0">
                <a:solidFill>
                  <a:srgbClr val="00B050"/>
                </a:solidFill>
              </a:rPr>
              <a:t>150</a:t>
            </a:r>
            <a:endParaRPr lang="en-US" dirty="0">
              <a:solidFill>
                <a:srgbClr val="00B050"/>
              </a:solidFill>
            </a:endParaRPr>
          </a:p>
        </p:txBody>
      </p:sp>
      <p:sp>
        <p:nvSpPr>
          <p:cNvPr id="114" name="TextBox 113"/>
          <p:cNvSpPr txBox="1"/>
          <p:nvPr/>
        </p:nvSpPr>
        <p:spPr>
          <a:xfrm rot="20035162">
            <a:off x="4862032" y="3428272"/>
            <a:ext cx="581025" cy="373659"/>
          </a:xfrm>
          <a:prstGeom prst="rect">
            <a:avLst/>
          </a:prstGeom>
          <a:solidFill>
            <a:schemeClr val="bg1"/>
          </a:solidFill>
        </p:spPr>
        <p:txBody>
          <a:bodyPr wrap="square" lIns="91430" tIns="45716" rIns="91430" bIns="45716" rtlCol="0">
            <a:spAutoFit/>
          </a:bodyPr>
          <a:lstStyle/>
          <a:p>
            <a:r>
              <a:rPr lang="en-US" dirty="0" smtClean="0">
                <a:solidFill>
                  <a:srgbClr val="00B050"/>
                </a:solidFill>
              </a:rPr>
              <a:t>150</a:t>
            </a:r>
            <a:endParaRPr lang="en-US" dirty="0">
              <a:solidFill>
                <a:srgbClr val="00B050"/>
              </a:solidFill>
            </a:endParaRPr>
          </a:p>
        </p:txBody>
      </p:sp>
      <p:sp>
        <p:nvSpPr>
          <p:cNvPr id="116" name="TextBox 115"/>
          <p:cNvSpPr txBox="1"/>
          <p:nvPr/>
        </p:nvSpPr>
        <p:spPr>
          <a:xfrm>
            <a:off x="7281150" y="3271920"/>
            <a:ext cx="927026" cy="461665"/>
          </a:xfrm>
          <a:prstGeom prst="rect">
            <a:avLst/>
          </a:prstGeom>
          <a:noFill/>
        </p:spPr>
        <p:txBody>
          <a:bodyPr wrap="square" lIns="91430" tIns="45716" rIns="91430" bIns="45716" rtlCol="0">
            <a:spAutoFit/>
          </a:bodyPr>
          <a:lstStyle/>
          <a:p>
            <a:r>
              <a:rPr lang="en-US" dirty="0" smtClean="0"/>
              <a:t>= </a:t>
            </a:r>
            <a:r>
              <a:rPr lang="en-US" sz="2400" b="1" dirty="0"/>
              <a:t>920</a:t>
            </a:r>
            <a:endParaRPr lang="en-US" sz="2400" b="1" dirty="0"/>
          </a:p>
        </p:txBody>
      </p:sp>
      <p:sp>
        <p:nvSpPr>
          <p:cNvPr id="121" name="TextBox 120"/>
          <p:cNvSpPr txBox="1"/>
          <p:nvPr/>
        </p:nvSpPr>
        <p:spPr>
          <a:xfrm>
            <a:off x="5792220" y="3342987"/>
            <a:ext cx="542794" cy="373659"/>
          </a:xfrm>
          <a:prstGeom prst="rect">
            <a:avLst/>
          </a:prstGeom>
          <a:noFill/>
        </p:spPr>
        <p:txBody>
          <a:bodyPr wrap="square" lIns="91430" tIns="45716" rIns="91430" bIns="45716" rtlCol="0">
            <a:spAutoFit/>
          </a:bodyPr>
          <a:lstStyle/>
          <a:p>
            <a:r>
              <a:rPr lang="en-US" dirty="0" smtClean="0">
                <a:solidFill>
                  <a:schemeClr val="accent2"/>
                </a:solidFill>
              </a:rPr>
              <a:t>620</a:t>
            </a:r>
            <a:endParaRPr lang="en-US" sz="2400" b="1" dirty="0">
              <a:solidFill>
                <a:schemeClr val="accent2"/>
              </a:solidFill>
            </a:endParaRPr>
          </a:p>
        </p:txBody>
      </p:sp>
      <p:sp>
        <p:nvSpPr>
          <p:cNvPr id="122" name="TextBox 121"/>
          <p:cNvSpPr txBox="1"/>
          <p:nvPr/>
        </p:nvSpPr>
        <p:spPr>
          <a:xfrm>
            <a:off x="6186233" y="3342987"/>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123" name="TextBox 122"/>
          <p:cNvSpPr txBox="1"/>
          <p:nvPr/>
        </p:nvSpPr>
        <p:spPr>
          <a:xfrm>
            <a:off x="6741247" y="3342987"/>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cxnSp>
        <p:nvCxnSpPr>
          <p:cNvPr id="124" name="Straight Arrow Connector 123"/>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6105441" y="5654788"/>
            <a:ext cx="0" cy="402224"/>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6115920" y="2324916"/>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H="1">
            <a:off x="5003045" y="5669468"/>
            <a:ext cx="4417" cy="291830"/>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28463" y="4253325"/>
            <a:ext cx="581025" cy="107086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7" name="TextBox 146"/>
          <p:cNvSpPr txBox="1"/>
          <p:nvPr/>
        </p:nvSpPr>
        <p:spPr>
          <a:xfrm>
            <a:off x="6922533" y="4604089"/>
            <a:ext cx="581025" cy="373659"/>
          </a:xfrm>
          <a:prstGeom prst="rect">
            <a:avLst/>
          </a:prstGeom>
          <a:solidFill>
            <a:schemeClr val="bg1"/>
          </a:solidFill>
          <a:ln>
            <a:noFill/>
          </a:ln>
        </p:spPr>
        <p:txBody>
          <a:bodyPr wrap="square" lIns="91430" tIns="45716" rIns="91430" bIns="45716" rtlCol="0">
            <a:spAutoFit/>
          </a:bodyPr>
          <a:lstStyle/>
          <a:p>
            <a:r>
              <a:rPr lang="en-US" dirty="0" smtClean="0">
                <a:solidFill>
                  <a:srgbClr val="0070C0"/>
                </a:solidFill>
              </a:rPr>
              <a:t>300</a:t>
            </a:r>
            <a:endParaRPr lang="en-US" dirty="0">
              <a:solidFill>
                <a:srgbClr val="0070C0"/>
              </a:solidFill>
            </a:endParaRPr>
          </a:p>
        </p:txBody>
      </p:sp>
      <p:cxnSp>
        <p:nvCxnSpPr>
          <p:cNvPr id="148" name="Straight Arrow Connector 147"/>
          <p:cNvCxnSpPr/>
          <p:nvPr/>
        </p:nvCxnSpPr>
        <p:spPr>
          <a:xfrm flipV="1">
            <a:off x="7525743" y="4277143"/>
            <a:ext cx="658736"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7608729" y="4615999"/>
            <a:ext cx="581025" cy="373659"/>
          </a:xfrm>
          <a:prstGeom prst="rect">
            <a:avLst/>
          </a:prstGeom>
          <a:solidFill>
            <a:schemeClr val="bg1"/>
          </a:solidFill>
          <a:ln>
            <a:noFill/>
          </a:ln>
        </p:spPr>
        <p:txBody>
          <a:bodyPr wrap="square" lIns="91430" tIns="45716" rIns="91430" bIns="45716" rtlCol="0">
            <a:spAutoFit/>
          </a:bodyPr>
          <a:lstStyle/>
          <a:p>
            <a:r>
              <a:rPr lang="en-US" dirty="0" smtClean="0">
                <a:solidFill>
                  <a:srgbClr val="0070C0"/>
                </a:solidFill>
              </a:rPr>
              <a:t>300</a:t>
            </a:r>
            <a:endParaRPr lang="en-US" dirty="0">
              <a:solidFill>
                <a:srgbClr val="0070C0"/>
              </a:solidFill>
            </a:endParaRPr>
          </a:p>
        </p:txBody>
      </p:sp>
      <p:cxnSp>
        <p:nvCxnSpPr>
          <p:cNvPr id="152" name="Straight Arrow Connector 151"/>
          <p:cNvCxnSpPr/>
          <p:nvPr/>
        </p:nvCxnSpPr>
        <p:spPr>
          <a:xfrm flipH="1">
            <a:off x="5006055" y="4298657"/>
            <a:ext cx="554241" cy="1037439"/>
          </a:xfrm>
          <a:prstGeom prst="straightConnector1">
            <a:avLst/>
          </a:prstGeom>
          <a:ln w="28575">
            <a:solidFill>
              <a:schemeClr val="accent2"/>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74235" y="5752098"/>
            <a:ext cx="610969" cy="373659"/>
          </a:xfrm>
          <a:prstGeom prst="rect">
            <a:avLst/>
          </a:prstGeom>
          <a:noFill/>
        </p:spPr>
        <p:txBody>
          <a:bodyPr wrap="square" lIns="91430" tIns="45716" rIns="91430" bIns="45716" rtlCol="0">
            <a:spAutoFit/>
          </a:bodyPr>
          <a:lstStyle/>
          <a:p>
            <a:r>
              <a:rPr lang="en-US" dirty="0" smtClean="0">
                <a:solidFill>
                  <a:srgbClr val="00B050"/>
                </a:solidFill>
              </a:rPr>
              <a:t>600</a:t>
            </a:r>
            <a:endParaRPr lang="en-US" dirty="0">
              <a:solidFill>
                <a:srgbClr val="00B050"/>
              </a:solidFill>
            </a:endParaRPr>
          </a:p>
        </p:txBody>
      </p:sp>
      <p:sp>
        <p:nvSpPr>
          <p:cNvPr id="47" name="TextBox 46"/>
          <p:cNvSpPr txBox="1"/>
          <p:nvPr/>
        </p:nvSpPr>
        <p:spPr>
          <a:xfrm>
            <a:off x="7549463" y="5708966"/>
            <a:ext cx="642733" cy="373659"/>
          </a:xfrm>
          <a:prstGeom prst="rect">
            <a:avLst/>
          </a:prstGeom>
          <a:noFill/>
        </p:spPr>
        <p:txBody>
          <a:bodyPr wrap="square" lIns="91430" tIns="45716" rIns="91430" bIns="45716" rtlCol="0">
            <a:spAutoFit/>
          </a:bodyPr>
          <a:lstStyle/>
          <a:p>
            <a:r>
              <a:rPr lang="en-US" dirty="0" smtClean="0">
                <a:solidFill>
                  <a:srgbClr val="0070C0"/>
                </a:solidFill>
              </a:rPr>
              <a:t>600</a:t>
            </a:r>
            <a:endParaRPr lang="en-US" dirty="0">
              <a:solidFill>
                <a:srgbClr val="0070C0"/>
              </a:solidFill>
            </a:endParaRPr>
          </a:p>
        </p:txBody>
      </p:sp>
      <p:sp>
        <p:nvSpPr>
          <p:cNvPr id="9" name="Slide Number Placeholder 8"/>
          <p:cNvSpPr>
            <a:spLocks noGrp="1"/>
          </p:cNvSpPr>
          <p:nvPr>
            <p:ph type="sldNum" sz="quarter" idx="12"/>
          </p:nvPr>
        </p:nvSpPr>
        <p:spPr/>
        <p:txBody>
          <a:bodyPr/>
          <a:lstStyle/>
          <a:p>
            <a:fld id="{9C1F5A0A-F6FC-4FFD-9B49-0DA8697211D9}" type="slidenum">
              <a:rPr lang="en-US" smtClean="0"/>
              <a:pPr/>
              <a:t>51</a:t>
            </a:fld>
            <a:endParaRPr lang="en-US"/>
          </a:p>
        </p:txBody>
      </p:sp>
      <p:cxnSp>
        <p:nvCxnSpPr>
          <p:cNvPr id="35" name="Straight Arrow Connector 34"/>
          <p:cNvCxnSpPr/>
          <p:nvPr/>
        </p:nvCxnSpPr>
        <p:spPr>
          <a:xfrm flipH="1" flipV="1">
            <a:off x="8115206" y="2919939"/>
            <a:ext cx="309" cy="1083440"/>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129108" y="2944880"/>
            <a:ext cx="2009763" cy="1076269"/>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844376" y="3245768"/>
            <a:ext cx="581025" cy="373659"/>
          </a:xfrm>
          <a:prstGeom prst="rect">
            <a:avLst/>
          </a:prstGeom>
          <a:solidFill>
            <a:schemeClr val="bg1"/>
          </a:solidFill>
          <a:ln>
            <a:noFill/>
          </a:ln>
        </p:spPr>
        <p:txBody>
          <a:bodyPr wrap="square" lIns="91430" tIns="45716" rIns="91430" bIns="45716" rtlCol="0">
            <a:spAutoFit/>
          </a:bodyPr>
          <a:lstStyle/>
          <a:p>
            <a:r>
              <a:rPr lang="en-US" dirty="0" smtClean="0">
                <a:solidFill>
                  <a:srgbClr val="0070C0"/>
                </a:solidFill>
              </a:rPr>
              <a:t>150</a:t>
            </a:r>
            <a:endParaRPr lang="en-US" dirty="0">
              <a:solidFill>
                <a:srgbClr val="0070C0"/>
              </a:solidFill>
            </a:endParaRPr>
          </a:p>
        </p:txBody>
      </p:sp>
      <p:sp>
        <p:nvSpPr>
          <p:cNvPr id="44" name="TextBox 43"/>
          <p:cNvSpPr txBox="1"/>
          <p:nvPr/>
        </p:nvSpPr>
        <p:spPr>
          <a:xfrm>
            <a:off x="6954354" y="3326588"/>
            <a:ext cx="581025" cy="373659"/>
          </a:xfrm>
          <a:prstGeom prst="rect">
            <a:avLst/>
          </a:prstGeom>
          <a:solidFill>
            <a:schemeClr val="bg1"/>
          </a:solidFill>
          <a:ln>
            <a:noFill/>
          </a:ln>
        </p:spPr>
        <p:txBody>
          <a:bodyPr wrap="square" lIns="91430" tIns="45716" rIns="91430" bIns="45716" rtlCol="0">
            <a:spAutoFit/>
          </a:bodyPr>
          <a:lstStyle/>
          <a:p>
            <a:r>
              <a:rPr lang="en-US" dirty="0" smtClean="0">
                <a:solidFill>
                  <a:srgbClr val="0070C0"/>
                </a:solidFill>
              </a:rPr>
              <a:t>150</a:t>
            </a:r>
            <a:endParaRPr lang="en-US" dirty="0">
              <a:solidFill>
                <a:srgbClr val="0070C0"/>
              </a:solidFill>
            </a:endParaRPr>
          </a:p>
        </p:txBody>
      </p:sp>
      <p:sp>
        <p:nvSpPr>
          <p:cNvPr id="3" name="TextBox 2"/>
          <p:cNvSpPr txBox="1"/>
          <p:nvPr/>
        </p:nvSpPr>
        <p:spPr>
          <a:xfrm>
            <a:off x="2624559" y="1544702"/>
            <a:ext cx="6128542" cy="373659"/>
          </a:xfrm>
          <a:prstGeom prst="rect">
            <a:avLst/>
          </a:prstGeom>
          <a:noFill/>
        </p:spPr>
        <p:txBody>
          <a:bodyPr wrap="square" lIns="91430" tIns="45716" rIns="91430" bIns="45716" rtlCol="0">
            <a:spAutoFit/>
          </a:bodyPr>
          <a:lstStyle/>
          <a:p>
            <a:r>
              <a:rPr lang="en-US" b="1" dirty="0" smtClean="0"/>
              <a:t>All switches: Equal-Cost Multi-Path (ECMP)</a:t>
            </a:r>
            <a:endParaRPr lang="en-US" b="1" kern="1200" dirty="0">
              <a:solidFill>
                <a:schemeClr val="tx1"/>
              </a:solidFill>
            </a:endParaRPr>
          </a:p>
        </p:txBody>
      </p:sp>
      <p:cxnSp>
        <p:nvCxnSpPr>
          <p:cNvPr id="40" name="Straight Arrow Connector 39"/>
          <p:cNvCxnSpPr/>
          <p:nvPr/>
        </p:nvCxnSpPr>
        <p:spPr>
          <a:xfrm>
            <a:off x="2624558" y="5508651"/>
            <a:ext cx="1168124" cy="0"/>
          </a:xfrm>
          <a:prstGeom prst="straightConnector1">
            <a:avLst/>
          </a:prstGeom>
          <a:ln w="28575">
            <a:solidFill>
              <a:srgbClr val="00B05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6335014" y="5523472"/>
            <a:ext cx="946136" cy="0"/>
          </a:xfrm>
          <a:prstGeom prst="straightConnector1">
            <a:avLst/>
          </a:prstGeom>
          <a:ln w="28575">
            <a:solidFill>
              <a:srgbClr val="0070C0"/>
            </a:solidFill>
            <a:prstDash val="sysDash"/>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4032613" y="4263859"/>
            <a:ext cx="1547791" cy="1072237"/>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45"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555441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500" fill="hold"/>
                                        <p:tgtEl>
                                          <p:spTgt spid="1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500"/>
                                        <p:tgtEl>
                                          <p:spTgt spid="82"/>
                                        </p:tgtEl>
                                      </p:cBhvr>
                                    </p:animEffect>
                                  </p:childTnLst>
                                </p:cTn>
                              </p:par>
                              <p:par>
                                <p:cTn id="12" presetID="10" presetClass="entr" presetSubtype="0" fill="hold" nodeType="with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500"/>
                                        <p:tgtEl>
                                          <p:spTgt spid="12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par>
                                <p:cTn id="18" presetID="10" presetClass="entr" presetSubtype="0" fill="hold" nodeType="with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par>
                                <p:cTn id="21" presetID="10" presetClass="entr" presetSubtype="0" fill="hold" nodeType="with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500"/>
                                        <p:tgtEl>
                                          <p:spTgt spid="1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52"/>
                                        </p:tgtEl>
                                      </p:cBhvr>
                                    </p:animEffect>
                                    <p:set>
                                      <p:cBhvr>
                                        <p:cTn id="28" dur="1" fill="hold">
                                          <p:stCondLst>
                                            <p:cond delay="499"/>
                                          </p:stCondLst>
                                        </p:cTn>
                                        <p:tgtEl>
                                          <p:spTgt spid="15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31"/>
                                        </p:tgtEl>
                                      </p:cBhvr>
                                    </p:animEffect>
                                    <p:set>
                                      <p:cBhvr>
                                        <p:cTn id="31" dur="1" fill="hold">
                                          <p:stCondLst>
                                            <p:cond delay="499"/>
                                          </p:stCondLst>
                                        </p:cTn>
                                        <p:tgtEl>
                                          <p:spTgt spid="131"/>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9"/>
                                        </p:tgtEl>
                                      </p:cBhvr>
                                    </p:animEffect>
                                    <p:set>
                                      <p:cBhvr>
                                        <p:cTn id="34" dur="1" fill="hold">
                                          <p:stCondLst>
                                            <p:cond delay="499"/>
                                          </p:stCondLst>
                                        </p:cTn>
                                        <p:tgtEl>
                                          <p:spTgt spid="12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par>
                                <p:cTn id="43" presetID="10"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500"/>
                                        <p:tgtEl>
                                          <p:spTgt spid="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par>
                                <p:cTn id="66" presetID="10" presetClass="exit" presetSubtype="0" fill="hold" nodeType="withEffect">
                                  <p:stCondLst>
                                    <p:cond delay="0"/>
                                  </p:stCondLst>
                                  <p:childTnLst>
                                    <p:animEffect transition="out" filter="fade">
                                      <p:cBhvr>
                                        <p:cTn id="67" dur="500"/>
                                        <p:tgtEl>
                                          <p:spTgt spid="40"/>
                                        </p:tgtEl>
                                      </p:cBhvr>
                                    </p:animEffect>
                                    <p:set>
                                      <p:cBhvr>
                                        <p:cTn id="68" dur="1" fill="hold">
                                          <p:stCondLst>
                                            <p:cond delay="499"/>
                                          </p:stCondLst>
                                        </p:cTn>
                                        <p:tgtEl>
                                          <p:spTgt spid="40"/>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500"/>
                                        <p:tgtEl>
                                          <p:spTgt spid="107"/>
                                        </p:tgtEl>
                                      </p:cBhvr>
                                    </p:animEffect>
                                    <p:set>
                                      <p:cBhvr>
                                        <p:cTn id="71" dur="1" fill="hold">
                                          <p:stCondLst>
                                            <p:cond delay="499"/>
                                          </p:stCondLst>
                                        </p:cTn>
                                        <p:tgtEl>
                                          <p:spTgt spid="10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fade">
                                      <p:cBhvr>
                                        <p:cTn id="76" dur="500"/>
                                        <p:tgtEl>
                                          <p:spTgt spid="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3"/>
                                        </p:tgtEl>
                                        <p:attrNameLst>
                                          <p:attrName>style.visibility</p:attrName>
                                        </p:attrNameLst>
                                      </p:cBhvr>
                                      <p:to>
                                        <p:strVal val="visible"/>
                                      </p:to>
                                    </p:set>
                                    <p:animEffect transition="in" filter="fade">
                                      <p:cBhvr>
                                        <p:cTn id="79" dur="500"/>
                                        <p:tgtEl>
                                          <p:spTgt spid="11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4"/>
                                        </p:tgtEl>
                                        <p:attrNameLst>
                                          <p:attrName>style.visibility</p:attrName>
                                        </p:attrNameLst>
                                      </p:cBhvr>
                                      <p:to>
                                        <p:strVal val="visible"/>
                                      </p:to>
                                    </p:set>
                                    <p:animEffect transition="in" filter="fade">
                                      <p:cBhvr>
                                        <p:cTn id="82" dur="500"/>
                                        <p:tgtEl>
                                          <p:spTgt spid="114"/>
                                        </p:tgtEl>
                                      </p:cBhvr>
                                    </p:animEffect>
                                  </p:childTnLst>
                                </p:cTn>
                              </p:par>
                              <p:par>
                                <p:cTn id="83" presetID="10" presetClass="entr" presetSubtype="0" fill="hold"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500"/>
                                        <p:tgtEl>
                                          <p:spTgt spid="79"/>
                                        </p:tgtEl>
                                      </p:cBhvr>
                                    </p:animEffect>
                                  </p:childTnLst>
                                </p:cTn>
                              </p:par>
                              <p:par>
                                <p:cTn id="86" presetID="10" presetClass="exit" presetSubtype="0" fill="hold" nodeType="withEffect">
                                  <p:stCondLst>
                                    <p:cond delay="0"/>
                                  </p:stCondLst>
                                  <p:childTnLst>
                                    <p:animEffect transition="out" filter="fade">
                                      <p:cBhvr>
                                        <p:cTn id="87" dur="500"/>
                                        <p:tgtEl>
                                          <p:spTgt spid="7"/>
                                        </p:tgtEl>
                                      </p:cBhvr>
                                    </p:animEffect>
                                    <p:set>
                                      <p:cBhvr>
                                        <p:cTn id="88" dur="1" fill="hold">
                                          <p:stCondLst>
                                            <p:cond delay="499"/>
                                          </p:stCondLst>
                                        </p:cTn>
                                        <p:tgtEl>
                                          <p:spTgt spid="7"/>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46"/>
                                        </p:tgtEl>
                                      </p:cBhvr>
                                    </p:animEffect>
                                    <p:set>
                                      <p:cBhvr>
                                        <p:cTn id="91" dur="1" fill="hold">
                                          <p:stCondLst>
                                            <p:cond delay="499"/>
                                          </p:stCondLst>
                                        </p:cTn>
                                        <p:tgtEl>
                                          <p:spTgt spid="46"/>
                                        </p:tgtEl>
                                        <p:attrNameLst>
                                          <p:attrName>style.visibility</p:attrName>
                                        </p:attrNameLst>
                                      </p:cBhvr>
                                      <p:to>
                                        <p:strVal val="hidden"/>
                                      </p:to>
                                    </p:set>
                                  </p:childTnLst>
                                </p:cTn>
                              </p:par>
                              <p:par>
                                <p:cTn id="92" presetID="10" presetClass="exit" presetSubtype="0" fill="hold" grpId="0" nodeType="withEffect">
                                  <p:stCondLst>
                                    <p:cond delay="0"/>
                                  </p:stCondLst>
                                  <p:childTnLst>
                                    <p:animEffect transition="out" filter="fade">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rgbClr val="00B050"/>
                                      </p:to>
                                    </p:animClr>
                                    <p:set>
                                      <p:cBhvr>
                                        <p:cTn id="102" dur="500" fill="hold"/>
                                        <p:tgtEl>
                                          <p:spTgt spid="82"/>
                                        </p:tgtEl>
                                        <p:attrNameLst>
                                          <p:attrName>stroke.on</p:attrName>
                                        </p:attrNameLst>
                                      </p:cBhvr>
                                      <p:to>
                                        <p:strVal val="true"/>
                                      </p:to>
                                    </p:set>
                                  </p:childTnLst>
                                </p:cTn>
                              </p:par>
                              <p:par>
                                <p:cTn id="103" presetID="10" presetClass="exit" presetSubtype="0" fill="hold" grpId="1" nodeType="withEffect">
                                  <p:stCondLst>
                                    <p:cond delay="0"/>
                                  </p:stCondLst>
                                  <p:childTnLst>
                                    <p:animEffect transition="out" filter="fade">
                                      <p:cBhvr>
                                        <p:cTn id="104" dur="500"/>
                                        <p:tgtEl>
                                          <p:spTgt spid="114"/>
                                        </p:tgtEl>
                                      </p:cBhvr>
                                    </p:animEffect>
                                    <p:set>
                                      <p:cBhvr>
                                        <p:cTn id="105" dur="1" fill="hold">
                                          <p:stCondLst>
                                            <p:cond delay="499"/>
                                          </p:stCondLst>
                                        </p:cTn>
                                        <p:tgtEl>
                                          <p:spTgt spid="114"/>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79"/>
                                        </p:tgtEl>
                                      </p:cBhvr>
                                    </p:animEffect>
                                    <p:set>
                                      <p:cBhvr>
                                        <p:cTn id="108" dur="1" fill="hold">
                                          <p:stCondLst>
                                            <p:cond delay="499"/>
                                          </p:stCondLst>
                                        </p:cTn>
                                        <p:tgtEl>
                                          <p:spTgt spid="79"/>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122"/>
                                        </p:tgtEl>
                                        <p:attrNameLst>
                                          <p:attrName>style.visibility</p:attrName>
                                        </p:attrNameLst>
                                      </p:cBhvr>
                                      <p:to>
                                        <p:strVal val="visible"/>
                                      </p:to>
                                    </p:set>
                                    <p:animEffect transition="in" filter="fade">
                                      <p:cBhvr>
                                        <p:cTn id="111" dur="500"/>
                                        <p:tgtEl>
                                          <p:spTgt spid="122"/>
                                        </p:tgtEl>
                                      </p:cBhvr>
                                    </p:animEffect>
                                  </p:childTnLst>
                                </p:cTn>
                              </p:par>
                              <p:par>
                                <p:cTn id="112" presetID="10" presetClass="exit" presetSubtype="0" fill="hold" grpId="1" nodeType="withEffect">
                                  <p:stCondLst>
                                    <p:cond delay="0"/>
                                  </p:stCondLst>
                                  <p:childTnLst>
                                    <p:animEffect transition="out" filter="fade">
                                      <p:cBhvr>
                                        <p:cTn id="113" dur="500"/>
                                        <p:tgtEl>
                                          <p:spTgt spid="72"/>
                                        </p:tgtEl>
                                      </p:cBhvr>
                                    </p:animEffect>
                                    <p:set>
                                      <p:cBhvr>
                                        <p:cTn id="114" dur="1" fill="hold">
                                          <p:stCondLst>
                                            <p:cond delay="499"/>
                                          </p:stCondLst>
                                        </p:cTn>
                                        <p:tgtEl>
                                          <p:spTgt spid="72"/>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70"/>
                                        </p:tgtEl>
                                      </p:cBhvr>
                                    </p:animEffect>
                                    <p:set>
                                      <p:cBhvr>
                                        <p:cTn id="117" dur="1" fill="hold">
                                          <p:stCondLst>
                                            <p:cond delay="499"/>
                                          </p:stCondLst>
                                        </p:cTn>
                                        <p:tgtEl>
                                          <p:spTgt spid="70"/>
                                        </p:tgtEl>
                                        <p:attrNameLst>
                                          <p:attrName>style.visibility</p:attrName>
                                        </p:attrNameLst>
                                      </p:cBhvr>
                                      <p:to>
                                        <p:strVal val="hidden"/>
                                      </p:to>
                                    </p:set>
                                  </p:childTnLst>
                                </p:cTn>
                              </p:par>
                              <p:par>
                                <p:cTn id="118" presetID="10" presetClass="entr" presetSubtype="0" fill="hold" nodeType="withEffect">
                                  <p:stCondLst>
                                    <p:cond delay="0"/>
                                  </p:stCondLst>
                                  <p:childTnLst>
                                    <p:set>
                                      <p:cBhvr>
                                        <p:cTn id="119" dur="1" fill="hold">
                                          <p:stCondLst>
                                            <p:cond delay="0"/>
                                          </p:stCondLst>
                                        </p:cTn>
                                        <p:tgtEl>
                                          <p:spTgt spid="82"/>
                                        </p:tgtEl>
                                        <p:attrNameLst>
                                          <p:attrName>style.visibility</p:attrName>
                                        </p:attrNameLst>
                                      </p:cBhvr>
                                      <p:to>
                                        <p:strVal val="visible"/>
                                      </p:to>
                                    </p:set>
                                    <p:animEffect transition="in" filter="fade">
                                      <p:cBhvr>
                                        <p:cTn id="120" dur="500"/>
                                        <p:tgtEl>
                                          <p:spTgt spid="82"/>
                                        </p:tgtEl>
                                      </p:cBhvr>
                                    </p:animEffect>
                                  </p:childTnLst>
                                </p:cTn>
                              </p:par>
                              <p:par>
                                <p:cTn id="121" presetID="10" presetClass="entr" presetSubtype="0" fill="hold"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fade">
                                      <p:cBhvr>
                                        <p:cTn id="123" dur="500"/>
                                        <p:tgtEl>
                                          <p:spTgt spid="51"/>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xit" presetSubtype="0" fill="hold" nodeType="clickEffect">
                                  <p:stCondLst>
                                    <p:cond delay="0"/>
                                  </p:stCondLst>
                                  <p:childTnLst>
                                    <p:animEffect transition="out" filter="fade">
                                      <p:cBhvr>
                                        <p:cTn id="127" dur="500"/>
                                        <p:tgtEl>
                                          <p:spTgt spid="82"/>
                                        </p:tgtEl>
                                      </p:cBhvr>
                                    </p:animEffect>
                                    <p:set>
                                      <p:cBhvr>
                                        <p:cTn id="128" dur="1" fill="hold">
                                          <p:stCondLst>
                                            <p:cond delay="499"/>
                                          </p:stCondLst>
                                        </p:cTn>
                                        <p:tgtEl>
                                          <p:spTgt spid="82"/>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500"/>
                                        <p:tgtEl>
                                          <p:spTgt spid="78"/>
                                        </p:tgtEl>
                                      </p:cBhvr>
                                    </p:animEffect>
                                    <p:set>
                                      <p:cBhvr>
                                        <p:cTn id="131" dur="1" fill="hold">
                                          <p:stCondLst>
                                            <p:cond delay="499"/>
                                          </p:stCondLst>
                                        </p:cTn>
                                        <p:tgtEl>
                                          <p:spTgt spid="7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3"/>
                                        </p:tgtEl>
                                      </p:cBhvr>
                                    </p:animEffect>
                                    <p:set>
                                      <p:cBhvr>
                                        <p:cTn id="134" dur="1" fill="hold">
                                          <p:stCondLst>
                                            <p:cond delay="499"/>
                                          </p:stCondLst>
                                        </p:cTn>
                                        <p:tgtEl>
                                          <p:spTgt spid="11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51"/>
                                        </p:tgtEl>
                                      </p:cBhvr>
                                    </p:animEffect>
                                    <p:set>
                                      <p:cBhvr>
                                        <p:cTn id="137" dur="1" fill="hold">
                                          <p:stCondLst>
                                            <p:cond delay="499"/>
                                          </p:stCondLst>
                                        </p:cTn>
                                        <p:tgtEl>
                                          <p:spTgt spid="5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25"/>
                                        </p:tgtEl>
                                        <p:attrNameLst>
                                          <p:attrName>style.visibility</p:attrName>
                                        </p:attrNameLst>
                                      </p:cBhvr>
                                      <p:to>
                                        <p:strVal val="visible"/>
                                      </p:to>
                                    </p:set>
                                    <p:animEffect transition="in" filter="fade">
                                      <p:cBhvr>
                                        <p:cTn id="142" dur="500"/>
                                        <p:tgtEl>
                                          <p:spTgt spid="12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animEffect transition="in" filter="fade">
                                      <p:cBhvr>
                                        <p:cTn id="145" dur="500"/>
                                        <p:tgtEl>
                                          <p:spTgt spid="47"/>
                                        </p:tgtEl>
                                      </p:cBhvr>
                                    </p:animEffect>
                                  </p:childTnLst>
                                </p:cTn>
                              </p:par>
                              <p:par>
                                <p:cTn id="146" presetID="10" presetClass="entr" presetSubtype="0" fill="hold" nodeType="withEffect">
                                  <p:stCondLst>
                                    <p:cond delay="0"/>
                                  </p:stCondLst>
                                  <p:childTnLst>
                                    <p:set>
                                      <p:cBhvr>
                                        <p:cTn id="147" dur="1" fill="hold">
                                          <p:stCondLst>
                                            <p:cond delay="0"/>
                                          </p:stCondLst>
                                        </p:cTn>
                                        <p:tgtEl>
                                          <p:spTgt spid="124"/>
                                        </p:tgtEl>
                                        <p:attrNameLst>
                                          <p:attrName>style.visibility</p:attrName>
                                        </p:attrNameLst>
                                      </p:cBhvr>
                                      <p:to>
                                        <p:strVal val="visible"/>
                                      </p:to>
                                    </p:set>
                                    <p:animEffect transition="in" filter="fade">
                                      <p:cBhvr>
                                        <p:cTn id="148" dur="500"/>
                                        <p:tgtEl>
                                          <p:spTgt spid="124"/>
                                        </p:tgtEl>
                                      </p:cBhvr>
                                    </p:animEffect>
                                  </p:childTnLst>
                                </p:cTn>
                              </p:par>
                              <p:par>
                                <p:cTn id="149" presetID="7" presetClass="emph" presetSubtype="2" fill="hold" nodeType="withEffect">
                                  <p:stCondLst>
                                    <p:cond delay="0"/>
                                  </p:stCondLst>
                                  <p:childTnLst>
                                    <p:animClr clrSpc="rgb" dir="cw">
                                      <p:cBhvr>
                                        <p:cTn id="150" dur="500" fill="hold"/>
                                        <p:tgtEl>
                                          <p:spTgt spid="82"/>
                                        </p:tgtEl>
                                        <p:attrNameLst>
                                          <p:attrName>stroke.color</p:attrName>
                                        </p:attrNameLst>
                                      </p:cBhvr>
                                      <p:to>
                                        <a:srgbClr val="000000"/>
                                      </p:to>
                                    </p:animClr>
                                    <p:set>
                                      <p:cBhvr>
                                        <p:cTn id="151" dur="500" fill="hold"/>
                                        <p:tgtEl>
                                          <p:spTgt spid="82"/>
                                        </p:tgtEl>
                                        <p:attrNameLst>
                                          <p:attrName>stroke.on</p:attrName>
                                        </p:attrNameLst>
                                      </p:cBhvr>
                                      <p:to>
                                        <p:strVal val="true"/>
                                      </p:to>
                                    </p:set>
                                  </p:childTnLst>
                                </p:cTn>
                              </p:par>
                              <p:par>
                                <p:cTn id="152" presetID="10" presetClass="entr" presetSubtype="0" fill="hold" nodeType="with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fade">
                                      <p:cBhvr>
                                        <p:cTn id="154" dur="500"/>
                                        <p:tgtEl>
                                          <p:spTgt spid="3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7"/>
                                        </p:tgtEl>
                                        <p:attrNameLst>
                                          <p:attrName>style.visibility</p:attrName>
                                        </p:attrNameLst>
                                      </p:cBhvr>
                                      <p:to>
                                        <p:strVal val="visible"/>
                                      </p:to>
                                    </p:set>
                                    <p:animEffect transition="in" filter="fade">
                                      <p:cBhvr>
                                        <p:cTn id="159" dur="500"/>
                                        <p:tgtEl>
                                          <p:spTgt spid="147"/>
                                        </p:tgtEl>
                                      </p:cBhvr>
                                    </p:animEffect>
                                  </p:childTnLst>
                                </p:cTn>
                              </p:par>
                              <p:par>
                                <p:cTn id="160" presetID="10" presetClass="entr" presetSubtype="0" fill="hold" nodeType="withEffect">
                                  <p:stCondLst>
                                    <p:cond delay="0"/>
                                  </p:stCondLst>
                                  <p:childTnLst>
                                    <p:set>
                                      <p:cBhvr>
                                        <p:cTn id="161" dur="1" fill="hold">
                                          <p:stCondLst>
                                            <p:cond delay="0"/>
                                          </p:stCondLst>
                                        </p:cTn>
                                        <p:tgtEl>
                                          <p:spTgt spid="146"/>
                                        </p:tgtEl>
                                        <p:attrNameLst>
                                          <p:attrName>style.visibility</p:attrName>
                                        </p:attrNameLst>
                                      </p:cBhvr>
                                      <p:to>
                                        <p:strVal val="visible"/>
                                      </p:to>
                                    </p:set>
                                    <p:animEffect transition="in" filter="fade">
                                      <p:cBhvr>
                                        <p:cTn id="162" dur="500"/>
                                        <p:tgtEl>
                                          <p:spTgt spid="146"/>
                                        </p:tgtEl>
                                      </p:cBhvr>
                                    </p:animEffect>
                                  </p:childTnLst>
                                </p:cTn>
                              </p:par>
                              <p:par>
                                <p:cTn id="163" presetID="10" presetClass="entr" presetSubtype="0" fill="hold" nodeType="withEffect">
                                  <p:stCondLst>
                                    <p:cond delay="0"/>
                                  </p:stCondLst>
                                  <p:childTnLst>
                                    <p:set>
                                      <p:cBhvr>
                                        <p:cTn id="164" dur="1" fill="hold">
                                          <p:stCondLst>
                                            <p:cond delay="0"/>
                                          </p:stCondLst>
                                        </p:cTn>
                                        <p:tgtEl>
                                          <p:spTgt spid="148"/>
                                        </p:tgtEl>
                                        <p:attrNameLst>
                                          <p:attrName>style.visibility</p:attrName>
                                        </p:attrNameLst>
                                      </p:cBhvr>
                                      <p:to>
                                        <p:strVal val="visible"/>
                                      </p:to>
                                    </p:set>
                                    <p:animEffect transition="in" filter="fade">
                                      <p:cBhvr>
                                        <p:cTn id="165" dur="500"/>
                                        <p:tgtEl>
                                          <p:spTgt spid="14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49"/>
                                        </p:tgtEl>
                                        <p:attrNameLst>
                                          <p:attrName>style.visibility</p:attrName>
                                        </p:attrNameLst>
                                      </p:cBhvr>
                                      <p:to>
                                        <p:strVal val="visible"/>
                                      </p:to>
                                    </p:set>
                                    <p:animEffect transition="in" filter="fade">
                                      <p:cBhvr>
                                        <p:cTn id="168" dur="500"/>
                                        <p:tgtEl>
                                          <p:spTgt spid="149"/>
                                        </p:tgtEl>
                                      </p:cBhvr>
                                    </p:animEffec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44"/>
                                        </p:tgtEl>
                                        <p:attrNameLst>
                                          <p:attrName>style.visibility</p:attrName>
                                        </p:attrNameLst>
                                      </p:cBhvr>
                                      <p:to>
                                        <p:strVal val="visible"/>
                                      </p:to>
                                    </p:set>
                                    <p:animEffect transition="in" filter="fade">
                                      <p:cBhvr>
                                        <p:cTn id="173" dur="500"/>
                                        <p:tgtEl>
                                          <p:spTgt spid="44"/>
                                        </p:tgtEl>
                                      </p:cBhvr>
                                    </p:animEffect>
                                  </p:childTnLst>
                                </p:cTn>
                              </p:par>
                              <p:par>
                                <p:cTn id="174" presetID="10" presetClass="entr" presetSubtype="0" fill="hold" grpId="0" nodeType="withEffect">
                                  <p:stCondLst>
                                    <p:cond delay="0"/>
                                  </p:stCondLst>
                                  <p:childTnLst>
                                    <p:set>
                                      <p:cBhvr>
                                        <p:cTn id="175" dur="1" fill="hold">
                                          <p:stCondLst>
                                            <p:cond delay="0"/>
                                          </p:stCondLst>
                                        </p:cTn>
                                        <p:tgtEl>
                                          <p:spTgt spid="43"/>
                                        </p:tgtEl>
                                        <p:attrNameLst>
                                          <p:attrName>style.visibility</p:attrName>
                                        </p:attrNameLst>
                                      </p:cBhvr>
                                      <p:to>
                                        <p:strVal val="visible"/>
                                      </p:to>
                                    </p:set>
                                    <p:animEffect transition="in" filter="fade">
                                      <p:cBhvr>
                                        <p:cTn id="176" dur="500"/>
                                        <p:tgtEl>
                                          <p:spTgt spid="43"/>
                                        </p:tgtEl>
                                      </p:cBhvr>
                                    </p:animEffect>
                                  </p:childTnLst>
                                </p:cTn>
                              </p:par>
                              <p:par>
                                <p:cTn id="177" presetID="10" presetClass="entr" presetSubtype="0" fill="hold" nodeType="with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fade">
                                      <p:cBhvr>
                                        <p:cTn id="179" dur="500"/>
                                        <p:tgtEl>
                                          <p:spTgt spid="37"/>
                                        </p:tgtEl>
                                      </p:cBhvr>
                                    </p:animEffect>
                                  </p:childTnLst>
                                </p:cTn>
                              </p:par>
                              <p:par>
                                <p:cTn id="180" presetID="10" presetClass="entr" presetSubtype="0" fill="hold" nodeType="withEffect">
                                  <p:stCondLst>
                                    <p:cond delay="0"/>
                                  </p:stCondLst>
                                  <p:childTnLst>
                                    <p:set>
                                      <p:cBhvr>
                                        <p:cTn id="181" dur="1" fill="hold">
                                          <p:stCondLst>
                                            <p:cond delay="0"/>
                                          </p:stCondLst>
                                        </p:cTn>
                                        <p:tgtEl>
                                          <p:spTgt spid="35"/>
                                        </p:tgtEl>
                                        <p:attrNameLst>
                                          <p:attrName>style.visibility</p:attrName>
                                        </p:attrNameLst>
                                      </p:cBhvr>
                                      <p:to>
                                        <p:strVal val="visible"/>
                                      </p:to>
                                    </p:set>
                                    <p:animEffect transition="in" filter="fade">
                                      <p:cBhvr>
                                        <p:cTn id="182" dur="500"/>
                                        <p:tgtEl>
                                          <p:spTgt spid="35"/>
                                        </p:tgtEl>
                                      </p:cBhvr>
                                    </p:animEffect>
                                  </p:childTnLst>
                                </p:cTn>
                              </p:par>
                              <p:par>
                                <p:cTn id="183" presetID="10" presetClass="exit" presetSubtype="0" fill="hold" nodeType="withEffect">
                                  <p:stCondLst>
                                    <p:cond delay="0"/>
                                  </p:stCondLst>
                                  <p:childTnLst>
                                    <p:animEffect transition="out" filter="fade">
                                      <p:cBhvr>
                                        <p:cTn id="184" dur="500"/>
                                        <p:tgtEl>
                                          <p:spTgt spid="125"/>
                                        </p:tgtEl>
                                      </p:cBhvr>
                                    </p:animEffect>
                                    <p:set>
                                      <p:cBhvr>
                                        <p:cTn id="185" dur="1" fill="hold">
                                          <p:stCondLst>
                                            <p:cond delay="499"/>
                                          </p:stCondLst>
                                        </p:cTn>
                                        <p:tgtEl>
                                          <p:spTgt spid="125"/>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47"/>
                                        </p:tgtEl>
                                      </p:cBhvr>
                                    </p:animEffect>
                                    <p:set>
                                      <p:cBhvr>
                                        <p:cTn id="188" dur="1" fill="hold">
                                          <p:stCondLst>
                                            <p:cond delay="499"/>
                                          </p:stCondLst>
                                        </p:cTn>
                                        <p:tgtEl>
                                          <p:spTgt spid="47"/>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47"/>
                                        </p:tgtEl>
                                      </p:cBhvr>
                                    </p:animEffect>
                                    <p:set>
                                      <p:cBhvr>
                                        <p:cTn id="191" dur="1" fill="hold">
                                          <p:stCondLst>
                                            <p:cond delay="499"/>
                                          </p:stCondLst>
                                        </p:cTn>
                                        <p:tgtEl>
                                          <p:spTgt spid="147"/>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500"/>
                                        <p:tgtEl>
                                          <p:spTgt spid="146"/>
                                        </p:tgtEl>
                                      </p:cBhvr>
                                    </p:animEffect>
                                    <p:set>
                                      <p:cBhvr>
                                        <p:cTn id="194" dur="1" fill="hold">
                                          <p:stCondLst>
                                            <p:cond delay="499"/>
                                          </p:stCondLst>
                                        </p:cTn>
                                        <p:tgtEl>
                                          <p:spTgt spid="146"/>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500"/>
                                        <p:tgtEl>
                                          <p:spTgt spid="124"/>
                                        </p:tgtEl>
                                      </p:cBhvr>
                                    </p:animEffect>
                                    <p:set>
                                      <p:cBhvr>
                                        <p:cTn id="197" dur="1" fill="hold">
                                          <p:stCondLst>
                                            <p:cond delay="499"/>
                                          </p:stCondLst>
                                        </p:cTn>
                                        <p:tgtEl>
                                          <p:spTgt spid="124"/>
                                        </p:tgtEl>
                                        <p:attrNameLst>
                                          <p:attrName>style.visibility</p:attrName>
                                        </p:attrNameLst>
                                      </p:cBhvr>
                                      <p:to>
                                        <p:strVal val="hidden"/>
                                      </p:to>
                                    </p:set>
                                  </p:childTnLst>
                                </p:cTn>
                              </p:par>
                              <p:par>
                                <p:cTn id="198" presetID="10" presetClass="exit" presetSubtype="0" fill="hold" nodeType="withEffect">
                                  <p:stCondLst>
                                    <p:cond delay="0"/>
                                  </p:stCondLst>
                                  <p:childTnLst>
                                    <p:animEffect transition="out" filter="fade">
                                      <p:cBhvr>
                                        <p:cTn id="199" dur="500"/>
                                        <p:tgtEl>
                                          <p:spTgt spid="38"/>
                                        </p:tgtEl>
                                      </p:cBhvr>
                                    </p:animEffect>
                                    <p:set>
                                      <p:cBhvr>
                                        <p:cTn id="200" dur="1" fill="hold">
                                          <p:stCondLst>
                                            <p:cond delay="499"/>
                                          </p:stCondLst>
                                        </p:cTn>
                                        <p:tgtEl>
                                          <p:spTgt spid="38"/>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7" presetClass="emph" presetSubtype="2" fill="hold" nodeType="clickEffect">
                                  <p:stCondLst>
                                    <p:cond delay="0"/>
                                  </p:stCondLst>
                                  <p:childTnLst>
                                    <p:animClr clrSpc="rgb" dir="cw">
                                      <p:cBhvr>
                                        <p:cTn id="204" dur="500" fill="hold"/>
                                        <p:tgtEl>
                                          <p:spTgt spid="82"/>
                                        </p:tgtEl>
                                        <p:attrNameLst>
                                          <p:attrName>stroke.color</p:attrName>
                                        </p:attrNameLst>
                                      </p:cBhvr>
                                      <p:to>
                                        <a:srgbClr val="000000"/>
                                      </p:to>
                                    </p:animClr>
                                    <p:set>
                                      <p:cBhvr>
                                        <p:cTn id="205" dur="500" fill="hold"/>
                                        <p:tgtEl>
                                          <p:spTgt spid="82"/>
                                        </p:tgtEl>
                                        <p:attrNameLst>
                                          <p:attrName>stroke.on</p:attrName>
                                        </p:attrNameLst>
                                      </p:cBhvr>
                                      <p:to>
                                        <p:strVal val="true"/>
                                      </p:to>
                                    </p:set>
                                  </p:childTnLst>
                                </p:cTn>
                              </p:par>
                              <p:par>
                                <p:cTn id="206" presetID="10" presetClass="entr" presetSubtype="0" fill="hold" nodeType="withEffect">
                                  <p:stCondLst>
                                    <p:cond delay="0"/>
                                  </p:stCondLst>
                                  <p:childTnLst>
                                    <p:set>
                                      <p:cBhvr>
                                        <p:cTn id="207" dur="1" fill="hold">
                                          <p:stCondLst>
                                            <p:cond delay="0"/>
                                          </p:stCondLst>
                                        </p:cTn>
                                        <p:tgtEl>
                                          <p:spTgt spid="82"/>
                                        </p:tgtEl>
                                        <p:attrNameLst>
                                          <p:attrName>style.visibility</p:attrName>
                                        </p:attrNameLst>
                                      </p:cBhvr>
                                      <p:to>
                                        <p:strVal val="visible"/>
                                      </p:to>
                                    </p:set>
                                    <p:animEffect transition="in" filter="fade">
                                      <p:cBhvr>
                                        <p:cTn id="208" dur="500"/>
                                        <p:tgtEl>
                                          <p:spTgt spid="8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123"/>
                                        </p:tgtEl>
                                        <p:attrNameLst>
                                          <p:attrName>style.visibility</p:attrName>
                                        </p:attrNameLst>
                                      </p:cBhvr>
                                      <p:to>
                                        <p:strVal val="visible"/>
                                      </p:to>
                                    </p:set>
                                    <p:animEffect transition="in" filter="fade">
                                      <p:cBhvr>
                                        <p:cTn id="211" dur="500"/>
                                        <p:tgtEl>
                                          <p:spTgt spid="123"/>
                                        </p:tgtEl>
                                      </p:cBhvr>
                                    </p:animEffect>
                                  </p:childTnLst>
                                </p:cTn>
                              </p:par>
                              <p:par>
                                <p:cTn id="212" presetID="10" presetClass="exit" presetSubtype="0" fill="hold" nodeType="withEffect">
                                  <p:stCondLst>
                                    <p:cond delay="0"/>
                                  </p:stCondLst>
                                  <p:childTnLst>
                                    <p:animEffect transition="out" filter="fade">
                                      <p:cBhvr>
                                        <p:cTn id="213" dur="500"/>
                                        <p:tgtEl>
                                          <p:spTgt spid="148"/>
                                        </p:tgtEl>
                                      </p:cBhvr>
                                    </p:animEffect>
                                    <p:set>
                                      <p:cBhvr>
                                        <p:cTn id="214" dur="1" fill="hold">
                                          <p:stCondLst>
                                            <p:cond delay="499"/>
                                          </p:stCondLst>
                                        </p:cTn>
                                        <p:tgtEl>
                                          <p:spTgt spid="14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49"/>
                                        </p:tgtEl>
                                      </p:cBhvr>
                                    </p:animEffect>
                                    <p:set>
                                      <p:cBhvr>
                                        <p:cTn id="217" dur="1" fill="hold">
                                          <p:stCondLst>
                                            <p:cond delay="499"/>
                                          </p:stCondLst>
                                        </p:cTn>
                                        <p:tgtEl>
                                          <p:spTgt spid="149"/>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44"/>
                                        </p:tgtEl>
                                      </p:cBhvr>
                                    </p:animEffect>
                                    <p:set>
                                      <p:cBhvr>
                                        <p:cTn id="220" dur="1" fill="hold">
                                          <p:stCondLst>
                                            <p:cond delay="499"/>
                                          </p:stCondLst>
                                        </p:cTn>
                                        <p:tgtEl>
                                          <p:spTgt spid="44"/>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43"/>
                                        </p:tgtEl>
                                      </p:cBhvr>
                                    </p:animEffect>
                                    <p:set>
                                      <p:cBhvr>
                                        <p:cTn id="223" dur="1" fill="hold">
                                          <p:stCondLst>
                                            <p:cond delay="499"/>
                                          </p:stCondLst>
                                        </p:cTn>
                                        <p:tgtEl>
                                          <p:spTgt spid="4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37"/>
                                        </p:tgtEl>
                                      </p:cBhvr>
                                    </p:animEffect>
                                    <p:set>
                                      <p:cBhvr>
                                        <p:cTn id="226" dur="1" fill="hold">
                                          <p:stCondLst>
                                            <p:cond delay="499"/>
                                          </p:stCondLst>
                                        </p:cTn>
                                        <p:tgtEl>
                                          <p:spTgt spid="3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35"/>
                                        </p:tgtEl>
                                      </p:cBhvr>
                                    </p:animEffect>
                                    <p:set>
                                      <p:cBhvr>
                                        <p:cTn id="229" dur="1" fill="hold">
                                          <p:stCondLst>
                                            <p:cond delay="499"/>
                                          </p:stCondLst>
                                        </p:cTn>
                                        <p:tgtEl>
                                          <p:spTgt spid="35"/>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16"/>
                                        </p:tgtEl>
                                        <p:attrNameLst>
                                          <p:attrName>style.visibility</p:attrName>
                                        </p:attrNameLst>
                                      </p:cBhvr>
                                      <p:to>
                                        <p:strVal val="visible"/>
                                      </p:to>
                                    </p:set>
                                    <p:animEffect transition="in" filter="fade">
                                      <p:cBhvr>
                                        <p:cTn id="23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72" grpId="0" animBg="1"/>
      <p:bldP spid="72" grpId="1" animBg="1"/>
      <p:bldP spid="113" grpId="0" animBg="1"/>
      <p:bldP spid="113" grpId="1" animBg="1"/>
      <p:bldP spid="114" grpId="0" animBg="1"/>
      <p:bldP spid="114" grpId="1" animBg="1"/>
      <p:bldP spid="116" grpId="0"/>
      <p:bldP spid="121" grpId="0"/>
      <p:bldP spid="122" grpId="0"/>
      <p:bldP spid="123" grpId="0"/>
      <p:bldP spid="147" grpId="0" animBg="1"/>
      <p:bldP spid="147" grpId="1" animBg="1"/>
      <p:bldP spid="149" grpId="0" animBg="1"/>
      <p:bldP spid="149" grpId="1" animBg="1"/>
      <p:bldP spid="46" grpId="0"/>
      <p:bldP spid="46" grpId="1"/>
      <p:bldP spid="47" grpId="0"/>
      <p:bldP spid="47" grpId="1"/>
      <p:bldP spid="43" grpId="0" animBg="1"/>
      <p:bldP spid="43" grpId="1" animBg="1"/>
      <p:bldP spid="44" grpId="0" animBg="1"/>
      <p:bldP spid="44"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8" y="2487048"/>
            <a:ext cx="7713293" cy="3378386"/>
          </a:xfrm>
          <a:prstGeom prst="rect">
            <a:avLst/>
          </a:prstGeom>
        </p:spPr>
      </p:pic>
      <p:sp>
        <p:nvSpPr>
          <p:cNvPr id="59" name="TextBox 58"/>
          <p:cNvSpPr txBox="1"/>
          <p:nvPr/>
        </p:nvSpPr>
        <p:spPr>
          <a:xfrm>
            <a:off x="6199295" y="3342989"/>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a:t>
            </a:r>
            <a:r>
              <a:rPr lang="en-US" dirty="0" smtClean="0">
                <a:solidFill>
                  <a:srgbClr val="00B050"/>
                </a:solidFill>
              </a:rPr>
              <a:t>150</a:t>
            </a:r>
            <a:endParaRPr lang="en-US" sz="2400" b="1" dirty="0">
              <a:solidFill>
                <a:srgbClr val="00B050"/>
              </a:solidFill>
            </a:endParaRPr>
          </a:p>
        </p:txBody>
      </p:sp>
      <p:sp>
        <p:nvSpPr>
          <p:cNvPr id="2" name="Title 1"/>
          <p:cNvSpPr>
            <a:spLocks noGrp="1"/>
          </p:cNvSpPr>
          <p:nvPr>
            <p:ph type="title"/>
          </p:nvPr>
        </p:nvSpPr>
        <p:spPr/>
        <p:txBody>
          <a:bodyPr>
            <a:normAutofit fontScale="90000"/>
          </a:bodyPr>
          <a:lstStyle/>
          <a:p>
            <a:r>
              <a:rPr lang="en-US" dirty="0" smtClean="0"/>
              <a:t>Switch upgrade: a </a:t>
            </a:r>
            <a:r>
              <a:rPr lang="en-US" dirty="0"/>
              <a:t>naïve solution triggers congestion</a:t>
            </a:r>
          </a:p>
        </p:txBody>
      </p:sp>
      <p:sp>
        <p:nvSpPr>
          <p:cNvPr id="10" name="TextBox 9"/>
          <p:cNvSpPr txBox="1"/>
          <p:nvPr/>
        </p:nvSpPr>
        <p:spPr>
          <a:xfrm>
            <a:off x="2618554" y="1946351"/>
            <a:ext cx="2017617" cy="373659"/>
          </a:xfrm>
          <a:prstGeom prst="rect">
            <a:avLst/>
          </a:prstGeom>
          <a:noFill/>
        </p:spPr>
        <p:txBody>
          <a:bodyPr wrap="square" lIns="91430" tIns="45716" rIns="91430" bIns="45716" rtlCol="0">
            <a:spAutoFit/>
          </a:bodyPr>
          <a:lstStyle/>
          <a:p>
            <a:r>
              <a:rPr lang="en-US" b="1" dirty="0" smtClean="0"/>
              <a:t>Link capacity: 1000</a:t>
            </a:r>
          </a:p>
        </p:txBody>
      </p:sp>
      <p:cxnSp>
        <p:nvCxnSpPr>
          <p:cNvPr id="70" name="Straight Arrow Connector 69"/>
          <p:cNvCxnSpPr/>
          <p:nvPr/>
        </p:nvCxnSpPr>
        <p:spPr>
          <a:xfrm flipV="1">
            <a:off x="2408995" y="4289052"/>
            <a:ext cx="658736" cy="1047042"/>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5580028" y="2950055"/>
            <a:ext cx="525414" cy="1041874"/>
          </a:xfrm>
          <a:prstGeom prst="straightConnector1">
            <a:avLst/>
          </a:prstGeom>
          <a:ln w="28575">
            <a:solidFill>
              <a:schemeClr val="tx1"/>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5" name="TextBox 44"/>
          <p:cNvSpPr txBox="1"/>
          <p:nvPr/>
        </p:nvSpPr>
        <p:spPr>
          <a:xfrm>
            <a:off x="611072" y="4407926"/>
            <a:ext cx="1485900" cy="373659"/>
          </a:xfrm>
          <a:prstGeom prst="rect">
            <a:avLst/>
          </a:prstGeom>
          <a:noFill/>
        </p:spPr>
        <p:txBody>
          <a:bodyPr wrap="square" lIns="91430" tIns="45716" rIns="91430" bIns="45716" rtlCol="0">
            <a:spAutoFit/>
          </a:bodyPr>
          <a:lstStyle/>
          <a:p>
            <a:r>
              <a:rPr lang="en-US" dirty="0" smtClean="0">
                <a:solidFill>
                  <a:srgbClr val="FF0000"/>
                </a:solidFill>
              </a:rPr>
              <a:t>Drain AGG1</a:t>
            </a:r>
            <a:endParaRPr lang="en-US" dirty="0">
              <a:solidFill>
                <a:srgbClr val="FF0000"/>
              </a:solidFill>
            </a:endParaRPr>
          </a:p>
        </p:txBody>
      </p:sp>
      <p:sp>
        <p:nvSpPr>
          <p:cNvPr id="46" name="TextBox 45"/>
          <p:cNvSpPr txBox="1"/>
          <p:nvPr/>
        </p:nvSpPr>
        <p:spPr>
          <a:xfrm>
            <a:off x="2537800" y="4612658"/>
            <a:ext cx="581025" cy="373659"/>
          </a:xfrm>
          <a:prstGeom prst="rect">
            <a:avLst/>
          </a:prstGeom>
          <a:solidFill>
            <a:schemeClr val="bg1"/>
          </a:solidFill>
          <a:ln>
            <a:solidFill>
              <a:schemeClr val="bg1"/>
            </a:solidFill>
          </a:ln>
        </p:spPr>
        <p:txBody>
          <a:bodyPr wrap="square" lIns="91430" tIns="45716" rIns="91430" bIns="45716"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pic>
        <p:nvPicPr>
          <p:cNvPr id="47" name="Picture 46"/>
          <p:cNvPicPr>
            <a:picLocks noChangeAspect="1"/>
          </p:cNvPicPr>
          <p:nvPr/>
        </p:nvPicPr>
        <p:blipFill>
          <a:blip r:embed="rId4"/>
          <a:stretch>
            <a:fillRect/>
          </a:stretch>
        </p:blipFill>
        <p:spPr>
          <a:xfrm>
            <a:off x="2652544" y="5564835"/>
            <a:ext cx="682500" cy="691600"/>
          </a:xfrm>
          <a:prstGeom prst="rect">
            <a:avLst/>
          </a:prstGeom>
        </p:spPr>
      </p:pic>
      <p:sp>
        <p:nvSpPr>
          <p:cNvPr id="53" name="TextBox 52"/>
          <p:cNvSpPr txBox="1"/>
          <p:nvPr/>
        </p:nvSpPr>
        <p:spPr>
          <a:xfrm>
            <a:off x="6197844" y="3335614"/>
            <a:ext cx="840253" cy="373659"/>
          </a:xfrm>
          <a:prstGeom prst="rect">
            <a:avLst/>
          </a:prstGeom>
          <a:noFill/>
        </p:spPr>
        <p:txBody>
          <a:bodyPr wrap="square" lIns="91430" tIns="45716" rIns="91430" bIns="45716" rtlCol="0">
            <a:spAutoFit/>
          </a:bodyPr>
          <a:lstStyle/>
          <a:p>
            <a:r>
              <a:rPr lang="en-US" dirty="0" smtClean="0"/>
              <a:t>+</a:t>
            </a:r>
            <a:r>
              <a:rPr lang="en-US" dirty="0" smtClean="0">
                <a:solidFill>
                  <a:srgbClr val="00B050"/>
                </a:solidFill>
              </a:rPr>
              <a:t> 300</a:t>
            </a:r>
            <a:endParaRPr lang="en-US" sz="2400" b="1" dirty="0"/>
          </a:p>
        </p:txBody>
      </p:sp>
      <p:sp>
        <p:nvSpPr>
          <p:cNvPr id="54" name="TextBox 53"/>
          <p:cNvSpPr txBox="1"/>
          <p:nvPr/>
        </p:nvSpPr>
        <p:spPr>
          <a:xfrm>
            <a:off x="7278359" y="3268910"/>
            <a:ext cx="1078585" cy="461665"/>
          </a:xfrm>
          <a:prstGeom prst="rect">
            <a:avLst/>
          </a:prstGeom>
          <a:noFill/>
        </p:spPr>
        <p:txBody>
          <a:bodyPr wrap="square" lIns="91430" tIns="45716" rIns="91430" bIns="45716" rtlCol="0">
            <a:spAutoFit/>
          </a:bodyPr>
          <a:lstStyle/>
          <a:p>
            <a:r>
              <a:rPr lang="en-US" dirty="0" smtClean="0"/>
              <a:t>= </a:t>
            </a:r>
            <a:r>
              <a:rPr lang="en-US" sz="2400" b="1" dirty="0">
                <a:solidFill>
                  <a:srgbClr val="FF0000"/>
                </a:solidFill>
              </a:rPr>
              <a:t>1070</a:t>
            </a:r>
            <a:endParaRPr lang="en-US" sz="2400" b="1" dirty="0">
              <a:solidFill>
                <a:srgbClr val="FF0000"/>
              </a:solidFill>
            </a:endParaRPr>
          </a:p>
        </p:txBody>
      </p:sp>
      <p:sp>
        <p:nvSpPr>
          <p:cNvPr id="56" name="Down Arrow 55"/>
          <p:cNvSpPr/>
          <p:nvPr/>
        </p:nvSpPr>
        <p:spPr>
          <a:xfrm rot="10800000">
            <a:off x="6488353" y="3654161"/>
            <a:ext cx="286854" cy="297711"/>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9" name="TextBox 48"/>
          <p:cNvSpPr txBox="1"/>
          <p:nvPr/>
        </p:nvSpPr>
        <p:spPr>
          <a:xfrm>
            <a:off x="7267671" y="3275710"/>
            <a:ext cx="927026" cy="461665"/>
          </a:xfrm>
          <a:prstGeom prst="rect">
            <a:avLst/>
          </a:prstGeom>
          <a:noFill/>
        </p:spPr>
        <p:txBody>
          <a:bodyPr wrap="square" lIns="91430" tIns="45716" rIns="91430" bIns="45716" rtlCol="0">
            <a:spAutoFit/>
          </a:bodyPr>
          <a:lstStyle/>
          <a:p>
            <a:r>
              <a:rPr lang="en-US" dirty="0" smtClean="0"/>
              <a:t>= </a:t>
            </a:r>
            <a:r>
              <a:rPr lang="en-US" sz="2400" b="1" dirty="0"/>
              <a:t>920</a:t>
            </a:r>
            <a:endParaRPr lang="en-US" sz="2400" b="1" dirty="0"/>
          </a:p>
        </p:txBody>
      </p:sp>
      <p:sp>
        <p:nvSpPr>
          <p:cNvPr id="58" name="TextBox 57"/>
          <p:cNvSpPr txBox="1"/>
          <p:nvPr/>
        </p:nvSpPr>
        <p:spPr>
          <a:xfrm>
            <a:off x="5792220" y="3342987"/>
            <a:ext cx="542794" cy="373659"/>
          </a:xfrm>
          <a:prstGeom prst="rect">
            <a:avLst/>
          </a:prstGeom>
          <a:noFill/>
        </p:spPr>
        <p:txBody>
          <a:bodyPr wrap="square" lIns="91430" tIns="45716" rIns="91430" bIns="45716" rtlCol="0">
            <a:spAutoFit/>
          </a:bodyPr>
          <a:lstStyle/>
          <a:p>
            <a:r>
              <a:rPr lang="en-US" dirty="0" smtClean="0">
                <a:solidFill>
                  <a:schemeClr val="accent2"/>
                </a:solidFill>
              </a:rPr>
              <a:t>620</a:t>
            </a:r>
            <a:endParaRPr lang="en-US" sz="2400" b="1" dirty="0">
              <a:solidFill>
                <a:schemeClr val="accent2"/>
              </a:solidFill>
            </a:endParaRPr>
          </a:p>
        </p:txBody>
      </p:sp>
      <p:sp>
        <p:nvSpPr>
          <p:cNvPr id="60" name="TextBox 59"/>
          <p:cNvSpPr txBox="1"/>
          <p:nvPr/>
        </p:nvSpPr>
        <p:spPr>
          <a:xfrm>
            <a:off x="6741247" y="3342987"/>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sp>
        <p:nvSpPr>
          <p:cNvPr id="3" name="Slide Number Placeholder 2"/>
          <p:cNvSpPr>
            <a:spLocks noGrp="1"/>
          </p:cNvSpPr>
          <p:nvPr>
            <p:ph type="sldNum" sz="quarter" idx="12"/>
          </p:nvPr>
        </p:nvSpPr>
        <p:spPr/>
        <p:txBody>
          <a:bodyPr/>
          <a:lstStyle/>
          <a:p>
            <a:fld id="{9C1F5A0A-F6FC-4FFD-9B49-0DA8697211D9}" type="slidenum">
              <a:rPr lang="en-US" smtClean="0"/>
              <a:pPr/>
              <a:t>52</a:t>
            </a:fld>
            <a:endParaRPr lang="en-US"/>
          </a:p>
        </p:txBody>
      </p:sp>
      <p:cxnSp>
        <p:nvCxnSpPr>
          <p:cNvPr id="20" name="Straight Arrow Connector 19"/>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22"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097929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fade">
                                      <p:cBhvr>
                                        <p:cTn id="15" dur="500"/>
                                        <p:tgtEl>
                                          <p:spTgt spid="4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animEffect transition="in" filter="fade">
                                      <p:cBhvr>
                                        <p:cTn id="26" dur="500"/>
                                        <p:tgtEl>
                                          <p:spTgt spid="7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6"/>
                                        </p:tgtEl>
                                      </p:cBhvr>
                                    </p:animEffect>
                                    <p:set>
                                      <p:cBhvr>
                                        <p:cTn id="36" dur="1" fill="hold">
                                          <p:stCondLst>
                                            <p:cond delay="499"/>
                                          </p:stCondLst>
                                        </p:cTn>
                                        <p:tgtEl>
                                          <p:spTgt spid="5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59"/>
                                        </p:tgtEl>
                                      </p:cBhvr>
                                    </p:animEffect>
                                    <p:set>
                                      <p:cBhvr>
                                        <p:cTn id="39" dur="1" fill="hold">
                                          <p:stCondLst>
                                            <p:cond delay="499"/>
                                          </p:stCondLst>
                                        </p:cTn>
                                        <p:tgtEl>
                                          <p:spTgt spid="5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7" presetClass="emph" presetSubtype="2" fill="hold" nodeType="withEffect">
                                  <p:stCondLst>
                                    <p:cond delay="0"/>
                                  </p:stCondLst>
                                  <p:childTnLst>
                                    <p:animClr clrSpc="rgb" dir="cw">
                                      <p:cBhvr>
                                        <p:cTn id="50" dur="500" fill="hold"/>
                                        <p:tgtEl>
                                          <p:spTgt spid="82"/>
                                        </p:tgtEl>
                                        <p:attrNameLst>
                                          <p:attrName>stroke.color</p:attrName>
                                        </p:attrNameLst>
                                      </p:cBhvr>
                                      <p:to>
                                        <a:srgbClr val="FF0000"/>
                                      </p:to>
                                    </p:animClr>
                                    <p:set>
                                      <p:cBhvr>
                                        <p:cTn id="51" dur="500" fill="hold"/>
                                        <p:tgtEl>
                                          <p:spTgt spid="82"/>
                                        </p:tgtEl>
                                        <p:attrNameLst>
                                          <p:attrName>stroke.on</p:attrName>
                                        </p:attrNameLst>
                                      </p:cBhvr>
                                      <p:to>
                                        <p:strVal val="true"/>
                                      </p:to>
                                    </p:set>
                                  </p:childTnLst>
                                </p:cTn>
                              </p:par>
                              <p:par>
                                <p:cTn id="52" presetID="10" presetClass="exit" presetSubtype="0" fill="hold" grpId="1" nodeType="with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44" grpId="0" animBg="1"/>
      <p:bldP spid="45" grpId="0"/>
      <p:bldP spid="46" grpId="0" animBg="1"/>
      <p:bldP spid="46" grpId="1" animBg="1"/>
      <p:bldP spid="53" grpId="0"/>
      <p:bldP spid="54" grpId="0"/>
      <p:bldP spid="56" grpId="0" animBg="1"/>
      <p:bldP spid="56" grpId="1" animBg="1"/>
      <p:bldP spid="4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8268" y="2487048"/>
            <a:ext cx="7713293" cy="3378386"/>
          </a:xfrm>
          <a:prstGeom prst="rect">
            <a:avLst/>
          </a:prstGeom>
        </p:spPr>
      </p:pic>
      <p:sp>
        <p:nvSpPr>
          <p:cNvPr id="2" name="Title 1"/>
          <p:cNvSpPr>
            <a:spLocks noGrp="1"/>
          </p:cNvSpPr>
          <p:nvPr>
            <p:ph type="title"/>
          </p:nvPr>
        </p:nvSpPr>
        <p:spPr/>
        <p:txBody>
          <a:bodyPr>
            <a:normAutofit fontScale="90000"/>
          </a:bodyPr>
          <a:lstStyle/>
          <a:p>
            <a:r>
              <a:rPr lang="en-US" dirty="0" smtClean="0"/>
              <a:t>Switch upgrade: a </a:t>
            </a:r>
            <a:r>
              <a:rPr lang="en-US" dirty="0"/>
              <a:t>smarter solution seems to be working</a:t>
            </a:r>
          </a:p>
        </p:txBody>
      </p:sp>
      <p:sp>
        <p:nvSpPr>
          <p:cNvPr id="10" name="TextBox 9"/>
          <p:cNvSpPr txBox="1"/>
          <p:nvPr/>
        </p:nvSpPr>
        <p:spPr>
          <a:xfrm>
            <a:off x="2613918" y="1938845"/>
            <a:ext cx="2054338" cy="373659"/>
          </a:xfrm>
          <a:prstGeom prst="rect">
            <a:avLst/>
          </a:prstGeom>
          <a:noFill/>
        </p:spPr>
        <p:txBody>
          <a:bodyPr wrap="square" lIns="91430" tIns="45716" rIns="91430" bIns="45716" rtlCol="0">
            <a:spAutoFit/>
          </a:bodyPr>
          <a:lstStyle/>
          <a:p>
            <a:r>
              <a:rPr lang="en-US" b="1" dirty="0" smtClean="0"/>
              <a:t>Link capacity: 1000</a:t>
            </a:r>
          </a:p>
        </p:txBody>
      </p:sp>
      <p:cxnSp>
        <p:nvCxnSpPr>
          <p:cNvPr id="82" name="Straight Arrow Connector 81"/>
          <p:cNvCxnSpPr/>
          <p:nvPr/>
        </p:nvCxnSpPr>
        <p:spPr>
          <a:xfrm flipH="1">
            <a:off x="5580028" y="2950055"/>
            <a:ext cx="525414" cy="1041874"/>
          </a:xfrm>
          <a:prstGeom prst="straightConnector1">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6985169" y="4289054"/>
            <a:ext cx="524319" cy="1035133"/>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V="1">
            <a:off x="7525744" y="4277143"/>
            <a:ext cx="566009" cy="104704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5" name="TextBox 44"/>
          <p:cNvSpPr txBox="1"/>
          <p:nvPr/>
        </p:nvSpPr>
        <p:spPr>
          <a:xfrm>
            <a:off x="611072" y="4407926"/>
            <a:ext cx="1485900" cy="373659"/>
          </a:xfrm>
          <a:prstGeom prst="rect">
            <a:avLst/>
          </a:prstGeom>
          <a:noFill/>
        </p:spPr>
        <p:txBody>
          <a:bodyPr wrap="square" lIns="91430" tIns="45716" rIns="91430" bIns="45716" rtlCol="0">
            <a:spAutoFit/>
          </a:bodyPr>
          <a:lstStyle/>
          <a:p>
            <a:r>
              <a:rPr lang="en-US" dirty="0" smtClean="0">
                <a:solidFill>
                  <a:srgbClr val="FF0000"/>
                </a:solidFill>
              </a:rPr>
              <a:t>Drain AGG1</a:t>
            </a:r>
            <a:endParaRPr lang="en-US" dirty="0">
              <a:solidFill>
                <a:srgbClr val="FF0000"/>
              </a:solidFill>
            </a:endParaRPr>
          </a:p>
        </p:txBody>
      </p:sp>
      <p:pic>
        <p:nvPicPr>
          <p:cNvPr id="47" name="Picture 46"/>
          <p:cNvPicPr>
            <a:picLocks noChangeAspect="1"/>
          </p:cNvPicPr>
          <p:nvPr/>
        </p:nvPicPr>
        <p:blipFill>
          <a:blip r:embed="rId4"/>
          <a:stretch>
            <a:fillRect/>
          </a:stretch>
        </p:blipFill>
        <p:spPr>
          <a:xfrm>
            <a:off x="2652544" y="5564835"/>
            <a:ext cx="682500" cy="691600"/>
          </a:xfrm>
          <a:prstGeom prst="rect">
            <a:avLst/>
          </a:prstGeom>
        </p:spPr>
      </p:pic>
      <p:sp>
        <p:nvSpPr>
          <p:cNvPr id="56" name="Down Arrow 55"/>
          <p:cNvSpPr/>
          <p:nvPr/>
        </p:nvSpPr>
        <p:spPr>
          <a:xfrm>
            <a:off x="7031760" y="3090394"/>
            <a:ext cx="288771" cy="295506"/>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5" name="TextBox 34"/>
          <p:cNvSpPr txBox="1"/>
          <p:nvPr/>
        </p:nvSpPr>
        <p:spPr>
          <a:xfrm>
            <a:off x="7614447" y="4592592"/>
            <a:ext cx="657225" cy="373659"/>
          </a:xfrm>
          <a:prstGeom prst="rect">
            <a:avLst/>
          </a:prstGeom>
          <a:solidFill>
            <a:schemeClr val="bg1"/>
          </a:solidFill>
          <a:ln>
            <a:solidFill>
              <a:schemeClr val="bg1"/>
            </a:solidFill>
          </a:ln>
        </p:spPr>
        <p:txBody>
          <a:bodyPr wrap="square" lIns="91430" tIns="45716" rIns="91430" bIns="45716" rtlCol="0">
            <a:spAutoFit/>
          </a:bodyPr>
          <a:lstStyle/>
          <a:p>
            <a:r>
              <a:rPr lang="en-US" dirty="0" smtClean="0">
                <a:solidFill>
                  <a:srgbClr val="0070C0"/>
                </a:solidFill>
              </a:rPr>
              <a:t>100</a:t>
            </a:r>
            <a:endParaRPr lang="en-US" dirty="0">
              <a:solidFill>
                <a:srgbClr val="0070C0"/>
              </a:solidFill>
            </a:endParaRPr>
          </a:p>
        </p:txBody>
      </p:sp>
      <p:sp>
        <p:nvSpPr>
          <p:cNvPr id="36" name="TextBox 35"/>
          <p:cNvSpPr txBox="1"/>
          <p:nvPr/>
        </p:nvSpPr>
        <p:spPr>
          <a:xfrm>
            <a:off x="6928461" y="4590100"/>
            <a:ext cx="622716" cy="373659"/>
          </a:xfrm>
          <a:prstGeom prst="rect">
            <a:avLst/>
          </a:prstGeom>
          <a:solidFill>
            <a:schemeClr val="bg1"/>
          </a:solidFill>
          <a:ln>
            <a:solidFill>
              <a:schemeClr val="bg1"/>
            </a:solidFill>
          </a:ln>
        </p:spPr>
        <p:txBody>
          <a:bodyPr wrap="square" lIns="91430" tIns="45716" rIns="91430" bIns="45716" rtlCol="0">
            <a:spAutoFit/>
          </a:bodyPr>
          <a:lstStyle/>
          <a:p>
            <a:r>
              <a:rPr lang="en-US" dirty="0" smtClean="0">
                <a:solidFill>
                  <a:srgbClr val="0070C0"/>
                </a:solidFill>
              </a:rPr>
              <a:t>500</a:t>
            </a:r>
            <a:endParaRPr lang="en-US" dirty="0">
              <a:solidFill>
                <a:srgbClr val="0070C0"/>
              </a:solidFill>
            </a:endParaRPr>
          </a:p>
        </p:txBody>
      </p:sp>
      <p:pic>
        <p:nvPicPr>
          <p:cNvPr id="37" name="Picture 36"/>
          <p:cNvPicPr>
            <a:picLocks noChangeAspect="1"/>
          </p:cNvPicPr>
          <p:nvPr/>
        </p:nvPicPr>
        <p:blipFill>
          <a:blip r:embed="rId5"/>
          <a:stretch>
            <a:fillRect/>
          </a:stretch>
        </p:blipFill>
        <p:spPr>
          <a:xfrm>
            <a:off x="7869044" y="5406577"/>
            <a:ext cx="682500" cy="691600"/>
          </a:xfrm>
          <a:prstGeom prst="rect">
            <a:avLst/>
          </a:prstGeom>
        </p:spPr>
      </p:pic>
      <p:sp>
        <p:nvSpPr>
          <p:cNvPr id="39" name="TextBox 38"/>
          <p:cNvSpPr txBox="1"/>
          <p:nvPr/>
        </p:nvSpPr>
        <p:spPr>
          <a:xfrm>
            <a:off x="6744243" y="3326377"/>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50</a:t>
            </a:r>
            <a:endParaRPr lang="en-US" sz="2400" b="1" dirty="0"/>
          </a:p>
        </p:txBody>
      </p:sp>
      <p:sp>
        <p:nvSpPr>
          <p:cNvPr id="41" name="TextBox 40"/>
          <p:cNvSpPr txBox="1"/>
          <p:nvPr/>
        </p:nvSpPr>
        <p:spPr>
          <a:xfrm>
            <a:off x="7277440" y="3271013"/>
            <a:ext cx="1078585" cy="461665"/>
          </a:xfrm>
          <a:prstGeom prst="rect">
            <a:avLst/>
          </a:prstGeom>
          <a:noFill/>
        </p:spPr>
        <p:txBody>
          <a:bodyPr wrap="square" lIns="91430" tIns="45716" rIns="91430" bIns="45716" rtlCol="0">
            <a:spAutoFit/>
          </a:bodyPr>
          <a:lstStyle/>
          <a:p>
            <a:r>
              <a:rPr lang="en-US" dirty="0" smtClean="0"/>
              <a:t>= </a:t>
            </a:r>
            <a:r>
              <a:rPr lang="en-US" sz="2400" b="1" dirty="0"/>
              <a:t>970</a:t>
            </a:r>
            <a:endParaRPr lang="en-US" sz="2400" b="1" dirty="0"/>
          </a:p>
        </p:txBody>
      </p:sp>
      <p:sp>
        <p:nvSpPr>
          <p:cNvPr id="58" name="TextBox 57"/>
          <p:cNvSpPr txBox="1"/>
          <p:nvPr/>
        </p:nvSpPr>
        <p:spPr>
          <a:xfrm>
            <a:off x="5792220" y="3342987"/>
            <a:ext cx="542794" cy="373659"/>
          </a:xfrm>
          <a:prstGeom prst="rect">
            <a:avLst/>
          </a:prstGeom>
          <a:noFill/>
        </p:spPr>
        <p:txBody>
          <a:bodyPr wrap="square" lIns="91430" tIns="45716" rIns="91430" bIns="45716" rtlCol="0">
            <a:spAutoFit/>
          </a:bodyPr>
          <a:lstStyle/>
          <a:p>
            <a:r>
              <a:rPr lang="en-US" dirty="0" smtClean="0">
                <a:solidFill>
                  <a:schemeClr val="accent2"/>
                </a:solidFill>
              </a:rPr>
              <a:t>620</a:t>
            </a:r>
            <a:endParaRPr lang="en-US" sz="2400" b="1" dirty="0">
              <a:solidFill>
                <a:schemeClr val="accent2"/>
              </a:solidFill>
            </a:endParaRPr>
          </a:p>
        </p:txBody>
      </p:sp>
      <p:sp>
        <p:nvSpPr>
          <p:cNvPr id="59" name="TextBox 58"/>
          <p:cNvSpPr txBox="1"/>
          <p:nvPr/>
        </p:nvSpPr>
        <p:spPr>
          <a:xfrm>
            <a:off x="6199295" y="3342989"/>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a:t>
            </a:r>
            <a:r>
              <a:rPr lang="en-US" dirty="0" smtClean="0">
                <a:solidFill>
                  <a:srgbClr val="00B050"/>
                </a:solidFill>
              </a:rPr>
              <a:t>300</a:t>
            </a:r>
            <a:endParaRPr lang="en-US" sz="2400" b="1" dirty="0">
              <a:solidFill>
                <a:srgbClr val="00B050"/>
              </a:solidFill>
            </a:endParaRPr>
          </a:p>
        </p:txBody>
      </p:sp>
      <p:sp>
        <p:nvSpPr>
          <p:cNvPr id="60" name="TextBox 59"/>
          <p:cNvSpPr txBox="1"/>
          <p:nvPr/>
        </p:nvSpPr>
        <p:spPr>
          <a:xfrm>
            <a:off x="6745555" y="3336045"/>
            <a:ext cx="712006" cy="373659"/>
          </a:xfrm>
          <a:prstGeom prst="rect">
            <a:avLst/>
          </a:prstGeom>
          <a:noFill/>
        </p:spPr>
        <p:txBody>
          <a:bodyPr wrap="square" lIns="91430" tIns="45716" rIns="91430" bIns="45716" rtlCol="0">
            <a:spAutoFit/>
          </a:bodyPr>
          <a:lstStyle/>
          <a:p>
            <a:r>
              <a:rPr lang="en-US" dirty="0" smtClean="0"/>
              <a:t>+</a:t>
            </a:r>
            <a:r>
              <a:rPr lang="en-US" dirty="0" smtClean="0">
                <a:solidFill>
                  <a:srgbClr val="0070C0"/>
                </a:solidFill>
              </a:rPr>
              <a:t> 150</a:t>
            </a:r>
            <a:endParaRPr lang="en-US" sz="2400" b="1" dirty="0">
              <a:solidFill>
                <a:srgbClr val="0070C0"/>
              </a:solidFill>
            </a:endParaRPr>
          </a:p>
        </p:txBody>
      </p:sp>
      <p:sp>
        <p:nvSpPr>
          <p:cNvPr id="62" name="TextBox 61"/>
          <p:cNvSpPr txBox="1"/>
          <p:nvPr/>
        </p:nvSpPr>
        <p:spPr>
          <a:xfrm>
            <a:off x="7270701" y="3271013"/>
            <a:ext cx="1078585" cy="461665"/>
          </a:xfrm>
          <a:prstGeom prst="rect">
            <a:avLst/>
          </a:prstGeom>
          <a:noFill/>
        </p:spPr>
        <p:txBody>
          <a:bodyPr wrap="square" lIns="91430" tIns="45716" rIns="91430" bIns="45716" rtlCol="0">
            <a:spAutoFit/>
          </a:bodyPr>
          <a:lstStyle/>
          <a:p>
            <a:r>
              <a:rPr lang="en-US" dirty="0" smtClean="0"/>
              <a:t>= </a:t>
            </a:r>
            <a:r>
              <a:rPr lang="en-US" sz="2400" b="1" dirty="0">
                <a:solidFill>
                  <a:srgbClr val="FF0000"/>
                </a:solidFill>
              </a:rPr>
              <a:t>1070</a:t>
            </a:r>
            <a:endParaRPr lang="en-US" sz="2400" b="1" dirty="0">
              <a:solidFill>
                <a:srgbClr val="FF0000"/>
              </a:solidFill>
            </a:endParaRPr>
          </a:p>
        </p:txBody>
      </p:sp>
      <p:sp>
        <p:nvSpPr>
          <p:cNvPr id="7" name="Slide Number Placeholder 6"/>
          <p:cNvSpPr>
            <a:spLocks noGrp="1"/>
          </p:cNvSpPr>
          <p:nvPr>
            <p:ph type="sldNum" sz="quarter" idx="12"/>
          </p:nvPr>
        </p:nvSpPr>
        <p:spPr/>
        <p:txBody>
          <a:bodyPr/>
          <a:lstStyle/>
          <a:p>
            <a:fld id="{9C1F5A0A-F6FC-4FFD-9B49-0DA8697211D9}" type="slidenum">
              <a:rPr lang="en-US" smtClean="0"/>
              <a:pPr/>
              <a:t>53</a:t>
            </a:fld>
            <a:endParaRPr lang="en-US"/>
          </a:p>
        </p:txBody>
      </p:sp>
      <p:cxnSp>
        <p:nvCxnSpPr>
          <p:cNvPr id="30" name="Straight Arrow Connector 29"/>
          <p:cNvCxnSpPr/>
          <p:nvPr/>
        </p:nvCxnSpPr>
        <p:spPr>
          <a:xfrm flipV="1">
            <a:off x="2408994" y="5654788"/>
            <a:ext cx="0" cy="365026"/>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505532" y="5654788"/>
            <a:ext cx="0" cy="365026"/>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8071478" y="4628467"/>
            <a:ext cx="1404259" cy="654986"/>
          </a:xfrm>
          <a:prstGeom prst="rect">
            <a:avLst/>
          </a:prstGeom>
          <a:noFill/>
          <a:ln>
            <a:solidFill>
              <a:schemeClr val="bg1"/>
            </a:solidFill>
          </a:ln>
        </p:spPr>
        <p:txBody>
          <a:bodyPr wrap="square" lIns="91430" tIns="45716" rIns="91430" bIns="45716" rtlCol="0">
            <a:spAutoFit/>
          </a:bodyPr>
          <a:lstStyle/>
          <a:p>
            <a:r>
              <a:rPr lang="en-US" dirty="0" smtClean="0">
                <a:solidFill>
                  <a:srgbClr val="0070C0"/>
                </a:solidFill>
              </a:rPr>
              <a:t>Weighted ECMP</a:t>
            </a:r>
            <a:endParaRPr lang="en-US" dirty="0">
              <a:solidFill>
                <a:srgbClr val="0070C0"/>
              </a:solidFill>
            </a:endParaRPr>
          </a:p>
        </p:txBody>
      </p:sp>
      <p:sp>
        <p:nvSpPr>
          <p:cNvPr id="3" name="Date Placeholder 2"/>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2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199161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8"/>
                                        </p:tgtEl>
                                        <p:attrNameLst>
                                          <p:attrName>style.visibility</p:attrName>
                                        </p:attrNameLst>
                                      </p:cBhvr>
                                      <p:to>
                                        <p:strVal val="visible"/>
                                      </p:to>
                                    </p:set>
                                    <p:animEffect transition="in" filter="fade">
                                      <p:cBhvr>
                                        <p:cTn id="18" dur="500"/>
                                        <p:tgtEl>
                                          <p:spTgt spid="148"/>
                                        </p:tgtEl>
                                      </p:cBhvr>
                                    </p:animEffect>
                                  </p:childTnLst>
                                </p:cTn>
                              </p:par>
                              <p:par>
                                <p:cTn id="19" presetID="10" presetClass="entr" presetSubtype="0" fill="hold" nodeType="withEffect">
                                  <p:stCondLst>
                                    <p:cond delay="0"/>
                                  </p:stCondLst>
                                  <p:childTnLst>
                                    <p:set>
                                      <p:cBhvr>
                                        <p:cTn id="20" dur="1" fill="hold">
                                          <p:stCondLst>
                                            <p:cond delay="0"/>
                                          </p:stCondLst>
                                        </p:cTn>
                                        <p:tgtEl>
                                          <p:spTgt spid="146"/>
                                        </p:tgtEl>
                                        <p:attrNameLst>
                                          <p:attrName>style.visibility</p:attrName>
                                        </p:attrNameLst>
                                      </p:cBhvr>
                                      <p:to>
                                        <p:strVal val="visible"/>
                                      </p:to>
                                    </p:set>
                                    <p:animEffect transition="in" filter="fade">
                                      <p:cBhvr>
                                        <p:cTn id="21" dur="500"/>
                                        <p:tgtEl>
                                          <p:spTgt spid="1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xit" presetSubtype="0" fill="hold" nodeType="withEffect">
                                  <p:stCondLst>
                                    <p:cond delay="0"/>
                                  </p:stCondLst>
                                  <p:childTnLst>
                                    <p:animEffect transition="out" filter="fade">
                                      <p:cBhvr>
                                        <p:cTn id="34" dur="500"/>
                                        <p:tgtEl>
                                          <p:spTgt spid="148"/>
                                        </p:tgtEl>
                                      </p:cBhvr>
                                    </p:animEffect>
                                    <p:set>
                                      <p:cBhvr>
                                        <p:cTn id="35" dur="1" fill="hold">
                                          <p:stCondLst>
                                            <p:cond delay="499"/>
                                          </p:stCondLst>
                                        </p:cTn>
                                        <p:tgtEl>
                                          <p:spTgt spid="148"/>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46"/>
                                        </p:tgtEl>
                                      </p:cBhvr>
                                    </p:animEffect>
                                    <p:set>
                                      <p:cBhvr>
                                        <p:cTn id="38" dur="1" fill="hold">
                                          <p:stCondLst>
                                            <p:cond delay="499"/>
                                          </p:stCondLst>
                                        </p:cTn>
                                        <p:tgtEl>
                                          <p:spTgt spid="146"/>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6"/>
                                        </p:tgtEl>
                                      </p:cBhvr>
                                    </p:animEffect>
                                    <p:set>
                                      <p:cBhvr>
                                        <p:cTn id="41" dur="1" fill="hold">
                                          <p:stCondLst>
                                            <p:cond delay="499"/>
                                          </p:stCondLst>
                                        </p:cTn>
                                        <p:tgtEl>
                                          <p:spTgt spid="3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7" presetClass="emph" presetSubtype="2" fill="hold" nodeType="withEffect">
                                  <p:stCondLst>
                                    <p:cond delay="0"/>
                                  </p:stCondLst>
                                  <p:childTnLst>
                                    <p:animClr clrSpc="rgb" dir="cw">
                                      <p:cBhvr>
                                        <p:cTn id="51" dur="500" fill="hold"/>
                                        <p:tgtEl>
                                          <p:spTgt spid="82"/>
                                        </p:tgtEl>
                                        <p:attrNameLst>
                                          <p:attrName>stroke.color</p:attrName>
                                        </p:attrNameLst>
                                      </p:cBhvr>
                                      <p:to>
                                        <a:srgbClr val="000000"/>
                                      </p:to>
                                    </p:animClr>
                                    <p:set>
                                      <p:cBhvr>
                                        <p:cTn id="52" dur="500" fill="hold"/>
                                        <p:tgtEl>
                                          <p:spTgt spid="82"/>
                                        </p:tgtEl>
                                        <p:attrNameLst>
                                          <p:attrName>stroke.on</p:attrName>
                                        </p:attrNameLst>
                                      </p:cBhvr>
                                      <p:to>
                                        <p:strVal val="true"/>
                                      </p:to>
                                    </p:set>
                                  </p:childTnLst>
                                </p:cTn>
                              </p:par>
                              <p:par>
                                <p:cTn id="53" presetID="10"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par>
                                <p:cTn id="56" presetID="10" presetClass="exit" presetSubtype="0" fill="hold" grpId="1" nodeType="withEffect">
                                  <p:stCondLst>
                                    <p:cond delay="0"/>
                                  </p:stCondLst>
                                  <p:childTnLst>
                                    <p:animEffect transition="out" filter="fade">
                                      <p:cBhvr>
                                        <p:cTn id="57" dur="500"/>
                                        <p:tgtEl>
                                          <p:spTgt spid="56"/>
                                        </p:tgtEl>
                                      </p:cBhvr>
                                    </p:animEffect>
                                    <p:set>
                                      <p:cBhvr>
                                        <p:cTn id="58" dur="1" fill="hold">
                                          <p:stCondLst>
                                            <p:cond delay="499"/>
                                          </p:stCondLst>
                                        </p:cTn>
                                        <p:tgtEl>
                                          <p:spTgt spid="56"/>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62"/>
                                        </p:tgtEl>
                                      </p:cBhvr>
                                    </p:animEffect>
                                    <p:set>
                                      <p:cBhvr>
                                        <p:cTn id="61" dur="1" fill="hold">
                                          <p:stCondLst>
                                            <p:cond delay="499"/>
                                          </p:stCondLst>
                                        </p:cTn>
                                        <p:tgtEl>
                                          <p:spTgt spid="62"/>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60"/>
                                        </p:tgtEl>
                                      </p:cBhvr>
                                    </p:animEffect>
                                    <p:set>
                                      <p:cBhvr>
                                        <p:cTn id="64" dur="1" fill="hold">
                                          <p:stCondLst>
                                            <p:cond delay="499"/>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P spid="35" grpId="0" animBg="1"/>
      <p:bldP spid="35" grpId="1" animBg="1"/>
      <p:bldP spid="36" grpId="0" animBg="1"/>
      <p:bldP spid="36" grpId="1" animBg="1"/>
      <p:bldP spid="39" grpId="0"/>
      <p:bldP spid="41" grpId="0"/>
      <p:bldP spid="60" grpId="0"/>
      <p:bldP spid="62" grpId="0"/>
      <p:bldP spid="2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 distribution transition</a:t>
            </a:r>
            <a:endParaRPr lang="en-US" dirty="0"/>
          </a:p>
        </p:txBody>
      </p:sp>
      <p:sp>
        <p:nvSpPr>
          <p:cNvPr id="36" name="Right Arrow 35"/>
          <p:cNvSpPr/>
          <p:nvPr/>
        </p:nvSpPr>
        <p:spPr>
          <a:xfrm>
            <a:off x="3956481" y="3673900"/>
            <a:ext cx="1209325"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6" name="TextBox 55"/>
          <p:cNvSpPr txBox="1"/>
          <p:nvPr/>
        </p:nvSpPr>
        <p:spPr>
          <a:xfrm>
            <a:off x="506242" y="2482273"/>
            <a:ext cx="2949383" cy="707886"/>
          </a:xfrm>
          <a:prstGeom prst="rect">
            <a:avLst/>
          </a:prstGeom>
          <a:noFill/>
        </p:spPr>
        <p:txBody>
          <a:bodyPr wrap="square" lIns="91430" tIns="45716" rIns="91430" bIns="45716" rtlCol="0">
            <a:spAutoFit/>
          </a:bodyPr>
          <a:lstStyle/>
          <a:p>
            <a:pPr algn="ctr"/>
            <a:r>
              <a:rPr lang="en-US" sz="2000" dirty="0"/>
              <a:t>Initial Traffic Distribution</a:t>
            </a:r>
          </a:p>
          <a:p>
            <a:pPr algn="ctr"/>
            <a:r>
              <a:rPr lang="en-US" sz="2000" b="1" dirty="0"/>
              <a:t>Congestion-free</a:t>
            </a:r>
            <a:endParaRPr lang="en-US" sz="2000" b="1" dirty="0"/>
          </a:p>
        </p:txBody>
      </p:sp>
      <p:sp>
        <p:nvSpPr>
          <p:cNvPr id="57" name="TextBox 56"/>
          <p:cNvSpPr txBox="1"/>
          <p:nvPr/>
        </p:nvSpPr>
        <p:spPr>
          <a:xfrm>
            <a:off x="5748562" y="2482273"/>
            <a:ext cx="3070523" cy="707886"/>
          </a:xfrm>
          <a:prstGeom prst="rect">
            <a:avLst/>
          </a:prstGeom>
          <a:noFill/>
        </p:spPr>
        <p:txBody>
          <a:bodyPr wrap="square" lIns="91430" tIns="45716" rIns="91430" bIns="45716" rtlCol="0">
            <a:spAutoFit/>
          </a:bodyPr>
          <a:lstStyle/>
          <a:p>
            <a:pPr algn="ctr"/>
            <a:r>
              <a:rPr lang="en-US" sz="2000" dirty="0"/>
              <a:t>Final</a:t>
            </a:r>
            <a:r>
              <a:rPr lang="en-US" sz="2000" dirty="0"/>
              <a:t> </a:t>
            </a:r>
            <a:r>
              <a:rPr lang="en-US" sz="2000" dirty="0"/>
              <a:t>Traffic Distribution </a:t>
            </a:r>
          </a:p>
          <a:p>
            <a:pPr algn="ctr"/>
            <a:r>
              <a:rPr lang="en-US" sz="2000" b="1" dirty="0"/>
              <a:t>Congestion-free</a:t>
            </a:r>
            <a:endParaRPr lang="en-US" sz="2000" b="1" dirty="0"/>
          </a:p>
        </p:txBody>
      </p:sp>
      <p:pic>
        <p:nvPicPr>
          <p:cNvPr id="61" name="Picture 60"/>
          <p:cNvPicPr>
            <a:picLocks noChangeAspect="1"/>
          </p:cNvPicPr>
          <p:nvPr/>
        </p:nvPicPr>
        <p:blipFill>
          <a:blip r:embed="rId3"/>
          <a:stretch>
            <a:fillRect/>
          </a:stretch>
        </p:blipFill>
        <p:spPr>
          <a:xfrm>
            <a:off x="8070" y="3182981"/>
            <a:ext cx="3620744" cy="1585869"/>
          </a:xfrm>
          <a:prstGeom prst="rect">
            <a:avLst/>
          </a:prstGeom>
        </p:spPr>
      </p:pic>
      <p:sp>
        <p:nvSpPr>
          <p:cNvPr id="62" name="TextBox 61"/>
          <p:cNvSpPr txBox="1"/>
          <p:nvPr/>
        </p:nvSpPr>
        <p:spPr>
          <a:xfrm>
            <a:off x="107155" y="4107944"/>
            <a:ext cx="717341" cy="400110"/>
          </a:xfrm>
          <a:prstGeom prst="rect">
            <a:avLst/>
          </a:prstGeom>
          <a:noFill/>
        </p:spPr>
        <p:txBody>
          <a:bodyPr wrap="square" lIns="91430" tIns="45716" rIns="91430" bIns="45716" rtlCol="0">
            <a:spAutoFit/>
          </a:bodyPr>
          <a:lstStyle/>
          <a:p>
            <a:r>
              <a:rPr lang="en-US" sz="2000" dirty="0">
                <a:solidFill>
                  <a:srgbClr val="00B050"/>
                </a:solidFill>
              </a:rPr>
              <a:t>300</a:t>
            </a:r>
            <a:endParaRPr lang="en-US" sz="2000" dirty="0">
              <a:solidFill>
                <a:srgbClr val="00B050"/>
              </a:solidFill>
            </a:endParaRPr>
          </a:p>
        </p:txBody>
      </p:sp>
      <p:sp>
        <p:nvSpPr>
          <p:cNvPr id="63" name="TextBox 62"/>
          <p:cNvSpPr txBox="1"/>
          <p:nvPr/>
        </p:nvSpPr>
        <p:spPr>
          <a:xfrm>
            <a:off x="903787" y="4127976"/>
            <a:ext cx="581025" cy="400110"/>
          </a:xfrm>
          <a:prstGeom prst="rect">
            <a:avLst/>
          </a:prstGeom>
          <a:noFill/>
        </p:spPr>
        <p:txBody>
          <a:bodyPr wrap="square" lIns="91430" tIns="45716" rIns="91430" bIns="45716" rtlCol="0">
            <a:spAutoFit/>
          </a:bodyPr>
          <a:lstStyle/>
          <a:p>
            <a:r>
              <a:rPr lang="en-US" sz="2000" dirty="0">
                <a:solidFill>
                  <a:srgbClr val="00B050"/>
                </a:solidFill>
              </a:rPr>
              <a:t>300</a:t>
            </a:r>
            <a:endParaRPr lang="en-US" sz="2000" dirty="0">
              <a:solidFill>
                <a:srgbClr val="00B050"/>
              </a:solidFill>
            </a:endParaRPr>
          </a:p>
        </p:txBody>
      </p:sp>
      <p:sp>
        <p:nvSpPr>
          <p:cNvPr id="64" name="TextBox 63"/>
          <p:cNvSpPr txBox="1"/>
          <p:nvPr/>
        </p:nvSpPr>
        <p:spPr>
          <a:xfrm>
            <a:off x="2593076" y="4156226"/>
            <a:ext cx="622716" cy="400110"/>
          </a:xfrm>
          <a:prstGeom prst="rect">
            <a:avLst/>
          </a:prstGeom>
          <a:noFill/>
        </p:spPr>
        <p:txBody>
          <a:bodyPr wrap="square" lIns="91430" tIns="45716" rIns="91430" bIns="45716" rtlCol="0">
            <a:spAutoFit/>
          </a:bodyPr>
          <a:lstStyle/>
          <a:p>
            <a:r>
              <a:rPr lang="en-US" sz="2000" dirty="0">
                <a:solidFill>
                  <a:srgbClr val="0070C0"/>
                </a:solidFill>
              </a:rPr>
              <a:t>300</a:t>
            </a:r>
            <a:endParaRPr lang="en-US" sz="2000" dirty="0">
              <a:solidFill>
                <a:srgbClr val="0070C0"/>
              </a:solidFill>
            </a:endParaRPr>
          </a:p>
        </p:txBody>
      </p:sp>
      <p:sp>
        <p:nvSpPr>
          <p:cNvPr id="65" name="TextBox 64"/>
          <p:cNvSpPr txBox="1"/>
          <p:nvPr/>
        </p:nvSpPr>
        <p:spPr>
          <a:xfrm>
            <a:off x="3271774" y="4156226"/>
            <a:ext cx="657225" cy="400110"/>
          </a:xfrm>
          <a:prstGeom prst="rect">
            <a:avLst/>
          </a:prstGeom>
          <a:noFill/>
        </p:spPr>
        <p:txBody>
          <a:bodyPr wrap="square" lIns="91430" tIns="45716" rIns="91430" bIns="45716" rtlCol="0">
            <a:spAutoFit/>
          </a:bodyPr>
          <a:lstStyle/>
          <a:p>
            <a:r>
              <a:rPr lang="en-US" sz="2000" dirty="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520623" y="3995932"/>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10863" y="4014982"/>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920740" y="4001903"/>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99127" y="4016598"/>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50692" y="3181960"/>
            <a:ext cx="3620744" cy="1585869"/>
          </a:xfrm>
          <a:prstGeom prst="rect">
            <a:avLst/>
          </a:prstGeom>
        </p:spPr>
      </p:pic>
      <p:sp>
        <p:nvSpPr>
          <p:cNvPr id="71" name="TextBox 70"/>
          <p:cNvSpPr txBox="1"/>
          <p:nvPr/>
        </p:nvSpPr>
        <p:spPr>
          <a:xfrm>
            <a:off x="5637244" y="4123385"/>
            <a:ext cx="403526" cy="400110"/>
          </a:xfrm>
          <a:prstGeom prst="rect">
            <a:avLst/>
          </a:prstGeom>
          <a:noFill/>
        </p:spPr>
        <p:txBody>
          <a:bodyPr wrap="square" lIns="91430" tIns="45716" rIns="91430" bIns="45716" rtlCol="0">
            <a:spAutoFit/>
          </a:bodyPr>
          <a:lstStyle/>
          <a:p>
            <a:r>
              <a:rPr lang="en-US" sz="2000" dirty="0">
                <a:solidFill>
                  <a:srgbClr val="00B050"/>
                </a:solidFill>
              </a:rPr>
              <a:t>0</a:t>
            </a:r>
            <a:endParaRPr lang="en-US" sz="2000" dirty="0">
              <a:solidFill>
                <a:srgbClr val="00B050"/>
              </a:solidFill>
            </a:endParaRPr>
          </a:p>
        </p:txBody>
      </p:sp>
      <p:sp>
        <p:nvSpPr>
          <p:cNvPr id="72" name="TextBox 71"/>
          <p:cNvSpPr txBox="1"/>
          <p:nvPr/>
        </p:nvSpPr>
        <p:spPr>
          <a:xfrm>
            <a:off x="6246409" y="4126954"/>
            <a:ext cx="581025" cy="400110"/>
          </a:xfrm>
          <a:prstGeom prst="rect">
            <a:avLst/>
          </a:prstGeom>
          <a:noFill/>
        </p:spPr>
        <p:txBody>
          <a:bodyPr wrap="square" lIns="91430" tIns="45716" rIns="91430" bIns="45716" rtlCol="0">
            <a:spAutoFit/>
          </a:bodyPr>
          <a:lstStyle/>
          <a:p>
            <a:r>
              <a:rPr lang="en-US" sz="2000" dirty="0">
                <a:solidFill>
                  <a:srgbClr val="00B050"/>
                </a:solidFill>
              </a:rPr>
              <a:t>6</a:t>
            </a:r>
            <a:r>
              <a:rPr lang="en-US" sz="2000" dirty="0">
                <a:solidFill>
                  <a:srgbClr val="00B050"/>
                </a:solidFill>
              </a:rPr>
              <a:t>00</a:t>
            </a:r>
            <a:endParaRPr lang="en-US" sz="2000" dirty="0">
              <a:solidFill>
                <a:srgbClr val="00B050"/>
              </a:solidFill>
            </a:endParaRPr>
          </a:p>
        </p:txBody>
      </p:sp>
      <p:sp>
        <p:nvSpPr>
          <p:cNvPr id="73" name="TextBox 72"/>
          <p:cNvSpPr txBox="1"/>
          <p:nvPr/>
        </p:nvSpPr>
        <p:spPr>
          <a:xfrm>
            <a:off x="7935697" y="4155205"/>
            <a:ext cx="622716" cy="400110"/>
          </a:xfrm>
          <a:prstGeom prst="rect">
            <a:avLst/>
          </a:prstGeom>
          <a:noFill/>
        </p:spPr>
        <p:txBody>
          <a:bodyPr wrap="square" lIns="91430" tIns="45716" rIns="91430" bIns="45716" rtlCol="0">
            <a:spAutoFit/>
          </a:bodyPr>
          <a:lstStyle/>
          <a:p>
            <a:r>
              <a:rPr lang="en-US" sz="2000" dirty="0">
                <a:solidFill>
                  <a:srgbClr val="0070C0"/>
                </a:solidFill>
              </a:rPr>
              <a:t>5</a:t>
            </a:r>
            <a:r>
              <a:rPr lang="en-US" sz="2000" dirty="0">
                <a:solidFill>
                  <a:srgbClr val="0070C0"/>
                </a:solidFill>
              </a:rPr>
              <a:t>00</a:t>
            </a:r>
            <a:endParaRPr lang="en-US" sz="2000" dirty="0">
              <a:solidFill>
                <a:srgbClr val="0070C0"/>
              </a:solidFill>
            </a:endParaRPr>
          </a:p>
        </p:txBody>
      </p:sp>
      <p:sp>
        <p:nvSpPr>
          <p:cNvPr id="74" name="TextBox 73"/>
          <p:cNvSpPr txBox="1"/>
          <p:nvPr/>
        </p:nvSpPr>
        <p:spPr>
          <a:xfrm>
            <a:off x="8614394" y="4155205"/>
            <a:ext cx="657225" cy="400110"/>
          </a:xfrm>
          <a:prstGeom prst="rect">
            <a:avLst/>
          </a:prstGeom>
          <a:noFill/>
        </p:spPr>
        <p:txBody>
          <a:bodyPr wrap="square" lIns="91430" tIns="45716" rIns="91430" bIns="45716" rtlCol="0">
            <a:spAutoFit/>
          </a:bodyPr>
          <a:lstStyle/>
          <a:p>
            <a:r>
              <a:rPr lang="en-US" sz="2000" dirty="0">
                <a:solidFill>
                  <a:srgbClr val="0070C0"/>
                </a:solidFill>
              </a:rPr>
              <a:t>1</a:t>
            </a:r>
            <a:r>
              <a:rPr lang="en-US" sz="2000" dirty="0">
                <a:solidFill>
                  <a:srgbClr val="0070C0"/>
                </a:solidFill>
              </a:rPr>
              <a:t>00</a:t>
            </a:r>
            <a:endParaRPr lang="en-US" sz="2000" dirty="0">
              <a:solidFill>
                <a:srgbClr val="0070C0"/>
              </a:solidFill>
            </a:endParaRPr>
          </a:p>
        </p:txBody>
      </p:sp>
      <p:cxnSp>
        <p:nvCxnSpPr>
          <p:cNvPr id="76" name="Straight Arrow Connector 75"/>
          <p:cNvCxnSpPr/>
          <p:nvPr/>
        </p:nvCxnSpPr>
        <p:spPr>
          <a:xfrm flipV="1">
            <a:off x="6153485" y="4013960"/>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63362" y="4000881"/>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41750" y="4015577"/>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4"/>
          <a:stretch>
            <a:fillRect/>
          </a:stretch>
        </p:blipFill>
        <p:spPr>
          <a:xfrm>
            <a:off x="628650" y="4777932"/>
            <a:ext cx="682500" cy="691600"/>
          </a:xfrm>
          <a:prstGeom prst="rect">
            <a:avLst/>
          </a:prstGeom>
        </p:spPr>
      </p:pic>
      <p:pic>
        <p:nvPicPr>
          <p:cNvPr id="40" name="Picture 39"/>
          <p:cNvPicPr>
            <a:picLocks noChangeAspect="1"/>
          </p:cNvPicPr>
          <p:nvPr/>
        </p:nvPicPr>
        <p:blipFill>
          <a:blip r:embed="rId5"/>
          <a:stretch>
            <a:fillRect/>
          </a:stretch>
        </p:blipFill>
        <p:spPr>
          <a:xfrm>
            <a:off x="3033029" y="4767828"/>
            <a:ext cx="682500" cy="691600"/>
          </a:xfrm>
          <a:prstGeom prst="rect">
            <a:avLst/>
          </a:prstGeom>
        </p:spPr>
      </p:pic>
      <p:sp>
        <p:nvSpPr>
          <p:cNvPr id="41" name="Oval 40"/>
          <p:cNvSpPr/>
          <p:nvPr/>
        </p:nvSpPr>
        <p:spPr>
          <a:xfrm>
            <a:off x="5679788" y="3825098"/>
            <a:ext cx="370620" cy="235792"/>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2" name="TextBox 41"/>
          <p:cNvSpPr txBox="1"/>
          <p:nvPr/>
        </p:nvSpPr>
        <p:spPr>
          <a:xfrm>
            <a:off x="4203345" y="3313173"/>
            <a:ext cx="706638" cy="1323439"/>
          </a:xfrm>
          <a:prstGeom prst="rect">
            <a:avLst/>
          </a:prstGeom>
          <a:noFill/>
        </p:spPr>
        <p:txBody>
          <a:bodyPr wrap="square" lIns="91430" tIns="45716" rIns="91430" bIns="45716" rtlCol="0">
            <a:spAutoFit/>
          </a:bodyPr>
          <a:lstStyle/>
          <a:p>
            <a:r>
              <a:rPr lang="en-US" sz="8000" dirty="0">
                <a:solidFill>
                  <a:srgbClr val="C00000"/>
                </a:solidFill>
              </a:rPr>
              <a:t>?</a:t>
            </a:r>
            <a:endParaRPr lang="en-US" sz="8000" dirty="0">
              <a:solidFill>
                <a:srgbClr val="C00000"/>
              </a:solidFill>
            </a:endParaRPr>
          </a:p>
        </p:txBody>
      </p:sp>
      <p:sp>
        <p:nvSpPr>
          <p:cNvPr id="43" name="TextBox 42"/>
          <p:cNvSpPr txBox="1"/>
          <p:nvPr/>
        </p:nvSpPr>
        <p:spPr>
          <a:xfrm>
            <a:off x="383844" y="5814817"/>
            <a:ext cx="3725550" cy="400110"/>
          </a:xfrm>
          <a:prstGeom prst="rect">
            <a:avLst/>
          </a:prstGeom>
          <a:noFill/>
        </p:spPr>
        <p:txBody>
          <a:bodyPr wrap="square" lIns="91430" tIns="45716" rIns="91430" bIns="45716" rtlCol="0">
            <a:spAutoFit/>
          </a:bodyPr>
          <a:lstStyle/>
          <a:p>
            <a:pPr algn="ctr"/>
            <a:r>
              <a:rPr lang="en-US" sz="2000" b="1" dirty="0">
                <a:solidFill>
                  <a:srgbClr val="FF0000"/>
                </a:solidFill>
              </a:rPr>
              <a:t>Asynchronous Switch Updates</a:t>
            </a:r>
            <a:endParaRPr lang="en-US" sz="2000" b="1" dirty="0">
              <a:solidFill>
                <a:srgbClr val="00B050"/>
              </a:solidFill>
            </a:endParaRPr>
          </a:p>
        </p:txBody>
      </p:sp>
      <p:sp>
        <p:nvSpPr>
          <p:cNvPr id="44" name="TextBox 43"/>
          <p:cNvSpPr txBox="1"/>
          <p:nvPr/>
        </p:nvSpPr>
        <p:spPr>
          <a:xfrm>
            <a:off x="3803848" y="3144929"/>
            <a:ext cx="1546844" cy="400110"/>
          </a:xfrm>
          <a:prstGeom prst="rect">
            <a:avLst/>
          </a:prstGeom>
          <a:noFill/>
        </p:spPr>
        <p:txBody>
          <a:bodyPr wrap="square" lIns="91430" tIns="45716" rIns="91430" bIns="45716" rtlCol="0">
            <a:spAutoFit/>
          </a:bodyPr>
          <a:lstStyle/>
          <a:p>
            <a:pPr algn="ctr"/>
            <a:r>
              <a:rPr lang="en-US" sz="2000" b="1" dirty="0"/>
              <a:t>Transition</a:t>
            </a:r>
            <a:endParaRPr lang="en-US" sz="2000" b="1" dirty="0"/>
          </a:p>
        </p:txBody>
      </p:sp>
      <p:sp>
        <p:nvSpPr>
          <p:cNvPr id="45" name="TextBox 44"/>
          <p:cNvSpPr txBox="1"/>
          <p:nvPr/>
        </p:nvSpPr>
        <p:spPr>
          <a:xfrm>
            <a:off x="1677853" y="5009519"/>
            <a:ext cx="1169637" cy="400110"/>
          </a:xfrm>
          <a:prstGeom prst="rect">
            <a:avLst/>
          </a:prstGeom>
          <a:noFill/>
        </p:spPr>
        <p:txBody>
          <a:bodyPr wrap="square" lIns="91430" tIns="45716" rIns="91430" bIns="45716" rtlCol="0">
            <a:spAutoFit/>
          </a:bodyPr>
          <a:lstStyle/>
          <a:p>
            <a:pPr algn="ctr"/>
            <a:r>
              <a:rPr lang="en-US" sz="2000" b="1" dirty="0"/>
              <a:t>Simple?</a:t>
            </a:r>
            <a:r>
              <a:rPr lang="en-US" sz="2000" b="1" dirty="0">
                <a:solidFill>
                  <a:srgbClr val="FF0000"/>
                </a:solidFill>
              </a:rPr>
              <a:t> </a:t>
            </a:r>
            <a:endParaRPr lang="en-US" sz="2000" b="1" dirty="0">
              <a:solidFill>
                <a:srgbClr val="FF0000"/>
              </a:solidFill>
            </a:endParaRPr>
          </a:p>
        </p:txBody>
      </p:sp>
      <p:sp>
        <p:nvSpPr>
          <p:cNvPr id="46" name="TextBox 45"/>
          <p:cNvSpPr txBox="1"/>
          <p:nvPr/>
        </p:nvSpPr>
        <p:spPr>
          <a:xfrm>
            <a:off x="1750843" y="5414310"/>
            <a:ext cx="991552" cy="400110"/>
          </a:xfrm>
          <a:prstGeom prst="rect">
            <a:avLst/>
          </a:prstGeom>
          <a:noFill/>
        </p:spPr>
        <p:txBody>
          <a:bodyPr wrap="square" lIns="91430" tIns="45716" rIns="91430" bIns="45716" rtlCol="0">
            <a:spAutoFit/>
          </a:bodyPr>
          <a:lstStyle/>
          <a:p>
            <a:pPr algn="ctr"/>
            <a:r>
              <a:rPr lang="en-US" sz="2000" b="1" dirty="0">
                <a:solidFill>
                  <a:srgbClr val="FF0000"/>
                </a:solidFill>
              </a:rPr>
              <a:t>NO! </a:t>
            </a:r>
            <a:endParaRPr lang="en-US" sz="2000" b="1" dirty="0">
              <a:solidFill>
                <a:srgbClr val="FF0000"/>
              </a:solidFill>
            </a:endParaRPr>
          </a:p>
        </p:txBody>
      </p:sp>
      <p:sp>
        <p:nvSpPr>
          <p:cNvPr id="3" name="Slide Number Placeholder 2"/>
          <p:cNvSpPr>
            <a:spLocks noGrp="1"/>
          </p:cNvSpPr>
          <p:nvPr>
            <p:ph type="sldNum" sz="quarter" idx="12"/>
          </p:nvPr>
        </p:nvSpPr>
        <p:spPr/>
        <p:txBody>
          <a:bodyPr/>
          <a:lstStyle/>
          <a:p>
            <a:fld id="{9C1F5A0A-F6FC-4FFD-9B49-0DA8697211D9}" type="slidenum">
              <a:rPr lang="en-US" smtClean="0"/>
              <a:pPr/>
              <a:t>54</a:t>
            </a:fld>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34"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59126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500"/>
                                        <p:tgtEl>
                                          <p:spTgt spid="7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10" presetClass="entr" presetSubtype="0" fill="hold" nodeType="with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500"/>
                                        <p:tgtEl>
                                          <p:spTgt spid="77"/>
                                        </p:tgtEl>
                                      </p:cBhvr>
                                    </p:animEffect>
                                  </p:childTnLst>
                                </p:cTn>
                              </p:par>
                              <p:par>
                                <p:cTn id="29" presetID="10" presetClass="entr" presetSubtype="0" fill="hold"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500"/>
                                        <p:tgtEl>
                                          <p:spTgt spid="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fade">
                                      <p:cBhvr>
                                        <p:cTn id="58" dur="500"/>
                                        <p:tgtEl>
                                          <p:spTgt spid="4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500"/>
                                        <p:tgtEl>
                                          <p:spTgt spid="4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57" grpId="0"/>
      <p:bldP spid="71" grpId="0"/>
      <p:bldP spid="72" grpId="0"/>
      <p:bldP spid="73" grpId="0"/>
      <p:bldP spid="74" grpId="0"/>
      <p:bldP spid="41" grpId="0" animBg="1"/>
      <p:bldP spid="42" grpId="0"/>
      <p:bldP spid="43" grpId="0"/>
      <p:bldP spid="44" grpId="0"/>
      <p:bldP spid="45" grpId="0"/>
      <p:bldP spid="4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p:cNvPicPr>
            <a:picLocks noChangeAspect="1"/>
          </p:cNvPicPr>
          <p:nvPr/>
        </p:nvPicPr>
        <p:blipFill>
          <a:blip r:embed="rId3"/>
          <a:stretch>
            <a:fillRect/>
          </a:stretch>
        </p:blipFill>
        <p:spPr>
          <a:xfrm>
            <a:off x="7881774" y="5441548"/>
            <a:ext cx="682500" cy="691600"/>
          </a:xfrm>
          <a:prstGeom prst="rect">
            <a:avLst/>
          </a:prstGeom>
        </p:spPr>
      </p:pic>
      <p:sp>
        <p:nvSpPr>
          <p:cNvPr id="2" name="Title 1"/>
          <p:cNvSpPr>
            <a:spLocks noGrp="1"/>
          </p:cNvSpPr>
          <p:nvPr>
            <p:ph type="title"/>
          </p:nvPr>
        </p:nvSpPr>
        <p:spPr/>
        <p:txBody>
          <a:bodyPr>
            <a:normAutofit fontScale="90000"/>
          </a:bodyPr>
          <a:lstStyle/>
          <a:p>
            <a:r>
              <a:rPr lang="en-US" dirty="0" smtClean="0"/>
              <a:t>Asynchronous changes can cause transient congestion</a:t>
            </a:r>
            <a:endParaRPr lang="en-US" dirty="0"/>
          </a:p>
        </p:txBody>
      </p:sp>
      <p:pic>
        <p:nvPicPr>
          <p:cNvPr id="65" name="Picture 64"/>
          <p:cNvPicPr>
            <a:picLocks noChangeAspect="1"/>
          </p:cNvPicPr>
          <p:nvPr/>
        </p:nvPicPr>
        <p:blipFill>
          <a:blip r:embed="rId4"/>
          <a:stretch>
            <a:fillRect/>
          </a:stretch>
        </p:blipFill>
        <p:spPr>
          <a:xfrm>
            <a:off x="698268" y="2487048"/>
            <a:ext cx="7713293" cy="3378386"/>
          </a:xfrm>
          <a:prstGeom prst="rect">
            <a:avLst/>
          </a:prstGeom>
        </p:spPr>
      </p:pic>
      <p:cxnSp>
        <p:nvCxnSpPr>
          <p:cNvPr id="69" name="Straight Arrow Connector 68"/>
          <p:cNvCxnSpPr/>
          <p:nvPr/>
        </p:nvCxnSpPr>
        <p:spPr>
          <a:xfrm flipV="1">
            <a:off x="2402265" y="4265234"/>
            <a:ext cx="657225" cy="1070861"/>
          </a:xfrm>
          <a:prstGeom prst="straightConnector1">
            <a:avLst/>
          </a:prstGeom>
          <a:ln w="28575">
            <a:solidFill>
              <a:srgbClr val="00B05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2817809" y="4868537"/>
            <a:ext cx="581025" cy="373659"/>
          </a:xfrm>
          <a:prstGeom prst="rect">
            <a:avLst/>
          </a:prstGeom>
          <a:noFill/>
        </p:spPr>
        <p:txBody>
          <a:bodyPr wrap="square" lIns="91430" tIns="45716" rIns="91430" bIns="45716"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cxnSp>
        <p:nvCxnSpPr>
          <p:cNvPr id="74" name="Straight Arrow Connector 73"/>
          <p:cNvCxnSpPr/>
          <p:nvPr/>
        </p:nvCxnSpPr>
        <p:spPr>
          <a:xfrm flipH="1" flipV="1">
            <a:off x="6925659" y="4275383"/>
            <a:ext cx="591532" cy="106071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7517191" y="4265234"/>
            <a:ext cx="596090" cy="1064772"/>
          </a:xfrm>
          <a:prstGeom prst="straightConnector1">
            <a:avLst/>
          </a:prstGeom>
          <a:ln w="28575">
            <a:solidFill>
              <a:srgbClr val="0070C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838618" y="4622681"/>
            <a:ext cx="657225" cy="373659"/>
          </a:xfrm>
          <a:prstGeom prst="rect">
            <a:avLst/>
          </a:prstGeom>
          <a:noFill/>
        </p:spPr>
        <p:txBody>
          <a:bodyPr wrap="square" lIns="91430" tIns="45716" rIns="91430" bIns="45716" rtlCol="0">
            <a:spAutoFit/>
          </a:bodyPr>
          <a:lstStyle/>
          <a:p>
            <a:r>
              <a:rPr lang="en-US" dirty="0" smtClean="0">
                <a:solidFill>
                  <a:srgbClr val="0070C0"/>
                </a:solidFill>
              </a:rPr>
              <a:t>300</a:t>
            </a:r>
            <a:endParaRPr lang="en-US" dirty="0">
              <a:solidFill>
                <a:srgbClr val="0070C0"/>
              </a:solidFill>
            </a:endParaRPr>
          </a:p>
        </p:txBody>
      </p:sp>
      <p:sp>
        <p:nvSpPr>
          <p:cNvPr id="77" name="TextBox 76"/>
          <p:cNvSpPr txBox="1"/>
          <p:nvPr/>
        </p:nvSpPr>
        <p:spPr>
          <a:xfrm>
            <a:off x="6610319" y="4622681"/>
            <a:ext cx="622716" cy="373659"/>
          </a:xfrm>
          <a:prstGeom prst="rect">
            <a:avLst/>
          </a:prstGeom>
          <a:noFill/>
        </p:spPr>
        <p:txBody>
          <a:bodyPr wrap="square" lIns="91430" tIns="45716" rIns="91430" bIns="45716" rtlCol="0">
            <a:spAutoFit/>
          </a:bodyPr>
          <a:lstStyle/>
          <a:p>
            <a:r>
              <a:rPr lang="en-US" dirty="0" smtClean="0">
                <a:solidFill>
                  <a:srgbClr val="0070C0"/>
                </a:solidFill>
              </a:rPr>
              <a:t>300</a:t>
            </a:r>
            <a:endParaRPr lang="en-US" dirty="0">
              <a:solidFill>
                <a:srgbClr val="0070C0"/>
              </a:solidFill>
            </a:endParaRPr>
          </a:p>
        </p:txBody>
      </p:sp>
      <p:sp>
        <p:nvSpPr>
          <p:cNvPr id="82" name="Oval 81"/>
          <p:cNvSpPr/>
          <p:nvPr/>
        </p:nvSpPr>
        <p:spPr>
          <a:xfrm>
            <a:off x="1386644" y="3803015"/>
            <a:ext cx="891540" cy="68580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83" name="TextBox 82"/>
          <p:cNvSpPr txBox="1"/>
          <p:nvPr/>
        </p:nvSpPr>
        <p:spPr>
          <a:xfrm>
            <a:off x="611072" y="4407926"/>
            <a:ext cx="1485900" cy="373659"/>
          </a:xfrm>
          <a:prstGeom prst="rect">
            <a:avLst/>
          </a:prstGeom>
          <a:noFill/>
        </p:spPr>
        <p:txBody>
          <a:bodyPr wrap="square" lIns="91430" tIns="45716" rIns="91430" bIns="45716" rtlCol="0">
            <a:spAutoFit/>
          </a:bodyPr>
          <a:lstStyle/>
          <a:p>
            <a:r>
              <a:rPr lang="en-US" dirty="0" smtClean="0">
                <a:solidFill>
                  <a:srgbClr val="FF0000"/>
                </a:solidFill>
              </a:rPr>
              <a:t>Drain AGG1</a:t>
            </a:r>
            <a:endParaRPr lang="en-US" dirty="0">
              <a:solidFill>
                <a:srgbClr val="FF0000"/>
              </a:solidFill>
            </a:endParaRPr>
          </a:p>
        </p:txBody>
      </p:sp>
      <p:pic>
        <p:nvPicPr>
          <p:cNvPr id="84" name="Picture 83"/>
          <p:cNvPicPr>
            <a:picLocks noChangeAspect="1"/>
          </p:cNvPicPr>
          <p:nvPr/>
        </p:nvPicPr>
        <p:blipFill>
          <a:blip r:embed="rId5"/>
          <a:stretch>
            <a:fillRect/>
          </a:stretch>
        </p:blipFill>
        <p:spPr>
          <a:xfrm>
            <a:off x="2652544" y="5564835"/>
            <a:ext cx="682500" cy="691600"/>
          </a:xfrm>
          <a:prstGeom prst="rect">
            <a:avLst/>
          </a:prstGeom>
        </p:spPr>
      </p:pic>
      <p:sp>
        <p:nvSpPr>
          <p:cNvPr id="91" name="TextBox 90"/>
          <p:cNvSpPr txBox="1"/>
          <p:nvPr/>
        </p:nvSpPr>
        <p:spPr>
          <a:xfrm>
            <a:off x="2626355" y="2117717"/>
            <a:ext cx="1993775" cy="369324"/>
          </a:xfrm>
          <a:prstGeom prst="rect">
            <a:avLst/>
          </a:prstGeom>
          <a:noFill/>
        </p:spPr>
        <p:txBody>
          <a:bodyPr wrap="square" lIns="91430" tIns="45716" rIns="91430" bIns="45716" rtlCol="0">
            <a:spAutoFit/>
          </a:bodyPr>
          <a:lstStyle/>
          <a:p>
            <a:r>
              <a:rPr lang="en-US" b="1" dirty="0" smtClean="0"/>
              <a:t>Link capacity: 1000</a:t>
            </a:r>
          </a:p>
        </p:txBody>
      </p:sp>
      <p:sp>
        <p:nvSpPr>
          <p:cNvPr id="94" name="TextBox 93"/>
          <p:cNvSpPr txBox="1"/>
          <p:nvPr/>
        </p:nvSpPr>
        <p:spPr>
          <a:xfrm>
            <a:off x="5840357" y="3184706"/>
            <a:ext cx="2785355" cy="461665"/>
          </a:xfrm>
          <a:prstGeom prst="rect">
            <a:avLst/>
          </a:prstGeom>
          <a:noFill/>
        </p:spPr>
        <p:txBody>
          <a:bodyPr wrap="square" lIns="91430" tIns="45716" rIns="91430" bIns="45716" rtlCol="0">
            <a:spAutoFit/>
          </a:bodyPr>
          <a:lstStyle/>
          <a:p>
            <a:r>
              <a:rPr lang="en-US" dirty="0">
                <a:solidFill>
                  <a:schemeClr val="accent2"/>
                </a:solidFill>
              </a:rPr>
              <a:t>620 </a:t>
            </a:r>
            <a:r>
              <a:rPr lang="en-US" dirty="0" smtClean="0"/>
              <a:t>+</a:t>
            </a:r>
            <a:r>
              <a:rPr lang="en-US" dirty="0" smtClean="0">
                <a:solidFill>
                  <a:srgbClr val="0070C0"/>
                </a:solidFill>
              </a:rPr>
              <a:t> </a:t>
            </a:r>
            <a:r>
              <a:rPr lang="en-US" dirty="0" smtClean="0">
                <a:solidFill>
                  <a:srgbClr val="00B050"/>
                </a:solidFill>
              </a:rPr>
              <a:t>300</a:t>
            </a:r>
            <a:r>
              <a:rPr lang="en-US" dirty="0">
                <a:solidFill>
                  <a:srgbClr val="0070C0"/>
                </a:solidFill>
              </a:rPr>
              <a:t> </a:t>
            </a:r>
            <a:r>
              <a:rPr lang="en-US" dirty="0"/>
              <a:t>+</a:t>
            </a:r>
            <a:r>
              <a:rPr lang="en-US" dirty="0" smtClean="0">
                <a:solidFill>
                  <a:srgbClr val="0070C0"/>
                </a:solidFill>
              </a:rPr>
              <a:t> 150 </a:t>
            </a:r>
            <a:r>
              <a:rPr lang="en-US" dirty="0" smtClean="0"/>
              <a:t>= </a:t>
            </a:r>
            <a:r>
              <a:rPr lang="en-US" sz="2400" b="1" dirty="0">
                <a:solidFill>
                  <a:srgbClr val="FF0000"/>
                </a:solidFill>
              </a:rPr>
              <a:t>1070</a:t>
            </a:r>
            <a:endParaRPr lang="en-US" sz="2400" b="1" dirty="0">
              <a:solidFill>
                <a:srgbClr val="FF0000"/>
              </a:solidFill>
            </a:endParaRPr>
          </a:p>
        </p:txBody>
      </p:sp>
      <p:cxnSp>
        <p:nvCxnSpPr>
          <p:cNvPr id="102" name="Straight Arrow Connector 101"/>
          <p:cNvCxnSpPr/>
          <p:nvPr/>
        </p:nvCxnSpPr>
        <p:spPr>
          <a:xfrm flipH="1">
            <a:off x="5573172" y="2957581"/>
            <a:ext cx="501928" cy="1041552"/>
          </a:xfrm>
          <a:prstGeom prst="straightConnector1">
            <a:avLst/>
          </a:prstGeom>
          <a:ln w="38100">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7754490" y="6092560"/>
            <a:ext cx="978651" cy="373659"/>
          </a:xfrm>
          <a:prstGeom prst="rect">
            <a:avLst/>
          </a:prstGeom>
          <a:noFill/>
        </p:spPr>
        <p:txBody>
          <a:bodyPr wrap="square" lIns="91430" tIns="45716" rIns="91430" bIns="45716" rtlCol="0">
            <a:spAutoFit/>
          </a:bodyPr>
          <a:lstStyle/>
          <a:p>
            <a:r>
              <a:rPr lang="en-US" b="1" dirty="0" smtClean="0">
                <a:solidFill>
                  <a:srgbClr val="FF0000"/>
                </a:solidFill>
              </a:rPr>
              <a:t>Not Yet</a:t>
            </a:r>
            <a:endParaRPr lang="en-US" b="1" dirty="0">
              <a:solidFill>
                <a:srgbClr val="FF0000"/>
              </a:solidFill>
            </a:endParaRPr>
          </a:p>
        </p:txBody>
      </p:sp>
      <p:sp>
        <p:nvSpPr>
          <p:cNvPr id="21" name="TextBox 20"/>
          <p:cNvSpPr txBox="1"/>
          <p:nvPr/>
        </p:nvSpPr>
        <p:spPr>
          <a:xfrm>
            <a:off x="2609114" y="1561795"/>
            <a:ext cx="5035276" cy="373659"/>
          </a:xfrm>
          <a:prstGeom prst="rect">
            <a:avLst/>
          </a:prstGeom>
          <a:noFill/>
        </p:spPr>
        <p:txBody>
          <a:bodyPr wrap="square" lIns="91430" tIns="45716" rIns="91430" bIns="45716" rtlCol="0">
            <a:spAutoFit/>
          </a:bodyPr>
          <a:lstStyle/>
          <a:p>
            <a:r>
              <a:rPr lang="en-US" b="1" dirty="0" smtClean="0"/>
              <a:t>When </a:t>
            </a:r>
            <a:r>
              <a:rPr lang="en-US" b="1" dirty="0" smtClean="0">
                <a:solidFill>
                  <a:srgbClr val="00B050"/>
                </a:solidFill>
              </a:rPr>
              <a:t>ToR1</a:t>
            </a:r>
            <a:r>
              <a:rPr lang="en-US" b="1" dirty="0" smtClean="0"/>
              <a:t> is changed but </a:t>
            </a:r>
            <a:r>
              <a:rPr lang="en-US" b="1" dirty="0" smtClean="0">
                <a:solidFill>
                  <a:srgbClr val="0070C0"/>
                </a:solidFill>
              </a:rPr>
              <a:t>ToR5</a:t>
            </a:r>
            <a:r>
              <a:rPr lang="en-US" b="1" dirty="0" smtClean="0"/>
              <a:t> is not yet:</a:t>
            </a:r>
            <a:endParaRPr lang="en-US" b="1"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55</a:t>
            </a:fld>
            <a:endParaRPr lang="en-US"/>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22"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11020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fade">
                                      <p:cBhvr>
                                        <p:cTn id="13" dur="500"/>
                                        <p:tgtEl>
                                          <p:spTgt spid="7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6"/>
                                        </p:tgtEl>
                                        <p:attrNameLst>
                                          <p:attrName>style.visibility</p:attrName>
                                        </p:attrNameLst>
                                      </p:cBhvr>
                                      <p:to>
                                        <p:strVal val="visible"/>
                                      </p:to>
                                    </p:set>
                                    <p:animEffect transition="in" filter="fade">
                                      <p:cBhvr>
                                        <p:cTn id="18" dur="500"/>
                                        <p:tgtEl>
                                          <p:spTgt spid="1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fade">
                                      <p:cBhvr>
                                        <p:cTn id="24" dur="500"/>
                                        <p:tgtEl>
                                          <p:spTgt spid="77"/>
                                        </p:tgtEl>
                                      </p:cBhvr>
                                    </p:animEffec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500"/>
                                        <p:tgtEl>
                                          <p:spTgt spid="76"/>
                                        </p:tgtEl>
                                      </p:cBhvr>
                                    </p:animEffect>
                                  </p:childTnLst>
                                </p:cTn>
                              </p:par>
                              <p:par>
                                <p:cTn id="31" presetID="10" presetClass="entr" presetSubtype="0" fill="hold"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
                                        </p:tgtEl>
                                        <p:attrNameLst>
                                          <p:attrName>style.visibility</p:attrName>
                                        </p:attrNameLst>
                                      </p:cBhvr>
                                      <p:to>
                                        <p:strVal val="visible"/>
                                      </p:to>
                                    </p:set>
                                    <p:animEffect transition="in" filter="fade">
                                      <p:cBhvr>
                                        <p:cTn id="38" dur="500"/>
                                        <p:tgtEl>
                                          <p:spTgt spid="10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4"/>
                                        </p:tgtEl>
                                        <p:attrNameLst>
                                          <p:attrName>style.visibility</p:attrName>
                                        </p:attrNameLst>
                                      </p:cBhvr>
                                      <p:to>
                                        <p:strVal val="visible"/>
                                      </p:to>
                                    </p:set>
                                    <p:animEffect transition="in" filter="fade">
                                      <p:cBhvr>
                                        <p:cTn id="41"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6" grpId="0"/>
      <p:bldP spid="77" grpId="0"/>
      <p:bldP spid="94" grpId="0"/>
      <p:bldP spid="1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p:cNvPicPr>
            <a:picLocks noChangeAspect="1"/>
          </p:cNvPicPr>
          <p:nvPr/>
        </p:nvPicPr>
        <p:blipFill>
          <a:blip r:embed="rId3"/>
          <a:stretch>
            <a:fillRect/>
          </a:stretch>
        </p:blipFill>
        <p:spPr>
          <a:xfrm>
            <a:off x="2625663" y="5032417"/>
            <a:ext cx="3620744" cy="1585869"/>
          </a:xfrm>
          <a:prstGeom prst="rect">
            <a:avLst/>
          </a:prstGeom>
        </p:spPr>
      </p:pic>
      <p:sp>
        <p:nvSpPr>
          <p:cNvPr id="2" name="Title 1"/>
          <p:cNvSpPr>
            <a:spLocks noGrp="1"/>
          </p:cNvSpPr>
          <p:nvPr>
            <p:ph type="title"/>
          </p:nvPr>
        </p:nvSpPr>
        <p:spPr/>
        <p:txBody>
          <a:bodyPr>
            <a:normAutofit fontScale="90000"/>
          </a:bodyPr>
          <a:lstStyle/>
          <a:p>
            <a:r>
              <a:rPr lang="en-US" dirty="0" smtClean="0"/>
              <a:t>Solution: introducing an intermediate step </a:t>
            </a:r>
            <a:endParaRPr lang="en-US" dirty="0"/>
          </a:p>
        </p:txBody>
      </p:sp>
      <p:sp>
        <p:nvSpPr>
          <p:cNvPr id="36" name="Right Arrow 35"/>
          <p:cNvSpPr/>
          <p:nvPr/>
        </p:nvSpPr>
        <p:spPr>
          <a:xfrm>
            <a:off x="3765228" y="2728447"/>
            <a:ext cx="16586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pic>
        <p:nvPicPr>
          <p:cNvPr id="37" name="Picture 3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84583" y="2534163"/>
            <a:ext cx="862138" cy="862138"/>
          </a:xfrm>
          <a:prstGeom prst="rect">
            <a:avLst/>
          </a:prstGeom>
        </p:spPr>
      </p:pic>
      <p:sp>
        <p:nvSpPr>
          <p:cNvPr id="52" name="Right Arrow 51"/>
          <p:cNvSpPr/>
          <p:nvPr/>
        </p:nvSpPr>
        <p:spPr>
          <a:xfrm rot="18616982">
            <a:off x="5680511" y="3977214"/>
            <a:ext cx="1811352"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3" name="Right Arrow 52"/>
          <p:cNvSpPr/>
          <p:nvPr/>
        </p:nvSpPr>
        <p:spPr>
          <a:xfrm rot="2736061">
            <a:off x="1465935" y="4173881"/>
            <a:ext cx="1810084"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6" name="TextBox 55"/>
          <p:cNvSpPr txBox="1"/>
          <p:nvPr/>
        </p:nvSpPr>
        <p:spPr>
          <a:xfrm>
            <a:off x="1617424" y="1438998"/>
            <a:ext cx="921094" cy="400110"/>
          </a:xfrm>
          <a:prstGeom prst="rect">
            <a:avLst/>
          </a:prstGeom>
          <a:noFill/>
        </p:spPr>
        <p:txBody>
          <a:bodyPr wrap="square" lIns="91430" tIns="45716" rIns="91430" bIns="45716" rtlCol="0">
            <a:spAutoFit/>
          </a:bodyPr>
          <a:lstStyle/>
          <a:p>
            <a:r>
              <a:rPr lang="en-US" sz="2000" b="1" dirty="0"/>
              <a:t>Initial</a:t>
            </a:r>
            <a:endParaRPr lang="en-US" sz="2000" b="1" dirty="0"/>
          </a:p>
        </p:txBody>
      </p:sp>
      <p:sp>
        <p:nvSpPr>
          <p:cNvPr id="57" name="TextBox 56"/>
          <p:cNvSpPr txBox="1"/>
          <p:nvPr/>
        </p:nvSpPr>
        <p:spPr>
          <a:xfrm>
            <a:off x="6730702" y="1431729"/>
            <a:ext cx="921094" cy="400110"/>
          </a:xfrm>
          <a:prstGeom prst="rect">
            <a:avLst/>
          </a:prstGeom>
          <a:noFill/>
        </p:spPr>
        <p:txBody>
          <a:bodyPr wrap="square" lIns="91430" tIns="45716" rIns="91430" bIns="45716" rtlCol="0">
            <a:spAutoFit/>
          </a:bodyPr>
          <a:lstStyle/>
          <a:p>
            <a:r>
              <a:rPr lang="en-US" sz="2000" b="1" dirty="0"/>
              <a:t>Final</a:t>
            </a:r>
            <a:endParaRPr lang="en-US" sz="2000" b="1" dirty="0"/>
          </a:p>
        </p:txBody>
      </p:sp>
      <p:sp>
        <p:nvSpPr>
          <p:cNvPr id="58" name="TextBox 57"/>
          <p:cNvSpPr txBox="1"/>
          <p:nvPr/>
        </p:nvSpPr>
        <p:spPr>
          <a:xfrm>
            <a:off x="3605339" y="4486772"/>
            <a:ext cx="1743101" cy="400110"/>
          </a:xfrm>
          <a:prstGeom prst="rect">
            <a:avLst/>
          </a:prstGeom>
          <a:noFill/>
        </p:spPr>
        <p:txBody>
          <a:bodyPr wrap="square" lIns="91430" tIns="45716" rIns="91430" bIns="45716" rtlCol="0">
            <a:spAutoFit/>
          </a:bodyPr>
          <a:lstStyle/>
          <a:p>
            <a:r>
              <a:rPr lang="en-US" sz="2000" b="1" dirty="0"/>
              <a:t>Intermediate</a:t>
            </a:r>
            <a:endParaRPr lang="en-US" sz="2000" b="1" dirty="0"/>
          </a:p>
        </p:txBody>
      </p:sp>
      <p:sp>
        <p:nvSpPr>
          <p:cNvPr id="59" name="TextBox 58"/>
          <p:cNvSpPr txBox="1"/>
          <p:nvPr/>
        </p:nvSpPr>
        <p:spPr>
          <a:xfrm>
            <a:off x="249431" y="4311024"/>
            <a:ext cx="2107444" cy="1015663"/>
          </a:xfrm>
          <a:prstGeom prst="rect">
            <a:avLst/>
          </a:prstGeom>
          <a:noFill/>
        </p:spPr>
        <p:txBody>
          <a:bodyPr wrap="square" lIns="91430" tIns="45716" rIns="91430" bIns="45716" rtlCol="0">
            <a:spAutoFit/>
          </a:bodyPr>
          <a:lstStyle/>
          <a:p>
            <a:r>
              <a:rPr lang="en-US" sz="2000" b="1" dirty="0"/>
              <a:t>Congestion-free</a:t>
            </a:r>
            <a:r>
              <a:rPr lang="en-US" sz="2000" b="1" dirty="0"/>
              <a:t> </a:t>
            </a:r>
            <a:r>
              <a:rPr lang="en-US" sz="2000" b="1" dirty="0"/>
              <a:t>regardless the </a:t>
            </a:r>
            <a:r>
              <a:rPr lang="en-US" sz="2000" b="1" dirty="0" err="1"/>
              <a:t>asynchronizations</a:t>
            </a:r>
            <a:endParaRPr lang="en-US" sz="2000" b="1" dirty="0"/>
          </a:p>
        </p:txBody>
      </p:sp>
      <p:sp>
        <p:nvSpPr>
          <p:cNvPr id="60" name="TextBox 59"/>
          <p:cNvSpPr txBox="1"/>
          <p:nvPr/>
        </p:nvSpPr>
        <p:spPr>
          <a:xfrm>
            <a:off x="6694328" y="4293159"/>
            <a:ext cx="2381748" cy="1015663"/>
          </a:xfrm>
          <a:prstGeom prst="rect">
            <a:avLst/>
          </a:prstGeom>
          <a:noFill/>
        </p:spPr>
        <p:txBody>
          <a:bodyPr wrap="square" lIns="91430" tIns="45716" rIns="91430" bIns="45716" rtlCol="0">
            <a:spAutoFit/>
          </a:bodyPr>
          <a:lstStyle/>
          <a:p>
            <a:r>
              <a:rPr lang="en-US" sz="2000" b="1" dirty="0"/>
              <a:t>Congestion-free regardless </a:t>
            </a:r>
            <a:r>
              <a:rPr lang="en-US" sz="2000" b="1" dirty="0"/>
              <a:t>the </a:t>
            </a:r>
            <a:r>
              <a:rPr lang="en-US" sz="2000" b="1" dirty="0" err="1"/>
              <a:t>asynchronizations</a:t>
            </a:r>
            <a:endParaRPr lang="en-US" sz="2000" b="1" dirty="0"/>
          </a:p>
        </p:txBody>
      </p:sp>
      <p:pic>
        <p:nvPicPr>
          <p:cNvPr id="61" name="Picture 60"/>
          <p:cNvPicPr>
            <a:picLocks noChangeAspect="1"/>
          </p:cNvPicPr>
          <p:nvPr/>
        </p:nvPicPr>
        <p:blipFill>
          <a:blip r:embed="rId3"/>
          <a:stretch>
            <a:fillRect/>
          </a:stretch>
        </p:blipFill>
        <p:spPr>
          <a:xfrm>
            <a:off x="8070" y="1896446"/>
            <a:ext cx="3620744" cy="1585869"/>
          </a:xfrm>
          <a:prstGeom prst="rect">
            <a:avLst/>
          </a:prstGeom>
        </p:spPr>
      </p:pic>
      <p:sp>
        <p:nvSpPr>
          <p:cNvPr id="62" name="TextBox 61"/>
          <p:cNvSpPr txBox="1"/>
          <p:nvPr/>
        </p:nvSpPr>
        <p:spPr>
          <a:xfrm>
            <a:off x="107155" y="2821410"/>
            <a:ext cx="717341" cy="400110"/>
          </a:xfrm>
          <a:prstGeom prst="rect">
            <a:avLst/>
          </a:prstGeom>
          <a:noFill/>
        </p:spPr>
        <p:txBody>
          <a:bodyPr wrap="square" lIns="91430" tIns="45716" rIns="91430" bIns="45716" rtlCol="0">
            <a:spAutoFit/>
          </a:bodyPr>
          <a:lstStyle/>
          <a:p>
            <a:r>
              <a:rPr lang="en-US" sz="2000" dirty="0">
                <a:solidFill>
                  <a:srgbClr val="00B050"/>
                </a:solidFill>
              </a:rPr>
              <a:t>300</a:t>
            </a:r>
            <a:endParaRPr lang="en-US" sz="2000" dirty="0">
              <a:solidFill>
                <a:srgbClr val="00B050"/>
              </a:solidFill>
            </a:endParaRPr>
          </a:p>
        </p:txBody>
      </p:sp>
      <p:sp>
        <p:nvSpPr>
          <p:cNvPr id="63" name="TextBox 62"/>
          <p:cNvSpPr txBox="1"/>
          <p:nvPr/>
        </p:nvSpPr>
        <p:spPr>
          <a:xfrm>
            <a:off x="903787" y="2841442"/>
            <a:ext cx="581025" cy="400110"/>
          </a:xfrm>
          <a:prstGeom prst="rect">
            <a:avLst/>
          </a:prstGeom>
          <a:noFill/>
        </p:spPr>
        <p:txBody>
          <a:bodyPr wrap="square" lIns="91430" tIns="45716" rIns="91430" bIns="45716" rtlCol="0">
            <a:spAutoFit/>
          </a:bodyPr>
          <a:lstStyle/>
          <a:p>
            <a:r>
              <a:rPr lang="en-US" sz="2000" dirty="0">
                <a:solidFill>
                  <a:srgbClr val="00B050"/>
                </a:solidFill>
              </a:rPr>
              <a:t>300</a:t>
            </a:r>
            <a:endParaRPr lang="en-US" sz="2000" dirty="0">
              <a:solidFill>
                <a:srgbClr val="00B050"/>
              </a:solidFill>
            </a:endParaRPr>
          </a:p>
        </p:txBody>
      </p:sp>
      <p:sp>
        <p:nvSpPr>
          <p:cNvPr id="64" name="TextBox 63"/>
          <p:cNvSpPr txBox="1"/>
          <p:nvPr/>
        </p:nvSpPr>
        <p:spPr>
          <a:xfrm>
            <a:off x="2593076" y="2869691"/>
            <a:ext cx="622716" cy="400110"/>
          </a:xfrm>
          <a:prstGeom prst="rect">
            <a:avLst/>
          </a:prstGeom>
          <a:noFill/>
        </p:spPr>
        <p:txBody>
          <a:bodyPr wrap="square" lIns="91430" tIns="45716" rIns="91430" bIns="45716" rtlCol="0">
            <a:spAutoFit/>
          </a:bodyPr>
          <a:lstStyle/>
          <a:p>
            <a:r>
              <a:rPr lang="en-US" sz="2000" dirty="0">
                <a:solidFill>
                  <a:srgbClr val="0070C0"/>
                </a:solidFill>
              </a:rPr>
              <a:t>300</a:t>
            </a:r>
            <a:endParaRPr lang="en-US" sz="2000" dirty="0">
              <a:solidFill>
                <a:srgbClr val="0070C0"/>
              </a:solidFill>
            </a:endParaRPr>
          </a:p>
        </p:txBody>
      </p:sp>
      <p:sp>
        <p:nvSpPr>
          <p:cNvPr id="65" name="TextBox 64"/>
          <p:cNvSpPr txBox="1"/>
          <p:nvPr/>
        </p:nvSpPr>
        <p:spPr>
          <a:xfrm>
            <a:off x="3271774" y="2869691"/>
            <a:ext cx="657225" cy="400110"/>
          </a:xfrm>
          <a:prstGeom prst="rect">
            <a:avLst/>
          </a:prstGeom>
          <a:noFill/>
        </p:spPr>
        <p:txBody>
          <a:bodyPr wrap="square" lIns="91430" tIns="45716" rIns="91430" bIns="45716" rtlCol="0">
            <a:spAutoFit/>
          </a:bodyPr>
          <a:lstStyle/>
          <a:p>
            <a:r>
              <a:rPr lang="en-US" sz="2000" dirty="0">
                <a:solidFill>
                  <a:srgbClr val="0070C0"/>
                </a:solidFill>
              </a:rPr>
              <a:t>300</a:t>
            </a:r>
            <a:endParaRPr lang="en-US" sz="2000" dirty="0">
              <a:solidFill>
                <a:srgbClr val="0070C0"/>
              </a:solidFill>
            </a:endParaRPr>
          </a:p>
        </p:txBody>
      </p:sp>
      <p:cxnSp>
        <p:nvCxnSpPr>
          <p:cNvPr id="66" name="Straight Arrow Connector 65"/>
          <p:cNvCxnSpPr/>
          <p:nvPr/>
        </p:nvCxnSpPr>
        <p:spPr>
          <a:xfrm flipH="1" flipV="1">
            <a:off x="520623" y="270939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810863" y="2728448"/>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2920740" y="271536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3199127" y="2730064"/>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70" name="Picture 69"/>
          <p:cNvPicPr>
            <a:picLocks noChangeAspect="1"/>
          </p:cNvPicPr>
          <p:nvPr/>
        </p:nvPicPr>
        <p:blipFill>
          <a:blip r:embed="rId3"/>
          <a:stretch>
            <a:fillRect/>
          </a:stretch>
        </p:blipFill>
        <p:spPr>
          <a:xfrm>
            <a:off x="5350692" y="1895425"/>
            <a:ext cx="3620744" cy="1585869"/>
          </a:xfrm>
          <a:prstGeom prst="rect">
            <a:avLst/>
          </a:prstGeom>
        </p:spPr>
      </p:pic>
      <p:sp>
        <p:nvSpPr>
          <p:cNvPr id="71" name="TextBox 70"/>
          <p:cNvSpPr txBox="1"/>
          <p:nvPr/>
        </p:nvSpPr>
        <p:spPr>
          <a:xfrm>
            <a:off x="5637244" y="2836850"/>
            <a:ext cx="403526" cy="400110"/>
          </a:xfrm>
          <a:prstGeom prst="rect">
            <a:avLst/>
          </a:prstGeom>
          <a:noFill/>
        </p:spPr>
        <p:txBody>
          <a:bodyPr wrap="square" lIns="91430" tIns="45716" rIns="91430" bIns="45716" rtlCol="0">
            <a:spAutoFit/>
          </a:bodyPr>
          <a:lstStyle/>
          <a:p>
            <a:r>
              <a:rPr lang="en-US" sz="2000" dirty="0">
                <a:solidFill>
                  <a:srgbClr val="00B050"/>
                </a:solidFill>
              </a:rPr>
              <a:t>0</a:t>
            </a:r>
            <a:endParaRPr lang="en-US" sz="2000" dirty="0">
              <a:solidFill>
                <a:srgbClr val="00B050"/>
              </a:solidFill>
            </a:endParaRPr>
          </a:p>
        </p:txBody>
      </p:sp>
      <p:sp>
        <p:nvSpPr>
          <p:cNvPr id="72" name="TextBox 71"/>
          <p:cNvSpPr txBox="1"/>
          <p:nvPr/>
        </p:nvSpPr>
        <p:spPr>
          <a:xfrm>
            <a:off x="6246409" y="2840419"/>
            <a:ext cx="581025" cy="400110"/>
          </a:xfrm>
          <a:prstGeom prst="rect">
            <a:avLst/>
          </a:prstGeom>
          <a:noFill/>
        </p:spPr>
        <p:txBody>
          <a:bodyPr wrap="square" lIns="91430" tIns="45716" rIns="91430" bIns="45716" rtlCol="0">
            <a:spAutoFit/>
          </a:bodyPr>
          <a:lstStyle/>
          <a:p>
            <a:r>
              <a:rPr lang="en-US" sz="2000" dirty="0">
                <a:solidFill>
                  <a:srgbClr val="00B050"/>
                </a:solidFill>
              </a:rPr>
              <a:t>6</a:t>
            </a:r>
            <a:r>
              <a:rPr lang="en-US" sz="2000" dirty="0">
                <a:solidFill>
                  <a:srgbClr val="00B050"/>
                </a:solidFill>
              </a:rPr>
              <a:t>00</a:t>
            </a:r>
            <a:endParaRPr lang="en-US" sz="2000" dirty="0">
              <a:solidFill>
                <a:srgbClr val="00B050"/>
              </a:solidFill>
            </a:endParaRPr>
          </a:p>
        </p:txBody>
      </p:sp>
      <p:sp>
        <p:nvSpPr>
          <p:cNvPr id="73" name="TextBox 72"/>
          <p:cNvSpPr txBox="1"/>
          <p:nvPr/>
        </p:nvSpPr>
        <p:spPr>
          <a:xfrm>
            <a:off x="7935697" y="2868669"/>
            <a:ext cx="622716" cy="400110"/>
          </a:xfrm>
          <a:prstGeom prst="rect">
            <a:avLst/>
          </a:prstGeom>
          <a:noFill/>
        </p:spPr>
        <p:txBody>
          <a:bodyPr wrap="square" lIns="91430" tIns="45716" rIns="91430" bIns="45716" rtlCol="0">
            <a:spAutoFit/>
          </a:bodyPr>
          <a:lstStyle/>
          <a:p>
            <a:r>
              <a:rPr lang="en-US" sz="2000" dirty="0">
                <a:solidFill>
                  <a:srgbClr val="0070C0"/>
                </a:solidFill>
              </a:rPr>
              <a:t>5</a:t>
            </a:r>
            <a:r>
              <a:rPr lang="en-US" sz="2000" dirty="0">
                <a:solidFill>
                  <a:srgbClr val="0070C0"/>
                </a:solidFill>
              </a:rPr>
              <a:t>00</a:t>
            </a:r>
            <a:endParaRPr lang="en-US" sz="2000" dirty="0">
              <a:solidFill>
                <a:srgbClr val="0070C0"/>
              </a:solidFill>
            </a:endParaRPr>
          </a:p>
        </p:txBody>
      </p:sp>
      <p:sp>
        <p:nvSpPr>
          <p:cNvPr id="74" name="TextBox 73"/>
          <p:cNvSpPr txBox="1"/>
          <p:nvPr/>
        </p:nvSpPr>
        <p:spPr>
          <a:xfrm>
            <a:off x="8614394" y="2868669"/>
            <a:ext cx="657225" cy="400110"/>
          </a:xfrm>
          <a:prstGeom prst="rect">
            <a:avLst/>
          </a:prstGeom>
          <a:noFill/>
        </p:spPr>
        <p:txBody>
          <a:bodyPr wrap="square" lIns="91430" tIns="45716" rIns="91430" bIns="45716" rtlCol="0">
            <a:spAutoFit/>
          </a:bodyPr>
          <a:lstStyle/>
          <a:p>
            <a:r>
              <a:rPr lang="en-US" sz="2000" dirty="0">
                <a:solidFill>
                  <a:srgbClr val="0070C0"/>
                </a:solidFill>
              </a:rPr>
              <a:t>1</a:t>
            </a:r>
            <a:r>
              <a:rPr lang="en-US" sz="2000" dirty="0">
                <a:solidFill>
                  <a:srgbClr val="0070C0"/>
                </a:solidFill>
              </a:rPr>
              <a:t>00</a:t>
            </a:r>
            <a:endParaRPr lang="en-US" sz="2000" dirty="0">
              <a:solidFill>
                <a:srgbClr val="0070C0"/>
              </a:solidFill>
            </a:endParaRPr>
          </a:p>
        </p:txBody>
      </p:sp>
      <p:cxnSp>
        <p:nvCxnSpPr>
          <p:cNvPr id="76" name="Straight Arrow Connector 75"/>
          <p:cNvCxnSpPr/>
          <p:nvPr/>
        </p:nvCxnSpPr>
        <p:spPr>
          <a:xfrm flipV="1">
            <a:off x="6153485" y="2727425"/>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flipV="1">
            <a:off x="8263362" y="2714346"/>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8541750" y="2729041"/>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724748" y="5957379"/>
            <a:ext cx="717341" cy="400110"/>
          </a:xfrm>
          <a:prstGeom prst="rect">
            <a:avLst/>
          </a:prstGeom>
          <a:noFill/>
        </p:spPr>
        <p:txBody>
          <a:bodyPr wrap="square" lIns="91430" tIns="45716" rIns="91430" bIns="45716" rtlCol="0">
            <a:spAutoFit/>
          </a:bodyPr>
          <a:lstStyle/>
          <a:p>
            <a:r>
              <a:rPr lang="en-US" sz="2000" dirty="0">
                <a:solidFill>
                  <a:srgbClr val="00B050"/>
                </a:solidFill>
              </a:rPr>
              <a:t>2</a:t>
            </a:r>
            <a:r>
              <a:rPr lang="en-US" sz="2000" dirty="0">
                <a:solidFill>
                  <a:srgbClr val="00B050"/>
                </a:solidFill>
              </a:rPr>
              <a:t>00</a:t>
            </a:r>
            <a:endParaRPr lang="en-US" sz="2000" dirty="0">
              <a:solidFill>
                <a:srgbClr val="00B050"/>
              </a:solidFill>
            </a:endParaRPr>
          </a:p>
        </p:txBody>
      </p:sp>
      <p:sp>
        <p:nvSpPr>
          <p:cNvPr id="81" name="TextBox 80"/>
          <p:cNvSpPr txBox="1"/>
          <p:nvPr/>
        </p:nvSpPr>
        <p:spPr>
          <a:xfrm>
            <a:off x="3521380" y="5977411"/>
            <a:ext cx="581025" cy="400110"/>
          </a:xfrm>
          <a:prstGeom prst="rect">
            <a:avLst/>
          </a:prstGeom>
          <a:noFill/>
        </p:spPr>
        <p:txBody>
          <a:bodyPr wrap="square" lIns="91430" tIns="45716" rIns="91430" bIns="45716" rtlCol="0">
            <a:spAutoFit/>
          </a:bodyPr>
          <a:lstStyle/>
          <a:p>
            <a:r>
              <a:rPr lang="en-US" sz="2000" dirty="0">
                <a:solidFill>
                  <a:srgbClr val="00B050"/>
                </a:solidFill>
              </a:rPr>
              <a:t>4</a:t>
            </a:r>
            <a:r>
              <a:rPr lang="en-US" sz="2000" dirty="0">
                <a:solidFill>
                  <a:srgbClr val="00B050"/>
                </a:solidFill>
              </a:rPr>
              <a:t>00</a:t>
            </a:r>
            <a:endParaRPr lang="en-US" sz="2000" dirty="0">
              <a:solidFill>
                <a:srgbClr val="00B050"/>
              </a:solidFill>
            </a:endParaRPr>
          </a:p>
        </p:txBody>
      </p:sp>
      <p:sp>
        <p:nvSpPr>
          <p:cNvPr id="82" name="TextBox 81"/>
          <p:cNvSpPr txBox="1"/>
          <p:nvPr/>
        </p:nvSpPr>
        <p:spPr>
          <a:xfrm>
            <a:off x="5210669" y="6005662"/>
            <a:ext cx="622716" cy="400110"/>
          </a:xfrm>
          <a:prstGeom prst="rect">
            <a:avLst/>
          </a:prstGeom>
          <a:noFill/>
        </p:spPr>
        <p:txBody>
          <a:bodyPr wrap="square" lIns="91430" tIns="45716" rIns="91430" bIns="45716" rtlCol="0">
            <a:spAutoFit/>
          </a:bodyPr>
          <a:lstStyle/>
          <a:p>
            <a:r>
              <a:rPr lang="en-US" sz="2000" dirty="0">
                <a:solidFill>
                  <a:srgbClr val="0070C0"/>
                </a:solidFill>
              </a:rPr>
              <a:t>4</a:t>
            </a:r>
            <a:r>
              <a:rPr lang="en-US" sz="2000" dirty="0">
                <a:solidFill>
                  <a:srgbClr val="0070C0"/>
                </a:solidFill>
              </a:rPr>
              <a:t>5</a:t>
            </a:r>
            <a:r>
              <a:rPr lang="en-US" sz="2000" dirty="0">
                <a:solidFill>
                  <a:srgbClr val="0070C0"/>
                </a:solidFill>
              </a:rPr>
              <a:t>0</a:t>
            </a:r>
            <a:endParaRPr lang="en-US" sz="2000" dirty="0">
              <a:solidFill>
                <a:srgbClr val="0070C0"/>
              </a:solidFill>
            </a:endParaRPr>
          </a:p>
        </p:txBody>
      </p:sp>
      <p:sp>
        <p:nvSpPr>
          <p:cNvPr id="83" name="TextBox 82"/>
          <p:cNvSpPr txBox="1"/>
          <p:nvPr/>
        </p:nvSpPr>
        <p:spPr>
          <a:xfrm>
            <a:off x="5889365" y="6005662"/>
            <a:ext cx="657225" cy="400110"/>
          </a:xfrm>
          <a:prstGeom prst="rect">
            <a:avLst/>
          </a:prstGeom>
          <a:noFill/>
        </p:spPr>
        <p:txBody>
          <a:bodyPr wrap="square" lIns="91430" tIns="45716" rIns="91430" bIns="45716" rtlCol="0">
            <a:spAutoFit/>
          </a:bodyPr>
          <a:lstStyle/>
          <a:p>
            <a:r>
              <a:rPr lang="en-US" sz="2000" dirty="0">
                <a:solidFill>
                  <a:srgbClr val="0070C0"/>
                </a:solidFill>
              </a:rPr>
              <a:t>150</a:t>
            </a:r>
            <a:endParaRPr lang="en-US" sz="2000" dirty="0">
              <a:solidFill>
                <a:srgbClr val="0070C0"/>
              </a:solidFill>
            </a:endParaRPr>
          </a:p>
        </p:txBody>
      </p:sp>
      <p:cxnSp>
        <p:nvCxnSpPr>
          <p:cNvPr id="84" name="Straight Arrow Connector 83"/>
          <p:cNvCxnSpPr/>
          <p:nvPr/>
        </p:nvCxnSpPr>
        <p:spPr>
          <a:xfrm flipH="1" flipV="1">
            <a:off x="3138216" y="5845367"/>
            <a:ext cx="301884" cy="52962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428456" y="5864417"/>
            <a:ext cx="293908" cy="510576"/>
          </a:xfrm>
          <a:prstGeom prst="straightConnector1">
            <a:avLst/>
          </a:prstGeom>
          <a:ln w="285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flipV="1">
            <a:off x="5538333" y="5851338"/>
            <a:ext cx="301884" cy="529626"/>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5816720" y="5866034"/>
            <a:ext cx="277335" cy="501564"/>
          </a:xfrm>
          <a:prstGeom prst="straightConnector1">
            <a:avLst/>
          </a:prstGeom>
          <a:ln w="285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203345" y="5023304"/>
            <a:ext cx="706638" cy="1323439"/>
          </a:xfrm>
          <a:prstGeom prst="rect">
            <a:avLst/>
          </a:prstGeom>
          <a:noFill/>
        </p:spPr>
        <p:txBody>
          <a:bodyPr wrap="square" lIns="91430" tIns="45716" rIns="91430" bIns="45716" rtlCol="0">
            <a:spAutoFit/>
          </a:bodyPr>
          <a:lstStyle/>
          <a:p>
            <a:r>
              <a:rPr lang="en-US" sz="8000" dirty="0">
                <a:solidFill>
                  <a:srgbClr val="C00000"/>
                </a:solidFill>
              </a:rPr>
              <a:t>?</a:t>
            </a:r>
            <a:endParaRPr lang="en-US" sz="8000" dirty="0">
              <a:solidFill>
                <a:srgbClr val="C00000"/>
              </a:solidFill>
            </a:endParaRPr>
          </a:p>
        </p:txBody>
      </p:sp>
      <p:sp>
        <p:nvSpPr>
          <p:cNvPr id="39" name="TextBox 38"/>
          <p:cNvSpPr txBox="1"/>
          <p:nvPr/>
        </p:nvSpPr>
        <p:spPr>
          <a:xfrm>
            <a:off x="3811890" y="2225970"/>
            <a:ext cx="1546844" cy="400110"/>
          </a:xfrm>
          <a:prstGeom prst="rect">
            <a:avLst/>
          </a:prstGeom>
          <a:noFill/>
        </p:spPr>
        <p:txBody>
          <a:bodyPr wrap="square" lIns="91430" tIns="45716" rIns="91430" bIns="45716" rtlCol="0">
            <a:spAutoFit/>
          </a:bodyPr>
          <a:lstStyle/>
          <a:p>
            <a:pPr algn="ctr"/>
            <a:r>
              <a:rPr lang="en-US" sz="2000" b="1" dirty="0"/>
              <a:t>Transition</a:t>
            </a:r>
            <a:endParaRPr lang="en-US" sz="2000" b="1"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56</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4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7765155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fade">
                                      <p:cBhvr>
                                        <p:cTn id="35" dur="500"/>
                                        <p:tgtEl>
                                          <p:spTgt spid="84"/>
                                        </p:tgtEl>
                                      </p:cBhvr>
                                    </p:animEffect>
                                  </p:childTnLst>
                                </p:cTn>
                              </p:par>
                              <p:par>
                                <p:cTn id="36" presetID="10" presetClass="entr" presetSubtype="0" fill="hold"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500"/>
                                        <p:tgtEl>
                                          <p:spTgt spid="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animEffect transition="in" filter="fade">
                                      <p:cBhvr>
                                        <p:cTn id="41" dur="500"/>
                                        <p:tgtEl>
                                          <p:spTgt spid="8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nodeType="with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fade">
                                      <p:cBhvr>
                                        <p:cTn id="47" dur="500"/>
                                        <p:tgtEl>
                                          <p:spTgt spid="86"/>
                                        </p:tgtEl>
                                      </p:cBhvr>
                                    </p:animEffect>
                                  </p:childTnLst>
                                </p:cTn>
                              </p:par>
                              <p:par>
                                <p:cTn id="48" presetID="10"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500"/>
                                        <p:tgtEl>
                                          <p:spTgt spid="8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500"/>
                                        <p:tgtEl>
                                          <p:spTgt spid="83"/>
                                        </p:tgtEl>
                                      </p:cBhvr>
                                    </p:animEffect>
                                  </p:childTnLst>
                                </p:cTn>
                              </p:par>
                              <p:par>
                                <p:cTn id="54" presetID="10" presetClass="exit" presetSubtype="0" fill="hold" grpId="1" nodeType="withEffect">
                                  <p:stCondLst>
                                    <p:cond delay="0"/>
                                  </p:stCondLst>
                                  <p:childTnLst>
                                    <p:animEffect transition="out" filter="fade">
                                      <p:cBhvr>
                                        <p:cTn id="55" dur="500"/>
                                        <p:tgtEl>
                                          <p:spTgt spid="4"/>
                                        </p:tgtEl>
                                      </p:cBhvr>
                                    </p:animEffect>
                                    <p:set>
                                      <p:cBhvr>
                                        <p:cTn id="5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8" grpId="0"/>
      <p:bldP spid="59" grpId="0"/>
      <p:bldP spid="60" grpId="0"/>
      <p:bldP spid="80" grpId="0"/>
      <p:bldP spid="81" grpId="0"/>
      <p:bldP spid="82" grpId="0"/>
      <p:bldP spid="83" grpId="0"/>
      <p:bldP spid="4" grpId="0"/>
      <p:bldP spid="4"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t>
            </a:r>
            <a:r>
              <a:rPr lang="en-US" dirty="0" err="1" smtClean="0"/>
              <a:t>zUpdate</a:t>
            </a:r>
            <a:r>
              <a:rPr lang="en-US" dirty="0"/>
              <a:t> </a:t>
            </a:r>
            <a:r>
              <a:rPr lang="en-US" dirty="0" smtClean="0"/>
              <a:t>performs congestion-free update</a:t>
            </a:r>
            <a:endParaRPr lang="en-US" dirty="0"/>
          </a:p>
        </p:txBody>
      </p:sp>
      <p:pic>
        <p:nvPicPr>
          <p:cNvPr id="16" name="Picture 1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05905" y="1677953"/>
            <a:ext cx="1032784" cy="1236184"/>
          </a:xfrm>
          <a:prstGeom prst="rect">
            <a:avLst/>
          </a:prstGeom>
        </p:spPr>
      </p:pic>
      <p:sp>
        <p:nvSpPr>
          <p:cNvPr id="19" name="TextBox 18"/>
          <p:cNvSpPr txBox="1"/>
          <p:nvPr/>
        </p:nvSpPr>
        <p:spPr>
          <a:xfrm>
            <a:off x="1417760" y="5056846"/>
            <a:ext cx="2581222" cy="400110"/>
          </a:xfrm>
          <a:prstGeom prst="rect">
            <a:avLst/>
          </a:prstGeom>
          <a:noFill/>
        </p:spPr>
        <p:txBody>
          <a:bodyPr wrap="square" lIns="91430" tIns="45716" rIns="91430" bIns="45716" rtlCol="0">
            <a:spAutoFit/>
          </a:bodyPr>
          <a:lstStyle/>
          <a:p>
            <a:r>
              <a:rPr lang="en-US" sz="2000" dirty="0">
                <a:solidFill>
                  <a:srgbClr val="0070C0"/>
                </a:solidFill>
              </a:rPr>
              <a:t>Data Center Network</a:t>
            </a:r>
            <a:endParaRPr lang="en-US" sz="2000" dirty="0">
              <a:solidFill>
                <a:srgbClr val="0070C0"/>
              </a:solidFill>
            </a:endParaRPr>
          </a:p>
        </p:txBody>
      </p:sp>
      <p:sp>
        <p:nvSpPr>
          <p:cNvPr id="20" name="Rounded Rectangle 19"/>
          <p:cNvSpPr/>
          <p:nvPr/>
        </p:nvSpPr>
        <p:spPr>
          <a:xfrm>
            <a:off x="339634" y="3109011"/>
            <a:ext cx="8673737" cy="1368774"/>
          </a:xfrm>
          <a:prstGeom prst="roundRect">
            <a:avLst/>
          </a:prstGeom>
          <a:no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1" name="TextBox 20"/>
          <p:cNvSpPr txBox="1"/>
          <p:nvPr/>
        </p:nvSpPr>
        <p:spPr>
          <a:xfrm>
            <a:off x="1011787" y="2704882"/>
            <a:ext cx="1111174" cy="400110"/>
          </a:xfrm>
          <a:prstGeom prst="rect">
            <a:avLst/>
          </a:prstGeom>
          <a:noFill/>
        </p:spPr>
        <p:txBody>
          <a:bodyPr wrap="square" lIns="91430" tIns="45716" rIns="91430" bIns="45716" rtlCol="0">
            <a:spAutoFit/>
          </a:bodyPr>
          <a:lstStyle/>
          <a:p>
            <a:r>
              <a:rPr lang="en-US" sz="2000" dirty="0" err="1">
                <a:solidFill>
                  <a:srgbClr val="0070C0"/>
                </a:solidFill>
              </a:rPr>
              <a:t>zUpdate</a:t>
            </a:r>
            <a:endParaRPr lang="en-US" sz="2000" dirty="0">
              <a:solidFill>
                <a:srgbClr val="0070C0"/>
              </a:solidFill>
            </a:endParaRPr>
          </a:p>
        </p:txBody>
      </p:sp>
      <p:sp>
        <p:nvSpPr>
          <p:cNvPr id="26" name="TextBox 25"/>
          <p:cNvSpPr txBox="1"/>
          <p:nvPr/>
        </p:nvSpPr>
        <p:spPr>
          <a:xfrm>
            <a:off x="535264" y="3496364"/>
            <a:ext cx="1587340" cy="654986"/>
          </a:xfrm>
          <a:prstGeom prst="rect">
            <a:avLst/>
          </a:prstGeom>
          <a:noFill/>
          <a:ln w="28575">
            <a:solidFill>
              <a:schemeClr val="accent1">
                <a:lumMod val="50000"/>
              </a:schemeClr>
            </a:solidFill>
          </a:ln>
        </p:spPr>
        <p:txBody>
          <a:bodyPr wrap="square" lIns="91430" tIns="45716" rIns="91430" bIns="45716" rtlCol="0">
            <a:spAutoFit/>
          </a:bodyPr>
          <a:lstStyle/>
          <a:p>
            <a:pPr algn="ctr"/>
            <a:r>
              <a:rPr lang="en-US" dirty="0" smtClean="0"/>
              <a:t>Current Traffic Distribution</a:t>
            </a:r>
          </a:p>
        </p:txBody>
      </p:sp>
      <p:sp>
        <p:nvSpPr>
          <p:cNvPr id="27" name="TextBox 26"/>
          <p:cNvSpPr txBox="1"/>
          <p:nvPr/>
        </p:nvSpPr>
        <p:spPr>
          <a:xfrm>
            <a:off x="7436039" y="3481841"/>
            <a:ext cx="1479363" cy="654986"/>
          </a:xfrm>
          <a:prstGeom prst="rect">
            <a:avLst/>
          </a:prstGeom>
          <a:noFill/>
          <a:ln w="28575">
            <a:solidFill>
              <a:schemeClr val="accent1">
                <a:lumMod val="50000"/>
              </a:schemeClr>
            </a:solidFill>
          </a:ln>
        </p:spPr>
        <p:txBody>
          <a:bodyPr wrap="square" lIns="91430" tIns="45716" rIns="91430" bIns="45716" rtlCol="0">
            <a:spAutoFit/>
          </a:bodyPr>
          <a:lstStyle/>
          <a:p>
            <a:pPr algn="ctr"/>
            <a:r>
              <a:rPr lang="en-US" dirty="0" smtClean="0">
                <a:solidFill>
                  <a:srgbClr val="00B050"/>
                </a:solidFill>
              </a:rPr>
              <a:t>Target Traffic Distribution</a:t>
            </a:r>
            <a:endParaRPr lang="en-US" dirty="0">
              <a:solidFill>
                <a:srgbClr val="00B050"/>
              </a:solidFill>
            </a:endParaRPr>
          </a:p>
        </p:txBody>
      </p:sp>
      <p:sp>
        <p:nvSpPr>
          <p:cNvPr id="43" name="TextBox 42"/>
          <p:cNvSpPr txBox="1"/>
          <p:nvPr/>
        </p:nvSpPr>
        <p:spPr>
          <a:xfrm>
            <a:off x="5386869" y="11165661"/>
            <a:ext cx="2194560" cy="654986"/>
          </a:xfrm>
          <a:prstGeom prst="rect">
            <a:avLst/>
          </a:prstGeom>
          <a:noFill/>
          <a:ln w="28575">
            <a:noFill/>
          </a:ln>
        </p:spPr>
        <p:txBody>
          <a:bodyPr wrap="square" lIns="91430" tIns="45716" rIns="91430" bIns="45716" rtlCol="0">
            <a:spAutoFit/>
          </a:bodyPr>
          <a:lstStyle/>
          <a:p>
            <a:pPr algn="ctr"/>
            <a:r>
              <a:rPr lang="en-US" b="1" dirty="0" smtClean="0"/>
              <a:t>Routing Weights</a:t>
            </a:r>
          </a:p>
          <a:p>
            <a:pPr algn="ctr"/>
            <a:r>
              <a:rPr lang="en-US" b="1" dirty="0" smtClean="0"/>
              <a:t>Reconfigurations</a:t>
            </a:r>
            <a:endParaRPr lang="en-US" b="1" dirty="0"/>
          </a:p>
        </p:txBody>
      </p:sp>
      <p:sp>
        <p:nvSpPr>
          <p:cNvPr id="3" name="Cloud Callout 2"/>
          <p:cNvSpPr/>
          <p:nvPr/>
        </p:nvSpPr>
        <p:spPr>
          <a:xfrm>
            <a:off x="3807534" y="1495266"/>
            <a:ext cx="1541564" cy="82235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 name="TextBox 3"/>
          <p:cNvSpPr txBox="1"/>
          <p:nvPr/>
        </p:nvSpPr>
        <p:spPr>
          <a:xfrm>
            <a:off x="4114800" y="1600201"/>
            <a:ext cx="1008874" cy="654986"/>
          </a:xfrm>
          <a:prstGeom prst="rect">
            <a:avLst/>
          </a:prstGeom>
          <a:noFill/>
        </p:spPr>
        <p:txBody>
          <a:bodyPr wrap="square" lIns="91430" tIns="45716" rIns="91430" bIns="45716" rtlCol="0">
            <a:spAutoFit/>
          </a:bodyPr>
          <a:lstStyle/>
          <a:p>
            <a:r>
              <a:rPr lang="en-US" dirty="0" smtClean="0">
                <a:solidFill>
                  <a:schemeClr val="bg1"/>
                </a:solidFill>
              </a:rPr>
              <a:t>Update</a:t>
            </a:r>
          </a:p>
          <a:p>
            <a:r>
              <a:rPr lang="en-US" dirty="0" smtClean="0">
                <a:solidFill>
                  <a:schemeClr val="bg1"/>
                </a:solidFill>
              </a:rPr>
              <a:t>Scenario</a:t>
            </a:r>
            <a:endParaRPr lang="en-US" dirty="0">
              <a:solidFill>
                <a:schemeClr val="bg1"/>
              </a:solidFill>
            </a:endParaRPr>
          </a:p>
        </p:txBody>
      </p:sp>
      <p:sp>
        <p:nvSpPr>
          <p:cNvPr id="5" name="Right Arrow 4"/>
          <p:cNvSpPr/>
          <p:nvPr/>
        </p:nvSpPr>
        <p:spPr>
          <a:xfrm rot="1520955">
            <a:off x="4799676" y="2509038"/>
            <a:ext cx="3277538" cy="3465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9" name="TextBox 8"/>
          <p:cNvSpPr txBox="1"/>
          <p:nvPr/>
        </p:nvSpPr>
        <p:spPr>
          <a:xfrm>
            <a:off x="5922388" y="1767805"/>
            <a:ext cx="1881910" cy="654986"/>
          </a:xfrm>
          <a:prstGeom prst="rect">
            <a:avLst/>
          </a:prstGeom>
          <a:noFill/>
        </p:spPr>
        <p:txBody>
          <a:bodyPr wrap="square" lIns="91430" tIns="45716" rIns="91430" bIns="45716" rtlCol="0">
            <a:spAutoFit/>
          </a:bodyPr>
          <a:lstStyle/>
          <a:p>
            <a:r>
              <a:rPr lang="en-US" dirty="0" smtClean="0">
                <a:solidFill>
                  <a:schemeClr val="accent1">
                    <a:lumMod val="75000"/>
                  </a:schemeClr>
                </a:solidFill>
              </a:rPr>
              <a:t>Update requirements</a:t>
            </a:r>
            <a:endParaRPr lang="en-US" dirty="0">
              <a:solidFill>
                <a:schemeClr val="accent1">
                  <a:lumMod val="75000"/>
                </a:schemeClr>
              </a:solidFill>
            </a:endParaRPr>
          </a:p>
        </p:txBody>
      </p:sp>
      <p:sp>
        <p:nvSpPr>
          <p:cNvPr id="37" name="TextBox 36"/>
          <p:cNvSpPr txBox="1"/>
          <p:nvPr/>
        </p:nvSpPr>
        <p:spPr>
          <a:xfrm>
            <a:off x="2183253" y="2050067"/>
            <a:ext cx="1216158" cy="400110"/>
          </a:xfrm>
          <a:prstGeom prst="rect">
            <a:avLst/>
          </a:prstGeom>
          <a:noFill/>
        </p:spPr>
        <p:txBody>
          <a:bodyPr wrap="square" lIns="91430" tIns="45716" rIns="91430" bIns="45716" rtlCol="0">
            <a:spAutoFit/>
          </a:bodyPr>
          <a:lstStyle/>
          <a:p>
            <a:r>
              <a:rPr lang="en-US" sz="2000" dirty="0">
                <a:solidFill>
                  <a:srgbClr val="0070C0"/>
                </a:solidFill>
              </a:rPr>
              <a:t>Operator</a:t>
            </a:r>
            <a:endParaRPr lang="en-US" sz="2000" dirty="0">
              <a:solidFill>
                <a:srgbClr val="0070C0"/>
              </a:solidFill>
            </a:endParaRPr>
          </a:p>
        </p:txBody>
      </p:sp>
      <p:sp>
        <p:nvSpPr>
          <p:cNvPr id="10" name="Right Arrow 9"/>
          <p:cNvSpPr/>
          <p:nvPr/>
        </p:nvSpPr>
        <p:spPr>
          <a:xfrm rot="5400000">
            <a:off x="4638076" y="4544213"/>
            <a:ext cx="418742" cy="3850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pic>
        <p:nvPicPr>
          <p:cNvPr id="40" name="Picture 39"/>
          <p:cNvPicPr>
            <a:picLocks noChangeAspect="1"/>
          </p:cNvPicPr>
          <p:nvPr/>
        </p:nvPicPr>
        <p:blipFill>
          <a:blip r:embed="rId4"/>
          <a:stretch>
            <a:fillRect/>
          </a:stretch>
        </p:blipFill>
        <p:spPr>
          <a:xfrm>
            <a:off x="5133479" y="4637739"/>
            <a:ext cx="956121" cy="968870"/>
          </a:xfrm>
          <a:prstGeom prst="rect">
            <a:avLst/>
          </a:prstGeom>
        </p:spPr>
      </p:pic>
      <p:sp>
        <p:nvSpPr>
          <p:cNvPr id="22" name="TextBox 21"/>
          <p:cNvSpPr txBox="1"/>
          <p:nvPr/>
        </p:nvSpPr>
        <p:spPr>
          <a:xfrm>
            <a:off x="2472132" y="3486253"/>
            <a:ext cx="1964653" cy="654986"/>
          </a:xfrm>
          <a:prstGeom prst="rect">
            <a:avLst/>
          </a:prstGeom>
          <a:solidFill>
            <a:schemeClr val="bg1"/>
          </a:solidFill>
          <a:ln w="28575">
            <a:solidFill>
              <a:schemeClr val="accent1">
                <a:lumMod val="50000"/>
              </a:schemeClr>
            </a:solidFill>
            <a:prstDash val="sysDash"/>
          </a:ln>
        </p:spPr>
        <p:txBody>
          <a:bodyPr wrap="square" lIns="91430" tIns="45716" rIns="91430" bIns="45716"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sp>
        <p:nvSpPr>
          <p:cNvPr id="23" name="TextBox 22"/>
          <p:cNvSpPr txBox="1"/>
          <p:nvPr/>
        </p:nvSpPr>
        <p:spPr>
          <a:xfrm>
            <a:off x="5187916" y="3491500"/>
            <a:ext cx="1911807" cy="646323"/>
          </a:xfrm>
          <a:prstGeom prst="rect">
            <a:avLst/>
          </a:prstGeom>
          <a:solidFill>
            <a:schemeClr val="bg1"/>
          </a:solidFill>
          <a:ln w="28575">
            <a:solidFill>
              <a:schemeClr val="accent1">
                <a:lumMod val="50000"/>
              </a:schemeClr>
            </a:solidFill>
            <a:prstDash val="sysDash"/>
          </a:ln>
        </p:spPr>
        <p:txBody>
          <a:bodyPr wrap="square" lIns="91430" tIns="45716" rIns="91430" bIns="45716" rtlCol="0">
            <a:spAutoFit/>
          </a:bodyPr>
          <a:lstStyle/>
          <a:p>
            <a:pPr algn="ctr"/>
            <a:r>
              <a:rPr lang="en-US" dirty="0" smtClean="0">
                <a:solidFill>
                  <a:srgbClr val="00B050"/>
                </a:solidFill>
              </a:rPr>
              <a:t>Intermediate</a:t>
            </a:r>
          </a:p>
          <a:p>
            <a:pPr algn="ctr"/>
            <a:r>
              <a:rPr lang="en-US" dirty="0" smtClean="0">
                <a:solidFill>
                  <a:srgbClr val="00B050"/>
                </a:solidFill>
              </a:rPr>
              <a:t>Traffic Distribution</a:t>
            </a:r>
            <a:endParaRPr lang="en-US" dirty="0">
              <a:solidFill>
                <a:srgbClr val="00B050"/>
              </a:solidFill>
            </a:endParaRPr>
          </a:p>
        </p:txBody>
      </p:sp>
      <p:cxnSp>
        <p:nvCxnSpPr>
          <p:cNvPr id="8" name="Straight Arrow Connector 7"/>
          <p:cNvCxnSpPr>
            <a:stCxn id="26" idx="3"/>
          </p:cNvCxnSpPr>
          <p:nvPr/>
        </p:nvCxnSpPr>
        <p:spPr>
          <a:xfrm flipV="1">
            <a:off x="2122605" y="3814663"/>
            <a:ext cx="336314" cy="91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099726" y="3803055"/>
            <a:ext cx="352663" cy="11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a:stretch>
            <a:fillRect/>
          </a:stretch>
        </p:blipFill>
        <p:spPr>
          <a:xfrm>
            <a:off x="4519747" y="3742058"/>
            <a:ext cx="602703" cy="174676"/>
          </a:xfrm>
          <a:prstGeom prst="rect">
            <a:avLst/>
          </a:prstGeom>
        </p:spPr>
      </p:pic>
      <p:pic>
        <p:nvPicPr>
          <p:cNvPr id="14" name="Picture 13"/>
          <p:cNvPicPr>
            <a:picLocks noChangeAspect="1"/>
          </p:cNvPicPr>
          <p:nvPr/>
        </p:nvPicPr>
        <p:blipFill>
          <a:blip r:embed="rId6"/>
          <a:stretch>
            <a:fillRect/>
          </a:stretch>
        </p:blipFill>
        <p:spPr>
          <a:xfrm>
            <a:off x="3505200" y="5029200"/>
            <a:ext cx="2591397" cy="1452080"/>
          </a:xfrm>
          <a:prstGeom prst="rect">
            <a:avLst/>
          </a:prstGeom>
        </p:spPr>
      </p:pic>
      <p:sp>
        <p:nvSpPr>
          <p:cNvPr id="6" name="Slide Number Placeholder 5"/>
          <p:cNvSpPr>
            <a:spLocks noGrp="1"/>
          </p:cNvSpPr>
          <p:nvPr>
            <p:ph type="sldNum" sz="quarter" idx="12"/>
          </p:nvPr>
        </p:nvSpPr>
        <p:spPr/>
        <p:txBody>
          <a:bodyPr/>
          <a:lstStyle/>
          <a:p>
            <a:fld id="{9C1F5A0A-F6FC-4FFD-9B49-0DA8697211D9}" type="slidenum">
              <a:rPr lang="en-US" smtClean="0"/>
              <a:pPr/>
              <a:t>57</a:t>
            </a:fld>
            <a:endParaRPr lang="en-US"/>
          </a:p>
        </p:txBody>
      </p:sp>
      <p:sp>
        <p:nvSpPr>
          <p:cNvPr id="7" name="Date Placeholder 6"/>
          <p:cNvSpPr>
            <a:spLocks noGrp="1"/>
          </p:cNvSpPr>
          <p:nvPr>
            <p:ph type="dt" sz="half" idx="10"/>
          </p:nvPr>
        </p:nvSpPr>
        <p:spPr/>
        <p:txBody>
          <a:bodyPr/>
          <a:lstStyle/>
          <a:p>
            <a:r>
              <a:rPr lang="en-US" smtClean="0"/>
              <a:t>10/13/14</a:t>
            </a:r>
            <a:endParaRPr lang="en-US"/>
          </a:p>
        </p:txBody>
      </p:sp>
      <p:sp>
        <p:nvSpPr>
          <p:cNvPr id="11" name="Footer Placeholder 10"/>
          <p:cNvSpPr>
            <a:spLocks noGrp="1"/>
          </p:cNvSpPr>
          <p:nvPr>
            <p:ph type="ftr" sz="quarter" idx="11"/>
          </p:nvPr>
        </p:nvSpPr>
        <p:spPr>
          <a:xfrm>
            <a:off x="3276600" y="6324601"/>
            <a:ext cx="3200400" cy="396875"/>
          </a:xfrm>
        </p:spPr>
        <p:txBody>
          <a:bodyPr/>
          <a:lstStyle/>
          <a:p>
            <a:r>
              <a:rPr lang="en-US" smtClean="0"/>
              <a:t>Software Defined Networking (COMS 6998-10)</a:t>
            </a:r>
            <a:endParaRPr lang="en-US" dirty="0"/>
          </a:p>
        </p:txBody>
      </p:sp>
      <p:sp>
        <p:nvSpPr>
          <p:cNvPr id="2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821156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 grpId="0" animBg="1"/>
      <p:bldP spid="4" grpId="0"/>
      <p:bldP spid="5" grpId="0" animBg="1"/>
      <p:bldP spid="9" grpId="0"/>
      <p:bldP spid="10" grpId="0" animBg="1"/>
      <p:bldP spid="22" grpId="0" animBg="1"/>
      <p:bldP spid="2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technical issues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Describing traffic distribution</a:t>
            </a:r>
          </a:p>
          <a:p>
            <a:endParaRPr lang="en-US" dirty="0" smtClean="0"/>
          </a:p>
          <a:p>
            <a:r>
              <a:rPr lang="en-US" dirty="0" smtClean="0"/>
              <a:t>Representing update requirements</a:t>
            </a:r>
            <a:endParaRPr lang="en-US" dirty="0"/>
          </a:p>
          <a:p>
            <a:endParaRPr lang="en-US" dirty="0" smtClean="0"/>
          </a:p>
          <a:p>
            <a:r>
              <a:rPr lang="en-US" dirty="0" smtClean="0"/>
              <a:t>Defining conditions for congestion-free transition </a:t>
            </a:r>
          </a:p>
          <a:p>
            <a:endParaRPr lang="en-US" dirty="0"/>
          </a:p>
          <a:p>
            <a:r>
              <a:rPr lang="en-US" dirty="0" smtClean="0"/>
              <a:t>Computing an update plan</a:t>
            </a:r>
          </a:p>
          <a:p>
            <a:endParaRPr lang="en-US" dirty="0"/>
          </a:p>
          <a:p>
            <a:r>
              <a:rPr lang="en-US" dirty="0" smtClean="0"/>
              <a:t>Implementing an update plan</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58</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52747877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1073499" y="2073867"/>
            <a:ext cx="7228937" cy="3636641"/>
          </a:xfrm>
          <a:prstGeom prst="rect">
            <a:avLst/>
          </a:prstGeom>
        </p:spPr>
      </p:pic>
      <p:sp>
        <p:nvSpPr>
          <p:cNvPr id="2" name="Title 1"/>
          <p:cNvSpPr>
            <a:spLocks noGrp="1"/>
          </p:cNvSpPr>
          <p:nvPr>
            <p:ph type="title"/>
          </p:nvPr>
        </p:nvSpPr>
        <p:spPr/>
        <p:txBody>
          <a:bodyPr/>
          <a:lstStyle/>
          <a:p>
            <a:r>
              <a:rPr lang="en-US" dirty="0" smtClean="0"/>
              <a:t>Describing </a:t>
            </a:r>
            <a:r>
              <a:rPr lang="en-US" dirty="0"/>
              <a:t>traffic distribution</a:t>
            </a:r>
          </a:p>
        </p:txBody>
      </p:sp>
      <p:sp>
        <p:nvSpPr>
          <p:cNvPr id="29" name="TextBox 28"/>
          <p:cNvSpPr txBox="1"/>
          <p:nvPr/>
        </p:nvSpPr>
        <p:spPr>
          <a:xfrm>
            <a:off x="2661279" y="4906330"/>
            <a:ext cx="581025" cy="373659"/>
          </a:xfrm>
          <a:prstGeom prst="rect">
            <a:avLst/>
          </a:prstGeom>
          <a:noFill/>
        </p:spPr>
        <p:txBody>
          <a:bodyPr wrap="square" lIns="91430" tIns="45716" rIns="91430" bIns="45716" rtlCol="0">
            <a:spAutoFit/>
          </a:bodyPr>
          <a:lstStyle/>
          <a:p>
            <a:r>
              <a:rPr lang="en-US" dirty="0">
                <a:solidFill>
                  <a:srgbClr val="00B050"/>
                </a:solidFill>
              </a:rPr>
              <a:t>6</a:t>
            </a:r>
            <a:r>
              <a:rPr lang="en-US" dirty="0" smtClean="0">
                <a:solidFill>
                  <a:srgbClr val="00B050"/>
                </a:solidFill>
              </a:rPr>
              <a:t>00</a:t>
            </a:r>
            <a:endParaRPr lang="en-US" dirty="0">
              <a:solidFill>
                <a:srgbClr val="00B050"/>
              </a:solidFill>
            </a:endParaRPr>
          </a:p>
        </p:txBody>
      </p:sp>
      <p:sp>
        <p:nvSpPr>
          <p:cNvPr id="30" name="TextBox 29"/>
          <p:cNvSpPr txBox="1"/>
          <p:nvPr/>
        </p:nvSpPr>
        <p:spPr>
          <a:xfrm>
            <a:off x="2951790" y="4060533"/>
            <a:ext cx="717341" cy="373659"/>
          </a:xfrm>
          <a:prstGeom prst="rect">
            <a:avLst/>
          </a:prstGeom>
          <a:noFill/>
        </p:spPr>
        <p:txBody>
          <a:bodyPr wrap="square" lIns="91430" tIns="45716" rIns="91430" bIns="45716" rtlCol="0">
            <a:spAutoFit/>
          </a:bodyPr>
          <a:lstStyle/>
          <a:p>
            <a:r>
              <a:rPr lang="en-US" dirty="0">
                <a:solidFill>
                  <a:srgbClr val="00B050"/>
                </a:solidFill>
              </a:rPr>
              <a:t>3</a:t>
            </a:r>
            <a:r>
              <a:rPr lang="en-US" dirty="0" smtClean="0">
                <a:solidFill>
                  <a:srgbClr val="00B050"/>
                </a:solidFill>
              </a:rPr>
              <a:t>00</a:t>
            </a:r>
            <a:endParaRPr lang="en-US" dirty="0">
              <a:solidFill>
                <a:srgbClr val="00B050"/>
              </a:solidFill>
            </a:endParaRPr>
          </a:p>
        </p:txBody>
      </p:sp>
      <p:sp>
        <p:nvSpPr>
          <p:cNvPr id="34" name="TextBox 33"/>
          <p:cNvSpPr txBox="1"/>
          <p:nvPr/>
        </p:nvSpPr>
        <p:spPr>
          <a:xfrm>
            <a:off x="2524963" y="3041627"/>
            <a:ext cx="717341" cy="373659"/>
          </a:xfrm>
          <a:prstGeom prst="rect">
            <a:avLst/>
          </a:prstGeom>
          <a:noFill/>
        </p:spPr>
        <p:txBody>
          <a:bodyPr wrap="square" lIns="91430" tIns="45716" rIns="91430" bIns="45716" rtlCol="0">
            <a:spAutoFit/>
          </a:bodyPr>
          <a:lstStyle/>
          <a:p>
            <a:r>
              <a:rPr lang="en-US" dirty="0" smtClean="0">
                <a:solidFill>
                  <a:srgbClr val="00B050"/>
                </a:solidFill>
              </a:rPr>
              <a:t>150</a:t>
            </a:r>
            <a:endParaRPr lang="en-US" dirty="0">
              <a:solidFill>
                <a:srgbClr val="00B050"/>
              </a:solidFill>
            </a:endParaRPr>
          </a:p>
        </p:txBody>
      </p:sp>
      <p:cxnSp>
        <p:nvCxnSpPr>
          <p:cNvPr id="24" name="Straight Arrow Connector 23"/>
          <p:cNvCxnSpPr/>
          <p:nvPr/>
        </p:nvCxnSpPr>
        <p:spPr>
          <a:xfrm flipH="1" flipV="1">
            <a:off x="2073349" y="3633976"/>
            <a:ext cx="587928"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61277" y="3633976"/>
            <a:ext cx="783672"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2005750" y="2416212"/>
            <a:ext cx="0" cy="979190"/>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005752" y="2416214"/>
            <a:ext cx="1874875" cy="93659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9C1F5A0A-F6FC-4FFD-9B49-0DA8697211D9}" type="slidenum">
              <a:rPr lang="en-US" smtClean="0"/>
              <a:pPr/>
              <a:t>59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24257755"/>
              </p:ext>
            </p:extLst>
          </p:nvPr>
        </p:nvGraphicFramePr>
        <p:xfrm>
          <a:off x="1371600" y="2667000"/>
          <a:ext cx="579120" cy="482600"/>
        </p:xfrm>
        <a:graphic>
          <a:graphicData uri="http://schemas.openxmlformats.org/presentationml/2006/ole">
            <mc:AlternateContent xmlns:mc="http://schemas.openxmlformats.org/markup-compatibility/2006">
              <mc:Choice xmlns:v="urn:schemas-microsoft-com:vml" Requires="v">
                <p:oleObj spid="_x0000_s1312" name="Equation" r:id="rId5" imgW="330200" imgH="279400" progId="Equation.3">
                  <p:embed/>
                </p:oleObj>
              </mc:Choice>
              <mc:Fallback>
                <p:oleObj name="Equation" r:id="rId5" imgW="330200" imgH="279400" progId="Equation.3">
                  <p:embed/>
                  <p:pic>
                    <p:nvPicPr>
                      <p:cNvPr id="0" name=""/>
                      <p:cNvPicPr/>
                      <p:nvPr/>
                    </p:nvPicPr>
                    <p:blipFill>
                      <a:blip r:embed="rId6"/>
                      <a:stretch>
                        <a:fillRect/>
                      </a:stretch>
                    </p:blipFill>
                    <p:spPr>
                      <a:xfrm>
                        <a:off x="1371600" y="2667000"/>
                        <a:ext cx="579120" cy="482600"/>
                      </a:xfrm>
                      <a:prstGeom prst="rect">
                        <a:avLst/>
                      </a:prstGeom>
                    </p:spPr>
                  </p:pic>
                </p:oleObj>
              </mc:Fallback>
            </mc:AlternateContent>
          </a:graphicData>
        </a:graphic>
      </p:graphicFrame>
      <p:sp>
        <p:nvSpPr>
          <p:cNvPr id="18" name="TextBox 17"/>
          <p:cNvSpPr txBox="1"/>
          <p:nvPr/>
        </p:nvSpPr>
        <p:spPr>
          <a:xfrm>
            <a:off x="1828800" y="2667000"/>
            <a:ext cx="762000" cy="373659"/>
          </a:xfrm>
          <a:prstGeom prst="rect">
            <a:avLst/>
          </a:prstGeom>
          <a:noFill/>
        </p:spPr>
        <p:txBody>
          <a:bodyPr wrap="square" lIns="91430" tIns="45716" rIns="91430" bIns="45716" rtlCol="0">
            <a:spAutoFit/>
          </a:bodyPr>
          <a:lstStyle/>
          <a:p>
            <a:r>
              <a:rPr lang="en-US" dirty="0" smtClean="0">
                <a:solidFill>
                  <a:srgbClr val="00B050"/>
                </a:solidFill>
              </a:rPr>
              <a:t>=150</a:t>
            </a:r>
            <a:endParaRPr lang="en-US" dirty="0">
              <a:solidFill>
                <a:srgbClr val="00B050"/>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73620910"/>
              </p:ext>
            </p:extLst>
          </p:nvPr>
        </p:nvGraphicFramePr>
        <p:xfrm>
          <a:off x="1600201" y="4008304"/>
          <a:ext cx="561975" cy="411296"/>
        </p:xfrm>
        <a:graphic>
          <a:graphicData uri="http://schemas.openxmlformats.org/presentationml/2006/ole">
            <mc:AlternateContent xmlns:mc="http://schemas.openxmlformats.org/markup-compatibility/2006">
              <mc:Choice xmlns:v="urn:schemas-microsoft-com:vml" Requires="v">
                <p:oleObj spid="_x0000_s1313" name="Equation" r:id="rId7" imgW="317500" imgH="279400" progId="Equation.3">
                  <p:embed/>
                </p:oleObj>
              </mc:Choice>
              <mc:Fallback>
                <p:oleObj name="Equation" r:id="rId7" imgW="317500" imgH="279400" progId="Equation.3">
                  <p:embed/>
                  <p:pic>
                    <p:nvPicPr>
                      <p:cNvPr id="0" name=""/>
                      <p:cNvPicPr/>
                      <p:nvPr/>
                    </p:nvPicPr>
                    <p:blipFill>
                      <a:blip r:embed="rId8"/>
                      <a:stretch>
                        <a:fillRect/>
                      </a:stretch>
                    </p:blipFill>
                    <p:spPr>
                      <a:xfrm>
                        <a:off x="1600201" y="4008304"/>
                        <a:ext cx="561975" cy="411296"/>
                      </a:xfrm>
                      <a:prstGeom prst="rect">
                        <a:avLst/>
                      </a:prstGeom>
                    </p:spPr>
                  </p:pic>
                </p:oleObj>
              </mc:Fallback>
            </mc:AlternateContent>
          </a:graphicData>
        </a:graphic>
      </p:graphicFrame>
      <p:sp>
        <p:nvSpPr>
          <p:cNvPr id="20" name="TextBox 19"/>
          <p:cNvSpPr txBox="1"/>
          <p:nvPr/>
        </p:nvSpPr>
        <p:spPr>
          <a:xfrm>
            <a:off x="1905000" y="3962400"/>
            <a:ext cx="717341" cy="373659"/>
          </a:xfrm>
          <a:prstGeom prst="rect">
            <a:avLst/>
          </a:prstGeom>
          <a:noFill/>
        </p:spPr>
        <p:txBody>
          <a:bodyPr wrap="square" lIns="91430" tIns="45716" rIns="91430" bIns="45716" rtlCol="0">
            <a:spAutoFit/>
          </a:bodyPr>
          <a:lstStyle/>
          <a:p>
            <a:r>
              <a:rPr lang="en-US" dirty="0" smtClean="0">
                <a:solidFill>
                  <a:srgbClr val="00B050"/>
                </a:solidFill>
              </a:rPr>
              <a:t> =300</a:t>
            </a:r>
            <a:endParaRPr lang="en-US" dirty="0">
              <a:solidFill>
                <a:srgbClr val="00B050"/>
              </a:solidFill>
            </a:endParaRPr>
          </a:p>
        </p:txBody>
      </p:sp>
      <p:sp>
        <p:nvSpPr>
          <p:cNvPr id="7" name="Date Placeholder 6"/>
          <p:cNvSpPr>
            <a:spLocks noGrp="1"/>
          </p:cNvSpPr>
          <p:nvPr>
            <p:ph type="dt" sz="half" idx="10"/>
          </p:nvPr>
        </p:nvSpPr>
        <p:spPr/>
        <p:txBody>
          <a:bodyPr/>
          <a:lstStyle/>
          <a:p>
            <a:r>
              <a:rPr lang="en-US" smtClean="0"/>
              <a:t>10/13/14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72721306"/>
              </p:ext>
            </p:extLst>
          </p:nvPr>
        </p:nvGraphicFramePr>
        <p:xfrm>
          <a:off x="1600200" y="1478790"/>
          <a:ext cx="417512" cy="502410"/>
        </p:xfrm>
        <a:graphic>
          <a:graphicData uri="http://schemas.openxmlformats.org/presentationml/2006/ole">
            <mc:AlternateContent xmlns:mc="http://schemas.openxmlformats.org/markup-compatibility/2006">
              <mc:Choice xmlns:v="urn:schemas-microsoft-com:vml" Requires="v">
                <p:oleObj spid="_x0000_s1314" name="Equation" r:id="rId9" imgW="228600" imgH="279400" progId="Equation.3">
                  <p:embed/>
                </p:oleObj>
              </mc:Choice>
              <mc:Fallback>
                <p:oleObj name="Equation" r:id="rId9" imgW="228600" imgH="279400" progId="Equation.3">
                  <p:embed/>
                  <p:pic>
                    <p:nvPicPr>
                      <p:cNvPr id="0" name=""/>
                      <p:cNvPicPr/>
                      <p:nvPr/>
                    </p:nvPicPr>
                    <p:blipFill>
                      <a:blip r:embed="rId10"/>
                      <a:stretch>
                        <a:fillRect/>
                      </a:stretch>
                    </p:blipFill>
                    <p:spPr>
                      <a:xfrm>
                        <a:off x="1600200" y="1478790"/>
                        <a:ext cx="417512" cy="502410"/>
                      </a:xfrm>
                      <a:prstGeom prst="rect">
                        <a:avLst/>
                      </a:prstGeom>
                    </p:spPr>
                  </p:pic>
                </p:oleObj>
              </mc:Fallback>
            </mc:AlternateContent>
          </a:graphicData>
        </a:graphic>
      </p:graphicFrame>
      <p:sp>
        <p:nvSpPr>
          <p:cNvPr id="22" name="TextBox 21"/>
          <p:cNvSpPr txBox="1"/>
          <p:nvPr/>
        </p:nvSpPr>
        <p:spPr>
          <a:xfrm>
            <a:off x="2057400" y="1447800"/>
            <a:ext cx="4572000" cy="461665"/>
          </a:xfrm>
          <a:prstGeom prst="rect">
            <a:avLst/>
          </a:prstGeom>
          <a:noFill/>
        </p:spPr>
        <p:txBody>
          <a:bodyPr wrap="square" lIns="91430" tIns="45716" rIns="91430" bIns="45716" rtlCol="0">
            <a:spAutoFit/>
          </a:bodyPr>
          <a:lstStyle/>
          <a:p>
            <a:r>
              <a:rPr lang="en-US" sz="2400" dirty="0"/>
              <a:t>: flow f’s load on</a:t>
            </a:r>
            <a:r>
              <a:rPr lang="en-US" sz="2400" dirty="0"/>
              <a:t> </a:t>
            </a:r>
            <a:r>
              <a:rPr lang="en-US" sz="2400" dirty="0"/>
              <a:t>link v, u</a:t>
            </a:r>
            <a:endParaRPr lang="en-US" sz="2400" dirty="0"/>
          </a:p>
        </p:txBody>
      </p:sp>
      <p:sp>
        <p:nvSpPr>
          <p:cNvPr id="2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445275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4"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1143000"/>
          </a:xfrm>
        </p:spPr>
        <p:txBody>
          <a:bodyPr>
            <a:normAutofit fontScale="90000"/>
          </a:bodyPr>
          <a:lstStyle/>
          <a:p>
            <a:r>
              <a:rPr lang="en-US" dirty="0"/>
              <a:t>Review of Previous Lecture (Cont’d)</a:t>
            </a:r>
          </a:p>
        </p:txBody>
      </p:sp>
      <p:sp>
        <p:nvSpPr>
          <p:cNvPr id="5" name="Slide Number Placeholder 4"/>
          <p:cNvSpPr>
            <a:spLocks noGrp="1"/>
          </p:cNvSpPr>
          <p:nvPr>
            <p:ph type="sldNum" sz="quarter" idx="12"/>
          </p:nvPr>
        </p:nvSpPr>
        <p:spPr/>
        <p:txBody>
          <a:bodyPr/>
          <a:lstStyle/>
          <a:p>
            <a:fld id="{57D92C16-8AE8-1B4F-9331-F4A89351A681}" type="slidenum">
              <a:rPr lang="en-US" smtClean="0"/>
              <a:t>6</a:t>
            </a:fld>
            <a:endParaRPr lang="en-US"/>
          </a:p>
        </p:txBody>
      </p:sp>
      <p:sp>
        <p:nvSpPr>
          <p:cNvPr id="10" name="Can 9"/>
          <p:cNvSpPr/>
          <p:nvPr/>
        </p:nvSpPr>
        <p:spPr>
          <a:xfrm>
            <a:off x="5717883" y="1523092"/>
            <a:ext cx="603834" cy="359003"/>
          </a:xfrm>
          <a:prstGeom prst="can">
            <a:avLst>
              <a:gd name="adj" fmla="val 38062"/>
            </a:avLst>
          </a:prstGeom>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11" name="Can 10"/>
          <p:cNvSpPr/>
          <p:nvPr/>
        </p:nvSpPr>
        <p:spPr>
          <a:xfrm>
            <a:off x="7234336" y="1523092"/>
            <a:ext cx="603834" cy="359003"/>
          </a:xfrm>
          <a:prstGeom prst="can">
            <a:avLst>
              <a:gd name="adj" fmla="val 38062"/>
            </a:avLst>
          </a:prstGeom>
          <a:solidFill>
            <a:srgbClr val="008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cxnSp>
        <p:nvCxnSpPr>
          <p:cNvPr id="14" name="Straight Connector 13"/>
          <p:cNvCxnSpPr>
            <a:stCxn id="10" idx="4"/>
            <a:endCxn id="11" idx="2"/>
          </p:cNvCxnSpPr>
          <p:nvPr/>
        </p:nvCxnSpPr>
        <p:spPr>
          <a:xfrm>
            <a:off x="6321719" y="1702594"/>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17" name="Straight Connector 16"/>
          <p:cNvCxnSpPr>
            <a:stCxn id="12" idx="4"/>
            <a:endCxn id="13" idx="2"/>
          </p:cNvCxnSpPr>
          <p:nvPr/>
        </p:nvCxnSpPr>
        <p:spPr>
          <a:xfrm>
            <a:off x="6952964" y="2223749"/>
            <a:ext cx="912619" cy="0"/>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endCxn id="11" idx="3"/>
          </p:cNvCxnSpPr>
          <p:nvPr/>
        </p:nvCxnSpPr>
        <p:spPr>
          <a:xfrm flipH="1" flipV="1">
            <a:off x="7536253" y="1882095"/>
            <a:ext cx="504436" cy="341654"/>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a:endCxn id="10" idx="3"/>
          </p:cNvCxnSpPr>
          <p:nvPr/>
        </p:nvCxnSpPr>
        <p:spPr>
          <a:xfrm flipH="1" flipV="1">
            <a:off x="6019802" y="1882095"/>
            <a:ext cx="696003" cy="411138"/>
          </a:xfrm>
          <a:prstGeom prst="line">
            <a:avLst/>
          </a:prstGeom>
          <a:ln>
            <a:solidFill>
              <a:srgbClr val="000000"/>
            </a:solidFill>
          </a:ln>
        </p:spPr>
        <p:style>
          <a:lnRef idx="2">
            <a:schemeClr val="accent2"/>
          </a:lnRef>
          <a:fillRef idx="0">
            <a:schemeClr val="accent2"/>
          </a:fillRef>
          <a:effectRef idx="1">
            <a:schemeClr val="accent2"/>
          </a:effectRef>
          <a:fontRef idx="minor">
            <a:schemeClr val="tx1"/>
          </a:fontRef>
        </p:style>
      </p:cxnSp>
      <p:sp>
        <p:nvSpPr>
          <p:cNvPr id="12" name="Can 11"/>
          <p:cNvSpPr/>
          <p:nvPr/>
        </p:nvSpPr>
        <p:spPr>
          <a:xfrm>
            <a:off x="6349128" y="2044247"/>
            <a:ext cx="603834" cy="359003"/>
          </a:xfrm>
          <a:prstGeom prst="can">
            <a:avLst>
              <a:gd name="adj" fmla="val 38062"/>
            </a:avLst>
          </a:prstGeom>
          <a:solidFill>
            <a:srgbClr val="FF0000"/>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13" name="Can 12"/>
          <p:cNvSpPr/>
          <p:nvPr/>
        </p:nvSpPr>
        <p:spPr>
          <a:xfrm>
            <a:off x="7865581" y="2044247"/>
            <a:ext cx="603834" cy="359003"/>
          </a:xfrm>
          <a:prstGeom prst="can">
            <a:avLst>
              <a:gd name="adj" fmla="val 38062"/>
            </a:avLst>
          </a:prstGeom>
          <a:solidFill>
            <a:schemeClr val="accent4">
              <a:lumMod val="75000"/>
            </a:schemeClr>
          </a:solidFill>
          <a:ln>
            <a:solidFill>
              <a:srgbClr val="000000"/>
            </a:solidFill>
          </a:ln>
        </p:spPr>
        <p:style>
          <a:lnRef idx="1">
            <a:schemeClr val="accent2"/>
          </a:lnRef>
          <a:fillRef idx="3">
            <a:schemeClr val="accent2"/>
          </a:fillRef>
          <a:effectRef idx="2">
            <a:schemeClr val="accent2"/>
          </a:effectRef>
          <a:fontRef idx="minor">
            <a:schemeClr val="lt1"/>
          </a:fontRef>
        </p:style>
        <p:txBody>
          <a:bodyPr lIns="82287" tIns="41144" rIns="82287" bIns="41144" anchor="ctr"/>
          <a:lstStyle/>
          <a:p>
            <a:pPr algn="ctr">
              <a:defRPr/>
            </a:pPr>
            <a:endParaRPr lang="en-US" sz="1100" dirty="0"/>
          </a:p>
        </p:txBody>
      </p:sp>
      <p:sp>
        <p:nvSpPr>
          <p:cNvPr id="30" name="Rectangle 29"/>
          <p:cNvSpPr/>
          <p:nvPr/>
        </p:nvSpPr>
        <p:spPr>
          <a:xfrm>
            <a:off x="1409700" y="2612597"/>
            <a:ext cx="1714500" cy="411480"/>
          </a:xfrm>
          <a:prstGeom prst="rect">
            <a:avLst/>
          </a:prstGeom>
          <a:solidFill>
            <a:schemeClr val="accent2">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000000"/>
              </a:solidFill>
            </a:endParaRPr>
          </a:p>
        </p:txBody>
      </p:sp>
      <p:sp>
        <p:nvSpPr>
          <p:cNvPr id="31" name="Rectangle 30"/>
          <p:cNvSpPr/>
          <p:nvPr/>
        </p:nvSpPr>
        <p:spPr>
          <a:xfrm>
            <a:off x="1409700" y="3161237"/>
            <a:ext cx="2050272"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chemeClr val="bg1"/>
              </a:solidFill>
            </a:endParaRPr>
          </a:p>
        </p:txBody>
      </p:sp>
      <p:sp>
        <p:nvSpPr>
          <p:cNvPr id="32" name="Rectangle 31"/>
          <p:cNvSpPr/>
          <p:nvPr/>
        </p:nvSpPr>
        <p:spPr>
          <a:xfrm>
            <a:off x="1409700" y="3709877"/>
            <a:ext cx="1714500" cy="411480"/>
          </a:xfrm>
          <a:prstGeom prst="rect">
            <a:avLst/>
          </a:prstGeom>
          <a:solidFill>
            <a:schemeClr val="accent2">
              <a:lumMod val="60000"/>
              <a:lumOff val="4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3" name="Rectangle 32"/>
          <p:cNvSpPr/>
          <p:nvPr/>
        </p:nvSpPr>
        <p:spPr>
          <a:xfrm>
            <a:off x="4305300" y="294558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4" name="Rectangle 33"/>
          <p:cNvSpPr/>
          <p:nvPr/>
        </p:nvSpPr>
        <p:spPr>
          <a:xfrm>
            <a:off x="4305300" y="3494229"/>
            <a:ext cx="1714500" cy="411480"/>
          </a:xfrm>
          <a:prstGeom prst="rect">
            <a:avLst/>
          </a:prstGeom>
          <a:solidFill>
            <a:srgbClr val="CCFFCC"/>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FFFFFF"/>
              </a:solidFill>
            </a:endParaRPr>
          </a:p>
        </p:txBody>
      </p:sp>
      <p:sp>
        <p:nvSpPr>
          <p:cNvPr id="35" name="Rectangle 34"/>
          <p:cNvSpPr/>
          <p:nvPr/>
        </p:nvSpPr>
        <p:spPr>
          <a:xfrm>
            <a:off x="3777378" y="4831893"/>
            <a:ext cx="1714500" cy="411480"/>
          </a:xfrm>
          <a:prstGeom prst="rect">
            <a:avLst/>
          </a:prstGeom>
          <a:solidFill>
            <a:schemeClr val="accent3">
              <a:lumMod val="40000"/>
              <a:lumOff val="6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6" name="Rectangle 35"/>
          <p:cNvSpPr/>
          <p:nvPr/>
        </p:nvSpPr>
        <p:spPr>
          <a:xfrm>
            <a:off x="3777378" y="5380533"/>
            <a:ext cx="1714500" cy="411480"/>
          </a:xfrm>
          <a:prstGeom prst="rect">
            <a:avLst/>
          </a:prstGeom>
          <a:solidFill>
            <a:srgbClr val="F19E91"/>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rgbClr val="FFFFFF"/>
              </a:solidFill>
            </a:endParaRPr>
          </a:p>
        </p:txBody>
      </p:sp>
      <p:sp>
        <p:nvSpPr>
          <p:cNvPr id="37" name="Rectangle 36"/>
          <p:cNvSpPr/>
          <p:nvPr/>
        </p:nvSpPr>
        <p:spPr>
          <a:xfrm>
            <a:off x="6553200" y="4303238"/>
            <a:ext cx="1714500" cy="411480"/>
          </a:xfrm>
          <a:prstGeom prst="rect">
            <a:avLst/>
          </a:prstGeom>
          <a:solidFill>
            <a:srgbClr val="D0A80A"/>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p>
        </p:txBody>
      </p:sp>
      <p:sp>
        <p:nvSpPr>
          <p:cNvPr id="38" name="Rectangle 37"/>
          <p:cNvSpPr/>
          <p:nvPr/>
        </p:nvSpPr>
        <p:spPr>
          <a:xfrm>
            <a:off x="6553200" y="4851878"/>
            <a:ext cx="1714500" cy="411480"/>
          </a:xfrm>
          <a:prstGeom prst="rect">
            <a:avLst/>
          </a:prstGeom>
          <a:solidFill>
            <a:schemeClr val="accent4">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lIns="82287" tIns="41144" rIns="82287" bIns="41144" rtlCol="0" anchor="ctr"/>
          <a:lstStyle/>
          <a:p>
            <a:pPr algn="ctr"/>
            <a:endParaRPr lang="en-US" sz="1300" dirty="0">
              <a:solidFill>
                <a:schemeClr val="bg1"/>
              </a:solidFill>
            </a:endParaRPr>
          </a:p>
        </p:txBody>
      </p:sp>
      <p:sp>
        <p:nvSpPr>
          <p:cNvPr id="39" name="Oval 38"/>
          <p:cNvSpPr/>
          <p:nvPr/>
        </p:nvSpPr>
        <p:spPr>
          <a:xfrm>
            <a:off x="5588775"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0" name="Oval 39"/>
          <p:cNvSpPr/>
          <p:nvPr/>
        </p:nvSpPr>
        <p:spPr>
          <a:xfrm>
            <a:off x="7092116" y="144274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1" name="Oval 40"/>
          <p:cNvSpPr/>
          <p:nvPr/>
        </p:nvSpPr>
        <p:spPr>
          <a:xfrm>
            <a:off x="6203842" y="1962443"/>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chemeClr val="tx1"/>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sp>
        <p:nvSpPr>
          <p:cNvPr id="42" name="Oval 41"/>
          <p:cNvSpPr/>
          <p:nvPr/>
        </p:nvSpPr>
        <p:spPr>
          <a:xfrm>
            <a:off x="7752842" y="1969275"/>
            <a:ext cx="888274" cy="519698"/>
          </a:xfrm>
          <a:prstGeom prst="ellipse">
            <a:avLst/>
          </a:prstGeom>
          <a:gradFill flip="none" rotWithShape="1">
            <a:gsLst>
              <a:gs pos="0">
                <a:schemeClr val="accent4">
                  <a:tint val="100000"/>
                  <a:shade val="100000"/>
                  <a:satMod val="130000"/>
                  <a:alpha val="27000"/>
                </a:schemeClr>
              </a:gs>
              <a:gs pos="100000">
                <a:schemeClr val="accent4">
                  <a:tint val="50000"/>
                  <a:shade val="100000"/>
                  <a:satMod val="350000"/>
                  <a:alpha val="27000"/>
                </a:schemeClr>
              </a:gs>
            </a:gsLst>
            <a:lin ang="16200000" scaled="0"/>
            <a:tileRect/>
          </a:gradFill>
          <a:ln>
            <a:solidFill>
              <a:srgbClr val="000000"/>
            </a:solidFill>
          </a:ln>
        </p:spPr>
        <p:style>
          <a:lnRef idx="1">
            <a:schemeClr val="accent4"/>
          </a:lnRef>
          <a:fillRef idx="3">
            <a:schemeClr val="accent4"/>
          </a:fillRef>
          <a:effectRef idx="2">
            <a:schemeClr val="accent4"/>
          </a:effectRef>
          <a:fontRef idx="minor">
            <a:schemeClr val="lt1"/>
          </a:fontRef>
        </p:style>
        <p:txBody>
          <a:bodyPr lIns="91430" tIns="45716" rIns="91430" bIns="45716" rtlCol="0" anchor="ctr"/>
          <a:lstStyle/>
          <a:p>
            <a:pPr algn="ctr"/>
            <a:endParaRPr lang="en-US"/>
          </a:p>
        </p:txBody>
      </p:sp>
      <p:cxnSp>
        <p:nvCxnSpPr>
          <p:cNvPr id="44" name="Straight Arrow Connector 43"/>
          <p:cNvCxnSpPr>
            <a:stCxn id="30" idx="3"/>
            <a:endCxn id="33" idx="1"/>
          </p:cNvCxnSpPr>
          <p:nvPr/>
        </p:nvCxnSpPr>
        <p:spPr>
          <a:xfrm>
            <a:off x="3124201" y="2818337"/>
            <a:ext cx="1181100"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2" idx="3"/>
            <a:endCxn id="35" idx="1"/>
          </p:cNvCxnSpPr>
          <p:nvPr/>
        </p:nvCxnSpPr>
        <p:spPr>
          <a:xfrm>
            <a:off x="3124200" y="3915617"/>
            <a:ext cx="653178" cy="11220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Straight Arrow Connector 52"/>
          <p:cNvCxnSpPr>
            <a:stCxn id="33" idx="3"/>
            <a:endCxn id="37" idx="1"/>
          </p:cNvCxnSpPr>
          <p:nvPr/>
        </p:nvCxnSpPr>
        <p:spPr>
          <a:xfrm>
            <a:off x="6019801" y="3151331"/>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6" name="Straight Arrow Connector 55"/>
          <p:cNvCxnSpPr>
            <a:stCxn id="34" idx="3"/>
            <a:endCxn id="38" idx="1"/>
          </p:cNvCxnSpPr>
          <p:nvPr/>
        </p:nvCxnSpPr>
        <p:spPr>
          <a:xfrm>
            <a:off x="6019801" y="3699971"/>
            <a:ext cx="533400" cy="13576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9" name="Straight Arrow Connector 58"/>
          <p:cNvCxnSpPr>
            <a:stCxn id="35" idx="3"/>
            <a:endCxn id="38" idx="1"/>
          </p:cNvCxnSpPr>
          <p:nvPr/>
        </p:nvCxnSpPr>
        <p:spPr>
          <a:xfrm>
            <a:off x="5491878" y="5037635"/>
            <a:ext cx="1061322" cy="199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5" name="Straight Arrow Connector 64"/>
          <p:cNvCxnSpPr>
            <a:stCxn id="36" idx="3"/>
            <a:endCxn id="38" idx="1"/>
          </p:cNvCxnSpPr>
          <p:nvPr/>
        </p:nvCxnSpPr>
        <p:spPr>
          <a:xfrm flipV="1">
            <a:off x="5491878" y="5057620"/>
            <a:ext cx="1061322" cy="52865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Rectangle 2"/>
          <p:cNvSpPr/>
          <p:nvPr/>
        </p:nvSpPr>
        <p:spPr>
          <a:xfrm>
            <a:off x="1486021" y="267840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7" name="Rectangle 46"/>
          <p:cNvSpPr/>
          <p:nvPr/>
        </p:nvSpPr>
        <p:spPr>
          <a:xfrm>
            <a:off x="1661372" y="26791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8" name="Rectangle 47"/>
          <p:cNvSpPr/>
          <p:nvPr/>
        </p:nvSpPr>
        <p:spPr>
          <a:xfrm>
            <a:off x="1838080" y="267960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49" name="Rectangle 48"/>
          <p:cNvSpPr/>
          <p:nvPr/>
        </p:nvSpPr>
        <p:spPr>
          <a:xfrm>
            <a:off x="2008712" y="268010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solidFill>
                <a:srgbClr val="FF0000"/>
              </a:solidFill>
            </a:endParaRPr>
          </a:p>
        </p:txBody>
      </p:sp>
      <p:sp>
        <p:nvSpPr>
          <p:cNvPr id="50" name="Rectangle 49"/>
          <p:cNvSpPr/>
          <p:nvPr/>
        </p:nvSpPr>
        <p:spPr>
          <a:xfrm>
            <a:off x="1486496" y="281864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1" name="Rectangle 50"/>
          <p:cNvSpPr/>
          <p:nvPr/>
        </p:nvSpPr>
        <p:spPr>
          <a:xfrm>
            <a:off x="1661847" y="28193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2" name="Rectangle 51"/>
          <p:cNvSpPr/>
          <p:nvPr/>
        </p:nvSpPr>
        <p:spPr>
          <a:xfrm>
            <a:off x="1838555" y="281985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4" name="Rectangle 53"/>
          <p:cNvSpPr/>
          <p:nvPr/>
        </p:nvSpPr>
        <p:spPr>
          <a:xfrm>
            <a:off x="2009186" y="282035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5" name="Rectangle 54"/>
          <p:cNvSpPr/>
          <p:nvPr/>
        </p:nvSpPr>
        <p:spPr>
          <a:xfrm>
            <a:off x="2495808" y="2680105"/>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6" name="Straight Arrow Connector 5"/>
          <p:cNvCxnSpPr>
            <a:endCxn id="55" idx="1"/>
          </p:cNvCxnSpPr>
          <p:nvPr/>
        </p:nvCxnSpPr>
        <p:spPr>
          <a:xfrm flipV="1">
            <a:off x="2181980" y="28128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1491610" y="321404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58" name="Rectangle 57"/>
          <p:cNvSpPr/>
          <p:nvPr/>
        </p:nvSpPr>
        <p:spPr>
          <a:xfrm>
            <a:off x="1666961" y="321474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0" name="Rectangle 59"/>
          <p:cNvSpPr/>
          <p:nvPr/>
        </p:nvSpPr>
        <p:spPr>
          <a:xfrm>
            <a:off x="1843669" y="32152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3" name="Rectangle 62"/>
          <p:cNvSpPr/>
          <p:nvPr/>
        </p:nvSpPr>
        <p:spPr>
          <a:xfrm>
            <a:off x="1492086" y="335429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4" name="Rectangle 63"/>
          <p:cNvSpPr/>
          <p:nvPr/>
        </p:nvSpPr>
        <p:spPr>
          <a:xfrm>
            <a:off x="1667437" y="335499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6" name="Rectangle 65"/>
          <p:cNvSpPr/>
          <p:nvPr/>
        </p:nvSpPr>
        <p:spPr>
          <a:xfrm>
            <a:off x="1844144" y="33554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8" name="Rectangle 67"/>
          <p:cNvSpPr/>
          <p:nvPr/>
        </p:nvSpPr>
        <p:spPr>
          <a:xfrm>
            <a:off x="3137195" y="3224328"/>
            <a:ext cx="269117" cy="265485"/>
          </a:xfrm>
          <a:prstGeom prst="rect">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69" name="Straight Arrow Connector 68"/>
          <p:cNvCxnSpPr/>
          <p:nvPr/>
        </p:nvCxnSpPr>
        <p:spPr>
          <a:xfrm flipV="1">
            <a:off x="2135708" y="3357069"/>
            <a:ext cx="272827" cy="1426"/>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1489054" y="377536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1" name="Rectangle 70"/>
          <p:cNvSpPr/>
          <p:nvPr/>
        </p:nvSpPr>
        <p:spPr>
          <a:xfrm>
            <a:off x="1664405" y="37760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2" name="Rectangle 71"/>
          <p:cNvSpPr/>
          <p:nvPr/>
        </p:nvSpPr>
        <p:spPr>
          <a:xfrm>
            <a:off x="1841113" y="37765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3" name="Rectangle 72"/>
          <p:cNvSpPr/>
          <p:nvPr/>
        </p:nvSpPr>
        <p:spPr>
          <a:xfrm>
            <a:off x="2011743" y="377707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4" name="Rectangle 73"/>
          <p:cNvSpPr/>
          <p:nvPr/>
        </p:nvSpPr>
        <p:spPr>
          <a:xfrm>
            <a:off x="1489528" y="391561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5" name="Rectangle 74"/>
          <p:cNvSpPr/>
          <p:nvPr/>
        </p:nvSpPr>
        <p:spPr>
          <a:xfrm>
            <a:off x="1664879" y="39163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6" name="Rectangle 75"/>
          <p:cNvSpPr/>
          <p:nvPr/>
        </p:nvSpPr>
        <p:spPr>
          <a:xfrm>
            <a:off x="1841587" y="3916821"/>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7" name="Rectangle 76"/>
          <p:cNvSpPr/>
          <p:nvPr/>
        </p:nvSpPr>
        <p:spPr>
          <a:xfrm>
            <a:off x="2012218" y="391732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8" name="Rectangle 77"/>
          <p:cNvSpPr/>
          <p:nvPr/>
        </p:nvSpPr>
        <p:spPr>
          <a:xfrm>
            <a:off x="2498839" y="3777074"/>
            <a:ext cx="269117" cy="265485"/>
          </a:xfrm>
          <a:prstGeom prst="rect">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79" name="Straight Arrow Connector 78"/>
          <p:cNvCxnSpPr>
            <a:endCxn id="78" idx="1"/>
          </p:cNvCxnSpPr>
          <p:nvPr/>
        </p:nvCxnSpPr>
        <p:spPr>
          <a:xfrm flipV="1">
            <a:off x="2185012" y="390981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415004" y="300482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1" name="Rectangle 80"/>
          <p:cNvSpPr/>
          <p:nvPr/>
        </p:nvSpPr>
        <p:spPr>
          <a:xfrm>
            <a:off x="4590355" y="3005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2" name="Rectangle 81"/>
          <p:cNvSpPr/>
          <p:nvPr/>
        </p:nvSpPr>
        <p:spPr>
          <a:xfrm>
            <a:off x="4767063" y="30060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3" name="Rectangle 82"/>
          <p:cNvSpPr/>
          <p:nvPr/>
        </p:nvSpPr>
        <p:spPr>
          <a:xfrm>
            <a:off x="4937694" y="300653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4" name="Rectangle 83"/>
          <p:cNvSpPr/>
          <p:nvPr/>
        </p:nvSpPr>
        <p:spPr>
          <a:xfrm>
            <a:off x="4415480" y="314507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5" name="Rectangle 84"/>
          <p:cNvSpPr/>
          <p:nvPr/>
        </p:nvSpPr>
        <p:spPr>
          <a:xfrm>
            <a:off x="4590831" y="314577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6" name="Rectangle 85"/>
          <p:cNvSpPr/>
          <p:nvPr/>
        </p:nvSpPr>
        <p:spPr>
          <a:xfrm>
            <a:off x="4767539" y="314627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7" name="Rectangle 86"/>
          <p:cNvSpPr/>
          <p:nvPr/>
        </p:nvSpPr>
        <p:spPr>
          <a:xfrm>
            <a:off x="4938169" y="314677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88" name="Rectangle 87"/>
          <p:cNvSpPr/>
          <p:nvPr/>
        </p:nvSpPr>
        <p:spPr>
          <a:xfrm>
            <a:off x="5424789" y="3006532"/>
            <a:ext cx="269117" cy="265485"/>
          </a:xfrm>
          <a:prstGeom prst="rect">
            <a:avLst/>
          </a:prstGeom>
          <a:solidFill>
            <a:schemeClr val="bg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89" name="Straight Arrow Connector 88"/>
          <p:cNvCxnSpPr>
            <a:endCxn id="88" idx="1"/>
          </p:cNvCxnSpPr>
          <p:nvPr/>
        </p:nvCxnSpPr>
        <p:spPr>
          <a:xfrm flipV="1">
            <a:off x="5110963" y="3139273"/>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4419393" y="3559329"/>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1" name="Rectangle 100"/>
          <p:cNvSpPr/>
          <p:nvPr/>
        </p:nvSpPr>
        <p:spPr>
          <a:xfrm>
            <a:off x="4594744" y="3560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2" name="Rectangle 101"/>
          <p:cNvSpPr/>
          <p:nvPr/>
        </p:nvSpPr>
        <p:spPr>
          <a:xfrm>
            <a:off x="4771452" y="35605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3" name="Rectangle 102"/>
          <p:cNvSpPr/>
          <p:nvPr/>
        </p:nvSpPr>
        <p:spPr>
          <a:xfrm>
            <a:off x="4942084" y="356103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4" name="Rectangle 103"/>
          <p:cNvSpPr/>
          <p:nvPr/>
        </p:nvSpPr>
        <p:spPr>
          <a:xfrm>
            <a:off x="4419869" y="36995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5" name="Rectangle 104"/>
          <p:cNvSpPr/>
          <p:nvPr/>
        </p:nvSpPr>
        <p:spPr>
          <a:xfrm>
            <a:off x="4595219" y="3700281"/>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6" name="Rectangle 105"/>
          <p:cNvSpPr/>
          <p:nvPr/>
        </p:nvSpPr>
        <p:spPr>
          <a:xfrm>
            <a:off x="4771927" y="37007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7" name="Rectangle 106"/>
          <p:cNvSpPr/>
          <p:nvPr/>
        </p:nvSpPr>
        <p:spPr>
          <a:xfrm>
            <a:off x="4942558" y="370128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08" name="Rectangle 107"/>
          <p:cNvSpPr/>
          <p:nvPr/>
        </p:nvSpPr>
        <p:spPr>
          <a:xfrm>
            <a:off x="5429178" y="3561034"/>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09" name="Straight Arrow Connector 108"/>
          <p:cNvCxnSpPr>
            <a:endCxn id="108" idx="1"/>
          </p:cNvCxnSpPr>
          <p:nvPr/>
        </p:nvCxnSpPr>
        <p:spPr>
          <a:xfrm flipV="1">
            <a:off x="5115352" y="369377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0" name="Rectangle 109"/>
          <p:cNvSpPr/>
          <p:nvPr/>
        </p:nvSpPr>
        <p:spPr>
          <a:xfrm>
            <a:off x="6692309" y="436783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1" name="Rectangle 110"/>
          <p:cNvSpPr/>
          <p:nvPr/>
        </p:nvSpPr>
        <p:spPr>
          <a:xfrm>
            <a:off x="6867660" y="436854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2" name="Rectangle 111"/>
          <p:cNvSpPr/>
          <p:nvPr/>
        </p:nvSpPr>
        <p:spPr>
          <a:xfrm>
            <a:off x="7044368" y="436904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3" name="Rectangle 112"/>
          <p:cNvSpPr/>
          <p:nvPr/>
        </p:nvSpPr>
        <p:spPr>
          <a:xfrm>
            <a:off x="7214999" y="436954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4" name="Rectangle 113"/>
          <p:cNvSpPr/>
          <p:nvPr/>
        </p:nvSpPr>
        <p:spPr>
          <a:xfrm>
            <a:off x="6692784" y="450808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5" name="Rectangle 114"/>
          <p:cNvSpPr/>
          <p:nvPr/>
        </p:nvSpPr>
        <p:spPr>
          <a:xfrm>
            <a:off x="6868135" y="45087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6" name="Rectangle 115"/>
          <p:cNvSpPr/>
          <p:nvPr/>
        </p:nvSpPr>
        <p:spPr>
          <a:xfrm>
            <a:off x="7044844" y="4509289"/>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7" name="Rectangle 116"/>
          <p:cNvSpPr/>
          <p:nvPr/>
        </p:nvSpPr>
        <p:spPr>
          <a:xfrm>
            <a:off x="7215475" y="450979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18" name="Rectangle 117"/>
          <p:cNvSpPr/>
          <p:nvPr/>
        </p:nvSpPr>
        <p:spPr>
          <a:xfrm>
            <a:off x="7702094" y="4369543"/>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r>
              <a:rPr lang="en-US" dirty="0" smtClean="0">
                <a:solidFill>
                  <a:srgbClr val="FF0000"/>
                </a:solidFill>
              </a:rPr>
              <a:t>S</a:t>
            </a:r>
            <a:endParaRPr lang="en-US" dirty="0">
              <a:solidFill>
                <a:srgbClr val="FF0000"/>
              </a:solidFill>
            </a:endParaRPr>
          </a:p>
        </p:txBody>
      </p:sp>
      <p:cxnSp>
        <p:nvCxnSpPr>
          <p:cNvPr id="119" name="Straight Arrow Connector 118"/>
          <p:cNvCxnSpPr>
            <a:endCxn id="118" idx="1"/>
          </p:cNvCxnSpPr>
          <p:nvPr/>
        </p:nvCxnSpPr>
        <p:spPr>
          <a:xfrm flipV="1">
            <a:off x="7388268" y="4502285"/>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30" name="Rectangle 129"/>
          <p:cNvSpPr/>
          <p:nvPr/>
        </p:nvSpPr>
        <p:spPr>
          <a:xfrm>
            <a:off x="6677992" y="491768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1" name="Rectangle 130"/>
          <p:cNvSpPr/>
          <p:nvPr/>
        </p:nvSpPr>
        <p:spPr>
          <a:xfrm>
            <a:off x="6853343" y="491838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2" name="Rectangle 131"/>
          <p:cNvSpPr/>
          <p:nvPr/>
        </p:nvSpPr>
        <p:spPr>
          <a:xfrm>
            <a:off x="7030051" y="4918885"/>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3" name="Rectangle 132"/>
          <p:cNvSpPr/>
          <p:nvPr/>
        </p:nvSpPr>
        <p:spPr>
          <a:xfrm>
            <a:off x="7200682" y="49193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4" name="Rectangle 133"/>
          <p:cNvSpPr/>
          <p:nvPr/>
        </p:nvSpPr>
        <p:spPr>
          <a:xfrm>
            <a:off x="6678467" y="5057929"/>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5" name="Rectangle 134"/>
          <p:cNvSpPr/>
          <p:nvPr/>
        </p:nvSpPr>
        <p:spPr>
          <a:xfrm>
            <a:off x="6853819" y="5058632"/>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6" name="Rectangle 135"/>
          <p:cNvSpPr/>
          <p:nvPr/>
        </p:nvSpPr>
        <p:spPr>
          <a:xfrm>
            <a:off x="7030527" y="5059132"/>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7" name="Rectangle 136"/>
          <p:cNvSpPr/>
          <p:nvPr/>
        </p:nvSpPr>
        <p:spPr>
          <a:xfrm>
            <a:off x="7201158" y="50596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38" name="Rectangle 137"/>
          <p:cNvSpPr/>
          <p:nvPr/>
        </p:nvSpPr>
        <p:spPr>
          <a:xfrm>
            <a:off x="7687777" y="4919386"/>
            <a:ext cx="269117" cy="26548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r>
              <a:rPr lang="en-US" dirty="0" smtClean="0">
                <a:solidFill>
                  <a:srgbClr val="FF0000"/>
                </a:solidFill>
              </a:rPr>
              <a:t>S</a:t>
            </a:r>
            <a:endParaRPr lang="en-US" dirty="0">
              <a:solidFill>
                <a:srgbClr val="FF0000"/>
              </a:solidFill>
            </a:endParaRPr>
          </a:p>
        </p:txBody>
      </p:sp>
      <p:cxnSp>
        <p:nvCxnSpPr>
          <p:cNvPr id="139" name="Straight Arrow Connector 138"/>
          <p:cNvCxnSpPr>
            <a:endCxn id="138" idx="1"/>
          </p:cNvCxnSpPr>
          <p:nvPr/>
        </p:nvCxnSpPr>
        <p:spPr>
          <a:xfrm flipV="1">
            <a:off x="7373951" y="5052128"/>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885120" y="488970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1" name="Rectangle 140"/>
          <p:cNvSpPr/>
          <p:nvPr/>
        </p:nvSpPr>
        <p:spPr>
          <a:xfrm>
            <a:off x="4060471" y="48904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2" name="Rectangle 141"/>
          <p:cNvSpPr/>
          <p:nvPr/>
        </p:nvSpPr>
        <p:spPr>
          <a:xfrm>
            <a:off x="4237179" y="48909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3" name="Rectangle 142"/>
          <p:cNvSpPr/>
          <p:nvPr/>
        </p:nvSpPr>
        <p:spPr>
          <a:xfrm>
            <a:off x="4407811" y="489140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4" name="Rectangle 143"/>
          <p:cNvSpPr/>
          <p:nvPr/>
        </p:nvSpPr>
        <p:spPr>
          <a:xfrm>
            <a:off x="3885596" y="5029950"/>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5" name="Rectangle 144"/>
          <p:cNvSpPr/>
          <p:nvPr/>
        </p:nvSpPr>
        <p:spPr>
          <a:xfrm>
            <a:off x="4060946" y="503065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6" name="Rectangle 145"/>
          <p:cNvSpPr/>
          <p:nvPr/>
        </p:nvSpPr>
        <p:spPr>
          <a:xfrm>
            <a:off x="4237654" y="503115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7" name="Rectangle 146"/>
          <p:cNvSpPr/>
          <p:nvPr/>
        </p:nvSpPr>
        <p:spPr>
          <a:xfrm>
            <a:off x="4408285" y="503165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48" name="Rectangle 147"/>
          <p:cNvSpPr/>
          <p:nvPr/>
        </p:nvSpPr>
        <p:spPr>
          <a:xfrm>
            <a:off x="4894905" y="4891406"/>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49" name="Straight Arrow Connector 148"/>
          <p:cNvCxnSpPr>
            <a:endCxn id="148" idx="1"/>
          </p:cNvCxnSpPr>
          <p:nvPr/>
        </p:nvCxnSpPr>
        <p:spPr>
          <a:xfrm flipV="1">
            <a:off x="4581079" y="5024147"/>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50" name="Rectangle 149"/>
          <p:cNvSpPr/>
          <p:nvPr/>
        </p:nvSpPr>
        <p:spPr>
          <a:xfrm>
            <a:off x="3887677" y="54460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1" name="Rectangle 150"/>
          <p:cNvSpPr/>
          <p:nvPr/>
        </p:nvSpPr>
        <p:spPr>
          <a:xfrm>
            <a:off x="4063028" y="5446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2" name="Rectangle 151"/>
          <p:cNvSpPr/>
          <p:nvPr/>
        </p:nvSpPr>
        <p:spPr>
          <a:xfrm>
            <a:off x="4239736" y="54472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3" name="Rectangle 152"/>
          <p:cNvSpPr/>
          <p:nvPr/>
        </p:nvSpPr>
        <p:spPr>
          <a:xfrm>
            <a:off x="4410367" y="5447728"/>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4" name="Rectangle 153"/>
          <p:cNvSpPr/>
          <p:nvPr/>
        </p:nvSpPr>
        <p:spPr>
          <a:xfrm>
            <a:off x="3888152" y="5586273"/>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5" name="Rectangle 154"/>
          <p:cNvSpPr/>
          <p:nvPr/>
        </p:nvSpPr>
        <p:spPr>
          <a:xfrm>
            <a:off x="4063504" y="5586977"/>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6" name="Rectangle 155"/>
          <p:cNvSpPr/>
          <p:nvPr/>
        </p:nvSpPr>
        <p:spPr>
          <a:xfrm>
            <a:off x="4240212" y="5587477"/>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7" name="Rectangle 156"/>
          <p:cNvSpPr/>
          <p:nvPr/>
        </p:nvSpPr>
        <p:spPr>
          <a:xfrm>
            <a:off x="4410843" y="5587976"/>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58" name="Rectangle 157"/>
          <p:cNvSpPr/>
          <p:nvPr/>
        </p:nvSpPr>
        <p:spPr>
          <a:xfrm>
            <a:off x="4897462" y="5447730"/>
            <a:ext cx="269117" cy="265485"/>
          </a:xfrm>
          <a:prstGeom prst="rect">
            <a:avLst/>
          </a:prstGeom>
          <a:solidFill>
            <a:srgbClr val="FFE636"/>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59" name="Straight Arrow Connector 158"/>
          <p:cNvCxnSpPr>
            <a:endCxn id="158" idx="1"/>
          </p:cNvCxnSpPr>
          <p:nvPr/>
        </p:nvCxnSpPr>
        <p:spPr>
          <a:xfrm flipV="1">
            <a:off x="4583636" y="5580471"/>
            <a:ext cx="313826" cy="7505"/>
          </a:xfrm>
          <a:prstGeom prst="straightConnector1">
            <a:avLst/>
          </a:prstGeom>
          <a:ln w="15875">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0" name="Rectangle 159"/>
          <p:cNvSpPr/>
          <p:nvPr/>
        </p:nvSpPr>
        <p:spPr>
          <a:xfrm>
            <a:off x="2392882" y="321682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1" name="Rectangle 160"/>
          <p:cNvSpPr/>
          <p:nvPr/>
        </p:nvSpPr>
        <p:spPr>
          <a:xfrm>
            <a:off x="2568232" y="32175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2" name="Rectangle 161"/>
          <p:cNvSpPr/>
          <p:nvPr/>
        </p:nvSpPr>
        <p:spPr>
          <a:xfrm>
            <a:off x="2744940" y="3218025"/>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3" name="Rectangle 162"/>
          <p:cNvSpPr/>
          <p:nvPr/>
        </p:nvSpPr>
        <p:spPr>
          <a:xfrm>
            <a:off x="2915571" y="321852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4" name="Rectangle 163"/>
          <p:cNvSpPr/>
          <p:nvPr/>
        </p:nvSpPr>
        <p:spPr>
          <a:xfrm>
            <a:off x="2393356" y="335707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5" name="Rectangle 164"/>
          <p:cNvSpPr/>
          <p:nvPr/>
        </p:nvSpPr>
        <p:spPr>
          <a:xfrm>
            <a:off x="2568707" y="3357772"/>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6" name="Rectangle 165"/>
          <p:cNvSpPr/>
          <p:nvPr/>
        </p:nvSpPr>
        <p:spPr>
          <a:xfrm>
            <a:off x="2745415" y="3358274"/>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67" name="Rectangle 166"/>
          <p:cNvSpPr/>
          <p:nvPr/>
        </p:nvSpPr>
        <p:spPr>
          <a:xfrm>
            <a:off x="2916047" y="3358773"/>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1" name="Rectangle 60"/>
          <p:cNvSpPr/>
          <p:nvPr/>
        </p:nvSpPr>
        <p:spPr>
          <a:xfrm>
            <a:off x="2014300" y="3215747"/>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67" name="Rectangle 66"/>
          <p:cNvSpPr/>
          <p:nvPr/>
        </p:nvSpPr>
        <p:spPr>
          <a:xfrm>
            <a:off x="2014775" y="335599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169" name="Straight Arrow Connector 168"/>
          <p:cNvCxnSpPr>
            <a:stCxn id="31" idx="3"/>
            <a:endCxn id="34" idx="1"/>
          </p:cNvCxnSpPr>
          <p:nvPr/>
        </p:nvCxnSpPr>
        <p:spPr>
          <a:xfrm>
            <a:off x="3459972" y="3366977"/>
            <a:ext cx="845328" cy="3329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7" name="Rectangle 176"/>
          <p:cNvSpPr/>
          <p:nvPr/>
        </p:nvSpPr>
        <p:spPr>
          <a:xfrm>
            <a:off x="4040230"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5" name="Rectangle 184"/>
          <p:cNvSpPr/>
          <p:nvPr/>
        </p:nvSpPr>
        <p:spPr>
          <a:xfrm>
            <a:off x="4040232" y="1635759"/>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6" name="Rectangle 185"/>
          <p:cNvSpPr/>
          <p:nvPr/>
        </p:nvSpPr>
        <p:spPr>
          <a:xfrm>
            <a:off x="4400677" y="1312881"/>
            <a:ext cx="360447" cy="32145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7" name="Rectangle 186"/>
          <p:cNvSpPr/>
          <p:nvPr/>
        </p:nvSpPr>
        <p:spPr>
          <a:xfrm>
            <a:off x="4400679"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8" name="Rectangle 187"/>
          <p:cNvSpPr/>
          <p:nvPr/>
        </p:nvSpPr>
        <p:spPr>
          <a:xfrm>
            <a:off x="4766236" y="1312881"/>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9" name="Rectangle 188"/>
          <p:cNvSpPr/>
          <p:nvPr/>
        </p:nvSpPr>
        <p:spPr>
          <a:xfrm>
            <a:off x="4766238" y="1635759"/>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90" name="Rectangle 189"/>
          <p:cNvSpPr/>
          <p:nvPr/>
        </p:nvSpPr>
        <p:spPr>
          <a:xfrm>
            <a:off x="5126683" y="1312881"/>
            <a:ext cx="360447" cy="321452"/>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91" name="Rectangle 190"/>
          <p:cNvSpPr/>
          <p:nvPr/>
        </p:nvSpPr>
        <p:spPr>
          <a:xfrm>
            <a:off x="5126684" y="1635759"/>
            <a:ext cx="360447" cy="321452"/>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7" name="TextBox 6"/>
          <p:cNvSpPr txBox="1"/>
          <p:nvPr/>
        </p:nvSpPr>
        <p:spPr>
          <a:xfrm>
            <a:off x="4040231" y="1944473"/>
            <a:ext cx="303486" cy="373659"/>
          </a:xfrm>
          <a:prstGeom prst="rect">
            <a:avLst/>
          </a:prstGeom>
          <a:noFill/>
        </p:spPr>
        <p:txBody>
          <a:bodyPr wrap="none" lIns="91430" tIns="45716" rIns="91430" bIns="45716" rtlCol="0">
            <a:spAutoFit/>
          </a:bodyPr>
          <a:lstStyle/>
          <a:p>
            <a:r>
              <a:rPr lang="en-US" dirty="0" smtClean="0">
                <a:solidFill>
                  <a:srgbClr val="FF0000"/>
                </a:solidFill>
              </a:rPr>
              <a:t>0</a:t>
            </a:r>
            <a:endParaRPr lang="en-US" dirty="0">
              <a:solidFill>
                <a:srgbClr val="FF0000"/>
              </a:solidFill>
            </a:endParaRPr>
          </a:p>
        </p:txBody>
      </p:sp>
      <p:sp>
        <p:nvSpPr>
          <p:cNvPr id="192" name="TextBox 191"/>
          <p:cNvSpPr txBox="1"/>
          <p:nvPr/>
        </p:nvSpPr>
        <p:spPr>
          <a:xfrm>
            <a:off x="4424443" y="1951526"/>
            <a:ext cx="303486" cy="373659"/>
          </a:xfrm>
          <a:prstGeom prst="rect">
            <a:avLst/>
          </a:prstGeom>
          <a:noFill/>
        </p:spPr>
        <p:txBody>
          <a:bodyPr wrap="none" lIns="91430" tIns="45716" rIns="91430" bIns="45716" rtlCol="0">
            <a:spAutoFit/>
          </a:bodyPr>
          <a:lstStyle/>
          <a:p>
            <a:r>
              <a:rPr lang="en-US" dirty="0" smtClean="0">
                <a:solidFill>
                  <a:srgbClr val="FF0000"/>
                </a:solidFill>
              </a:rPr>
              <a:t>1</a:t>
            </a:r>
            <a:endParaRPr lang="en-US" dirty="0">
              <a:solidFill>
                <a:srgbClr val="FF0000"/>
              </a:solidFill>
            </a:endParaRPr>
          </a:p>
        </p:txBody>
      </p:sp>
      <p:sp>
        <p:nvSpPr>
          <p:cNvPr id="193" name="TextBox 192"/>
          <p:cNvSpPr txBox="1"/>
          <p:nvPr/>
        </p:nvSpPr>
        <p:spPr>
          <a:xfrm flipH="1">
            <a:off x="4766239" y="1950517"/>
            <a:ext cx="340831" cy="373659"/>
          </a:xfrm>
          <a:prstGeom prst="rect">
            <a:avLst/>
          </a:prstGeom>
          <a:noFill/>
        </p:spPr>
        <p:txBody>
          <a:bodyPr wrap="square" lIns="91430" tIns="45716" rIns="91430" bIns="45716" rtlCol="0">
            <a:spAutoFit/>
          </a:bodyPr>
          <a:lstStyle/>
          <a:p>
            <a:r>
              <a:rPr lang="en-US" dirty="0" smtClean="0">
                <a:solidFill>
                  <a:srgbClr val="FF0000"/>
                </a:solidFill>
              </a:rPr>
              <a:t>X</a:t>
            </a:r>
            <a:endParaRPr lang="en-US" dirty="0">
              <a:solidFill>
                <a:srgbClr val="FF0000"/>
              </a:solidFill>
            </a:endParaRPr>
          </a:p>
        </p:txBody>
      </p:sp>
      <p:sp>
        <p:nvSpPr>
          <p:cNvPr id="194" name="TextBox 193"/>
          <p:cNvSpPr txBox="1"/>
          <p:nvPr/>
        </p:nvSpPr>
        <p:spPr>
          <a:xfrm>
            <a:off x="5150363" y="1959483"/>
            <a:ext cx="306347" cy="373659"/>
          </a:xfrm>
          <a:prstGeom prst="rect">
            <a:avLst/>
          </a:prstGeom>
          <a:noFill/>
        </p:spPr>
        <p:txBody>
          <a:bodyPr wrap="none" lIns="91430" tIns="45716" rIns="91430" bIns="45716" rtlCol="0">
            <a:spAutoFit/>
          </a:bodyPr>
          <a:lstStyle/>
          <a:p>
            <a:r>
              <a:rPr lang="en-US" dirty="0" smtClean="0">
                <a:solidFill>
                  <a:srgbClr val="FF0000"/>
                </a:solidFill>
              </a:rPr>
              <a:t>X</a:t>
            </a:r>
            <a:endParaRPr lang="en-US" dirty="0">
              <a:solidFill>
                <a:srgbClr val="FF0000"/>
              </a:solidFill>
            </a:endParaRPr>
          </a:p>
        </p:txBody>
      </p:sp>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
        <p:nvSpPr>
          <p:cNvPr id="178"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a:t>
            </a:r>
            <a:r>
              <a:rPr lang="en-US" dirty="0"/>
              <a:t>: </a:t>
            </a:r>
            <a:r>
              <a:rPr lang="en-US" dirty="0" smtClean="0"/>
              <a:t>P. </a:t>
            </a:r>
            <a:r>
              <a:rPr lang="en-US" dirty="0" err="1" smtClean="0"/>
              <a:t>Kazemian</a:t>
            </a:r>
            <a:r>
              <a:rPr lang="en-US" dirty="0" smtClean="0"/>
              <a:t>, Stanford</a:t>
            </a:r>
            <a:endParaRPr lang="en-US" dirty="0"/>
          </a:p>
        </p:txBody>
      </p:sp>
      <p:sp>
        <p:nvSpPr>
          <p:cNvPr id="179" name="TextBox 178"/>
          <p:cNvSpPr txBox="1"/>
          <p:nvPr/>
        </p:nvSpPr>
        <p:spPr>
          <a:xfrm>
            <a:off x="1371601" y="2209800"/>
            <a:ext cx="871954" cy="373659"/>
          </a:xfrm>
          <a:prstGeom prst="rect">
            <a:avLst/>
          </a:prstGeom>
          <a:noFill/>
        </p:spPr>
        <p:txBody>
          <a:bodyPr wrap="none" lIns="91430" tIns="45716" rIns="91430" bIns="45716" rtlCol="0">
            <a:spAutoFit/>
          </a:bodyPr>
          <a:lstStyle/>
          <a:p>
            <a:r>
              <a:rPr lang="en-US" dirty="0" smtClean="0">
                <a:solidFill>
                  <a:srgbClr val="FF0000"/>
                </a:solidFill>
              </a:rPr>
              <a:t>1  0 0 1 </a:t>
            </a:r>
            <a:endParaRPr lang="en-US" dirty="0">
              <a:solidFill>
                <a:srgbClr val="FF0000"/>
              </a:solidFill>
            </a:endParaRPr>
          </a:p>
        </p:txBody>
      </p:sp>
      <p:sp>
        <p:nvSpPr>
          <p:cNvPr id="183" name="TextBox 182"/>
          <p:cNvSpPr txBox="1"/>
          <p:nvPr/>
        </p:nvSpPr>
        <p:spPr>
          <a:xfrm>
            <a:off x="4343401" y="2590800"/>
            <a:ext cx="877678" cy="373659"/>
          </a:xfrm>
          <a:prstGeom prst="rect">
            <a:avLst/>
          </a:prstGeom>
          <a:noFill/>
        </p:spPr>
        <p:txBody>
          <a:bodyPr wrap="none" lIns="91430" tIns="45716" rIns="91430" bIns="45716" rtlCol="0">
            <a:spAutoFit/>
          </a:bodyPr>
          <a:lstStyle/>
          <a:p>
            <a:r>
              <a:rPr lang="en-US" dirty="0" smtClean="0">
                <a:solidFill>
                  <a:srgbClr val="FF0000"/>
                </a:solidFill>
              </a:rPr>
              <a:t>1  0 X </a:t>
            </a:r>
            <a:r>
              <a:rPr lang="en-US" dirty="0">
                <a:solidFill>
                  <a:srgbClr val="FF0000"/>
                </a:solidFill>
              </a:rPr>
              <a:t>X</a:t>
            </a:r>
            <a:r>
              <a:rPr lang="en-US" dirty="0" smtClean="0">
                <a:solidFill>
                  <a:srgbClr val="FF0000"/>
                </a:solidFill>
              </a:rPr>
              <a:t> </a:t>
            </a:r>
            <a:endParaRPr lang="en-US" dirty="0">
              <a:solidFill>
                <a:srgbClr val="FF0000"/>
              </a:solidFill>
            </a:endParaRPr>
          </a:p>
        </p:txBody>
      </p:sp>
      <p:sp>
        <p:nvSpPr>
          <p:cNvPr id="202" name="Oval 201"/>
          <p:cNvSpPr/>
          <p:nvPr/>
        </p:nvSpPr>
        <p:spPr>
          <a:xfrm>
            <a:off x="2553142" y="4635027"/>
            <a:ext cx="1236936" cy="1431993"/>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cxnSp>
        <p:nvCxnSpPr>
          <p:cNvPr id="203" name="Curved Connector 202"/>
          <p:cNvCxnSpPr/>
          <p:nvPr/>
        </p:nvCxnSpPr>
        <p:spPr>
          <a:xfrm rot="10800000">
            <a:off x="3777378" y="5037633"/>
            <a:ext cx="12700" cy="548640"/>
          </a:xfrm>
          <a:prstGeom prst="curvedConnector3">
            <a:avLst>
              <a:gd name="adj1" fmla="val 2663354"/>
            </a:avLst>
          </a:prstGeom>
          <a:ln w="19050">
            <a:solidFill>
              <a:srgbClr val="3366FF"/>
            </a:solidFill>
            <a:prstDash val="solid"/>
            <a:tailEnd type="arrow"/>
          </a:ln>
        </p:spPr>
        <p:style>
          <a:lnRef idx="2">
            <a:schemeClr val="accent6"/>
          </a:lnRef>
          <a:fillRef idx="0">
            <a:schemeClr val="accent6"/>
          </a:fillRef>
          <a:effectRef idx="1">
            <a:schemeClr val="accent6"/>
          </a:effectRef>
          <a:fontRef idx="minor">
            <a:schemeClr val="tx1"/>
          </a:fontRef>
        </p:style>
      </p:cxnSp>
      <p:sp>
        <p:nvSpPr>
          <p:cNvPr id="204" name="Rectangle 203"/>
          <p:cNvSpPr/>
          <p:nvPr/>
        </p:nvSpPr>
        <p:spPr>
          <a:xfrm>
            <a:off x="2713140" y="5141382"/>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05" name="Rectangle 204"/>
          <p:cNvSpPr/>
          <p:nvPr/>
        </p:nvSpPr>
        <p:spPr>
          <a:xfrm>
            <a:off x="2888491" y="5142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06" name="Rectangle 205"/>
          <p:cNvSpPr/>
          <p:nvPr/>
        </p:nvSpPr>
        <p:spPr>
          <a:xfrm>
            <a:off x="3065199" y="51425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07" name="Rectangle 206"/>
          <p:cNvSpPr/>
          <p:nvPr/>
        </p:nvSpPr>
        <p:spPr>
          <a:xfrm>
            <a:off x="3235831" y="5143085"/>
            <a:ext cx="172794" cy="139937"/>
          </a:xfrm>
          <a:prstGeom prst="rect">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08" name="Rectangle 207"/>
          <p:cNvSpPr/>
          <p:nvPr/>
        </p:nvSpPr>
        <p:spPr>
          <a:xfrm>
            <a:off x="2713616" y="5281630"/>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09" name="Rectangle 208"/>
          <p:cNvSpPr/>
          <p:nvPr/>
        </p:nvSpPr>
        <p:spPr>
          <a:xfrm>
            <a:off x="2888966" y="5282334"/>
            <a:ext cx="172794" cy="139937"/>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10" name="Rectangle 209"/>
          <p:cNvSpPr/>
          <p:nvPr/>
        </p:nvSpPr>
        <p:spPr>
          <a:xfrm>
            <a:off x="3065674" y="5282834"/>
            <a:ext cx="172794" cy="139937"/>
          </a:xfrm>
          <a:prstGeom prst="rect">
            <a:avLst/>
          </a:prstGeom>
          <a:solidFill>
            <a:srgbClr val="7F7F7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211" name="Rectangle 210"/>
          <p:cNvSpPr/>
          <p:nvPr/>
        </p:nvSpPr>
        <p:spPr>
          <a:xfrm>
            <a:off x="3236305" y="5283333"/>
            <a:ext cx="172794" cy="139937"/>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rtlCol="0" anchor="ctr"/>
          <a:lstStyle/>
          <a:p>
            <a:pPr algn="ctr"/>
            <a:endParaRPr lang="en-US"/>
          </a:p>
        </p:txBody>
      </p:sp>
      <p:sp>
        <p:nvSpPr>
          <p:cNvPr id="181" name="TextBox 180"/>
          <p:cNvSpPr txBox="1"/>
          <p:nvPr/>
        </p:nvSpPr>
        <p:spPr>
          <a:xfrm>
            <a:off x="990600" y="5943601"/>
            <a:ext cx="2804018" cy="373659"/>
          </a:xfrm>
          <a:prstGeom prst="rect">
            <a:avLst/>
          </a:prstGeom>
          <a:noFill/>
        </p:spPr>
        <p:txBody>
          <a:bodyPr wrap="none" lIns="91430" tIns="45716" rIns="91430" bIns="45716" rtlCol="0">
            <a:spAutoFit/>
          </a:bodyPr>
          <a:lstStyle/>
          <a:p>
            <a:r>
              <a:rPr lang="en-US" dirty="0" smtClean="0"/>
              <a:t>Example </a:t>
            </a:r>
            <a:r>
              <a:rPr lang="en-US" dirty="0" err="1" smtClean="0"/>
              <a:t>NetPlumber</a:t>
            </a:r>
            <a:r>
              <a:rPr lang="en-US" dirty="0" smtClean="0"/>
              <a:t> graph</a:t>
            </a:r>
            <a:endParaRPr lang="en-US" dirty="0"/>
          </a:p>
        </p:txBody>
      </p:sp>
    </p:spTree>
    <p:custDataLst>
      <p:tags r:id="rId1"/>
    </p:custDataLst>
    <p:extLst>
      <p:ext uri="{BB962C8B-B14F-4D97-AF65-F5344CB8AC3E}">
        <p14:creationId xmlns:p14="http://schemas.microsoft.com/office/powerpoint/2010/main" val="3651481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073499" y="2073867"/>
            <a:ext cx="7228937" cy="3636641"/>
          </a:xfrm>
          <a:prstGeom prst="rect">
            <a:avLst/>
          </a:prstGeom>
        </p:spPr>
      </p:pic>
      <p:sp>
        <p:nvSpPr>
          <p:cNvPr id="2" name="Title 1"/>
          <p:cNvSpPr>
            <a:spLocks noGrp="1"/>
          </p:cNvSpPr>
          <p:nvPr>
            <p:ph type="title"/>
          </p:nvPr>
        </p:nvSpPr>
        <p:spPr/>
        <p:txBody>
          <a:bodyPr/>
          <a:lstStyle/>
          <a:p>
            <a:r>
              <a:rPr lang="en-US" dirty="0" smtClean="0"/>
              <a:t>Representing update requirements</a:t>
            </a:r>
            <a:endParaRPr lang="en-US" dirty="0"/>
          </a:p>
        </p:txBody>
      </p:sp>
      <p:sp>
        <p:nvSpPr>
          <p:cNvPr id="8" name="Oval 7"/>
          <p:cNvSpPr/>
          <p:nvPr/>
        </p:nvSpPr>
        <p:spPr>
          <a:xfrm>
            <a:off x="1687283" y="3177329"/>
            <a:ext cx="719388" cy="60245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9" name="TextBox 8"/>
          <p:cNvSpPr txBox="1"/>
          <p:nvPr/>
        </p:nvSpPr>
        <p:spPr>
          <a:xfrm>
            <a:off x="722640" y="3657745"/>
            <a:ext cx="1485900" cy="373659"/>
          </a:xfrm>
          <a:prstGeom prst="rect">
            <a:avLst/>
          </a:prstGeom>
          <a:noFill/>
        </p:spPr>
        <p:txBody>
          <a:bodyPr wrap="square" lIns="91430" tIns="45716" rIns="91430" bIns="45716" rtlCol="0">
            <a:spAutoFit/>
          </a:bodyPr>
          <a:lstStyle/>
          <a:p>
            <a:r>
              <a:rPr lang="en-US" dirty="0" smtClean="0">
                <a:solidFill>
                  <a:srgbClr val="FF0000"/>
                </a:solidFill>
              </a:rPr>
              <a:t>Drain s2</a:t>
            </a:r>
            <a:endParaRPr lang="en-US" dirty="0">
              <a:solidFill>
                <a:srgbClr val="FF0000"/>
              </a:solidFill>
            </a:endParaRPr>
          </a:p>
        </p:txBody>
      </p:sp>
      <p:sp>
        <p:nvSpPr>
          <p:cNvPr id="47" name="TextBox 46"/>
          <p:cNvSpPr txBox="1"/>
          <p:nvPr/>
        </p:nvSpPr>
        <p:spPr>
          <a:xfrm>
            <a:off x="727573" y="2930647"/>
            <a:ext cx="1933704" cy="373659"/>
          </a:xfrm>
          <a:prstGeom prst="rect">
            <a:avLst/>
          </a:prstGeom>
          <a:noFill/>
        </p:spPr>
        <p:txBody>
          <a:bodyPr wrap="square" lIns="91430" tIns="45716" rIns="91430" bIns="45716" rtlCol="0">
            <a:spAutoFit/>
          </a:bodyPr>
          <a:lstStyle/>
          <a:p>
            <a:r>
              <a:rPr lang="en-US" dirty="0" smtClean="0">
                <a:solidFill>
                  <a:srgbClr val="0070C0"/>
                </a:solidFill>
              </a:rPr>
              <a:t>When s2 recovers</a:t>
            </a:r>
            <a:endParaRPr lang="en-US" dirty="0">
              <a:solidFill>
                <a:srgbClr val="0070C0"/>
              </a:solidFill>
            </a:endParaRPr>
          </a:p>
        </p:txBody>
      </p:sp>
      <p:cxnSp>
        <p:nvCxnSpPr>
          <p:cNvPr id="49" name="Straight Arrow Connector 48"/>
          <p:cNvCxnSpPr/>
          <p:nvPr/>
        </p:nvCxnSpPr>
        <p:spPr>
          <a:xfrm flipV="1">
            <a:off x="2661277" y="3633976"/>
            <a:ext cx="783672" cy="927392"/>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9C1F5A0A-F6FC-4FFD-9B49-0DA8697211D9}" type="slidenum">
              <a:rPr lang="en-US" smtClean="0"/>
              <a:pPr/>
              <a:t>60</a:t>
            </a:fld>
            <a:endParaRPr lang="en-US"/>
          </a:p>
        </p:txBody>
      </p:sp>
      <p:sp>
        <p:nvSpPr>
          <p:cNvPr id="13" name="TextBox 12"/>
          <p:cNvSpPr txBox="1"/>
          <p:nvPr/>
        </p:nvSpPr>
        <p:spPr>
          <a:xfrm>
            <a:off x="1066800" y="3886201"/>
            <a:ext cx="1905000" cy="654986"/>
          </a:xfrm>
          <a:prstGeom prst="rect">
            <a:avLst/>
          </a:prstGeom>
          <a:noFill/>
        </p:spPr>
        <p:txBody>
          <a:bodyPr wrap="square" lIns="91430" tIns="45716" rIns="91430" bIns="45716" rtlCol="0">
            <a:spAutoFit/>
          </a:bodyPr>
          <a:lstStyle/>
          <a:p>
            <a:r>
              <a:rPr lang="en-US" dirty="0" smtClean="0">
                <a:solidFill>
                  <a:srgbClr val="00B050"/>
                </a:solidFill>
              </a:rPr>
              <a:t>Constraint: no flow to s2</a:t>
            </a:r>
            <a:endParaRPr lang="en-US" dirty="0">
              <a:solidFill>
                <a:srgbClr val="00B050"/>
              </a:solidFill>
            </a:endParaRPr>
          </a:p>
        </p:txBody>
      </p:sp>
      <p:sp>
        <p:nvSpPr>
          <p:cNvPr id="14" name="TextBox 13"/>
          <p:cNvSpPr txBox="1"/>
          <p:nvPr/>
        </p:nvSpPr>
        <p:spPr>
          <a:xfrm>
            <a:off x="2514600" y="3810001"/>
            <a:ext cx="1905000" cy="654986"/>
          </a:xfrm>
          <a:prstGeom prst="rect">
            <a:avLst/>
          </a:prstGeom>
          <a:noFill/>
        </p:spPr>
        <p:txBody>
          <a:bodyPr wrap="square" lIns="91430" tIns="45716" rIns="91430" bIns="45716" rtlCol="0">
            <a:spAutoFit/>
          </a:bodyPr>
          <a:lstStyle/>
          <a:p>
            <a:r>
              <a:rPr lang="en-US" dirty="0" smtClean="0">
                <a:solidFill>
                  <a:srgbClr val="00B050"/>
                </a:solidFill>
              </a:rPr>
              <a:t>Constraint: ECMP equal split</a:t>
            </a:r>
            <a:endParaRPr lang="en-US" dirty="0">
              <a:solidFill>
                <a:srgbClr val="00B050"/>
              </a:solidFill>
            </a:endParaRPr>
          </a:p>
        </p:txBody>
      </p:sp>
      <p:sp>
        <p:nvSpPr>
          <p:cNvPr id="6" name="Date Placeholder 5"/>
          <p:cNvSpPr>
            <a:spLocks noGrp="1"/>
          </p:cNvSpPr>
          <p:nvPr>
            <p:ph type="dt" sz="half" idx="10"/>
          </p:nvPr>
        </p:nvSpPr>
        <p:spPr/>
        <p:txBody>
          <a:bodyPr/>
          <a:lstStyle/>
          <a:p>
            <a:r>
              <a:rPr lang="en-US" smtClean="0"/>
              <a:t>10/13/14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15" name="Footer Placeholder 3"/>
          <p:cNvSpPr txBox="1">
            <a:spLocks/>
          </p:cNvSpPr>
          <p:nvPr/>
        </p:nvSpPr>
        <p:spPr>
          <a:xfrm>
            <a:off x="5715000" y="6384925"/>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374139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9"/>
                                        </p:tgtEl>
                                      </p:cBhvr>
                                    </p:animEffect>
                                    <p:set>
                                      <p:cBhvr>
                                        <p:cTn id="24" dur="1" fill="hold">
                                          <p:stCondLst>
                                            <p:cond delay="499"/>
                                          </p:stCondLst>
                                        </p:cTn>
                                        <p:tgtEl>
                                          <p:spTgt spid="4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47" grpId="0"/>
      <p:bldP spid="13" grpId="0"/>
      <p:bldP spid="13" grpId="1"/>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Arrow Connector 55"/>
          <p:cNvCxnSpPr/>
          <p:nvPr/>
        </p:nvCxnSpPr>
        <p:spPr>
          <a:xfrm flipV="1">
            <a:off x="5746229" y="2869677"/>
            <a:ext cx="760799" cy="3685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Switch </a:t>
            </a:r>
            <a:r>
              <a:rPr lang="en-US" dirty="0" err="1"/>
              <a:t>a</a:t>
            </a:r>
            <a:r>
              <a:rPr lang="en-US" dirty="0" err="1" smtClean="0"/>
              <a:t>synchronization</a:t>
            </a:r>
            <a:r>
              <a:rPr lang="en-US" dirty="0" smtClean="0"/>
              <a:t> exponentially inflates the possible load values</a:t>
            </a:r>
            <a:endParaRPr lang="en-US" dirty="0"/>
          </a:p>
        </p:txBody>
      </p:sp>
      <p:sp>
        <p:nvSpPr>
          <p:cNvPr id="61" name="Rounded Rectangle 60"/>
          <p:cNvSpPr/>
          <p:nvPr/>
        </p:nvSpPr>
        <p:spPr>
          <a:xfrm>
            <a:off x="1859128" y="240319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sp>
        <p:nvSpPr>
          <p:cNvPr id="62" name="Rounded Rectangle 61"/>
          <p:cNvSpPr/>
          <p:nvPr/>
        </p:nvSpPr>
        <p:spPr>
          <a:xfrm>
            <a:off x="3059475" y="239609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63" name="Rounded Rectangle 62"/>
          <p:cNvSpPr/>
          <p:nvPr/>
        </p:nvSpPr>
        <p:spPr>
          <a:xfrm>
            <a:off x="3059475" y="3120050"/>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70" name="Rounded Rectangle 69"/>
          <p:cNvSpPr/>
          <p:nvPr/>
        </p:nvSpPr>
        <p:spPr>
          <a:xfrm>
            <a:off x="4293920" y="239609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cxnSp>
        <p:nvCxnSpPr>
          <p:cNvPr id="75" name="Straight Arrow Connector 74"/>
          <p:cNvCxnSpPr>
            <a:stCxn id="61" idx="3"/>
            <a:endCxn id="62" idx="1"/>
          </p:cNvCxnSpPr>
          <p:nvPr/>
        </p:nvCxnSpPr>
        <p:spPr>
          <a:xfrm flipV="1">
            <a:off x="2137395" y="2504149"/>
            <a:ext cx="922081" cy="71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a:stCxn id="61" idx="3"/>
            <a:endCxn id="63" idx="1"/>
          </p:cNvCxnSpPr>
          <p:nvPr/>
        </p:nvCxnSpPr>
        <p:spPr>
          <a:xfrm>
            <a:off x="2137395" y="2511250"/>
            <a:ext cx="922081" cy="716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70" idx="1"/>
          </p:cNvCxnSpPr>
          <p:nvPr/>
        </p:nvCxnSpPr>
        <p:spPr>
          <a:xfrm flipV="1">
            <a:off x="3337743" y="2504149"/>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337743" y="3228105"/>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3337743" y="261220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3337743" y="261220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V="1">
            <a:off x="4572186" y="250414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4572186" y="3228104"/>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V="1">
            <a:off x="4572186" y="261220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4572186" y="261220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5744468" y="2520437"/>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5744468" y="2859598"/>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pic>
        <p:nvPicPr>
          <p:cNvPr id="87" name="Picture 86"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5001" y="2082503"/>
            <a:ext cx="330200" cy="292100"/>
          </a:xfrm>
          <a:prstGeom prst="rect">
            <a:avLst/>
          </a:prstGeom>
        </p:spPr>
      </p:pic>
      <p:pic>
        <p:nvPicPr>
          <p:cNvPr id="88" name="Picture 87"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21418" y="2350869"/>
            <a:ext cx="355600" cy="381000"/>
          </a:xfrm>
          <a:prstGeom prst="rect">
            <a:avLst/>
          </a:prstGeom>
        </p:spPr>
      </p:pic>
      <p:cxnSp>
        <p:nvCxnSpPr>
          <p:cNvPr id="89" name="Straight Connector 88"/>
          <p:cNvCxnSpPr>
            <a:endCxn id="61" idx="1"/>
          </p:cNvCxnSpPr>
          <p:nvPr/>
        </p:nvCxnSpPr>
        <p:spPr>
          <a:xfrm>
            <a:off x="1175296" y="2511248"/>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6783532" y="285955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1990861" y="4137304"/>
            <a:ext cx="4924403" cy="646323"/>
          </a:xfrm>
          <a:prstGeom prst="rect">
            <a:avLst/>
          </a:prstGeom>
          <a:noFill/>
        </p:spPr>
        <p:txBody>
          <a:bodyPr wrap="square" lIns="91430" tIns="45716" rIns="91430" bIns="45716" rtlCol="0">
            <a:spAutoFit/>
          </a:bodyPr>
          <a:lstStyle/>
          <a:p>
            <a:r>
              <a:rPr lang="en-US" dirty="0" smtClean="0"/>
              <a:t>Asynchronous updates can result in  2^5    possible load values on link   (7,8)   during transition.</a:t>
            </a:r>
            <a:endParaRPr lang="en-US" dirty="0"/>
          </a:p>
        </p:txBody>
      </p:sp>
      <p:sp>
        <p:nvSpPr>
          <p:cNvPr id="101" name="TextBox 100"/>
          <p:cNvSpPr txBox="1"/>
          <p:nvPr/>
        </p:nvSpPr>
        <p:spPr>
          <a:xfrm>
            <a:off x="1386252" y="2148446"/>
            <a:ext cx="310824" cy="373659"/>
          </a:xfrm>
          <a:prstGeom prst="rect">
            <a:avLst/>
          </a:prstGeom>
          <a:noFill/>
        </p:spPr>
        <p:txBody>
          <a:bodyPr wrap="square" lIns="91430" tIns="45716" rIns="91430" bIns="45716" rtlCol="0">
            <a:spAutoFit/>
          </a:bodyPr>
          <a:lstStyle/>
          <a:p>
            <a:r>
              <a:rPr lang="en-US" dirty="0" smtClean="0"/>
              <a:t>f</a:t>
            </a:r>
            <a:endParaRPr lang="en-US" dirty="0"/>
          </a:p>
        </p:txBody>
      </p:sp>
      <p:sp>
        <p:nvSpPr>
          <p:cNvPr id="102" name="TextBox 101"/>
          <p:cNvSpPr txBox="1"/>
          <p:nvPr/>
        </p:nvSpPr>
        <p:spPr>
          <a:xfrm>
            <a:off x="1685513" y="2025070"/>
            <a:ext cx="887613" cy="373659"/>
          </a:xfrm>
          <a:prstGeom prst="rect">
            <a:avLst/>
          </a:prstGeom>
          <a:noFill/>
        </p:spPr>
        <p:txBody>
          <a:bodyPr wrap="square" lIns="91430" tIns="45716" rIns="91430" bIns="45716" rtlCol="0">
            <a:spAutoFit/>
          </a:bodyPr>
          <a:lstStyle/>
          <a:p>
            <a:r>
              <a:rPr lang="en-US" dirty="0" smtClean="0"/>
              <a:t>ingress</a:t>
            </a:r>
            <a:endParaRPr lang="en-US" dirty="0"/>
          </a:p>
        </p:txBody>
      </p:sp>
      <p:sp>
        <p:nvSpPr>
          <p:cNvPr id="103" name="TextBox 102"/>
          <p:cNvSpPr txBox="1"/>
          <p:nvPr/>
        </p:nvSpPr>
        <p:spPr>
          <a:xfrm>
            <a:off x="6290307" y="2349074"/>
            <a:ext cx="986451" cy="373659"/>
          </a:xfrm>
          <a:prstGeom prst="rect">
            <a:avLst/>
          </a:prstGeom>
          <a:noFill/>
        </p:spPr>
        <p:txBody>
          <a:bodyPr wrap="square" lIns="91430" tIns="45716" rIns="91430" bIns="45716" rtlCol="0">
            <a:spAutoFit/>
          </a:bodyPr>
          <a:lstStyle/>
          <a:p>
            <a:r>
              <a:rPr lang="en-US" dirty="0" smtClean="0"/>
              <a:t>egress</a:t>
            </a:r>
            <a:endParaRPr lang="en-US" dirty="0"/>
          </a:p>
        </p:txBody>
      </p:sp>
      <p:sp>
        <p:nvSpPr>
          <p:cNvPr id="104" name="TextBox 103"/>
          <p:cNvSpPr txBox="1"/>
          <p:nvPr/>
        </p:nvSpPr>
        <p:spPr>
          <a:xfrm>
            <a:off x="6918618" y="2547203"/>
            <a:ext cx="310824" cy="373659"/>
          </a:xfrm>
          <a:prstGeom prst="rect">
            <a:avLst/>
          </a:prstGeom>
          <a:noFill/>
        </p:spPr>
        <p:txBody>
          <a:bodyPr wrap="square" lIns="91430" tIns="45716" rIns="91430" bIns="45716" rtlCol="0">
            <a:spAutoFit/>
          </a:bodyPr>
          <a:lstStyle/>
          <a:p>
            <a:r>
              <a:rPr lang="en-US" dirty="0" smtClean="0"/>
              <a:t>f</a:t>
            </a:r>
            <a:endParaRPr lang="en-US" dirty="0"/>
          </a:p>
        </p:txBody>
      </p:sp>
      <p:cxnSp>
        <p:nvCxnSpPr>
          <p:cNvPr id="6" name="Straight Arrow Connector 5"/>
          <p:cNvCxnSpPr/>
          <p:nvPr/>
        </p:nvCxnSpPr>
        <p:spPr>
          <a:xfrm>
            <a:off x="5999875" y="3180888"/>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rot="10800000">
            <a:off x="1855511" y="2722685"/>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2" name="Down Arrow 51"/>
          <p:cNvSpPr/>
          <p:nvPr/>
        </p:nvSpPr>
        <p:spPr>
          <a:xfrm rot="10800000">
            <a:off x="3058504" y="2688444"/>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3" name="Down Arrow 52"/>
          <p:cNvSpPr/>
          <p:nvPr/>
        </p:nvSpPr>
        <p:spPr>
          <a:xfrm rot="10800000">
            <a:off x="3062714" y="3408962"/>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4" name="Down Arrow 53"/>
          <p:cNvSpPr/>
          <p:nvPr/>
        </p:nvSpPr>
        <p:spPr>
          <a:xfrm rot="10800000">
            <a:off x="4287998" y="3400503"/>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5" name="Down Arrow 54"/>
          <p:cNvSpPr/>
          <p:nvPr/>
        </p:nvSpPr>
        <p:spPr>
          <a:xfrm rot="10800000">
            <a:off x="4293920" y="2681006"/>
            <a:ext cx="260176" cy="253492"/>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9" name="TextBox 58"/>
          <p:cNvSpPr txBox="1"/>
          <p:nvPr/>
        </p:nvSpPr>
        <p:spPr>
          <a:xfrm>
            <a:off x="1970853" y="5232534"/>
            <a:ext cx="4924403" cy="654986"/>
          </a:xfrm>
          <a:prstGeom prst="rect">
            <a:avLst/>
          </a:prstGeom>
          <a:noFill/>
        </p:spPr>
        <p:txBody>
          <a:bodyPr wrap="square" lIns="91430" tIns="45716" rIns="91430" bIns="45716" rtlCol="0">
            <a:spAutoFit/>
          </a:bodyPr>
          <a:lstStyle/>
          <a:p>
            <a:r>
              <a:rPr lang="en-US" b="1" dirty="0" smtClean="0">
                <a:solidFill>
                  <a:srgbClr val="FF0000"/>
                </a:solidFill>
              </a:rPr>
              <a:t>In large networks, it is impossible to check if the load value exceeds link capacity.</a:t>
            </a:r>
            <a:endParaRPr lang="en-US" b="1" dirty="0">
              <a:solidFill>
                <a:srgbClr val="FF0000"/>
              </a:solidFill>
            </a:endParaRPr>
          </a:p>
        </p:txBody>
      </p:sp>
      <p:sp>
        <p:nvSpPr>
          <p:cNvPr id="51" name="Rounded Rectangle 50"/>
          <p:cNvSpPr/>
          <p:nvPr/>
        </p:nvSpPr>
        <p:spPr>
          <a:xfrm>
            <a:off x="5456509" y="240915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8" name="Rounded Rectangle 57"/>
          <p:cNvSpPr/>
          <p:nvPr/>
        </p:nvSpPr>
        <p:spPr>
          <a:xfrm>
            <a:off x="5473928" y="3105847"/>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64" name="Rounded Rectangle 63"/>
          <p:cNvSpPr/>
          <p:nvPr/>
        </p:nvSpPr>
        <p:spPr>
          <a:xfrm>
            <a:off x="6518962" y="275750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66" name="Rounded Rectangle 65"/>
          <p:cNvSpPr/>
          <p:nvPr/>
        </p:nvSpPr>
        <p:spPr>
          <a:xfrm>
            <a:off x="4289563" y="3114546"/>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68" name="TextBox 67"/>
          <p:cNvSpPr txBox="1"/>
          <p:nvPr/>
        </p:nvSpPr>
        <p:spPr>
          <a:xfrm>
            <a:off x="1175296" y="1597395"/>
            <a:ext cx="7073428" cy="373659"/>
          </a:xfrm>
          <a:prstGeom prst="rect">
            <a:avLst/>
          </a:prstGeom>
          <a:noFill/>
        </p:spPr>
        <p:txBody>
          <a:bodyPr wrap="square" lIns="91430" tIns="45716" rIns="91430" bIns="45716" rtlCol="0">
            <a:spAutoFit/>
          </a:bodyPr>
          <a:lstStyle/>
          <a:p>
            <a:r>
              <a:rPr lang="en-US" dirty="0"/>
              <a:t>T</a:t>
            </a:r>
            <a:r>
              <a:rPr lang="en-US" dirty="0" smtClean="0"/>
              <a:t>ransition from </a:t>
            </a:r>
            <a:r>
              <a:rPr lang="en-US" b="1" dirty="0" smtClean="0">
                <a:solidFill>
                  <a:srgbClr val="0070C0"/>
                </a:solidFill>
              </a:rPr>
              <a:t>old traffic distribution </a:t>
            </a:r>
            <a:r>
              <a:rPr lang="en-US" dirty="0" smtClean="0"/>
              <a:t>to </a:t>
            </a:r>
            <a:r>
              <a:rPr lang="en-US" b="1" dirty="0" smtClean="0">
                <a:solidFill>
                  <a:srgbClr val="FF0000"/>
                </a:solidFill>
              </a:rPr>
              <a:t>new traffic distribution</a:t>
            </a:r>
            <a:endParaRPr lang="en-US" b="1" dirty="0">
              <a:solidFill>
                <a:srgbClr val="FF0000"/>
              </a:solidFill>
            </a:endParaRPr>
          </a:p>
        </p:txBody>
      </p:sp>
      <p:sp>
        <p:nvSpPr>
          <p:cNvPr id="99" name="TextBox 98"/>
          <p:cNvSpPr txBox="1"/>
          <p:nvPr/>
        </p:nvSpPr>
        <p:spPr>
          <a:xfrm>
            <a:off x="1852986" y="2326169"/>
            <a:ext cx="293069" cy="373659"/>
          </a:xfrm>
          <a:prstGeom prst="rect">
            <a:avLst/>
          </a:prstGeom>
          <a:noFill/>
        </p:spPr>
        <p:txBody>
          <a:bodyPr wrap="square" lIns="91430" tIns="45716" rIns="91430" bIns="45716" rtlCol="0">
            <a:spAutoFit/>
          </a:bodyPr>
          <a:lstStyle/>
          <a:p>
            <a:r>
              <a:rPr lang="en-US" dirty="0">
                <a:solidFill>
                  <a:schemeClr val="bg1"/>
                </a:solidFill>
              </a:rPr>
              <a:t>1</a:t>
            </a:r>
          </a:p>
        </p:txBody>
      </p:sp>
      <p:sp>
        <p:nvSpPr>
          <p:cNvPr id="100" name="TextBox 99"/>
          <p:cNvSpPr txBox="1"/>
          <p:nvPr/>
        </p:nvSpPr>
        <p:spPr>
          <a:xfrm>
            <a:off x="3044674" y="2297786"/>
            <a:ext cx="293069" cy="373659"/>
          </a:xfrm>
          <a:prstGeom prst="rect">
            <a:avLst/>
          </a:prstGeom>
          <a:noFill/>
        </p:spPr>
        <p:txBody>
          <a:bodyPr wrap="square" lIns="91430" tIns="45716" rIns="91430" bIns="45716" rtlCol="0">
            <a:spAutoFit/>
          </a:bodyPr>
          <a:lstStyle/>
          <a:p>
            <a:r>
              <a:rPr lang="en-US" dirty="0">
                <a:solidFill>
                  <a:schemeClr val="bg1"/>
                </a:solidFill>
              </a:rPr>
              <a:t>2</a:t>
            </a:r>
          </a:p>
        </p:txBody>
      </p:sp>
      <p:sp>
        <p:nvSpPr>
          <p:cNvPr id="105" name="TextBox 104"/>
          <p:cNvSpPr txBox="1"/>
          <p:nvPr/>
        </p:nvSpPr>
        <p:spPr>
          <a:xfrm>
            <a:off x="3050775" y="3027861"/>
            <a:ext cx="293069" cy="373659"/>
          </a:xfrm>
          <a:prstGeom prst="rect">
            <a:avLst/>
          </a:prstGeom>
          <a:noFill/>
        </p:spPr>
        <p:txBody>
          <a:bodyPr wrap="square" lIns="91430" tIns="45716" rIns="91430" bIns="45716" rtlCol="0">
            <a:spAutoFit/>
          </a:bodyPr>
          <a:lstStyle/>
          <a:p>
            <a:r>
              <a:rPr lang="en-US" dirty="0" smtClean="0">
                <a:solidFill>
                  <a:schemeClr val="bg1"/>
                </a:solidFill>
              </a:rPr>
              <a:t>3</a:t>
            </a:r>
            <a:endParaRPr lang="en-US" dirty="0">
              <a:solidFill>
                <a:schemeClr val="bg1"/>
              </a:solidFill>
            </a:endParaRPr>
          </a:p>
        </p:txBody>
      </p:sp>
      <p:sp>
        <p:nvSpPr>
          <p:cNvPr id="106" name="TextBox 105"/>
          <p:cNvSpPr txBox="1"/>
          <p:nvPr/>
        </p:nvSpPr>
        <p:spPr>
          <a:xfrm>
            <a:off x="4287992" y="2301722"/>
            <a:ext cx="293069" cy="373659"/>
          </a:xfrm>
          <a:prstGeom prst="rect">
            <a:avLst/>
          </a:prstGeom>
          <a:noFill/>
        </p:spPr>
        <p:txBody>
          <a:bodyPr wrap="square" lIns="91430" tIns="45716" rIns="91430" bIns="45716" rtlCol="0">
            <a:spAutoFit/>
          </a:bodyPr>
          <a:lstStyle/>
          <a:p>
            <a:r>
              <a:rPr lang="en-US" dirty="0">
                <a:solidFill>
                  <a:schemeClr val="bg1"/>
                </a:solidFill>
              </a:rPr>
              <a:t>4</a:t>
            </a:r>
          </a:p>
        </p:txBody>
      </p:sp>
      <p:sp>
        <p:nvSpPr>
          <p:cNvPr id="107" name="TextBox 106"/>
          <p:cNvSpPr txBox="1"/>
          <p:nvPr/>
        </p:nvSpPr>
        <p:spPr>
          <a:xfrm>
            <a:off x="5450581" y="2314782"/>
            <a:ext cx="293069" cy="373659"/>
          </a:xfrm>
          <a:prstGeom prst="rect">
            <a:avLst/>
          </a:prstGeom>
          <a:noFill/>
        </p:spPr>
        <p:txBody>
          <a:bodyPr wrap="square" lIns="91430" tIns="45716" rIns="91430" bIns="45716" rtlCol="0">
            <a:spAutoFit/>
          </a:bodyPr>
          <a:lstStyle/>
          <a:p>
            <a:r>
              <a:rPr lang="en-US" dirty="0">
                <a:solidFill>
                  <a:schemeClr val="bg1"/>
                </a:solidFill>
              </a:rPr>
              <a:t>6</a:t>
            </a:r>
          </a:p>
        </p:txBody>
      </p:sp>
      <p:sp>
        <p:nvSpPr>
          <p:cNvPr id="108" name="TextBox 107"/>
          <p:cNvSpPr txBox="1"/>
          <p:nvPr/>
        </p:nvSpPr>
        <p:spPr>
          <a:xfrm>
            <a:off x="5468000" y="3011475"/>
            <a:ext cx="293069" cy="373659"/>
          </a:xfrm>
          <a:prstGeom prst="rect">
            <a:avLst/>
          </a:prstGeom>
          <a:noFill/>
        </p:spPr>
        <p:txBody>
          <a:bodyPr wrap="square" lIns="91430" tIns="45716" rIns="91430" bIns="45716" rtlCol="0">
            <a:spAutoFit/>
          </a:bodyPr>
          <a:lstStyle/>
          <a:p>
            <a:r>
              <a:rPr lang="en-US" dirty="0">
                <a:solidFill>
                  <a:schemeClr val="bg1"/>
                </a:solidFill>
              </a:rPr>
              <a:t>7</a:t>
            </a:r>
          </a:p>
        </p:txBody>
      </p:sp>
      <p:sp>
        <p:nvSpPr>
          <p:cNvPr id="109" name="TextBox 108"/>
          <p:cNvSpPr txBox="1"/>
          <p:nvPr/>
        </p:nvSpPr>
        <p:spPr>
          <a:xfrm>
            <a:off x="6513034" y="2663132"/>
            <a:ext cx="293069" cy="373659"/>
          </a:xfrm>
          <a:prstGeom prst="rect">
            <a:avLst/>
          </a:prstGeom>
          <a:noFill/>
        </p:spPr>
        <p:txBody>
          <a:bodyPr wrap="square" lIns="91430" tIns="45716" rIns="91430" bIns="45716" rtlCol="0">
            <a:spAutoFit/>
          </a:bodyPr>
          <a:lstStyle/>
          <a:p>
            <a:r>
              <a:rPr lang="en-US" dirty="0">
                <a:solidFill>
                  <a:schemeClr val="bg1"/>
                </a:solidFill>
              </a:rPr>
              <a:t>8</a:t>
            </a:r>
          </a:p>
        </p:txBody>
      </p:sp>
      <p:sp>
        <p:nvSpPr>
          <p:cNvPr id="110" name="TextBox 109"/>
          <p:cNvSpPr txBox="1"/>
          <p:nvPr/>
        </p:nvSpPr>
        <p:spPr>
          <a:xfrm>
            <a:off x="4283635" y="3020174"/>
            <a:ext cx="293069" cy="373659"/>
          </a:xfrm>
          <a:prstGeom prst="rect">
            <a:avLst/>
          </a:prstGeom>
          <a:noFill/>
        </p:spPr>
        <p:txBody>
          <a:bodyPr wrap="square" lIns="91430" tIns="45716" rIns="91430" bIns="45716" rtlCol="0">
            <a:spAutoFit/>
          </a:bodyPr>
          <a:lstStyle/>
          <a:p>
            <a:r>
              <a:rPr lang="en-US" dirty="0">
                <a:solidFill>
                  <a:schemeClr val="bg1"/>
                </a:solidFill>
              </a:rPr>
              <a:t>5</a:t>
            </a:r>
          </a:p>
        </p:txBody>
      </p:sp>
      <p:sp>
        <p:nvSpPr>
          <p:cNvPr id="7" name="Slide Number Placeholder 6"/>
          <p:cNvSpPr>
            <a:spLocks noGrp="1"/>
          </p:cNvSpPr>
          <p:nvPr>
            <p:ph type="sldNum" sz="quarter" idx="12"/>
          </p:nvPr>
        </p:nvSpPr>
        <p:spPr/>
        <p:txBody>
          <a:bodyPr/>
          <a:lstStyle/>
          <a:p>
            <a:fld id="{9C1F5A0A-F6FC-4FFD-9B49-0DA8697211D9}" type="slidenum">
              <a:rPr lang="en-US" smtClean="0"/>
              <a:pPr/>
              <a:t>61</a:t>
            </a:fld>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1789982057"/>
              </p:ext>
            </p:extLst>
          </p:nvPr>
        </p:nvGraphicFramePr>
        <p:xfrm>
          <a:off x="6434138" y="3124200"/>
          <a:ext cx="569912" cy="685800"/>
        </p:xfrm>
        <a:graphic>
          <a:graphicData uri="http://schemas.openxmlformats.org/presentationml/2006/ole">
            <mc:AlternateContent xmlns:mc="http://schemas.openxmlformats.org/markup-compatibility/2006">
              <mc:Choice xmlns:v="urn:schemas-microsoft-com:vml" Requires="v">
                <p:oleObj spid="_x0000_s36968" name="Equation" r:id="rId6" imgW="228600" imgH="279400" progId="Equation.3">
                  <p:embed/>
                </p:oleObj>
              </mc:Choice>
              <mc:Fallback>
                <p:oleObj name="Equation" r:id="rId6" imgW="228600" imgH="279400" progId="Equation.3">
                  <p:embed/>
                  <p:pic>
                    <p:nvPicPr>
                      <p:cNvPr id="0" name=""/>
                      <p:cNvPicPr/>
                      <p:nvPr/>
                    </p:nvPicPr>
                    <p:blipFill>
                      <a:blip r:embed="rId7"/>
                      <a:stretch>
                        <a:fillRect/>
                      </a:stretch>
                    </p:blipFill>
                    <p:spPr>
                      <a:xfrm>
                        <a:off x="6434138" y="3124200"/>
                        <a:ext cx="569912" cy="685800"/>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
        <p:nvSpPr>
          <p:cNvPr id="60"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351630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300" fill="hold"/>
                                        <p:tgtEl>
                                          <p:spTgt spid="61"/>
                                        </p:tgtEl>
                                        <p:attrNameLst>
                                          <p:attrName>fillcolor</p:attrName>
                                        </p:attrNameLst>
                                      </p:cBhvr>
                                      <p:to>
                                        <a:srgbClr val="FF0000"/>
                                      </p:to>
                                    </p:animClr>
                                    <p:set>
                                      <p:cBhvr>
                                        <p:cTn id="7" dur="300" fill="hold"/>
                                        <p:tgtEl>
                                          <p:spTgt spid="61"/>
                                        </p:tgtEl>
                                        <p:attrNameLst>
                                          <p:attrName>fill.type</p:attrName>
                                        </p:attrNameLst>
                                      </p:cBhvr>
                                      <p:to>
                                        <p:strVal val="solid"/>
                                      </p:to>
                                    </p:set>
                                    <p:set>
                                      <p:cBhvr>
                                        <p:cTn id="8" dur="300" fill="hold"/>
                                        <p:tgtEl>
                                          <p:spTgt spid="61"/>
                                        </p:tgtEl>
                                        <p:attrNameLst>
                                          <p:attrName>fill.on</p:attrName>
                                        </p:attrNameLst>
                                      </p:cBhvr>
                                      <p:to>
                                        <p:strVal val="true"/>
                                      </p:to>
                                    </p:set>
                                  </p:childTnLst>
                                </p:cTn>
                              </p:par>
                            </p:childTnLst>
                          </p:cTn>
                        </p:par>
                        <p:par>
                          <p:cTn id="9" fill="hold">
                            <p:stCondLst>
                              <p:cond delay="300"/>
                            </p:stCondLst>
                            <p:childTnLst>
                              <p:par>
                                <p:cTn id="10" presetID="1" presetClass="emph" presetSubtype="2" fill="hold" nodeType="afterEffect">
                                  <p:stCondLst>
                                    <p:cond delay="0"/>
                                  </p:stCondLst>
                                  <p:childTnLst>
                                    <p:animClr clrSpc="rgb" dir="cw">
                                      <p:cBhvr>
                                        <p:cTn id="11" dur="300" fill="hold"/>
                                        <p:tgtEl>
                                          <p:spTgt spid="51"/>
                                        </p:tgtEl>
                                        <p:attrNameLst>
                                          <p:attrName>fillcolor</p:attrName>
                                        </p:attrNameLst>
                                      </p:cBhvr>
                                      <p:to>
                                        <a:srgbClr val="FF0000"/>
                                      </p:to>
                                    </p:animClr>
                                    <p:set>
                                      <p:cBhvr>
                                        <p:cTn id="12" dur="300" fill="hold"/>
                                        <p:tgtEl>
                                          <p:spTgt spid="51"/>
                                        </p:tgtEl>
                                        <p:attrNameLst>
                                          <p:attrName>fill.type</p:attrName>
                                        </p:attrNameLst>
                                      </p:cBhvr>
                                      <p:to>
                                        <p:strVal val="solid"/>
                                      </p:to>
                                    </p:set>
                                    <p:set>
                                      <p:cBhvr>
                                        <p:cTn id="13" dur="300" fill="hold"/>
                                        <p:tgtEl>
                                          <p:spTgt spid="51"/>
                                        </p:tgtEl>
                                        <p:attrNameLst>
                                          <p:attrName>fill.on</p:attrName>
                                        </p:attrNameLst>
                                      </p:cBhvr>
                                      <p:to>
                                        <p:strVal val="true"/>
                                      </p:to>
                                    </p:set>
                                  </p:childTnLst>
                                </p:cTn>
                              </p:par>
                            </p:childTnLst>
                          </p:cTn>
                        </p:par>
                        <p:par>
                          <p:cTn id="14" fill="hold">
                            <p:stCondLst>
                              <p:cond delay="600"/>
                            </p:stCondLst>
                            <p:childTnLst>
                              <p:par>
                                <p:cTn id="15" presetID="1" presetClass="emph" presetSubtype="2" fill="hold" nodeType="afterEffect">
                                  <p:stCondLst>
                                    <p:cond delay="0"/>
                                  </p:stCondLst>
                                  <p:childTnLst>
                                    <p:animClr clrSpc="rgb" dir="cw">
                                      <p:cBhvr>
                                        <p:cTn id="16" dur="300" fill="hold"/>
                                        <p:tgtEl>
                                          <p:spTgt spid="64"/>
                                        </p:tgtEl>
                                        <p:attrNameLst>
                                          <p:attrName>fillcolor</p:attrName>
                                        </p:attrNameLst>
                                      </p:cBhvr>
                                      <p:to>
                                        <a:srgbClr val="FF0000"/>
                                      </p:to>
                                    </p:animClr>
                                    <p:set>
                                      <p:cBhvr>
                                        <p:cTn id="17" dur="300" fill="hold"/>
                                        <p:tgtEl>
                                          <p:spTgt spid="64"/>
                                        </p:tgtEl>
                                        <p:attrNameLst>
                                          <p:attrName>fill.type</p:attrName>
                                        </p:attrNameLst>
                                      </p:cBhvr>
                                      <p:to>
                                        <p:strVal val="solid"/>
                                      </p:to>
                                    </p:set>
                                    <p:set>
                                      <p:cBhvr>
                                        <p:cTn id="18" dur="300" fill="hold"/>
                                        <p:tgtEl>
                                          <p:spTgt spid="64"/>
                                        </p:tgtEl>
                                        <p:attrNameLst>
                                          <p:attrName>fill.on</p:attrName>
                                        </p:attrNameLst>
                                      </p:cBhvr>
                                      <p:to>
                                        <p:strVal val="true"/>
                                      </p:to>
                                    </p:set>
                                  </p:childTnLst>
                                </p:cTn>
                              </p:par>
                            </p:childTnLst>
                          </p:cTn>
                        </p:par>
                        <p:par>
                          <p:cTn id="19" fill="hold">
                            <p:stCondLst>
                              <p:cond delay="900"/>
                            </p:stCondLst>
                            <p:childTnLst>
                              <p:par>
                                <p:cTn id="20" presetID="1" presetClass="emph" presetSubtype="2" fill="hold" nodeType="afterEffect">
                                  <p:stCondLst>
                                    <p:cond delay="0"/>
                                  </p:stCondLst>
                                  <p:childTnLst>
                                    <p:animClr clrSpc="rgb" dir="cw">
                                      <p:cBhvr>
                                        <p:cTn id="21" dur="300" fill="hold"/>
                                        <p:tgtEl>
                                          <p:spTgt spid="66"/>
                                        </p:tgtEl>
                                        <p:attrNameLst>
                                          <p:attrName>fillcolor</p:attrName>
                                        </p:attrNameLst>
                                      </p:cBhvr>
                                      <p:to>
                                        <a:srgbClr val="FF0000"/>
                                      </p:to>
                                    </p:animClr>
                                    <p:set>
                                      <p:cBhvr>
                                        <p:cTn id="22" dur="300" fill="hold"/>
                                        <p:tgtEl>
                                          <p:spTgt spid="66"/>
                                        </p:tgtEl>
                                        <p:attrNameLst>
                                          <p:attrName>fill.type</p:attrName>
                                        </p:attrNameLst>
                                      </p:cBhvr>
                                      <p:to>
                                        <p:strVal val="solid"/>
                                      </p:to>
                                    </p:set>
                                    <p:set>
                                      <p:cBhvr>
                                        <p:cTn id="23" dur="300" fill="hold"/>
                                        <p:tgtEl>
                                          <p:spTgt spid="66"/>
                                        </p:tgtEl>
                                        <p:attrNameLst>
                                          <p:attrName>fill.on</p:attrName>
                                        </p:attrNameLst>
                                      </p:cBhvr>
                                      <p:to>
                                        <p:strVal val="true"/>
                                      </p:to>
                                    </p:set>
                                  </p:childTnLst>
                                </p:cTn>
                              </p:par>
                            </p:childTnLst>
                          </p:cTn>
                        </p:par>
                        <p:par>
                          <p:cTn id="24" fill="hold">
                            <p:stCondLst>
                              <p:cond delay="1200"/>
                            </p:stCondLst>
                            <p:childTnLst>
                              <p:par>
                                <p:cTn id="25" presetID="1" presetClass="emph" presetSubtype="2" fill="hold" nodeType="afterEffect">
                                  <p:stCondLst>
                                    <p:cond delay="0"/>
                                  </p:stCondLst>
                                  <p:childTnLst>
                                    <p:animClr clrSpc="rgb" dir="cw">
                                      <p:cBhvr>
                                        <p:cTn id="26" dur="300" fill="hold"/>
                                        <p:tgtEl>
                                          <p:spTgt spid="62"/>
                                        </p:tgtEl>
                                        <p:attrNameLst>
                                          <p:attrName>fillcolor</p:attrName>
                                        </p:attrNameLst>
                                      </p:cBhvr>
                                      <p:to>
                                        <a:srgbClr val="FF0000"/>
                                      </p:to>
                                    </p:animClr>
                                    <p:set>
                                      <p:cBhvr>
                                        <p:cTn id="27" dur="300" fill="hold"/>
                                        <p:tgtEl>
                                          <p:spTgt spid="62"/>
                                        </p:tgtEl>
                                        <p:attrNameLst>
                                          <p:attrName>fill.type</p:attrName>
                                        </p:attrNameLst>
                                      </p:cBhvr>
                                      <p:to>
                                        <p:strVal val="solid"/>
                                      </p:to>
                                    </p:set>
                                    <p:set>
                                      <p:cBhvr>
                                        <p:cTn id="28" dur="300" fill="hold"/>
                                        <p:tgtEl>
                                          <p:spTgt spid="62"/>
                                        </p:tgtEl>
                                        <p:attrNameLst>
                                          <p:attrName>fill.on</p:attrName>
                                        </p:attrNameLst>
                                      </p:cBhvr>
                                      <p:to>
                                        <p:strVal val="true"/>
                                      </p:to>
                                    </p:set>
                                  </p:childTnLst>
                                </p:cTn>
                              </p:par>
                            </p:childTnLst>
                          </p:cTn>
                        </p:par>
                        <p:par>
                          <p:cTn id="29" fill="hold">
                            <p:stCondLst>
                              <p:cond delay="1500"/>
                            </p:stCondLst>
                            <p:childTnLst>
                              <p:par>
                                <p:cTn id="30" presetID="1" presetClass="emph" presetSubtype="2" fill="hold" nodeType="afterEffect">
                                  <p:stCondLst>
                                    <p:cond delay="0"/>
                                  </p:stCondLst>
                                  <p:childTnLst>
                                    <p:animClr clrSpc="rgb" dir="cw">
                                      <p:cBhvr>
                                        <p:cTn id="31" dur="300" fill="hold"/>
                                        <p:tgtEl>
                                          <p:spTgt spid="70"/>
                                        </p:tgtEl>
                                        <p:attrNameLst>
                                          <p:attrName>fillcolor</p:attrName>
                                        </p:attrNameLst>
                                      </p:cBhvr>
                                      <p:to>
                                        <a:srgbClr val="FF0000"/>
                                      </p:to>
                                    </p:animClr>
                                    <p:set>
                                      <p:cBhvr>
                                        <p:cTn id="32" dur="300" fill="hold"/>
                                        <p:tgtEl>
                                          <p:spTgt spid="70"/>
                                        </p:tgtEl>
                                        <p:attrNameLst>
                                          <p:attrName>fill.type</p:attrName>
                                        </p:attrNameLst>
                                      </p:cBhvr>
                                      <p:to>
                                        <p:strVal val="solid"/>
                                      </p:to>
                                    </p:set>
                                    <p:set>
                                      <p:cBhvr>
                                        <p:cTn id="33" dur="300" fill="hold"/>
                                        <p:tgtEl>
                                          <p:spTgt spid="70"/>
                                        </p:tgtEl>
                                        <p:attrNameLst>
                                          <p:attrName>fill.on</p:attrName>
                                        </p:attrNameLst>
                                      </p:cBhvr>
                                      <p:to>
                                        <p:strVal val="true"/>
                                      </p:to>
                                    </p:set>
                                  </p:childTnLst>
                                </p:cTn>
                              </p:par>
                            </p:childTnLst>
                          </p:cTn>
                        </p:par>
                        <p:par>
                          <p:cTn id="34" fill="hold">
                            <p:stCondLst>
                              <p:cond delay="1800"/>
                            </p:stCondLst>
                            <p:childTnLst>
                              <p:par>
                                <p:cTn id="35" presetID="1" presetClass="emph" presetSubtype="2" fill="hold" nodeType="afterEffect">
                                  <p:stCondLst>
                                    <p:cond delay="0"/>
                                  </p:stCondLst>
                                  <p:childTnLst>
                                    <p:animClr clrSpc="rgb" dir="cw">
                                      <p:cBhvr>
                                        <p:cTn id="36" dur="300" fill="hold"/>
                                        <p:tgtEl>
                                          <p:spTgt spid="58"/>
                                        </p:tgtEl>
                                        <p:attrNameLst>
                                          <p:attrName>fillcolor</p:attrName>
                                        </p:attrNameLst>
                                      </p:cBhvr>
                                      <p:to>
                                        <a:srgbClr val="FF0000"/>
                                      </p:to>
                                    </p:animClr>
                                    <p:set>
                                      <p:cBhvr>
                                        <p:cTn id="37" dur="300" fill="hold"/>
                                        <p:tgtEl>
                                          <p:spTgt spid="58"/>
                                        </p:tgtEl>
                                        <p:attrNameLst>
                                          <p:attrName>fill.type</p:attrName>
                                        </p:attrNameLst>
                                      </p:cBhvr>
                                      <p:to>
                                        <p:strVal val="solid"/>
                                      </p:to>
                                    </p:set>
                                    <p:set>
                                      <p:cBhvr>
                                        <p:cTn id="38" dur="300" fill="hold"/>
                                        <p:tgtEl>
                                          <p:spTgt spid="58"/>
                                        </p:tgtEl>
                                        <p:attrNameLst>
                                          <p:attrName>fill.on</p:attrName>
                                        </p:attrNameLst>
                                      </p:cBhvr>
                                      <p:to>
                                        <p:strVal val="true"/>
                                      </p:to>
                                    </p:set>
                                  </p:childTnLst>
                                </p:cTn>
                              </p:par>
                            </p:childTnLst>
                          </p:cTn>
                        </p:par>
                        <p:par>
                          <p:cTn id="39" fill="hold">
                            <p:stCondLst>
                              <p:cond delay="2100"/>
                            </p:stCondLst>
                            <p:childTnLst>
                              <p:par>
                                <p:cTn id="40" presetID="1" presetClass="emph" presetSubtype="2" fill="hold" nodeType="afterEffect">
                                  <p:stCondLst>
                                    <p:cond delay="0"/>
                                  </p:stCondLst>
                                  <p:childTnLst>
                                    <p:animClr clrSpc="rgb" dir="cw">
                                      <p:cBhvr>
                                        <p:cTn id="41" dur="300" fill="hold"/>
                                        <p:tgtEl>
                                          <p:spTgt spid="63"/>
                                        </p:tgtEl>
                                        <p:attrNameLst>
                                          <p:attrName>fillcolor</p:attrName>
                                        </p:attrNameLst>
                                      </p:cBhvr>
                                      <p:to>
                                        <a:srgbClr val="FF0000"/>
                                      </p:to>
                                    </p:animClr>
                                    <p:set>
                                      <p:cBhvr>
                                        <p:cTn id="42" dur="300" fill="hold"/>
                                        <p:tgtEl>
                                          <p:spTgt spid="63"/>
                                        </p:tgtEl>
                                        <p:attrNameLst>
                                          <p:attrName>fill.type</p:attrName>
                                        </p:attrNameLst>
                                      </p:cBhvr>
                                      <p:to>
                                        <p:strVal val="solid"/>
                                      </p:to>
                                    </p:set>
                                    <p:set>
                                      <p:cBhvr>
                                        <p:cTn id="43" dur="300" fill="hold"/>
                                        <p:tgtEl>
                                          <p:spTgt spid="63"/>
                                        </p:tgtEl>
                                        <p:attrNameLst>
                                          <p:attrName>fill.on</p:attrName>
                                        </p:attrNameLst>
                                      </p:cBhvr>
                                      <p:to>
                                        <p:strVal val="true"/>
                                      </p:to>
                                    </p:set>
                                  </p:childTnLst>
                                </p:cTn>
                              </p:par>
                            </p:childTnLst>
                          </p:cTn>
                        </p:par>
                        <p:par>
                          <p:cTn id="44" fill="hold">
                            <p:stCondLst>
                              <p:cond delay="2400"/>
                            </p:stCondLst>
                            <p:childTnLst>
                              <p:par>
                                <p:cTn id="45" presetID="7" presetClass="emph" presetSubtype="2" fill="hold" nodeType="afterEffect">
                                  <p:stCondLst>
                                    <p:cond delay="0"/>
                                  </p:stCondLst>
                                  <p:childTnLst>
                                    <p:animClr clrSpc="rgb" dir="cw">
                                      <p:cBhvr>
                                        <p:cTn id="46" dur="300" fill="hold"/>
                                        <p:tgtEl>
                                          <p:spTgt spid="75"/>
                                        </p:tgtEl>
                                        <p:attrNameLst>
                                          <p:attrName>stroke.color</p:attrName>
                                        </p:attrNameLst>
                                      </p:cBhvr>
                                      <p:to>
                                        <a:srgbClr val="FF0000"/>
                                      </p:to>
                                    </p:animClr>
                                    <p:set>
                                      <p:cBhvr>
                                        <p:cTn id="47" dur="300" fill="hold"/>
                                        <p:tgtEl>
                                          <p:spTgt spid="75"/>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300" fill="hold"/>
                                        <p:tgtEl>
                                          <p:spTgt spid="76"/>
                                        </p:tgtEl>
                                        <p:attrNameLst>
                                          <p:attrName>stroke.color</p:attrName>
                                        </p:attrNameLst>
                                      </p:cBhvr>
                                      <p:to>
                                        <a:srgbClr val="FF0000"/>
                                      </p:to>
                                    </p:animClr>
                                    <p:set>
                                      <p:cBhvr>
                                        <p:cTn id="50" dur="300" fill="hold"/>
                                        <p:tgtEl>
                                          <p:spTgt spid="76"/>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300" fill="hold"/>
                                        <p:tgtEl>
                                          <p:spTgt spid="81"/>
                                        </p:tgtEl>
                                        <p:attrNameLst>
                                          <p:attrName>stroke.color</p:attrName>
                                        </p:attrNameLst>
                                      </p:cBhvr>
                                      <p:to>
                                        <a:srgbClr val="FF0000"/>
                                      </p:to>
                                    </p:animClr>
                                    <p:set>
                                      <p:cBhvr>
                                        <p:cTn id="53" dur="300" fill="hold"/>
                                        <p:tgtEl>
                                          <p:spTgt spid="81"/>
                                        </p:tgtEl>
                                        <p:attrNameLst>
                                          <p:attrName>stroke.on</p:attrName>
                                        </p:attrNameLst>
                                      </p:cBhvr>
                                      <p:to>
                                        <p:strVal val="true"/>
                                      </p:to>
                                    </p:set>
                                  </p:childTnLst>
                                </p:cTn>
                              </p:par>
                              <p:par>
                                <p:cTn id="54" presetID="7" presetClass="emph" presetSubtype="2" fill="hold" nodeType="withEffect">
                                  <p:stCondLst>
                                    <p:cond delay="0"/>
                                  </p:stCondLst>
                                  <p:childTnLst>
                                    <p:animClr clrSpc="rgb" dir="cw">
                                      <p:cBhvr>
                                        <p:cTn id="55" dur="300" fill="hold"/>
                                        <p:tgtEl>
                                          <p:spTgt spid="84"/>
                                        </p:tgtEl>
                                        <p:attrNameLst>
                                          <p:attrName>stroke.color</p:attrName>
                                        </p:attrNameLst>
                                      </p:cBhvr>
                                      <p:to>
                                        <a:srgbClr val="FF0000"/>
                                      </p:to>
                                    </p:animClr>
                                    <p:set>
                                      <p:cBhvr>
                                        <p:cTn id="56" dur="300" fill="hold"/>
                                        <p:tgtEl>
                                          <p:spTgt spid="84"/>
                                        </p:tgtEl>
                                        <p:attrNameLst>
                                          <p:attrName>stroke.on</p:attrName>
                                        </p:attrNameLst>
                                      </p:cBhvr>
                                      <p:to>
                                        <p:strVal val="true"/>
                                      </p:to>
                                    </p:set>
                                  </p:childTnLst>
                                </p:cTn>
                              </p:par>
                              <p:par>
                                <p:cTn id="57" presetID="7" presetClass="emph" presetSubtype="2" fill="hold" nodeType="withEffect">
                                  <p:stCondLst>
                                    <p:cond delay="0"/>
                                  </p:stCondLst>
                                  <p:childTnLst>
                                    <p:animClr clrSpc="rgb" dir="cw">
                                      <p:cBhvr>
                                        <p:cTn id="58" dur="300" fill="hold"/>
                                        <p:tgtEl>
                                          <p:spTgt spid="77"/>
                                        </p:tgtEl>
                                        <p:attrNameLst>
                                          <p:attrName>stroke.color</p:attrName>
                                        </p:attrNameLst>
                                      </p:cBhvr>
                                      <p:to>
                                        <a:srgbClr val="FF0000"/>
                                      </p:to>
                                    </p:animClr>
                                    <p:set>
                                      <p:cBhvr>
                                        <p:cTn id="59" dur="300" fill="hold"/>
                                        <p:tgtEl>
                                          <p:spTgt spid="77"/>
                                        </p:tgtEl>
                                        <p:attrNameLst>
                                          <p:attrName>stroke.on</p:attrName>
                                        </p:attrNameLst>
                                      </p:cBhvr>
                                      <p:to>
                                        <p:strVal val="true"/>
                                      </p:to>
                                    </p:set>
                                  </p:childTnLst>
                                </p:cTn>
                              </p:par>
                              <p:par>
                                <p:cTn id="60" presetID="7" presetClass="emph" presetSubtype="2" fill="hold" nodeType="withEffect">
                                  <p:stCondLst>
                                    <p:cond delay="0"/>
                                  </p:stCondLst>
                                  <p:childTnLst>
                                    <p:animClr clrSpc="rgb" dir="cw">
                                      <p:cBhvr>
                                        <p:cTn id="61" dur="300" fill="hold"/>
                                        <p:tgtEl>
                                          <p:spTgt spid="79"/>
                                        </p:tgtEl>
                                        <p:attrNameLst>
                                          <p:attrName>stroke.color</p:attrName>
                                        </p:attrNameLst>
                                      </p:cBhvr>
                                      <p:to>
                                        <a:srgbClr val="FF0000"/>
                                      </p:to>
                                    </p:animClr>
                                    <p:set>
                                      <p:cBhvr>
                                        <p:cTn id="62" dur="300" fill="hold"/>
                                        <p:tgtEl>
                                          <p:spTgt spid="79"/>
                                        </p:tgtEl>
                                        <p:attrNameLst>
                                          <p:attrName>stroke.on</p:attrName>
                                        </p:attrNameLst>
                                      </p:cBhvr>
                                      <p:to>
                                        <p:strVal val="true"/>
                                      </p:to>
                                    </p:set>
                                  </p:childTnLst>
                                </p:cTn>
                              </p:par>
                              <p:par>
                                <p:cTn id="63" presetID="7" presetClass="emph" presetSubtype="2" fill="hold" nodeType="withEffect">
                                  <p:stCondLst>
                                    <p:cond delay="0"/>
                                  </p:stCondLst>
                                  <p:childTnLst>
                                    <p:animClr clrSpc="rgb" dir="cw">
                                      <p:cBhvr>
                                        <p:cTn id="64" dur="300" fill="hold"/>
                                        <p:tgtEl>
                                          <p:spTgt spid="80"/>
                                        </p:tgtEl>
                                        <p:attrNameLst>
                                          <p:attrName>stroke.color</p:attrName>
                                        </p:attrNameLst>
                                      </p:cBhvr>
                                      <p:to>
                                        <a:srgbClr val="FF0000"/>
                                      </p:to>
                                    </p:animClr>
                                    <p:set>
                                      <p:cBhvr>
                                        <p:cTn id="65" dur="300" fill="hold"/>
                                        <p:tgtEl>
                                          <p:spTgt spid="80"/>
                                        </p:tgtEl>
                                        <p:attrNameLst>
                                          <p:attrName>stroke.on</p:attrName>
                                        </p:attrNameLst>
                                      </p:cBhvr>
                                      <p:to>
                                        <p:strVal val="true"/>
                                      </p:to>
                                    </p:set>
                                  </p:childTnLst>
                                </p:cTn>
                              </p:par>
                              <p:par>
                                <p:cTn id="66" presetID="7" presetClass="emph" presetSubtype="2" fill="hold" nodeType="withEffect">
                                  <p:stCondLst>
                                    <p:cond delay="0"/>
                                  </p:stCondLst>
                                  <p:childTnLst>
                                    <p:animClr clrSpc="rgb" dir="cw">
                                      <p:cBhvr>
                                        <p:cTn id="67" dur="300" fill="hold"/>
                                        <p:tgtEl>
                                          <p:spTgt spid="78"/>
                                        </p:tgtEl>
                                        <p:attrNameLst>
                                          <p:attrName>stroke.color</p:attrName>
                                        </p:attrNameLst>
                                      </p:cBhvr>
                                      <p:to>
                                        <a:srgbClr val="FF0000"/>
                                      </p:to>
                                    </p:animClr>
                                    <p:set>
                                      <p:cBhvr>
                                        <p:cTn id="68" dur="300" fill="hold"/>
                                        <p:tgtEl>
                                          <p:spTgt spid="78"/>
                                        </p:tgtEl>
                                        <p:attrNameLst>
                                          <p:attrName>stroke.on</p:attrName>
                                        </p:attrNameLst>
                                      </p:cBhvr>
                                      <p:to>
                                        <p:strVal val="true"/>
                                      </p:to>
                                    </p:set>
                                  </p:childTnLst>
                                </p:cTn>
                              </p:par>
                              <p:par>
                                <p:cTn id="69" presetID="7" presetClass="emph" presetSubtype="2" fill="hold" nodeType="withEffect">
                                  <p:stCondLst>
                                    <p:cond delay="0"/>
                                  </p:stCondLst>
                                  <p:childTnLst>
                                    <p:animClr clrSpc="rgb" dir="cw">
                                      <p:cBhvr>
                                        <p:cTn id="70" dur="300" fill="hold"/>
                                        <p:tgtEl>
                                          <p:spTgt spid="83"/>
                                        </p:tgtEl>
                                        <p:attrNameLst>
                                          <p:attrName>stroke.color</p:attrName>
                                        </p:attrNameLst>
                                      </p:cBhvr>
                                      <p:to>
                                        <a:srgbClr val="FF0000"/>
                                      </p:to>
                                    </p:animClr>
                                    <p:set>
                                      <p:cBhvr>
                                        <p:cTn id="71" dur="300" fill="hold"/>
                                        <p:tgtEl>
                                          <p:spTgt spid="83"/>
                                        </p:tgtEl>
                                        <p:attrNameLst>
                                          <p:attrName>stroke.on</p:attrName>
                                        </p:attrNameLst>
                                      </p:cBhvr>
                                      <p:to>
                                        <p:strVal val="true"/>
                                      </p:to>
                                    </p:set>
                                  </p:childTnLst>
                                </p:cTn>
                              </p:par>
                              <p:par>
                                <p:cTn id="72" presetID="7" presetClass="emph" presetSubtype="2" fill="hold" nodeType="withEffect">
                                  <p:stCondLst>
                                    <p:cond delay="0"/>
                                  </p:stCondLst>
                                  <p:childTnLst>
                                    <p:animClr clrSpc="rgb" dir="cw">
                                      <p:cBhvr>
                                        <p:cTn id="73" dur="300" fill="hold"/>
                                        <p:tgtEl>
                                          <p:spTgt spid="82"/>
                                        </p:tgtEl>
                                        <p:attrNameLst>
                                          <p:attrName>stroke.color</p:attrName>
                                        </p:attrNameLst>
                                      </p:cBhvr>
                                      <p:to>
                                        <a:srgbClr val="FF0000"/>
                                      </p:to>
                                    </p:animClr>
                                    <p:set>
                                      <p:cBhvr>
                                        <p:cTn id="74" dur="300" fill="hold"/>
                                        <p:tgtEl>
                                          <p:spTgt spid="82"/>
                                        </p:tgtEl>
                                        <p:attrNameLst>
                                          <p:attrName>stroke.on</p:attrName>
                                        </p:attrNameLst>
                                      </p:cBhvr>
                                      <p:to>
                                        <p:strVal val="true"/>
                                      </p:to>
                                    </p:set>
                                  </p:childTnLst>
                                </p:cTn>
                              </p:par>
                              <p:par>
                                <p:cTn id="75" presetID="7" presetClass="emph" presetSubtype="2" fill="hold" nodeType="withEffect">
                                  <p:stCondLst>
                                    <p:cond delay="0"/>
                                  </p:stCondLst>
                                  <p:childTnLst>
                                    <p:animClr clrSpc="rgb" dir="cw">
                                      <p:cBhvr>
                                        <p:cTn id="76" dur="300" fill="hold"/>
                                        <p:tgtEl>
                                          <p:spTgt spid="85"/>
                                        </p:tgtEl>
                                        <p:attrNameLst>
                                          <p:attrName>stroke.color</p:attrName>
                                        </p:attrNameLst>
                                      </p:cBhvr>
                                      <p:to>
                                        <a:srgbClr val="FF0000"/>
                                      </p:to>
                                    </p:animClr>
                                    <p:set>
                                      <p:cBhvr>
                                        <p:cTn id="77" dur="300" fill="hold"/>
                                        <p:tgtEl>
                                          <p:spTgt spid="85"/>
                                        </p:tgtEl>
                                        <p:attrNameLst>
                                          <p:attrName>stroke.on</p:attrName>
                                        </p:attrNameLst>
                                      </p:cBhvr>
                                      <p:to>
                                        <p:strVal val="true"/>
                                      </p:to>
                                    </p:set>
                                  </p:childTnLst>
                                </p:cTn>
                              </p:par>
                              <p:par>
                                <p:cTn id="78" presetID="7" presetClass="emph" presetSubtype="2" fill="hold" nodeType="withEffect">
                                  <p:stCondLst>
                                    <p:cond delay="0"/>
                                  </p:stCondLst>
                                  <p:childTnLst>
                                    <p:animClr clrSpc="rgb" dir="cw">
                                      <p:cBhvr>
                                        <p:cTn id="79" dur="300" fill="hold"/>
                                        <p:tgtEl>
                                          <p:spTgt spid="56"/>
                                        </p:tgtEl>
                                        <p:attrNameLst>
                                          <p:attrName>stroke.color</p:attrName>
                                        </p:attrNameLst>
                                      </p:cBhvr>
                                      <p:to>
                                        <a:srgbClr val="FF0000"/>
                                      </p:to>
                                    </p:animClr>
                                    <p:set>
                                      <p:cBhvr>
                                        <p:cTn id="80" dur="300" fill="hold"/>
                                        <p:tgtEl>
                                          <p:spTgt spid="56"/>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mph" presetSubtype="2" fill="hold" nodeType="clickEffect">
                                  <p:stCondLst>
                                    <p:cond delay="0"/>
                                  </p:stCondLst>
                                  <p:childTnLst>
                                    <p:animClr clrSpc="rgb" dir="cw">
                                      <p:cBhvr>
                                        <p:cTn id="84" dur="100" fill="hold"/>
                                        <p:tgtEl>
                                          <p:spTgt spid="61"/>
                                        </p:tgtEl>
                                        <p:attrNameLst>
                                          <p:attrName>fillcolor</p:attrName>
                                        </p:attrNameLst>
                                      </p:cBhvr>
                                      <p:to>
                                        <a:srgbClr val="5B9BD5"/>
                                      </p:to>
                                    </p:animClr>
                                    <p:set>
                                      <p:cBhvr>
                                        <p:cTn id="85" dur="100" fill="hold"/>
                                        <p:tgtEl>
                                          <p:spTgt spid="61"/>
                                        </p:tgtEl>
                                        <p:attrNameLst>
                                          <p:attrName>fill.type</p:attrName>
                                        </p:attrNameLst>
                                      </p:cBhvr>
                                      <p:to>
                                        <p:strVal val="solid"/>
                                      </p:to>
                                    </p:set>
                                    <p:set>
                                      <p:cBhvr>
                                        <p:cTn id="86" dur="100" fill="hold"/>
                                        <p:tgtEl>
                                          <p:spTgt spid="61"/>
                                        </p:tgtEl>
                                        <p:attrNameLst>
                                          <p:attrName>fill.on</p:attrName>
                                        </p:attrNameLst>
                                      </p:cBhvr>
                                      <p:to>
                                        <p:strVal val="true"/>
                                      </p:to>
                                    </p:set>
                                  </p:childTnLst>
                                </p:cTn>
                              </p:par>
                              <p:par>
                                <p:cTn id="87" presetID="7" presetClass="emph" presetSubtype="2" fill="hold" nodeType="withEffect">
                                  <p:stCondLst>
                                    <p:cond delay="0"/>
                                  </p:stCondLst>
                                  <p:childTnLst>
                                    <p:animClr clrSpc="rgb" dir="cw">
                                      <p:cBhvr>
                                        <p:cTn id="88" dur="100" fill="hold"/>
                                        <p:tgtEl>
                                          <p:spTgt spid="75"/>
                                        </p:tgtEl>
                                        <p:attrNameLst>
                                          <p:attrName>stroke.color</p:attrName>
                                        </p:attrNameLst>
                                      </p:cBhvr>
                                      <p:to>
                                        <a:srgbClr val="5B9BD5"/>
                                      </p:to>
                                    </p:animClr>
                                    <p:set>
                                      <p:cBhvr>
                                        <p:cTn id="89" dur="100" fill="hold"/>
                                        <p:tgtEl>
                                          <p:spTgt spid="75"/>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100" fill="hold"/>
                                        <p:tgtEl>
                                          <p:spTgt spid="76"/>
                                        </p:tgtEl>
                                        <p:attrNameLst>
                                          <p:attrName>stroke.color</p:attrName>
                                        </p:attrNameLst>
                                      </p:cBhvr>
                                      <p:to>
                                        <a:srgbClr val="5B9BD5"/>
                                      </p:to>
                                    </p:animClr>
                                    <p:set>
                                      <p:cBhvr>
                                        <p:cTn id="92" dur="100" fill="hold"/>
                                        <p:tgtEl>
                                          <p:spTgt spid="76"/>
                                        </p:tgtEl>
                                        <p:attrNameLst>
                                          <p:attrName>stroke.on</p:attrName>
                                        </p:attrNameLst>
                                      </p:cBhvr>
                                      <p:to>
                                        <p:strVal val="true"/>
                                      </p:to>
                                    </p:set>
                                  </p:childTnLst>
                                </p:cTn>
                              </p:par>
                              <p:par>
                                <p:cTn id="93" presetID="1" presetClass="emph" presetSubtype="2" fill="hold" nodeType="withEffect">
                                  <p:stCondLst>
                                    <p:cond delay="0"/>
                                  </p:stCondLst>
                                  <p:childTnLst>
                                    <p:animClr clrSpc="rgb" dir="cw">
                                      <p:cBhvr>
                                        <p:cTn id="94" dur="100" fill="hold"/>
                                        <p:tgtEl>
                                          <p:spTgt spid="70"/>
                                        </p:tgtEl>
                                        <p:attrNameLst>
                                          <p:attrName>fillcolor</p:attrName>
                                        </p:attrNameLst>
                                      </p:cBhvr>
                                      <p:to>
                                        <a:srgbClr val="5B9BD5"/>
                                      </p:to>
                                    </p:animClr>
                                    <p:set>
                                      <p:cBhvr>
                                        <p:cTn id="95" dur="100" fill="hold"/>
                                        <p:tgtEl>
                                          <p:spTgt spid="70"/>
                                        </p:tgtEl>
                                        <p:attrNameLst>
                                          <p:attrName>fill.type</p:attrName>
                                        </p:attrNameLst>
                                      </p:cBhvr>
                                      <p:to>
                                        <p:strVal val="solid"/>
                                      </p:to>
                                    </p:set>
                                    <p:set>
                                      <p:cBhvr>
                                        <p:cTn id="96" dur="100" fill="hold"/>
                                        <p:tgtEl>
                                          <p:spTgt spid="70"/>
                                        </p:tgtEl>
                                        <p:attrNameLst>
                                          <p:attrName>fill.on</p:attrName>
                                        </p:attrNameLst>
                                      </p:cBhvr>
                                      <p:to>
                                        <p:strVal val="true"/>
                                      </p:to>
                                    </p:set>
                                  </p:childTnLst>
                                </p:cTn>
                              </p:par>
                              <p:par>
                                <p:cTn id="97" presetID="7" presetClass="emph" presetSubtype="2" fill="hold" nodeType="withEffect">
                                  <p:stCondLst>
                                    <p:cond delay="0"/>
                                  </p:stCondLst>
                                  <p:childTnLst>
                                    <p:animClr clrSpc="rgb" dir="cw">
                                      <p:cBhvr>
                                        <p:cTn id="98" dur="100" fill="hold"/>
                                        <p:tgtEl>
                                          <p:spTgt spid="81"/>
                                        </p:tgtEl>
                                        <p:attrNameLst>
                                          <p:attrName>stroke.color</p:attrName>
                                        </p:attrNameLst>
                                      </p:cBhvr>
                                      <p:to>
                                        <a:srgbClr val="5B9BD5"/>
                                      </p:to>
                                    </p:animClr>
                                    <p:set>
                                      <p:cBhvr>
                                        <p:cTn id="99" dur="100" fill="hold"/>
                                        <p:tgtEl>
                                          <p:spTgt spid="81"/>
                                        </p:tgtEl>
                                        <p:attrNameLst>
                                          <p:attrName>stroke.on</p:attrName>
                                        </p:attrNameLst>
                                      </p:cBhvr>
                                      <p:to>
                                        <p:strVal val="true"/>
                                      </p:to>
                                    </p:set>
                                  </p:childTnLst>
                                </p:cTn>
                              </p:par>
                              <p:par>
                                <p:cTn id="100" presetID="7" presetClass="emph" presetSubtype="2" fill="hold" nodeType="withEffect">
                                  <p:stCondLst>
                                    <p:cond delay="0"/>
                                  </p:stCondLst>
                                  <p:childTnLst>
                                    <p:animClr clrSpc="rgb" dir="cw">
                                      <p:cBhvr>
                                        <p:cTn id="101" dur="100" fill="hold"/>
                                        <p:tgtEl>
                                          <p:spTgt spid="84"/>
                                        </p:tgtEl>
                                        <p:attrNameLst>
                                          <p:attrName>stroke.color</p:attrName>
                                        </p:attrNameLst>
                                      </p:cBhvr>
                                      <p:to>
                                        <a:srgbClr val="5B9BD5"/>
                                      </p:to>
                                    </p:animClr>
                                    <p:set>
                                      <p:cBhvr>
                                        <p:cTn id="102" dur="100" fill="hold"/>
                                        <p:tgtEl>
                                          <p:spTgt spid="84"/>
                                        </p:tgtEl>
                                        <p:attrNameLst>
                                          <p:attrName>stroke.on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fade">
                                      <p:cBhvr>
                                        <p:cTn id="107" dur="500"/>
                                        <p:tgtEl>
                                          <p:spTgt spid="86"/>
                                        </p:tgtEl>
                                      </p:cBhvr>
                                    </p:animEffect>
                                  </p:childTnLst>
                                </p:cTn>
                              </p:par>
                              <p:par>
                                <p:cTn id="108" presetID="10" presetClass="entr" presetSubtype="0" fill="hold" nodeType="withEffect">
                                  <p:stCondLst>
                                    <p:cond delay="0"/>
                                  </p:stCondLst>
                                  <p:childTnLst>
                                    <p:set>
                                      <p:cBhvr>
                                        <p:cTn id="109" dur="1" fill="hold">
                                          <p:stCondLst>
                                            <p:cond delay="0"/>
                                          </p:stCondLst>
                                        </p:cTn>
                                        <p:tgtEl>
                                          <p:spTgt spid="6"/>
                                        </p:tgtEl>
                                        <p:attrNameLst>
                                          <p:attrName>style.visibility</p:attrName>
                                        </p:attrNameLst>
                                      </p:cBhvr>
                                      <p:to>
                                        <p:strVal val="visible"/>
                                      </p:to>
                                    </p:set>
                                    <p:animEffect transition="in" filter="fade">
                                      <p:cBhvr>
                                        <p:cTn id="110" dur="500"/>
                                        <p:tgtEl>
                                          <p:spTgt spid="6"/>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fade">
                                      <p:cBhvr>
                                        <p:cTn id="115" dur="500"/>
                                        <p:tgtEl>
                                          <p:spTgt spid="1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2"/>
                                        </p:tgtEl>
                                        <p:attrNameLst>
                                          <p:attrName>style.visibility</p:attrName>
                                        </p:attrNameLst>
                                      </p:cBhvr>
                                      <p:to>
                                        <p:strVal val="visible"/>
                                      </p:to>
                                    </p:set>
                                    <p:animEffect transition="in" filter="fade">
                                      <p:cBhvr>
                                        <p:cTn id="118" dur="500"/>
                                        <p:tgtEl>
                                          <p:spTgt spid="52"/>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fade">
                                      <p:cBhvr>
                                        <p:cTn id="121" dur="500"/>
                                        <p:tgtEl>
                                          <p:spTgt spid="5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fade">
                                      <p:cBhvr>
                                        <p:cTn id="124" dur="500"/>
                                        <p:tgtEl>
                                          <p:spTgt spid="5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fade">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fade">
                                      <p:cBhvr>
                                        <p:cTn id="132" dur="500"/>
                                        <p:tgtEl>
                                          <p:spTgt spid="9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9"/>
                                        </p:tgtEl>
                                        <p:attrNameLst>
                                          <p:attrName>style.visibility</p:attrName>
                                        </p:attrNameLst>
                                      </p:cBhvr>
                                      <p:to>
                                        <p:strVal val="visible"/>
                                      </p:to>
                                    </p:set>
                                    <p:animEffect transition="in" filter="fade">
                                      <p:cBhvr>
                                        <p:cTn id="13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1" grpId="0" animBg="1"/>
      <p:bldP spid="52" grpId="0" animBg="1"/>
      <p:bldP spid="53" grpId="0" animBg="1"/>
      <p:bldP spid="54" grpId="0" animBg="1"/>
      <p:bldP spid="55" grpId="0" animBg="1"/>
      <p:bldP spid="5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wo-phase commit reduces the possible load values to two </a:t>
            </a:r>
            <a:endParaRPr lang="en-US" dirty="0"/>
          </a:p>
        </p:txBody>
      </p:sp>
      <p:sp>
        <p:nvSpPr>
          <p:cNvPr id="3" name="Content Placeholder 2"/>
          <p:cNvSpPr>
            <a:spLocks noGrp="1"/>
          </p:cNvSpPr>
          <p:nvPr>
            <p:ph idx="1"/>
          </p:nvPr>
        </p:nvSpPr>
        <p:spPr>
          <a:xfrm>
            <a:off x="628650" y="3541753"/>
            <a:ext cx="7886700" cy="2395923"/>
          </a:xfrm>
        </p:spPr>
        <p:txBody>
          <a:bodyPr/>
          <a:lstStyle/>
          <a:p>
            <a:endParaRPr lang="en-US" dirty="0"/>
          </a:p>
          <a:p>
            <a:r>
              <a:rPr lang="en-US" sz="2400" dirty="0"/>
              <a:t>With two-phase commit, f’s </a:t>
            </a:r>
            <a:r>
              <a:rPr lang="en-US" sz="2400" dirty="0">
                <a:solidFill>
                  <a:prstClr val="black"/>
                </a:solidFill>
              </a:rPr>
              <a:t>load on link  (7,8)   only has two possible values throughout a transition </a:t>
            </a:r>
            <a:r>
              <a:rPr lang="en-US" dirty="0" smtClean="0"/>
              <a:t> </a:t>
            </a:r>
            <a:endParaRPr lang="en-US" dirty="0"/>
          </a:p>
        </p:txBody>
      </p:sp>
      <p:pic>
        <p:nvPicPr>
          <p:cNvPr id="11" name="Picture 10" descr="latex-image-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8869" y="1316643"/>
            <a:ext cx="385650" cy="206278"/>
          </a:xfrm>
          <a:prstGeom prst="rect">
            <a:avLst/>
          </a:prstGeom>
        </p:spPr>
      </p:pic>
      <p:sp>
        <p:nvSpPr>
          <p:cNvPr id="12" name="Rounded Rectangle 11"/>
          <p:cNvSpPr/>
          <p:nvPr/>
        </p:nvSpPr>
        <p:spPr>
          <a:xfrm>
            <a:off x="2040935" y="2456575"/>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sp>
        <p:nvSpPr>
          <p:cNvPr id="13" name="Rounded Rectangle 12"/>
          <p:cNvSpPr/>
          <p:nvPr/>
        </p:nvSpPr>
        <p:spPr>
          <a:xfrm>
            <a:off x="3241282" y="2449477"/>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4" name="Rounded Rectangle 13"/>
          <p:cNvSpPr/>
          <p:nvPr/>
        </p:nvSpPr>
        <p:spPr>
          <a:xfrm>
            <a:off x="3241282" y="317343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5" name="Rounded Rectangle 14"/>
          <p:cNvSpPr/>
          <p:nvPr/>
        </p:nvSpPr>
        <p:spPr>
          <a:xfrm>
            <a:off x="4475727" y="2449477"/>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6" name="Rounded Rectangle 15"/>
          <p:cNvSpPr/>
          <p:nvPr/>
        </p:nvSpPr>
        <p:spPr>
          <a:xfrm>
            <a:off x="4475727" y="317343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7" name="Rounded Rectangle 16"/>
          <p:cNvSpPr/>
          <p:nvPr/>
        </p:nvSpPr>
        <p:spPr>
          <a:xfrm>
            <a:off x="5648007" y="2449477"/>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8" name="Rounded Rectangle 17"/>
          <p:cNvSpPr/>
          <p:nvPr/>
        </p:nvSpPr>
        <p:spPr>
          <a:xfrm>
            <a:off x="5648007" y="317343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9" name="Rounded Rectangle 18"/>
          <p:cNvSpPr/>
          <p:nvPr/>
        </p:nvSpPr>
        <p:spPr>
          <a:xfrm>
            <a:off x="6687072" y="2804924"/>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cxnSp>
        <p:nvCxnSpPr>
          <p:cNvPr id="20" name="Straight Arrow Connector 19"/>
          <p:cNvCxnSpPr>
            <a:stCxn id="12" idx="3"/>
            <a:endCxn id="13" idx="1"/>
          </p:cNvCxnSpPr>
          <p:nvPr/>
        </p:nvCxnSpPr>
        <p:spPr>
          <a:xfrm flipV="1">
            <a:off x="2319202" y="2557529"/>
            <a:ext cx="922081" cy="70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2" idx="3"/>
            <a:endCxn id="14" idx="1"/>
          </p:cNvCxnSpPr>
          <p:nvPr/>
        </p:nvCxnSpPr>
        <p:spPr>
          <a:xfrm>
            <a:off x="2319202" y="2564629"/>
            <a:ext cx="922081" cy="7168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endCxn id="15" idx="1"/>
          </p:cNvCxnSpPr>
          <p:nvPr/>
        </p:nvCxnSpPr>
        <p:spPr>
          <a:xfrm flipV="1">
            <a:off x="3519550" y="2557531"/>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6" idx="1"/>
          </p:cNvCxnSpPr>
          <p:nvPr/>
        </p:nvCxnSpPr>
        <p:spPr>
          <a:xfrm flipV="1">
            <a:off x="3519550" y="3281487"/>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3519550" y="2665583"/>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3519550" y="2665583"/>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7" idx="1"/>
          </p:cNvCxnSpPr>
          <p:nvPr/>
        </p:nvCxnSpPr>
        <p:spPr>
          <a:xfrm flipV="1">
            <a:off x="4753993" y="2557530"/>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8" idx="1"/>
          </p:cNvCxnSpPr>
          <p:nvPr/>
        </p:nvCxnSpPr>
        <p:spPr>
          <a:xfrm flipV="1">
            <a:off x="4753993" y="3281485"/>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753993" y="2665582"/>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753993" y="2665583"/>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9" idx="1"/>
          </p:cNvCxnSpPr>
          <p:nvPr/>
        </p:nvCxnSpPr>
        <p:spPr>
          <a:xfrm>
            <a:off x="5926275" y="2573818"/>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endCxn id="19" idx="1"/>
          </p:cNvCxnSpPr>
          <p:nvPr/>
        </p:nvCxnSpPr>
        <p:spPr>
          <a:xfrm flipV="1">
            <a:off x="5926275" y="2912980"/>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26808" y="1395651"/>
            <a:ext cx="330200" cy="292100"/>
          </a:xfrm>
          <a:prstGeom prst="rect">
            <a:avLst/>
          </a:prstGeom>
        </p:spPr>
      </p:pic>
      <p:pic>
        <p:nvPicPr>
          <p:cNvPr id="33" name="Picture 32"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3225" y="2404251"/>
            <a:ext cx="355600" cy="381000"/>
          </a:xfrm>
          <a:prstGeom prst="rect">
            <a:avLst/>
          </a:prstGeom>
        </p:spPr>
      </p:pic>
      <p:cxnSp>
        <p:nvCxnSpPr>
          <p:cNvPr id="34" name="Straight Connector 33"/>
          <p:cNvCxnSpPr>
            <a:endCxn id="12" idx="1"/>
          </p:cNvCxnSpPr>
          <p:nvPr/>
        </p:nvCxnSpPr>
        <p:spPr>
          <a:xfrm>
            <a:off x="1357103" y="2564628"/>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965339" y="2912933"/>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37" name="Rounded Rectangle 36"/>
          <p:cNvSpPr/>
          <p:nvPr/>
        </p:nvSpPr>
        <p:spPr>
          <a:xfrm>
            <a:off x="2049610" y="2448636"/>
            <a:ext cx="285744" cy="21610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sp>
        <p:nvSpPr>
          <p:cNvPr id="38" name="Rounded Rectangle 37"/>
          <p:cNvSpPr/>
          <p:nvPr/>
        </p:nvSpPr>
        <p:spPr>
          <a:xfrm>
            <a:off x="3239447" y="2452050"/>
            <a:ext cx="280101" cy="102906"/>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39" name="Rounded Rectangle 38"/>
          <p:cNvSpPr/>
          <p:nvPr/>
        </p:nvSpPr>
        <p:spPr>
          <a:xfrm>
            <a:off x="3239447" y="3176004"/>
            <a:ext cx="280101" cy="11839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0" name="Rounded Rectangle 39"/>
          <p:cNvSpPr/>
          <p:nvPr/>
        </p:nvSpPr>
        <p:spPr>
          <a:xfrm>
            <a:off x="4473892" y="2452050"/>
            <a:ext cx="280101" cy="102907"/>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1" name="Rounded Rectangle 40"/>
          <p:cNvSpPr/>
          <p:nvPr/>
        </p:nvSpPr>
        <p:spPr>
          <a:xfrm>
            <a:off x="4473892" y="3176008"/>
            <a:ext cx="280101" cy="118391"/>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2" name="Rounded Rectangle 41"/>
          <p:cNvSpPr/>
          <p:nvPr/>
        </p:nvSpPr>
        <p:spPr>
          <a:xfrm>
            <a:off x="5646173" y="2441540"/>
            <a:ext cx="280101" cy="123089"/>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3" name="Rounded Rectangle 42"/>
          <p:cNvSpPr/>
          <p:nvPr/>
        </p:nvSpPr>
        <p:spPr>
          <a:xfrm>
            <a:off x="5646173" y="3176006"/>
            <a:ext cx="280101" cy="118394"/>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4" name="Rounded Rectangle 43"/>
          <p:cNvSpPr/>
          <p:nvPr/>
        </p:nvSpPr>
        <p:spPr>
          <a:xfrm>
            <a:off x="6685237" y="2807500"/>
            <a:ext cx="280101" cy="114669"/>
          </a:xfrm>
          <a:prstGeom prst="roundRect">
            <a:avLst/>
          </a:prstGeom>
          <a:solidFill>
            <a:srgbClr val="FF0000"/>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46" name="TextBox 45"/>
          <p:cNvSpPr txBox="1"/>
          <p:nvPr/>
        </p:nvSpPr>
        <p:spPr>
          <a:xfrm>
            <a:off x="1524882" y="2209181"/>
            <a:ext cx="310824" cy="373659"/>
          </a:xfrm>
          <a:prstGeom prst="rect">
            <a:avLst/>
          </a:prstGeom>
          <a:noFill/>
        </p:spPr>
        <p:txBody>
          <a:bodyPr wrap="square" lIns="91430" tIns="45716" rIns="91430" bIns="45716" rtlCol="0">
            <a:spAutoFit/>
          </a:bodyPr>
          <a:lstStyle/>
          <a:p>
            <a:r>
              <a:rPr lang="en-US" dirty="0" smtClean="0"/>
              <a:t>f</a:t>
            </a:r>
            <a:endParaRPr lang="en-US" dirty="0"/>
          </a:p>
        </p:txBody>
      </p:sp>
      <p:sp>
        <p:nvSpPr>
          <p:cNvPr id="45" name="TextBox 44"/>
          <p:cNvSpPr txBox="1"/>
          <p:nvPr/>
        </p:nvSpPr>
        <p:spPr>
          <a:xfrm>
            <a:off x="1272979" y="2673638"/>
            <a:ext cx="1741792" cy="373659"/>
          </a:xfrm>
          <a:prstGeom prst="rect">
            <a:avLst/>
          </a:prstGeom>
          <a:noFill/>
        </p:spPr>
        <p:txBody>
          <a:bodyPr wrap="square" lIns="91430" tIns="45716" rIns="91430" bIns="45716" rtlCol="0">
            <a:spAutoFit/>
          </a:bodyPr>
          <a:lstStyle/>
          <a:p>
            <a:r>
              <a:rPr lang="en-US" dirty="0">
                <a:solidFill>
                  <a:srgbClr val="FF0000"/>
                </a:solidFill>
              </a:rPr>
              <a:t>v</a:t>
            </a:r>
            <a:r>
              <a:rPr lang="en-US" dirty="0" smtClean="0">
                <a:solidFill>
                  <a:srgbClr val="FF0000"/>
                </a:solidFill>
              </a:rPr>
              <a:t>ersion flip</a:t>
            </a:r>
          </a:p>
        </p:txBody>
      </p:sp>
      <p:sp>
        <p:nvSpPr>
          <p:cNvPr id="47" name="TextBox 46"/>
          <p:cNvSpPr txBox="1"/>
          <p:nvPr/>
        </p:nvSpPr>
        <p:spPr>
          <a:xfrm>
            <a:off x="1685513" y="2025070"/>
            <a:ext cx="887613" cy="373659"/>
          </a:xfrm>
          <a:prstGeom prst="rect">
            <a:avLst/>
          </a:prstGeom>
          <a:noFill/>
        </p:spPr>
        <p:txBody>
          <a:bodyPr wrap="square" lIns="91430" tIns="45716" rIns="91430" bIns="45716" rtlCol="0">
            <a:spAutoFit/>
          </a:bodyPr>
          <a:lstStyle/>
          <a:p>
            <a:r>
              <a:rPr lang="en-US" dirty="0" smtClean="0"/>
              <a:t>ingress</a:t>
            </a:r>
            <a:endParaRPr lang="en-US" dirty="0"/>
          </a:p>
        </p:txBody>
      </p:sp>
      <p:sp>
        <p:nvSpPr>
          <p:cNvPr id="48" name="TextBox 47"/>
          <p:cNvSpPr txBox="1"/>
          <p:nvPr/>
        </p:nvSpPr>
        <p:spPr>
          <a:xfrm>
            <a:off x="6290307" y="2349074"/>
            <a:ext cx="986451" cy="373659"/>
          </a:xfrm>
          <a:prstGeom prst="rect">
            <a:avLst/>
          </a:prstGeom>
          <a:noFill/>
        </p:spPr>
        <p:txBody>
          <a:bodyPr wrap="square" lIns="91430" tIns="45716" rIns="91430" bIns="45716" rtlCol="0">
            <a:spAutoFit/>
          </a:bodyPr>
          <a:lstStyle/>
          <a:p>
            <a:r>
              <a:rPr lang="en-US" dirty="0" smtClean="0"/>
              <a:t>egress</a:t>
            </a:r>
            <a:endParaRPr lang="en-US" dirty="0"/>
          </a:p>
        </p:txBody>
      </p:sp>
      <p:sp>
        <p:nvSpPr>
          <p:cNvPr id="49" name="TextBox 48"/>
          <p:cNvSpPr txBox="1"/>
          <p:nvPr/>
        </p:nvSpPr>
        <p:spPr>
          <a:xfrm>
            <a:off x="7126475" y="2568518"/>
            <a:ext cx="310824" cy="373659"/>
          </a:xfrm>
          <a:prstGeom prst="rect">
            <a:avLst/>
          </a:prstGeom>
          <a:noFill/>
        </p:spPr>
        <p:txBody>
          <a:bodyPr wrap="square" lIns="91430" tIns="45716" rIns="91430" bIns="45716" rtlCol="0">
            <a:spAutoFit/>
          </a:bodyPr>
          <a:lstStyle/>
          <a:p>
            <a:r>
              <a:rPr lang="en-US" dirty="0" smtClean="0"/>
              <a:t>f</a:t>
            </a:r>
            <a:endParaRPr lang="en-US" dirty="0"/>
          </a:p>
        </p:txBody>
      </p:sp>
      <p:sp>
        <p:nvSpPr>
          <p:cNvPr id="58" name="TextBox 57"/>
          <p:cNvSpPr txBox="1"/>
          <p:nvPr/>
        </p:nvSpPr>
        <p:spPr>
          <a:xfrm>
            <a:off x="1175296" y="1587971"/>
            <a:ext cx="7073428" cy="373659"/>
          </a:xfrm>
          <a:prstGeom prst="rect">
            <a:avLst/>
          </a:prstGeom>
          <a:noFill/>
        </p:spPr>
        <p:txBody>
          <a:bodyPr wrap="square" lIns="91430" tIns="45716" rIns="91430" bIns="45716" rtlCol="0">
            <a:spAutoFit/>
          </a:bodyPr>
          <a:lstStyle/>
          <a:p>
            <a:r>
              <a:rPr lang="en-US" dirty="0"/>
              <a:t>T</a:t>
            </a:r>
            <a:r>
              <a:rPr lang="en-US" dirty="0" smtClean="0"/>
              <a:t>ransition from </a:t>
            </a:r>
            <a:r>
              <a:rPr lang="en-US" b="1" dirty="0" smtClean="0">
                <a:solidFill>
                  <a:srgbClr val="0070C0"/>
                </a:solidFill>
              </a:rPr>
              <a:t>old traffic distribution </a:t>
            </a:r>
            <a:r>
              <a:rPr lang="en-US" dirty="0" smtClean="0"/>
              <a:t>to </a:t>
            </a:r>
            <a:r>
              <a:rPr lang="en-US" b="1" dirty="0" smtClean="0">
                <a:solidFill>
                  <a:srgbClr val="FF0000"/>
                </a:solidFill>
              </a:rPr>
              <a:t>new traffic distribution</a:t>
            </a:r>
            <a:endParaRPr lang="en-US" b="1" dirty="0">
              <a:solidFill>
                <a:srgbClr val="FF0000"/>
              </a:solidFill>
            </a:endParaRPr>
          </a:p>
        </p:txBody>
      </p:sp>
      <p:sp>
        <p:nvSpPr>
          <p:cNvPr id="59" name="TextBox 58"/>
          <p:cNvSpPr txBox="1"/>
          <p:nvPr/>
        </p:nvSpPr>
        <p:spPr>
          <a:xfrm>
            <a:off x="2026607" y="2407195"/>
            <a:ext cx="293069" cy="373659"/>
          </a:xfrm>
          <a:prstGeom prst="rect">
            <a:avLst/>
          </a:prstGeom>
          <a:noFill/>
        </p:spPr>
        <p:txBody>
          <a:bodyPr wrap="square" lIns="91430" tIns="45716" rIns="91430" bIns="45716" rtlCol="0">
            <a:spAutoFit/>
          </a:bodyPr>
          <a:lstStyle/>
          <a:p>
            <a:r>
              <a:rPr lang="en-US" dirty="0">
                <a:solidFill>
                  <a:schemeClr val="bg1"/>
                </a:solidFill>
              </a:rPr>
              <a:t>1</a:t>
            </a:r>
          </a:p>
        </p:txBody>
      </p:sp>
      <p:sp>
        <p:nvSpPr>
          <p:cNvPr id="60" name="TextBox 59"/>
          <p:cNvSpPr txBox="1"/>
          <p:nvPr/>
        </p:nvSpPr>
        <p:spPr>
          <a:xfrm>
            <a:off x="3218295" y="2378812"/>
            <a:ext cx="293069" cy="373659"/>
          </a:xfrm>
          <a:prstGeom prst="rect">
            <a:avLst/>
          </a:prstGeom>
          <a:noFill/>
        </p:spPr>
        <p:txBody>
          <a:bodyPr wrap="square" lIns="91430" tIns="45716" rIns="91430" bIns="45716" rtlCol="0">
            <a:spAutoFit/>
          </a:bodyPr>
          <a:lstStyle/>
          <a:p>
            <a:r>
              <a:rPr lang="en-US" dirty="0">
                <a:solidFill>
                  <a:schemeClr val="bg1"/>
                </a:solidFill>
              </a:rPr>
              <a:t>2</a:t>
            </a:r>
          </a:p>
        </p:txBody>
      </p:sp>
      <p:sp>
        <p:nvSpPr>
          <p:cNvPr id="61" name="TextBox 60"/>
          <p:cNvSpPr txBox="1"/>
          <p:nvPr/>
        </p:nvSpPr>
        <p:spPr>
          <a:xfrm>
            <a:off x="3224396" y="3108885"/>
            <a:ext cx="293069" cy="373659"/>
          </a:xfrm>
          <a:prstGeom prst="rect">
            <a:avLst/>
          </a:prstGeom>
          <a:noFill/>
        </p:spPr>
        <p:txBody>
          <a:bodyPr wrap="square" lIns="91430" tIns="45716" rIns="91430" bIns="45716" rtlCol="0">
            <a:spAutoFit/>
          </a:bodyPr>
          <a:lstStyle/>
          <a:p>
            <a:r>
              <a:rPr lang="en-US" dirty="0" smtClean="0">
                <a:solidFill>
                  <a:schemeClr val="bg1"/>
                </a:solidFill>
              </a:rPr>
              <a:t>3</a:t>
            </a:r>
            <a:endParaRPr lang="en-US" dirty="0">
              <a:solidFill>
                <a:schemeClr val="bg1"/>
              </a:solidFill>
            </a:endParaRPr>
          </a:p>
        </p:txBody>
      </p:sp>
      <p:sp>
        <p:nvSpPr>
          <p:cNvPr id="62" name="TextBox 61"/>
          <p:cNvSpPr txBox="1"/>
          <p:nvPr/>
        </p:nvSpPr>
        <p:spPr>
          <a:xfrm>
            <a:off x="4461613" y="2382746"/>
            <a:ext cx="293069" cy="373659"/>
          </a:xfrm>
          <a:prstGeom prst="rect">
            <a:avLst/>
          </a:prstGeom>
          <a:noFill/>
        </p:spPr>
        <p:txBody>
          <a:bodyPr wrap="square" lIns="91430" tIns="45716" rIns="91430" bIns="45716" rtlCol="0">
            <a:spAutoFit/>
          </a:bodyPr>
          <a:lstStyle/>
          <a:p>
            <a:r>
              <a:rPr lang="en-US" dirty="0">
                <a:solidFill>
                  <a:schemeClr val="bg1"/>
                </a:solidFill>
              </a:rPr>
              <a:t>4</a:t>
            </a:r>
          </a:p>
        </p:txBody>
      </p:sp>
      <p:sp>
        <p:nvSpPr>
          <p:cNvPr id="63" name="TextBox 62"/>
          <p:cNvSpPr txBox="1"/>
          <p:nvPr/>
        </p:nvSpPr>
        <p:spPr>
          <a:xfrm>
            <a:off x="5624202" y="2395808"/>
            <a:ext cx="293069" cy="373659"/>
          </a:xfrm>
          <a:prstGeom prst="rect">
            <a:avLst/>
          </a:prstGeom>
          <a:noFill/>
        </p:spPr>
        <p:txBody>
          <a:bodyPr wrap="square" lIns="91430" tIns="45716" rIns="91430" bIns="45716" rtlCol="0">
            <a:spAutoFit/>
          </a:bodyPr>
          <a:lstStyle/>
          <a:p>
            <a:r>
              <a:rPr lang="en-US" dirty="0">
                <a:solidFill>
                  <a:schemeClr val="bg1"/>
                </a:solidFill>
              </a:rPr>
              <a:t>6</a:t>
            </a:r>
          </a:p>
        </p:txBody>
      </p:sp>
      <p:sp>
        <p:nvSpPr>
          <p:cNvPr id="64" name="TextBox 63"/>
          <p:cNvSpPr txBox="1"/>
          <p:nvPr/>
        </p:nvSpPr>
        <p:spPr>
          <a:xfrm>
            <a:off x="5641621" y="3092501"/>
            <a:ext cx="293069" cy="373659"/>
          </a:xfrm>
          <a:prstGeom prst="rect">
            <a:avLst/>
          </a:prstGeom>
          <a:noFill/>
        </p:spPr>
        <p:txBody>
          <a:bodyPr wrap="square" lIns="91430" tIns="45716" rIns="91430" bIns="45716" rtlCol="0">
            <a:spAutoFit/>
          </a:bodyPr>
          <a:lstStyle/>
          <a:p>
            <a:r>
              <a:rPr lang="en-US" dirty="0">
                <a:solidFill>
                  <a:schemeClr val="bg1"/>
                </a:solidFill>
              </a:rPr>
              <a:t>7</a:t>
            </a:r>
          </a:p>
        </p:txBody>
      </p:sp>
      <p:sp>
        <p:nvSpPr>
          <p:cNvPr id="65" name="TextBox 64"/>
          <p:cNvSpPr txBox="1"/>
          <p:nvPr/>
        </p:nvSpPr>
        <p:spPr>
          <a:xfrm>
            <a:off x="6686655" y="2744158"/>
            <a:ext cx="293069" cy="373659"/>
          </a:xfrm>
          <a:prstGeom prst="rect">
            <a:avLst/>
          </a:prstGeom>
          <a:noFill/>
        </p:spPr>
        <p:txBody>
          <a:bodyPr wrap="square" lIns="91430" tIns="45716" rIns="91430" bIns="45716" rtlCol="0">
            <a:spAutoFit/>
          </a:bodyPr>
          <a:lstStyle/>
          <a:p>
            <a:r>
              <a:rPr lang="en-US" dirty="0">
                <a:solidFill>
                  <a:schemeClr val="bg1"/>
                </a:solidFill>
              </a:rPr>
              <a:t>8</a:t>
            </a:r>
          </a:p>
        </p:txBody>
      </p:sp>
      <p:sp>
        <p:nvSpPr>
          <p:cNvPr id="66" name="TextBox 65"/>
          <p:cNvSpPr txBox="1"/>
          <p:nvPr/>
        </p:nvSpPr>
        <p:spPr>
          <a:xfrm>
            <a:off x="4457256" y="3101198"/>
            <a:ext cx="293069" cy="373659"/>
          </a:xfrm>
          <a:prstGeom prst="rect">
            <a:avLst/>
          </a:prstGeom>
          <a:noFill/>
        </p:spPr>
        <p:txBody>
          <a:bodyPr wrap="square" lIns="91430" tIns="45716" rIns="91430" bIns="45716" rtlCol="0">
            <a:spAutoFit/>
          </a:bodyPr>
          <a:lstStyle/>
          <a:p>
            <a:r>
              <a:rPr lang="en-US" dirty="0">
                <a:solidFill>
                  <a:schemeClr val="bg1"/>
                </a:solidFill>
              </a:rPr>
              <a:t>5</a:t>
            </a:r>
          </a:p>
        </p:txBody>
      </p:sp>
      <p:sp>
        <p:nvSpPr>
          <p:cNvPr id="4" name="Slide Number Placeholder 3"/>
          <p:cNvSpPr>
            <a:spLocks noGrp="1"/>
          </p:cNvSpPr>
          <p:nvPr>
            <p:ph type="sldNum" sz="quarter" idx="12"/>
          </p:nvPr>
        </p:nvSpPr>
        <p:spPr/>
        <p:txBody>
          <a:bodyPr/>
          <a:lstStyle/>
          <a:p>
            <a:fld id="{9C1F5A0A-F6FC-4FFD-9B49-0DA8697211D9}" type="slidenum">
              <a:rPr lang="en-US" smtClean="0"/>
              <a:pPr/>
              <a:t>62</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10" name="Footer Placeholder 9"/>
          <p:cNvSpPr>
            <a:spLocks noGrp="1"/>
          </p:cNvSpPr>
          <p:nvPr>
            <p:ph type="ftr" sz="quarter" idx="11"/>
          </p:nvPr>
        </p:nvSpPr>
        <p:spPr/>
        <p:txBody>
          <a:bodyPr/>
          <a:lstStyle/>
          <a:p>
            <a:r>
              <a:rPr lang="en-US" smtClean="0"/>
              <a:t>Software Defined Networking (COMS 6998-10)</a:t>
            </a:r>
            <a:endParaRPr lang="en-US"/>
          </a:p>
        </p:txBody>
      </p:sp>
      <p:sp>
        <p:nvSpPr>
          <p:cNvPr id="54"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853700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300"/>
                                        <p:tgtEl>
                                          <p:spTgt spid="38"/>
                                        </p:tgtEl>
                                      </p:cBhvr>
                                    </p:animEffect>
                                  </p:childTnLst>
                                </p:cTn>
                              </p:par>
                            </p:childTnLst>
                          </p:cTn>
                        </p:par>
                        <p:par>
                          <p:cTn id="8" fill="hold">
                            <p:stCondLst>
                              <p:cond delay="3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300"/>
                                        <p:tgtEl>
                                          <p:spTgt spid="40"/>
                                        </p:tgtEl>
                                      </p:cBhvr>
                                    </p:animEffect>
                                  </p:childTnLst>
                                </p:cTn>
                              </p:par>
                            </p:childTnLst>
                          </p:cTn>
                        </p:par>
                        <p:par>
                          <p:cTn id="12" fill="hold">
                            <p:stCondLst>
                              <p:cond delay="6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300"/>
                                        <p:tgtEl>
                                          <p:spTgt spid="44"/>
                                        </p:tgtEl>
                                      </p:cBhvr>
                                    </p:animEffect>
                                  </p:childTnLst>
                                </p:cTn>
                              </p:par>
                            </p:childTnLst>
                          </p:cTn>
                        </p:par>
                        <p:par>
                          <p:cTn id="16" fill="hold">
                            <p:stCondLst>
                              <p:cond delay="900"/>
                            </p:stCondLst>
                            <p:childTnLst>
                              <p:par>
                                <p:cTn id="17" presetID="10" presetClass="entr" presetSubtype="0"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300"/>
                                        <p:tgtEl>
                                          <p:spTgt spid="41"/>
                                        </p:tgtEl>
                                      </p:cBhvr>
                                    </p:animEffect>
                                  </p:childTnLst>
                                </p:cTn>
                              </p:par>
                            </p:childTnLst>
                          </p:cTn>
                        </p:par>
                        <p:par>
                          <p:cTn id="20" fill="hold">
                            <p:stCondLst>
                              <p:cond delay="1200"/>
                            </p:stCondLst>
                            <p:childTnLst>
                              <p:par>
                                <p:cTn id="21" presetID="10" presetClass="entr" presetSubtype="0"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300"/>
                                        <p:tgtEl>
                                          <p:spTgt spid="42"/>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300"/>
                                        <p:tgtEl>
                                          <p:spTgt spid="39"/>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3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7" presetClass="emph" presetSubtype="2" fill="hold" nodeType="clickEffect">
                                  <p:stCondLst>
                                    <p:cond delay="0"/>
                                  </p:stCondLst>
                                  <p:childTnLst>
                                    <p:animClr clrSpc="rgb" dir="cw">
                                      <p:cBhvr>
                                        <p:cTn id="43" dur="300" fill="hold"/>
                                        <p:tgtEl>
                                          <p:spTgt spid="20"/>
                                        </p:tgtEl>
                                        <p:attrNameLst>
                                          <p:attrName>stroke.color</p:attrName>
                                        </p:attrNameLst>
                                      </p:cBhvr>
                                      <p:to>
                                        <a:srgbClr val="FF0000"/>
                                      </p:to>
                                    </p:animClr>
                                    <p:set>
                                      <p:cBhvr>
                                        <p:cTn id="44" dur="300" fill="hold"/>
                                        <p:tgtEl>
                                          <p:spTgt spid="20"/>
                                        </p:tgtEl>
                                        <p:attrNameLst>
                                          <p:attrName>stroke.on</p:attrName>
                                        </p:attrNameLst>
                                      </p:cBhvr>
                                      <p:to>
                                        <p:strVal val="true"/>
                                      </p:to>
                                    </p:set>
                                  </p:childTnLst>
                                </p:cTn>
                              </p:par>
                              <p:par>
                                <p:cTn id="45" presetID="7" presetClass="emph" presetSubtype="2" fill="hold" nodeType="withEffect">
                                  <p:stCondLst>
                                    <p:cond delay="0"/>
                                  </p:stCondLst>
                                  <p:childTnLst>
                                    <p:animClr clrSpc="rgb" dir="cw">
                                      <p:cBhvr>
                                        <p:cTn id="46" dur="300" fill="hold"/>
                                        <p:tgtEl>
                                          <p:spTgt spid="21"/>
                                        </p:tgtEl>
                                        <p:attrNameLst>
                                          <p:attrName>stroke.color</p:attrName>
                                        </p:attrNameLst>
                                      </p:cBhvr>
                                      <p:to>
                                        <a:srgbClr val="FF0000"/>
                                      </p:to>
                                    </p:animClr>
                                    <p:set>
                                      <p:cBhvr>
                                        <p:cTn id="47" dur="300" fill="hold"/>
                                        <p:tgtEl>
                                          <p:spTgt spid="21"/>
                                        </p:tgtEl>
                                        <p:attrNameLst>
                                          <p:attrName>stroke.on</p:attrName>
                                        </p:attrNameLst>
                                      </p:cBhvr>
                                      <p:to>
                                        <p:strVal val="true"/>
                                      </p:to>
                                    </p:set>
                                  </p:childTnLst>
                                </p:cTn>
                              </p:par>
                            </p:childTnLst>
                          </p:cTn>
                        </p:par>
                        <p:par>
                          <p:cTn id="48" fill="hold">
                            <p:stCondLst>
                              <p:cond delay="300"/>
                            </p:stCondLst>
                            <p:childTnLst>
                              <p:par>
                                <p:cTn id="49" presetID="7" presetClass="emph" presetSubtype="2" fill="hold" nodeType="afterEffect">
                                  <p:stCondLst>
                                    <p:cond delay="0"/>
                                  </p:stCondLst>
                                  <p:childTnLst>
                                    <p:animClr clrSpc="rgb" dir="cw">
                                      <p:cBhvr>
                                        <p:cTn id="50" dur="300" fill="hold"/>
                                        <p:tgtEl>
                                          <p:spTgt spid="22"/>
                                        </p:tgtEl>
                                        <p:attrNameLst>
                                          <p:attrName>stroke.color</p:attrName>
                                        </p:attrNameLst>
                                      </p:cBhvr>
                                      <p:to>
                                        <a:srgbClr val="FF0000"/>
                                      </p:to>
                                    </p:animClr>
                                    <p:set>
                                      <p:cBhvr>
                                        <p:cTn id="51" dur="300" fill="hold"/>
                                        <p:tgtEl>
                                          <p:spTgt spid="22"/>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300" fill="hold"/>
                                        <p:tgtEl>
                                          <p:spTgt spid="24"/>
                                        </p:tgtEl>
                                        <p:attrNameLst>
                                          <p:attrName>stroke.color</p:attrName>
                                        </p:attrNameLst>
                                      </p:cBhvr>
                                      <p:to>
                                        <a:srgbClr val="FF0000"/>
                                      </p:to>
                                    </p:animClr>
                                    <p:set>
                                      <p:cBhvr>
                                        <p:cTn id="54" dur="300" fill="hold"/>
                                        <p:tgtEl>
                                          <p:spTgt spid="24"/>
                                        </p:tgtEl>
                                        <p:attrNameLst>
                                          <p:attrName>stroke.on</p:attrName>
                                        </p:attrNameLst>
                                      </p:cBhvr>
                                      <p:to>
                                        <p:strVal val="true"/>
                                      </p:to>
                                    </p:set>
                                  </p:childTnLst>
                                </p:cTn>
                              </p:par>
                              <p:par>
                                <p:cTn id="55" presetID="7" presetClass="emph" presetSubtype="2" fill="hold" nodeType="withEffect">
                                  <p:stCondLst>
                                    <p:cond delay="0"/>
                                  </p:stCondLst>
                                  <p:childTnLst>
                                    <p:animClr clrSpc="rgb" dir="cw">
                                      <p:cBhvr>
                                        <p:cTn id="56" dur="300" fill="hold"/>
                                        <p:tgtEl>
                                          <p:spTgt spid="25"/>
                                        </p:tgtEl>
                                        <p:attrNameLst>
                                          <p:attrName>stroke.color</p:attrName>
                                        </p:attrNameLst>
                                      </p:cBhvr>
                                      <p:to>
                                        <a:srgbClr val="FF0000"/>
                                      </p:to>
                                    </p:animClr>
                                    <p:set>
                                      <p:cBhvr>
                                        <p:cTn id="57" dur="300" fill="hold"/>
                                        <p:tgtEl>
                                          <p:spTgt spid="25"/>
                                        </p:tgtEl>
                                        <p:attrNameLst>
                                          <p:attrName>stroke.on</p:attrName>
                                        </p:attrNameLst>
                                      </p:cBhvr>
                                      <p:to>
                                        <p:strVal val="true"/>
                                      </p:to>
                                    </p:set>
                                  </p:childTnLst>
                                </p:cTn>
                              </p:par>
                              <p:par>
                                <p:cTn id="58" presetID="7" presetClass="emph" presetSubtype="2" fill="hold" nodeType="withEffect">
                                  <p:stCondLst>
                                    <p:cond delay="0"/>
                                  </p:stCondLst>
                                  <p:childTnLst>
                                    <p:animClr clrSpc="rgb" dir="cw">
                                      <p:cBhvr>
                                        <p:cTn id="59" dur="300" fill="hold"/>
                                        <p:tgtEl>
                                          <p:spTgt spid="23"/>
                                        </p:tgtEl>
                                        <p:attrNameLst>
                                          <p:attrName>stroke.color</p:attrName>
                                        </p:attrNameLst>
                                      </p:cBhvr>
                                      <p:to>
                                        <a:srgbClr val="FF0000"/>
                                      </p:to>
                                    </p:animClr>
                                    <p:set>
                                      <p:cBhvr>
                                        <p:cTn id="60" dur="300" fill="hold"/>
                                        <p:tgtEl>
                                          <p:spTgt spid="23"/>
                                        </p:tgtEl>
                                        <p:attrNameLst>
                                          <p:attrName>stroke.on</p:attrName>
                                        </p:attrNameLst>
                                      </p:cBhvr>
                                      <p:to>
                                        <p:strVal val="true"/>
                                      </p:to>
                                    </p:set>
                                  </p:childTnLst>
                                </p:cTn>
                              </p:par>
                            </p:childTnLst>
                          </p:cTn>
                        </p:par>
                        <p:par>
                          <p:cTn id="61" fill="hold">
                            <p:stCondLst>
                              <p:cond delay="600"/>
                            </p:stCondLst>
                            <p:childTnLst>
                              <p:par>
                                <p:cTn id="62" presetID="7" presetClass="emph" presetSubtype="2" fill="hold" nodeType="afterEffect">
                                  <p:stCondLst>
                                    <p:cond delay="0"/>
                                  </p:stCondLst>
                                  <p:childTnLst>
                                    <p:animClr clrSpc="rgb" dir="cw">
                                      <p:cBhvr>
                                        <p:cTn id="63" dur="300" fill="hold"/>
                                        <p:tgtEl>
                                          <p:spTgt spid="26"/>
                                        </p:tgtEl>
                                        <p:attrNameLst>
                                          <p:attrName>stroke.color</p:attrName>
                                        </p:attrNameLst>
                                      </p:cBhvr>
                                      <p:to>
                                        <a:srgbClr val="FF0000"/>
                                      </p:to>
                                    </p:animClr>
                                    <p:set>
                                      <p:cBhvr>
                                        <p:cTn id="64" dur="300" fill="hold"/>
                                        <p:tgtEl>
                                          <p:spTgt spid="26"/>
                                        </p:tgtEl>
                                        <p:attrNameLst>
                                          <p:attrName>stroke.on</p:attrName>
                                        </p:attrNameLst>
                                      </p:cBhvr>
                                      <p:to>
                                        <p:strVal val="true"/>
                                      </p:to>
                                    </p:set>
                                  </p:childTnLst>
                                </p:cTn>
                              </p:par>
                              <p:par>
                                <p:cTn id="65" presetID="7" presetClass="emph" presetSubtype="2" fill="hold" nodeType="withEffect">
                                  <p:stCondLst>
                                    <p:cond delay="0"/>
                                  </p:stCondLst>
                                  <p:childTnLst>
                                    <p:animClr clrSpc="rgb" dir="cw">
                                      <p:cBhvr>
                                        <p:cTn id="66" dur="300" fill="hold"/>
                                        <p:tgtEl>
                                          <p:spTgt spid="29"/>
                                        </p:tgtEl>
                                        <p:attrNameLst>
                                          <p:attrName>stroke.color</p:attrName>
                                        </p:attrNameLst>
                                      </p:cBhvr>
                                      <p:to>
                                        <a:srgbClr val="FF0000"/>
                                      </p:to>
                                    </p:animClr>
                                    <p:set>
                                      <p:cBhvr>
                                        <p:cTn id="67" dur="300" fill="hold"/>
                                        <p:tgtEl>
                                          <p:spTgt spid="29"/>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300" fill="hold"/>
                                        <p:tgtEl>
                                          <p:spTgt spid="28"/>
                                        </p:tgtEl>
                                        <p:attrNameLst>
                                          <p:attrName>stroke.color</p:attrName>
                                        </p:attrNameLst>
                                      </p:cBhvr>
                                      <p:to>
                                        <a:srgbClr val="FF0000"/>
                                      </p:to>
                                    </p:animClr>
                                    <p:set>
                                      <p:cBhvr>
                                        <p:cTn id="70" dur="300" fill="hold"/>
                                        <p:tgtEl>
                                          <p:spTgt spid="28"/>
                                        </p:tgtEl>
                                        <p:attrNameLst>
                                          <p:attrName>stroke.on</p:attrName>
                                        </p:attrNameLst>
                                      </p:cBhvr>
                                      <p:to>
                                        <p:strVal val="true"/>
                                      </p:to>
                                    </p:set>
                                  </p:childTnLst>
                                </p:cTn>
                              </p:par>
                              <p:par>
                                <p:cTn id="71" presetID="7" presetClass="emph" presetSubtype="2" fill="hold" nodeType="withEffect">
                                  <p:stCondLst>
                                    <p:cond delay="0"/>
                                  </p:stCondLst>
                                  <p:childTnLst>
                                    <p:animClr clrSpc="rgb" dir="cw">
                                      <p:cBhvr>
                                        <p:cTn id="72" dur="300" fill="hold"/>
                                        <p:tgtEl>
                                          <p:spTgt spid="27"/>
                                        </p:tgtEl>
                                        <p:attrNameLst>
                                          <p:attrName>stroke.color</p:attrName>
                                        </p:attrNameLst>
                                      </p:cBhvr>
                                      <p:to>
                                        <a:srgbClr val="FF0000"/>
                                      </p:to>
                                    </p:animClr>
                                    <p:set>
                                      <p:cBhvr>
                                        <p:cTn id="73" dur="300" fill="hold"/>
                                        <p:tgtEl>
                                          <p:spTgt spid="27"/>
                                        </p:tgtEl>
                                        <p:attrNameLst>
                                          <p:attrName>stroke.on</p:attrName>
                                        </p:attrNameLst>
                                      </p:cBhvr>
                                      <p:to>
                                        <p:strVal val="true"/>
                                      </p:to>
                                    </p:set>
                                  </p:childTnLst>
                                </p:cTn>
                              </p:par>
                            </p:childTnLst>
                          </p:cTn>
                        </p:par>
                        <p:par>
                          <p:cTn id="74" fill="hold">
                            <p:stCondLst>
                              <p:cond delay="900"/>
                            </p:stCondLst>
                            <p:childTnLst>
                              <p:par>
                                <p:cTn id="75" presetID="7" presetClass="emph" presetSubtype="2" fill="hold" nodeType="afterEffect">
                                  <p:stCondLst>
                                    <p:cond delay="0"/>
                                  </p:stCondLst>
                                  <p:childTnLst>
                                    <p:animClr clrSpc="rgb" dir="cw">
                                      <p:cBhvr>
                                        <p:cTn id="76" dur="300" fill="hold"/>
                                        <p:tgtEl>
                                          <p:spTgt spid="30"/>
                                        </p:tgtEl>
                                        <p:attrNameLst>
                                          <p:attrName>stroke.color</p:attrName>
                                        </p:attrNameLst>
                                      </p:cBhvr>
                                      <p:to>
                                        <a:srgbClr val="FF0000"/>
                                      </p:to>
                                    </p:animClr>
                                    <p:set>
                                      <p:cBhvr>
                                        <p:cTn id="77" dur="300" fill="hold"/>
                                        <p:tgtEl>
                                          <p:spTgt spid="30"/>
                                        </p:tgtEl>
                                        <p:attrNameLst>
                                          <p:attrName>stroke.on</p:attrName>
                                        </p:attrNameLst>
                                      </p:cBhvr>
                                      <p:to>
                                        <p:strVal val="true"/>
                                      </p:to>
                                    </p:set>
                                  </p:childTnLst>
                                </p:cTn>
                              </p:par>
                              <p:par>
                                <p:cTn id="78" presetID="7" presetClass="emph" presetSubtype="2" fill="hold" nodeType="withEffect">
                                  <p:stCondLst>
                                    <p:cond delay="0"/>
                                  </p:stCondLst>
                                  <p:childTnLst>
                                    <p:animClr clrSpc="rgb" dir="cw">
                                      <p:cBhvr>
                                        <p:cTn id="79" dur="300" fill="hold"/>
                                        <p:tgtEl>
                                          <p:spTgt spid="31"/>
                                        </p:tgtEl>
                                        <p:attrNameLst>
                                          <p:attrName>stroke.color</p:attrName>
                                        </p:attrNameLst>
                                      </p:cBhvr>
                                      <p:to>
                                        <a:srgbClr val="FF0000"/>
                                      </p:to>
                                    </p:animClr>
                                    <p:set>
                                      <p:cBhvr>
                                        <p:cTn id="80" dur="300" fill="hold"/>
                                        <p:tgtEl>
                                          <p:spTgt spid="31"/>
                                        </p:tgtEl>
                                        <p:attrNameLst>
                                          <p:attrName>stroke.on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
                                            <p:txEl>
                                              <p:pRg st="1" end="1"/>
                                            </p:txEl>
                                          </p:spTgt>
                                        </p:tgtEl>
                                        <p:attrNameLst>
                                          <p:attrName>style.visibility</p:attrName>
                                        </p:attrNameLst>
                                      </p:cBhvr>
                                      <p:to>
                                        <p:strVal val="visible"/>
                                      </p:to>
                                    </p:set>
                                    <p:animEffect transition="in" filter="fade">
                                      <p:cBhvr>
                                        <p:cTn id="8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Flow </a:t>
            </a:r>
            <a:r>
              <a:rPr lang="en-US" dirty="0" err="1" smtClean="0"/>
              <a:t>asynchronization</a:t>
            </a:r>
            <a:r>
              <a:rPr lang="en-US" dirty="0" smtClean="0"/>
              <a:t> </a:t>
            </a:r>
            <a:r>
              <a:rPr lang="en-US" dirty="0"/>
              <a:t>exponentially inflates the possible load values</a:t>
            </a:r>
          </a:p>
        </p:txBody>
      </p:sp>
      <p:pic>
        <p:nvPicPr>
          <p:cNvPr id="49" name="Picture 48"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8869" y="1316643"/>
            <a:ext cx="385650" cy="206278"/>
          </a:xfrm>
          <a:prstGeom prst="rect">
            <a:avLst/>
          </a:prstGeom>
        </p:spPr>
      </p:pic>
      <p:sp>
        <p:nvSpPr>
          <p:cNvPr id="51" name="Rounded Rectangle 50"/>
          <p:cNvSpPr/>
          <p:nvPr/>
        </p:nvSpPr>
        <p:spPr>
          <a:xfrm>
            <a:off x="2040935" y="1716360"/>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sp>
        <p:nvSpPr>
          <p:cNvPr id="52" name="Rounded Rectangle 51"/>
          <p:cNvSpPr/>
          <p:nvPr/>
        </p:nvSpPr>
        <p:spPr>
          <a:xfrm>
            <a:off x="3241282"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3" name="Rounded Rectangle 52"/>
          <p:cNvSpPr/>
          <p:nvPr/>
        </p:nvSpPr>
        <p:spPr>
          <a:xfrm>
            <a:off x="3241282"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4" name="Rounded Rectangle 53"/>
          <p:cNvSpPr/>
          <p:nvPr/>
        </p:nvSpPr>
        <p:spPr>
          <a:xfrm>
            <a:off x="447572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5" name="Rounded Rectangle 54"/>
          <p:cNvSpPr/>
          <p:nvPr/>
        </p:nvSpPr>
        <p:spPr>
          <a:xfrm>
            <a:off x="447572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6" name="Rounded Rectangle 55"/>
          <p:cNvSpPr/>
          <p:nvPr/>
        </p:nvSpPr>
        <p:spPr>
          <a:xfrm>
            <a:off x="564800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7" name="Rounded Rectangle 56"/>
          <p:cNvSpPr/>
          <p:nvPr/>
        </p:nvSpPr>
        <p:spPr>
          <a:xfrm>
            <a:off x="564800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58" name="Rounded Rectangle 57"/>
          <p:cNvSpPr/>
          <p:nvPr/>
        </p:nvSpPr>
        <p:spPr>
          <a:xfrm>
            <a:off x="6687072" y="206469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cxnSp>
        <p:nvCxnSpPr>
          <p:cNvPr id="59" name="Straight Arrow Connector 58"/>
          <p:cNvCxnSpPr>
            <a:stCxn id="51" idx="3"/>
            <a:endCxn id="52" idx="1"/>
          </p:cNvCxnSpPr>
          <p:nvPr/>
        </p:nvCxnSpPr>
        <p:spPr>
          <a:xfrm flipV="1">
            <a:off x="2319202" y="1817298"/>
            <a:ext cx="922081" cy="7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51" idx="3"/>
            <a:endCxn id="53" idx="1"/>
          </p:cNvCxnSpPr>
          <p:nvPr/>
        </p:nvCxnSpPr>
        <p:spPr>
          <a:xfrm>
            <a:off x="2319202" y="1824414"/>
            <a:ext cx="922081" cy="7168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a:endCxn id="54" idx="1"/>
          </p:cNvCxnSpPr>
          <p:nvPr/>
        </p:nvCxnSpPr>
        <p:spPr>
          <a:xfrm flipV="1">
            <a:off x="3519550" y="1817299"/>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endCxn id="55" idx="1"/>
          </p:cNvCxnSpPr>
          <p:nvPr/>
        </p:nvCxnSpPr>
        <p:spPr>
          <a:xfrm flipV="1">
            <a:off x="3519550" y="2541255"/>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519550"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V="1">
            <a:off x="3519550"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56" idx="1"/>
          </p:cNvCxnSpPr>
          <p:nvPr/>
        </p:nvCxnSpPr>
        <p:spPr>
          <a:xfrm flipV="1">
            <a:off x="4753993" y="181729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57" idx="1"/>
          </p:cNvCxnSpPr>
          <p:nvPr/>
        </p:nvCxnSpPr>
        <p:spPr>
          <a:xfrm flipV="1">
            <a:off x="4753993" y="2541253"/>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4753993" y="192535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a:off x="4753993" y="192535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endCxn id="58" idx="1"/>
          </p:cNvCxnSpPr>
          <p:nvPr/>
        </p:nvCxnSpPr>
        <p:spPr>
          <a:xfrm>
            <a:off x="5926275" y="1833585"/>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58" idx="1"/>
          </p:cNvCxnSpPr>
          <p:nvPr/>
        </p:nvCxnSpPr>
        <p:spPr>
          <a:xfrm flipV="1">
            <a:off x="5926275" y="2172748"/>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2" name="Picture 7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703225" y="1664020"/>
            <a:ext cx="355600" cy="381000"/>
          </a:xfrm>
          <a:prstGeom prst="rect">
            <a:avLst/>
          </a:prstGeom>
        </p:spPr>
      </p:pic>
      <p:cxnSp>
        <p:nvCxnSpPr>
          <p:cNvPr id="73" name="Straight Connector 72"/>
          <p:cNvCxnSpPr>
            <a:endCxn id="51" idx="1"/>
          </p:cNvCxnSpPr>
          <p:nvPr/>
        </p:nvCxnSpPr>
        <p:spPr>
          <a:xfrm>
            <a:off x="1357103" y="1824414"/>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pic>
        <p:nvPicPr>
          <p:cNvPr id="74" name="Picture 73" descr="latex-image-1.pd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501098" y="1900717"/>
            <a:ext cx="203200" cy="368300"/>
          </a:xfrm>
          <a:prstGeom prst="rect">
            <a:avLst/>
          </a:prstGeom>
        </p:spPr>
      </p:pic>
      <p:cxnSp>
        <p:nvCxnSpPr>
          <p:cNvPr id="75" name="Straight Connector 74"/>
          <p:cNvCxnSpPr/>
          <p:nvPr/>
        </p:nvCxnSpPr>
        <p:spPr>
          <a:xfrm>
            <a:off x="6965339" y="217270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87" name="Rounded Rectangle 86"/>
          <p:cNvSpPr/>
          <p:nvPr/>
        </p:nvSpPr>
        <p:spPr>
          <a:xfrm>
            <a:off x="2043626" y="2447212"/>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cxnSp>
        <p:nvCxnSpPr>
          <p:cNvPr id="88" name="Straight Connector 87"/>
          <p:cNvCxnSpPr/>
          <p:nvPr/>
        </p:nvCxnSpPr>
        <p:spPr>
          <a:xfrm>
            <a:off x="1342976" y="2555265"/>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stCxn id="87" idx="3"/>
            <a:endCxn id="53" idx="1"/>
          </p:cNvCxnSpPr>
          <p:nvPr/>
        </p:nvCxnSpPr>
        <p:spPr>
          <a:xfrm flipV="1">
            <a:off x="2321892" y="2541254"/>
            <a:ext cx="919390" cy="140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87" idx="3"/>
            <a:endCxn id="52" idx="1"/>
          </p:cNvCxnSpPr>
          <p:nvPr/>
        </p:nvCxnSpPr>
        <p:spPr>
          <a:xfrm flipV="1">
            <a:off x="2321892" y="1817298"/>
            <a:ext cx="919390" cy="737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1" name="TextBox 90"/>
          <p:cNvSpPr txBox="1"/>
          <p:nvPr/>
        </p:nvSpPr>
        <p:spPr>
          <a:xfrm>
            <a:off x="1456719" y="1467820"/>
            <a:ext cx="415117" cy="373659"/>
          </a:xfrm>
          <a:prstGeom prst="rect">
            <a:avLst/>
          </a:prstGeom>
          <a:noFill/>
        </p:spPr>
        <p:txBody>
          <a:bodyPr wrap="square" lIns="91430" tIns="45716" rIns="91430" bIns="45716" rtlCol="0">
            <a:spAutoFit/>
          </a:bodyPr>
          <a:lstStyle/>
          <a:p>
            <a:r>
              <a:rPr lang="en-US" dirty="0" smtClean="0"/>
              <a:t>f1</a:t>
            </a:r>
            <a:endParaRPr lang="en-US" dirty="0"/>
          </a:p>
        </p:txBody>
      </p:sp>
      <p:sp>
        <p:nvSpPr>
          <p:cNvPr id="92" name="TextBox 91"/>
          <p:cNvSpPr txBox="1"/>
          <p:nvPr/>
        </p:nvSpPr>
        <p:spPr>
          <a:xfrm>
            <a:off x="1451464" y="2239144"/>
            <a:ext cx="415117" cy="373659"/>
          </a:xfrm>
          <a:prstGeom prst="rect">
            <a:avLst/>
          </a:prstGeom>
          <a:noFill/>
        </p:spPr>
        <p:txBody>
          <a:bodyPr wrap="square" lIns="91430" tIns="45716" rIns="91430" bIns="45716" rtlCol="0">
            <a:spAutoFit/>
          </a:bodyPr>
          <a:lstStyle/>
          <a:p>
            <a:r>
              <a:rPr lang="en-US" dirty="0" smtClean="0"/>
              <a:t>f2</a:t>
            </a:r>
            <a:endParaRPr lang="en-US" dirty="0"/>
          </a:p>
        </p:txBody>
      </p:sp>
      <p:cxnSp>
        <p:nvCxnSpPr>
          <p:cNvPr id="42" name="Straight Arrow Connector 41"/>
          <p:cNvCxnSpPr/>
          <p:nvPr/>
        </p:nvCxnSpPr>
        <p:spPr>
          <a:xfrm>
            <a:off x="6306672" y="2420144"/>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024444" y="1650921"/>
            <a:ext cx="293069" cy="373659"/>
          </a:xfrm>
          <a:prstGeom prst="rect">
            <a:avLst/>
          </a:prstGeom>
          <a:noFill/>
        </p:spPr>
        <p:txBody>
          <a:bodyPr wrap="square" lIns="91430" tIns="45716" rIns="91430" bIns="45716" rtlCol="0">
            <a:spAutoFit/>
          </a:bodyPr>
          <a:lstStyle/>
          <a:p>
            <a:r>
              <a:rPr lang="en-US" dirty="0">
                <a:solidFill>
                  <a:schemeClr val="bg1"/>
                </a:solidFill>
              </a:rPr>
              <a:t>1</a:t>
            </a:r>
          </a:p>
        </p:txBody>
      </p:sp>
      <p:sp>
        <p:nvSpPr>
          <p:cNvPr id="44" name="TextBox 43"/>
          <p:cNvSpPr txBox="1"/>
          <p:nvPr/>
        </p:nvSpPr>
        <p:spPr>
          <a:xfrm>
            <a:off x="3200319" y="1631213"/>
            <a:ext cx="293069" cy="373659"/>
          </a:xfrm>
          <a:prstGeom prst="rect">
            <a:avLst/>
          </a:prstGeom>
          <a:noFill/>
        </p:spPr>
        <p:txBody>
          <a:bodyPr wrap="square" lIns="91430" tIns="45716" rIns="91430" bIns="45716" rtlCol="0">
            <a:spAutoFit/>
          </a:bodyPr>
          <a:lstStyle/>
          <a:p>
            <a:r>
              <a:rPr lang="en-US" dirty="0">
                <a:solidFill>
                  <a:schemeClr val="bg1"/>
                </a:solidFill>
              </a:rPr>
              <a:t>2</a:t>
            </a:r>
          </a:p>
        </p:txBody>
      </p:sp>
      <p:sp>
        <p:nvSpPr>
          <p:cNvPr id="45" name="TextBox 44"/>
          <p:cNvSpPr txBox="1"/>
          <p:nvPr/>
        </p:nvSpPr>
        <p:spPr>
          <a:xfrm>
            <a:off x="3204758" y="2361286"/>
            <a:ext cx="293069" cy="373659"/>
          </a:xfrm>
          <a:prstGeom prst="rect">
            <a:avLst/>
          </a:prstGeom>
          <a:noFill/>
        </p:spPr>
        <p:txBody>
          <a:bodyPr wrap="square" lIns="91430" tIns="45716" rIns="91430" bIns="45716" rtlCol="0">
            <a:spAutoFit/>
          </a:bodyPr>
          <a:lstStyle/>
          <a:p>
            <a:r>
              <a:rPr lang="en-US" dirty="0" smtClean="0">
                <a:solidFill>
                  <a:schemeClr val="bg1"/>
                </a:solidFill>
              </a:rPr>
              <a:t>3</a:t>
            </a:r>
            <a:endParaRPr lang="en-US" dirty="0">
              <a:solidFill>
                <a:schemeClr val="bg1"/>
              </a:solidFill>
            </a:endParaRPr>
          </a:p>
        </p:txBody>
      </p:sp>
      <p:sp>
        <p:nvSpPr>
          <p:cNvPr id="46" name="TextBox 45"/>
          <p:cNvSpPr txBox="1"/>
          <p:nvPr/>
        </p:nvSpPr>
        <p:spPr>
          <a:xfrm>
            <a:off x="4433281" y="1635147"/>
            <a:ext cx="293069" cy="373659"/>
          </a:xfrm>
          <a:prstGeom prst="rect">
            <a:avLst/>
          </a:prstGeom>
          <a:noFill/>
        </p:spPr>
        <p:txBody>
          <a:bodyPr wrap="square" lIns="91430" tIns="45716" rIns="91430" bIns="45716" rtlCol="0">
            <a:spAutoFit/>
          </a:bodyPr>
          <a:lstStyle/>
          <a:p>
            <a:r>
              <a:rPr lang="en-US" dirty="0">
                <a:solidFill>
                  <a:schemeClr val="bg1"/>
                </a:solidFill>
              </a:rPr>
              <a:t>4</a:t>
            </a:r>
          </a:p>
        </p:txBody>
      </p:sp>
      <p:sp>
        <p:nvSpPr>
          <p:cNvPr id="47" name="TextBox 46"/>
          <p:cNvSpPr txBox="1"/>
          <p:nvPr/>
        </p:nvSpPr>
        <p:spPr>
          <a:xfrm>
            <a:off x="4434708" y="2348767"/>
            <a:ext cx="293069" cy="373659"/>
          </a:xfrm>
          <a:prstGeom prst="rect">
            <a:avLst/>
          </a:prstGeom>
          <a:noFill/>
        </p:spPr>
        <p:txBody>
          <a:bodyPr wrap="square" lIns="91430" tIns="45716" rIns="91430" bIns="45716" rtlCol="0">
            <a:spAutoFit/>
          </a:bodyPr>
          <a:lstStyle/>
          <a:p>
            <a:r>
              <a:rPr lang="en-US" dirty="0">
                <a:solidFill>
                  <a:schemeClr val="bg1"/>
                </a:solidFill>
              </a:rPr>
              <a:t>5</a:t>
            </a:r>
          </a:p>
        </p:txBody>
      </p:sp>
      <p:sp>
        <p:nvSpPr>
          <p:cNvPr id="48" name="TextBox 47"/>
          <p:cNvSpPr txBox="1"/>
          <p:nvPr/>
        </p:nvSpPr>
        <p:spPr>
          <a:xfrm>
            <a:off x="5606987" y="1631829"/>
            <a:ext cx="293069" cy="373659"/>
          </a:xfrm>
          <a:prstGeom prst="rect">
            <a:avLst/>
          </a:prstGeom>
          <a:noFill/>
        </p:spPr>
        <p:txBody>
          <a:bodyPr wrap="square" lIns="91430" tIns="45716" rIns="91430" bIns="45716" rtlCol="0">
            <a:spAutoFit/>
          </a:bodyPr>
          <a:lstStyle/>
          <a:p>
            <a:r>
              <a:rPr lang="en-US" dirty="0">
                <a:solidFill>
                  <a:schemeClr val="bg1"/>
                </a:solidFill>
              </a:rPr>
              <a:t>6</a:t>
            </a:r>
          </a:p>
        </p:txBody>
      </p:sp>
      <p:sp>
        <p:nvSpPr>
          <p:cNvPr id="50" name="TextBox 49"/>
          <p:cNvSpPr txBox="1"/>
          <p:nvPr/>
        </p:nvSpPr>
        <p:spPr>
          <a:xfrm>
            <a:off x="5604026" y="2359882"/>
            <a:ext cx="293069" cy="373659"/>
          </a:xfrm>
          <a:prstGeom prst="rect">
            <a:avLst/>
          </a:prstGeom>
          <a:noFill/>
        </p:spPr>
        <p:txBody>
          <a:bodyPr wrap="square" lIns="91430" tIns="45716" rIns="91430" bIns="45716" rtlCol="0">
            <a:spAutoFit/>
          </a:bodyPr>
          <a:lstStyle/>
          <a:p>
            <a:r>
              <a:rPr lang="en-US" dirty="0">
                <a:solidFill>
                  <a:schemeClr val="bg1"/>
                </a:solidFill>
              </a:rPr>
              <a:t>7</a:t>
            </a:r>
          </a:p>
        </p:txBody>
      </p:sp>
      <p:sp>
        <p:nvSpPr>
          <p:cNvPr id="76" name="TextBox 75"/>
          <p:cNvSpPr txBox="1"/>
          <p:nvPr/>
        </p:nvSpPr>
        <p:spPr>
          <a:xfrm>
            <a:off x="6645666" y="1986453"/>
            <a:ext cx="293069" cy="373659"/>
          </a:xfrm>
          <a:prstGeom prst="rect">
            <a:avLst/>
          </a:prstGeom>
          <a:noFill/>
        </p:spPr>
        <p:txBody>
          <a:bodyPr wrap="square" lIns="91430" tIns="45716" rIns="91430" bIns="45716" rtlCol="0">
            <a:spAutoFit/>
          </a:bodyPr>
          <a:lstStyle/>
          <a:p>
            <a:r>
              <a:rPr lang="en-US" dirty="0" smtClean="0">
                <a:solidFill>
                  <a:schemeClr val="bg1"/>
                </a:solidFill>
              </a:rPr>
              <a:t>8</a:t>
            </a:r>
            <a:endParaRPr lang="en-US" dirty="0">
              <a:solidFill>
                <a:schemeClr val="bg1"/>
              </a:solidFill>
            </a:endParaRPr>
          </a:p>
        </p:txBody>
      </p:sp>
      <p:sp>
        <p:nvSpPr>
          <p:cNvPr id="80" name="TextBox 79"/>
          <p:cNvSpPr txBox="1"/>
          <p:nvPr/>
        </p:nvSpPr>
        <p:spPr>
          <a:xfrm>
            <a:off x="2029501" y="2366338"/>
            <a:ext cx="293069" cy="373659"/>
          </a:xfrm>
          <a:prstGeom prst="rect">
            <a:avLst/>
          </a:prstGeom>
          <a:noFill/>
        </p:spPr>
        <p:txBody>
          <a:bodyPr wrap="square" lIns="91430" tIns="45716" rIns="91430" bIns="45716" rtlCol="0">
            <a:spAutoFit/>
          </a:bodyPr>
          <a:lstStyle/>
          <a:p>
            <a:r>
              <a:rPr lang="en-US" dirty="0">
                <a:solidFill>
                  <a:schemeClr val="bg1"/>
                </a:solidFill>
              </a:rPr>
              <a:t>0</a:t>
            </a:r>
          </a:p>
        </p:txBody>
      </p:sp>
      <p:sp>
        <p:nvSpPr>
          <p:cNvPr id="84" name="TextBox 83"/>
          <p:cNvSpPr txBox="1"/>
          <p:nvPr/>
        </p:nvSpPr>
        <p:spPr>
          <a:xfrm>
            <a:off x="1255923" y="4023847"/>
            <a:ext cx="4924403" cy="646323"/>
          </a:xfrm>
          <a:prstGeom prst="rect">
            <a:avLst/>
          </a:prstGeom>
          <a:noFill/>
        </p:spPr>
        <p:txBody>
          <a:bodyPr wrap="square" lIns="91430" tIns="45716" rIns="91430" bIns="45716" rtlCol="0">
            <a:spAutoFit/>
          </a:bodyPr>
          <a:lstStyle/>
          <a:p>
            <a:r>
              <a:rPr lang="en-US" dirty="0" smtClean="0"/>
              <a:t>Asynchronous updates to </a:t>
            </a:r>
            <a:r>
              <a:rPr lang="en-US" i="1" dirty="0" smtClean="0"/>
              <a:t>N</a:t>
            </a:r>
            <a:r>
              <a:rPr lang="en-US" dirty="0" smtClean="0"/>
              <a:t> independent flows can result in  2^N    possible load values on link (7,8)         </a:t>
            </a:r>
            <a:endParaRPr lang="en-US" dirty="0"/>
          </a:p>
        </p:txBody>
      </p:sp>
      <p:cxnSp>
        <p:nvCxnSpPr>
          <p:cNvPr id="96" name="Straight Arrow Connector 95"/>
          <p:cNvCxnSpPr/>
          <p:nvPr/>
        </p:nvCxnSpPr>
        <p:spPr>
          <a:xfrm flipV="1">
            <a:off x="5926275" y="2179750"/>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7071145" y="1702145"/>
            <a:ext cx="1158455" cy="373659"/>
          </a:xfrm>
          <a:prstGeom prst="rect">
            <a:avLst/>
          </a:prstGeom>
          <a:noFill/>
        </p:spPr>
        <p:txBody>
          <a:bodyPr wrap="square" lIns="91430" tIns="45716" rIns="91430" bIns="45716" rtlCol="0">
            <a:spAutoFit/>
          </a:bodyPr>
          <a:lstStyle/>
          <a:p>
            <a:r>
              <a:rPr lang="en-US" dirty="0"/>
              <a:t>f</a:t>
            </a:r>
            <a:r>
              <a:rPr lang="en-US" dirty="0" smtClean="0"/>
              <a:t>1 + f2</a:t>
            </a:r>
            <a:endParaRPr lang="en-US" dirty="0"/>
          </a:p>
        </p:txBody>
      </p:sp>
      <p:sp>
        <p:nvSpPr>
          <p:cNvPr id="3" name="Slide Number Placeholder 2"/>
          <p:cNvSpPr>
            <a:spLocks noGrp="1"/>
          </p:cNvSpPr>
          <p:nvPr>
            <p:ph type="sldNum" sz="quarter" idx="12"/>
          </p:nvPr>
        </p:nvSpPr>
        <p:spPr/>
        <p:txBody>
          <a:bodyPr/>
          <a:lstStyle/>
          <a:p>
            <a:fld id="{9C1F5A0A-F6FC-4FFD-9B49-0DA8697211D9}" type="slidenum">
              <a:rPr lang="en-US" smtClean="0"/>
              <a:pPr/>
              <a:t>63</a:t>
            </a:fld>
            <a:endParaRPr lang="en-US"/>
          </a:p>
        </p:txBody>
      </p:sp>
      <p:graphicFrame>
        <p:nvGraphicFramePr>
          <p:cNvPr id="82" name="Object 81"/>
          <p:cNvGraphicFramePr>
            <a:graphicFrameLocks noChangeAspect="1"/>
          </p:cNvGraphicFramePr>
          <p:nvPr>
            <p:extLst>
              <p:ext uri="{D42A27DB-BD31-4B8C-83A1-F6EECF244321}">
                <p14:modId xmlns:p14="http://schemas.microsoft.com/office/powerpoint/2010/main" val="2506079903"/>
              </p:ext>
            </p:extLst>
          </p:nvPr>
        </p:nvGraphicFramePr>
        <p:xfrm>
          <a:off x="6705600" y="2590800"/>
          <a:ext cx="569912" cy="685800"/>
        </p:xfrm>
        <a:graphic>
          <a:graphicData uri="http://schemas.openxmlformats.org/presentationml/2006/ole">
            <mc:AlternateContent xmlns:mc="http://schemas.openxmlformats.org/markup-compatibility/2006">
              <mc:Choice xmlns:v="urn:schemas-microsoft-com:vml" Requires="v">
                <p:oleObj spid="_x0000_s37988" name="Equation" r:id="rId7" imgW="228600" imgH="279400" progId="Equation.3">
                  <p:embed/>
                </p:oleObj>
              </mc:Choice>
              <mc:Fallback>
                <p:oleObj name="Equation" r:id="rId7" imgW="228600" imgH="279400" progId="Equation.3">
                  <p:embed/>
                  <p:pic>
                    <p:nvPicPr>
                      <p:cNvPr id="0" name=""/>
                      <p:cNvPicPr/>
                      <p:nvPr/>
                    </p:nvPicPr>
                    <p:blipFill>
                      <a:blip r:embed="rId8"/>
                      <a:stretch>
                        <a:fillRect/>
                      </a:stretch>
                    </p:blipFill>
                    <p:spPr>
                      <a:xfrm>
                        <a:off x="6705600" y="2590800"/>
                        <a:ext cx="569912" cy="685800"/>
                      </a:xfrm>
                      <a:prstGeom prst="rect">
                        <a:avLst/>
                      </a:prstGeom>
                    </p:spPr>
                  </p:pic>
                </p:oleObj>
              </mc:Fallback>
            </mc:AlternateContent>
          </a:graphicData>
        </a:graphic>
      </p:graphicFrame>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7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414264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fade">
                                      <p:cBhvr>
                                        <p:cTn id="1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flow </a:t>
            </a:r>
            <a:r>
              <a:rPr lang="en-US" dirty="0" err="1" smtClean="0"/>
              <a:t>asynchronization</a:t>
            </a:r>
            <a:endParaRPr lang="en-US" dirty="0"/>
          </a:p>
        </p:txBody>
      </p:sp>
      <p:sp>
        <p:nvSpPr>
          <p:cNvPr id="4" name="Content Placeholder 2"/>
          <p:cNvSpPr>
            <a:spLocks noGrp="1"/>
          </p:cNvSpPr>
          <p:nvPr>
            <p:ph idx="1"/>
          </p:nvPr>
        </p:nvSpPr>
        <p:spPr>
          <a:xfrm>
            <a:off x="609600" y="4038602"/>
            <a:ext cx="7886700" cy="2059545"/>
          </a:xfrm>
        </p:spPr>
        <p:txBody>
          <a:bodyPr>
            <a:normAutofit/>
          </a:bodyPr>
          <a:lstStyle/>
          <a:p>
            <a:pPr marL="0" indent="0">
              <a:buNone/>
            </a:pPr>
            <a:r>
              <a:rPr lang="en-US" dirty="0"/>
              <a:t>The load on link switch 7 to 8 has four potential values, but it is no more than the sum of f1’s maximum potential value and f2’s maximum potential value</a:t>
            </a:r>
            <a:r>
              <a:rPr lang="en-US" dirty="0" smtClean="0"/>
              <a:t>.</a:t>
            </a:r>
          </a:p>
        </p:txBody>
      </p:sp>
      <p:sp>
        <p:nvSpPr>
          <p:cNvPr id="9" name="Rounded Rectangle 8"/>
          <p:cNvSpPr/>
          <p:nvPr/>
        </p:nvSpPr>
        <p:spPr>
          <a:xfrm>
            <a:off x="2040935" y="170763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sp>
        <p:nvSpPr>
          <p:cNvPr id="10" name="Rounded Rectangle 9"/>
          <p:cNvSpPr/>
          <p:nvPr/>
        </p:nvSpPr>
        <p:spPr>
          <a:xfrm>
            <a:off x="3241282"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1" name="Rounded Rectangle 10"/>
          <p:cNvSpPr/>
          <p:nvPr/>
        </p:nvSpPr>
        <p:spPr>
          <a:xfrm>
            <a:off x="3241282"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2" name="Rounded Rectangle 11"/>
          <p:cNvSpPr/>
          <p:nvPr/>
        </p:nvSpPr>
        <p:spPr>
          <a:xfrm>
            <a:off x="447572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3" name="Rounded Rectangle 12"/>
          <p:cNvSpPr/>
          <p:nvPr/>
        </p:nvSpPr>
        <p:spPr>
          <a:xfrm>
            <a:off x="447572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4" name="Rounded Rectangle 13"/>
          <p:cNvSpPr/>
          <p:nvPr/>
        </p:nvSpPr>
        <p:spPr>
          <a:xfrm>
            <a:off x="5648007" y="170924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5" name="Rounded Rectangle 14"/>
          <p:cNvSpPr/>
          <p:nvPr/>
        </p:nvSpPr>
        <p:spPr>
          <a:xfrm>
            <a:off x="5648007" y="2433199"/>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sp>
        <p:nvSpPr>
          <p:cNvPr id="16" name="Rounded Rectangle 15"/>
          <p:cNvSpPr/>
          <p:nvPr/>
        </p:nvSpPr>
        <p:spPr>
          <a:xfrm>
            <a:off x="6687072" y="2064693"/>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a:p>
        </p:txBody>
      </p:sp>
      <p:cxnSp>
        <p:nvCxnSpPr>
          <p:cNvPr id="17" name="Straight Arrow Connector 16"/>
          <p:cNvCxnSpPr>
            <a:stCxn id="9" idx="3"/>
            <a:endCxn id="10" idx="1"/>
          </p:cNvCxnSpPr>
          <p:nvPr/>
        </p:nvCxnSpPr>
        <p:spPr>
          <a:xfrm>
            <a:off x="2319202" y="1815687"/>
            <a:ext cx="922081" cy="16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9" idx="3"/>
            <a:endCxn id="11" idx="1"/>
          </p:cNvCxnSpPr>
          <p:nvPr/>
        </p:nvCxnSpPr>
        <p:spPr>
          <a:xfrm>
            <a:off x="2319202" y="1815687"/>
            <a:ext cx="922081" cy="7255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2" idx="1"/>
          </p:cNvCxnSpPr>
          <p:nvPr/>
        </p:nvCxnSpPr>
        <p:spPr>
          <a:xfrm flipV="1">
            <a:off x="3519550" y="1817299"/>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13" idx="1"/>
          </p:cNvCxnSpPr>
          <p:nvPr/>
        </p:nvCxnSpPr>
        <p:spPr>
          <a:xfrm flipV="1">
            <a:off x="3519550" y="2541255"/>
            <a:ext cx="956179"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519550"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519550" y="1925351"/>
            <a:ext cx="956179"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endCxn id="14" idx="1"/>
          </p:cNvCxnSpPr>
          <p:nvPr/>
        </p:nvCxnSpPr>
        <p:spPr>
          <a:xfrm flipV="1">
            <a:off x="4753993" y="1817297"/>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5" idx="1"/>
          </p:cNvCxnSpPr>
          <p:nvPr/>
        </p:nvCxnSpPr>
        <p:spPr>
          <a:xfrm flipV="1">
            <a:off x="4753993" y="2541253"/>
            <a:ext cx="894014"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4753993" y="1925350"/>
            <a:ext cx="922081" cy="5078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753993" y="1925351"/>
            <a:ext cx="894014" cy="5078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endCxn id="16" idx="1"/>
          </p:cNvCxnSpPr>
          <p:nvPr/>
        </p:nvCxnSpPr>
        <p:spPr>
          <a:xfrm>
            <a:off x="5926275" y="1833585"/>
            <a:ext cx="760799" cy="3391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6" idx="1"/>
          </p:cNvCxnSpPr>
          <p:nvPr/>
        </p:nvCxnSpPr>
        <p:spPr>
          <a:xfrm flipV="1">
            <a:off x="5926275" y="2172748"/>
            <a:ext cx="760799" cy="3685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9" name="Picture 28" descr="latex-image-1.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26808" y="1386941"/>
            <a:ext cx="330200" cy="292100"/>
          </a:xfrm>
          <a:prstGeom prst="rect">
            <a:avLst/>
          </a:prstGeom>
        </p:spPr>
      </p:pic>
      <p:pic>
        <p:nvPicPr>
          <p:cNvPr id="30" name="Picture 29" descr="latex-image-1.pdf"/>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03225" y="1664020"/>
            <a:ext cx="355600" cy="381000"/>
          </a:xfrm>
          <a:prstGeom prst="rect">
            <a:avLst/>
          </a:prstGeom>
        </p:spPr>
      </p:pic>
      <p:cxnSp>
        <p:nvCxnSpPr>
          <p:cNvPr id="31" name="Straight Connector 30"/>
          <p:cNvCxnSpPr>
            <a:endCxn id="9" idx="1"/>
          </p:cNvCxnSpPr>
          <p:nvPr/>
        </p:nvCxnSpPr>
        <p:spPr>
          <a:xfrm>
            <a:off x="1357103" y="1815687"/>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pic>
        <p:nvPicPr>
          <p:cNvPr id="32" name="Picture 31" descr="latex-image-1.pd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01098" y="1891990"/>
            <a:ext cx="203200" cy="368300"/>
          </a:xfrm>
          <a:prstGeom prst="rect">
            <a:avLst/>
          </a:prstGeom>
        </p:spPr>
      </p:pic>
      <p:cxnSp>
        <p:nvCxnSpPr>
          <p:cNvPr id="33" name="Straight Connector 32"/>
          <p:cNvCxnSpPr/>
          <p:nvPr/>
        </p:nvCxnSpPr>
        <p:spPr>
          <a:xfrm>
            <a:off x="6965339" y="217270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sp>
        <p:nvSpPr>
          <p:cNvPr id="36" name="Rounded Rectangle 35"/>
          <p:cNvSpPr/>
          <p:nvPr/>
        </p:nvSpPr>
        <p:spPr>
          <a:xfrm>
            <a:off x="2043626" y="2429778"/>
            <a:ext cx="278266" cy="216107"/>
          </a:xfrm>
          <a:prstGeom prst="roundRect">
            <a:avLst/>
          </a:prstGeom>
          <a:ln/>
        </p:spPr>
        <p:style>
          <a:lnRef idx="1">
            <a:schemeClr val="accent1"/>
          </a:lnRef>
          <a:fillRef idx="3">
            <a:schemeClr val="accent1"/>
          </a:fillRef>
          <a:effectRef idx="2">
            <a:schemeClr val="accent1"/>
          </a:effectRef>
          <a:fontRef idx="minor">
            <a:schemeClr val="lt1"/>
          </a:fontRef>
        </p:style>
        <p:txBody>
          <a:bodyPr lIns="91430" tIns="45716" rIns="91430" bIns="45716"/>
          <a:lstStyle/>
          <a:p>
            <a:endParaRPr lang="en-US" dirty="0"/>
          </a:p>
        </p:txBody>
      </p:sp>
      <p:cxnSp>
        <p:nvCxnSpPr>
          <p:cNvPr id="37" name="Straight Connector 36"/>
          <p:cNvCxnSpPr/>
          <p:nvPr/>
        </p:nvCxnSpPr>
        <p:spPr>
          <a:xfrm>
            <a:off x="1342976" y="2537831"/>
            <a:ext cx="683832" cy="0"/>
          </a:xfrm>
          <a:prstGeom prst="line">
            <a:avLst/>
          </a:prstGeom>
          <a:ln w="38100" cmpd="sng">
            <a:solidFill>
              <a:schemeClr val="tx1"/>
            </a:solidFill>
            <a:tailEnd type="triangle" w="lg"/>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36" idx="3"/>
            <a:endCxn id="11" idx="1"/>
          </p:cNvCxnSpPr>
          <p:nvPr/>
        </p:nvCxnSpPr>
        <p:spPr>
          <a:xfrm>
            <a:off x="2321892" y="2537834"/>
            <a:ext cx="919390" cy="3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36" idx="3"/>
            <a:endCxn id="10" idx="1"/>
          </p:cNvCxnSpPr>
          <p:nvPr/>
        </p:nvCxnSpPr>
        <p:spPr>
          <a:xfrm flipV="1">
            <a:off x="2321892" y="1817299"/>
            <a:ext cx="919390" cy="720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1456719" y="1476527"/>
            <a:ext cx="415117" cy="373659"/>
          </a:xfrm>
          <a:prstGeom prst="rect">
            <a:avLst/>
          </a:prstGeom>
          <a:noFill/>
        </p:spPr>
        <p:txBody>
          <a:bodyPr wrap="square" lIns="91430" tIns="45716" rIns="91430" bIns="45716" rtlCol="0">
            <a:spAutoFit/>
          </a:bodyPr>
          <a:lstStyle/>
          <a:p>
            <a:r>
              <a:rPr lang="en-US" dirty="0" smtClean="0"/>
              <a:t>f1</a:t>
            </a:r>
            <a:endParaRPr lang="en-US" dirty="0"/>
          </a:p>
        </p:txBody>
      </p:sp>
      <p:sp>
        <p:nvSpPr>
          <p:cNvPr id="41" name="TextBox 40"/>
          <p:cNvSpPr txBox="1"/>
          <p:nvPr/>
        </p:nvSpPr>
        <p:spPr>
          <a:xfrm>
            <a:off x="1451464" y="2221710"/>
            <a:ext cx="415117" cy="373659"/>
          </a:xfrm>
          <a:prstGeom prst="rect">
            <a:avLst/>
          </a:prstGeom>
          <a:noFill/>
        </p:spPr>
        <p:txBody>
          <a:bodyPr wrap="square" lIns="91430" tIns="45716" rIns="91430" bIns="45716" rtlCol="0">
            <a:spAutoFit/>
          </a:bodyPr>
          <a:lstStyle/>
          <a:p>
            <a:r>
              <a:rPr lang="en-US" dirty="0" smtClean="0"/>
              <a:t>f2</a:t>
            </a:r>
            <a:endParaRPr lang="en-US" dirty="0"/>
          </a:p>
        </p:txBody>
      </p:sp>
      <p:cxnSp>
        <p:nvCxnSpPr>
          <p:cNvPr id="43" name="Straight Arrow Connector 42"/>
          <p:cNvCxnSpPr/>
          <p:nvPr/>
        </p:nvCxnSpPr>
        <p:spPr>
          <a:xfrm>
            <a:off x="6306672" y="2420144"/>
            <a:ext cx="326486" cy="199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989608" y="1642193"/>
            <a:ext cx="293069" cy="373659"/>
          </a:xfrm>
          <a:prstGeom prst="rect">
            <a:avLst/>
          </a:prstGeom>
          <a:noFill/>
        </p:spPr>
        <p:txBody>
          <a:bodyPr wrap="square" lIns="91430" tIns="45716" rIns="91430" bIns="45716" rtlCol="0">
            <a:spAutoFit/>
          </a:bodyPr>
          <a:lstStyle/>
          <a:p>
            <a:r>
              <a:rPr lang="en-US" dirty="0">
                <a:solidFill>
                  <a:schemeClr val="bg1"/>
                </a:solidFill>
              </a:rPr>
              <a:t>1</a:t>
            </a:r>
          </a:p>
        </p:txBody>
      </p:sp>
      <p:sp>
        <p:nvSpPr>
          <p:cNvPr id="45" name="TextBox 44"/>
          <p:cNvSpPr txBox="1"/>
          <p:nvPr/>
        </p:nvSpPr>
        <p:spPr>
          <a:xfrm>
            <a:off x="3200319" y="1631213"/>
            <a:ext cx="293069" cy="373659"/>
          </a:xfrm>
          <a:prstGeom prst="rect">
            <a:avLst/>
          </a:prstGeom>
          <a:noFill/>
        </p:spPr>
        <p:txBody>
          <a:bodyPr wrap="square" lIns="91430" tIns="45716" rIns="91430" bIns="45716" rtlCol="0">
            <a:spAutoFit/>
          </a:bodyPr>
          <a:lstStyle/>
          <a:p>
            <a:r>
              <a:rPr lang="en-US" dirty="0">
                <a:solidFill>
                  <a:schemeClr val="bg1"/>
                </a:solidFill>
              </a:rPr>
              <a:t>2</a:t>
            </a:r>
          </a:p>
        </p:txBody>
      </p:sp>
      <p:sp>
        <p:nvSpPr>
          <p:cNvPr id="46" name="TextBox 45"/>
          <p:cNvSpPr txBox="1"/>
          <p:nvPr/>
        </p:nvSpPr>
        <p:spPr>
          <a:xfrm>
            <a:off x="3204758" y="2361286"/>
            <a:ext cx="293069" cy="373659"/>
          </a:xfrm>
          <a:prstGeom prst="rect">
            <a:avLst/>
          </a:prstGeom>
          <a:noFill/>
        </p:spPr>
        <p:txBody>
          <a:bodyPr wrap="square" lIns="91430" tIns="45716" rIns="91430" bIns="45716" rtlCol="0">
            <a:spAutoFit/>
          </a:bodyPr>
          <a:lstStyle/>
          <a:p>
            <a:r>
              <a:rPr lang="en-US" dirty="0" smtClean="0">
                <a:solidFill>
                  <a:schemeClr val="bg1"/>
                </a:solidFill>
              </a:rPr>
              <a:t>3</a:t>
            </a:r>
            <a:endParaRPr lang="en-US" dirty="0">
              <a:solidFill>
                <a:schemeClr val="bg1"/>
              </a:solidFill>
            </a:endParaRPr>
          </a:p>
        </p:txBody>
      </p:sp>
      <p:sp>
        <p:nvSpPr>
          <p:cNvPr id="47" name="TextBox 46"/>
          <p:cNvSpPr txBox="1"/>
          <p:nvPr/>
        </p:nvSpPr>
        <p:spPr>
          <a:xfrm>
            <a:off x="4433281" y="1635147"/>
            <a:ext cx="293069" cy="373659"/>
          </a:xfrm>
          <a:prstGeom prst="rect">
            <a:avLst/>
          </a:prstGeom>
          <a:noFill/>
        </p:spPr>
        <p:txBody>
          <a:bodyPr wrap="square" lIns="91430" tIns="45716" rIns="91430" bIns="45716" rtlCol="0">
            <a:spAutoFit/>
          </a:bodyPr>
          <a:lstStyle/>
          <a:p>
            <a:r>
              <a:rPr lang="en-US" dirty="0">
                <a:solidFill>
                  <a:schemeClr val="bg1"/>
                </a:solidFill>
              </a:rPr>
              <a:t>4</a:t>
            </a:r>
          </a:p>
        </p:txBody>
      </p:sp>
      <p:sp>
        <p:nvSpPr>
          <p:cNvPr id="48" name="TextBox 47"/>
          <p:cNvSpPr txBox="1"/>
          <p:nvPr/>
        </p:nvSpPr>
        <p:spPr>
          <a:xfrm>
            <a:off x="4434708" y="2348767"/>
            <a:ext cx="293069" cy="373659"/>
          </a:xfrm>
          <a:prstGeom prst="rect">
            <a:avLst/>
          </a:prstGeom>
          <a:noFill/>
        </p:spPr>
        <p:txBody>
          <a:bodyPr wrap="square" lIns="91430" tIns="45716" rIns="91430" bIns="45716" rtlCol="0">
            <a:spAutoFit/>
          </a:bodyPr>
          <a:lstStyle/>
          <a:p>
            <a:r>
              <a:rPr lang="en-US" dirty="0">
                <a:solidFill>
                  <a:schemeClr val="bg1"/>
                </a:solidFill>
              </a:rPr>
              <a:t>5</a:t>
            </a:r>
          </a:p>
        </p:txBody>
      </p:sp>
      <p:sp>
        <p:nvSpPr>
          <p:cNvPr id="49" name="TextBox 48"/>
          <p:cNvSpPr txBox="1"/>
          <p:nvPr/>
        </p:nvSpPr>
        <p:spPr>
          <a:xfrm>
            <a:off x="5606987" y="1631829"/>
            <a:ext cx="293069" cy="373659"/>
          </a:xfrm>
          <a:prstGeom prst="rect">
            <a:avLst/>
          </a:prstGeom>
          <a:noFill/>
        </p:spPr>
        <p:txBody>
          <a:bodyPr wrap="square" lIns="91430" tIns="45716" rIns="91430" bIns="45716" rtlCol="0">
            <a:spAutoFit/>
          </a:bodyPr>
          <a:lstStyle/>
          <a:p>
            <a:r>
              <a:rPr lang="en-US" dirty="0">
                <a:solidFill>
                  <a:schemeClr val="bg1"/>
                </a:solidFill>
              </a:rPr>
              <a:t>6</a:t>
            </a:r>
          </a:p>
        </p:txBody>
      </p:sp>
      <p:sp>
        <p:nvSpPr>
          <p:cNvPr id="50" name="TextBox 49"/>
          <p:cNvSpPr txBox="1"/>
          <p:nvPr/>
        </p:nvSpPr>
        <p:spPr>
          <a:xfrm>
            <a:off x="5604026" y="2359882"/>
            <a:ext cx="293069" cy="373659"/>
          </a:xfrm>
          <a:prstGeom prst="rect">
            <a:avLst/>
          </a:prstGeom>
          <a:noFill/>
        </p:spPr>
        <p:txBody>
          <a:bodyPr wrap="square" lIns="91430" tIns="45716" rIns="91430" bIns="45716" rtlCol="0">
            <a:spAutoFit/>
          </a:bodyPr>
          <a:lstStyle/>
          <a:p>
            <a:r>
              <a:rPr lang="en-US" dirty="0">
                <a:solidFill>
                  <a:schemeClr val="bg1"/>
                </a:solidFill>
              </a:rPr>
              <a:t>7</a:t>
            </a:r>
          </a:p>
        </p:txBody>
      </p:sp>
      <p:sp>
        <p:nvSpPr>
          <p:cNvPr id="51" name="TextBox 50"/>
          <p:cNvSpPr txBox="1"/>
          <p:nvPr/>
        </p:nvSpPr>
        <p:spPr>
          <a:xfrm>
            <a:off x="6645666" y="1986453"/>
            <a:ext cx="293069" cy="373659"/>
          </a:xfrm>
          <a:prstGeom prst="rect">
            <a:avLst/>
          </a:prstGeom>
          <a:noFill/>
        </p:spPr>
        <p:txBody>
          <a:bodyPr wrap="square" lIns="91430" tIns="45716" rIns="91430" bIns="45716" rtlCol="0">
            <a:spAutoFit/>
          </a:bodyPr>
          <a:lstStyle/>
          <a:p>
            <a:r>
              <a:rPr lang="en-US" dirty="0" smtClean="0">
                <a:solidFill>
                  <a:schemeClr val="bg1"/>
                </a:solidFill>
              </a:rPr>
              <a:t>8</a:t>
            </a:r>
            <a:endParaRPr lang="en-US" dirty="0">
              <a:solidFill>
                <a:schemeClr val="bg1"/>
              </a:solidFill>
            </a:endParaRPr>
          </a:p>
        </p:txBody>
      </p:sp>
      <p:sp>
        <p:nvSpPr>
          <p:cNvPr id="55" name="TextBox 54"/>
          <p:cNvSpPr txBox="1"/>
          <p:nvPr/>
        </p:nvSpPr>
        <p:spPr>
          <a:xfrm>
            <a:off x="2029501" y="2348904"/>
            <a:ext cx="293069" cy="373659"/>
          </a:xfrm>
          <a:prstGeom prst="rect">
            <a:avLst/>
          </a:prstGeom>
          <a:noFill/>
        </p:spPr>
        <p:txBody>
          <a:bodyPr wrap="square" lIns="91430" tIns="45716" rIns="91430" bIns="45716" rtlCol="0">
            <a:spAutoFit/>
          </a:bodyPr>
          <a:lstStyle/>
          <a:p>
            <a:r>
              <a:rPr lang="en-US" dirty="0">
                <a:solidFill>
                  <a:schemeClr val="bg1"/>
                </a:solidFill>
              </a:rPr>
              <a:t>0</a:t>
            </a:r>
          </a:p>
        </p:txBody>
      </p:sp>
      <p:sp>
        <p:nvSpPr>
          <p:cNvPr id="3" name="Slide Number Placeholder 2"/>
          <p:cNvSpPr>
            <a:spLocks noGrp="1"/>
          </p:cNvSpPr>
          <p:nvPr>
            <p:ph type="sldNum" sz="quarter" idx="12"/>
          </p:nvPr>
        </p:nvSpPr>
        <p:spPr/>
        <p:txBody>
          <a:bodyPr/>
          <a:lstStyle/>
          <a:p>
            <a:fld id="{9C1F5A0A-F6FC-4FFD-9B49-0DA8697211D9}" type="slidenum">
              <a:rPr lang="en-US" smtClean="0"/>
              <a:pPr/>
              <a:t>64</a:t>
            </a:fld>
            <a:endParaRPr lang="en-US"/>
          </a:p>
        </p:txBody>
      </p:sp>
      <p:cxnSp>
        <p:nvCxnSpPr>
          <p:cNvPr id="59" name="Straight Arrow Connector 58"/>
          <p:cNvCxnSpPr/>
          <p:nvPr/>
        </p:nvCxnSpPr>
        <p:spPr>
          <a:xfrm flipV="1">
            <a:off x="5926275" y="2179750"/>
            <a:ext cx="760799" cy="368511"/>
          </a:xfrm>
          <a:prstGeom prst="straightConnector1">
            <a:avLst/>
          </a:prstGeom>
          <a:ln w="381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10/13/14</a:t>
            </a:r>
            <a:endParaRPr lang="en-US"/>
          </a:p>
        </p:txBody>
      </p:sp>
      <p:sp>
        <p:nvSpPr>
          <p:cNvPr id="34" name="Footer Placeholder 33"/>
          <p:cNvSpPr>
            <a:spLocks noGrp="1"/>
          </p:cNvSpPr>
          <p:nvPr>
            <p:ph type="ftr" sz="quarter" idx="11"/>
          </p:nvPr>
        </p:nvSpPr>
        <p:spPr/>
        <p:txBody>
          <a:bodyPr/>
          <a:lstStyle/>
          <a:p>
            <a:r>
              <a:rPr lang="en-US" smtClean="0"/>
              <a:t>Software Defined Networking (COMS 6998-10)</a:t>
            </a:r>
            <a:endParaRPr lang="en-US"/>
          </a:p>
        </p:txBody>
      </p:sp>
      <p:sp>
        <p:nvSpPr>
          <p:cNvPr id="52"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441328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p:cNvSpPr/>
          <p:nvPr/>
        </p:nvSpPr>
        <p:spPr>
          <a:xfrm>
            <a:off x="3806842" y="1753071"/>
            <a:ext cx="1682196" cy="7267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Computing congestion-free transition plan</a:t>
            </a:r>
            <a:endParaRPr lang="en-US" dirty="0"/>
          </a:p>
        </p:txBody>
      </p:sp>
      <p:sp>
        <p:nvSpPr>
          <p:cNvPr id="5" name="Rectangle 4"/>
          <p:cNvSpPr/>
          <p:nvPr/>
        </p:nvSpPr>
        <p:spPr>
          <a:xfrm>
            <a:off x="34184" y="3385533"/>
            <a:ext cx="1718170" cy="104252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pPr algn="ctr"/>
            <a:r>
              <a:rPr lang="en-US" sz="2000" b="1" dirty="0">
                <a:solidFill>
                  <a:schemeClr val="tx1"/>
                </a:solidFill>
              </a:rPr>
              <a:t>Constant:</a:t>
            </a:r>
          </a:p>
          <a:p>
            <a:pPr algn="ctr"/>
            <a:r>
              <a:rPr lang="en-US" sz="2000" dirty="0">
                <a:solidFill>
                  <a:schemeClr val="tx1"/>
                </a:solidFill>
              </a:rPr>
              <a:t>Current Traffic Distribution</a:t>
            </a:r>
          </a:p>
          <a:p>
            <a:pPr algn="ctr"/>
            <a:endParaRPr lang="en-US" sz="2000" dirty="0">
              <a:solidFill>
                <a:schemeClr val="tx1"/>
              </a:solidFill>
            </a:endParaRPr>
          </a:p>
        </p:txBody>
      </p:sp>
      <p:sp>
        <p:nvSpPr>
          <p:cNvPr id="6" name="Rectangle 5"/>
          <p:cNvSpPr/>
          <p:nvPr/>
        </p:nvSpPr>
        <p:spPr>
          <a:xfrm>
            <a:off x="7424244" y="3385533"/>
            <a:ext cx="1685672" cy="1042524"/>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pPr algn="ctr"/>
            <a:r>
              <a:rPr lang="en-US" sz="2000" b="1" dirty="0"/>
              <a:t>Variable:</a:t>
            </a:r>
          </a:p>
          <a:p>
            <a:pPr algn="ctr"/>
            <a:r>
              <a:rPr lang="en-US" sz="2000" dirty="0"/>
              <a:t>Target Traffic</a:t>
            </a:r>
          </a:p>
          <a:p>
            <a:pPr algn="ctr"/>
            <a:r>
              <a:rPr lang="en-US" sz="2000" dirty="0"/>
              <a:t>Distribution</a:t>
            </a:r>
            <a:endParaRPr lang="en-US" sz="2000" dirty="0"/>
          </a:p>
        </p:txBody>
      </p:sp>
      <p:sp>
        <p:nvSpPr>
          <p:cNvPr id="8" name="Rectangle 7"/>
          <p:cNvSpPr/>
          <p:nvPr/>
        </p:nvSpPr>
        <p:spPr>
          <a:xfrm>
            <a:off x="2116178" y="3390629"/>
            <a:ext cx="2213887"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pPr algn="ctr"/>
            <a:r>
              <a:rPr lang="en-US" sz="2000" b="1" dirty="0"/>
              <a:t>Variable:</a:t>
            </a:r>
          </a:p>
          <a:p>
            <a:pPr algn="ctr"/>
            <a:r>
              <a:rPr lang="en-US" sz="2000" dirty="0"/>
              <a:t>Intermediate</a:t>
            </a:r>
          </a:p>
          <a:p>
            <a:pPr algn="ctr"/>
            <a:r>
              <a:rPr lang="en-US" sz="2000" dirty="0"/>
              <a:t>Traffic Distribution</a:t>
            </a:r>
            <a:endParaRPr lang="en-US" sz="2000" dirty="0"/>
          </a:p>
        </p:txBody>
      </p:sp>
      <p:sp>
        <p:nvSpPr>
          <p:cNvPr id="16" name="TextBox 15"/>
          <p:cNvSpPr txBox="1"/>
          <p:nvPr/>
        </p:nvSpPr>
        <p:spPr>
          <a:xfrm>
            <a:off x="3720225" y="1748597"/>
            <a:ext cx="1834531" cy="654986"/>
          </a:xfrm>
          <a:prstGeom prst="rect">
            <a:avLst/>
          </a:prstGeom>
          <a:noFill/>
        </p:spPr>
        <p:txBody>
          <a:bodyPr wrap="square" lIns="91430" tIns="45716" rIns="91430" bIns="45716" rtlCol="0">
            <a:spAutoFit/>
          </a:bodyPr>
          <a:lstStyle/>
          <a:p>
            <a:pPr algn="ctr"/>
            <a:r>
              <a:rPr lang="en-US" b="1" dirty="0" smtClean="0">
                <a:solidFill>
                  <a:schemeClr val="bg1"/>
                </a:solidFill>
              </a:rPr>
              <a:t>Constraint:</a:t>
            </a:r>
            <a:endParaRPr lang="en-US" b="1" dirty="0">
              <a:solidFill>
                <a:schemeClr val="bg1"/>
              </a:solidFill>
            </a:endParaRPr>
          </a:p>
          <a:p>
            <a:pPr algn="ctr"/>
            <a:r>
              <a:rPr lang="en-US" dirty="0" smtClean="0">
                <a:solidFill>
                  <a:schemeClr val="bg1"/>
                </a:solidFill>
              </a:rPr>
              <a:t>Congestion-free</a:t>
            </a:r>
          </a:p>
        </p:txBody>
      </p:sp>
      <p:sp>
        <p:nvSpPr>
          <p:cNvPr id="3" name="Oval 2"/>
          <p:cNvSpPr/>
          <p:nvPr/>
        </p:nvSpPr>
        <p:spPr>
          <a:xfrm>
            <a:off x="6863563" y="1892910"/>
            <a:ext cx="2258586" cy="782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 name="TextBox 3"/>
          <p:cNvSpPr txBox="1"/>
          <p:nvPr/>
        </p:nvSpPr>
        <p:spPr>
          <a:xfrm>
            <a:off x="6786940" y="1893682"/>
            <a:ext cx="2411832" cy="654986"/>
          </a:xfrm>
          <a:prstGeom prst="rect">
            <a:avLst/>
          </a:prstGeom>
          <a:noFill/>
        </p:spPr>
        <p:txBody>
          <a:bodyPr wrap="square" lIns="91430" tIns="45716" rIns="91430" bIns="45716" rtlCol="0">
            <a:spAutoFit/>
          </a:bodyPr>
          <a:lstStyle/>
          <a:p>
            <a:pPr algn="ctr"/>
            <a:r>
              <a:rPr lang="en-US" b="1" dirty="0" smtClean="0">
                <a:solidFill>
                  <a:schemeClr val="bg1"/>
                </a:solidFill>
              </a:rPr>
              <a:t>Constraint:</a:t>
            </a:r>
            <a:r>
              <a:rPr lang="en-US" dirty="0" smtClean="0">
                <a:solidFill>
                  <a:schemeClr val="bg1"/>
                </a:solidFill>
              </a:rPr>
              <a:t> </a:t>
            </a:r>
          </a:p>
          <a:p>
            <a:pPr algn="ctr"/>
            <a:r>
              <a:rPr lang="en-US" dirty="0" smtClean="0">
                <a:solidFill>
                  <a:schemeClr val="bg1"/>
                </a:solidFill>
              </a:rPr>
              <a:t>Update Requirements</a:t>
            </a:r>
            <a:endParaRPr lang="en-US" dirty="0">
              <a:solidFill>
                <a:schemeClr val="bg1"/>
              </a:solidFill>
            </a:endParaRPr>
          </a:p>
        </p:txBody>
      </p:sp>
      <p:sp>
        <p:nvSpPr>
          <p:cNvPr id="12" name="Down Arrow 11"/>
          <p:cNvSpPr/>
          <p:nvPr/>
        </p:nvSpPr>
        <p:spPr>
          <a:xfrm rot="20789594">
            <a:off x="8013366" y="2708193"/>
            <a:ext cx="384560" cy="6546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2" name="Oval 21"/>
          <p:cNvSpPr/>
          <p:nvPr/>
        </p:nvSpPr>
        <p:spPr>
          <a:xfrm>
            <a:off x="2211978" y="5260066"/>
            <a:ext cx="5862822" cy="11150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3" name="TextBox 22"/>
          <p:cNvSpPr txBox="1"/>
          <p:nvPr/>
        </p:nvSpPr>
        <p:spPr>
          <a:xfrm>
            <a:off x="3698571" y="5365263"/>
            <a:ext cx="3760150" cy="936313"/>
          </a:xfrm>
          <a:prstGeom prst="rect">
            <a:avLst/>
          </a:prstGeom>
          <a:noFill/>
        </p:spPr>
        <p:txBody>
          <a:bodyPr wrap="square" lIns="91430" tIns="45716" rIns="91430" bIns="45716" rtlCol="0">
            <a:spAutoFit/>
          </a:bodyPr>
          <a:lstStyle/>
          <a:p>
            <a:r>
              <a:rPr lang="en-US" b="1" dirty="0" smtClean="0">
                <a:solidFill>
                  <a:schemeClr val="bg1"/>
                </a:solidFill>
              </a:rPr>
              <a:t>Constraint:</a:t>
            </a:r>
          </a:p>
          <a:p>
            <a:pPr marL="285722" indent="-285722">
              <a:buFont typeface="Arial" panose="020B0604020202020204" pitchFamily="34" charset="0"/>
              <a:buChar char="•"/>
            </a:pPr>
            <a:r>
              <a:rPr lang="en-US" dirty="0" smtClean="0">
                <a:solidFill>
                  <a:schemeClr val="bg1"/>
                </a:solidFill>
              </a:rPr>
              <a:t>Deliver all traffic</a:t>
            </a:r>
          </a:p>
          <a:p>
            <a:pPr marL="285722" indent="-285722">
              <a:buFont typeface="Arial" panose="020B0604020202020204" pitchFamily="34" charset="0"/>
              <a:buChar char="•"/>
            </a:pPr>
            <a:r>
              <a:rPr lang="en-US" dirty="0" smtClean="0">
                <a:solidFill>
                  <a:schemeClr val="bg1"/>
                </a:solidFill>
              </a:rPr>
              <a:t>Flow conservation</a:t>
            </a:r>
            <a:endParaRPr lang="en-US" dirty="0">
              <a:solidFill>
                <a:schemeClr val="bg1"/>
              </a:solidFill>
            </a:endParaRPr>
          </a:p>
        </p:txBody>
      </p:sp>
      <p:sp>
        <p:nvSpPr>
          <p:cNvPr id="25" name="Down Arrow 24"/>
          <p:cNvSpPr/>
          <p:nvPr/>
        </p:nvSpPr>
        <p:spPr>
          <a:xfrm rot="10800000">
            <a:off x="3037415" y="4260011"/>
            <a:ext cx="384560" cy="941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6" name="Down Arrow 25"/>
          <p:cNvSpPr/>
          <p:nvPr/>
        </p:nvSpPr>
        <p:spPr>
          <a:xfrm rot="10800000">
            <a:off x="7626246" y="4273600"/>
            <a:ext cx="384560" cy="9417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0" name="Down Arrow 29"/>
          <p:cNvSpPr/>
          <p:nvPr/>
        </p:nvSpPr>
        <p:spPr>
          <a:xfrm rot="4391468">
            <a:off x="2795482" y="1712792"/>
            <a:ext cx="384560" cy="1704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1" name="Down Arrow 30"/>
          <p:cNvSpPr/>
          <p:nvPr/>
        </p:nvSpPr>
        <p:spPr>
          <a:xfrm rot="17649080">
            <a:off x="6037185" y="1853509"/>
            <a:ext cx="384560" cy="14475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24" name="Rectangle 23"/>
          <p:cNvSpPr/>
          <p:nvPr/>
        </p:nvSpPr>
        <p:spPr>
          <a:xfrm>
            <a:off x="4955156" y="3390629"/>
            <a:ext cx="2111340" cy="1037428"/>
          </a:xfrm>
          <a:prstGeom prst="rect">
            <a:avLst/>
          </a:prstGeom>
          <a:solidFill>
            <a:schemeClr val="accent6"/>
          </a:solidFill>
          <a:ln/>
        </p:spPr>
        <p:style>
          <a:lnRef idx="1">
            <a:schemeClr val="accent1"/>
          </a:lnRef>
          <a:fillRef idx="3">
            <a:schemeClr val="accent1"/>
          </a:fillRef>
          <a:effectRef idx="2">
            <a:schemeClr val="accent1"/>
          </a:effectRef>
          <a:fontRef idx="minor">
            <a:schemeClr val="lt1"/>
          </a:fontRef>
        </p:style>
        <p:txBody>
          <a:bodyPr lIns="91430" tIns="45716" rIns="91430" bIns="45716"/>
          <a:lstStyle/>
          <a:p>
            <a:pPr algn="ctr"/>
            <a:r>
              <a:rPr lang="en-US" sz="2000" b="1" dirty="0"/>
              <a:t>Variable:</a:t>
            </a:r>
          </a:p>
          <a:p>
            <a:pPr algn="ctr"/>
            <a:r>
              <a:rPr lang="en-US" sz="2000" dirty="0"/>
              <a:t>Intermediate</a:t>
            </a:r>
          </a:p>
          <a:p>
            <a:pPr algn="ctr"/>
            <a:r>
              <a:rPr lang="en-US" sz="2000" dirty="0"/>
              <a:t>Traffic Distribution</a:t>
            </a:r>
            <a:endParaRPr lang="en-US" sz="2000" dirty="0"/>
          </a:p>
        </p:txBody>
      </p:sp>
      <p:pic>
        <p:nvPicPr>
          <p:cNvPr id="9" name="Picture 8"/>
          <p:cNvPicPr>
            <a:picLocks noChangeAspect="1"/>
          </p:cNvPicPr>
          <p:nvPr/>
        </p:nvPicPr>
        <p:blipFill>
          <a:blip r:embed="rId3"/>
          <a:stretch>
            <a:fillRect/>
          </a:stretch>
        </p:blipFill>
        <p:spPr>
          <a:xfrm>
            <a:off x="4379528" y="3693010"/>
            <a:ext cx="570326" cy="216000"/>
          </a:xfrm>
          <a:prstGeom prst="rect">
            <a:avLst/>
          </a:prstGeom>
        </p:spPr>
      </p:pic>
      <p:cxnSp>
        <p:nvCxnSpPr>
          <p:cNvPr id="11" name="Straight Arrow Connector 10"/>
          <p:cNvCxnSpPr>
            <a:stCxn id="5" idx="3"/>
            <a:endCxn id="8" idx="1"/>
          </p:cNvCxnSpPr>
          <p:nvPr/>
        </p:nvCxnSpPr>
        <p:spPr>
          <a:xfrm>
            <a:off x="1752354" y="3906795"/>
            <a:ext cx="363822"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24" idx="3"/>
            <a:endCxn id="6" idx="1"/>
          </p:cNvCxnSpPr>
          <p:nvPr/>
        </p:nvCxnSpPr>
        <p:spPr>
          <a:xfrm flipV="1">
            <a:off x="7066497" y="3906795"/>
            <a:ext cx="357748" cy="254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Down Arrow 31"/>
          <p:cNvSpPr/>
          <p:nvPr/>
        </p:nvSpPr>
        <p:spPr>
          <a:xfrm rot="10800000">
            <a:off x="5578647" y="4273601"/>
            <a:ext cx="384560" cy="9417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3" name="Down Arrow 32"/>
          <p:cNvSpPr/>
          <p:nvPr/>
        </p:nvSpPr>
        <p:spPr>
          <a:xfrm rot="2703296">
            <a:off x="4043328" y="2432583"/>
            <a:ext cx="384560" cy="538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9" name="Right Brace 18"/>
          <p:cNvSpPr/>
          <p:nvPr/>
        </p:nvSpPr>
        <p:spPr>
          <a:xfrm rot="16200000">
            <a:off x="1940789" y="2561056"/>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lIns="91430" tIns="45716" rIns="91430" bIns="45716" rtlCol="0" anchor="ctr"/>
          <a:lstStyle/>
          <a:p>
            <a:pPr algn="ctr"/>
            <a:endParaRPr lang="en-US"/>
          </a:p>
        </p:txBody>
      </p:sp>
      <p:sp>
        <p:nvSpPr>
          <p:cNvPr id="34" name="Right Brace 33"/>
          <p:cNvSpPr/>
          <p:nvPr/>
        </p:nvSpPr>
        <p:spPr>
          <a:xfrm rot="16200000">
            <a:off x="3890785" y="2575752"/>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lIns="91430" tIns="45716" rIns="91430" bIns="45716" rtlCol="0" anchor="ctr"/>
          <a:lstStyle/>
          <a:p>
            <a:pPr algn="ctr"/>
            <a:endParaRPr lang="en-US"/>
          </a:p>
        </p:txBody>
      </p:sp>
      <p:sp>
        <p:nvSpPr>
          <p:cNvPr id="35" name="Right Brace 34"/>
          <p:cNvSpPr/>
          <p:nvPr/>
        </p:nvSpPr>
        <p:spPr>
          <a:xfrm rot="16200000">
            <a:off x="6834917" y="2534169"/>
            <a:ext cx="267298" cy="1204917"/>
          </a:xfrm>
          <a:prstGeom prst="rightBrace">
            <a:avLst>
              <a:gd name="adj1" fmla="val 8333"/>
              <a:gd name="adj2" fmla="val 50220"/>
            </a:avLst>
          </a:prstGeom>
          <a:ln w="38100"/>
        </p:spPr>
        <p:style>
          <a:lnRef idx="1">
            <a:schemeClr val="accent1"/>
          </a:lnRef>
          <a:fillRef idx="0">
            <a:schemeClr val="accent1"/>
          </a:fillRef>
          <a:effectRef idx="0">
            <a:schemeClr val="accent1"/>
          </a:effectRef>
          <a:fontRef idx="minor">
            <a:schemeClr val="tx1"/>
          </a:fontRef>
        </p:style>
        <p:txBody>
          <a:bodyPr lIns="91430" tIns="45716" rIns="91430" bIns="45716" rtlCol="0" anchor="ctr"/>
          <a:lstStyle/>
          <a:p>
            <a:pPr algn="ctr"/>
            <a:endParaRPr lang="en-US"/>
          </a:p>
        </p:txBody>
      </p:sp>
      <p:sp>
        <p:nvSpPr>
          <p:cNvPr id="7" name="TextBox 6"/>
          <p:cNvSpPr txBox="1"/>
          <p:nvPr/>
        </p:nvSpPr>
        <p:spPr>
          <a:xfrm>
            <a:off x="483233" y="1648855"/>
            <a:ext cx="2853549" cy="461665"/>
          </a:xfrm>
          <a:prstGeom prst="rect">
            <a:avLst/>
          </a:prstGeom>
          <a:noFill/>
        </p:spPr>
        <p:txBody>
          <a:bodyPr wrap="square" lIns="91430" tIns="45716" rIns="91430" bIns="45716" rtlCol="0">
            <a:spAutoFit/>
          </a:bodyPr>
          <a:lstStyle/>
          <a:p>
            <a:r>
              <a:rPr lang="en-US" sz="2400" b="1" dirty="0"/>
              <a:t>Linear Programming</a:t>
            </a:r>
            <a:endParaRPr lang="en-US" sz="2400" b="1" dirty="0"/>
          </a:p>
        </p:txBody>
      </p:sp>
      <p:sp>
        <p:nvSpPr>
          <p:cNvPr id="10" name="Slide Number Placeholder 9"/>
          <p:cNvSpPr>
            <a:spLocks noGrp="1"/>
          </p:cNvSpPr>
          <p:nvPr>
            <p:ph type="sldNum" sz="quarter" idx="12"/>
          </p:nvPr>
        </p:nvSpPr>
        <p:spPr/>
        <p:txBody>
          <a:bodyPr/>
          <a:lstStyle/>
          <a:p>
            <a:fld id="{9C1F5A0A-F6FC-4FFD-9B49-0DA8697211D9}" type="slidenum">
              <a:rPr lang="en-US" smtClean="0"/>
              <a:pPr/>
              <a:t>65</a:t>
            </a:fld>
            <a:endParaRPr lang="en-US"/>
          </a:p>
        </p:txBody>
      </p:sp>
      <p:sp>
        <p:nvSpPr>
          <p:cNvPr id="13" name="Date Placeholder 12"/>
          <p:cNvSpPr>
            <a:spLocks noGrp="1"/>
          </p:cNvSpPr>
          <p:nvPr>
            <p:ph type="dt" sz="half" idx="10"/>
          </p:nvPr>
        </p:nvSpPr>
        <p:spPr/>
        <p:txBody>
          <a:bodyPr/>
          <a:lstStyle/>
          <a:p>
            <a:r>
              <a:rPr lang="en-US" smtClean="0"/>
              <a:t>10/13/14</a:t>
            </a:r>
            <a:endParaRPr lang="en-US"/>
          </a:p>
        </p:txBody>
      </p:sp>
      <p:sp>
        <p:nvSpPr>
          <p:cNvPr id="15" name="Footer Placeholder 14"/>
          <p:cNvSpPr>
            <a:spLocks noGrp="1"/>
          </p:cNvSpPr>
          <p:nvPr>
            <p:ph type="ftr" sz="quarter" idx="11"/>
          </p:nvPr>
        </p:nvSpPr>
        <p:spPr/>
        <p:txBody>
          <a:bodyPr/>
          <a:lstStyle/>
          <a:p>
            <a:r>
              <a:rPr lang="en-US" smtClean="0"/>
              <a:t>Software Defined Networking (COMS 6998-10)</a:t>
            </a:r>
            <a:endParaRPr lang="en-US"/>
          </a:p>
        </p:txBody>
      </p:sp>
      <p:sp>
        <p:nvSpPr>
          <p:cNvPr id="36"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3500821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 grpId="0" animBg="1"/>
      <p:bldP spid="8" grpId="0" animBg="1"/>
      <p:bldP spid="16" grpId="0"/>
      <p:bldP spid="3" grpId="0" animBg="1"/>
      <p:bldP spid="4" grpId="0"/>
      <p:bldP spid="12" grpId="0" animBg="1"/>
      <p:bldP spid="22" grpId="0" animBg="1"/>
      <p:bldP spid="23" grpId="0"/>
      <p:bldP spid="25" grpId="0" animBg="1"/>
      <p:bldP spid="26" grpId="0" animBg="1"/>
      <p:bldP spid="30" grpId="0" animBg="1"/>
      <p:bldP spid="31" grpId="0" animBg="1"/>
      <p:bldP spid="24" grpId="0" animBg="1"/>
      <p:bldP spid="32" grpId="0" animBg="1"/>
      <p:bldP spid="33" grpId="0" animBg="1"/>
      <p:bldP spid="19" grpId="0" animBg="1"/>
      <p:bldP spid="34" grpId="0" animBg="1"/>
      <p:bldP spid="35" grpId="0" animBg="1"/>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an update plan</a:t>
            </a:r>
            <a:endParaRPr lang="en-US" dirty="0"/>
          </a:p>
        </p:txBody>
      </p:sp>
      <p:sp>
        <p:nvSpPr>
          <p:cNvPr id="3" name="Content Placeholder 2"/>
          <p:cNvSpPr>
            <a:spLocks noGrp="1"/>
          </p:cNvSpPr>
          <p:nvPr>
            <p:ph idx="1"/>
          </p:nvPr>
        </p:nvSpPr>
        <p:spPr/>
        <p:txBody>
          <a:bodyPr>
            <a:normAutofit fontScale="92500" lnSpcReduction="20000"/>
          </a:bodyPr>
          <a:lstStyle/>
          <a:p>
            <a:r>
              <a:rPr lang="en-US" dirty="0"/>
              <a:t>C</a:t>
            </a:r>
            <a:r>
              <a:rPr lang="en-US" dirty="0" smtClean="0"/>
              <a:t>omputation </a:t>
            </a:r>
            <a:r>
              <a:rPr lang="en-US" dirty="0"/>
              <a:t>t</a:t>
            </a:r>
            <a:r>
              <a:rPr lang="en-US" dirty="0" smtClean="0"/>
              <a:t>ime</a:t>
            </a:r>
            <a:endParaRPr lang="en-US" dirty="0"/>
          </a:p>
          <a:p>
            <a:endParaRPr lang="en-US" dirty="0" smtClean="0"/>
          </a:p>
          <a:p>
            <a:r>
              <a:rPr lang="en-US" dirty="0" smtClean="0"/>
              <a:t>Switch table size limit</a:t>
            </a:r>
            <a:endParaRPr lang="en-US" dirty="0"/>
          </a:p>
          <a:p>
            <a:endParaRPr lang="en-US" dirty="0" smtClean="0"/>
          </a:p>
          <a:p>
            <a:r>
              <a:rPr lang="en-US" dirty="0" smtClean="0"/>
              <a:t>Update </a:t>
            </a:r>
            <a:r>
              <a:rPr lang="en-US" dirty="0"/>
              <a:t>o</a:t>
            </a:r>
            <a:r>
              <a:rPr lang="en-US" dirty="0" smtClean="0"/>
              <a:t>verhead</a:t>
            </a:r>
            <a:endParaRPr lang="en-US" dirty="0"/>
          </a:p>
          <a:p>
            <a:endParaRPr lang="en-US" dirty="0" smtClean="0"/>
          </a:p>
          <a:p>
            <a:r>
              <a:rPr lang="en-US" dirty="0" smtClean="0"/>
              <a:t>Failure during transition</a:t>
            </a:r>
            <a:endParaRPr lang="en-US" dirty="0"/>
          </a:p>
          <a:p>
            <a:endParaRPr lang="en-US" dirty="0" smtClean="0"/>
          </a:p>
          <a:p>
            <a:r>
              <a:rPr lang="en-US" dirty="0" smtClean="0"/>
              <a:t>Traffic demand variation</a:t>
            </a:r>
            <a:endParaRPr lang="en-US" dirty="0"/>
          </a:p>
          <a:p>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66</a:t>
            </a:fld>
            <a:endParaRPr lang="en-US"/>
          </a:p>
        </p:txBody>
      </p:sp>
      <p:sp>
        <p:nvSpPr>
          <p:cNvPr id="6" name="Rectangle 5"/>
          <p:cNvSpPr/>
          <p:nvPr/>
        </p:nvSpPr>
        <p:spPr>
          <a:xfrm>
            <a:off x="4552950" y="2190752"/>
            <a:ext cx="3714750" cy="1209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r>
              <a:rPr lang="en-US" smtClean="0"/>
              <a:t>                  Other Flows</a:t>
            </a:r>
            <a:endParaRPr lang="en-US" dirty="0"/>
          </a:p>
        </p:txBody>
      </p:sp>
      <p:sp>
        <p:nvSpPr>
          <p:cNvPr id="7" name="Rectangle 6"/>
          <p:cNvSpPr/>
          <p:nvPr/>
        </p:nvSpPr>
        <p:spPr>
          <a:xfrm>
            <a:off x="4562476" y="2190752"/>
            <a:ext cx="933451" cy="12096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lIns="91430" tIns="45716" rIns="91430" bIns="45716" rtlCol="0" anchor="ctr"/>
          <a:lstStyle/>
          <a:p>
            <a:pPr algn="ctr"/>
            <a:r>
              <a:rPr lang="en-US" dirty="0" smtClean="0"/>
              <a:t>Critical</a:t>
            </a:r>
          </a:p>
          <a:p>
            <a:pPr algn="ctr"/>
            <a:r>
              <a:rPr lang="en-US" dirty="0" smtClean="0"/>
              <a:t>Flows</a:t>
            </a:r>
            <a:endParaRPr lang="en-US" dirty="0"/>
          </a:p>
        </p:txBody>
      </p:sp>
      <p:sp>
        <p:nvSpPr>
          <p:cNvPr id="8" name="TextBox 7"/>
          <p:cNvSpPr txBox="1"/>
          <p:nvPr/>
        </p:nvSpPr>
        <p:spPr>
          <a:xfrm>
            <a:off x="4222867" y="1753950"/>
            <a:ext cx="1982931" cy="373659"/>
          </a:xfrm>
          <a:prstGeom prst="rect">
            <a:avLst/>
          </a:prstGeom>
          <a:noFill/>
        </p:spPr>
        <p:txBody>
          <a:bodyPr wrap="square" lIns="91430" tIns="45716" rIns="91430" bIns="45716" rtlCol="0">
            <a:spAutoFit/>
          </a:bodyPr>
          <a:lstStyle/>
          <a:p>
            <a:r>
              <a:rPr lang="en-US" dirty="0" smtClean="0">
                <a:solidFill>
                  <a:schemeClr val="accent2"/>
                </a:solidFill>
              </a:rPr>
              <a:t>Weighted-ECMP</a:t>
            </a:r>
            <a:endParaRPr lang="en-US" dirty="0">
              <a:solidFill>
                <a:schemeClr val="accent2"/>
              </a:solidFill>
            </a:endParaRPr>
          </a:p>
        </p:txBody>
      </p:sp>
      <p:sp>
        <p:nvSpPr>
          <p:cNvPr id="9" name="TextBox 8"/>
          <p:cNvSpPr txBox="1"/>
          <p:nvPr/>
        </p:nvSpPr>
        <p:spPr>
          <a:xfrm>
            <a:off x="6553201" y="1776018"/>
            <a:ext cx="933451" cy="373659"/>
          </a:xfrm>
          <a:prstGeom prst="rect">
            <a:avLst/>
          </a:prstGeom>
          <a:noFill/>
        </p:spPr>
        <p:txBody>
          <a:bodyPr wrap="square" lIns="91430" tIns="45716" rIns="91430" bIns="45716" rtlCol="0">
            <a:spAutoFit/>
          </a:bodyPr>
          <a:lstStyle/>
          <a:p>
            <a:r>
              <a:rPr lang="en-US" dirty="0" smtClean="0">
                <a:solidFill>
                  <a:srgbClr val="0070C0"/>
                </a:solidFill>
              </a:rPr>
              <a:t>ECMP</a:t>
            </a:r>
            <a:endParaRPr lang="en-US" dirty="0">
              <a:solidFill>
                <a:srgbClr val="0070C0"/>
              </a:solidFill>
            </a:endParaRPr>
          </a:p>
        </p:txBody>
      </p:sp>
      <p:sp>
        <p:nvSpPr>
          <p:cNvPr id="5" name="Up Arrow 4"/>
          <p:cNvSpPr/>
          <p:nvPr/>
        </p:nvSpPr>
        <p:spPr>
          <a:xfrm>
            <a:off x="4821379" y="3416531"/>
            <a:ext cx="382386" cy="490451"/>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0" name="TextBox 9"/>
          <p:cNvSpPr txBox="1"/>
          <p:nvPr/>
        </p:nvSpPr>
        <p:spPr>
          <a:xfrm>
            <a:off x="4308763" y="3893089"/>
            <a:ext cx="1982931" cy="654986"/>
          </a:xfrm>
          <a:prstGeom prst="rect">
            <a:avLst/>
          </a:prstGeom>
          <a:noFill/>
        </p:spPr>
        <p:txBody>
          <a:bodyPr wrap="square" lIns="91430" tIns="45716" rIns="91430" bIns="45716" rtlCol="0">
            <a:spAutoFit/>
          </a:bodyPr>
          <a:lstStyle/>
          <a:p>
            <a:r>
              <a:rPr lang="en-US" dirty="0" smtClean="0">
                <a:solidFill>
                  <a:schemeClr val="accent2"/>
                </a:solidFill>
              </a:rPr>
              <a:t>Flows traversing bottleneck links</a:t>
            </a:r>
            <a:endParaRPr lang="en-US" dirty="0">
              <a:solidFill>
                <a:schemeClr val="accent2"/>
              </a:solidFill>
            </a:endParaRPr>
          </a:p>
        </p:txBody>
      </p:sp>
      <p:sp>
        <p:nvSpPr>
          <p:cNvPr id="11" name="Date Placeholder 10"/>
          <p:cNvSpPr>
            <a:spLocks noGrp="1"/>
          </p:cNvSpPr>
          <p:nvPr>
            <p:ph type="dt" sz="half" idx="10"/>
          </p:nvPr>
        </p:nvSpPr>
        <p:spPr/>
        <p:txBody>
          <a:bodyPr/>
          <a:lstStyle/>
          <a:p>
            <a:r>
              <a:rPr lang="en-US" smtClean="0"/>
              <a:t>10/13/14</a:t>
            </a:r>
            <a:endParaRPr lang="en-US"/>
          </a:p>
        </p:txBody>
      </p:sp>
      <p:sp>
        <p:nvSpPr>
          <p:cNvPr id="12" name="Footer Placeholder 11"/>
          <p:cNvSpPr>
            <a:spLocks noGrp="1"/>
          </p:cNvSpPr>
          <p:nvPr>
            <p:ph type="ftr" sz="quarter" idx="11"/>
          </p:nvPr>
        </p:nvSpPr>
        <p:spPr/>
        <p:txBody>
          <a:bodyPr/>
          <a:lstStyle/>
          <a:p>
            <a:r>
              <a:rPr lang="en-US" smtClean="0"/>
              <a:t>Software Defined Networking (COMS 6998-10)</a:t>
            </a:r>
            <a:endParaRPr lang="en-US"/>
          </a:p>
        </p:txBody>
      </p:sp>
      <p:sp>
        <p:nvSpPr>
          <p:cNvPr id="1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893437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5" grpId="0" animBg="1"/>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Evaluations</a:t>
            </a:r>
            <a:endParaRPr lang="en-US" dirty="0"/>
          </a:p>
        </p:txBody>
      </p:sp>
      <p:sp>
        <p:nvSpPr>
          <p:cNvPr id="3" name="Content Placeholder 2"/>
          <p:cNvSpPr>
            <a:spLocks noGrp="1"/>
          </p:cNvSpPr>
          <p:nvPr>
            <p:ph idx="1"/>
          </p:nvPr>
        </p:nvSpPr>
        <p:spPr/>
        <p:txBody>
          <a:bodyPr/>
          <a:lstStyle/>
          <a:p>
            <a:r>
              <a:rPr lang="en-US" dirty="0" err="1" smtClean="0"/>
              <a:t>Testbed</a:t>
            </a:r>
            <a:r>
              <a:rPr lang="en-US" dirty="0" smtClean="0"/>
              <a:t> experiments</a:t>
            </a:r>
          </a:p>
          <a:p>
            <a:endParaRPr lang="en-US" dirty="0"/>
          </a:p>
          <a:p>
            <a:r>
              <a:rPr lang="en-US" dirty="0" smtClean="0"/>
              <a:t>Large-scale trace-driven simulations</a:t>
            </a:r>
            <a:endParaRPr lang="en-US" dirty="0"/>
          </a:p>
        </p:txBody>
      </p:sp>
      <p:sp>
        <p:nvSpPr>
          <p:cNvPr id="4" name="Slide Number Placeholder 3"/>
          <p:cNvSpPr>
            <a:spLocks noGrp="1"/>
          </p:cNvSpPr>
          <p:nvPr>
            <p:ph type="sldNum" sz="quarter" idx="12"/>
          </p:nvPr>
        </p:nvSpPr>
        <p:spPr/>
        <p:txBody>
          <a:bodyPr/>
          <a:lstStyle/>
          <a:p>
            <a:fld id="{9C1F5A0A-F6FC-4FFD-9B49-0DA8697211D9}" type="slidenum">
              <a:rPr lang="en-US" smtClean="0"/>
              <a:pPr/>
              <a:t>67</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Tree>
    <p:extLst>
      <p:ext uri="{BB962C8B-B14F-4D97-AF65-F5344CB8AC3E}">
        <p14:creationId xmlns:p14="http://schemas.microsoft.com/office/powerpoint/2010/main" val="175134631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tretch>
            <a:fillRect/>
          </a:stretch>
        </p:blipFill>
        <p:spPr>
          <a:xfrm>
            <a:off x="572621" y="1414786"/>
            <a:ext cx="6969181" cy="3838870"/>
          </a:xfrm>
          <a:prstGeom prst="rect">
            <a:avLst/>
          </a:prstGeom>
        </p:spPr>
      </p:pic>
      <p:sp>
        <p:nvSpPr>
          <p:cNvPr id="2" name="Title 1"/>
          <p:cNvSpPr>
            <a:spLocks noGrp="1"/>
          </p:cNvSpPr>
          <p:nvPr>
            <p:ph type="title"/>
          </p:nvPr>
        </p:nvSpPr>
        <p:spPr/>
        <p:txBody>
          <a:bodyPr/>
          <a:lstStyle/>
          <a:p>
            <a:r>
              <a:rPr lang="en-US" dirty="0" err="1" smtClean="0"/>
              <a:t>Testbed</a:t>
            </a:r>
            <a:r>
              <a:rPr lang="en-US" dirty="0" smtClean="0"/>
              <a:t> setup</a:t>
            </a:r>
            <a:endParaRPr lang="en-US" dirty="0"/>
          </a:p>
        </p:txBody>
      </p:sp>
      <p:sp>
        <p:nvSpPr>
          <p:cNvPr id="9" name="Oval 8"/>
          <p:cNvSpPr/>
          <p:nvPr/>
        </p:nvSpPr>
        <p:spPr>
          <a:xfrm>
            <a:off x="1169260" y="3516871"/>
            <a:ext cx="710328" cy="534934"/>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0" name="TextBox 9"/>
          <p:cNvSpPr txBox="1"/>
          <p:nvPr/>
        </p:nvSpPr>
        <p:spPr>
          <a:xfrm>
            <a:off x="248648" y="4006574"/>
            <a:ext cx="1411810" cy="373659"/>
          </a:xfrm>
          <a:prstGeom prst="rect">
            <a:avLst/>
          </a:prstGeom>
          <a:noFill/>
        </p:spPr>
        <p:txBody>
          <a:bodyPr wrap="square" lIns="91430" tIns="45716" rIns="91430" bIns="45716" rtlCol="0">
            <a:spAutoFit/>
          </a:bodyPr>
          <a:lstStyle/>
          <a:p>
            <a:r>
              <a:rPr lang="en-US" dirty="0" smtClean="0">
                <a:solidFill>
                  <a:srgbClr val="FF0000"/>
                </a:solidFill>
              </a:rPr>
              <a:t>Drain AGG1</a:t>
            </a:r>
            <a:endParaRPr lang="en-US" dirty="0">
              <a:solidFill>
                <a:srgbClr val="FF0000"/>
              </a:solidFill>
            </a:endParaRPr>
          </a:p>
        </p:txBody>
      </p:sp>
      <p:cxnSp>
        <p:nvCxnSpPr>
          <p:cNvPr id="6" name="Straight Arrow Connector 5"/>
          <p:cNvCxnSpPr/>
          <p:nvPr/>
        </p:nvCxnSpPr>
        <p:spPr>
          <a:xfrm flipV="1">
            <a:off x="1469878" y="5069341"/>
            <a:ext cx="0" cy="307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88139" y="5025448"/>
            <a:ext cx="0" cy="30764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512605" y="2179439"/>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305798" y="2176852"/>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26281" y="2179439"/>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7296685" y="2176852"/>
            <a:ext cx="0" cy="307648"/>
          </a:xfrm>
          <a:prstGeom prst="straightConnector1">
            <a:avLst/>
          </a:prstGeom>
          <a:ln w="38100">
            <a:solidFill>
              <a:schemeClr val="accent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52578" y="5333098"/>
            <a:ext cx="1343692" cy="307777"/>
          </a:xfrm>
          <a:prstGeom prst="rect">
            <a:avLst/>
          </a:prstGeom>
          <a:noFill/>
        </p:spPr>
        <p:txBody>
          <a:bodyPr wrap="square" lIns="91430" tIns="45716" rIns="91430" bIns="45716" rtlCol="0">
            <a:spAutoFit/>
          </a:bodyPr>
          <a:lstStyle/>
          <a:p>
            <a:r>
              <a:rPr lang="en-US" sz="1400" dirty="0">
                <a:solidFill>
                  <a:schemeClr val="accent1"/>
                </a:solidFill>
              </a:rPr>
              <a:t>ToR5: 6Gbps</a:t>
            </a:r>
            <a:endParaRPr lang="en-US" sz="1400" dirty="0">
              <a:solidFill>
                <a:schemeClr val="accent1"/>
              </a:solidFill>
            </a:endParaRPr>
          </a:p>
        </p:txBody>
      </p:sp>
      <p:sp>
        <p:nvSpPr>
          <p:cNvPr id="17" name="TextBox 16"/>
          <p:cNvSpPr txBox="1"/>
          <p:nvPr/>
        </p:nvSpPr>
        <p:spPr>
          <a:xfrm>
            <a:off x="6616294" y="5360420"/>
            <a:ext cx="1343692" cy="307777"/>
          </a:xfrm>
          <a:prstGeom prst="rect">
            <a:avLst/>
          </a:prstGeom>
          <a:noFill/>
        </p:spPr>
        <p:txBody>
          <a:bodyPr wrap="square" lIns="91430" tIns="45716" rIns="91430" bIns="45716" rtlCol="0">
            <a:spAutoFit/>
          </a:bodyPr>
          <a:lstStyle/>
          <a:p>
            <a:r>
              <a:rPr lang="en-US" sz="1400" dirty="0">
                <a:solidFill>
                  <a:schemeClr val="accent1"/>
                </a:solidFill>
              </a:rPr>
              <a:t>ToR8: 6Gbps</a:t>
            </a:r>
            <a:endParaRPr lang="en-US" sz="1400" dirty="0">
              <a:solidFill>
                <a:schemeClr val="accent1"/>
              </a:solidFill>
            </a:endParaRPr>
          </a:p>
        </p:txBody>
      </p:sp>
      <p:sp>
        <p:nvSpPr>
          <p:cNvPr id="18" name="TextBox 17"/>
          <p:cNvSpPr txBox="1"/>
          <p:nvPr/>
        </p:nvSpPr>
        <p:spPr>
          <a:xfrm>
            <a:off x="1512607" y="2173296"/>
            <a:ext cx="1688797" cy="307777"/>
          </a:xfrm>
          <a:prstGeom prst="rect">
            <a:avLst/>
          </a:prstGeom>
          <a:noFill/>
        </p:spPr>
        <p:txBody>
          <a:bodyPr wrap="square" lIns="91430" tIns="45716" rIns="91430" bIns="45716" rtlCol="0">
            <a:spAutoFit/>
          </a:bodyPr>
          <a:lstStyle/>
          <a:p>
            <a:r>
              <a:rPr lang="en-US" sz="1400" dirty="0">
                <a:solidFill>
                  <a:schemeClr val="accent1"/>
                </a:solidFill>
              </a:rPr>
              <a:t>ToR6,7: 6.2Gbps</a:t>
            </a:r>
            <a:endParaRPr lang="en-US" sz="1400" dirty="0">
              <a:solidFill>
                <a:schemeClr val="accent1"/>
              </a:solidFill>
            </a:endParaRPr>
          </a:p>
        </p:txBody>
      </p:sp>
      <p:sp>
        <p:nvSpPr>
          <p:cNvPr id="19" name="TextBox 18"/>
          <p:cNvSpPr txBox="1"/>
          <p:nvPr/>
        </p:nvSpPr>
        <p:spPr>
          <a:xfrm>
            <a:off x="3283010" y="2171807"/>
            <a:ext cx="1688797" cy="307777"/>
          </a:xfrm>
          <a:prstGeom prst="rect">
            <a:avLst/>
          </a:prstGeom>
          <a:noFill/>
        </p:spPr>
        <p:txBody>
          <a:bodyPr wrap="square" lIns="91430" tIns="45716" rIns="91430" bIns="45716" rtlCol="0">
            <a:spAutoFit/>
          </a:bodyPr>
          <a:lstStyle/>
          <a:p>
            <a:r>
              <a:rPr lang="en-US" sz="1400" dirty="0">
                <a:solidFill>
                  <a:schemeClr val="accent1"/>
                </a:solidFill>
              </a:rPr>
              <a:t>ToR6,7: 6.2Gbps</a:t>
            </a:r>
            <a:endParaRPr lang="en-US" sz="1400" dirty="0">
              <a:solidFill>
                <a:schemeClr val="accent1"/>
              </a:solidFill>
            </a:endParaRPr>
          </a:p>
        </p:txBody>
      </p:sp>
      <p:sp>
        <p:nvSpPr>
          <p:cNvPr id="20" name="TextBox 19"/>
          <p:cNvSpPr txBox="1"/>
          <p:nvPr/>
        </p:nvSpPr>
        <p:spPr>
          <a:xfrm>
            <a:off x="5518476" y="2179441"/>
            <a:ext cx="1688797" cy="307777"/>
          </a:xfrm>
          <a:prstGeom prst="rect">
            <a:avLst/>
          </a:prstGeom>
          <a:noFill/>
        </p:spPr>
        <p:txBody>
          <a:bodyPr wrap="square" lIns="91430" tIns="45716" rIns="91430" bIns="45716" rtlCol="0">
            <a:spAutoFit/>
          </a:bodyPr>
          <a:lstStyle/>
          <a:p>
            <a:r>
              <a:rPr lang="en-US" sz="1400" dirty="0">
                <a:solidFill>
                  <a:schemeClr val="accent1"/>
                </a:solidFill>
              </a:rPr>
              <a:t>ToR6,7: 6.2Gbps</a:t>
            </a:r>
            <a:endParaRPr lang="en-US" sz="1400" dirty="0">
              <a:solidFill>
                <a:schemeClr val="accent1"/>
              </a:solidFill>
            </a:endParaRPr>
          </a:p>
        </p:txBody>
      </p:sp>
      <p:sp>
        <p:nvSpPr>
          <p:cNvPr id="21" name="TextBox 20"/>
          <p:cNvSpPr txBox="1"/>
          <p:nvPr/>
        </p:nvSpPr>
        <p:spPr>
          <a:xfrm>
            <a:off x="7296687" y="2171806"/>
            <a:ext cx="1688797" cy="307777"/>
          </a:xfrm>
          <a:prstGeom prst="rect">
            <a:avLst/>
          </a:prstGeom>
          <a:noFill/>
        </p:spPr>
        <p:txBody>
          <a:bodyPr wrap="square" lIns="91430" tIns="45716" rIns="91430" bIns="45716" rtlCol="0">
            <a:spAutoFit/>
          </a:bodyPr>
          <a:lstStyle/>
          <a:p>
            <a:r>
              <a:rPr lang="en-US" sz="1400" dirty="0">
                <a:solidFill>
                  <a:schemeClr val="accent1"/>
                </a:solidFill>
              </a:rPr>
              <a:t>ToR6,7: 6.2Gbps</a:t>
            </a:r>
            <a:endParaRPr lang="en-US" sz="1400" dirty="0">
              <a:solidFill>
                <a:schemeClr val="accent1"/>
              </a:solidFill>
            </a:endParaRPr>
          </a:p>
        </p:txBody>
      </p:sp>
      <p:pic>
        <p:nvPicPr>
          <p:cNvPr id="4" name="Picture 3"/>
          <p:cNvPicPr>
            <a:picLocks noChangeAspect="1"/>
          </p:cNvPicPr>
          <p:nvPr/>
        </p:nvPicPr>
        <p:blipFill>
          <a:blip r:embed="rId4"/>
          <a:stretch>
            <a:fillRect/>
          </a:stretch>
        </p:blipFill>
        <p:spPr>
          <a:xfrm>
            <a:off x="3397451" y="5262203"/>
            <a:ext cx="1963119" cy="1180698"/>
          </a:xfrm>
          <a:prstGeom prst="rect">
            <a:avLst/>
          </a:prstGeom>
        </p:spPr>
      </p:pic>
      <p:sp>
        <p:nvSpPr>
          <p:cNvPr id="3" name="Slide Number Placeholder 2"/>
          <p:cNvSpPr>
            <a:spLocks noGrp="1"/>
          </p:cNvSpPr>
          <p:nvPr>
            <p:ph type="sldNum" sz="quarter" idx="12"/>
          </p:nvPr>
        </p:nvSpPr>
        <p:spPr/>
        <p:txBody>
          <a:bodyPr/>
          <a:lstStyle/>
          <a:p>
            <a:fld id="{9C1F5A0A-F6FC-4FFD-9B49-0DA8697211D9}" type="slidenum">
              <a:rPr lang="en-US" smtClean="0"/>
              <a:pPr/>
              <a:t>68</a:t>
            </a:fld>
            <a:endParaRPr lang="en-US"/>
          </a:p>
        </p:txBody>
      </p:sp>
      <p:sp>
        <p:nvSpPr>
          <p:cNvPr id="5" name="Date Placeholder 4"/>
          <p:cNvSpPr>
            <a:spLocks noGrp="1"/>
          </p:cNvSpPr>
          <p:nvPr>
            <p:ph type="dt" sz="half" idx="10"/>
          </p:nvPr>
        </p:nvSpPr>
        <p:spPr/>
        <p:txBody>
          <a:bodyPr/>
          <a:lstStyle/>
          <a:p>
            <a:r>
              <a:rPr lang="en-US" smtClean="0"/>
              <a:t>10/13/14</a:t>
            </a:r>
            <a:endParaRPr lang="en-US"/>
          </a:p>
        </p:txBody>
      </p:sp>
      <p:sp>
        <p:nvSpPr>
          <p:cNvPr id="7" name="Footer Placeholder 6"/>
          <p:cNvSpPr>
            <a:spLocks noGrp="1"/>
          </p:cNvSpPr>
          <p:nvPr>
            <p:ph type="ftr" sz="quarter" idx="11"/>
          </p:nvPr>
        </p:nvSpPr>
        <p:spPr/>
        <p:txBody>
          <a:bodyPr/>
          <a:lstStyle/>
          <a:p>
            <a:r>
              <a:rPr lang="en-US" smtClean="0"/>
              <a:t>Software Defined Networking (COMS 6998-10)</a:t>
            </a:r>
            <a:endParaRPr lang="en-US"/>
          </a:p>
        </p:txBody>
      </p:sp>
      <p:sp>
        <p:nvSpPr>
          <p:cNvPr id="23"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953017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6" grpId="0"/>
      <p:bldP spid="17" grpId="0"/>
      <p:bldP spid="18" grpId="0"/>
      <p:bldP spid="19" grpId="0"/>
      <p:bldP spid="20" grpId="0"/>
      <p:bldP spid="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Chart 47"/>
          <p:cNvGraphicFramePr>
            <a:graphicFrameLocks/>
          </p:cNvGraphicFramePr>
          <p:nvPr>
            <p:extLst>
              <p:ext uri="{D42A27DB-BD31-4B8C-83A1-F6EECF244321}">
                <p14:modId xmlns:p14="http://schemas.microsoft.com/office/powerpoint/2010/main" val="4281910417"/>
              </p:ext>
            </p:extLst>
          </p:nvPr>
        </p:nvGraphicFramePr>
        <p:xfrm>
          <a:off x="-5740" y="3670173"/>
          <a:ext cx="4729164" cy="27479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fontScale="90000"/>
          </a:bodyPr>
          <a:lstStyle/>
          <a:p>
            <a:r>
              <a:rPr lang="en-US" dirty="0" err="1" smtClean="0"/>
              <a:t>zUpdate</a:t>
            </a:r>
            <a:r>
              <a:rPr lang="en-US" dirty="0"/>
              <a:t> </a:t>
            </a:r>
            <a:r>
              <a:rPr lang="en-US" dirty="0" smtClean="0"/>
              <a:t>achieves congestion-free switch upgrade</a:t>
            </a:r>
            <a:endParaRPr lang="en-US" dirty="0"/>
          </a:p>
        </p:txBody>
      </p:sp>
      <p:pic>
        <p:nvPicPr>
          <p:cNvPr id="6" name="Picture 5"/>
          <p:cNvPicPr>
            <a:picLocks noChangeAspect="1"/>
          </p:cNvPicPr>
          <p:nvPr/>
        </p:nvPicPr>
        <p:blipFill>
          <a:blip r:embed="rId4"/>
          <a:stretch>
            <a:fillRect/>
          </a:stretch>
        </p:blipFill>
        <p:spPr>
          <a:xfrm>
            <a:off x="4850238" y="1890418"/>
            <a:ext cx="3620744" cy="1585869"/>
          </a:xfrm>
          <a:prstGeom prst="rect">
            <a:avLst/>
          </a:prstGeom>
        </p:spPr>
      </p:pic>
      <p:sp>
        <p:nvSpPr>
          <p:cNvPr id="12" name="Right Arrow 11"/>
          <p:cNvSpPr/>
          <p:nvPr/>
        </p:nvSpPr>
        <p:spPr>
          <a:xfrm rot="5400000">
            <a:off x="6757802" y="3612470"/>
            <a:ext cx="660771"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3" name="Right Arrow 12"/>
          <p:cNvSpPr/>
          <p:nvPr/>
        </p:nvSpPr>
        <p:spPr>
          <a:xfrm>
            <a:off x="4032178" y="2448216"/>
            <a:ext cx="701139" cy="482326"/>
          </a:xfrm>
          <a:prstGeom prst="righ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14" name="TextBox 13"/>
          <p:cNvSpPr txBox="1"/>
          <p:nvPr/>
        </p:nvSpPr>
        <p:spPr>
          <a:xfrm>
            <a:off x="1905197" y="1438998"/>
            <a:ext cx="921094" cy="400110"/>
          </a:xfrm>
          <a:prstGeom prst="rect">
            <a:avLst/>
          </a:prstGeom>
          <a:noFill/>
        </p:spPr>
        <p:txBody>
          <a:bodyPr wrap="square" lIns="91430" tIns="45716" rIns="91430" bIns="45716" rtlCol="0">
            <a:spAutoFit/>
          </a:bodyPr>
          <a:lstStyle/>
          <a:p>
            <a:r>
              <a:rPr lang="en-US" sz="2000" b="1" dirty="0"/>
              <a:t>Initial</a:t>
            </a:r>
            <a:endParaRPr lang="en-US" sz="2000" b="1" dirty="0"/>
          </a:p>
        </p:txBody>
      </p:sp>
      <p:sp>
        <p:nvSpPr>
          <p:cNvPr id="15" name="TextBox 14"/>
          <p:cNvSpPr txBox="1"/>
          <p:nvPr/>
        </p:nvSpPr>
        <p:spPr>
          <a:xfrm>
            <a:off x="6727988" y="4156901"/>
            <a:ext cx="921094" cy="400110"/>
          </a:xfrm>
          <a:prstGeom prst="rect">
            <a:avLst/>
          </a:prstGeom>
          <a:noFill/>
        </p:spPr>
        <p:txBody>
          <a:bodyPr wrap="square" lIns="91430" tIns="45716" rIns="91430" bIns="45716" rtlCol="0">
            <a:spAutoFit/>
          </a:bodyPr>
          <a:lstStyle/>
          <a:p>
            <a:r>
              <a:rPr lang="en-US" sz="2000" b="1" dirty="0"/>
              <a:t>Final</a:t>
            </a:r>
            <a:endParaRPr lang="en-US" sz="2000" b="1" dirty="0"/>
          </a:p>
        </p:txBody>
      </p:sp>
      <p:sp>
        <p:nvSpPr>
          <p:cNvPr id="16" name="TextBox 15"/>
          <p:cNvSpPr txBox="1"/>
          <p:nvPr/>
        </p:nvSpPr>
        <p:spPr>
          <a:xfrm>
            <a:off x="5982577" y="1438998"/>
            <a:ext cx="1743101" cy="400110"/>
          </a:xfrm>
          <a:prstGeom prst="rect">
            <a:avLst/>
          </a:prstGeom>
          <a:noFill/>
        </p:spPr>
        <p:txBody>
          <a:bodyPr wrap="square" lIns="91430" tIns="45716" rIns="91430" bIns="45716" rtlCol="0">
            <a:spAutoFit/>
          </a:bodyPr>
          <a:lstStyle/>
          <a:p>
            <a:r>
              <a:rPr lang="en-US" sz="2000" b="1" dirty="0"/>
              <a:t>Intermediate</a:t>
            </a:r>
            <a:endParaRPr lang="en-US" sz="2000" b="1" dirty="0"/>
          </a:p>
        </p:txBody>
      </p:sp>
      <p:pic>
        <p:nvPicPr>
          <p:cNvPr id="19" name="Picture 18"/>
          <p:cNvPicPr>
            <a:picLocks noChangeAspect="1"/>
          </p:cNvPicPr>
          <p:nvPr/>
        </p:nvPicPr>
        <p:blipFill>
          <a:blip r:embed="rId4"/>
          <a:stretch>
            <a:fillRect/>
          </a:stretch>
        </p:blipFill>
        <p:spPr>
          <a:xfrm>
            <a:off x="295843" y="1896446"/>
            <a:ext cx="3620744" cy="1585869"/>
          </a:xfrm>
          <a:prstGeom prst="rect">
            <a:avLst/>
          </a:prstGeom>
        </p:spPr>
      </p:pic>
      <p:sp>
        <p:nvSpPr>
          <p:cNvPr id="20" name="TextBox 19"/>
          <p:cNvSpPr txBox="1"/>
          <p:nvPr/>
        </p:nvSpPr>
        <p:spPr>
          <a:xfrm>
            <a:off x="178923" y="2821409"/>
            <a:ext cx="933347"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21" name="TextBox 20"/>
          <p:cNvSpPr txBox="1"/>
          <p:nvPr/>
        </p:nvSpPr>
        <p:spPr>
          <a:xfrm>
            <a:off x="1191557" y="2841441"/>
            <a:ext cx="918191"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22" name="TextBox 21"/>
          <p:cNvSpPr txBox="1"/>
          <p:nvPr/>
        </p:nvSpPr>
        <p:spPr>
          <a:xfrm>
            <a:off x="3607744" y="2879205"/>
            <a:ext cx="830621"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23" name="TextBox 22"/>
          <p:cNvSpPr txBox="1"/>
          <p:nvPr/>
        </p:nvSpPr>
        <p:spPr>
          <a:xfrm>
            <a:off x="2608277" y="2843888"/>
            <a:ext cx="800097" cy="373659"/>
          </a:xfrm>
          <a:prstGeom prst="rect">
            <a:avLst/>
          </a:prstGeom>
          <a:noFill/>
        </p:spPr>
        <p:txBody>
          <a:bodyPr wrap="square" lIns="91430" tIns="45716" rIns="91430" bIns="45716" rtlCol="0">
            <a:spAutoFit/>
          </a:bodyPr>
          <a:lstStyle/>
          <a:p>
            <a:r>
              <a:rPr lang="en-US" dirty="0" smtClean="0"/>
              <a:t>3Gbps</a:t>
            </a:r>
            <a:endParaRPr lang="en-US" dirty="0"/>
          </a:p>
        </p:txBody>
      </p:sp>
      <p:cxnSp>
        <p:nvCxnSpPr>
          <p:cNvPr id="24" name="Straight Arrow Connector 23"/>
          <p:cNvCxnSpPr/>
          <p:nvPr/>
        </p:nvCxnSpPr>
        <p:spPr>
          <a:xfrm flipH="1" flipV="1">
            <a:off x="808396" y="2709397"/>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1098636" y="2728448"/>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208513" y="2715368"/>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486900" y="2730064"/>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4"/>
          <a:stretch>
            <a:fillRect/>
          </a:stretch>
        </p:blipFill>
        <p:spPr>
          <a:xfrm>
            <a:off x="5045159" y="4547168"/>
            <a:ext cx="3620744" cy="1585869"/>
          </a:xfrm>
          <a:prstGeom prst="rect">
            <a:avLst/>
          </a:prstGeom>
        </p:spPr>
      </p:pic>
      <p:sp>
        <p:nvSpPr>
          <p:cNvPr id="29" name="TextBox 28"/>
          <p:cNvSpPr txBox="1"/>
          <p:nvPr/>
        </p:nvSpPr>
        <p:spPr>
          <a:xfrm>
            <a:off x="5321178" y="5506021"/>
            <a:ext cx="403526" cy="373659"/>
          </a:xfrm>
          <a:prstGeom prst="rect">
            <a:avLst/>
          </a:prstGeom>
          <a:noFill/>
        </p:spPr>
        <p:txBody>
          <a:bodyPr wrap="square" lIns="91430" tIns="45716" rIns="91430" bIns="45716" rtlCol="0">
            <a:spAutoFit/>
          </a:bodyPr>
          <a:lstStyle/>
          <a:p>
            <a:r>
              <a:rPr lang="en-US" dirty="0" smtClean="0"/>
              <a:t>0</a:t>
            </a:r>
            <a:endParaRPr lang="en-US" dirty="0"/>
          </a:p>
        </p:txBody>
      </p:sp>
      <p:sp>
        <p:nvSpPr>
          <p:cNvPr id="30" name="TextBox 29"/>
          <p:cNvSpPr txBox="1"/>
          <p:nvPr/>
        </p:nvSpPr>
        <p:spPr>
          <a:xfrm>
            <a:off x="5930341" y="5509590"/>
            <a:ext cx="791239" cy="373659"/>
          </a:xfrm>
          <a:prstGeom prst="rect">
            <a:avLst/>
          </a:prstGeom>
          <a:noFill/>
        </p:spPr>
        <p:txBody>
          <a:bodyPr wrap="square" lIns="91430" tIns="45716" rIns="91430" bIns="45716" rtlCol="0">
            <a:spAutoFit/>
          </a:bodyPr>
          <a:lstStyle/>
          <a:p>
            <a:r>
              <a:rPr lang="en-US" dirty="0" smtClean="0"/>
              <a:t>6Gbps</a:t>
            </a:r>
            <a:endParaRPr lang="en-US" dirty="0"/>
          </a:p>
        </p:txBody>
      </p:sp>
      <p:sp>
        <p:nvSpPr>
          <p:cNvPr id="31" name="TextBox 30"/>
          <p:cNvSpPr txBox="1"/>
          <p:nvPr/>
        </p:nvSpPr>
        <p:spPr>
          <a:xfrm>
            <a:off x="7328685" y="5537839"/>
            <a:ext cx="913663" cy="373659"/>
          </a:xfrm>
          <a:prstGeom prst="rect">
            <a:avLst/>
          </a:prstGeom>
          <a:noFill/>
        </p:spPr>
        <p:txBody>
          <a:bodyPr wrap="square" lIns="91430" tIns="45716" rIns="91430" bIns="45716" rtlCol="0">
            <a:spAutoFit/>
          </a:bodyPr>
          <a:lstStyle/>
          <a:p>
            <a:r>
              <a:rPr lang="en-US" dirty="0" smtClean="0"/>
              <a:t>5Gbps</a:t>
            </a:r>
            <a:endParaRPr lang="en-US" dirty="0"/>
          </a:p>
        </p:txBody>
      </p:sp>
      <p:sp>
        <p:nvSpPr>
          <p:cNvPr id="32" name="TextBox 31"/>
          <p:cNvSpPr txBox="1"/>
          <p:nvPr/>
        </p:nvSpPr>
        <p:spPr>
          <a:xfrm>
            <a:off x="8298328" y="5537839"/>
            <a:ext cx="845672" cy="373659"/>
          </a:xfrm>
          <a:prstGeom prst="rect">
            <a:avLst/>
          </a:prstGeom>
          <a:noFill/>
        </p:spPr>
        <p:txBody>
          <a:bodyPr wrap="square" lIns="91430" tIns="45716" rIns="91430" bIns="45716" rtlCol="0">
            <a:spAutoFit/>
          </a:bodyPr>
          <a:lstStyle/>
          <a:p>
            <a:r>
              <a:rPr lang="en-US" dirty="0" smtClean="0"/>
              <a:t>1Gbps</a:t>
            </a:r>
            <a:endParaRPr lang="en-US" dirty="0"/>
          </a:p>
        </p:txBody>
      </p:sp>
      <p:cxnSp>
        <p:nvCxnSpPr>
          <p:cNvPr id="33" name="Straight Arrow Connector 32"/>
          <p:cNvCxnSpPr/>
          <p:nvPr/>
        </p:nvCxnSpPr>
        <p:spPr>
          <a:xfrm flipV="1">
            <a:off x="5837419" y="539659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947296" y="5383516"/>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225682" y="5398211"/>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14595" y="2821678"/>
            <a:ext cx="861295" cy="373659"/>
          </a:xfrm>
          <a:prstGeom prst="rect">
            <a:avLst/>
          </a:prstGeom>
          <a:noFill/>
        </p:spPr>
        <p:txBody>
          <a:bodyPr wrap="square" lIns="91430" tIns="45716" rIns="91430" bIns="45716" rtlCol="0">
            <a:spAutoFit/>
          </a:bodyPr>
          <a:lstStyle/>
          <a:p>
            <a:r>
              <a:rPr lang="en-US" dirty="0" smtClean="0"/>
              <a:t>2Gbps</a:t>
            </a:r>
            <a:endParaRPr lang="en-US" dirty="0"/>
          </a:p>
        </p:txBody>
      </p:sp>
      <p:sp>
        <p:nvSpPr>
          <p:cNvPr id="37" name="TextBox 36"/>
          <p:cNvSpPr txBox="1"/>
          <p:nvPr/>
        </p:nvSpPr>
        <p:spPr>
          <a:xfrm>
            <a:off x="5755180" y="2841709"/>
            <a:ext cx="807339" cy="373659"/>
          </a:xfrm>
          <a:prstGeom prst="rect">
            <a:avLst/>
          </a:prstGeom>
          <a:noFill/>
        </p:spPr>
        <p:txBody>
          <a:bodyPr wrap="square" lIns="91430" tIns="45716" rIns="91430" bIns="45716" rtlCol="0">
            <a:spAutoFit/>
          </a:bodyPr>
          <a:lstStyle/>
          <a:p>
            <a:r>
              <a:rPr lang="en-US" dirty="0" smtClean="0"/>
              <a:t>4Gbps</a:t>
            </a:r>
            <a:endParaRPr lang="en-US" dirty="0"/>
          </a:p>
        </p:txBody>
      </p:sp>
      <p:sp>
        <p:nvSpPr>
          <p:cNvPr id="38" name="TextBox 37"/>
          <p:cNvSpPr txBox="1"/>
          <p:nvPr/>
        </p:nvSpPr>
        <p:spPr>
          <a:xfrm>
            <a:off x="7042969" y="2853882"/>
            <a:ext cx="1102487" cy="373659"/>
          </a:xfrm>
          <a:prstGeom prst="rect">
            <a:avLst/>
          </a:prstGeom>
          <a:noFill/>
        </p:spPr>
        <p:txBody>
          <a:bodyPr wrap="square" lIns="91430" tIns="45716" rIns="91430" bIns="45716" rtlCol="0">
            <a:spAutoFit/>
          </a:bodyPr>
          <a:lstStyle/>
          <a:p>
            <a:r>
              <a:rPr lang="en-US" dirty="0" smtClean="0"/>
              <a:t>4.5Gbps</a:t>
            </a:r>
            <a:endParaRPr lang="en-US" dirty="0"/>
          </a:p>
        </p:txBody>
      </p:sp>
      <p:sp>
        <p:nvSpPr>
          <p:cNvPr id="39" name="TextBox 38"/>
          <p:cNvSpPr txBox="1"/>
          <p:nvPr/>
        </p:nvSpPr>
        <p:spPr>
          <a:xfrm>
            <a:off x="8124149" y="2876742"/>
            <a:ext cx="962244" cy="373659"/>
          </a:xfrm>
          <a:prstGeom prst="rect">
            <a:avLst/>
          </a:prstGeom>
          <a:noFill/>
        </p:spPr>
        <p:txBody>
          <a:bodyPr wrap="square" lIns="91430" tIns="45716" rIns="91430" bIns="45716" rtlCol="0">
            <a:spAutoFit/>
          </a:bodyPr>
          <a:lstStyle/>
          <a:p>
            <a:r>
              <a:rPr lang="en-US" dirty="0" smtClean="0"/>
              <a:t>1.5Gbps</a:t>
            </a:r>
            <a:endParaRPr lang="en-US" dirty="0"/>
          </a:p>
        </p:txBody>
      </p:sp>
      <p:cxnSp>
        <p:nvCxnSpPr>
          <p:cNvPr id="40" name="Straight Arrow Connector 39"/>
          <p:cNvCxnSpPr/>
          <p:nvPr/>
        </p:nvCxnSpPr>
        <p:spPr>
          <a:xfrm flipH="1" flipV="1">
            <a:off x="5372016" y="2709665"/>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662256" y="272871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flipV="1">
            <a:off x="7781825" y="2722419"/>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8060212" y="2737115"/>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808398" y="2096303"/>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596009" y="2117645"/>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375604" y="2092992"/>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7163213" y="2114334"/>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41075" y="4763867"/>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328685" y="4785207"/>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34938" y="4418175"/>
            <a:ext cx="3828516" cy="85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748576" y="4101984"/>
            <a:ext cx="729847"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9" name="Rectangle 48"/>
          <p:cNvSpPr/>
          <p:nvPr/>
        </p:nvSpPr>
        <p:spPr>
          <a:xfrm>
            <a:off x="1478421" y="4100560"/>
            <a:ext cx="1117586"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1" name="Rectangle 50"/>
          <p:cNvSpPr/>
          <p:nvPr/>
        </p:nvSpPr>
        <p:spPr>
          <a:xfrm>
            <a:off x="2596706" y="4099137"/>
            <a:ext cx="1783853"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5" name="Rectangle 4"/>
          <p:cNvSpPr/>
          <p:nvPr/>
        </p:nvSpPr>
        <p:spPr>
          <a:xfrm>
            <a:off x="1098638" y="5875353"/>
            <a:ext cx="3097349" cy="328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3" name="Slide Number Placeholder 2"/>
          <p:cNvSpPr>
            <a:spLocks noGrp="1"/>
          </p:cNvSpPr>
          <p:nvPr>
            <p:ph type="sldNum" sz="quarter" idx="12"/>
          </p:nvPr>
        </p:nvSpPr>
        <p:spPr/>
        <p:txBody>
          <a:bodyPr/>
          <a:lstStyle/>
          <a:p>
            <a:fld id="{9C1F5A0A-F6FC-4FFD-9B49-0DA8697211D9}" type="slidenum">
              <a:rPr lang="en-US" smtClean="0"/>
              <a:pPr/>
              <a:t>69</a:t>
            </a:fld>
            <a:endParaRPr lang="en-US"/>
          </a:p>
        </p:txBody>
      </p:sp>
      <p:sp>
        <p:nvSpPr>
          <p:cNvPr id="7" name="Date Placeholder 6"/>
          <p:cNvSpPr>
            <a:spLocks noGrp="1"/>
          </p:cNvSpPr>
          <p:nvPr>
            <p:ph type="dt" sz="half" idx="10"/>
          </p:nvPr>
        </p:nvSpPr>
        <p:spPr/>
        <p:txBody>
          <a:bodyPr/>
          <a:lstStyle/>
          <a:p>
            <a:r>
              <a:rPr lang="en-US" smtClean="0"/>
              <a:t>10/13/14</a:t>
            </a:r>
            <a:endParaRPr lang="en-US"/>
          </a:p>
        </p:txBody>
      </p:sp>
      <p:sp>
        <p:nvSpPr>
          <p:cNvPr id="8" name="Footer Placeholder 7"/>
          <p:cNvSpPr>
            <a:spLocks noGrp="1"/>
          </p:cNvSpPr>
          <p:nvPr>
            <p:ph type="ftr" sz="quarter" idx="11"/>
          </p:nvPr>
        </p:nvSpPr>
        <p:spPr/>
        <p:txBody>
          <a:bodyPr/>
          <a:lstStyle/>
          <a:p>
            <a:r>
              <a:rPr lang="en-US" smtClean="0"/>
              <a:t>Software Defined Networking (COMS 6998-10)</a:t>
            </a:r>
            <a:endParaRPr lang="en-US"/>
          </a:p>
        </p:txBody>
      </p:sp>
      <p:sp>
        <p:nvSpPr>
          <p:cNvPr id="52"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2742843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par>
                                <p:cTn id="37" presetID="10"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childTnLst>
                                </p:cTn>
                              </p:par>
                              <p:par>
                                <p:cTn id="40" presetID="10"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par>
                                <p:cTn id="66" presetID="10" presetClass="entr" presetSubtype="0" fill="hold" nodeType="with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fade">
                                      <p:cBhvr>
                                        <p:cTn id="68" dur="500"/>
                                        <p:tgtEl>
                                          <p:spTgt spid="5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par>
                                <p:cTn id="84" presetID="10"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par>
                                <p:cTn id="87" presetID="10" presetClass="entr" presetSubtype="0" fill="hold"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500"/>
                                        <p:tgtEl>
                                          <p:spTgt spid="2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500"/>
                                        <p:tgtEl>
                                          <p:spTgt spid="32"/>
                                        </p:tgtEl>
                                      </p:cBhvr>
                                    </p:animEffect>
                                  </p:childTnLst>
                                </p:cTn>
                              </p:par>
                              <p:par>
                                <p:cTn id="93" presetID="10" presetClass="exit" presetSubtype="0" fill="hold" grpId="1" nodeType="withEffect">
                                  <p:stCondLst>
                                    <p:cond delay="0"/>
                                  </p:stCondLst>
                                  <p:childTnLst>
                                    <p:animEffect transition="out" filter="fade">
                                      <p:cBhvr>
                                        <p:cTn id="94" dur="500"/>
                                        <p:tgtEl>
                                          <p:spTgt spid="49"/>
                                        </p:tgtEl>
                                      </p:cBhvr>
                                    </p:animEffect>
                                    <p:set>
                                      <p:cBhvr>
                                        <p:cTn id="95" dur="1" fill="hold">
                                          <p:stCondLst>
                                            <p:cond delay="499"/>
                                          </p:stCondLst>
                                        </p:cTn>
                                        <p:tgtEl>
                                          <p:spTgt spid="49"/>
                                        </p:tgtEl>
                                        <p:attrNameLst>
                                          <p:attrName>style.visibility</p:attrName>
                                        </p:attrNameLst>
                                      </p:cBhvr>
                                      <p:to>
                                        <p:strVal val="hidden"/>
                                      </p:to>
                                    </p:set>
                                  </p:childTnLst>
                                </p:cTn>
                              </p:par>
                              <p:par>
                                <p:cTn id="96" presetID="10" presetClass="entr" presetSubtype="0"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Effect transition="in" filter="fade">
                                      <p:cBhvr>
                                        <p:cTn id="9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p:bldP spid="16" grpId="0"/>
      <p:bldP spid="29" grpId="0"/>
      <p:bldP spid="30" grpId="0"/>
      <p:bldP spid="31" grpId="0"/>
      <p:bldP spid="32" grpId="0"/>
      <p:bldP spid="36" grpId="0"/>
      <p:bldP spid="37" grpId="0"/>
      <p:bldP spid="38" grpId="0"/>
      <p:bldP spid="39" grpId="0"/>
      <p:bldP spid="4" grpId="0" animBg="1"/>
      <p:bldP spid="4" grpId="1" animBg="1"/>
      <p:bldP spid="49" grpId="0" animBg="1"/>
      <p:bldP spid="49" grpId="1"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369" name="AutoShape 1"/>
          <p:cNvCxnSpPr>
            <a:cxnSpLocks noChangeShapeType="1"/>
            <a:stCxn id="58386" idx="1"/>
            <a:endCxn id="58370" idx="0"/>
          </p:cNvCxnSpPr>
          <p:nvPr/>
        </p:nvCxnSpPr>
        <p:spPr bwMode="auto">
          <a:xfrm flipH="1">
            <a:off x="2763738" y="2022577"/>
            <a:ext cx="2690069" cy="21877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0" name="Rectangle 2"/>
          <p:cNvSpPr>
            <a:spLocks/>
          </p:cNvSpPr>
          <p:nvPr/>
        </p:nvSpPr>
        <p:spPr bwMode="auto">
          <a:xfrm>
            <a:off x="1071562" y="2241352"/>
            <a:ext cx="3384352" cy="455414"/>
          </a:xfrm>
          <a:prstGeom prst="rect">
            <a:avLst/>
          </a:prstGeom>
          <a:solidFill>
            <a:srgbClr val="D4A6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a:solidFill>
                  <a:prstClr val="black"/>
                </a:solidFill>
                <a:latin typeface="Calibri"/>
                <a:ea typeface="ＭＳ Ｐゴシック" charset="0"/>
                <a:cs typeface="Myriad Pro Light" charset="0"/>
              </a:rPr>
              <a:t>Frenetic DSL</a:t>
            </a:r>
          </a:p>
        </p:txBody>
      </p:sp>
      <p:cxnSp>
        <p:nvCxnSpPr>
          <p:cNvPr id="58371" name="AutoShape 3"/>
          <p:cNvCxnSpPr>
            <a:cxnSpLocks noChangeShapeType="1"/>
            <a:endCxn id="58387" idx="0"/>
          </p:cNvCxnSpPr>
          <p:nvPr/>
        </p:nvCxnSpPr>
        <p:spPr bwMode="auto">
          <a:xfrm>
            <a:off x="2743202" y="3200402"/>
            <a:ext cx="4386147" cy="41077"/>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2" name="Rectangle 4"/>
          <p:cNvSpPr>
            <a:spLocks/>
          </p:cNvSpPr>
          <p:nvPr/>
        </p:nvSpPr>
        <p:spPr bwMode="auto">
          <a:xfrm>
            <a:off x="1071562" y="3009305"/>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a:solidFill>
                  <a:prstClr val="black"/>
                </a:solidFill>
                <a:latin typeface="Calibri"/>
                <a:ea typeface="ＭＳ Ｐゴシック" charset="0"/>
                <a:cs typeface="Myriad Pro Light" charset="0"/>
              </a:rPr>
              <a:t>Frenetic</a:t>
            </a:r>
          </a:p>
        </p:txBody>
      </p:sp>
      <p:cxnSp>
        <p:nvCxnSpPr>
          <p:cNvPr id="58373" name="AutoShape 5"/>
          <p:cNvCxnSpPr>
            <a:cxnSpLocks noChangeShapeType="1"/>
          </p:cNvCxnSpPr>
          <p:nvPr/>
        </p:nvCxnSpPr>
        <p:spPr bwMode="auto">
          <a:xfrm>
            <a:off x="2971800" y="3962401"/>
            <a:ext cx="3581400" cy="762000"/>
          </a:xfrm>
          <a:prstGeom prst="straightConnector1">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noFill/>
              </a14:hiddenFill>
            </a:ext>
          </a:extLst>
        </p:spPr>
      </p:cxnSp>
      <p:sp>
        <p:nvSpPr>
          <p:cNvPr id="58374" name="Rectangle 6"/>
          <p:cNvSpPr>
            <a:spLocks/>
          </p:cNvSpPr>
          <p:nvPr/>
        </p:nvSpPr>
        <p:spPr bwMode="auto">
          <a:xfrm>
            <a:off x="1071562" y="3777258"/>
            <a:ext cx="3384352" cy="455414"/>
          </a:xfrm>
          <a:prstGeom prst="rect">
            <a:avLst/>
          </a:prstGeom>
          <a:solidFill>
            <a:srgbClr val="E8E8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a:solidFill>
                  <a:prstClr val="black"/>
                </a:solidFill>
                <a:latin typeface="Calibri"/>
                <a:ea typeface="ＭＳ Ｐゴシック" charset="0"/>
                <a:cs typeface="Myriad Pro Light" charset="0"/>
              </a:rPr>
              <a:t>OX</a:t>
            </a:r>
          </a:p>
        </p:txBody>
      </p:sp>
      <p:sp>
        <p:nvSpPr>
          <p:cNvPr id="58375" name="AutoShape 7"/>
          <p:cNvSpPr>
            <a:spLocks/>
          </p:cNvSpPr>
          <p:nvPr/>
        </p:nvSpPr>
        <p:spPr bwMode="auto">
          <a:xfrm>
            <a:off x="1160863"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defTabSz="914259"/>
            <a:endParaRPr lang="en-US">
              <a:solidFill>
                <a:prstClr val="black"/>
              </a:solidFill>
              <a:latin typeface="Calibri"/>
            </a:endParaRPr>
          </a:p>
        </p:txBody>
      </p:sp>
      <p:sp>
        <p:nvSpPr>
          <p:cNvPr id="58376" name="AutoShape 8"/>
          <p:cNvSpPr>
            <a:spLocks/>
          </p:cNvSpPr>
          <p:nvPr/>
        </p:nvSpPr>
        <p:spPr bwMode="auto">
          <a:xfrm>
            <a:off x="2066110" y="4786312"/>
            <a:ext cx="493365" cy="495598"/>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defTabSz="914259"/>
            <a:endParaRPr lang="en-US">
              <a:solidFill>
                <a:prstClr val="black"/>
              </a:solidFill>
              <a:latin typeface="Calibri"/>
            </a:endParaRPr>
          </a:p>
        </p:txBody>
      </p:sp>
      <p:sp>
        <p:nvSpPr>
          <p:cNvPr id="58377" name="AutoShape 9"/>
          <p:cNvSpPr>
            <a:spLocks/>
          </p:cNvSpPr>
          <p:nvPr/>
        </p:nvSpPr>
        <p:spPr bwMode="auto">
          <a:xfrm>
            <a:off x="2955730"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defTabSz="914259"/>
            <a:endParaRPr lang="en-US">
              <a:solidFill>
                <a:prstClr val="black"/>
              </a:solidFill>
              <a:latin typeface="Calibri"/>
            </a:endParaRPr>
          </a:p>
        </p:txBody>
      </p:sp>
      <p:sp>
        <p:nvSpPr>
          <p:cNvPr id="58378" name="AutoShape 10"/>
          <p:cNvSpPr>
            <a:spLocks/>
          </p:cNvSpPr>
          <p:nvPr/>
        </p:nvSpPr>
        <p:spPr bwMode="auto">
          <a:xfrm>
            <a:off x="3866558" y="4786313"/>
            <a:ext cx="492249" cy="494482"/>
          </a:xfrm>
          <a:prstGeom prst="roundRect">
            <a:avLst>
              <a:gd name="adj" fmla="val 10861"/>
            </a:avLst>
          </a:prstGeom>
          <a:solidFill>
            <a:srgbClr val="A6A6A6"/>
          </a:solidFill>
          <a:ln w="63500" cap="flat">
            <a:solidFill>
              <a:srgbClr val="A6A6A6"/>
            </a:solidFill>
            <a:prstDash val="solid"/>
            <a:round/>
            <a:headEnd type="none" w="med" len="med"/>
            <a:tailEnd type="triangle" w="sm" len="sm"/>
          </a:ln>
          <a:effectLst>
            <a:outerShdw blurRad="38100" dist="19999" dir="5400000" algn="ctr" rotWithShape="0">
              <a:schemeClr val="bg2">
                <a:alpha val="37999"/>
              </a:schemeClr>
            </a:outerShdw>
          </a:effectLst>
        </p:spPr>
        <p:txBody>
          <a:bodyPr lIns="0" tIns="0" rIns="0" bIns="0"/>
          <a:lstStyle/>
          <a:p>
            <a:pPr defTabSz="914259"/>
            <a:endParaRPr lang="en-US">
              <a:solidFill>
                <a:prstClr val="black"/>
              </a:solidFill>
              <a:latin typeface="Calibri"/>
            </a:endParaRPr>
          </a:p>
        </p:txBody>
      </p:sp>
      <p:sp>
        <p:nvSpPr>
          <p:cNvPr id="58379" name="Line 11"/>
          <p:cNvSpPr>
            <a:spLocks noChangeShapeType="1"/>
          </p:cNvSpPr>
          <p:nvPr/>
        </p:nvSpPr>
        <p:spPr bwMode="auto">
          <a:xfrm rot="10800000">
            <a:off x="2441154" y="4315272"/>
            <a:ext cx="10046" cy="385093"/>
          </a:xfrm>
          <a:prstGeom prst="line">
            <a:avLst/>
          </a:prstGeom>
          <a:noFill/>
          <a:ln w="63500" cap="flat">
            <a:solidFill>
              <a:srgbClr val="7C7E7E"/>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259"/>
            <a:endParaRPr lang="en-US">
              <a:solidFill>
                <a:prstClr val="black"/>
              </a:solidFill>
              <a:latin typeface="Calibri"/>
            </a:endParaRPr>
          </a:p>
        </p:txBody>
      </p:sp>
      <p:sp>
        <p:nvSpPr>
          <p:cNvPr id="58380" name="Line 12"/>
          <p:cNvSpPr>
            <a:spLocks noChangeShapeType="1"/>
          </p:cNvSpPr>
          <p:nvPr/>
        </p:nvSpPr>
        <p:spPr bwMode="auto">
          <a:xfrm rot="10800000" flipH="1">
            <a:off x="3076278" y="4321972"/>
            <a:ext cx="7814" cy="363885"/>
          </a:xfrm>
          <a:prstGeom prst="line">
            <a:avLst/>
          </a:prstGeom>
          <a:noFill/>
          <a:ln w="63500" cap="flat">
            <a:solidFill>
              <a:srgbClr val="7C7E7E"/>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914259"/>
            <a:endParaRPr lang="en-US">
              <a:solidFill>
                <a:prstClr val="black"/>
              </a:solidFill>
              <a:latin typeface="Calibri"/>
            </a:endParaRPr>
          </a:p>
        </p:txBody>
      </p:sp>
      <p:sp>
        <p:nvSpPr>
          <p:cNvPr id="58381" name="Line 13"/>
          <p:cNvSpPr>
            <a:spLocks noChangeShapeType="1"/>
          </p:cNvSpPr>
          <p:nvPr/>
        </p:nvSpPr>
        <p:spPr bwMode="auto">
          <a:xfrm>
            <a:off x="1723430"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259"/>
            <a:endParaRPr lang="en-US">
              <a:solidFill>
                <a:prstClr val="black"/>
              </a:solidFill>
              <a:latin typeface="Calibri"/>
            </a:endParaRPr>
          </a:p>
        </p:txBody>
      </p:sp>
      <p:sp>
        <p:nvSpPr>
          <p:cNvPr id="58382" name="Line 14"/>
          <p:cNvSpPr>
            <a:spLocks noChangeShapeType="1"/>
          </p:cNvSpPr>
          <p:nvPr/>
        </p:nvSpPr>
        <p:spPr bwMode="auto">
          <a:xfrm>
            <a:off x="2634258"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259"/>
            <a:endParaRPr lang="en-US">
              <a:solidFill>
                <a:prstClr val="black"/>
              </a:solidFill>
              <a:latin typeface="Calibri"/>
            </a:endParaRPr>
          </a:p>
        </p:txBody>
      </p:sp>
      <p:sp>
        <p:nvSpPr>
          <p:cNvPr id="58383" name="Line 15"/>
          <p:cNvSpPr>
            <a:spLocks noChangeShapeType="1"/>
          </p:cNvSpPr>
          <p:nvPr/>
        </p:nvSpPr>
        <p:spPr bwMode="auto">
          <a:xfrm>
            <a:off x="3527229" y="5028531"/>
            <a:ext cx="229939" cy="0"/>
          </a:xfrm>
          <a:prstGeom prst="line">
            <a:avLst/>
          </a:prstGeom>
          <a:noFill/>
          <a:ln w="63500" cap="flat">
            <a:solidFill>
              <a:srgbClr val="7C7E7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259"/>
            <a:endParaRPr lang="en-US">
              <a:solidFill>
                <a:prstClr val="black"/>
              </a:solidFill>
              <a:latin typeface="Calibri"/>
            </a:endParaRPr>
          </a:p>
        </p:txBody>
      </p:sp>
      <p:sp>
        <p:nvSpPr>
          <p:cNvPr id="58384" name="Rectangle 16"/>
          <p:cNvSpPr>
            <a:spLocks/>
          </p:cNvSpPr>
          <p:nvPr/>
        </p:nvSpPr>
        <p:spPr bwMode="auto">
          <a:xfrm>
            <a:off x="2216796" y="2776091"/>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defTabSz="914259"/>
            <a:r>
              <a:rPr lang="en-US" sz="1000">
                <a:solidFill>
                  <a:prstClr val="black"/>
                </a:solidFill>
                <a:latin typeface="Calibri"/>
                <a:ea typeface="ＭＳ Ｐゴシック" charset="0"/>
                <a:cs typeface="Myriad Pro Light" charset="0"/>
              </a:rPr>
              <a:t>implemented using</a:t>
            </a:r>
          </a:p>
        </p:txBody>
      </p:sp>
      <p:sp>
        <p:nvSpPr>
          <p:cNvPr id="58385" name="Rectangle 17"/>
          <p:cNvSpPr>
            <a:spLocks/>
          </p:cNvSpPr>
          <p:nvPr/>
        </p:nvSpPr>
        <p:spPr bwMode="auto">
          <a:xfrm>
            <a:off x="2214562" y="3544044"/>
            <a:ext cx="10039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pPr defTabSz="914259"/>
            <a:r>
              <a:rPr lang="en-US" sz="1000">
                <a:solidFill>
                  <a:prstClr val="black"/>
                </a:solidFill>
                <a:latin typeface="Calibri"/>
                <a:ea typeface="ＭＳ Ｐゴシック" charset="0"/>
                <a:cs typeface="Myriad Pro Light" charset="0"/>
              </a:rPr>
              <a:t>implemented using</a:t>
            </a:r>
          </a:p>
        </p:txBody>
      </p:sp>
      <p:sp>
        <p:nvSpPr>
          <p:cNvPr id="58386" name="Rectangle 18"/>
          <p:cNvSpPr>
            <a:spLocks/>
          </p:cNvSpPr>
          <p:nvPr/>
        </p:nvSpPr>
        <p:spPr bwMode="auto">
          <a:xfrm>
            <a:off x="5453807" y="1299273"/>
            <a:ext cx="3447976"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defTabSz="914259"/>
            <a:r>
              <a:rPr lang="en-US" sz="2500" dirty="0">
                <a:solidFill>
                  <a:prstClr val="black"/>
                </a:solidFill>
                <a:latin typeface="Calibri"/>
                <a:ea typeface="ＭＳ Ｐゴシック" charset="0"/>
                <a:cs typeface="Myriad Pro Light" charset="0"/>
              </a:rPr>
              <a:t>Domain-specific language</a:t>
            </a:r>
          </a:p>
          <a:p>
            <a:pPr defTabSz="914259">
              <a:buSzPct val="125000"/>
              <a:buFont typeface="Myriad Pro Light" charset="0"/>
              <a:buChar char="•"/>
            </a:pPr>
            <a:r>
              <a:rPr lang="en-US" sz="1700" dirty="0">
                <a:solidFill>
                  <a:prstClr val="black"/>
                </a:solidFill>
                <a:latin typeface="Calibri"/>
                <a:ea typeface="ＭＳ Ｐゴシック" charset="0"/>
                <a:cs typeface="Myriad Pro Light" charset="0"/>
              </a:rPr>
              <a:t> predicates and policies</a:t>
            </a:r>
          </a:p>
          <a:p>
            <a:pPr defTabSz="914259">
              <a:buSzPct val="125000"/>
              <a:buFont typeface="Myriad Pro Light" charset="0"/>
              <a:buChar char="•"/>
            </a:pPr>
            <a:r>
              <a:rPr lang="en-US" sz="1700" dirty="0">
                <a:solidFill>
                  <a:prstClr val="black"/>
                </a:solidFill>
                <a:latin typeface="Calibri"/>
                <a:ea typeface="ＭＳ Ｐゴシック" charset="0"/>
                <a:cs typeface="Myriad Pro Light" charset="0"/>
              </a:rPr>
              <a:t> monitoring</a:t>
            </a:r>
          </a:p>
          <a:p>
            <a:pPr defTabSz="914259">
              <a:buSzPct val="125000"/>
              <a:buFont typeface="Myriad Pro Light" charset="0"/>
              <a:buChar char="•"/>
            </a:pPr>
            <a:r>
              <a:rPr lang="en-US" sz="1700" dirty="0">
                <a:solidFill>
                  <a:prstClr val="black"/>
                </a:solidFill>
                <a:latin typeface="Calibri"/>
                <a:ea typeface="ＭＳ Ｐゴシック" charset="0"/>
                <a:cs typeface="Myriad Pro Light" charset="0"/>
              </a:rPr>
              <a:t> mac learning</a:t>
            </a:r>
          </a:p>
          <a:p>
            <a:pPr defTabSz="914259">
              <a:buSzPct val="125000"/>
              <a:buFont typeface="Myriad Pro Light" charset="0"/>
              <a:buChar char="•"/>
            </a:pPr>
            <a:r>
              <a:rPr lang="en-US" sz="1700" dirty="0">
                <a:solidFill>
                  <a:prstClr val="black"/>
                </a:solidFill>
                <a:latin typeface="Calibri"/>
                <a:ea typeface="ＭＳ Ｐゴシック" charset="0"/>
                <a:cs typeface="Myriad Pro Light" charset="0"/>
              </a:rPr>
              <a:t> network address translation</a:t>
            </a:r>
          </a:p>
        </p:txBody>
      </p:sp>
      <p:sp>
        <p:nvSpPr>
          <p:cNvPr id="58387" name="Rectangle 19"/>
          <p:cNvSpPr>
            <a:spLocks/>
          </p:cNvSpPr>
          <p:nvPr/>
        </p:nvSpPr>
        <p:spPr bwMode="auto">
          <a:xfrm>
            <a:off x="5908105" y="3241477"/>
            <a:ext cx="2442485" cy="90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spAutoFit/>
          </a:bodyPr>
          <a:lstStyle/>
          <a:p>
            <a:pPr defTabSz="914259"/>
            <a:r>
              <a:rPr lang="en-US" sz="2500">
                <a:solidFill>
                  <a:prstClr val="black"/>
                </a:solidFill>
                <a:latin typeface="Calibri"/>
                <a:ea typeface="ＭＳ Ｐゴシック" charset="0"/>
                <a:cs typeface="Myriad Pro Light" charset="0"/>
              </a:rPr>
              <a:t>OCaml embedding</a:t>
            </a:r>
          </a:p>
          <a:p>
            <a:pPr defTabSz="914259">
              <a:buSzPct val="125000"/>
              <a:buFont typeface="Myriad Pro Light" charset="0"/>
              <a:buChar char="•"/>
            </a:pPr>
            <a:r>
              <a:rPr lang="en-US" sz="1700">
                <a:solidFill>
                  <a:prstClr val="black"/>
                </a:solidFill>
                <a:latin typeface="Calibri"/>
                <a:ea typeface="ＭＳ Ｐゴシック" charset="0"/>
                <a:cs typeface="Myriad Pro Light" charset="0"/>
              </a:rPr>
              <a:t> predicates and policies</a:t>
            </a:r>
          </a:p>
          <a:p>
            <a:pPr defTabSz="914259">
              <a:buSzPct val="125000"/>
              <a:buFont typeface="Myriad Pro Light" charset="0"/>
              <a:buChar char="•"/>
            </a:pPr>
            <a:r>
              <a:rPr lang="en-US" sz="1700">
                <a:solidFill>
                  <a:prstClr val="black"/>
                </a:solidFill>
                <a:latin typeface="Calibri"/>
                <a:ea typeface="ＭＳ Ｐゴシック" charset="0"/>
                <a:cs typeface="Myriad Pro Light" charset="0"/>
              </a:rPr>
              <a:t> queries</a:t>
            </a:r>
          </a:p>
        </p:txBody>
      </p:sp>
      <p:sp>
        <p:nvSpPr>
          <p:cNvPr id="58388" name="Rectangle 20"/>
          <p:cNvSpPr>
            <a:spLocks/>
          </p:cNvSpPr>
          <p:nvPr/>
        </p:nvSpPr>
        <p:spPr bwMode="auto">
          <a:xfrm>
            <a:off x="5220522" y="4705948"/>
            <a:ext cx="3512715" cy="66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spAutoFit/>
          </a:bodyPr>
          <a:lstStyle/>
          <a:p>
            <a:pPr defTabSz="914259"/>
            <a:r>
              <a:rPr lang="en-US" sz="2500">
                <a:solidFill>
                  <a:prstClr val="black"/>
                </a:solidFill>
                <a:latin typeface="Calibri"/>
                <a:ea typeface="ＭＳ Ｐゴシック" charset="0"/>
                <a:cs typeface="Myriad Pro Light" charset="0"/>
              </a:rPr>
              <a:t>OCaml OpenFlow Platform</a:t>
            </a:r>
          </a:p>
          <a:p>
            <a:pPr defTabSz="914259">
              <a:buSzPct val="125000"/>
              <a:buFont typeface="Myriad Pro Light" charset="0"/>
              <a:buChar char="•"/>
            </a:pPr>
            <a:r>
              <a:rPr lang="en-US" sz="1700">
                <a:solidFill>
                  <a:prstClr val="black"/>
                </a:solidFill>
                <a:latin typeface="Calibri"/>
                <a:ea typeface="ＭＳ Ｐゴシック" charset="0"/>
                <a:cs typeface="Myriad Pro Light" charset="0"/>
              </a:rPr>
              <a:t> similar to Nox, Pox, Floodlight, etc.</a:t>
            </a:r>
          </a:p>
        </p:txBody>
      </p:sp>
      <p:sp>
        <p:nvSpPr>
          <p:cNvPr id="58389" name="Rectangle 21"/>
          <p:cNvSpPr>
            <a:spLocks/>
          </p:cNvSpPr>
          <p:nvPr/>
        </p:nvSpPr>
        <p:spPr bwMode="auto">
          <a:xfrm>
            <a:off x="1071562" y="3009305"/>
            <a:ext cx="3384352" cy="455414"/>
          </a:xfrm>
          <a:prstGeom prst="rect">
            <a:avLst/>
          </a:prstGeom>
          <a:solidFill>
            <a:srgbClr val="81BCE8"/>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a:solidFill>
                  <a:prstClr val="black"/>
                </a:solidFill>
                <a:latin typeface="Calibri"/>
                <a:ea typeface="ＭＳ Ｐゴシック" charset="0"/>
                <a:cs typeface="Myriad Pro Light" charset="0"/>
              </a:rPr>
              <a:t>Frenetic</a:t>
            </a:r>
          </a:p>
        </p:txBody>
      </p:sp>
      <p:sp>
        <p:nvSpPr>
          <p:cNvPr id="58390" name="Rectangle 22"/>
          <p:cNvSpPr>
            <a:spLocks/>
          </p:cNvSpPr>
          <p:nvPr/>
        </p:nvSpPr>
        <p:spPr bwMode="auto">
          <a:xfrm>
            <a:off x="1071562" y="3777258"/>
            <a:ext cx="3384352" cy="455414"/>
          </a:xfrm>
          <a:prstGeom prst="rect">
            <a:avLst/>
          </a:prstGeom>
          <a:solidFill>
            <a:srgbClr val="E8BA33"/>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a:solidFill>
                  <a:prstClr val="black"/>
                </a:solidFill>
                <a:latin typeface="Calibri"/>
                <a:ea typeface="ＭＳ Ｐゴシック" charset="0"/>
                <a:cs typeface="Myriad Pro Light" charset="0"/>
              </a:rPr>
              <a:t>Ox</a:t>
            </a:r>
          </a:p>
        </p:txBody>
      </p:sp>
      <p:sp>
        <p:nvSpPr>
          <p:cNvPr id="58391" name="Rectangle 23"/>
          <p:cNvSpPr>
            <a:spLocks/>
          </p:cNvSpPr>
          <p:nvPr/>
        </p:nvSpPr>
        <p:spPr bwMode="auto">
          <a:xfrm>
            <a:off x="-33867" y="838201"/>
            <a:ext cx="8804672" cy="875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defTabSz="914259"/>
            <a:r>
              <a:rPr lang="en-US" sz="4500" dirty="0">
                <a:solidFill>
                  <a:prstClr val="black"/>
                </a:solidFill>
                <a:latin typeface="Calibri"/>
                <a:ea typeface="ＭＳ Ｐゴシック" charset="0"/>
                <a:cs typeface="Myriad Pro Light" charset="0"/>
              </a:rPr>
              <a:t> The </a:t>
            </a:r>
            <a:r>
              <a:rPr lang="en-US" sz="4500" dirty="0">
                <a:solidFill>
                  <a:prstClr val="black"/>
                </a:solidFill>
                <a:latin typeface="Myriad Pro Bold" charset="0"/>
                <a:ea typeface="ＭＳ Ｐゴシック" charset="0"/>
                <a:cs typeface="Myriad Pro Bold" charset="0"/>
                <a:sym typeface="Myriad Pro Bold" charset="0"/>
              </a:rPr>
              <a:t> </a:t>
            </a:r>
            <a:r>
              <a:rPr lang="en-US" sz="4500" dirty="0">
                <a:solidFill>
                  <a:prstClr val="black"/>
                </a:solidFill>
                <a:latin typeface="Myriad Pro Bold" charset="0"/>
                <a:ea typeface="ＭＳ Ｐゴシック" charset="0"/>
                <a:cs typeface="Myriad Pro Bold" charset="0"/>
                <a:sym typeface="Myriad Pro Bold" charset="0"/>
              </a:rPr>
              <a:t>              </a:t>
            </a:r>
            <a:r>
              <a:rPr lang="en-US" sz="4500" dirty="0">
                <a:solidFill>
                  <a:prstClr val="black"/>
                </a:solidFill>
                <a:latin typeface="Calibri"/>
                <a:ea typeface="ＭＳ Ｐゴシック" charset="0"/>
                <a:cs typeface="Myriad Pro Light" charset="0"/>
              </a:rPr>
              <a:t>System</a:t>
            </a:r>
            <a:endParaRPr lang="en-US" sz="4500" dirty="0">
              <a:solidFill>
                <a:prstClr val="black"/>
              </a:solidFill>
              <a:latin typeface="Calibri"/>
              <a:ea typeface="ＭＳ Ｐゴシック" charset="0"/>
              <a:cs typeface="Myriad Pro Light" charset="0"/>
            </a:endParaRPr>
          </a:p>
        </p:txBody>
      </p:sp>
      <p:pic>
        <p:nvPicPr>
          <p:cNvPr id="58392" name="Picture 24"/>
          <p:cNvPicPr>
            <a:picLocks noChangeAspect="1" noChangeArrowheads="1"/>
          </p:cNvPicPr>
          <p:nvPr/>
        </p:nvPicPr>
        <p:blipFill>
          <a:blip r:embed="rId2">
            <a:extLst>
              <a:ext uri="{28A0092B-C50C-407E-A947-70E740481C1C}">
                <a14:useLocalDpi xmlns:a14="http://schemas.microsoft.com/office/drawing/2010/main" val="0"/>
              </a:ext>
            </a:extLst>
          </a:blip>
          <a:srcRect r="23578" b="28604"/>
          <a:stretch>
            <a:fillRect/>
          </a:stretch>
        </p:blipFill>
        <p:spPr bwMode="auto">
          <a:xfrm>
            <a:off x="1219200" y="1066800"/>
            <a:ext cx="2127498" cy="67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36" name="Footer Placeholder 3"/>
          <p:cNvSpPr txBox="1">
            <a:spLocks/>
          </p:cNvSpPr>
          <p:nvPr/>
        </p:nvSpPr>
        <p:spPr>
          <a:xfrm>
            <a:off x="5715000" y="6324601"/>
            <a:ext cx="3200400" cy="396875"/>
          </a:xfrm>
          <a:prstGeom prst="rect">
            <a:avLst/>
          </a:prstGeom>
        </p:spPr>
        <p:txBody>
          <a:bodyPr vert="horz" lIns="91425" tIns="45713" rIns="91425" bIns="45713"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10/13/14</a:t>
            </a:r>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Software Defined Networking (COMS 6998-10)</a:t>
            </a:r>
            <a:endParaRPr lang="en-US">
              <a:solidFill>
                <a:prstClr val="black">
                  <a:tint val="75000"/>
                </a:prstClr>
              </a:solidFill>
              <a:latin typeface="Calibri"/>
            </a:endParaRPr>
          </a:p>
        </p:txBody>
      </p:sp>
      <p:sp>
        <p:nvSpPr>
          <p:cNvPr id="30"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Tree>
    <p:extLst>
      <p:ext uri="{BB962C8B-B14F-4D97-AF65-F5344CB8AC3E}">
        <p14:creationId xmlns:p14="http://schemas.microsoft.com/office/powerpoint/2010/main" val="2542917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Chart 50"/>
          <p:cNvGraphicFramePr>
            <a:graphicFrameLocks/>
          </p:cNvGraphicFramePr>
          <p:nvPr>
            <p:extLst>
              <p:ext uri="{D42A27DB-BD31-4B8C-83A1-F6EECF244321}">
                <p14:modId xmlns:p14="http://schemas.microsoft.com/office/powerpoint/2010/main" val="1000017874"/>
              </p:ext>
            </p:extLst>
          </p:nvPr>
        </p:nvGraphicFramePr>
        <p:xfrm>
          <a:off x="49733" y="3815452"/>
          <a:ext cx="4729164" cy="2747963"/>
        </p:xfrm>
        <a:graphic>
          <a:graphicData uri="http://schemas.openxmlformats.org/drawingml/2006/chart">
            <c:chart xmlns:c="http://schemas.openxmlformats.org/drawingml/2006/chart" xmlns:r="http://schemas.openxmlformats.org/officeDocument/2006/relationships" r:id="rId3"/>
          </a:graphicData>
        </a:graphic>
      </p:graphicFrame>
      <p:sp>
        <p:nvSpPr>
          <p:cNvPr id="67" name="Rectangle 66"/>
          <p:cNvSpPr/>
          <p:nvPr/>
        </p:nvSpPr>
        <p:spPr>
          <a:xfrm>
            <a:off x="1904497" y="4227323"/>
            <a:ext cx="1783853" cy="14296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cxnSp>
        <p:nvCxnSpPr>
          <p:cNvPr id="5" name="Straight Connector 4"/>
          <p:cNvCxnSpPr/>
          <p:nvPr/>
        </p:nvCxnSpPr>
        <p:spPr>
          <a:xfrm flipV="1">
            <a:off x="734938" y="4623277"/>
            <a:ext cx="3828516" cy="854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en-US" dirty="0" smtClean="0"/>
              <a:t>One-step update causes transient congestion </a:t>
            </a:r>
            <a:endParaRPr lang="en-US" dirty="0"/>
          </a:p>
        </p:txBody>
      </p:sp>
      <p:sp>
        <p:nvSpPr>
          <p:cNvPr id="12" name="Right Arrow 11"/>
          <p:cNvSpPr/>
          <p:nvPr/>
        </p:nvSpPr>
        <p:spPr>
          <a:xfrm rot="2726087">
            <a:off x="4101022" y="3221399"/>
            <a:ext cx="2780200" cy="482326"/>
          </a:xfrm>
          <a:prstGeom prst="rightArrow">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pic>
        <p:nvPicPr>
          <p:cNvPr id="48" name="Picture 4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2246495">
            <a:off x="5066741" y="3024562"/>
            <a:ext cx="862138" cy="862138"/>
          </a:xfrm>
          <a:prstGeom prst="rect">
            <a:avLst/>
          </a:prstGeom>
        </p:spPr>
      </p:pic>
      <p:sp>
        <p:nvSpPr>
          <p:cNvPr id="37" name="TextBox 36"/>
          <p:cNvSpPr txBox="1"/>
          <p:nvPr/>
        </p:nvSpPr>
        <p:spPr>
          <a:xfrm>
            <a:off x="1905197" y="1438998"/>
            <a:ext cx="921094" cy="400110"/>
          </a:xfrm>
          <a:prstGeom prst="rect">
            <a:avLst/>
          </a:prstGeom>
          <a:noFill/>
        </p:spPr>
        <p:txBody>
          <a:bodyPr wrap="square" lIns="91430" tIns="45716" rIns="91430" bIns="45716" rtlCol="0">
            <a:spAutoFit/>
          </a:bodyPr>
          <a:lstStyle/>
          <a:p>
            <a:r>
              <a:rPr lang="en-US" sz="2000" b="1" dirty="0"/>
              <a:t>Initial</a:t>
            </a:r>
            <a:endParaRPr lang="en-US" sz="2000" b="1" dirty="0"/>
          </a:p>
        </p:txBody>
      </p:sp>
      <p:pic>
        <p:nvPicPr>
          <p:cNvPr id="38" name="Picture 37"/>
          <p:cNvPicPr>
            <a:picLocks noChangeAspect="1"/>
          </p:cNvPicPr>
          <p:nvPr/>
        </p:nvPicPr>
        <p:blipFill>
          <a:blip r:embed="rId5"/>
          <a:stretch>
            <a:fillRect/>
          </a:stretch>
        </p:blipFill>
        <p:spPr>
          <a:xfrm>
            <a:off x="295843" y="1896446"/>
            <a:ext cx="3620744" cy="1585869"/>
          </a:xfrm>
          <a:prstGeom prst="rect">
            <a:avLst/>
          </a:prstGeom>
        </p:spPr>
      </p:pic>
      <p:sp>
        <p:nvSpPr>
          <p:cNvPr id="39" name="TextBox 38"/>
          <p:cNvSpPr txBox="1"/>
          <p:nvPr/>
        </p:nvSpPr>
        <p:spPr>
          <a:xfrm>
            <a:off x="178923" y="2821409"/>
            <a:ext cx="933347"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40" name="TextBox 39"/>
          <p:cNvSpPr txBox="1"/>
          <p:nvPr/>
        </p:nvSpPr>
        <p:spPr>
          <a:xfrm>
            <a:off x="1191557" y="2841441"/>
            <a:ext cx="918191"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41" name="TextBox 40"/>
          <p:cNvSpPr txBox="1"/>
          <p:nvPr/>
        </p:nvSpPr>
        <p:spPr>
          <a:xfrm>
            <a:off x="3607744" y="2879205"/>
            <a:ext cx="830621" cy="373659"/>
          </a:xfrm>
          <a:prstGeom prst="rect">
            <a:avLst/>
          </a:prstGeom>
          <a:noFill/>
        </p:spPr>
        <p:txBody>
          <a:bodyPr wrap="square" lIns="91430" tIns="45716" rIns="91430" bIns="45716" rtlCol="0">
            <a:spAutoFit/>
          </a:bodyPr>
          <a:lstStyle/>
          <a:p>
            <a:r>
              <a:rPr lang="en-US" dirty="0" smtClean="0"/>
              <a:t>3Gbps</a:t>
            </a:r>
            <a:endParaRPr lang="en-US" dirty="0"/>
          </a:p>
        </p:txBody>
      </p:sp>
      <p:sp>
        <p:nvSpPr>
          <p:cNvPr id="42" name="TextBox 41"/>
          <p:cNvSpPr txBox="1"/>
          <p:nvPr/>
        </p:nvSpPr>
        <p:spPr>
          <a:xfrm>
            <a:off x="2608277" y="2843888"/>
            <a:ext cx="800097" cy="373659"/>
          </a:xfrm>
          <a:prstGeom prst="rect">
            <a:avLst/>
          </a:prstGeom>
          <a:noFill/>
        </p:spPr>
        <p:txBody>
          <a:bodyPr wrap="square" lIns="91430" tIns="45716" rIns="91430" bIns="45716" rtlCol="0">
            <a:spAutoFit/>
          </a:bodyPr>
          <a:lstStyle/>
          <a:p>
            <a:r>
              <a:rPr lang="en-US" dirty="0" smtClean="0"/>
              <a:t>3Gbps</a:t>
            </a:r>
            <a:endParaRPr lang="en-US" dirty="0"/>
          </a:p>
        </p:txBody>
      </p:sp>
      <p:cxnSp>
        <p:nvCxnSpPr>
          <p:cNvPr id="43" name="Straight Arrow Connector 42"/>
          <p:cNvCxnSpPr/>
          <p:nvPr/>
        </p:nvCxnSpPr>
        <p:spPr>
          <a:xfrm flipH="1" flipV="1">
            <a:off x="808396" y="2709397"/>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098636" y="2728448"/>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3208513" y="2715368"/>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3486900" y="2730064"/>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8398" y="2096303"/>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596009" y="2117645"/>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6727988" y="4156901"/>
            <a:ext cx="921094" cy="400110"/>
          </a:xfrm>
          <a:prstGeom prst="rect">
            <a:avLst/>
          </a:prstGeom>
          <a:noFill/>
        </p:spPr>
        <p:txBody>
          <a:bodyPr wrap="square" lIns="91430" tIns="45716" rIns="91430" bIns="45716" rtlCol="0">
            <a:spAutoFit/>
          </a:bodyPr>
          <a:lstStyle/>
          <a:p>
            <a:r>
              <a:rPr lang="en-US" sz="2000" b="1" dirty="0"/>
              <a:t>Final</a:t>
            </a:r>
            <a:endParaRPr lang="en-US" sz="2000" b="1" dirty="0"/>
          </a:p>
        </p:txBody>
      </p:sp>
      <p:pic>
        <p:nvPicPr>
          <p:cNvPr id="54" name="Picture 53"/>
          <p:cNvPicPr>
            <a:picLocks noChangeAspect="1"/>
          </p:cNvPicPr>
          <p:nvPr/>
        </p:nvPicPr>
        <p:blipFill>
          <a:blip r:embed="rId5"/>
          <a:stretch>
            <a:fillRect/>
          </a:stretch>
        </p:blipFill>
        <p:spPr>
          <a:xfrm>
            <a:off x="5045159" y="4547168"/>
            <a:ext cx="3620744" cy="1585869"/>
          </a:xfrm>
          <a:prstGeom prst="rect">
            <a:avLst/>
          </a:prstGeom>
        </p:spPr>
      </p:pic>
      <p:sp>
        <p:nvSpPr>
          <p:cNvPr id="55" name="TextBox 54"/>
          <p:cNvSpPr txBox="1"/>
          <p:nvPr/>
        </p:nvSpPr>
        <p:spPr>
          <a:xfrm>
            <a:off x="5321178" y="5506021"/>
            <a:ext cx="403526" cy="373659"/>
          </a:xfrm>
          <a:prstGeom prst="rect">
            <a:avLst/>
          </a:prstGeom>
          <a:noFill/>
        </p:spPr>
        <p:txBody>
          <a:bodyPr wrap="square" lIns="91430" tIns="45716" rIns="91430" bIns="45716" rtlCol="0">
            <a:spAutoFit/>
          </a:bodyPr>
          <a:lstStyle/>
          <a:p>
            <a:r>
              <a:rPr lang="en-US" dirty="0" smtClean="0"/>
              <a:t>0</a:t>
            </a:r>
            <a:endParaRPr lang="en-US" dirty="0"/>
          </a:p>
        </p:txBody>
      </p:sp>
      <p:sp>
        <p:nvSpPr>
          <p:cNvPr id="58" name="TextBox 57"/>
          <p:cNvSpPr txBox="1"/>
          <p:nvPr/>
        </p:nvSpPr>
        <p:spPr>
          <a:xfrm>
            <a:off x="5930341" y="5509590"/>
            <a:ext cx="791239" cy="373659"/>
          </a:xfrm>
          <a:prstGeom prst="rect">
            <a:avLst/>
          </a:prstGeom>
          <a:noFill/>
        </p:spPr>
        <p:txBody>
          <a:bodyPr wrap="square" lIns="91430" tIns="45716" rIns="91430" bIns="45716" rtlCol="0">
            <a:spAutoFit/>
          </a:bodyPr>
          <a:lstStyle/>
          <a:p>
            <a:r>
              <a:rPr lang="en-US" dirty="0" smtClean="0"/>
              <a:t>6Gbps</a:t>
            </a:r>
            <a:endParaRPr lang="en-US" dirty="0"/>
          </a:p>
        </p:txBody>
      </p:sp>
      <p:sp>
        <p:nvSpPr>
          <p:cNvPr id="59" name="TextBox 58"/>
          <p:cNvSpPr txBox="1"/>
          <p:nvPr/>
        </p:nvSpPr>
        <p:spPr>
          <a:xfrm>
            <a:off x="7328685" y="5537839"/>
            <a:ext cx="913663" cy="373659"/>
          </a:xfrm>
          <a:prstGeom prst="rect">
            <a:avLst/>
          </a:prstGeom>
          <a:noFill/>
        </p:spPr>
        <p:txBody>
          <a:bodyPr wrap="square" lIns="91430" tIns="45716" rIns="91430" bIns="45716" rtlCol="0">
            <a:spAutoFit/>
          </a:bodyPr>
          <a:lstStyle/>
          <a:p>
            <a:r>
              <a:rPr lang="en-US" dirty="0" smtClean="0"/>
              <a:t>5Gbps</a:t>
            </a:r>
            <a:endParaRPr lang="en-US" dirty="0"/>
          </a:p>
        </p:txBody>
      </p:sp>
      <p:sp>
        <p:nvSpPr>
          <p:cNvPr id="60" name="TextBox 59"/>
          <p:cNvSpPr txBox="1"/>
          <p:nvPr/>
        </p:nvSpPr>
        <p:spPr>
          <a:xfrm>
            <a:off x="8298328" y="5537839"/>
            <a:ext cx="845672" cy="373659"/>
          </a:xfrm>
          <a:prstGeom prst="rect">
            <a:avLst/>
          </a:prstGeom>
          <a:noFill/>
        </p:spPr>
        <p:txBody>
          <a:bodyPr wrap="square" lIns="91430" tIns="45716" rIns="91430" bIns="45716" rtlCol="0">
            <a:spAutoFit/>
          </a:bodyPr>
          <a:lstStyle/>
          <a:p>
            <a:r>
              <a:rPr lang="en-US" dirty="0" smtClean="0"/>
              <a:t>1Gbps</a:t>
            </a:r>
            <a:endParaRPr lang="en-US" dirty="0"/>
          </a:p>
        </p:txBody>
      </p:sp>
      <p:cxnSp>
        <p:nvCxnSpPr>
          <p:cNvPr id="62" name="Straight Arrow Connector 61"/>
          <p:cNvCxnSpPr/>
          <p:nvPr/>
        </p:nvCxnSpPr>
        <p:spPr>
          <a:xfrm flipV="1">
            <a:off x="5837419" y="5396595"/>
            <a:ext cx="293908" cy="5105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flipV="1">
            <a:off x="7947296" y="5383516"/>
            <a:ext cx="301884" cy="52962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8225682" y="5398211"/>
            <a:ext cx="277335" cy="50156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541075" y="4763867"/>
            <a:ext cx="1180507" cy="49103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328685" y="4785207"/>
            <a:ext cx="237825" cy="4760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277618" y="6050107"/>
            <a:ext cx="3097349" cy="3288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0" tIns="45716" rIns="91430" bIns="45716" rtlCol="0" anchor="ctr"/>
          <a:lstStyle/>
          <a:p>
            <a:pPr algn="ctr"/>
            <a:endParaRPr lang="en-US"/>
          </a:p>
        </p:txBody>
      </p:sp>
      <p:sp>
        <p:nvSpPr>
          <p:cNvPr id="4" name="Slide Number Placeholder 3"/>
          <p:cNvSpPr>
            <a:spLocks noGrp="1"/>
          </p:cNvSpPr>
          <p:nvPr>
            <p:ph type="sldNum" sz="quarter" idx="12"/>
          </p:nvPr>
        </p:nvSpPr>
        <p:spPr/>
        <p:txBody>
          <a:bodyPr/>
          <a:lstStyle/>
          <a:p>
            <a:fld id="{9C1F5A0A-F6FC-4FFD-9B49-0DA8697211D9}" type="slidenum">
              <a:rPr lang="en-US" smtClean="0"/>
              <a:pPr/>
              <a:t>70</a:t>
            </a:fld>
            <a:endParaRPr lang="en-US"/>
          </a:p>
        </p:txBody>
      </p:sp>
      <p:sp>
        <p:nvSpPr>
          <p:cNvPr id="3" name="Date Placeholder 2"/>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35"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636358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Switch and flow </a:t>
            </a:r>
            <a:r>
              <a:rPr lang="en-US" dirty="0" smtClean="0"/>
              <a:t>asynchrony </a:t>
            </a:r>
            <a:r>
              <a:rPr lang="en-US" dirty="0" smtClean="0"/>
              <a:t>can cause severe congestion during DCN updates</a:t>
            </a:r>
            <a:endParaRPr lang="en-US" altLang="zh-CN" dirty="0" smtClean="0"/>
          </a:p>
          <a:p>
            <a:endParaRPr lang="en-US" dirty="0"/>
          </a:p>
          <a:p>
            <a:r>
              <a:rPr lang="en-US" dirty="0" err="1" smtClean="0"/>
              <a:t>zUpdate</a:t>
            </a:r>
            <a:r>
              <a:rPr lang="en-US" dirty="0" smtClean="0"/>
              <a:t> provides congestion-free DCN updates</a:t>
            </a:r>
          </a:p>
          <a:p>
            <a:pPr lvl="1"/>
            <a:r>
              <a:rPr lang="en-US" dirty="0" smtClean="0"/>
              <a:t>Novel algorithms to compute update plan </a:t>
            </a:r>
          </a:p>
          <a:p>
            <a:pPr lvl="1"/>
            <a:r>
              <a:rPr lang="en-US" dirty="0" smtClean="0"/>
              <a:t>Practical implementation on commodity switches</a:t>
            </a:r>
          </a:p>
          <a:p>
            <a:pPr lvl="1"/>
            <a:r>
              <a:rPr lang="en-US" dirty="0" smtClean="0"/>
              <a:t>Evaluations in real DCN topology and update scenarios</a:t>
            </a:r>
          </a:p>
        </p:txBody>
      </p:sp>
      <p:sp>
        <p:nvSpPr>
          <p:cNvPr id="4" name="Slide Number Placeholder 3"/>
          <p:cNvSpPr>
            <a:spLocks noGrp="1"/>
          </p:cNvSpPr>
          <p:nvPr>
            <p:ph type="sldNum" sz="quarter" idx="12"/>
          </p:nvPr>
        </p:nvSpPr>
        <p:spPr/>
        <p:txBody>
          <a:bodyPr/>
          <a:lstStyle/>
          <a:p>
            <a:fld id="{9C1F5A0A-F6FC-4FFD-9B49-0DA8697211D9}" type="slidenum">
              <a:rPr lang="en-US" smtClean="0"/>
              <a:pPr/>
              <a:t>71</a:t>
            </a:fld>
            <a:endParaRPr lang="en-US"/>
          </a:p>
        </p:txBody>
      </p:sp>
      <p:sp>
        <p:nvSpPr>
          <p:cNvPr id="8" name="Date Placeholder 7"/>
          <p:cNvSpPr>
            <a:spLocks noGrp="1"/>
          </p:cNvSpPr>
          <p:nvPr>
            <p:ph type="dt" sz="half" idx="10"/>
          </p:nvPr>
        </p:nvSpPr>
        <p:spPr/>
        <p:txBody>
          <a:bodyPr/>
          <a:lstStyle/>
          <a:p>
            <a:r>
              <a:rPr lang="en-US" smtClean="0"/>
              <a:t>10/13/14</a:t>
            </a:r>
            <a:endParaRPr lang="en-US"/>
          </a:p>
        </p:txBody>
      </p:sp>
      <p:sp>
        <p:nvSpPr>
          <p:cNvPr id="9" name="Footer Placeholder 8"/>
          <p:cNvSpPr>
            <a:spLocks noGrp="1"/>
          </p:cNvSpPr>
          <p:nvPr>
            <p:ph type="ftr" sz="quarter" idx="11"/>
          </p:nvPr>
        </p:nvSpPr>
        <p:spPr/>
        <p:txBody>
          <a:bodyPr/>
          <a:lstStyle/>
          <a:p>
            <a:r>
              <a:rPr lang="en-US" smtClean="0"/>
              <a:t>Software Defined Networking (COMS 6998-10)</a:t>
            </a:r>
            <a:endParaRPr lang="en-US"/>
          </a:p>
        </p:txBody>
      </p:sp>
      <p:sp>
        <p:nvSpPr>
          <p:cNvPr id="7"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Source: J. Liu, Yale</a:t>
            </a:r>
            <a:endParaRPr lang="en-US" dirty="0"/>
          </a:p>
        </p:txBody>
      </p:sp>
    </p:spTree>
    <p:extLst>
      <p:ext uri="{BB962C8B-B14F-4D97-AF65-F5344CB8AC3E}">
        <p14:creationId xmlns:p14="http://schemas.microsoft.com/office/powerpoint/2010/main" val="12303715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382000" cy="4800600"/>
          </a:xfrm>
        </p:spPr>
        <p:txBody>
          <a:bodyPr>
            <a:normAutofit fontScale="92500" lnSpcReduction="10000"/>
          </a:bodyPr>
          <a:lstStyle/>
          <a:p>
            <a:r>
              <a:rPr lang="en-US" dirty="0" smtClean="0"/>
              <a:t>Announcement: project proposal due Oct 23</a:t>
            </a:r>
          </a:p>
          <a:p>
            <a:r>
              <a:rPr lang="en-US" dirty="0" smtClean="0"/>
              <a:t>Review </a:t>
            </a:r>
            <a:r>
              <a:rPr lang="en-US" dirty="0" smtClean="0"/>
              <a:t>of Previous </a:t>
            </a:r>
            <a:r>
              <a:rPr lang="en-US" dirty="0" smtClean="0"/>
              <a:t>Lecture </a:t>
            </a:r>
          </a:p>
          <a:p>
            <a:pPr lvl="1"/>
            <a:r>
              <a:rPr lang="en-US" dirty="0"/>
              <a:t>Verification of network properties</a:t>
            </a:r>
          </a:p>
          <a:p>
            <a:pPr lvl="1"/>
            <a:r>
              <a:rPr lang="en-US" dirty="0"/>
              <a:t>Verification of controller correctness</a:t>
            </a:r>
          </a:p>
          <a:p>
            <a:pPr lvl="1"/>
            <a:r>
              <a:rPr lang="en-US" dirty="0"/>
              <a:t>Verification of software data </a:t>
            </a:r>
            <a:r>
              <a:rPr lang="en-US" dirty="0" smtClean="0"/>
              <a:t>plane</a:t>
            </a:r>
            <a:endParaRPr lang="en-US" dirty="0"/>
          </a:p>
          <a:p>
            <a:r>
              <a:rPr lang="en-US" dirty="0" smtClean="0"/>
              <a:t>SDN </a:t>
            </a:r>
            <a:r>
              <a:rPr lang="en-US" dirty="0" smtClean="0"/>
              <a:t>Update</a:t>
            </a:r>
          </a:p>
          <a:p>
            <a:pPr lvl="1"/>
            <a:r>
              <a:rPr lang="en-US" dirty="0" smtClean="0"/>
              <a:t>Per </a:t>
            </a:r>
            <a:r>
              <a:rPr lang="en-US" dirty="0"/>
              <a:t>S</a:t>
            </a:r>
            <a:r>
              <a:rPr lang="en-US" dirty="0" smtClean="0"/>
              <a:t>witch Consistent and Minimal Updates</a:t>
            </a:r>
          </a:p>
          <a:p>
            <a:pPr lvl="1"/>
            <a:r>
              <a:rPr lang="en-US" dirty="0" smtClean="0"/>
              <a:t>Network-wide Updates</a:t>
            </a:r>
          </a:p>
          <a:p>
            <a:pPr lvl="2"/>
            <a:r>
              <a:rPr lang="en-US" dirty="0" smtClean="0"/>
              <a:t>Consistent Updates</a:t>
            </a:r>
            <a:endParaRPr lang="en-US" dirty="0" smtClean="0"/>
          </a:p>
          <a:p>
            <a:pPr lvl="2"/>
            <a:r>
              <a:rPr lang="en-US" dirty="0" smtClean="0"/>
              <a:t>Congestion-Free </a:t>
            </a:r>
            <a:r>
              <a:rPr lang="en-US" dirty="0" smtClean="0"/>
              <a:t>Updates</a:t>
            </a:r>
            <a:endParaRPr lang="en-US" dirty="0" smtClean="0"/>
          </a:p>
          <a:p>
            <a:pPr lvl="2"/>
            <a:r>
              <a:rPr lang="en-US" dirty="0" smtClean="0">
                <a:solidFill>
                  <a:srgbClr val="FF0000"/>
                </a:solidFill>
              </a:rPr>
              <a:t>Network Partition</a:t>
            </a:r>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72</a:t>
            </a:fld>
            <a:endParaRPr lang="en-US"/>
          </a:p>
        </p:txBody>
      </p:sp>
    </p:spTree>
    <p:extLst>
      <p:ext uri="{BB962C8B-B14F-4D97-AF65-F5344CB8AC3E}">
        <p14:creationId xmlns:p14="http://schemas.microsoft.com/office/powerpoint/2010/main" val="112158482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Partition</a:t>
            </a:r>
            <a:endParaRPr lang="en-US" dirty="0"/>
          </a:p>
        </p:txBody>
      </p:sp>
      <p:sp>
        <p:nvSpPr>
          <p:cNvPr id="3" name="Content Placeholder 2"/>
          <p:cNvSpPr>
            <a:spLocks noGrp="1"/>
          </p:cNvSpPr>
          <p:nvPr>
            <p:ph idx="1"/>
          </p:nvPr>
        </p:nvSpPr>
        <p:spPr/>
        <p:txBody>
          <a:bodyPr/>
          <a:lstStyle/>
          <a:p>
            <a:r>
              <a:rPr lang="en-US" dirty="0">
                <a:solidFill>
                  <a:srgbClr val="FF0000"/>
                </a:solidFill>
              </a:rPr>
              <a:t>Out-of-band </a:t>
            </a:r>
            <a:r>
              <a:rPr lang="en-US" dirty="0"/>
              <a:t>control </a:t>
            </a:r>
            <a:r>
              <a:rPr lang="en-US" dirty="0" smtClean="0"/>
              <a:t>network </a:t>
            </a:r>
            <a:endParaRPr lang="en-US" dirty="0"/>
          </a:p>
          <a:p>
            <a:r>
              <a:rPr lang="en-US" dirty="0"/>
              <a:t>Routing and forwarding based on </a:t>
            </a:r>
            <a:r>
              <a:rPr lang="en-US" dirty="0" smtClean="0"/>
              <a:t>addresses</a:t>
            </a:r>
            <a:r>
              <a:rPr lang="en-US" dirty="0"/>
              <a:t/>
            </a:r>
            <a:br>
              <a:rPr lang="en-US" dirty="0"/>
            </a:br>
            <a:r>
              <a:rPr lang="en-US" dirty="0"/>
              <a:t>Policy specification using end-host </a:t>
            </a:r>
            <a:r>
              <a:rPr lang="en-US" dirty="0" smtClean="0">
                <a:solidFill>
                  <a:srgbClr val="FF0000"/>
                </a:solidFill>
              </a:rPr>
              <a:t>names</a:t>
            </a:r>
            <a:r>
              <a:rPr lang="en-US" dirty="0"/>
              <a:t/>
            </a:r>
            <a:br>
              <a:rPr lang="en-US" dirty="0"/>
            </a:br>
            <a:r>
              <a:rPr lang="en-US" dirty="0"/>
              <a:t>Controller only aware of </a:t>
            </a:r>
            <a:r>
              <a:rPr lang="en-US" dirty="0">
                <a:solidFill>
                  <a:srgbClr val="FF0000"/>
                </a:solidFill>
              </a:rPr>
              <a:t>local name-address bindings </a:t>
            </a:r>
          </a:p>
          <a:p>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73</a:t>
            </a:fld>
            <a:endParaRPr lang="en-US"/>
          </a:p>
        </p:txBody>
      </p:sp>
    </p:spTree>
    <p:extLst>
      <p:ext uri="{BB962C8B-B14F-4D97-AF65-F5344CB8AC3E}">
        <p14:creationId xmlns:p14="http://schemas.microsoft.com/office/powerpoint/2010/main" val="2656436207"/>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3-10-08 at 5.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95400"/>
            <a:ext cx="8559800" cy="3073400"/>
          </a:xfrm>
          <a:prstGeom prst="rect">
            <a:avLst/>
          </a:prstGeom>
        </p:spPr>
      </p:pic>
      <p:sp>
        <p:nvSpPr>
          <p:cNvPr id="2" name="Title 1"/>
          <p:cNvSpPr>
            <a:spLocks noGrp="1"/>
          </p:cNvSpPr>
          <p:nvPr>
            <p:ph type="title"/>
          </p:nvPr>
        </p:nvSpPr>
        <p:spPr/>
        <p:txBody>
          <a:bodyPr/>
          <a:lstStyle/>
          <a:p>
            <a:r>
              <a:rPr lang="en-US" dirty="0"/>
              <a:t>Network Partition</a:t>
            </a:r>
          </a:p>
        </p:txBody>
      </p:sp>
      <p:sp>
        <p:nvSpPr>
          <p:cNvPr id="3" name="Content Placeholder 2"/>
          <p:cNvSpPr>
            <a:spLocks noGrp="1"/>
          </p:cNvSpPr>
          <p:nvPr>
            <p:ph idx="1"/>
          </p:nvPr>
        </p:nvSpPr>
        <p:spPr>
          <a:xfrm>
            <a:off x="457200" y="4114802"/>
            <a:ext cx="8229600" cy="2468563"/>
          </a:xfrm>
        </p:spPr>
        <p:txBody>
          <a:bodyPr>
            <a:normAutofit fontScale="92500" lnSpcReduction="20000"/>
          </a:bodyPr>
          <a:lstStyle/>
          <a:p>
            <a:r>
              <a:rPr lang="en-US" dirty="0"/>
              <a:t>Consider policy isolating A from B. A control network partition occurs. Only possible choices </a:t>
            </a:r>
          </a:p>
          <a:p>
            <a:pPr lvl="1"/>
            <a:r>
              <a:rPr lang="en-US" dirty="0" smtClean="0"/>
              <a:t> </a:t>
            </a:r>
            <a:r>
              <a:rPr lang="en-US" dirty="0"/>
              <a:t>Let all packets through (including from A to B) </a:t>
            </a:r>
            <a:r>
              <a:rPr lang="en-US" dirty="0" smtClean="0"/>
              <a:t>(</a:t>
            </a:r>
            <a:r>
              <a:rPr lang="en-US" dirty="0" smtClean="0"/>
              <a:t>bad for </a:t>
            </a:r>
            <a:r>
              <a:rPr lang="en-US" dirty="0"/>
              <a:t>c</a:t>
            </a:r>
            <a:r>
              <a:rPr lang="en-US" dirty="0" smtClean="0"/>
              <a:t>orrectness</a:t>
            </a:r>
            <a:r>
              <a:rPr lang="en-US" dirty="0"/>
              <a:t>) </a:t>
            </a:r>
            <a:endParaRPr lang="en-US" dirty="0" smtClean="0"/>
          </a:p>
          <a:p>
            <a:pPr lvl="1"/>
            <a:r>
              <a:rPr lang="en-US" dirty="0" smtClean="0"/>
              <a:t> </a:t>
            </a:r>
            <a:r>
              <a:rPr lang="en-US" dirty="0"/>
              <a:t>Drop all packets (including from A to D) </a:t>
            </a:r>
            <a:r>
              <a:rPr lang="en-US" dirty="0" smtClean="0"/>
              <a:t>(bad for availability</a:t>
            </a:r>
            <a:r>
              <a:rPr lang="en-US" dirty="0"/>
              <a:t>) </a:t>
            </a:r>
          </a:p>
          <a:p>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74</a:t>
            </a:fld>
            <a:endParaRPr lang="en-US"/>
          </a:p>
        </p:txBody>
      </p:sp>
    </p:spTree>
    <p:extLst>
      <p:ext uri="{BB962C8B-B14F-4D97-AF65-F5344CB8AC3E}">
        <p14:creationId xmlns:p14="http://schemas.microsoft.com/office/powerpoint/2010/main" val="2575894110"/>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to Network </a:t>
            </a:r>
            <a:r>
              <a:rPr lang="en-US" dirty="0"/>
              <a:t>Partition</a:t>
            </a:r>
          </a:p>
        </p:txBody>
      </p:sp>
      <p:sp>
        <p:nvSpPr>
          <p:cNvPr id="3" name="Content Placeholder 2"/>
          <p:cNvSpPr>
            <a:spLocks noGrp="1"/>
          </p:cNvSpPr>
          <p:nvPr>
            <p:ph idx="1"/>
          </p:nvPr>
        </p:nvSpPr>
        <p:spPr/>
        <p:txBody>
          <a:bodyPr/>
          <a:lstStyle/>
          <a:p>
            <a:r>
              <a:rPr lang="en-US" dirty="0"/>
              <a:t>Network can label packets with sender’s </a:t>
            </a:r>
            <a:r>
              <a:rPr lang="en-US" dirty="0" smtClean="0"/>
              <a:t>identity</a:t>
            </a:r>
            <a:endParaRPr lang="en-US" dirty="0"/>
          </a:p>
          <a:p>
            <a:pPr lvl="1"/>
            <a:r>
              <a:rPr lang="en-US" dirty="0" smtClean="0"/>
              <a:t>Route </a:t>
            </a:r>
            <a:r>
              <a:rPr lang="en-US" dirty="0"/>
              <a:t>based on identity instead of address </a:t>
            </a:r>
            <a:endParaRPr lang="en-US" dirty="0" smtClean="0"/>
          </a:p>
          <a:p>
            <a:r>
              <a:rPr lang="en-US" dirty="0" err="1" smtClean="0"/>
              <a:t>Inband</a:t>
            </a:r>
            <a:r>
              <a:rPr lang="en-US" dirty="0" smtClean="0"/>
              <a:t> control</a:t>
            </a:r>
            <a:endParaRPr lang="en-US" dirty="0"/>
          </a:p>
          <a:p>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75</a:t>
            </a:fld>
            <a:endParaRPr lang="en-US"/>
          </a:p>
        </p:txBody>
      </p:sp>
    </p:spTree>
    <p:extLst>
      <p:ext uri="{BB962C8B-B14F-4D97-AF65-F5344CB8AC3E}">
        <p14:creationId xmlns:p14="http://schemas.microsoft.com/office/powerpoint/2010/main" val="325095291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Update Problems</a:t>
            </a:r>
            <a:endParaRPr lang="en-US" dirty="0"/>
          </a:p>
        </p:txBody>
      </p:sp>
      <p:sp>
        <p:nvSpPr>
          <p:cNvPr id="3" name="Content Placeholder 2"/>
          <p:cNvSpPr>
            <a:spLocks noGrp="1"/>
          </p:cNvSpPr>
          <p:nvPr>
            <p:ph idx="1"/>
          </p:nvPr>
        </p:nvSpPr>
        <p:spPr/>
        <p:txBody>
          <a:bodyPr/>
          <a:lstStyle/>
          <a:p>
            <a:r>
              <a:rPr lang="en-US" dirty="0" smtClean="0"/>
              <a:t>Consistent updates in the controller itself</a:t>
            </a:r>
          </a:p>
          <a:p>
            <a:r>
              <a:rPr lang="en-US" dirty="0" smtClean="0"/>
              <a:t>Minimize rule space used</a:t>
            </a:r>
          </a:p>
          <a:p>
            <a:r>
              <a:rPr lang="en-US" dirty="0" smtClean="0"/>
              <a:t>Scheduling updates to optimize completion time </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76</a:t>
            </a:fld>
            <a:endParaRPr lang="en-US"/>
          </a:p>
        </p:txBody>
      </p:sp>
    </p:spTree>
    <p:extLst>
      <p:ext uri="{BB962C8B-B14F-4D97-AF65-F5344CB8AC3E}">
        <p14:creationId xmlns:p14="http://schemas.microsoft.com/office/powerpoint/2010/main" val="2753165815"/>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r>
              <a:rPr lang="en-US" smtClean="0"/>
              <a:t>10/13/14</a:t>
            </a:r>
            <a:endParaRPr lang="en-US"/>
          </a:p>
        </p:txBody>
      </p:sp>
      <p:sp>
        <p:nvSpPr>
          <p:cNvPr id="5" name="Footer Placeholder 4"/>
          <p:cNvSpPr>
            <a:spLocks noGrp="1"/>
          </p:cNvSpPr>
          <p:nvPr>
            <p:ph type="ftr" sz="quarter" idx="11"/>
          </p:nvPr>
        </p:nvSpPr>
        <p:spPr/>
        <p:txBody>
          <a:bodyPr/>
          <a:lstStyle/>
          <a:p>
            <a:r>
              <a:rPr lang="en-US" smtClean="0"/>
              <a:t>Software Defined Networking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77</a:t>
            </a:fld>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Line 1"/>
          <p:cNvSpPr>
            <a:spLocks noChangeShapeType="1"/>
          </p:cNvSpPr>
          <p:nvPr/>
        </p:nvSpPr>
        <p:spPr bwMode="auto">
          <a:xfrm rot="10800000" flipH="1">
            <a:off x="5972619" y="3032746"/>
            <a:ext cx="0" cy="832693"/>
          </a:xfrm>
          <a:prstGeom prst="line">
            <a:avLst/>
          </a:prstGeom>
          <a:noFill/>
          <a:ln w="38100" cap="flat">
            <a:solidFill>
              <a:schemeClr val="tx1"/>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prstClr val="black"/>
              </a:solidFill>
              <a:latin typeface="Calibri"/>
            </a:endParaRPr>
          </a:p>
        </p:txBody>
      </p:sp>
      <p:sp>
        <p:nvSpPr>
          <p:cNvPr id="47106" name="Rectangle 2"/>
          <p:cNvSpPr>
            <a:spLocks/>
          </p:cNvSpPr>
          <p:nvPr/>
        </p:nvSpPr>
        <p:spPr bwMode="auto">
          <a:xfrm>
            <a:off x="4409925" y="2322836"/>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solidFill>
                  <a:prstClr val="black"/>
                </a:solidFill>
                <a:latin typeface="Calibri"/>
                <a:ea typeface="ＭＳ Ｐゴシック" charset="0"/>
                <a:cs typeface="Myriad Pro Light" charset="0"/>
              </a:rPr>
              <a:t>NetKAT</a:t>
            </a:r>
          </a:p>
        </p:txBody>
      </p:sp>
      <p:cxnSp>
        <p:nvCxnSpPr>
          <p:cNvPr id="47107" name="AutoShape 3"/>
          <p:cNvCxnSpPr>
            <a:cxnSpLocks noChangeShapeType="1"/>
            <a:stCxn id="47108" idx="0"/>
            <a:endCxn id="47109" idx="0"/>
          </p:cNvCxnSpPr>
          <p:nvPr/>
        </p:nvCxnSpPr>
        <p:spPr bwMode="auto">
          <a:xfrm>
            <a:off x="5968154" y="4193604"/>
            <a:ext cx="0" cy="1535906"/>
          </a:xfrm>
          <a:prstGeom prst="straightConnector1">
            <a:avLst/>
          </a:pr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noFill/>
              </a14:hiddenFill>
            </a:ext>
          </a:extLst>
        </p:spPr>
      </p:cxnSp>
      <p:sp>
        <p:nvSpPr>
          <p:cNvPr id="47108" name="Rectangle 4"/>
          <p:cNvSpPr>
            <a:spLocks/>
          </p:cNvSpPr>
          <p:nvPr/>
        </p:nvSpPr>
        <p:spPr bwMode="auto">
          <a:xfrm>
            <a:off x="4409925" y="3858742"/>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solidFill>
                  <a:prstClr val="black"/>
                </a:solidFill>
                <a:latin typeface="Calibri"/>
                <a:ea typeface="ＭＳ Ｐゴシック" charset="0"/>
                <a:cs typeface="Myriad Pro Light" charset="0"/>
              </a:rPr>
              <a:t>Flow tables</a:t>
            </a:r>
          </a:p>
        </p:txBody>
      </p:sp>
      <p:sp>
        <p:nvSpPr>
          <p:cNvPr id="47109" name="Rectangle 5"/>
          <p:cNvSpPr>
            <a:spLocks/>
          </p:cNvSpPr>
          <p:nvPr/>
        </p:nvSpPr>
        <p:spPr bwMode="auto">
          <a:xfrm>
            <a:off x="4409925" y="5394649"/>
            <a:ext cx="3116461" cy="669727"/>
          </a:xfrm>
          <a:prstGeom prst="rect">
            <a:avLst/>
          </a:prstGeom>
          <a:solidFill>
            <a:srgbClr val="A4CCFF"/>
          </a:solidFill>
          <a:ln w="25400" cap="flat">
            <a:solidFill>
              <a:srgbClr val="80A1CB"/>
            </a:solidFill>
            <a:prstDash val="solid"/>
            <a:miter lim="800000"/>
            <a:headEnd type="none" w="med" len="med"/>
            <a:tailEnd type="none" w="med" len="med"/>
          </a:ln>
        </p:spPr>
        <p:txBody>
          <a:bodyPr lIns="0" tIns="0" rIns="0" bIns="0" anchor="ctr"/>
          <a:lstStyle/>
          <a:p>
            <a:r>
              <a:rPr lang="en-US" sz="2500">
                <a:solidFill>
                  <a:prstClr val="black"/>
                </a:solidFill>
                <a:latin typeface="Calibri"/>
                <a:ea typeface="ＭＳ Ｐゴシック" charset="0"/>
                <a:cs typeface="Myriad Pro Light" charset="0"/>
              </a:rPr>
              <a:t>OpenFlow messages</a:t>
            </a:r>
          </a:p>
        </p:txBody>
      </p:sp>
      <p:sp>
        <p:nvSpPr>
          <p:cNvPr id="47110" name="Rectangle 6"/>
          <p:cNvSpPr>
            <a:spLocks/>
          </p:cNvSpPr>
          <p:nvPr/>
        </p:nvSpPr>
        <p:spPr bwMode="auto">
          <a:xfrm>
            <a:off x="5088580" y="3215803"/>
            <a:ext cx="1768078"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prstClr val="black"/>
                </a:solidFill>
                <a:latin typeface="Calibri"/>
                <a:ea typeface="ＭＳ Ｐゴシック" charset="0"/>
                <a:cs typeface="Myriad Pro Light" charset="0"/>
              </a:rPr>
              <a:t>Compiler</a:t>
            </a:r>
          </a:p>
        </p:txBody>
      </p:sp>
      <p:sp>
        <p:nvSpPr>
          <p:cNvPr id="47111" name="Rectangle 7"/>
          <p:cNvSpPr>
            <a:spLocks/>
          </p:cNvSpPr>
          <p:nvPr/>
        </p:nvSpPr>
        <p:spPr bwMode="auto">
          <a:xfrm>
            <a:off x="4793901" y="4689202"/>
            <a:ext cx="2366367" cy="419695"/>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prstClr val="black"/>
                </a:solidFill>
                <a:latin typeface="Calibri"/>
                <a:ea typeface="ＭＳ Ｐゴシック" charset="0"/>
                <a:cs typeface="Myriad Pro Light" charset="0"/>
              </a:rPr>
              <a:t>Run-time system</a:t>
            </a:r>
          </a:p>
        </p:txBody>
      </p:sp>
      <p:sp>
        <p:nvSpPr>
          <p:cNvPr id="47112" name="Freeform 8"/>
          <p:cNvSpPr>
            <a:spLocks/>
          </p:cNvSpPr>
          <p:nvPr/>
        </p:nvSpPr>
        <p:spPr bwMode="auto">
          <a:xfrm>
            <a:off x="7562105" y="3814093"/>
            <a:ext cx="752326" cy="716607"/>
          </a:xfrm>
          <a:custGeom>
            <a:avLst/>
            <a:gdLst>
              <a:gd name="T0" fmla="*/ 0 w 21282"/>
              <a:gd name="T1" fmla="+- 0 6461 105"/>
              <a:gd name="T2" fmla="*/ 6461 h 21431"/>
              <a:gd name="T3" fmla="*/ 13885 w 21282"/>
              <a:gd name="T4" fmla="+- 0 106 105"/>
              <a:gd name="T5" fmla="*/ 106 h 21431"/>
              <a:gd name="T6" fmla="*/ 21253 w 21282"/>
              <a:gd name="T7" fmla="+- 0 11654 105"/>
              <a:gd name="T8" fmla="*/ 11654 h 21431"/>
              <a:gd name="T9" fmla="*/ 13885 w 21282"/>
              <a:gd name="T10" fmla="+- 0 21535 105"/>
              <a:gd name="T11" fmla="*/ 21535 h 21431"/>
              <a:gd name="T12" fmla="*/ 36 w 21282"/>
              <a:gd name="T13" fmla="+- 0 13946 105"/>
              <a:gd name="T14" fmla="*/ 13946 h 21431"/>
            </a:gdLst>
            <a:ahLst/>
            <a:cxnLst>
              <a:cxn ang="0">
                <a:pos x="T0" y="T2"/>
              </a:cxn>
              <a:cxn ang="0">
                <a:pos x="T3" y="T5"/>
              </a:cxn>
              <a:cxn ang="0">
                <a:pos x="T6" y="T8"/>
              </a:cxn>
              <a:cxn ang="0">
                <a:pos x="T9" y="T11"/>
              </a:cxn>
              <a:cxn ang="0">
                <a:pos x="T12" y="T14"/>
              </a:cxn>
            </a:cxnLst>
            <a:rect l="0" t="0" r="r" b="b"/>
            <a:pathLst>
              <a:path w="21282" h="21431">
                <a:moveTo>
                  <a:pt x="0" y="6356"/>
                </a:moveTo>
                <a:cubicBezTo>
                  <a:pt x="0" y="6356"/>
                  <a:pt x="8695" y="-105"/>
                  <a:pt x="13885" y="1"/>
                </a:cubicBezTo>
                <a:cubicBezTo>
                  <a:pt x="18237" y="91"/>
                  <a:pt x="20845" y="5369"/>
                  <a:pt x="21253" y="11549"/>
                </a:cubicBezTo>
                <a:cubicBezTo>
                  <a:pt x="21600" y="16814"/>
                  <a:pt x="18888" y="21495"/>
                  <a:pt x="13885" y="21430"/>
                </a:cubicBezTo>
                <a:cubicBezTo>
                  <a:pt x="8596" y="21361"/>
                  <a:pt x="36" y="13841"/>
                  <a:pt x="36" y="13841"/>
                </a:cubicBezTo>
              </a:path>
            </a:pathLst>
          </a:custGeom>
          <a:noFill/>
          <a:ln w="38100" cap="flat">
            <a:solidFill>
              <a:schemeClr val="tx1"/>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solidFill>
                <a:prstClr val="black"/>
              </a:solidFill>
              <a:latin typeface="Calibri"/>
            </a:endParaRPr>
          </a:p>
        </p:txBody>
      </p:sp>
      <p:sp>
        <p:nvSpPr>
          <p:cNvPr id="47113" name="Rectangle 9"/>
          <p:cNvSpPr>
            <a:spLocks/>
          </p:cNvSpPr>
          <p:nvPr/>
        </p:nvSpPr>
        <p:spPr bwMode="auto">
          <a:xfrm>
            <a:off x="7660330" y="3974827"/>
            <a:ext cx="1339453" cy="339328"/>
          </a:xfrm>
          <a:prstGeom prst="rect">
            <a:avLst/>
          </a:prstGeom>
          <a:solidFill>
            <a:srgbClr val="FFFFFF"/>
          </a:solidFill>
          <a:ln>
            <a:noFill/>
          </a:ln>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2500">
                <a:solidFill>
                  <a:prstClr val="black"/>
                </a:solidFill>
                <a:latin typeface="Calibri"/>
                <a:ea typeface="ＭＳ Ｐゴシック" charset="0"/>
                <a:cs typeface="Myriad Pro Light" charset="0"/>
              </a:rPr>
              <a:t>Optimizer</a:t>
            </a:r>
          </a:p>
        </p:txBody>
      </p:sp>
      <p:sp>
        <p:nvSpPr>
          <p:cNvPr id="47114" name="Rectangle 10"/>
          <p:cNvSpPr>
            <a:spLocks/>
          </p:cNvSpPr>
          <p:nvPr/>
        </p:nvSpPr>
        <p:spPr bwMode="auto">
          <a:xfrm>
            <a:off x="228600" y="2286000"/>
            <a:ext cx="3696891"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267853" indent="-160712">
              <a:spcBef>
                <a:spcPts val="2109"/>
              </a:spcBef>
              <a:buClr>
                <a:srgbClr val="000000"/>
              </a:buClr>
              <a:buSzPct val="125000"/>
              <a:buFont typeface="Myriad Pro Light" charset="0"/>
              <a:buChar char="•"/>
            </a:pPr>
            <a:r>
              <a:rPr lang="en-US" sz="2500">
                <a:solidFill>
                  <a:prstClr val="black"/>
                </a:solidFill>
                <a:latin typeface="Calibri"/>
                <a:ea typeface="ＭＳ Ｐゴシック" charset="0"/>
                <a:cs typeface="Myriad Pro Light" charset="0"/>
              </a:rPr>
              <a:t>Each level of abstraction formalized in Coq</a:t>
            </a:r>
          </a:p>
          <a:p>
            <a:pPr marL="267853" indent="-160712">
              <a:spcBef>
                <a:spcPts val="2109"/>
              </a:spcBef>
              <a:buClr>
                <a:srgbClr val="000000"/>
              </a:buClr>
              <a:buSzPct val="125000"/>
              <a:buFont typeface="Myriad Pro Light" charset="0"/>
              <a:buChar char="•"/>
            </a:pPr>
            <a:r>
              <a:rPr lang="en-US" sz="2500">
                <a:solidFill>
                  <a:prstClr val="black"/>
                </a:solidFill>
                <a:latin typeface="Calibri"/>
                <a:ea typeface="ＭＳ Ｐゴシック" charset="0"/>
                <a:cs typeface="Myriad Pro Light" charset="0"/>
              </a:rPr>
              <a:t>Machine-checked proofs that the transformations between levels preserve semantics</a:t>
            </a:r>
          </a:p>
          <a:p>
            <a:pPr marL="267853" indent="-160712">
              <a:spcBef>
                <a:spcPts val="2109"/>
              </a:spcBef>
              <a:buClr>
                <a:srgbClr val="000000"/>
              </a:buClr>
              <a:buSzPct val="125000"/>
              <a:buFont typeface="Myriad Pro Light" charset="0"/>
              <a:buChar char="•"/>
            </a:pPr>
            <a:r>
              <a:rPr lang="en-US" sz="2500">
                <a:solidFill>
                  <a:prstClr val="black"/>
                </a:solidFill>
                <a:latin typeface="Calibri"/>
                <a:ea typeface="ＭＳ Ｐゴシック" charset="0"/>
                <a:cs typeface="Myriad Pro Light" charset="0"/>
              </a:rPr>
              <a:t>Code extracted to OCaml and deployed with real switch hardware</a:t>
            </a:r>
          </a:p>
        </p:txBody>
      </p:sp>
      <p:sp>
        <p:nvSpPr>
          <p:cNvPr id="47115" name="Rectangle 11"/>
          <p:cNvSpPr>
            <a:spLocks/>
          </p:cNvSpPr>
          <p:nvPr/>
        </p:nvSpPr>
        <p:spPr bwMode="auto">
          <a:xfrm>
            <a:off x="16933" y="1219200"/>
            <a:ext cx="9144000" cy="892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3400" dirty="0">
                <a:solidFill>
                  <a:prstClr val="black"/>
                </a:solidFill>
                <a:latin typeface="Calibri"/>
                <a:ea typeface="ＭＳ Ｐゴシック" charset="0"/>
                <a:cs typeface="Myriad Pro Light" charset="0"/>
              </a:rPr>
              <a:t>Certified </a:t>
            </a:r>
            <a:r>
              <a:rPr lang="en-US" sz="3400" dirty="0" err="1">
                <a:solidFill>
                  <a:prstClr val="black"/>
                </a:solidFill>
                <a:latin typeface="Calibri"/>
                <a:ea typeface="ＭＳ Ｐゴシック" charset="0"/>
                <a:cs typeface="Myriad Pro Light" charset="0"/>
              </a:rPr>
              <a:t>NetKAT</a:t>
            </a:r>
            <a:r>
              <a:rPr lang="en-US" sz="3400" dirty="0">
                <a:solidFill>
                  <a:prstClr val="black"/>
                </a:solidFill>
                <a:latin typeface="Calibri"/>
                <a:ea typeface="ＭＳ Ｐゴシック" charset="0"/>
                <a:cs typeface="Myriad Pro Light" charset="0"/>
              </a:rPr>
              <a:t> Controller</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
        <p:nvSpPr>
          <p:cNvPr id="16" name="Footer Placeholder 3"/>
          <p:cNvSpPr txBox="1">
            <a:spLocks/>
          </p:cNvSpPr>
          <p:nvPr/>
        </p:nvSpPr>
        <p:spPr>
          <a:xfrm>
            <a:off x="5715000" y="6324601"/>
            <a:ext cx="3200400" cy="396875"/>
          </a:xfrm>
          <a:prstGeom prst="rect">
            <a:avLst/>
          </a:prstGeom>
        </p:spPr>
        <p:txBody>
          <a:bodyPr vert="horz" lIns="91430" tIns="45716" rIns="91430" bIns="45716"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tint val="75000"/>
                  </a:prstClr>
                </a:solidFill>
                <a:latin typeface="Calibri"/>
              </a:rPr>
              <a:t>Source: Nate Foster, Cornell</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10/13/14</a:t>
            </a:r>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Software Defined Networking (COMS 6998-10)</a:t>
            </a:r>
            <a:endParaRPr lang="en-US">
              <a:solidFill>
                <a:prstClr val="black">
                  <a:tint val="75000"/>
                </a:prstClr>
              </a:solidFill>
              <a:latin typeface="Calibri"/>
            </a:endParaRPr>
          </a:p>
        </p:txBody>
      </p:sp>
      <p:sp>
        <p:nvSpPr>
          <p:cNvPr id="17" name="Title 1"/>
          <p:cNvSpPr>
            <a:spLocks noGrp="1"/>
          </p:cNvSpPr>
          <p:nvPr>
            <p:ph type="title"/>
          </p:nvPr>
        </p:nvSpPr>
        <p:spPr>
          <a:xfrm>
            <a:off x="457200" y="0"/>
            <a:ext cx="8229600" cy="1143000"/>
          </a:xfrm>
        </p:spPr>
        <p:txBody>
          <a:bodyPr>
            <a:normAutofit fontScale="90000"/>
          </a:bodyPr>
          <a:lstStyle/>
          <a:p>
            <a:r>
              <a:rPr lang="en-US" dirty="0"/>
              <a:t>Review of Previous Lecture (Cont’d)</a:t>
            </a:r>
          </a:p>
        </p:txBody>
      </p:sp>
    </p:spTree>
    <p:extLst>
      <p:ext uri="{BB962C8B-B14F-4D97-AF65-F5344CB8AC3E}">
        <p14:creationId xmlns:p14="http://schemas.microsoft.com/office/powerpoint/2010/main" val="378434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711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7114">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47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4"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Review of Previous Lecture (Cont’d)</a:t>
            </a:r>
            <a:endParaRPr lang="en-US" dirty="0"/>
          </a:p>
        </p:txBody>
      </p:sp>
      <p:sp>
        <p:nvSpPr>
          <p:cNvPr id="3" name="Content Placeholder 2"/>
          <p:cNvSpPr>
            <a:spLocks noGrp="1"/>
          </p:cNvSpPr>
          <p:nvPr>
            <p:ph idx="1"/>
          </p:nvPr>
        </p:nvSpPr>
        <p:spPr>
          <a:xfrm>
            <a:off x="457200" y="1600200"/>
            <a:ext cx="8382000" cy="4800600"/>
          </a:xfrm>
        </p:spPr>
        <p:txBody>
          <a:bodyPr>
            <a:normAutofit lnSpcReduction="10000"/>
          </a:bodyPr>
          <a:lstStyle/>
          <a:p>
            <a:pPr marL="0" indent="0">
              <a:buNone/>
            </a:pPr>
            <a:r>
              <a:rPr lang="en-US" dirty="0"/>
              <a:t>Verification of software </a:t>
            </a:r>
            <a:r>
              <a:rPr lang="en-US" dirty="0" err="1"/>
              <a:t>dataplane</a:t>
            </a:r>
            <a:endParaRPr lang="en-US" dirty="0"/>
          </a:p>
          <a:p>
            <a:r>
              <a:rPr lang="en-US" dirty="0" smtClean="0"/>
              <a:t>Proof of </a:t>
            </a:r>
            <a:r>
              <a:rPr lang="en-US" dirty="0"/>
              <a:t>bounded </a:t>
            </a:r>
            <a:r>
              <a:rPr lang="en-US" dirty="0" smtClean="0"/>
              <a:t>execution property </a:t>
            </a:r>
            <a:r>
              <a:rPr lang="en-US" dirty="0" smtClean="0"/>
              <a:t> </a:t>
            </a:r>
          </a:p>
          <a:p>
            <a:pPr lvl="1"/>
            <a:r>
              <a:rPr lang="en-US" dirty="0"/>
              <a:t>no more than X instructions per packet</a:t>
            </a:r>
          </a:p>
          <a:p>
            <a:r>
              <a:rPr lang="en-US" dirty="0" smtClean="0"/>
              <a:t>Proof of crash-freedom property</a:t>
            </a:r>
            <a:endParaRPr lang="en-US" dirty="0" smtClean="0"/>
          </a:p>
          <a:p>
            <a:pPr lvl="1"/>
            <a:r>
              <a:rPr lang="en-US" dirty="0" smtClean="0"/>
              <a:t>No packet will cause the pipeline to abort</a:t>
            </a:r>
          </a:p>
          <a:p>
            <a:r>
              <a:rPr lang="en-US" dirty="0" smtClean="0"/>
              <a:t>Need to handle</a:t>
            </a:r>
          </a:p>
          <a:p>
            <a:pPr lvl="1"/>
            <a:r>
              <a:rPr lang="en-US" dirty="0" smtClean="0"/>
              <a:t>Pipelines</a:t>
            </a:r>
          </a:p>
          <a:p>
            <a:pPr lvl="1"/>
            <a:r>
              <a:rPr lang="en-US" dirty="0" smtClean="0"/>
              <a:t>Loops (may exceed time constraint)</a:t>
            </a:r>
          </a:p>
          <a:p>
            <a:pPr lvl="1"/>
            <a:r>
              <a:rPr lang="en-US" dirty="0" smtClean="0"/>
              <a:t>Data structures (can crash)</a:t>
            </a:r>
          </a:p>
          <a:p>
            <a:pPr lvl="1"/>
            <a:endParaRPr lang="en-US" dirty="0" smtClean="0"/>
          </a:p>
        </p:txBody>
      </p:sp>
      <p:sp>
        <p:nvSpPr>
          <p:cNvPr id="5" name="Date Placeholder 4"/>
          <p:cNvSpPr>
            <a:spLocks noGrp="1"/>
          </p:cNvSpPr>
          <p:nvPr>
            <p:ph type="dt" sz="half" idx="10"/>
          </p:nvPr>
        </p:nvSpPr>
        <p:spPr/>
        <p:txBody>
          <a:bodyPr/>
          <a:lstStyle/>
          <a:p>
            <a:r>
              <a:rPr lang="en-US" smtClean="0"/>
              <a:t>10/13/14</a:t>
            </a:r>
            <a:endParaRPr lang="en-US"/>
          </a:p>
        </p:txBody>
      </p:sp>
      <p:sp>
        <p:nvSpPr>
          <p:cNvPr id="6" name="Footer Placeholder 5"/>
          <p:cNvSpPr>
            <a:spLocks noGrp="1"/>
          </p:cNvSpPr>
          <p:nvPr>
            <p:ph type="ftr" sz="quarter" idx="11"/>
          </p:nvPr>
        </p:nvSpPr>
        <p:spPr/>
        <p:txBody>
          <a:bodyPr/>
          <a:lstStyle/>
          <a:p>
            <a:r>
              <a:rPr lang="en-US" smtClean="0"/>
              <a:t>Software Defined Networking (COMS 6998-10)</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9</a:t>
            </a:fld>
            <a:endParaRPr lang="en-US"/>
          </a:p>
        </p:txBody>
      </p:sp>
    </p:spTree>
    <p:extLst>
      <p:ext uri="{BB962C8B-B14F-4D97-AF65-F5344CB8AC3E}">
        <p14:creationId xmlns:p14="http://schemas.microsoft.com/office/powerpoint/2010/main" val="258549457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8.2|4.5"/>
</p:tagLst>
</file>

<file path=ppt/tags/tag2.xml><?xml version="1.0" encoding="utf-8"?>
<p:tagLst xmlns:a="http://schemas.openxmlformats.org/drawingml/2006/main" xmlns:r="http://schemas.openxmlformats.org/officeDocument/2006/relationships" xmlns:p="http://schemas.openxmlformats.org/presentationml/2006/main">
  <p:tag name="TIMING" val="|8.7|61.9|11.2|13.6"/>
</p:tagLst>
</file>

<file path=ppt/tags/tag3.xml><?xml version="1.0" encoding="utf-8"?>
<p:tagLst xmlns:a="http://schemas.openxmlformats.org/drawingml/2006/main" xmlns:r="http://schemas.openxmlformats.org/officeDocument/2006/relationships" xmlns:p="http://schemas.openxmlformats.org/presentationml/2006/main">
  <p:tag name="TIMING" val="|8.7|61.9|11.2|1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38619</TotalTime>
  <Words>8056</Words>
  <Application>Microsoft Macintosh PowerPoint</Application>
  <PresentationFormat>On-screen Show (4:3)</PresentationFormat>
  <Paragraphs>1371</Paragraphs>
  <Slides>77</Slides>
  <Notes>45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Chart</vt:lpstr>
      <vt:lpstr>Equation</vt:lpstr>
      <vt:lpstr>Software Defined Networking COMS 6998-10, Fall 2014</vt:lpstr>
      <vt:lpstr>Midterm Date</vt:lpstr>
      <vt:lpstr>Outline</vt:lpstr>
      <vt:lpstr>Review of Previous Lecture (Cont’d)</vt:lpstr>
      <vt:lpstr>Review of Previous Lecture (Cont’d)</vt:lpstr>
      <vt:lpstr>Review of Previous Lecture (Cont’d)</vt:lpstr>
      <vt:lpstr>Review of Previous Lecture (Cont’d)</vt:lpstr>
      <vt:lpstr>Review of Previous Lecture (Cont’d)</vt:lpstr>
      <vt:lpstr>Review of Previous Lecture (Cont’d)</vt:lpstr>
      <vt:lpstr>PowerPoint Presentation</vt:lpstr>
      <vt:lpstr>PowerPoint Presentation</vt:lpstr>
      <vt:lpstr>Review of Previous Lecture (Cont’d)</vt:lpstr>
      <vt:lpstr>PowerPoint Presentation</vt:lpstr>
      <vt:lpstr>PowerPoint Presentation</vt:lpstr>
      <vt:lpstr>PowerPoint Presentation</vt:lpstr>
      <vt:lpstr>Review of Previous Lecture (Cont’d)</vt:lpstr>
      <vt:lpstr>Review of Previous Lecture (Cont’d)</vt:lpstr>
      <vt:lpstr>Outline</vt:lpstr>
      <vt:lpstr>Updates Happen</vt:lpstr>
      <vt:lpstr>Update one Switch</vt:lpstr>
      <vt:lpstr>Update one Switch (Cont’d)</vt:lpstr>
      <vt:lpstr>Minimal Number of Updates</vt:lpstr>
      <vt:lpstr>Minimal Number of Updates (Cont’d)</vt:lpstr>
      <vt:lpstr>How to obtain minimum dependency</vt:lpstr>
      <vt:lpstr>Maintaining Priority Value Distribution</vt:lpstr>
      <vt:lpstr>Outline</vt:lpstr>
      <vt:lpstr>Network Updates Are Hard</vt:lpstr>
      <vt:lpstr>Network Update Abstractions</vt:lpstr>
      <vt:lpstr>Example: Distributed Access Control</vt:lpstr>
      <vt:lpstr>Naive Update</vt:lpstr>
      <vt:lpstr>Use an Abstraction!</vt:lpstr>
      <vt:lpstr>Per-Switch Atomic Update?</vt:lpstr>
      <vt:lpstr>Per-Packet Consistent Updates</vt:lpstr>
      <vt:lpstr>Universal Property Preservation</vt:lpstr>
      <vt:lpstr>Formal Verification</vt:lpstr>
      <vt:lpstr>Mechanisms</vt:lpstr>
      <vt:lpstr>2-Phase Update</vt:lpstr>
      <vt:lpstr>2-Phase Update in Action</vt:lpstr>
      <vt:lpstr>Optimized Mechanisms</vt:lpstr>
      <vt:lpstr>Subset Optimization</vt:lpstr>
      <vt:lpstr>Correctness</vt:lpstr>
      <vt:lpstr>Implementation</vt:lpstr>
      <vt:lpstr>Evaluation</vt:lpstr>
      <vt:lpstr>Results: Routing Application</vt:lpstr>
      <vt:lpstr>Conclusion</vt:lpstr>
      <vt:lpstr>Outline</vt:lpstr>
      <vt:lpstr>DCN is constantly in flux</vt:lpstr>
      <vt:lpstr>DCN is constantly in flux</vt:lpstr>
      <vt:lpstr>Network updates are painful for operators</vt:lpstr>
      <vt:lpstr>Congestion-free DCN update is the key</vt:lpstr>
      <vt:lpstr>A clos network with ECMP</vt:lpstr>
      <vt:lpstr>Switch upgrade: a naïve solution triggers congestion</vt:lpstr>
      <vt:lpstr>Switch upgrade: a smarter solution seems to be working</vt:lpstr>
      <vt:lpstr>Traffic distribution transition</vt:lpstr>
      <vt:lpstr>Asynchronous changes can cause transient congestion</vt:lpstr>
      <vt:lpstr>Solution: introducing an intermediate step </vt:lpstr>
      <vt:lpstr>How zUpdate performs congestion-free update</vt:lpstr>
      <vt:lpstr>Key technical issues</vt:lpstr>
      <vt:lpstr>Describing traffic distribution</vt:lpstr>
      <vt:lpstr>Representing update requirements</vt:lpstr>
      <vt:lpstr>Switch asynchronization exponentially inflates the possible load values</vt:lpstr>
      <vt:lpstr>Two-phase commit reduces the possible load values to two </vt:lpstr>
      <vt:lpstr>Flow asynchronization exponentially inflates the possible load values</vt:lpstr>
      <vt:lpstr>Handling flow asynchronization</vt:lpstr>
      <vt:lpstr>Computing congestion-free transition plan</vt:lpstr>
      <vt:lpstr>Implementing an update plan</vt:lpstr>
      <vt:lpstr>Evaluations</vt:lpstr>
      <vt:lpstr>Testbed setup</vt:lpstr>
      <vt:lpstr>zUpdate achieves congestion-free switch upgrade</vt:lpstr>
      <vt:lpstr>One-step update causes transient congestion </vt:lpstr>
      <vt:lpstr>Conclusion</vt:lpstr>
      <vt:lpstr>Outline</vt:lpstr>
      <vt:lpstr>Network Partition</vt:lpstr>
      <vt:lpstr>Network Partition</vt:lpstr>
      <vt:lpstr>Solution to Network Partition</vt:lpstr>
      <vt:lpstr>Other Update Problems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920</cp:revision>
  <dcterms:created xsi:type="dcterms:W3CDTF">2011-08-08T23:13:16Z</dcterms:created>
  <dcterms:modified xsi:type="dcterms:W3CDTF">2014-10-14T02:03:19Z</dcterms:modified>
</cp:coreProperties>
</file>