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89"/>
  </p:notesMasterIdLst>
  <p:sldIdLst>
    <p:sldId id="287" r:id="rId3"/>
    <p:sldId id="342"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257" r:id="rId58"/>
    <p:sldId id="258" r:id="rId59"/>
    <p:sldId id="259" r:id="rId60"/>
    <p:sldId id="260" r:id="rId61"/>
    <p:sldId id="261" r:id="rId62"/>
    <p:sldId id="262" r:id="rId63"/>
    <p:sldId id="263" r:id="rId64"/>
    <p:sldId id="264" r:id="rId65"/>
    <p:sldId id="265" r:id="rId66"/>
    <p:sldId id="341" r:id="rId67"/>
    <p:sldId id="266" r:id="rId68"/>
    <p:sldId id="267" r:id="rId69"/>
    <p:sldId id="268" r:id="rId70"/>
    <p:sldId id="269" r:id="rId71"/>
    <p:sldId id="270" r:id="rId72"/>
    <p:sldId id="271" r:id="rId73"/>
    <p:sldId id="272" r:id="rId74"/>
    <p:sldId id="273" r:id="rId75"/>
    <p:sldId id="274" r:id="rId76"/>
    <p:sldId id="275" r:id="rId77"/>
    <p:sldId id="276" r:id="rId78"/>
    <p:sldId id="277" r:id="rId79"/>
    <p:sldId id="278" r:id="rId80"/>
    <p:sldId id="279" r:id="rId81"/>
    <p:sldId id="280" r:id="rId82"/>
    <p:sldId id="281" r:id="rId83"/>
    <p:sldId id="282" r:id="rId84"/>
    <p:sldId id="283" r:id="rId85"/>
    <p:sldId id="284" r:id="rId86"/>
    <p:sldId id="285" r:id="rId87"/>
    <p:sldId id="286" r:id="rId88"/>
  </p:sldIdLst>
  <p:sldSz cx="13004800" cy="9753600"/>
  <p:notesSz cx="6858000" cy="9144000"/>
  <p:defaultTextStyle>
    <a:lvl1pPr algn="ctr" defTabSz="584200">
      <a:defRPr sz="4200">
        <a:latin typeface="Gill Sans"/>
        <a:ea typeface="Gill Sans"/>
        <a:cs typeface="Gill Sans"/>
        <a:sym typeface="Gill Sans"/>
      </a:defRPr>
    </a:lvl1pPr>
    <a:lvl2pPr indent="342900" algn="ctr" defTabSz="584200">
      <a:defRPr sz="4200">
        <a:latin typeface="Gill Sans"/>
        <a:ea typeface="Gill Sans"/>
        <a:cs typeface="Gill Sans"/>
        <a:sym typeface="Gill Sans"/>
      </a:defRPr>
    </a:lvl2pPr>
    <a:lvl3pPr indent="685800" algn="ctr" defTabSz="584200">
      <a:defRPr sz="4200">
        <a:latin typeface="Gill Sans"/>
        <a:ea typeface="Gill Sans"/>
        <a:cs typeface="Gill Sans"/>
        <a:sym typeface="Gill Sans"/>
      </a:defRPr>
    </a:lvl3pPr>
    <a:lvl4pPr indent="1028700" algn="ctr" defTabSz="584200">
      <a:defRPr sz="4200">
        <a:latin typeface="Gill Sans"/>
        <a:ea typeface="Gill Sans"/>
        <a:cs typeface="Gill Sans"/>
        <a:sym typeface="Gill Sans"/>
      </a:defRPr>
    </a:lvl4pPr>
    <a:lvl5pPr indent="1371600" algn="ctr" defTabSz="584200">
      <a:defRPr sz="4200">
        <a:latin typeface="Gill Sans"/>
        <a:ea typeface="Gill Sans"/>
        <a:cs typeface="Gill Sans"/>
        <a:sym typeface="Gill Sans"/>
      </a:defRPr>
    </a:lvl5pPr>
    <a:lvl6pPr indent="1714500" algn="ctr" defTabSz="584200">
      <a:defRPr sz="4200">
        <a:latin typeface="Gill Sans"/>
        <a:ea typeface="Gill Sans"/>
        <a:cs typeface="Gill Sans"/>
        <a:sym typeface="Gill Sans"/>
      </a:defRPr>
    </a:lvl6pPr>
    <a:lvl7pPr indent="2057400" algn="ctr" defTabSz="584200">
      <a:defRPr sz="4200">
        <a:latin typeface="Gill Sans"/>
        <a:ea typeface="Gill Sans"/>
        <a:cs typeface="Gill Sans"/>
        <a:sym typeface="Gill Sans"/>
      </a:defRPr>
    </a:lvl7pPr>
    <a:lvl8pPr indent="2400300" algn="ctr" defTabSz="584200">
      <a:defRPr sz="4200">
        <a:latin typeface="Gill Sans"/>
        <a:ea typeface="Gill Sans"/>
        <a:cs typeface="Gill Sans"/>
        <a:sym typeface="Gill Sans"/>
      </a:defRPr>
    </a:lvl8pPr>
    <a:lvl9pPr indent="2743200" algn="ctr" defTabSz="584200">
      <a:defRPr sz="4200">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840"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hape 1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7" name="Shape 1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28214762"/>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normAutofit/>
          </a:bodyPr>
          <a:lstStyle/>
          <a:p>
            <a:endParaRPr lang="en-US"/>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0466C13E-F135-469B-BBAE-2F60FB69471C}"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Last year I talked about a snapshot based tool for</a:t>
            </a:r>
            <a:r>
              <a:rPr lang="en-US" baseline="0" dirty="0" smtClean="0"/>
              <a:t> verifying networks</a:t>
            </a:r>
            <a:r>
              <a:rPr lang="en-US" dirty="0" smtClean="0"/>
              <a:t>, which was based on a</a:t>
            </a:r>
            <a:r>
              <a:rPr lang="en-US" baseline="0" dirty="0" smtClean="0"/>
              <a:t> modeling framework called </a:t>
            </a:r>
            <a:r>
              <a:rPr lang="en-US" dirty="0" smtClean="0"/>
              <a:t>Header Space Analysis</a:t>
            </a:r>
            <a:r>
              <a:rPr lang="en-US" baseline="0" dirty="0" smtClean="0"/>
              <a:t>. The tool gets a snapshot of the forwarding state of network, and generates a model of the network where each box is modeled by a transfer function. And then we could use this model to verify properties of network, such as “can host a talk to host b?” or “is there any forwarding loop in the network?”</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B5B0954F-44E7-874F-A594-41BB457A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99009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However networks change all the time.</a:t>
            </a:r>
            <a:r>
              <a:rPr lang="en-US" baseline="0" dirty="0" smtClean="0"/>
              <a:t> Individual Rules may get added or deleted or even rules may get added and deleted in batches.</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B5B0954F-44E7-874F-A594-41BB457A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30271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Today I want to talk about the design and</a:t>
            </a:r>
            <a:r>
              <a:rPr lang="en-US" baseline="0" dirty="0" smtClean="0"/>
              <a:t> implementation of a new tool that can verify the compliance of a stream of network state changes in real time. It is a re-implementation of Hassel checks that runs incrementally on each state change. The tool creates a model of network </a:t>
            </a:r>
            <a:r>
              <a:rPr lang="en-US" sz="1200" dirty="0"/>
              <a:t>to which we apply the stream of network changes in real time, and also give it a set of policies and invariants to check and the system always give us a yes/no answer for each of the specified policies and invariants as the changes happen in the network. By doing these policy checks in real time, we can …</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B5B0954F-44E7-874F-A594-41BB457A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401723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The outline of this talk is as follows. I start by reviewing the header space analysis framework,</a:t>
            </a:r>
            <a:r>
              <a:rPr lang="en-US" baseline="0" dirty="0" smtClean="0"/>
              <a:t> then introduce our real time policy checking tool, called </a:t>
            </a:r>
            <a:r>
              <a:rPr lang="en-US" baseline="0" dirty="0" err="1" smtClean="0"/>
              <a:t>netplumber</a:t>
            </a:r>
            <a:r>
              <a:rPr lang="en-US" baseline="0" dirty="0" smtClean="0"/>
              <a:t>. </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B5B0954F-44E7-874F-A594-41BB457A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215962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The</a:t>
            </a:r>
            <a:r>
              <a:rPr lang="en-US" baseline="0" dirty="0" smtClean="0"/>
              <a:t> system that we build for this purpose is called </a:t>
            </a:r>
            <a:r>
              <a:rPr lang="en-US" baseline="0" dirty="0" err="1" smtClean="0"/>
              <a:t>NetPlumber</a:t>
            </a:r>
            <a:r>
              <a:rPr lang="en-US" baseline="0" dirty="0" smtClean="0"/>
              <a:t>. It runs on a single or clusters of machines on the side and checks the stream of state updates against network policy. </a:t>
            </a:r>
            <a:r>
              <a:rPr lang="en-US" baseline="0" dirty="0" err="1" smtClean="0"/>
              <a:t>NetPlumber</a:t>
            </a:r>
            <a:r>
              <a:rPr lang="en-US" baseline="0" dirty="0" smtClean="0"/>
              <a:t> is more suitable for Software Defined networks, because IN SDNs, the interface between the controller and switches is a logically centralized location to observe all the state changes such as installation or removal of rules or link up/down events. So </a:t>
            </a:r>
            <a:r>
              <a:rPr lang="en-US" baseline="0" dirty="0" err="1" smtClean="0"/>
              <a:t>NetPlumber</a:t>
            </a:r>
            <a:r>
              <a:rPr lang="en-US" baseline="0" dirty="0" smtClean="0"/>
              <a:t> can tap into this communication and get a stream of network update. However NP can be used in conventional networks </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56879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Internally, </a:t>
            </a:r>
            <a:r>
              <a:rPr lang="en-US" dirty="0" err="1" smtClean="0"/>
              <a:t>NetPlumber</a:t>
            </a:r>
            <a:r>
              <a:rPr lang="en-US" dirty="0" smtClean="0"/>
              <a:t> creates a dependency graph of al rules in the network and uses it to verify network policy</a:t>
            </a:r>
            <a:r>
              <a:rPr lang="en-US" baseline="0" dirty="0" smtClean="0"/>
              <a:t>. The nodes of this graph are forwarding rules of networks and directed edges show the next hop relationship between edges, meaning that there is an edge from Rule R1 to R2, if there is a physical link from switch 1 to switch 2 in the network and also the input header space of R1, has some intersection with the input header space of R2. In another word, all this next hop dependency is saying is that there is at least one packet header processed by R1, can be processed next by R2.</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305836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To understand how </a:t>
            </a:r>
            <a:r>
              <a:rPr lang="en-US" dirty="0" err="1" smtClean="0"/>
              <a:t>NetPlumber</a:t>
            </a:r>
            <a:r>
              <a:rPr lang="en-US" dirty="0" smtClean="0"/>
              <a:t> works, Let’s look at one simple example, consisting of these 4 switches. NP look at the forwarding rules of each of these switch and</a:t>
            </a:r>
            <a:r>
              <a:rPr lang="en-US" baseline="0" dirty="0" smtClean="0"/>
              <a:t> for each rule, create one rule node in the net plumber graph. We use a completely visual representation of the rules in this example. We assume that headers are only 4 bits long. The match pattern of each rule that specify which packets should be processed by the rule is represented by these 8 squares. The upper square corresponds to value 0, and the lower squares corresponds to value 0. For example this rule matches on 1001 headers and forward them to the green box. This one matches on 01xx headers, rewrite them to 001x and forward to the green box. NP puts one node for every rule in the switches. Then it creates directed edges between the rules. For example we have this directed edge because the output headers of  this rule has some intersection with input headers of this rule</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5616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Also each rule keeps a pointer to the higher priority rules with the same table</a:t>
            </a:r>
            <a:r>
              <a:rPr lang="en-US" baseline="0" dirty="0" smtClean="0"/>
              <a:t> whose match patterns has some intersection, because those rules have priority processing packets that would otherwise match on the lower priority rule. We will see how this comes handy later.</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5616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Now that we have this dependency</a:t>
            </a:r>
            <a:r>
              <a:rPr lang="en-US" baseline="0" dirty="0" smtClean="0"/>
              <a:t> graph, we can use it to check network properties. For example let’s say we want to find reachability between A and B. All we need to do is to connect a source node in the location of the source and a probe node in the location of the destination. The source node pushed an all-wildcard flow through the dependency graph and </a:t>
            </a:r>
            <a:r>
              <a:rPr lang="en-US" baseline="0" dirty="0" err="1" smtClean="0"/>
              <a:t>NetPlumber</a:t>
            </a:r>
            <a:r>
              <a:rPr lang="en-US" baseline="0" dirty="0" smtClean="0"/>
              <a:t> propagate the flow through the dependency graph until it reached the destination. The reason that we push an all-wildcard flow is that it represents the entire set of packet headers that A can possibly generate. I should emphasize that </a:t>
            </a:r>
            <a:r>
              <a:rPr lang="en-US" baseline="0" dirty="0" err="1" smtClean="0"/>
              <a:t>NetPlumber</a:t>
            </a:r>
            <a:r>
              <a:rPr lang="en-US" baseline="0" dirty="0" smtClean="0"/>
              <a:t> is an online checking tool running on the side and it doesn’t send any traffic in the network. What I am showing here is just computation process. </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5616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The real power on this dependency graph is at</a:t>
            </a:r>
            <a:r>
              <a:rPr lang="en-US" baseline="0" dirty="0" smtClean="0"/>
              <a:t> updating check results. Let’s assume we have a new rule installed in the green box. All we need to do to update reachability results is to connect this rule using the directed edges to the rest of the graph</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5616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144588" y="685800"/>
            <a:ext cx="4570412" cy="3429000"/>
          </a:xfrm>
          <a:solidFill>
            <a:srgbClr val="FFFFFF"/>
          </a:solidFill>
          <a:ln/>
        </p:spPr>
      </p:sp>
      <p:sp>
        <p:nvSpPr>
          <p:cNvPr id="58370" name="Rectangle 2"/>
          <p:cNvSpPr>
            <a:spLocks noGrp="1" noChangeArrowheads="1"/>
          </p:cNvSpPr>
          <p:nvPr>
            <p:ph type="body" idx="1"/>
          </p:nvPr>
        </p:nvSpPr>
        <p:spPr>
          <a:ln/>
        </p:spPr>
        <p:txBody>
          <a:bodyPr lIns="86493" tIns="43247" rIns="86493" bIns="43247"/>
          <a:lstStyle/>
          <a:p>
            <a:pPr eaLnBrk="1" hangingPunct="1">
              <a:defRPr/>
            </a:pPr>
            <a:endParaRPr lang="en-US" dirty="0">
              <a:latin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pPr defTabSz="457159">
              <a:defRPr/>
            </a:pPr>
            <a:r>
              <a:rPr lang="en-US" baseline="0" dirty="0" smtClean="0"/>
              <a:t>Then we can get the flow from previous hop nodes and process it by the new rule. Then continue propagating the flow throughout the graph.</a:t>
            </a:r>
            <a:endParaRPr lang="en-US" dirty="0" smtClean="0"/>
          </a:p>
          <a:p>
            <a:r>
              <a:rPr lang="en-US" dirty="0" smtClean="0"/>
              <a:t>Here</a:t>
            </a:r>
            <a:r>
              <a:rPr lang="en-US" baseline="0" dirty="0" smtClean="0"/>
              <a:t> we also need to take care of the new intra-table dependency. Because now some the flows that were previously going through this bottom path, will go through this top path. Therefore we need to subtract those flows from the bottom path. Once we do that, the whole flow on the bottom path will reduce to empty and should be removed.</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5616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The</a:t>
            </a:r>
            <a:r>
              <a:rPr lang="en-US" baseline="0" dirty="0" smtClean="0"/>
              <a:t> probe nodes that we used for receiving flows at the destination can actually check constraints of the flows and that’s how we can check policy. For example we may have a policy that 0010 packets go through the red box. Probe node is in perfect position to check this policy, because it sees all flows from the source and has the complete history of every flow. Therefore by tracing through the history of 0010 packets, it sees that they actually go through the red box, and hence policy is satisfied.</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56166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To understand how </a:t>
            </a:r>
            <a:r>
              <a:rPr lang="en-US" dirty="0" err="1" smtClean="0"/>
              <a:t>NetPlumber</a:t>
            </a:r>
            <a:r>
              <a:rPr lang="en-US" dirty="0" smtClean="0"/>
              <a:t> works, Let’s look at one simple example, consisting of these 4 switches. We look at the forwarding rules of each of these switch and</a:t>
            </a:r>
            <a:r>
              <a:rPr lang="en-US" baseline="0" dirty="0" smtClean="0"/>
              <a:t> for each rule, create one rule node in the net plumber graph. We then connect these nodes according to the next hop dependency.</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56166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a:t>
            </a:r>
          </a:p>
          <a:p>
            <a:r>
              <a:rPr lang="en-US" dirty="0" smtClean="0"/>
              <a:t>The </a:t>
            </a:r>
            <a:r>
              <a:rPr lang="en-US" dirty="0" err="1" smtClean="0"/>
              <a:t>na</a:t>
            </a:r>
            <a:r>
              <a:rPr lang="fr-FR" dirty="0" err="1" smtClean="0"/>
              <a:t>ï</a:t>
            </a:r>
            <a:r>
              <a:rPr lang="en-US" dirty="0" err="1" smtClean="0"/>
              <a:t>ve</a:t>
            </a:r>
            <a:r>
              <a:rPr lang="en-US" dirty="0" smtClean="0"/>
              <a:t> way for doing it</a:t>
            </a:r>
            <a:r>
              <a:rPr lang="en-US" baseline="0" dirty="0" smtClean="0"/>
              <a:t> by partitioning based on physical node will be worst</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378439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4608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lIns="86493" tIns="43247" rIns="86493" bIns="43247"/>
          <a:lstStyle/>
          <a:p>
            <a:r>
              <a:rPr lang="en-US">
                <a:latin typeface="Lucida Grande" charset="0"/>
                <a:cs typeface="Lucida Grande" charset="0"/>
                <a:sym typeface="Lucida Grande" charset="0"/>
              </a:rPr>
              <a:t>what does correctness mean--discuss offline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a:xfrm>
            <a:off x="1144588" y="685800"/>
            <a:ext cx="4570412" cy="3429000"/>
          </a:xfrm>
          <a:solidFill>
            <a:srgbClr val="FFFFFF"/>
          </a:solidFill>
          <a:ln/>
        </p:spPr>
      </p:sp>
      <p:sp>
        <p:nvSpPr>
          <p:cNvPr id="60418" name="Rectangle 2"/>
          <p:cNvSpPr>
            <a:spLocks noGrp="1" noChangeArrowheads="1"/>
          </p:cNvSpPr>
          <p:nvPr>
            <p:ph type="body" idx="1"/>
          </p:nvPr>
        </p:nvSpPr>
        <p:spPr>
          <a:ln/>
        </p:spPr>
        <p:txBody>
          <a:bodyPr lIns="86493" tIns="43247" rIns="86493" bIns="43247"/>
          <a:lstStyle/>
          <a:p>
            <a:pPr eaLnBrk="1" hangingPunct="1">
              <a:defRPr/>
            </a:pPr>
            <a:r>
              <a:rPr lang="en-US" dirty="0">
                <a:latin typeface="Lucida Grande" charset="0"/>
                <a:cs typeface="Lucida Grande" charset="0"/>
                <a:sym typeface="Lucida Grande" charset="0"/>
              </a:rPr>
              <a:t>The programming model makes the programmer</a:t>
            </a:r>
            <a:r>
              <a:rPr lang="ja-JP" altLang="en-US" dirty="0">
                <a:latin typeface="Arial"/>
                <a:cs typeface="Lucida Grande" charset="0"/>
                <a:sym typeface="Lucida Grande" charset="0"/>
              </a:rPr>
              <a:t>’</a:t>
            </a:r>
            <a:r>
              <a:rPr lang="en-US" dirty="0">
                <a:latin typeface="Lucida Grande" charset="0"/>
                <a:cs typeface="Lucida Grande" charset="0"/>
                <a:sym typeface="Lucida Grande" charset="0"/>
              </a:rPr>
              <a:t>s life easy: just take a packet and say what to do with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Rot="1" noChangeAspect="1" noChangeArrowheads="1"/>
          </p:cNvSpPr>
          <p:nvPr>
            <p:ph type="sldImg"/>
          </p:nvPr>
        </p:nvSpPr>
        <p:spPr>
          <a:xfrm>
            <a:off x="1144588" y="685800"/>
            <a:ext cx="4570412" cy="3429000"/>
          </a:xfrm>
          <a:solidFill>
            <a:srgbClr val="FFFFFF"/>
          </a:solidFill>
          <a:ln/>
        </p:spPr>
      </p:sp>
      <p:sp>
        <p:nvSpPr>
          <p:cNvPr id="66562" name="Rectangle 2"/>
          <p:cNvSpPr>
            <a:spLocks noGrp="1" noChangeArrowheads="1"/>
          </p:cNvSpPr>
          <p:nvPr>
            <p:ph type="body" idx="1"/>
          </p:nvPr>
        </p:nvSpPr>
        <p:spPr>
          <a:ln/>
        </p:spPr>
        <p:txBody>
          <a:bodyPr lIns="86493" tIns="43247" rIns="86493" bIns="43247"/>
          <a:lstStyle/>
          <a:p>
            <a:pPr eaLnBrk="1" hangingPunct="1">
              <a:defRPr/>
            </a:pPr>
            <a:r>
              <a:rPr lang="en-US" sz="2000">
                <a:latin typeface="Lucida Grande" charset="0"/>
                <a:cs typeface="Lucida Grande" charset="0"/>
                <a:sym typeface="Lucida Grande" charset="0"/>
              </a:rPr>
              <a:t>Here is how the tracing method works for the example Java algorithmic policy.  </a:t>
            </a:r>
          </a:p>
          <a:p>
            <a:pPr eaLnBrk="1" hangingPunct="1">
              <a:defRPr/>
            </a:pPr>
            <a:endParaRPr lang="en-US" sz="2000">
              <a:latin typeface="Lucida Grande" charset="0"/>
              <a:cs typeface="Lucida Grande" charset="0"/>
              <a:sym typeface="Lucida Grande" charset="0"/>
            </a:endParaRPr>
          </a:p>
          <a:p>
            <a:pPr eaLnBrk="1" hangingPunct="1">
              <a:defRPr/>
            </a:pPr>
            <a:r>
              <a:rPr lang="en-US" sz="2000">
                <a:latin typeface="Lucida Grande" charset="0"/>
                <a:cs typeface="Lucida Grande" charset="0"/>
                <a:sym typeface="Lucida Grande" charset="0"/>
              </a:rPr>
              <a:t>Suppose Maple executes the algorithmic policy on a packet with Ethernet source 1, Ethernet dest 2 and tcp destination 80. As the packet moves through the policy, Maple collects a trace of the execution. </a:t>
            </a:r>
          </a:p>
          <a:p>
            <a:pPr eaLnBrk="1" hangingPunct="1">
              <a:defRPr/>
            </a:pPr>
            <a:endParaRPr lang="en-US" sz="2000">
              <a:latin typeface="Lucida Grande" charset="0"/>
              <a:cs typeface="Lucida Grande" charset="0"/>
              <a:sym typeface="Lucida Grande" charset="0"/>
            </a:endParaRPr>
          </a:p>
          <a:p>
            <a:pPr eaLnBrk="1" hangingPunct="1">
              <a:defRPr/>
            </a:pPr>
            <a:r>
              <a:rPr lang="en-US" sz="2000">
                <a:latin typeface="Lucida Grande" charset="0"/>
                <a:cs typeface="Lucida Grande" charset="0"/>
                <a:sym typeface="Lucida Grande" charset="0"/>
              </a:rPr>
              <a:t>When this packet arrives at the check on tcp destination, Maple records the assertion, and its outcome. In this case, the outcome is false. The program proceeds to the else branch, where it reads the source and destination addresses, both of which Maple logs. Finally, the program returns the computed path.</a:t>
            </a:r>
          </a:p>
          <a:p>
            <a:pPr eaLnBrk="1" hangingPunct="1">
              <a:defRPr/>
            </a:pPr>
            <a:endParaRPr lang="en-US" sz="2000">
              <a:latin typeface="Lucida Grande" charset="0"/>
              <a:cs typeface="Lucida Grande" charset="0"/>
              <a:sym typeface="Lucida Grande" charset="0"/>
            </a:endParaRPr>
          </a:p>
          <a:p>
            <a:pPr eaLnBrk="1" hangingPunct="1">
              <a:defRPr/>
            </a:pPr>
            <a:endParaRPr lang="en-US" sz="2000">
              <a:latin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p:cNvSpPr>
          <p:nvPr>
            <p:ph type="sldImg"/>
          </p:nvPr>
        </p:nvSpPr>
        <p:spPr>
          <a:xfrm>
            <a:off x="1144588" y="685800"/>
            <a:ext cx="4570412" cy="3429000"/>
          </a:xfrm>
          <a:solidFill>
            <a:srgbClr val="FFFFFF"/>
          </a:solidFill>
          <a:ln/>
        </p:spPr>
      </p:sp>
      <p:sp>
        <p:nvSpPr>
          <p:cNvPr id="68610" name="Rectangle 2"/>
          <p:cNvSpPr>
            <a:spLocks noGrp="1" noChangeArrowheads="1"/>
          </p:cNvSpPr>
          <p:nvPr>
            <p:ph type="body" idx="1"/>
          </p:nvPr>
        </p:nvSpPr>
        <p:spPr>
          <a:ln/>
        </p:spPr>
        <p:txBody>
          <a:bodyPr lIns="86493" tIns="43247" rIns="86493" bIns="43247"/>
          <a:lstStyle/>
          <a:p>
            <a:pPr eaLnBrk="1" hangingPunct="1">
              <a:defRPr/>
            </a:pPr>
            <a:r>
              <a:rPr lang="en-US" sz="2000">
                <a:latin typeface="Lucida Grande" charset="0"/>
                <a:cs typeface="Lucida Grande" charset="0"/>
                <a:sym typeface="Lucida Grande" charset="0"/>
              </a:rPr>
              <a:t>Maple then uses this trace to begin generating the Trace Tree. In this case, Maple still doesn</a:t>
            </a:r>
            <a:r>
              <a:rPr lang="ja-JP" altLang="en-US" sz="2000">
                <a:latin typeface="Arial"/>
                <a:cs typeface="Lucida Grande" charset="0"/>
                <a:sym typeface="Lucida Grande" charset="0"/>
              </a:rPr>
              <a:t>’</a:t>
            </a:r>
            <a:r>
              <a:rPr lang="en-US" sz="2000">
                <a:latin typeface="Lucida Grande" charset="0"/>
                <a:cs typeface="Lucida Grande" charset="0"/>
                <a:sym typeface="Lucida Grande" charset="0"/>
              </a:rPr>
              <a:t>t know what will happen if the assertion is true, and it therefore adds a placeholder under the true branch.</a:t>
            </a:r>
          </a:p>
          <a:p>
            <a:pPr eaLnBrk="1" hangingPunct="1">
              <a:defRPr/>
            </a:pPr>
            <a:endParaRPr lang="en-US" sz="2000">
              <a:latin typeface="Lucida Grande" charset="0"/>
              <a:cs typeface="Lucida Grande" charset="0"/>
              <a:sym typeface="Lucida Grande" charset="0"/>
            </a:endParaRPr>
          </a:p>
          <a:p>
            <a:pPr eaLnBrk="1" hangingPunct="1">
              <a:defRPr/>
            </a:pPr>
            <a:r>
              <a:rPr lang="en-US" sz="2000">
                <a:latin typeface="Lucida Grande" charset="0"/>
                <a:cs typeface="Lucida Grande" charset="0"/>
                <a:sym typeface="Lucida Grande" charset="0"/>
              </a:rPr>
              <a:t>Now, if we execute f on a packet to tcp destination 22, the assertion is true, and the packet is dropped. Maple logs this new trace and uses it to refine its Trace Tree, filling in the true branch of the assertion. </a:t>
            </a:r>
          </a:p>
          <a:p>
            <a:pPr eaLnBrk="1" hangingPunct="1">
              <a:defRPr/>
            </a:pPr>
            <a:endParaRPr lang="en-US" sz="2000">
              <a:latin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Rot="1" noChangeAspect="1" noChangeArrowheads="1"/>
          </p:cNvSpPr>
          <p:nvPr>
            <p:ph type="sldImg"/>
          </p:nvPr>
        </p:nvSpPr>
        <p:spPr>
          <a:xfrm>
            <a:off x="1144588" y="685800"/>
            <a:ext cx="4570412" cy="3429000"/>
          </a:xfrm>
          <a:solidFill>
            <a:srgbClr val="FFFFFF"/>
          </a:solidFill>
          <a:ln/>
        </p:spPr>
      </p:sp>
      <p:sp>
        <p:nvSpPr>
          <p:cNvPr id="70658" name="Rectangle 2"/>
          <p:cNvSpPr>
            <a:spLocks noGrp="1" noChangeArrowheads="1"/>
          </p:cNvSpPr>
          <p:nvPr>
            <p:ph type="body" idx="1"/>
          </p:nvPr>
        </p:nvSpPr>
        <p:spPr>
          <a:ln/>
        </p:spPr>
        <p:txBody>
          <a:bodyPr lIns="86493" tIns="43247" rIns="86493" bIns="43247"/>
          <a:lstStyle/>
          <a:p>
            <a:pPr eaLnBrk="1" hangingPunct="1">
              <a:defRPr/>
            </a:pPr>
            <a:r>
              <a:rPr lang="en-US" sz="1400">
                <a:latin typeface="Lucida Grande" charset="0"/>
                <a:cs typeface="Lucida Grande" charset="0"/>
                <a:sym typeface="Lucida Grande" charset="0"/>
              </a:rPr>
              <a:t>The basic compilation algorithm is actually very simple, and we explain it here in the context of an example trace tree. For simplicity the leaves are labelled with switch-specific actions, such as forward on some ports or drop. </a:t>
            </a:r>
          </a:p>
          <a:p>
            <a:pPr eaLnBrk="1" hangingPunct="1">
              <a:defRPr/>
            </a:pPr>
            <a:endParaRPr lang="en-US" sz="1400">
              <a:latin typeface="Lucida Grande" charset="0"/>
              <a:cs typeface="Lucida Grande" charset="0"/>
              <a:sym typeface="Lucida Grande" charset="0"/>
            </a:endParaRPr>
          </a:p>
          <a:p>
            <a:pPr eaLnBrk="1" hangingPunct="1">
              <a:defRPr/>
            </a:pPr>
            <a:r>
              <a:rPr lang="en-US" sz="1400">
                <a:latin typeface="Lucida Grande" charset="0"/>
                <a:cs typeface="Lucida Grande" charset="0"/>
                <a:sym typeface="Lucida Grande" charset="0"/>
              </a:rPr>
              <a:t>The basic algorithm generates one rule for each execution of f, and each execution of f is stored as a path from the root of the trace tree to a leaf. For example, the right-most path in this tree resulted from an execution that observed that tcpDst!=22 and ethDst==4 and ethSrc==6.</a:t>
            </a:r>
          </a:p>
          <a:p>
            <a:pPr eaLnBrk="1" hangingPunct="1">
              <a:defRPr/>
            </a:pPr>
            <a:r>
              <a:rPr lang="en-US" sz="1400">
                <a:latin typeface="Lucida Grande" charset="0"/>
                <a:cs typeface="Lucida Grande" charset="0"/>
                <a:sym typeface="Lucida Grande" charset="0"/>
              </a:rPr>
              <a:t>The leaf stores the action and the match condition can be obtained from the path from the root to the leaf. In this case, we would want to match on tcpDst!=22, ethDst==4 and ethSrc==6. Of course, as we described earlier, we cannot match on tcpDst!=22, and so instead we will generate a rule at a higher priority that matches on the condition which we wish to negate. This rule, which we call a </a:t>
            </a:r>
            <a:r>
              <a:rPr lang="ja-JP" altLang="en-US" sz="1400">
                <a:latin typeface="Arial"/>
                <a:cs typeface="Lucida Grande" charset="0"/>
                <a:sym typeface="Lucida Grande" charset="0"/>
              </a:rPr>
              <a:t>“</a:t>
            </a:r>
            <a:r>
              <a:rPr lang="en-US" sz="1400">
                <a:latin typeface="Lucida Grande" charset="0"/>
                <a:cs typeface="Lucida Grande" charset="0"/>
                <a:sym typeface="Lucida Grande" charset="0"/>
              </a:rPr>
              <a:t>barrier rule</a:t>
            </a:r>
            <a:r>
              <a:rPr lang="ja-JP" altLang="en-US" sz="1400">
                <a:latin typeface="Arial"/>
                <a:cs typeface="Lucida Grande" charset="0"/>
                <a:sym typeface="Lucida Grande" charset="0"/>
              </a:rPr>
              <a:t>”</a:t>
            </a:r>
            <a:r>
              <a:rPr lang="en-US" sz="1400">
                <a:latin typeface="Lucida Grande" charset="0"/>
                <a:cs typeface="Lucida Grande" charset="0"/>
                <a:sym typeface="Lucida Grande" charset="0"/>
              </a:rPr>
              <a:t> ensures that the rule for the execution which we are considering only fires when the condition is false. </a:t>
            </a:r>
          </a:p>
          <a:p>
            <a:pPr eaLnBrk="1" hangingPunct="1">
              <a:defRPr/>
            </a:pPr>
            <a:endParaRPr lang="en-US" sz="1400">
              <a:latin typeface="Lucida Grande" charset="0"/>
              <a:cs typeface="Lucida Grande" charset="0"/>
              <a:sym typeface="Lucida Grande" charset="0"/>
            </a:endParaRPr>
          </a:p>
          <a:p>
            <a:pPr eaLnBrk="1" hangingPunct="1">
              <a:defRPr/>
            </a:pPr>
            <a:r>
              <a:rPr lang="en-US" sz="1400">
                <a:latin typeface="Lucida Grande" charset="0"/>
                <a:cs typeface="Lucida Grande" charset="0"/>
                <a:sym typeface="Lucida Grande" charset="0"/>
              </a:rPr>
              <a:t>We observe that all the rules that require tcpDst!=22 are under the False branch of the assertion node and all the rules that require tcpDst==22 are under the True branch of the assertion node. Therefore, we can determine the priority level of the barrier rule by first generating rules and assigning priorities to the False branch of the node, and then assigning the priority of the barrier rule to have the next higher priority. Then we can assign priorities to the True branch. Hence, by generating rules with a classical in-order traversal from False to True branches, we can correctly assign priorities to rules. </a:t>
            </a:r>
          </a:p>
          <a:p>
            <a:pPr eaLnBrk="1" hangingPunct="1">
              <a:defRPr/>
            </a:pPr>
            <a:endParaRPr lang="en-US" sz="1400">
              <a:latin typeface="Lucida Grande" charset="0"/>
              <a:cs typeface="Lucida Grande" charset="0"/>
              <a:sym typeface="Lucida Grande" charset="0"/>
            </a:endParaRPr>
          </a:p>
          <a:p>
            <a:pPr eaLnBrk="1" hangingPunct="1">
              <a:defRPr/>
            </a:pPr>
            <a:r>
              <a:rPr lang="en-US" sz="1400">
                <a:latin typeface="Lucida Grande" charset="0"/>
                <a:cs typeface="Lucida Grande" charset="0"/>
                <a:sym typeface="Lucida Grande" charset="0"/>
              </a:rPr>
              <a:t>Finally, since the subtree under the True branch may not completely describe how to handle all tcpDst==22 packets, some packets with tcpDst==22 may fall through to the reach the barrier rule. Therefore, the action for the barrier rule must be ToController, so that we can continue to trace f correctly. </a:t>
            </a:r>
          </a:p>
          <a:p>
            <a:pPr eaLnBrk="1" hangingPunct="1">
              <a:defRPr/>
            </a:pPr>
            <a:endParaRPr lang="en-US" sz="1400">
              <a:latin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Rot="1" noChangeAspect="1" noChangeArrowheads="1"/>
          </p:cNvSpPr>
          <p:nvPr>
            <p:ph type="sldImg"/>
          </p:nvPr>
        </p:nvSpPr>
        <p:spPr>
          <a:xfrm>
            <a:off x="1144588" y="685800"/>
            <a:ext cx="4570412" cy="3429000"/>
          </a:xfrm>
          <a:solidFill>
            <a:srgbClr val="FFFFFF"/>
          </a:solidFill>
          <a:ln/>
        </p:spPr>
      </p:sp>
      <p:sp>
        <p:nvSpPr>
          <p:cNvPr id="72706" name="Rectangle 2"/>
          <p:cNvSpPr>
            <a:spLocks noGrp="1" noChangeArrowheads="1"/>
          </p:cNvSpPr>
          <p:nvPr>
            <p:ph type="body" idx="1"/>
          </p:nvPr>
        </p:nvSpPr>
        <p:spPr>
          <a:ln/>
        </p:spPr>
        <p:txBody>
          <a:bodyPr lIns="86493" tIns="43247" rIns="86493" bIns="43247"/>
          <a:lstStyle/>
          <a:p>
            <a:pPr eaLnBrk="1" hangingPunct="1">
              <a:defRPr/>
            </a:pPr>
            <a:r>
              <a:rPr lang="en-US" sz="1800">
                <a:latin typeface="Lucida Grande" charset="0"/>
                <a:cs typeface="Lucida Grande" charset="0"/>
                <a:sym typeface="Lucida Grande" charset="0"/>
              </a:rPr>
              <a:t>We step through the execution of the algorithm on the example tree. We initialize a priority variable to 0. We then recursively process the tree in-order processing False branches before True branches. </a:t>
            </a:r>
          </a:p>
          <a:p>
            <a:pPr eaLnBrk="1" hangingPunct="1">
              <a:defRPr/>
            </a:pPr>
            <a:endParaRPr lang="en-US" sz="1800">
              <a:latin typeface="Lucida Grande" charset="0"/>
              <a:cs typeface="Lucida Grande" charset="0"/>
              <a:sym typeface="Lucida Grande" charset="0"/>
            </a:endParaRPr>
          </a:p>
          <a:p>
            <a:pPr eaLnBrk="1" hangingPunct="1">
              <a:defRPr/>
            </a:pPr>
            <a:r>
              <a:rPr lang="en-US" sz="1800">
                <a:latin typeface="Lucida Grande" charset="0"/>
                <a:cs typeface="Lucida Grande" charset="0"/>
                <a:sym typeface="Lucida Grande" charset="0"/>
              </a:rPr>
              <a:t>As we descend in the tree, we keep track of the positively occurring match conditions along the path to the root. </a:t>
            </a:r>
          </a:p>
          <a:p>
            <a:pPr eaLnBrk="1" hangingPunct="1">
              <a:defRPr/>
            </a:pPr>
            <a:endParaRPr lang="en-US" sz="1800">
              <a:latin typeface="Lucida Grande" charset="0"/>
              <a:cs typeface="Lucida Grande" charset="0"/>
              <a:sym typeface="Lucida Grande" charset="0"/>
            </a:endParaRPr>
          </a:p>
          <a:p>
            <a:pPr eaLnBrk="1" hangingPunct="1">
              <a:defRPr/>
            </a:pPr>
            <a:r>
              <a:rPr lang="en-US" sz="1800">
                <a:latin typeface="Lucida Grande" charset="0"/>
                <a:cs typeface="Lucida Grande" charset="0"/>
                <a:sym typeface="Lucida Grande" charset="0"/>
              </a:rPr>
              <a:t>At the root, the set of accumulated match conditions is empty. We then process the ethDst node in the False subtree, which also has an empty set of accumulated match conditions. We then proceed down to the leaf labelled port 30, which has accumulated positive matches on ethDst and ethSrc. We output the rule at the current value of the priority variable and increment the priority variable. </a:t>
            </a:r>
          </a:p>
          <a:p>
            <a:pPr eaLnBrk="1" hangingPunct="1">
              <a:defRPr/>
            </a:pPr>
            <a:endParaRPr lang="en-US" sz="1800">
              <a:latin typeface="Lucida Grande" charset="0"/>
              <a:cs typeface="Lucida Grande" charset="0"/>
              <a:sym typeface="Lucida Grande" charset="0"/>
            </a:endParaRPr>
          </a:p>
          <a:p>
            <a:pPr eaLnBrk="1" hangingPunct="1">
              <a:defRPr/>
            </a:pPr>
            <a:r>
              <a:rPr lang="en-US" sz="1800">
                <a:latin typeface="Lucida Grande" charset="0"/>
                <a:cs typeface="Lucida Grande" charset="0"/>
                <a:sym typeface="Lucida Grande" charset="0"/>
              </a:rPr>
              <a:t>We then backtrack to the ethDst node and process its other child, outputting a rule at priority 1 and increment the priority variable. </a:t>
            </a:r>
          </a:p>
          <a:p>
            <a:pPr eaLnBrk="1" hangingPunct="1">
              <a:defRPr/>
            </a:pPr>
            <a:endParaRPr lang="en-US" sz="1800">
              <a:latin typeface="Lucida Grande" charset="0"/>
              <a:cs typeface="Lucida Grande" charset="0"/>
              <a:sym typeface="Lucida Grande" charset="0"/>
            </a:endParaRPr>
          </a:p>
          <a:p>
            <a:pPr eaLnBrk="1" hangingPunct="1">
              <a:defRPr/>
            </a:pPr>
            <a:r>
              <a:rPr lang="en-US" sz="1800">
                <a:latin typeface="Lucida Grande" charset="0"/>
                <a:cs typeface="Lucida Grande" charset="0"/>
                <a:sym typeface="Lucida Grande" charset="0"/>
              </a:rPr>
              <a:t>We backtrack to the root, where we output the barrier at the current priority 2, increment the priority and finally process the True branch of the assertion.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Network debugging and verification is famous to be hard.</a:t>
            </a:r>
          </a:p>
          <a:p>
            <a:r>
              <a:rPr lang="en-US" dirty="0" smtClean="0"/>
              <a:t>It is hard because the forwarding state</a:t>
            </a:r>
            <a:r>
              <a:rPr lang="en-US" baseline="0" dirty="0" smtClean="0"/>
              <a:t> of the network is hard to analyze.</a:t>
            </a:r>
            <a:endParaRPr lang="en-US" dirty="0" smtClean="0"/>
          </a:p>
          <a:p>
            <a:r>
              <a:rPr lang="en-US" dirty="0" err="1" smtClean="0"/>
              <a:t>T</a:t>
            </a:r>
            <a:r>
              <a:rPr lang="en-US" baseline="0" dirty="0" err="1" smtClean="0"/>
              <a:t>forwarding</a:t>
            </a:r>
            <a:r>
              <a:rPr lang="en-US" baseline="0" dirty="0" smtClean="0"/>
              <a:t> state of network is the set of forwarding rules in the forwarding tables of switches, routers or other boxes that define how an incoming packet is processed and forwarded to the next hop. And the set of forwarding state of network determines how the network behaves overall.</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35881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t>The forwarding state of network is hard to analyze because first of all it is generated by different boxes from multiple vendors with</a:t>
            </a:r>
            <a:r>
              <a:rPr lang="en-US" baseline="0" dirty="0" smtClean="0"/>
              <a:t> different presentation formats which makes understanding them harder.. Distributed across multiple tables and boxes which makes predicating the overall behavior harder. Is written to network by multiple independent writes such as local and remote instances of multiple different protocols or manually by different network admins which makes their interactions unpredictable. </a:t>
            </a:r>
            <a:endParaRPr lang="en-US" dirty="0"/>
          </a:p>
        </p:txBody>
      </p:sp>
      <p:sp>
        <p:nvSpPr>
          <p:cNvPr id="4" name="Slide Number Placeholder 3"/>
          <p:cNvSpPr>
            <a:spLocks noGrp="1"/>
          </p:cNvSpPr>
          <p:nvPr>
            <p:ph type="sldNum" sz="quarter" idx="10"/>
          </p:nvPr>
        </p:nvSpPr>
        <p:spPr>
          <a:xfrm>
            <a:off x="3884414" y="8685894"/>
            <a:ext cx="2972098" cy="456595"/>
          </a:xfrm>
          <a:prstGeom prst="rect">
            <a:avLst/>
          </a:prstGeom>
        </p:spPr>
        <p:txBody>
          <a:bodyPr lIns="86493" tIns="43247" rIns="86493" bIns="43247"/>
          <a:lstStyle/>
          <a:p>
            <a:fld id="{478096A1-7A3E-3846-9236-876A6FA33805}"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285812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9" name="Shape 9"/>
          <p:cNvSpPr>
            <a:spLocks noGrp="1"/>
          </p:cNvSpPr>
          <p:nvPr>
            <p:ph type="title"/>
          </p:nvPr>
        </p:nvSpPr>
        <p:spPr>
          <a:xfrm>
            <a:off x="1270000" y="1638300"/>
            <a:ext cx="10464800" cy="3302000"/>
          </a:xfrm>
          <a:prstGeom prst="rect">
            <a:avLst/>
          </a:prstGeom>
        </p:spPr>
        <p:txBody>
          <a:bodyPr lIns="0" tIns="0" rIns="0" bIns="0" anchor="b"/>
          <a:lstStyle>
            <a:lvl1pPr>
              <a:defRPr sz="8400">
                <a:solidFill>
                  <a:srgbClr val="941751"/>
                </a:solidFill>
              </a:defRPr>
            </a:lvl1pPr>
          </a:lstStyle>
          <a:p>
            <a:pPr lvl="0">
              <a:defRPr sz="1800">
                <a:solidFill>
                  <a:srgbClr val="000000"/>
                </a:solidFill>
              </a:defRPr>
            </a:pPr>
            <a:r>
              <a:rPr sz="8400">
                <a:solidFill>
                  <a:srgbClr val="941751"/>
                </a:solidFill>
              </a:rPr>
              <a:t>Title Text</a:t>
            </a:r>
          </a:p>
        </p:txBody>
      </p:sp>
      <p:sp>
        <p:nvSpPr>
          <p:cNvPr id="10" name="Shape 10"/>
          <p:cNvSpPr>
            <a:spLocks noGrp="1"/>
          </p:cNvSpPr>
          <p:nvPr>
            <p:ph type="body" idx="1"/>
          </p:nvPr>
        </p:nvSpPr>
        <p:spPr>
          <a:xfrm>
            <a:off x="1270000" y="5029200"/>
            <a:ext cx="10464800" cy="1130300"/>
          </a:xfrm>
          <a:prstGeom prst="rect">
            <a:avLst/>
          </a:prstGeom>
        </p:spPr>
        <p:txBody>
          <a:bodyPr/>
          <a:lstStyle>
            <a:lvl1pPr marL="0" indent="0" algn="ctr">
              <a:spcBef>
                <a:spcPts val="0"/>
              </a:spcBef>
              <a:buSzTx/>
              <a:buFontTx/>
              <a:buNone/>
              <a:defRPr sz="3600">
                <a:solidFill>
                  <a:srgbClr val="5E5E5E"/>
                </a:solidFill>
              </a:defRPr>
            </a:lvl1pPr>
            <a:lvl2pPr marL="0" indent="0" algn="ctr">
              <a:spcBef>
                <a:spcPts val="0"/>
              </a:spcBef>
              <a:buSzTx/>
              <a:buFontTx/>
              <a:buNone/>
              <a:defRPr sz="3600">
                <a:solidFill>
                  <a:srgbClr val="5E5E5E"/>
                </a:solidFill>
              </a:defRPr>
            </a:lvl2pPr>
            <a:lvl3pPr marL="0" indent="0" algn="ctr">
              <a:spcBef>
                <a:spcPts val="0"/>
              </a:spcBef>
              <a:buSzTx/>
              <a:buFontTx/>
              <a:buNone/>
              <a:defRPr sz="3600">
                <a:solidFill>
                  <a:srgbClr val="000000"/>
                </a:solidFill>
                <a:latin typeface="Gill Sans"/>
                <a:ea typeface="Gill Sans"/>
                <a:cs typeface="Gill Sans"/>
                <a:sym typeface="Gill Sans"/>
              </a:defRPr>
            </a:lvl3pPr>
            <a:lvl4pPr marL="0" indent="0" algn="ctr">
              <a:spcBef>
                <a:spcPts val="0"/>
              </a:spcBef>
              <a:buSzTx/>
              <a:buFontTx/>
              <a:buNone/>
              <a:defRPr sz="3600">
                <a:solidFill>
                  <a:srgbClr val="000000"/>
                </a:solidFill>
                <a:latin typeface="Gill Sans"/>
                <a:ea typeface="Gill Sans"/>
                <a:cs typeface="Gill Sans"/>
                <a:sym typeface="Gill Sans"/>
              </a:defRPr>
            </a:lvl4pPr>
            <a:lvl5pPr marL="0" indent="0" algn="ctr">
              <a:spcBef>
                <a:spcPts val="0"/>
              </a:spcBef>
              <a:buSzTx/>
              <a:buFontTx/>
              <a:buNone/>
              <a:defRPr sz="3600">
                <a:solidFill>
                  <a:srgbClr val="000000"/>
                </a:solidFill>
                <a:latin typeface="Gill Sans"/>
                <a:ea typeface="Gill Sans"/>
                <a:cs typeface="Gill Sans"/>
                <a:sym typeface="Gill Sans"/>
              </a:defRPr>
            </a:lvl5pPr>
          </a:lstStyle>
          <a:p>
            <a:pPr lvl="0">
              <a:defRPr sz="1800">
                <a:solidFill>
                  <a:srgbClr val="000000"/>
                </a:solidFill>
              </a:defRPr>
            </a:pPr>
            <a:r>
              <a:rPr sz="3600">
                <a:solidFill>
                  <a:srgbClr val="5E5E5E"/>
                </a:solidFill>
              </a:rPr>
              <a:t>Body Level One</a:t>
            </a:r>
          </a:p>
          <a:p>
            <a:pPr lvl="1">
              <a:defRPr sz="1800">
                <a:solidFill>
                  <a:srgbClr val="000000"/>
                </a:solidFill>
              </a:defRPr>
            </a:pPr>
            <a:r>
              <a:rPr sz="3600">
                <a:solidFill>
                  <a:srgbClr val="5E5E5E"/>
                </a:solidFill>
              </a:rPr>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11" name="Shape 11"/>
          <p:cNvSpPr>
            <a:spLocks noGrp="1"/>
          </p:cNvSpPr>
          <p:nvPr>
            <p:ph type="sldNum" sz="quarter" idx="2"/>
          </p:nvPr>
        </p:nvSpPr>
        <p:spPr>
          <a:xfrm>
            <a:off x="6324600" y="9258300"/>
            <a:ext cx="342900" cy="368300"/>
          </a:xfrm>
          <a:prstGeom prst="rect">
            <a:avLst/>
          </a:prstGeom>
        </p:spPr>
        <p:txBody>
          <a:bodyPr/>
          <a:lstStyle>
            <a:lvl1pPr>
              <a:defRPr sz="1800">
                <a:solidFill>
                  <a:srgbClr val="000000"/>
                </a:solidFill>
                <a:latin typeface="Gill Sans"/>
                <a:ea typeface="Gill Sans"/>
                <a:cs typeface="Gill Sans"/>
                <a:sym typeface="Gill Sans"/>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295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583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065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64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solidFill>
                  <a:srgbClr val="000000"/>
                </a:solidFill>
              </a:defRPr>
            </a:pPr>
            <a:r>
              <a:rPr sz="5400">
                <a:solidFill>
                  <a:srgbClr val="424242"/>
                </a:solidFill>
              </a:rPr>
              <a:t>Title Text</a:t>
            </a:r>
          </a:p>
        </p:txBody>
      </p:sp>
      <p:sp>
        <p:nvSpPr>
          <p:cNvPr id="14" name="Shape 14"/>
          <p:cNvSpPr>
            <a:spLocks noGrp="1"/>
          </p:cNvSpPr>
          <p:nvPr>
            <p:ph type="body" idx="1"/>
          </p:nvPr>
        </p:nvSpPr>
        <p:spPr>
          <a:prstGeom prst="rect">
            <a:avLst/>
          </a:prstGeom>
        </p:spPr>
        <p:txBody>
          <a:bodyPr/>
          <a:lstStyle>
            <a:lvl2pPr marL="1333500" indent="-571500">
              <a:spcBef>
                <a:spcPts val="1100"/>
              </a:spcBef>
              <a:buFontTx/>
              <a:buChar char="-"/>
              <a:defRPr sz="3400" i="1"/>
            </a:lvl2pPr>
            <a:lvl3pPr marL="1905000" indent="-381000">
              <a:spcBef>
                <a:spcPts val="1000"/>
              </a:spcBef>
              <a:buFontTx/>
              <a:buChar char="-"/>
              <a:defRPr sz="3600"/>
            </a:lvl3pPr>
            <a:lvl4pPr marL="2603500" indent="-571500">
              <a:spcBef>
                <a:spcPts val="1000"/>
              </a:spcBef>
              <a:buFontTx/>
              <a:buChar char="-"/>
              <a:defRPr sz="3600"/>
            </a:lvl4pPr>
            <a:lvl5pPr marL="3314700" indent="-571500">
              <a:spcBef>
                <a:spcPts val="1000"/>
              </a:spcBef>
              <a:buFontTx/>
              <a:buChar char="-"/>
              <a:defRPr sz="3600"/>
            </a:lvl5pPr>
          </a:lstStyle>
          <a:p>
            <a:pPr lvl="0">
              <a:defRPr sz="1800">
                <a:solidFill>
                  <a:srgbClr val="000000"/>
                </a:solidFill>
              </a:defRPr>
            </a:pPr>
            <a:r>
              <a:rPr sz="4000">
                <a:solidFill>
                  <a:srgbClr val="424242"/>
                </a:solidFill>
              </a:rPr>
              <a:t>Body Level One</a:t>
            </a:r>
          </a:p>
          <a:p>
            <a:pPr lvl="1">
              <a:defRPr sz="1800" i="0">
                <a:solidFill>
                  <a:srgbClr val="000000"/>
                </a:solidFill>
              </a:defRPr>
            </a:pPr>
            <a:r>
              <a:rPr sz="3400" i="1">
                <a:solidFill>
                  <a:srgbClr val="424242"/>
                </a:solidFill>
              </a:rPr>
              <a:t>Body Level Two</a:t>
            </a:r>
          </a:p>
          <a:p>
            <a:pPr lvl="2">
              <a:defRPr sz="1800">
                <a:solidFill>
                  <a:srgbClr val="000000"/>
                </a:solidFill>
              </a:defRPr>
            </a:pPr>
            <a:r>
              <a:rPr sz="3600">
                <a:solidFill>
                  <a:srgbClr val="424242"/>
                </a:solidFill>
              </a:rPr>
              <a:t>Body Level Three</a:t>
            </a:r>
          </a:p>
          <a:p>
            <a:pPr lvl="3">
              <a:defRPr sz="1800">
                <a:solidFill>
                  <a:srgbClr val="000000"/>
                </a:solidFill>
              </a:defRPr>
            </a:pPr>
            <a:r>
              <a:rPr sz="3600">
                <a:solidFill>
                  <a:srgbClr val="424242"/>
                </a:solidFill>
              </a:rPr>
              <a:t>Body Level Four</a:t>
            </a:r>
          </a:p>
          <a:p>
            <a:pPr lvl="4">
              <a:defRPr sz="1800">
                <a:solidFill>
                  <a:srgbClr val="000000"/>
                </a:solidFill>
              </a:defRPr>
            </a:pPr>
            <a:r>
              <a:rPr sz="3600">
                <a:solidFill>
                  <a:srgbClr val="424242"/>
                </a:solidFill>
              </a:rPr>
              <a:t>Body Level Five</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9206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0925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936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098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161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425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7431744"/>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527550" y="9258300"/>
            <a:ext cx="39497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600">
                <a:solidFill>
                  <a:srgbClr val="C0C0C0"/>
                </a:solidFill>
                <a:latin typeface="+mn-lt"/>
                <a:ea typeface="+mn-ea"/>
                <a:cs typeface="+mn-cs"/>
                <a:sym typeface="Calibri"/>
              </a:defRPr>
            </a:lvl1pPr>
          </a:lstStyle>
          <a:p>
            <a:pPr lvl="0">
              <a:defRPr sz="1800">
                <a:solidFill>
                  <a:srgbClr val="000000"/>
                </a:solidFill>
              </a:defRPr>
            </a:pPr>
            <a:r>
              <a:rPr sz="1600">
                <a:solidFill>
                  <a:srgbClr val="C0C0C0"/>
                </a:solidFill>
              </a:rPr>
              <a:t>COMS6998-10 (Software Defined Networking)</a:t>
            </a:r>
          </a:p>
        </p:txBody>
      </p:sp>
      <p:sp>
        <p:nvSpPr>
          <p:cNvPr id="3" name="Shape 3"/>
          <p:cNvSpPr>
            <a:spLocks noGrp="1"/>
          </p:cNvSpPr>
          <p:nvPr>
            <p:ph type="title"/>
          </p:nvPr>
        </p:nvSpPr>
        <p:spPr>
          <a:xfrm>
            <a:off x="1270000" y="127000"/>
            <a:ext cx="10464800" cy="194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5400">
                <a:solidFill>
                  <a:srgbClr val="424242"/>
                </a:solidFill>
              </a:rPr>
              <a:t>Title Text</a:t>
            </a:r>
          </a:p>
        </p:txBody>
      </p:sp>
      <p:sp>
        <p:nvSpPr>
          <p:cNvPr id="4" name="Shape 4"/>
          <p:cNvSpPr>
            <a:spLocks noGrp="1"/>
          </p:cNvSpPr>
          <p:nvPr>
            <p:ph type="body" idx="1"/>
          </p:nvPr>
        </p:nvSpPr>
        <p:spPr>
          <a:xfrm>
            <a:off x="1270000" y="2590800"/>
            <a:ext cx="10464800" cy="49403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1333500" indent="-571500">
              <a:spcBef>
                <a:spcPts val="1100"/>
              </a:spcBef>
              <a:buFontTx/>
              <a:buChar char="-"/>
              <a:defRPr sz="3400" i="1"/>
            </a:lvl2pPr>
            <a:lvl3pPr marL="1905000" indent="-381000">
              <a:spcBef>
                <a:spcPts val="1000"/>
              </a:spcBef>
              <a:buFontTx/>
              <a:buChar char="-"/>
              <a:defRPr sz="3600"/>
            </a:lvl3pPr>
            <a:lvl4pPr marL="2603500" indent="-571500">
              <a:spcBef>
                <a:spcPts val="1000"/>
              </a:spcBef>
              <a:buFontTx/>
              <a:buChar char="-"/>
              <a:defRPr sz="3600"/>
            </a:lvl4pPr>
            <a:lvl5pPr marL="3314700" indent="-571500">
              <a:spcBef>
                <a:spcPts val="1000"/>
              </a:spcBef>
              <a:buFontTx/>
              <a:buChar char="-"/>
              <a:defRPr sz="3600"/>
            </a:lvl5pPr>
          </a:lstStyle>
          <a:p>
            <a:pPr lvl="0">
              <a:defRPr sz="1800">
                <a:solidFill>
                  <a:srgbClr val="000000"/>
                </a:solidFill>
              </a:defRPr>
            </a:pPr>
            <a:r>
              <a:rPr sz="4000">
                <a:solidFill>
                  <a:srgbClr val="424242"/>
                </a:solidFill>
              </a:rPr>
              <a:t>Body Level One</a:t>
            </a:r>
          </a:p>
          <a:p>
            <a:pPr lvl="1">
              <a:defRPr sz="1800" i="0">
                <a:solidFill>
                  <a:srgbClr val="000000"/>
                </a:solidFill>
              </a:defRPr>
            </a:pPr>
            <a:r>
              <a:rPr sz="3400" i="1">
                <a:solidFill>
                  <a:srgbClr val="424242"/>
                </a:solidFill>
              </a:rPr>
              <a:t>Body Level Two</a:t>
            </a:r>
          </a:p>
          <a:p>
            <a:pPr lvl="2">
              <a:defRPr sz="1800">
                <a:solidFill>
                  <a:srgbClr val="000000"/>
                </a:solidFill>
              </a:defRPr>
            </a:pPr>
            <a:r>
              <a:rPr sz="3600">
                <a:solidFill>
                  <a:srgbClr val="424242"/>
                </a:solidFill>
              </a:rPr>
              <a:t>Body Level Three</a:t>
            </a:r>
          </a:p>
          <a:p>
            <a:pPr lvl="3">
              <a:defRPr sz="1800">
                <a:solidFill>
                  <a:srgbClr val="000000"/>
                </a:solidFill>
              </a:defRPr>
            </a:pPr>
            <a:r>
              <a:rPr sz="3600">
                <a:solidFill>
                  <a:srgbClr val="424242"/>
                </a:solidFill>
              </a:rPr>
              <a:t>Body Level Four</a:t>
            </a:r>
          </a:p>
          <a:p>
            <a:pPr lvl="4">
              <a:defRPr sz="1800">
                <a:solidFill>
                  <a:srgbClr val="000000"/>
                </a:solidFill>
              </a:defRPr>
            </a:pPr>
            <a:r>
              <a:rPr sz="3600">
                <a:solidFill>
                  <a:srgbClr val="424242"/>
                </a:solidFill>
              </a:rPr>
              <a:t>Body Level Five</a:t>
            </a:r>
          </a:p>
        </p:txBody>
      </p:sp>
      <p:sp>
        <p:nvSpPr>
          <p:cNvPr id="5" name="Shape 5"/>
          <p:cNvSpPr>
            <a:spLocks noGrp="1"/>
          </p:cNvSpPr>
          <p:nvPr>
            <p:ph type="sldNum" sz="quarter" idx="2"/>
          </p:nvPr>
        </p:nvSpPr>
        <p:spPr>
          <a:xfrm>
            <a:off x="12101363" y="9067800"/>
            <a:ext cx="371774" cy="406400"/>
          </a:xfrm>
          <a:prstGeom prst="rect">
            <a:avLst/>
          </a:prstGeom>
          <a:ln w="12700">
            <a:miter lim="400000"/>
          </a:ln>
        </p:spPr>
        <p:txBody>
          <a:bodyPr wrap="none" lIns="0" tIns="0" rIns="0" bIns="0">
            <a:spAutoFit/>
          </a:bodyPr>
          <a:lstStyle>
            <a:lvl1pPr>
              <a:defRPr sz="2000">
                <a:solidFill>
                  <a:srgbClr val="C0C0C0"/>
                </a:solidFill>
                <a:latin typeface="+mn-lt"/>
                <a:ea typeface="+mn-ea"/>
                <a:cs typeface="+mn-cs"/>
                <a:sym typeface="Calibri"/>
              </a:defRPr>
            </a:lvl1pPr>
          </a:lstStyle>
          <a:p>
            <a:pPr lvl="0"/>
            <a:fld id="{86CB4B4D-7CA3-9044-876B-883B54F8677D}" type="slidenum">
              <a:t>‹#›</a:t>
            </a:fld>
            <a:endParaRPr/>
          </a:p>
        </p:txBody>
      </p:sp>
      <p:sp>
        <p:nvSpPr>
          <p:cNvPr id="6" name="Shape 6"/>
          <p:cNvSpPr/>
          <p:nvPr/>
        </p:nvSpPr>
        <p:spPr>
          <a:xfrm>
            <a:off x="101600" y="9290049"/>
            <a:ext cx="1335981"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600">
                <a:solidFill>
                  <a:srgbClr val="C0C0C0"/>
                </a:solidFill>
                <a:latin typeface="+mn-lt"/>
                <a:ea typeface="+mn-ea"/>
                <a:cs typeface="+mn-cs"/>
                <a:sym typeface="Calibri"/>
              </a:defRPr>
            </a:lvl1pPr>
          </a:lstStyle>
          <a:p>
            <a:pPr lvl="0">
              <a:defRPr sz="1800">
                <a:solidFill>
                  <a:srgbClr val="000000"/>
                </a:solidFill>
              </a:defRPr>
            </a:pPr>
            <a:r>
              <a:rPr sz="1600">
                <a:solidFill>
                  <a:srgbClr val="C0C0C0"/>
                </a:solidFill>
              </a:rPr>
              <a:t>Oct 6, 2014      </a:t>
            </a:r>
          </a:p>
        </p:txBody>
      </p:sp>
      <p:sp>
        <p:nvSpPr>
          <p:cNvPr id="7" name="Shape 7"/>
          <p:cNvSpPr/>
          <p:nvPr/>
        </p:nvSpPr>
        <p:spPr>
          <a:xfrm>
            <a:off x="9740900" y="9290049"/>
            <a:ext cx="2383433"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600">
                <a:solidFill>
                  <a:srgbClr val="C0C0C0"/>
                </a:solidFill>
                <a:latin typeface="+mn-lt"/>
                <a:ea typeface="+mn-ea"/>
                <a:cs typeface="+mn-cs"/>
                <a:sym typeface="Calibri"/>
              </a:defRPr>
            </a:lvl1pPr>
          </a:lstStyle>
          <a:p>
            <a:pPr lvl="0">
              <a:defRPr sz="1800">
                <a:solidFill>
                  <a:srgbClr val="000000"/>
                </a:solidFill>
              </a:defRPr>
            </a:pPr>
            <a:r>
              <a:rPr sz="1600">
                <a:solidFill>
                  <a:srgbClr val="C0C0C0"/>
                </a:solidFill>
              </a:rPr>
              <a:t>Source: K. Argyrati, EPFL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xStyles>
    <p:titleStyle>
      <a:lvl1pPr algn="ctr" defTabSz="584200">
        <a:defRPr sz="5400">
          <a:solidFill>
            <a:srgbClr val="424242"/>
          </a:solidFill>
          <a:latin typeface="+mn-lt"/>
          <a:ea typeface="+mn-ea"/>
          <a:cs typeface="+mn-cs"/>
          <a:sym typeface="Calibri"/>
        </a:defRPr>
      </a:lvl1pPr>
      <a:lvl2pPr indent="228600" algn="ctr" defTabSz="584200">
        <a:defRPr sz="5400">
          <a:solidFill>
            <a:srgbClr val="424242"/>
          </a:solidFill>
          <a:latin typeface="+mn-lt"/>
          <a:ea typeface="+mn-ea"/>
          <a:cs typeface="+mn-cs"/>
          <a:sym typeface="Calibri"/>
        </a:defRPr>
      </a:lvl2pPr>
      <a:lvl3pPr indent="457200" algn="ctr" defTabSz="584200">
        <a:defRPr sz="5400">
          <a:solidFill>
            <a:srgbClr val="424242"/>
          </a:solidFill>
          <a:latin typeface="+mn-lt"/>
          <a:ea typeface="+mn-ea"/>
          <a:cs typeface="+mn-cs"/>
          <a:sym typeface="Calibri"/>
        </a:defRPr>
      </a:lvl3pPr>
      <a:lvl4pPr indent="685800" algn="ctr" defTabSz="584200">
        <a:defRPr sz="5400">
          <a:solidFill>
            <a:srgbClr val="424242"/>
          </a:solidFill>
          <a:latin typeface="+mn-lt"/>
          <a:ea typeface="+mn-ea"/>
          <a:cs typeface="+mn-cs"/>
          <a:sym typeface="Calibri"/>
        </a:defRPr>
      </a:lvl4pPr>
      <a:lvl5pPr indent="914400" algn="ctr" defTabSz="584200">
        <a:defRPr sz="5400">
          <a:solidFill>
            <a:srgbClr val="424242"/>
          </a:solidFill>
          <a:latin typeface="+mn-lt"/>
          <a:ea typeface="+mn-ea"/>
          <a:cs typeface="+mn-cs"/>
          <a:sym typeface="Calibri"/>
        </a:defRPr>
      </a:lvl5pPr>
      <a:lvl6pPr indent="1143000" algn="ctr" defTabSz="584200">
        <a:defRPr sz="5400">
          <a:solidFill>
            <a:srgbClr val="424242"/>
          </a:solidFill>
          <a:latin typeface="+mn-lt"/>
          <a:ea typeface="+mn-ea"/>
          <a:cs typeface="+mn-cs"/>
          <a:sym typeface="Calibri"/>
        </a:defRPr>
      </a:lvl6pPr>
      <a:lvl7pPr indent="1371600" algn="ctr" defTabSz="584200">
        <a:defRPr sz="5400">
          <a:solidFill>
            <a:srgbClr val="424242"/>
          </a:solidFill>
          <a:latin typeface="+mn-lt"/>
          <a:ea typeface="+mn-ea"/>
          <a:cs typeface="+mn-cs"/>
          <a:sym typeface="Calibri"/>
        </a:defRPr>
      </a:lvl7pPr>
      <a:lvl8pPr indent="1600200" algn="ctr" defTabSz="584200">
        <a:defRPr sz="5400">
          <a:solidFill>
            <a:srgbClr val="424242"/>
          </a:solidFill>
          <a:latin typeface="+mn-lt"/>
          <a:ea typeface="+mn-ea"/>
          <a:cs typeface="+mn-cs"/>
          <a:sym typeface="Calibri"/>
        </a:defRPr>
      </a:lvl8pPr>
      <a:lvl9pPr indent="1828800" algn="ctr" defTabSz="584200">
        <a:defRPr sz="5400">
          <a:solidFill>
            <a:srgbClr val="424242"/>
          </a:solidFill>
          <a:latin typeface="+mn-lt"/>
          <a:ea typeface="+mn-ea"/>
          <a:cs typeface="+mn-cs"/>
          <a:sym typeface="Calibri"/>
        </a:defRPr>
      </a:lvl9pPr>
    </p:titleStyle>
    <p:bodyStyle>
      <a:lvl1pPr marL="571500" indent="-571500" defTabSz="584200">
        <a:spcBef>
          <a:spcPts val="5000"/>
        </a:spcBef>
        <a:buSzPct val="100000"/>
        <a:buFont typeface="Lucida Grande"/>
        <a:buChar char="‣"/>
        <a:defRPr sz="4000">
          <a:solidFill>
            <a:srgbClr val="424242"/>
          </a:solidFill>
          <a:latin typeface="+mn-lt"/>
          <a:ea typeface="+mn-ea"/>
          <a:cs typeface="+mn-cs"/>
          <a:sym typeface="Calibri"/>
        </a:defRPr>
      </a:lvl1pPr>
      <a:lvl2pPr marL="1434352" indent="-672352" defTabSz="584200">
        <a:spcBef>
          <a:spcPts val="5000"/>
        </a:spcBef>
        <a:buSzPct val="100000"/>
        <a:buFont typeface="Lucida Grande"/>
        <a:buChar char="‣"/>
        <a:defRPr sz="4000">
          <a:solidFill>
            <a:srgbClr val="424242"/>
          </a:solidFill>
          <a:latin typeface="+mn-lt"/>
          <a:ea typeface="+mn-ea"/>
          <a:cs typeface="+mn-cs"/>
          <a:sym typeface="Calibri"/>
        </a:defRPr>
      </a:lvl2pPr>
      <a:lvl3pPr marL="1947333" indent="-423333" defTabSz="584200">
        <a:spcBef>
          <a:spcPts val="5000"/>
        </a:spcBef>
        <a:buSzPct val="100000"/>
        <a:buFont typeface="Lucida Grande"/>
        <a:buChar char="‣"/>
        <a:defRPr sz="4000">
          <a:solidFill>
            <a:srgbClr val="424242"/>
          </a:solidFill>
          <a:latin typeface="+mn-lt"/>
          <a:ea typeface="+mn-ea"/>
          <a:cs typeface="+mn-cs"/>
          <a:sym typeface="Calibri"/>
        </a:defRPr>
      </a:lvl3pPr>
      <a:lvl4pPr marL="2667000" indent="-635000" defTabSz="584200">
        <a:spcBef>
          <a:spcPts val="5000"/>
        </a:spcBef>
        <a:buSzPct val="100000"/>
        <a:buFont typeface="Lucida Grande"/>
        <a:buChar char="‣"/>
        <a:defRPr sz="4000">
          <a:solidFill>
            <a:srgbClr val="424242"/>
          </a:solidFill>
          <a:latin typeface="+mn-lt"/>
          <a:ea typeface="+mn-ea"/>
          <a:cs typeface="+mn-cs"/>
          <a:sym typeface="Calibri"/>
        </a:defRPr>
      </a:lvl4pPr>
      <a:lvl5pPr marL="3378200" indent="-635000" defTabSz="584200">
        <a:spcBef>
          <a:spcPts val="5000"/>
        </a:spcBef>
        <a:buSzPct val="100000"/>
        <a:buFont typeface="Lucida Grande"/>
        <a:buChar char="‣"/>
        <a:defRPr sz="4000">
          <a:solidFill>
            <a:srgbClr val="424242"/>
          </a:solidFill>
          <a:latin typeface="+mn-lt"/>
          <a:ea typeface="+mn-ea"/>
          <a:cs typeface="+mn-cs"/>
          <a:sym typeface="Calibri"/>
        </a:defRPr>
      </a:lvl5pPr>
      <a:lvl6pPr marL="4089400" indent="-635000" defTabSz="584200">
        <a:spcBef>
          <a:spcPts val="5000"/>
        </a:spcBef>
        <a:buSzPct val="100000"/>
        <a:buFont typeface="Lucida Grande"/>
        <a:buChar char="‣"/>
        <a:defRPr sz="4000">
          <a:solidFill>
            <a:srgbClr val="424242"/>
          </a:solidFill>
          <a:latin typeface="+mn-lt"/>
          <a:ea typeface="+mn-ea"/>
          <a:cs typeface="+mn-cs"/>
          <a:sym typeface="Calibri"/>
        </a:defRPr>
      </a:lvl6pPr>
      <a:lvl7pPr marL="4800600" indent="-635000" defTabSz="584200">
        <a:spcBef>
          <a:spcPts val="5000"/>
        </a:spcBef>
        <a:buSzPct val="100000"/>
        <a:buFont typeface="Lucida Grande"/>
        <a:buChar char="‣"/>
        <a:defRPr sz="4000">
          <a:solidFill>
            <a:srgbClr val="424242"/>
          </a:solidFill>
          <a:latin typeface="+mn-lt"/>
          <a:ea typeface="+mn-ea"/>
          <a:cs typeface="+mn-cs"/>
          <a:sym typeface="Calibri"/>
        </a:defRPr>
      </a:lvl7pPr>
      <a:lvl8pPr marL="5511800" indent="-635000" defTabSz="584200">
        <a:spcBef>
          <a:spcPts val="5000"/>
        </a:spcBef>
        <a:buSzPct val="100000"/>
        <a:buFont typeface="Lucida Grande"/>
        <a:buChar char="‣"/>
        <a:defRPr sz="4000">
          <a:solidFill>
            <a:srgbClr val="424242"/>
          </a:solidFill>
          <a:latin typeface="+mn-lt"/>
          <a:ea typeface="+mn-ea"/>
          <a:cs typeface="+mn-cs"/>
          <a:sym typeface="Calibri"/>
        </a:defRPr>
      </a:lvl8pPr>
      <a:lvl9pPr marL="6223000" indent="-635000" defTabSz="584200">
        <a:spcBef>
          <a:spcPts val="5000"/>
        </a:spcBef>
        <a:buSzPct val="100000"/>
        <a:buFont typeface="Lucida Grande"/>
        <a:buChar char="‣"/>
        <a:defRPr sz="4000">
          <a:solidFill>
            <a:srgbClr val="424242"/>
          </a:solidFill>
          <a:latin typeface="+mn-lt"/>
          <a:ea typeface="+mn-ea"/>
          <a:cs typeface="+mn-cs"/>
          <a:sym typeface="Calibri"/>
        </a:defRPr>
      </a:lvl9pPr>
    </p:bodyStyle>
    <p:otherStyle>
      <a:lvl1pPr algn="ctr" defTabSz="584200">
        <a:defRPr sz="2000">
          <a:solidFill>
            <a:schemeClr val="tx1"/>
          </a:solidFill>
          <a:latin typeface="+mn-lt"/>
          <a:ea typeface="+mn-ea"/>
          <a:cs typeface="+mn-cs"/>
          <a:sym typeface="Calibri"/>
        </a:defRPr>
      </a:lvl1pPr>
      <a:lvl2pPr indent="228600" algn="ctr" defTabSz="584200">
        <a:defRPr sz="2000">
          <a:solidFill>
            <a:schemeClr val="tx1"/>
          </a:solidFill>
          <a:latin typeface="+mn-lt"/>
          <a:ea typeface="+mn-ea"/>
          <a:cs typeface="+mn-cs"/>
          <a:sym typeface="Calibri"/>
        </a:defRPr>
      </a:lvl2pPr>
      <a:lvl3pPr indent="457200" algn="ctr" defTabSz="584200">
        <a:defRPr sz="2000">
          <a:solidFill>
            <a:schemeClr val="tx1"/>
          </a:solidFill>
          <a:latin typeface="+mn-lt"/>
          <a:ea typeface="+mn-ea"/>
          <a:cs typeface="+mn-cs"/>
          <a:sym typeface="Calibri"/>
        </a:defRPr>
      </a:lvl3pPr>
      <a:lvl4pPr indent="685800" algn="ctr" defTabSz="584200">
        <a:defRPr sz="2000">
          <a:solidFill>
            <a:schemeClr val="tx1"/>
          </a:solidFill>
          <a:latin typeface="+mn-lt"/>
          <a:ea typeface="+mn-ea"/>
          <a:cs typeface="+mn-cs"/>
          <a:sym typeface="Calibri"/>
        </a:defRPr>
      </a:lvl4pPr>
      <a:lvl5pPr indent="914400" algn="ctr" defTabSz="584200">
        <a:defRPr sz="2000">
          <a:solidFill>
            <a:schemeClr val="tx1"/>
          </a:solidFill>
          <a:latin typeface="+mn-lt"/>
          <a:ea typeface="+mn-ea"/>
          <a:cs typeface="+mn-cs"/>
          <a:sym typeface="Calibri"/>
        </a:defRPr>
      </a:lvl5pPr>
      <a:lvl6pPr indent="1143000" algn="ctr" defTabSz="584200">
        <a:defRPr sz="2000">
          <a:solidFill>
            <a:schemeClr val="tx1"/>
          </a:solidFill>
          <a:latin typeface="+mn-lt"/>
          <a:ea typeface="+mn-ea"/>
          <a:cs typeface="+mn-cs"/>
          <a:sym typeface="Calibri"/>
        </a:defRPr>
      </a:lvl6pPr>
      <a:lvl7pPr indent="1371600" algn="ctr" defTabSz="584200">
        <a:defRPr sz="2000">
          <a:solidFill>
            <a:schemeClr val="tx1"/>
          </a:solidFill>
          <a:latin typeface="+mn-lt"/>
          <a:ea typeface="+mn-ea"/>
          <a:cs typeface="+mn-cs"/>
          <a:sym typeface="Calibri"/>
        </a:defRPr>
      </a:lvl7pPr>
      <a:lvl8pPr indent="1600200" algn="ctr" defTabSz="584200">
        <a:defRPr sz="2000">
          <a:solidFill>
            <a:schemeClr val="tx1"/>
          </a:solidFill>
          <a:latin typeface="+mn-lt"/>
          <a:ea typeface="+mn-ea"/>
          <a:cs typeface="+mn-cs"/>
          <a:sym typeface="Calibri"/>
        </a:defRPr>
      </a:lvl8pPr>
      <a:lvl9pPr indent="1828800" algn="ctr" defTabSz="584200">
        <a:defRPr sz="2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46" tIns="65023" rIns="130046" bIns="6502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41"/>
            <a:ext cx="11704320" cy="6436925"/>
          </a:xfrm>
          <a:prstGeom prst="rect">
            <a:avLst/>
          </a:prstGeom>
        </p:spPr>
        <p:txBody>
          <a:bodyPr vert="horz" lIns="130046" tIns="65023" rIns="130046" bIns="65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43"/>
            <a:ext cx="3034453" cy="519289"/>
          </a:xfrm>
          <a:prstGeom prst="rect">
            <a:avLst/>
          </a:prstGeom>
        </p:spPr>
        <p:txBody>
          <a:bodyPr vert="horz" lIns="130046" tIns="65023" rIns="130046" bIns="65023" rtlCol="0" anchor="ctr"/>
          <a:lstStyle>
            <a:lvl1pPr algn="l">
              <a:defRPr sz="1700">
                <a:solidFill>
                  <a:schemeClr val="tx1">
                    <a:tint val="75000"/>
                  </a:schemeClr>
                </a:solidFill>
              </a:defRPr>
            </a:lvl1pPr>
          </a:lstStyle>
          <a:p>
            <a:pPr defTabSz="1300460" rtl="0"/>
            <a:r>
              <a:rPr lang="en-US" kern="1200" smtClean="0">
                <a:solidFill>
                  <a:prstClr val="black">
                    <a:tint val="75000"/>
                  </a:prstClr>
                </a:solidFill>
                <a:latin typeface="Calibri"/>
                <a:ea typeface="+mn-ea"/>
                <a:cs typeface="+mn-cs"/>
              </a:rPr>
              <a:t>10/6/14</a:t>
            </a:r>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443307" y="8994988"/>
            <a:ext cx="4551680" cy="564444"/>
          </a:xfrm>
          <a:prstGeom prst="rect">
            <a:avLst/>
          </a:prstGeom>
        </p:spPr>
        <p:txBody>
          <a:bodyPr vert="horz" lIns="130046" tIns="65023" rIns="130046" bIns="65023" rtlCol="0" anchor="ctr"/>
          <a:lstStyle>
            <a:lvl1pPr algn="ctr">
              <a:defRPr sz="1700">
                <a:solidFill>
                  <a:schemeClr val="tx1">
                    <a:tint val="75000"/>
                  </a:schemeClr>
                </a:solidFill>
              </a:defRPr>
            </a:lvl1pPr>
          </a:lstStyle>
          <a:p>
            <a:pPr defTabSz="1300460" rtl="0"/>
            <a:r>
              <a:rPr lang="en-US" kern="1200" smtClean="0">
                <a:solidFill>
                  <a:prstClr val="black">
                    <a:tint val="75000"/>
                  </a:prstClr>
                </a:solidFill>
                <a:latin typeface="Calibri"/>
                <a:ea typeface="+mn-ea"/>
                <a:cs typeface="+mn-cs"/>
              </a:rPr>
              <a:t>Software Defined Networking (COMS 6998-10) </a:t>
            </a:r>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130046" tIns="65023" rIns="130046" bIns="65023" rtlCol="0" anchor="ctr"/>
          <a:lstStyle>
            <a:lvl1pPr algn="r">
              <a:defRPr sz="1700">
                <a:solidFill>
                  <a:schemeClr val="tx1">
                    <a:tint val="75000"/>
                  </a:schemeClr>
                </a:solidFill>
              </a:defRPr>
            </a:lvl1pPr>
          </a:lstStyle>
          <a:p>
            <a:pPr defTabSz="1300460" rtl="0"/>
            <a:fld id="{20342B77-D34C-443A-9BA4-2E8748A6D936}" type="slidenum">
              <a:rPr lang="en-US" kern="1200" smtClean="0">
                <a:solidFill>
                  <a:prstClr val="black">
                    <a:tint val="75000"/>
                  </a:prstClr>
                </a:solidFill>
                <a:latin typeface="Calibri"/>
                <a:ea typeface="+mn-ea"/>
                <a:cs typeface="+mn-cs"/>
              </a:rPr>
              <a:pPr defTabSz="1300460" rtl="0"/>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239425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p:txStyles>
    <p:titleStyle>
      <a:lvl1pPr algn="ctr" defTabSz="1300460" rtl="0" eaLnBrk="1" latinLnBrk="0" hangingPunct="1">
        <a:spcBef>
          <a:spcPct val="0"/>
        </a:spcBef>
        <a:buNone/>
        <a:defRPr sz="63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4.xml"/><Relationship Id="rId3"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tags" Target="../tags/tag3.x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png"/><Relationship Id="rId1" Type="http://schemas.openxmlformats.org/officeDocument/2006/relationships/tags" Target="../tags/tag4.x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6.jpg"/><Relationship Id="rId5" Type="http://schemas.openxmlformats.org/officeDocument/2006/relationships/image" Target="../media/image3.png"/><Relationship Id="rId1" Type="http://schemas.openxmlformats.org/officeDocument/2006/relationships/tags" Target="../tags/tag5.x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tags" Target="../tags/tag6.x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4.xml"/><Relationship Id="rId3"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4.xml"/><Relationship Id="rId3"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4.xml"/><Relationship Id="rId3"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5.png"/><Relationship Id="rId1" Type="http://schemas.openxmlformats.org/officeDocument/2006/relationships/tags" Target="../tags/tag10.xml"/><Relationship Id="rId2"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5.png"/><Relationship Id="rId1" Type="http://schemas.openxmlformats.org/officeDocument/2006/relationships/tags" Target="../tags/tag11.x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5.png"/><Relationship Id="rId1" Type="http://schemas.openxmlformats.org/officeDocument/2006/relationships/tags" Target="../tags/tag12.x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5.png"/><Relationship Id="rId1" Type="http://schemas.openxmlformats.org/officeDocument/2006/relationships/tags" Target="../tags/tag13.xml"/><Relationship Id="rId2"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5.png"/><Relationship Id="rId1" Type="http://schemas.openxmlformats.org/officeDocument/2006/relationships/tags" Target="../tags/tag14.xml"/><Relationship Id="rId2"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emf"/><Relationship Id="rId1" Type="http://schemas.openxmlformats.org/officeDocument/2006/relationships/tags" Target="../tags/tag15.x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emf"/><Relationship Id="rId1" Type="http://schemas.openxmlformats.org/officeDocument/2006/relationships/tags" Target="../tags/tag16.xml"/><Relationship Id="rId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0.emf"/><Relationship Id="rId1" Type="http://schemas.openxmlformats.org/officeDocument/2006/relationships/tags" Target="../tags/tag17.x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4.xml"/><Relationship Id="rId3"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emf"/></Relationships>
</file>

<file path=ppt/slides/_rels/slide38.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4.xml"/><Relationship Id="rId3"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1" Type="http://schemas.openxmlformats.org/officeDocument/2006/relationships/tags" Target="../tags/tag20.x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37.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240" y="758613"/>
            <a:ext cx="11054080" cy="2411307"/>
          </a:xfrm>
        </p:spPr>
        <p:txBody>
          <a:bodyPr>
            <a:normAutofit/>
          </a:bodyPr>
          <a:lstStyle/>
          <a:p>
            <a:pPr algn="l"/>
            <a:r>
              <a:rPr lang="en-US" dirty="0" smtClean="0"/>
              <a:t>Software Defined Networking</a:t>
            </a:r>
            <a:br>
              <a:rPr lang="en-US" dirty="0" smtClean="0"/>
            </a:br>
            <a:r>
              <a:rPr lang="en-US" dirty="0" smtClean="0"/>
              <a:t>COMS 6998-10, Fall 2014</a:t>
            </a:r>
            <a:endParaRPr lang="en-US" dirty="0"/>
          </a:p>
        </p:txBody>
      </p:sp>
      <p:sp>
        <p:nvSpPr>
          <p:cNvPr id="3" name="Subtitle 2"/>
          <p:cNvSpPr>
            <a:spLocks noGrp="1"/>
          </p:cNvSpPr>
          <p:nvPr>
            <p:ph type="subTitle" idx="1"/>
          </p:nvPr>
        </p:nvSpPr>
        <p:spPr>
          <a:xfrm>
            <a:off x="866986" y="4768428"/>
            <a:ext cx="11595947" cy="3467947"/>
          </a:xfrm>
        </p:spPr>
        <p:txBody>
          <a:bodyPr>
            <a:noAutofit/>
          </a:bodyPr>
          <a:lstStyle/>
          <a:p>
            <a:pPr algn="r"/>
            <a:r>
              <a:rPr lang="en-US" sz="4800" dirty="0">
                <a:solidFill>
                  <a:schemeClr val="tx1"/>
                </a:solidFill>
              </a:rPr>
              <a:t>Instructor: Li </a:t>
            </a:r>
            <a:r>
              <a:rPr lang="en-US" sz="4800" dirty="0" err="1">
                <a:solidFill>
                  <a:schemeClr val="tx1"/>
                </a:solidFill>
              </a:rPr>
              <a:t>Erran</a:t>
            </a:r>
            <a:r>
              <a:rPr lang="en-US" sz="4800" dirty="0">
                <a:solidFill>
                  <a:schemeClr val="tx1"/>
                </a:solidFill>
              </a:rPr>
              <a:t> Li (</a:t>
            </a:r>
            <a:r>
              <a:rPr lang="en-US" sz="4800" dirty="0" err="1">
                <a:solidFill>
                  <a:srgbClr val="9F8540"/>
                </a:solidFill>
              </a:rPr>
              <a:t>lierranli@cs.columbia.edu</a:t>
            </a:r>
            <a:r>
              <a:rPr lang="en-US" sz="4800" dirty="0">
                <a:solidFill>
                  <a:schemeClr val="tx1"/>
                </a:solidFill>
              </a:rPr>
              <a:t>)</a:t>
            </a:r>
          </a:p>
          <a:p>
            <a:pPr lvl="0" algn="r"/>
            <a:r>
              <a:rPr lang="en-US" sz="4800" dirty="0">
                <a:solidFill>
                  <a:srgbClr val="9F8540"/>
                </a:solidFill>
                <a:hlinkClick r:id="rId3"/>
              </a:rPr>
              <a:t>http://www.cs.columbia.edu/~lierranli/coms6998-10SDNFall2014/</a:t>
            </a:r>
            <a:endParaRPr lang="en-US" sz="4800" dirty="0">
              <a:solidFill>
                <a:srgbClr val="9F8540"/>
              </a:solidFill>
            </a:endParaRPr>
          </a:p>
          <a:p>
            <a:pPr lvl="0" algn="r"/>
            <a:r>
              <a:rPr lang="en-US" sz="4800" dirty="0">
                <a:solidFill>
                  <a:schemeClr val="tx1"/>
                </a:solidFill>
              </a:rPr>
              <a:t>10/6/2014: SDN Verification</a:t>
            </a:r>
          </a:p>
        </p:txBody>
      </p:sp>
    </p:spTree>
    <p:extLst>
      <p:ext uri="{BB962C8B-B14F-4D97-AF65-F5344CB8AC3E}">
        <p14:creationId xmlns:p14="http://schemas.microsoft.com/office/powerpoint/2010/main" val="1569977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36124" y="975363"/>
            <a:ext cx="8416996" cy="10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4000" kern="1200" dirty="0">
                <a:solidFill>
                  <a:prstClr val="black"/>
                </a:solidFill>
                <a:latin typeface="Calibri"/>
                <a:ea typeface="ＭＳ Ｐゴシック" charset="0"/>
                <a:cs typeface="Myriad Pro Light" charset="0"/>
              </a:rPr>
              <a:t>Parallel Composition</a:t>
            </a:r>
          </a:p>
        </p:txBody>
      </p:sp>
      <p:sp>
        <p:nvSpPr>
          <p:cNvPr id="28674" name="AutoShape 2"/>
          <p:cNvSpPr>
            <a:spLocks/>
          </p:cNvSpPr>
          <p:nvPr/>
        </p:nvSpPr>
        <p:spPr bwMode="auto">
          <a:xfrm>
            <a:off x="1646241" y="5575301"/>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75" name="AutoShape 3"/>
          <p:cNvSpPr>
            <a:spLocks/>
          </p:cNvSpPr>
          <p:nvPr/>
        </p:nvSpPr>
        <p:spPr bwMode="auto">
          <a:xfrm>
            <a:off x="4203703" y="5575301"/>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76" name="AutoShape 4"/>
          <p:cNvSpPr>
            <a:spLocks/>
          </p:cNvSpPr>
          <p:nvPr/>
        </p:nvSpPr>
        <p:spPr bwMode="auto">
          <a:xfrm>
            <a:off x="2922590" y="5576888"/>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77" name="AutoShape 5"/>
          <p:cNvSpPr>
            <a:spLocks/>
          </p:cNvSpPr>
          <p:nvPr/>
        </p:nvSpPr>
        <p:spPr bwMode="auto">
          <a:xfrm>
            <a:off x="5491165" y="5575301"/>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78" name="Line 6"/>
          <p:cNvSpPr>
            <a:spLocks noChangeShapeType="1"/>
          </p:cNvSpPr>
          <p:nvPr/>
        </p:nvSpPr>
        <p:spPr bwMode="auto">
          <a:xfrm>
            <a:off x="2460625" y="5924550"/>
            <a:ext cx="328613"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79" name="AutoShape 7"/>
          <p:cNvSpPr>
            <a:spLocks/>
          </p:cNvSpPr>
          <p:nvPr/>
        </p:nvSpPr>
        <p:spPr bwMode="auto">
          <a:xfrm>
            <a:off x="1587500" y="4152900"/>
            <a:ext cx="9817099" cy="647700"/>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lgn="l" defTabSz="1300393" rtl="0"/>
            <a:r>
              <a:rPr lang="en-US" sz="3600" kern="1200">
                <a:solidFill>
                  <a:srgbClr val="FFFFFF"/>
                </a:solidFill>
                <a:latin typeface="Calibri"/>
                <a:ea typeface="ＭＳ Ｐゴシック" charset="0"/>
                <a:cs typeface="Myriad Pro Light" charset="0"/>
              </a:rPr>
              <a:t>Controller Platform</a:t>
            </a:r>
          </a:p>
        </p:txBody>
      </p:sp>
      <p:sp>
        <p:nvSpPr>
          <p:cNvPr id="28680" name="AutoShape 8"/>
          <p:cNvSpPr>
            <a:spLocks/>
          </p:cNvSpPr>
          <p:nvPr/>
        </p:nvSpPr>
        <p:spPr bwMode="auto">
          <a:xfrm>
            <a:off x="6756403" y="5575300"/>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81" name="AutoShape 9"/>
          <p:cNvSpPr>
            <a:spLocks/>
          </p:cNvSpPr>
          <p:nvPr/>
        </p:nvSpPr>
        <p:spPr bwMode="auto">
          <a:xfrm>
            <a:off x="8051803" y="5575300"/>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82" name="Line 10"/>
          <p:cNvSpPr>
            <a:spLocks noChangeShapeType="1"/>
          </p:cNvSpPr>
          <p:nvPr/>
        </p:nvSpPr>
        <p:spPr bwMode="auto">
          <a:xfrm rot="10800000">
            <a:off x="6024563" y="4905377"/>
            <a:ext cx="14288" cy="547688"/>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83" name="Line 11"/>
          <p:cNvSpPr>
            <a:spLocks noChangeShapeType="1"/>
          </p:cNvSpPr>
          <p:nvPr/>
        </p:nvSpPr>
        <p:spPr bwMode="auto">
          <a:xfrm rot="10800000" flipH="1">
            <a:off x="6927852" y="4914902"/>
            <a:ext cx="11113" cy="51752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84" name="AutoShape 12"/>
          <p:cNvSpPr>
            <a:spLocks/>
          </p:cNvSpPr>
          <p:nvPr/>
        </p:nvSpPr>
        <p:spPr bwMode="auto">
          <a:xfrm>
            <a:off x="9334503" y="5575300"/>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85" name="AutoShape 13"/>
          <p:cNvSpPr>
            <a:spLocks/>
          </p:cNvSpPr>
          <p:nvPr/>
        </p:nvSpPr>
        <p:spPr bwMode="auto">
          <a:xfrm>
            <a:off x="10617203" y="5575300"/>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86" name="Line 14"/>
          <p:cNvSpPr>
            <a:spLocks noChangeShapeType="1"/>
          </p:cNvSpPr>
          <p:nvPr/>
        </p:nvSpPr>
        <p:spPr bwMode="auto">
          <a:xfrm>
            <a:off x="3733802" y="5919788"/>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87" name="Line 15"/>
          <p:cNvSpPr>
            <a:spLocks noChangeShapeType="1"/>
          </p:cNvSpPr>
          <p:nvPr/>
        </p:nvSpPr>
        <p:spPr bwMode="auto">
          <a:xfrm>
            <a:off x="5003801" y="5919788"/>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88" name="Line 16"/>
          <p:cNvSpPr>
            <a:spLocks noChangeShapeType="1"/>
          </p:cNvSpPr>
          <p:nvPr/>
        </p:nvSpPr>
        <p:spPr bwMode="auto">
          <a:xfrm>
            <a:off x="6299202" y="5919788"/>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89" name="Line 17"/>
          <p:cNvSpPr>
            <a:spLocks noChangeShapeType="1"/>
          </p:cNvSpPr>
          <p:nvPr/>
        </p:nvSpPr>
        <p:spPr bwMode="auto">
          <a:xfrm>
            <a:off x="7569201" y="5919788"/>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90" name="Line 18"/>
          <p:cNvSpPr>
            <a:spLocks noChangeShapeType="1"/>
          </p:cNvSpPr>
          <p:nvPr/>
        </p:nvSpPr>
        <p:spPr bwMode="auto">
          <a:xfrm>
            <a:off x="8877303" y="5932489"/>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91" name="Line 19"/>
          <p:cNvSpPr>
            <a:spLocks noChangeShapeType="1"/>
          </p:cNvSpPr>
          <p:nvPr/>
        </p:nvSpPr>
        <p:spPr bwMode="auto">
          <a:xfrm>
            <a:off x="10160002" y="5932489"/>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692" name="AutoShape 20"/>
          <p:cNvSpPr>
            <a:spLocks/>
          </p:cNvSpPr>
          <p:nvPr/>
        </p:nvSpPr>
        <p:spPr bwMode="auto">
          <a:xfrm>
            <a:off x="1612900" y="3429000"/>
            <a:ext cx="4254500" cy="647700"/>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srgbClr val="FFFFFF"/>
                </a:solidFill>
                <a:latin typeface="Calibri"/>
                <a:ea typeface="ＭＳ Ｐゴシック" charset="0"/>
                <a:cs typeface="Myriad Pro Light" charset="0"/>
              </a:rPr>
              <a:t>Monitor</a:t>
            </a:r>
          </a:p>
        </p:txBody>
      </p:sp>
      <p:sp>
        <p:nvSpPr>
          <p:cNvPr id="28693" name="AutoShape 21"/>
          <p:cNvSpPr>
            <a:spLocks/>
          </p:cNvSpPr>
          <p:nvPr/>
        </p:nvSpPr>
        <p:spPr bwMode="auto">
          <a:xfrm>
            <a:off x="7124702" y="3429000"/>
            <a:ext cx="4254500" cy="647700"/>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srgbClr val="FFFFFF"/>
                </a:solidFill>
                <a:latin typeface="Calibri"/>
                <a:ea typeface="ＭＳ Ｐゴシック" charset="0"/>
                <a:cs typeface="Myriad Pro Light" charset="0"/>
              </a:rPr>
              <a:t>Route</a:t>
            </a:r>
          </a:p>
        </p:txBody>
      </p:sp>
      <p:graphicFrame>
        <p:nvGraphicFramePr>
          <p:cNvPr id="28694" name="Group 22"/>
          <p:cNvGraphicFramePr>
            <a:graphicFrameLocks noGrp="1"/>
          </p:cNvGraphicFramePr>
          <p:nvPr/>
        </p:nvGraphicFramePr>
        <p:xfrm>
          <a:off x="7188202" y="1650999"/>
          <a:ext cx="4025901" cy="1384470"/>
        </p:xfrm>
        <a:graphic>
          <a:graphicData uri="http://schemas.openxmlformats.org/drawingml/2006/table">
            <a:tbl>
              <a:tblPr/>
              <a:tblGrid>
                <a:gridCol w="2417764"/>
                <a:gridCol w="1608137"/>
              </a:tblGrid>
              <a:tr h="470070">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dstip=3.4.5.6</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dstip=6.7.8.9</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8718" name="Group 46"/>
          <p:cNvGraphicFramePr>
            <a:graphicFrameLocks noGrp="1"/>
          </p:cNvGraphicFramePr>
          <p:nvPr/>
        </p:nvGraphicFramePr>
        <p:xfrm>
          <a:off x="1727200" y="1879601"/>
          <a:ext cx="4025901" cy="927270"/>
        </p:xfrm>
        <a:graphic>
          <a:graphicData uri="http://schemas.openxmlformats.org/drawingml/2006/table">
            <a:tbl>
              <a:tblPr/>
              <a:tblGrid>
                <a:gridCol w="2417764"/>
                <a:gridCol w="1608137"/>
              </a:tblGrid>
              <a:tr h="470070">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8735" name="Rectangle 63"/>
          <p:cNvSpPr>
            <a:spLocks/>
          </p:cNvSpPr>
          <p:nvPr/>
        </p:nvSpPr>
        <p:spPr bwMode="auto">
          <a:xfrm>
            <a:off x="6257927" y="3552795"/>
            <a:ext cx="1833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onsolas" charset="0"/>
                <a:ea typeface="ＭＳ Ｐゴシック" charset="0"/>
                <a:cs typeface="Consolas" charset="0"/>
                <a:sym typeface="Consolas" charset="0"/>
              </a:rPr>
              <a:t>+</a:t>
            </a:r>
          </a:p>
        </p:txBody>
      </p:sp>
      <p:graphicFrame>
        <p:nvGraphicFramePr>
          <p:cNvPr id="28736" name="Group 64"/>
          <p:cNvGraphicFramePr>
            <a:graphicFrameLocks noGrp="1"/>
          </p:cNvGraphicFramePr>
          <p:nvPr>
            <p:extLst>
              <p:ext uri="{D42A27DB-BD31-4B8C-83A1-F6EECF244321}">
                <p14:modId xmlns:p14="http://schemas.microsoft.com/office/powerpoint/2010/main" val="2710748524"/>
              </p:ext>
            </p:extLst>
          </p:nvPr>
        </p:nvGraphicFramePr>
        <p:xfrm>
          <a:off x="2492589" y="6502402"/>
          <a:ext cx="8013701" cy="2756070"/>
        </p:xfrm>
        <a:graphic>
          <a:graphicData uri="http://schemas.openxmlformats.org/drawingml/2006/table">
            <a:tbl>
              <a:tblPr/>
              <a:tblGrid>
                <a:gridCol w="4813301"/>
                <a:gridCol w="3200400"/>
              </a:tblGrid>
              <a:tr h="470070">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dstip=3.4.5.6</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 Count</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 dstip=6.7.8.9</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 Count</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srcip=1.2.3.4</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Count</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dstip=3.4.5.6</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dstip=6.7.8.9</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dirty="0" err="1">
                          <a:ln>
                            <a:noFill/>
                          </a:ln>
                          <a:solidFill>
                            <a:schemeClr val="tx1"/>
                          </a:solidFill>
                          <a:effectLst/>
                          <a:latin typeface="Consolas" charset="0"/>
                          <a:ea typeface="ヒラギノ角ゴ ProN W3" charset="0"/>
                          <a:cs typeface="Consolas" charset="0"/>
                          <a:sym typeface="Consolas" charset="0"/>
                        </a:rPr>
                        <a:t>Fwd</a:t>
                      </a:r>
                      <a:r>
                        <a:rPr kumimoji="0" lang="en-US" sz="1800" b="0" i="0" u="none" strike="noStrike" cap="none" normalizeH="0" baseline="0" dirty="0">
                          <a:ln>
                            <a:noFill/>
                          </a:ln>
                          <a:solidFill>
                            <a:schemeClr val="tx1"/>
                          </a:solidFill>
                          <a:effectLst/>
                          <a:latin typeface="Consolas" charset="0"/>
                          <a:ea typeface="ヒラギノ角ゴ ProN W3" charset="0"/>
                          <a:cs typeface="Consolas" charset="0"/>
                          <a:sym typeface="Consolas" charset="0"/>
                        </a:rPr>
                        <a:t> 2</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8781" name="Line 109"/>
          <p:cNvSpPr>
            <a:spLocks noChangeShapeType="1"/>
          </p:cNvSpPr>
          <p:nvPr/>
        </p:nvSpPr>
        <p:spPr bwMode="auto">
          <a:xfrm rot="10800000" flipH="1">
            <a:off x="3736976" y="2898775"/>
            <a:ext cx="0" cy="43497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782" name="Line 110"/>
          <p:cNvSpPr>
            <a:spLocks noChangeShapeType="1"/>
          </p:cNvSpPr>
          <p:nvPr/>
        </p:nvSpPr>
        <p:spPr bwMode="auto">
          <a:xfrm rot="10800000" flipH="1">
            <a:off x="9269413" y="3062290"/>
            <a:ext cx="0" cy="336550"/>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8783" name="Line 111"/>
          <p:cNvSpPr>
            <a:spLocks noChangeShapeType="1"/>
          </p:cNvSpPr>
          <p:nvPr/>
        </p:nvSpPr>
        <p:spPr bwMode="auto">
          <a:xfrm rot="10800000" flipH="1">
            <a:off x="6464300" y="6286501"/>
            <a:ext cx="0" cy="34607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
        <p:nvSpPr>
          <p:cNvPr id="33" name="Footer Placeholder 3"/>
          <p:cNvSpPr txBox="1">
            <a:spLocks/>
          </p:cNvSpPr>
          <p:nvPr/>
        </p:nvSpPr>
        <p:spPr>
          <a:xfrm>
            <a:off x="8128000" y="9165075"/>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4443307" y="9140990"/>
            <a:ext cx="4551680" cy="564444"/>
          </a:xfrm>
        </p:spPr>
        <p:txBody>
          <a:bodyPr/>
          <a:lstStyle/>
          <a:p>
            <a:r>
              <a:rPr lang="en-US" dirty="0"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34" name="Rectangle 1"/>
          <p:cNvSpPr txBox="1">
            <a:spLocks noChangeArrowheads="1"/>
          </p:cNvSpPr>
          <p:nvPr/>
        </p:nvSpPr>
        <p:spPr>
          <a:xfrm>
            <a:off x="650240" y="24083"/>
            <a:ext cx="11704320" cy="1493144"/>
          </a:xfrm>
          <a:prstGeom prst="rect">
            <a:avLst/>
          </a:prstGeom>
        </p:spPr>
        <p:txBody>
          <a:bodyPr vert="horz" lIns="130039" tIns="65020" rIns="130039" bIns="650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prstClr val="black"/>
                </a:solidFill>
                <a:latin typeface="Calibri"/>
              </a:rPr>
              <a:t>Review of Previous Lecture (Cont’d)</a:t>
            </a:r>
          </a:p>
        </p:txBody>
      </p:sp>
    </p:spTree>
    <p:extLst>
      <p:ext uri="{BB962C8B-B14F-4D97-AF65-F5344CB8AC3E}">
        <p14:creationId xmlns:p14="http://schemas.microsoft.com/office/powerpoint/2010/main" val="397070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7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78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869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87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8736"/>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87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1" grpId="0" animBg="1"/>
      <p:bldP spid="28782" grpId="0" animBg="1"/>
      <p:bldP spid="287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216747" y="975362"/>
            <a:ext cx="13004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4000" kern="1200" dirty="0">
                <a:solidFill>
                  <a:prstClr val="black"/>
                </a:solidFill>
                <a:latin typeface="Calibri"/>
                <a:ea typeface="ＭＳ Ｐゴシック" charset="0"/>
                <a:cs typeface="Myriad Pro Light" charset="0"/>
              </a:rPr>
              <a:t>   Sequential Composition</a:t>
            </a:r>
          </a:p>
        </p:txBody>
      </p:sp>
      <p:sp>
        <p:nvSpPr>
          <p:cNvPr id="29698" name="AutoShape 2"/>
          <p:cNvSpPr>
            <a:spLocks/>
          </p:cNvSpPr>
          <p:nvPr/>
        </p:nvSpPr>
        <p:spPr bwMode="auto">
          <a:xfrm>
            <a:off x="1669948" y="6104467"/>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699" name="AutoShape 3"/>
          <p:cNvSpPr>
            <a:spLocks/>
          </p:cNvSpPr>
          <p:nvPr/>
        </p:nvSpPr>
        <p:spPr bwMode="auto">
          <a:xfrm>
            <a:off x="4227410" y="6104467"/>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00" name="AutoShape 4"/>
          <p:cNvSpPr>
            <a:spLocks/>
          </p:cNvSpPr>
          <p:nvPr/>
        </p:nvSpPr>
        <p:spPr bwMode="auto">
          <a:xfrm>
            <a:off x="2946297" y="6106054"/>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01" name="AutoShape 5"/>
          <p:cNvSpPr>
            <a:spLocks/>
          </p:cNvSpPr>
          <p:nvPr/>
        </p:nvSpPr>
        <p:spPr bwMode="auto">
          <a:xfrm>
            <a:off x="5514872" y="6104467"/>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02" name="Line 6"/>
          <p:cNvSpPr>
            <a:spLocks noChangeShapeType="1"/>
          </p:cNvSpPr>
          <p:nvPr/>
        </p:nvSpPr>
        <p:spPr bwMode="auto">
          <a:xfrm>
            <a:off x="2484332" y="6453716"/>
            <a:ext cx="328613"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03" name="AutoShape 7"/>
          <p:cNvSpPr>
            <a:spLocks/>
          </p:cNvSpPr>
          <p:nvPr/>
        </p:nvSpPr>
        <p:spPr bwMode="auto">
          <a:xfrm>
            <a:off x="1611207" y="4682066"/>
            <a:ext cx="9817099" cy="647700"/>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lgn="l" defTabSz="1300393" rtl="0"/>
            <a:r>
              <a:rPr lang="en-US" sz="3600" kern="1200">
                <a:solidFill>
                  <a:srgbClr val="FFFFFF"/>
                </a:solidFill>
                <a:latin typeface="Calibri"/>
                <a:ea typeface="ＭＳ Ｐゴシック" charset="0"/>
                <a:cs typeface="Myriad Pro Light" charset="0"/>
              </a:rPr>
              <a:t>Controller Platform</a:t>
            </a:r>
          </a:p>
        </p:txBody>
      </p:sp>
      <p:sp>
        <p:nvSpPr>
          <p:cNvPr id="29704" name="AutoShape 8"/>
          <p:cNvSpPr>
            <a:spLocks/>
          </p:cNvSpPr>
          <p:nvPr/>
        </p:nvSpPr>
        <p:spPr bwMode="auto">
          <a:xfrm>
            <a:off x="6780110" y="6104468"/>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05" name="AutoShape 9"/>
          <p:cNvSpPr>
            <a:spLocks/>
          </p:cNvSpPr>
          <p:nvPr/>
        </p:nvSpPr>
        <p:spPr bwMode="auto">
          <a:xfrm>
            <a:off x="8075510" y="6104468"/>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06" name="Line 10"/>
          <p:cNvSpPr>
            <a:spLocks noChangeShapeType="1"/>
          </p:cNvSpPr>
          <p:nvPr/>
        </p:nvSpPr>
        <p:spPr bwMode="auto">
          <a:xfrm rot="10800000">
            <a:off x="6048270" y="5434542"/>
            <a:ext cx="14288" cy="547688"/>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07" name="Line 11"/>
          <p:cNvSpPr>
            <a:spLocks noChangeShapeType="1"/>
          </p:cNvSpPr>
          <p:nvPr/>
        </p:nvSpPr>
        <p:spPr bwMode="auto">
          <a:xfrm rot="10800000" flipH="1">
            <a:off x="6951558" y="5444068"/>
            <a:ext cx="11113" cy="51752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08" name="AutoShape 12"/>
          <p:cNvSpPr>
            <a:spLocks/>
          </p:cNvSpPr>
          <p:nvPr/>
        </p:nvSpPr>
        <p:spPr bwMode="auto">
          <a:xfrm>
            <a:off x="9358210" y="6104468"/>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09" name="AutoShape 13"/>
          <p:cNvSpPr>
            <a:spLocks/>
          </p:cNvSpPr>
          <p:nvPr/>
        </p:nvSpPr>
        <p:spPr bwMode="auto">
          <a:xfrm>
            <a:off x="10640910" y="6104468"/>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10" name="Line 14"/>
          <p:cNvSpPr>
            <a:spLocks noChangeShapeType="1"/>
          </p:cNvSpPr>
          <p:nvPr/>
        </p:nvSpPr>
        <p:spPr bwMode="auto">
          <a:xfrm>
            <a:off x="3757509" y="6448954"/>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11" name="Line 15"/>
          <p:cNvSpPr>
            <a:spLocks noChangeShapeType="1"/>
          </p:cNvSpPr>
          <p:nvPr/>
        </p:nvSpPr>
        <p:spPr bwMode="auto">
          <a:xfrm>
            <a:off x="5027508" y="6448954"/>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12" name="Line 16"/>
          <p:cNvSpPr>
            <a:spLocks noChangeShapeType="1"/>
          </p:cNvSpPr>
          <p:nvPr/>
        </p:nvSpPr>
        <p:spPr bwMode="auto">
          <a:xfrm>
            <a:off x="6322909" y="6448954"/>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13" name="Line 17"/>
          <p:cNvSpPr>
            <a:spLocks noChangeShapeType="1"/>
          </p:cNvSpPr>
          <p:nvPr/>
        </p:nvSpPr>
        <p:spPr bwMode="auto">
          <a:xfrm>
            <a:off x="7592908" y="6448954"/>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14" name="Line 18"/>
          <p:cNvSpPr>
            <a:spLocks noChangeShapeType="1"/>
          </p:cNvSpPr>
          <p:nvPr/>
        </p:nvSpPr>
        <p:spPr bwMode="auto">
          <a:xfrm>
            <a:off x="8901010" y="6461655"/>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15" name="Line 19"/>
          <p:cNvSpPr>
            <a:spLocks noChangeShapeType="1"/>
          </p:cNvSpPr>
          <p:nvPr/>
        </p:nvSpPr>
        <p:spPr bwMode="auto">
          <a:xfrm>
            <a:off x="10183709" y="6461655"/>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16" name="AutoShape 20"/>
          <p:cNvSpPr>
            <a:spLocks/>
          </p:cNvSpPr>
          <p:nvPr/>
        </p:nvSpPr>
        <p:spPr bwMode="auto">
          <a:xfrm>
            <a:off x="1636607" y="3958167"/>
            <a:ext cx="4254500" cy="647700"/>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srgbClr val="FFFFFF"/>
                </a:solidFill>
                <a:latin typeface="Calibri"/>
                <a:ea typeface="ＭＳ Ｐゴシック" charset="0"/>
                <a:cs typeface="Myriad Pro Light" charset="0"/>
              </a:rPr>
              <a:t>Load Balance</a:t>
            </a:r>
          </a:p>
        </p:txBody>
      </p:sp>
      <p:sp>
        <p:nvSpPr>
          <p:cNvPr id="29717" name="AutoShape 21"/>
          <p:cNvSpPr>
            <a:spLocks/>
          </p:cNvSpPr>
          <p:nvPr/>
        </p:nvSpPr>
        <p:spPr bwMode="auto">
          <a:xfrm>
            <a:off x="7148409" y="3958167"/>
            <a:ext cx="4254500" cy="647700"/>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srgbClr val="FFFFFF"/>
                </a:solidFill>
                <a:latin typeface="Calibri"/>
                <a:ea typeface="ＭＳ Ｐゴシック" charset="0"/>
                <a:cs typeface="Myriad Pro Light" charset="0"/>
              </a:rPr>
              <a:t>Route</a:t>
            </a:r>
          </a:p>
        </p:txBody>
      </p:sp>
      <p:graphicFrame>
        <p:nvGraphicFramePr>
          <p:cNvPr id="29718" name="Group 22"/>
          <p:cNvGraphicFramePr>
            <a:graphicFrameLocks noGrp="1"/>
          </p:cNvGraphicFramePr>
          <p:nvPr>
            <p:extLst>
              <p:ext uri="{D42A27DB-BD31-4B8C-83A1-F6EECF244321}">
                <p14:modId xmlns:p14="http://schemas.microsoft.com/office/powerpoint/2010/main" val="2518761975"/>
              </p:ext>
            </p:extLst>
          </p:nvPr>
        </p:nvGraphicFramePr>
        <p:xfrm>
          <a:off x="7046809" y="2154766"/>
          <a:ext cx="4025901" cy="1384470"/>
        </p:xfrm>
        <a:graphic>
          <a:graphicData uri="http://schemas.openxmlformats.org/drawingml/2006/table">
            <a:tbl>
              <a:tblPr/>
              <a:tblGrid>
                <a:gridCol w="2417764"/>
                <a:gridCol w="1608137"/>
              </a:tblGrid>
              <a:tr h="470070">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1</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Fwd 2</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9742" name="Group 46"/>
          <p:cNvGraphicFramePr>
            <a:graphicFrameLocks noGrp="1"/>
          </p:cNvGraphicFramePr>
          <p:nvPr>
            <p:extLst>
              <p:ext uri="{D42A27DB-BD31-4B8C-83A1-F6EECF244321}">
                <p14:modId xmlns:p14="http://schemas.microsoft.com/office/powerpoint/2010/main" val="4045503542"/>
              </p:ext>
            </p:extLst>
          </p:nvPr>
        </p:nvGraphicFramePr>
        <p:xfrm>
          <a:off x="1192108" y="2167468"/>
          <a:ext cx="4584702" cy="1384470"/>
        </p:xfrm>
        <a:graphic>
          <a:graphicData uri="http://schemas.openxmlformats.org/drawingml/2006/table">
            <a:tbl>
              <a:tblPr/>
              <a:tblGrid>
                <a:gridCol w="2006601"/>
                <a:gridCol w="2578101"/>
              </a:tblGrid>
              <a:tr h="470070">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srcip=*0</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12700" cap="flat" cmpd="sng" algn="ctr">
                      <a:solidFill>
                        <a:srgbClr val="A4A5A4"/>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9766" name="Rectangle 70"/>
          <p:cNvSpPr>
            <a:spLocks/>
          </p:cNvSpPr>
          <p:nvPr/>
        </p:nvSpPr>
        <p:spPr bwMode="auto">
          <a:xfrm>
            <a:off x="6281634" y="4081963"/>
            <a:ext cx="1833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onsolas" charset="0"/>
                <a:ea typeface="ＭＳ Ｐゴシック" charset="0"/>
                <a:cs typeface="Consolas" charset="0"/>
                <a:sym typeface="Consolas" charset="0"/>
              </a:rPr>
              <a:t>;</a:t>
            </a:r>
          </a:p>
        </p:txBody>
      </p:sp>
      <p:graphicFrame>
        <p:nvGraphicFramePr>
          <p:cNvPr id="29767" name="Group 71"/>
          <p:cNvGraphicFramePr>
            <a:graphicFrameLocks noGrp="1"/>
          </p:cNvGraphicFramePr>
          <p:nvPr>
            <p:extLst>
              <p:ext uri="{D42A27DB-BD31-4B8C-83A1-F6EECF244321}">
                <p14:modId xmlns:p14="http://schemas.microsoft.com/office/powerpoint/2010/main" val="142984281"/>
              </p:ext>
            </p:extLst>
          </p:nvPr>
        </p:nvGraphicFramePr>
        <p:xfrm>
          <a:off x="2512908" y="7450668"/>
          <a:ext cx="8013701" cy="1384470"/>
        </p:xfrm>
        <a:graphic>
          <a:graphicData uri="http://schemas.openxmlformats.org/drawingml/2006/table">
            <a:tbl>
              <a:tblPr/>
              <a:tblGrid>
                <a:gridCol w="4813301"/>
                <a:gridCol w="3200400"/>
              </a:tblGrid>
              <a:tr h="470070">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Pattern</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2400" b="0" i="0" u="none" strike="noStrike" cap="none" normalizeH="0" baseline="0">
                          <a:ln>
                            <a:noFill/>
                          </a:ln>
                          <a:solidFill>
                            <a:schemeClr val="tx1"/>
                          </a:solidFill>
                          <a:effectLst/>
                          <a:latin typeface="Myriad Pro Bold" charset="0"/>
                          <a:ea typeface="ヒラギノ角ゴ ProN W3" charset="0"/>
                          <a:cs typeface="Myriad Pro Bold" charset="0"/>
                          <a:sym typeface="Myriad Pro Bold" charset="0"/>
                        </a:rPr>
                        <a:t>Actions</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80A1CB"/>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srcip=*0</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dstip:=10.0.0.1, Fwd 1</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srcip=*1</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Myriad Pro Light" charset="0"/>
                        <a:buNone/>
                        <a:tabLst/>
                      </a:pPr>
                      <a:r>
                        <a:rPr kumimoji="0" lang="en-US" sz="1800" b="0" i="0" u="none" strike="noStrike" cap="none" normalizeH="0" baseline="0">
                          <a:ln>
                            <a:noFill/>
                          </a:ln>
                          <a:solidFill>
                            <a:schemeClr val="tx1"/>
                          </a:solidFill>
                          <a:effectLst/>
                          <a:latin typeface="Consolas" charset="0"/>
                          <a:ea typeface="ヒラギノ角ゴ ProN W3" charset="0"/>
                          <a:cs typeface="Consolas" charset="0"/>
                          <a:sym typeface="Consolas" charset="0"/>
                        </a:rPr>
                        <a:t>dstip:=10.0.0.2, Fwd 2</a:t>
                      </a:r>
                    </a:p>
                  </a:txBody>
                  <a:tcPr marL="50800" marR="50800" marT="50800" marB="50800" anchor="ctr" horzOverflow="overflow">
                    <a:lnL w="38100" cap="flat" cmpd="sng" algn="ctr">
                      <a:solidFill>
                        <a:srgbClr val="7F7F7F"/>
                      </a:solidFill>
                      <a:prstDash val="solid"/>
                      <a:round/>
                      <a:headEnd type="none" w="med" len="med"/>
                      <a:tailEnd type="none" w="med" len="med"/>
                    </a:lnL>
                    <a:lnR w="38100" cap="flat" cmpd="sng" algn="ctr">
                      <a:solidFill>
                        <a:srgbClr val="7F7F7F"/>
                      </a:solidFill>
                      <a:prstDash val="solid"/>
                      <a:round/>
                      <a:headEnd type="none" w="med" len="med"/>
                      <a:tailEnd type="none" w="med" len="med"/>
                    </a:lnR>
                    <a:lnT w="38100" cap="flat" cmpd="sng" algn="ctr">
                      <a:solidFill>
                        <a:srgbClr val="7F7F7F"/>
                      </a:solidFill>
                      <a:prstDash val="solid"/>
                      <a:round/>
                      <a:headEnd type="none" w="med" len="med"/>
                      <a:tailEnd type="none" w="med" len="med"/>
                    </a:lnT>
                    <a:lnB w="38100" cap="flat" cmpd="sng" algn="ctr">
                      <a:solidFill>
                        <a:srgbClr val="7F7F7F"/>
                      </a:solidFill>
                      <a:prstDash val="solid"/>
                      <a:round/>
                      <a:headEnd type="none" w="med" len="med"/>
                      <a:tailEnd type="none" w="med" len="med"/>
                    </a:lnB>
                    <a:lnTlToBr>
                      <a:noFill/>
                    </a:lnTlToBr>
                    <a:lnBlToTr>
                      <a:noFill/>
                    </a:lnBlToTr>
                    <a:solidFill>
                      <a:srgbClr val="FFFFFF"/>
                    </a:solidFill>
                  </a:tcPr>
                </a:tc>
              </a:tr>
            </a:tbl>
          </a:graphicData>
        </a:graphic>
      </p:graphicFrame>
      <p:sp>
        <p:nvSpPr>
          <p:cNvPr id="29791" name="Line 95"/>
          <p:cNvSpPr>
            <a:spLocks noChangeShapeType="1"/>
          </p:cNvSpPr>
          <p:nvPr/>
        </p:nvSpPr>
        <p:spPr bwMode="auto">
          <a:xfrm rot="10800000" flipH="1">
            <a:off x="9280420" y="3591456"/>
            <a:ext cx="0" cy="336550"/>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92" name="Line 96"/>
          <p:cNvSpPr>
            <a:spLocks noChangeShapeType="1"/>
          </p:cNvSpPr>
          <p:nvPr/>
        </p:nvSpPr>
        <p:spPr bwMode="auto">
          <a:xfrm rot="10800000" flipH="1">
            <a:off x="6488007" y="6917268"/>
            <a:ext cx="0" cy="346075"/>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9793" name="Line 97"/>
          <p:cNvSpPr>
            <a:spLocks noChangeShapeType="1"/>
          </p:cNvSpPr>
          <p:nvPr/>
        </p:nvSpPr>
        <p:spPr bwMode="auto">
          <a:xfrm rot="10800000" flipH="1">
            <a:off x="3770207" y="3589869"/>
            <a:ext cx="0" cy="336550"/>
          </a:xfrm>
          <a:prstGeom prst="line">
            <a:avLst/>
          </a:prstGeom>
          <a:noFill/>
          <a:ln w="508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
        <p:nvSpPr>
          <p:cNvPr id="33"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34" name="Rectangle 1"/>
          <p:cNvSpPr txBox="1">
            <a:spLocks noChangeArrowheads="1"/>
          </p:cNvSpPr>
          <p:nvPr/>
        </p:nvSpPr>
        <p:spPr>
          <a:xfrm>
            <a:off x="650240" y="0"/>
            <a:ext cx="11704320" cy="1343377"/>
          </a:xfrm>
          <a:prstGeom prst="rect">
            <a:avLst/>
          </a:prstGeom>
        </p:spPr>
        <p:txBody>
          <a:bodyPr vert="horz" lIns="130039" tIns="65020" rIns="130039" bIns="650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prstClr val="black"/>
                </a:solidFill>
                <a:latin typeface="Calibri"/>
              </a:rPr>
              <a:t>Review of Previous Lecture (Cont’d)</a:t>
            </a:r>
          </a:p>
        </p:txBody>
      </p:sp>
    </p:spTree>
    <p:extLst>
      <p:ext uri="{BB962C8B-B14F-4D97-AF65-F5344CB8AC3E}">
        <p14:creationId xmlns:p14="http://schemas.microsoft.com/office/powerpoint/2010/main" val="397523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974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7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2971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979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9767"/>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9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1" grpId="0" animBg="1"/>
      <p:bldP spid="29792" grpId="0" animBg="1"/>
      <p:bldP spid="297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of previous lecture on SDN programming language</a:t>
            </a:r>
          </a:p>
          <a:p>
            <a:pPr lvl="1"/>
            <a:r>
              <a:rPr lang="en-US" dirty="0"/>
              <a:t>Maple: generic programming language syntax such as Java, </a:t>
            </a:r>
            <a:r>
              <a:rPr lang="en-US" dirty="0" smtClean="0"/>
              <a:t>Python</a:t>
            </a:r>
            <a:endParaRPr lang="en-US" dirty="0"/>
          </a:p>
          <a:p>
            <a:pPr lvl="1"/>
            <a:r>
              <a:rPr lang="en-US" dirty="0" smtClean="0"/>
              <a:t>Frenetic </a:t>
            </a:r>
            <a:r>
              <a:rPr lang="en-US" dirty="0" err="1" smtClean="0"/>
              <a:t>NetCore</a:t>
            </a:r>
            <a:r>
              <a:rPr lang="en-US" dirty="0" smtClean="0"/>
              <a:t>/</a:t>
            </a:r>
            <a:r>
              <a:rPr lang="en-US" dirty="0" err="1" smtClean="0"/>
              <a:t>NetKAT</a:t>
            </a:r>
            <a:r>
              <a:rPr lang="en-US" dirty="0" smtClean="0"/>
              <a:t>: </a:t>
            </a:r>
            <a:r>
              <a:rPr lang="en-US" dirty="0"/>
              <a:t>domain specific programming </a:t>
            </a:r>
            <a:r>
              <a:rPr lang="en-US" dirty="0" smtClean="0"/>
              <a:t>language</a:t>
            </a:r>
            <a:endParaRPr lang="en-US" dirty="0"/>
          </a:p>
          <a:p>
            <a:r>
              <a:rPr lang="en-US" dirty="0" smtClean="0"/>
              <a:t>SDN Verification</a:t>
            </a:r>
          </a:p>
          <a:p>
            <a:pPr lvl="1"/>
            <a:r>
              <a:rPr lang="en-US" dirty="0">
                <a:solidFill>
                  <a:srgbClr val="FF0000"/>
                </a:solidFill>
              </a:rPr>
              <a:t>Verification of network </a:t>
            </a:r>
            <a:r>
              <a:rPr lang="en-US" dirty="0" smtClean="0">
                <a:solidFill>
                  <a:srgbClr val="FF0000"/>
                </a:solidFill>
              </a:rPr>
              <a:t>properties</a:t>
            </a:r>
          </a:p>
          <a:p>
            <a:pPr lvl="1"/>
            <a:r>
              <a:rPr lang="en-US" dirty="0" smtClean="0"/>
              <a:t>Verification of controller correctness</a:t>
            </a:r>
          </a:p>
          <a:p>
            <a:pPr lvl="1"/>
            <a:r>
              <a:rPr lang="en-US" dirty="0" smtClean="0"/>
              <a:t>Verification of software data plane</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Tree>
    <p:extLst>
      <p:ext uri="{BB962C8B-B14F-4D97-AF65-F5344CB8AC3E}">
        <p14:creationId xmlns:p14="http://schemas.microsoft.com/office/powerpoint/2010/main" val="288963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lstStyle/>
          <a:p>
            <a:r>
              <a:rPr lang="en-US" dirty="0" smtClean="0"/>
              <a:t>Verification of Network Properties</a:t>
            </a:r>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
        <p:nvSpPr>
          <p:cNvPr id="7"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
        <p:nvSpPr>
          <p:cNvPr id="8" name="Content Placeholder 2"/>
          <p:cNvSpPr>
            <a:spLocks noGrp="1"/>
          </p:cNvSpPr>
          <p:nvPr>
            <p:ph idx="1"/>
          </p:nvPr>
        </p:nvSpPr>
        <p:spPr>
          <a:xfrm>
            <a:off x="650240" y="2275842"/>
            <a:ext cx="11704320" cy="6436925"/>
          </a:xfrm>
        </p:spPr>
        <p:txBody>
          <a:bodyPr>
            <a:normAutofit/>
          </a:bodyPr>
          <a:lstStyle/>
          <a:p>
            <a:r>
              <a:rPr lang="en-US" dirty="0" smtClean="0"/>
              <a:t>Motivations</a:t>
            </a:r>
            <a:endParaRPr lang="en-US" dirty="0" smtClean="0">
              <a:solidFill>
                <a:schemeClr val="bg1">
                  <a:lumMod val="50000"/>
                </a:schemeClr>
              </a:solidFill>
            </a:endParaRPr>
          </a:p>
          <a:p>
            <a:r>
              <a:rPr lang="en-US" dirty="0" err="1" smtClean="0"/>
              <a:t>NetPlumber</a:t>
            </a:r>
            <a:r>
              <a:rPr lang="en-US" dirty="0" smtClean="0"/>
              <a:t>: Real time policy checking tool</a:t>
            </a:r>
          </a:p>
          <a:p>
            <a:pPr lvl="1"/>
            <a:r>
              <a:rPr lang="en-US" dirty="0" smtClean="0"/>
              <a:t>How it works</a:t>
            </a:r>
          </a:p>
          <a:p>
            <a:pPr lvl="1"/>
            <a:r>
              <a:rPr lang="en-US" dirty="0" smtClean="0"/>
              <a:t>How to check policy</a:t>
            </a:r>
          </a:p>
          <a:p>
            <a:pPr lvl="1"/>
            <a:r>
              <a:rPr lang="en-US" dirty="0" smtClean="0"/>
              <a:t>How to parallelize</a:t>
            </a:r>
          </a:p>
          <a:p>
            <a:r>
              <a:rPr lang="en-US" dirty="0" smtClean="0"/>
              <a:t>Evaluation on Google WAN</a:t>
            </a:r>
          </a:p>
          <a:p>
            <a:r>
              <a:rPr lang="en-US" dirty="0" smtClean="0"/>
              <a:t>Conclusions</a:t>
            </a:r>
          </a:p>
          <a:p>
            <a:pPr lvl="1"/>
            <a:endParaRPr lang="en-US" dirty="0"/>
          </a:p>
        </p:txBody>
      </p:sp>
    </p:spTree>
    <p:extLst>
      <p:ext uri="{BB962C8B-B14F-4D97-AF65-F5344CB8AC3E}">
        <p14:creationId xmlns:p14="http://schemas.microsoft.com/office/powerpoint/2010/main" val="130119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H="1">
            <a:off x="7890190" y="5760212"/>
            <a:ext cx="841324" cy="672742"/>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normAutofit/>
          </a:bodyPr>
          <a:lstStyle/>
          <a:p>
            <a:r>
              <a:rPr lang="en-US" dirty="0"/>
              <a:t>N</a:t>
            </a:r>
            <a:r>
              <a:rPr lang="en-US" dirty="0" smtClean="0"/>
              <a:t>etwork debugging is hard!</a:t>
            </a:r>
            <a:endParaRPr lang="en-US" dirty="0"/>
          </a:p>
        </p:txBody>
      </p:sp>
      <p:sp>
        <p:nvSpPr>
          <p:cNvPr id="3" name="Content Placeholder 2"/>
          <p:cNvSpPr>
            <a:spLocks noGrp="1"/>
          </p:cNvSpPr>
          <p:nvPr>
            <p:ph idx="1"/>
          </p:nvPr>
        </p:nvSpPr>
        <p:spPr/>
        <p:txBody>
          <a:bodyPr/>
          <a:lstStyle/>
          <a:p>
            <a:r>
              <a:rPr lang="en-US" dirty="0"/>
              <a:t>Forwarding state </a:t>
            </a:r>
            <a:r>
              <a:rPr lang="en-US" dirty="0" smtClean="0"/>
              <a:t>is hard to analyze!</a:t>
            </a:r>
            <a:endParaRPr lang="en-US" dirty="0"/>
          </a:p>
          <a:p>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cxnSp>
        <p:nvCxnSpPr>
          <p:cNvPr id="6" name="Straight Connector 5"/>
          <p:cNvCxnSpPr/>
          <p:nvPr/>
        </p:nvCxnSpPr>
        <p:spPr>
          <a:xfrm flipH="1" flipV="1">
            <a:off x="4867803" y="6755174"/>
            <a:ext cx="1204964" cy="729458"/>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 name="Rectangle 7"/>
          <p:cNvSpPr/>
          <p:nvPr/>
        </p:nvSpPr>
        <p:spPr>
          <a:xfrm>
            <a:off x="3739413" y="4343729"/>
            <a:ext cx="1731625" cy="1996702"/>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lnSpc>
                <a:spcPct val="50000"/>
              </a:lnSpc>
            </a:pPr>
            <a:endParaRPr lang="en-US" sz="2600" kern="1200" dirty="0">
              <a:solidFill>
                <a:prstClr val="black"/>
              </a:solidFill>
              <a:latin typeface="Calibri"/>
            </a:endParaRPr>
          </a:p>
          <a:p>
            <a:pPr defTabSz="1300393" rtl="0">
              <a:lnSpc>
                <a:spcPct val="50000"/>
              </a:lnSpc>
            </a:pPr>
            <a:endParaRPr lang="en-US" sz="2600" kern="1200" dirty="0">
              <a:solidFill>
                <a:prstClr val="black"/>
              </a:solidFill>
              <a:latin typeface="Calibri"/>
            </a:endParaRPr>
          </a:p>
          <a:p>
            <a:pPr defTabSz="1300393" rtl="0">
              <a:lnSpc>
                <a:spcPct val="50000"/>
              </a:lnSpc>
            </a:pPr>
            <a:r>
              <a:rPr lang="en-US" sz="2600" kern="1200" dirty="0">
                <a:solidFill>
                  <a:prstClr val="black"/>
                </a:solidFill>
                <a:latin typeface="Calibri"/>
              </a:rPr>
              <a:t>.</a:t>
            </a:r>
          </a:p>
          <a:p>
            <a:pPr defTabSz="1300393" rtl="0">
              <a:lnSpc>
                <a:spcPct val="50000"/>
              </a:lnSpc>
            </a:pPr>
            <a:r>
              <a:rPr lang="en-US" sz="2600" kern="1200" dirty="0">
                <a:solidFill>
                  <a:prstClr val="black"/>
                </a:solidFill>
                <a:latin typeface="Calibri"/>
              </a:rPr>
              <a:t>.</a:t>
            </a:r>
          </a:p>
          <a:p>
            <a:pPr defTabSz="1300393" rtl="0">
              <a:lnSpc>
                <a:spcPct val="50000"/>
              </a:lnSpc>
            </a:pPr>
            <a:r>
              <a:rPr lang="en-US" sz="2600" kern="1200" dirty="0">
                <a:solidFill>
                  <a:prstClr val="black"/>
                </a:solidFill>
                <a:latin typeface="Calibri"/>
              </a:rPr>
              <a:t>.</a:t>
            </a:r>
          </a:p>
        </p:txBody>
      </p:sp>
      <p:sp>
        <p:nvSpPr>
          <p:cNvPr id="9" name="Rectangle 8"/>
          <p:cNvSpPr/>
          <p:nvPr/>
        </p:nvSpPr>
        <p:spPr>
          <a:xfrm>
            <a:off x="3838835" y="4879705"/>
            <a:ext cx="1574207" cy="39033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Rule</a:t>
            </a:r>
          </a:p>
        </p:txBody>
      </p:sp>
      <p:sp>
        <p:nvSpPr>
          <p:cNvPr id="10" name="Rectangle 9"/>
          <p:cNvSpPr/>
          <p:nvPr/>
        </p:nvSpPr>
        <p:spPr>
          <a:xfrm>
            <a:off x="3838835" y="4408325"/>
            <a:ext cx="1574207" cy="39033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Rule</a:t>
            </a:r>
          </a:p>
        </p:txBody>
      </p:sp>
      <p:sp>
        <p:nvSpPr>
          <p:cNvPr id="11" name="Rectangle 10"/>
          <p:cNvSpPr/>
          <p:nvPr/>
        </p:nvSpPr>
        <p:spPr>
          <a:xfrm>
            <a:off x="3838835" y="5875249"/>
            <a:ext cx="1574207" cy="39033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Rule</a:t>
            </a:r>
          </a:p>
        </p:txBody>
      </p:sp>
      <p:cxnSp>
        <p:nvCxnSpPr>
          <p:cNvPr id="16" name="Straight Connector 15"/>
          <p:cNvCxnSpPr/>
          <p:nvPr/>
        </p:nvCxnSpPr>
        <p:spPr>
          <a:xfrm flipH="1">
            <a:off x="6657366" y="7648071"/>
            <a:ext cx="2562180" cy="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H="1">
            <a:off x="5107885" y="6615919"/>
            <a:ext cx="1972028" cy="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a:xfrm flipH="1" flipV="1">
            <a:off x="7987956" y="6771882"/>
            <a:ext cx="1383815" cy="71275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9" name="Rectangle 28"/>
          <p:cNvSpPr/>
          <p:nvPr/>
        </p:nvSpPr>
        <p:spPr>
          <a:xfrm>
            <a:off x="6812838" y="4308547"/>
            <a:ext cx="1731625" cy="1996702"/>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lnSpc>
                <a:spcPct val="50000"/>
              </a:lnSpc>
            </a:pPr>
            <a:endParaRPr lang="en-US" sz="2600" kern="1200" dirty="0">
              <a:solidFill>
                <a:prstClr val="black"/>
              </a:solidFill>
              <a:latin typeface="Calibri"/>
            </a:endParaRPr>
          </a:p>
          <a:p>
            <a:pPr defTabSz="1300393" rtl="0">
              <a:lnSpc>
                <a:spcPct val="50000"/>
              </a:lnSpc>
            </a:pPr>
            <a:endParaRPr lang="en-US" sz="2600" kern="1200" dirty="0">
              <a:solidFill>
                <a:prstClr val="black"/>
              </a:solidFill>
              <a:latin typeface="Calibri"/>
            </a:endParaRPr>
          </a:p>
          <a:p>
            <a:pPr defTabSz="1300393" rtl="0">
              <a:lnSpc>
                <a:spcPct val="50000"/>
              </a:lnSpc>
            </a:pPr>
            <a:r>
              <a:rPr lang="en-US" sz="2600" kern="1200" dirty="0">
                <a:solidFill>
                  <a:prstClr val="black"/>
                </a:solidFill>
                <a:latin typeface="Calibri"/>
              </a:rPr>
              <a:t>.</a:t>
            </a:r>
          </a:p>
          <a:p>
            <a:pPr defTabSz="1300393" rtl="0">
              <a:lnSpc>
                <a:spcPct val="50000"/>
              </a:lnSpc>
            </a:pPr>
            <a:r>
              <a:rPr lang="en-US" sz="2600" kern="1200" dirty="0">
                <a:solidFill>
                  <a:prstClr val="black"/>
                </a:solidFill>
                <a:latin typeface="Calibri"/>
              </a:rPr>
              <a:t>.</a:t>
            </a:r>
          </a:p>
          <a:p>
            <a:pPr defTabSz="1300393" rtl="0">
              <a:lnSpc>
                <a:spcPct val="50000"/>
              </a:lnSpc>
            </a:pPr>
            <a:r>
              <a:rPr lang="en-US" sz="2600" kern="1200" dirty="0">
                <a:solidFill>
                  <a:prstClr val="black"/>
                </a:solidFill>
                <a:latin typeface="Calibri"/>
              </a:rPr>
              <a:t>.</a:t>
            </a:r>
          </a:p>
        </p:txBody>
      </p:sp>
      <p:sp>
        <p:nvSpPr>
          <p:cNvPr id="30" name="Rectangle 29"/>
          <p:cNvSpPr/>
          <p:nvPr/>
        </p:nvSpPr>
        <p:spPr>
          <a:xfrm>
            <a:off x="6912260" y="4844526"/>
            <a:ext cx="1574207" cy="39033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Rule</a:t>
            </a:r>
          </a:p>
        </p:txBody>
      </p:sp>
      <p:sp>
        <p:nvSpPr>
          <p:cNvPr id="31" name="Rectangle 30"/>
          <p:cNvSpPr/>
          <p:nvPr/>
        </p:nvSpPr>
        <p:spPr>
          <a:xfrm>
            <a:off x="6912260" y="4373145"/>
            <a:ext cx="1574207" cy="39033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Rule</a:t>
            </a:r>
          </a:p>
        </p:txBody>
      </p:sp>
      <p:cxnSp>
        <p:nvCxnSpPr>
          <p:cNvPr id="33" name="Straight Connector 32"/>
          <p:cNvCxnSpPr/>
          <p:nvPr/>
        </p:nvCxnSpPr>
        <p:spPr>
          <a:xfrm flipH="1">
            <a:off x="2414008" y="6609048"/>
            <a:ext cx="1638940" cy="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pic>
        <p:nvPicPr>
          <p:cNvPr id="7" name="Picture 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410" y="6104459"/>
            <a:ext cx="1628422" cy="1022919"/>
          </a:xfrm>
          <a:prstGeom prst="rect">
            <a:avLst/>
          </a:prstGeom>
        </p:spPr>
      </p:pic>
      <p:cxnSp>
        <p:nvCxnSpPr>
          <p:cNvPr id="34" name="Straight Connector 33"/>
          <p:cNvCxnSpPr/>
          <p:nvPr/>
        </p:nvCxnSpPr>
        <p:spPr>
          <a:xfrm flipH="1">
            <a:off x="9940301" y="7651746"/>
            <a:ext cx="1638940" cy="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pic>
        <p:nvPicPr>
          <p:cNvPr id="27" name="Picture 2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9953" y="7136613"/>
            <a:ext cx="1628422" cy="1022919"/>
          </a:xfrm>
          <a:prstGeom prst="rect">
            <a:avLst/>
          </a:prstGeom>
        </p:spPr>
      </p:pic>
      <p:sp>
        <p:nvSpPr>
          <p:cNvPr id="35" name="Rectangle 34"/>
          <p:cNvSpPr/>
          <p:nvPr/>
        </p:nvSpPr>
        <p:spPr>
          <a:xfrm>
            <a:off x="9086142" y="5342079"/>
            <a:ext cx="1731625" cy="1996702"/>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lnSpc>
                <a:spcPct val="50000"/>
              </a:lnSpc>
            </a:pPr>
            <a:endParaRPr lang="en-US" sz="2600" kern="1200" dirty="0">
              <a:solidFill>
                <a:prstClr val="black"/>
              </a:solidFill>
              <a:latin typeface="Calibri"/>
            </a:endParaRPr>
          </a:p>
          <a:p>
            <a:pPr defTabSz="1300393" rtl="0">
              <a:lnSpc>
                <a:spcPct val="50000"/>
              </a:lnSpc>
            </a:pPr>
            <a:endParaRPr lang="en-US" sz="2600" kern="1200" dirty="0">
              <a:solidFill>
                <a:prstClr val="black"/>
              </a:solidFill>
              <a:latin typeface="Calibri"/>
            </a:endParaRPr>
          </a:p>
          <a:p>
            <a:pPr defTabSz="1300393" rtl="0">
              <a:lnSpc>
                <a:spcPct val="50000"/>
              </a:lnSpc>
            </a:pPr>
            <a:r>
              <a:rPr lang="en-US" sz="2600" kern="1200" dirty="0">
                <a:solidFill>
                  <a:prstClr val="black"/>
                </a:solidFill>
                <a:latin typeface="Calibri"/>
              </a:rPr>
              <a:t>.</a:t>
            </a:r>
          </a:p>
          <a:p>
            <a:pPr defTabSz="1300393" rtl="0">
              <a:lnSpc>
                <a:spcPct val="50000"/>
              </a:lnSpc>
            </a:pPr>
            <a:r>
              <a:rPr lang="en-US" sz="2600" kern="1200" dirty="0">
                <a:solidFill>
                  <a:prstClr val="black"/>
                </a:solidFill>
                <a:latin typeface="Calibri"/>
              </a:rPr>
              <a:t>.</a:t>
            </a:r>
          </a:p>
          <a:p>
            <a:pPr defTabSz="1300393" rtl="0">
              <a:lnSpc>
                <a:spcPct val="50000"/>
              </a:lnSpc>
            </a:pPr>
            <a:r>
              <a:rPr lang="en-US" sz="2600" kern="1200" dirty="0">
                <a:solidFill>
                  <a:prstClr val="black"/>
                </a:solidFill>
                <a:latin typeface="Calibri"/>
              </a:rPr>
              <a:t>.</a:t>
            </a:r>
          </a:p>
        </p:txBody>
      </p:sp>
      <p:sp>
        <p:nvSpPr>
          <p:cNvPr id="36" name="Rectangle 35"/>
          <p:cNvSpPr/>
          <p:nvPr/>
        </p:nvSpPr>
        <p:spPr>
          <a:xfrm>
            <a:off x="9185564" y="5878055"/>
            <a:ext cx="1574207" cy="39033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Rule</a:t>
            </a:r>
          </a:p>
        </p:txBody>
      </p:sp>
      <p:sp>
        <p:nvSpPr>
          <p:cNvPr id="37" name="Rectangle 36"/>
          <p:cNvSpPr/>
          <p:nvPr/>
        </p:nvSpPr>
        <p:spPr>
          <a:xfrm>
            <a:off x="9185564" y="5406675"/>
            <a:ext cx="1574207" cy="39033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Rule</a:t>
            </a:r>
          </a:p>
        </p:txBody>
      </p:sp>
      <p:sp>
        <p:nvSpPr>
          <p:cNvPr id="38" name="Rectangle 37"/>
          <p:cNvSpPr/>
          <p:nvPr/>
        </p:nvSpPr>
        <p:spPr>
          <a:xfrm>
            <a:off x="9185564" y="6873598"/>
            <a:ext cx="1574207" cy="39033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Rule</a:t>
            </a:r>
          </a:p>
        </p:txBody>
      </p:sp>
      <p:cxnSp>
        <p:nvCxnSpPr>
          <p:cNvPr id="46" name="Straight Connector 45"/>
          <p:cNvCxnSpPr/>
          <p:nvPr/>
        </p:nvCxnSpPr>
        <p:spPr>
          <a:xfrm flipH="1">
            <a:off x="5471036" y="7750350"/>
            <a:ext cx="841324" cy="672742"/>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pic>
        <p:nvPicPr>
          <p:cNvPr id="24" name="Picture 2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103" y="7127380"/>
            <a:ext cx="1628422" cy="1022919"/>
          </a:xfrm>
          <a:prstGeom prst="rect">
            <a:avLst/>
          </a:prstGeom>
        </p:spPr>
      </p:pic>
      <p:pic>
        <p:nvPicPr>
          <p:cNvPr id="22" name="Picture 2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2835" y="6104459"/>
            <a:ext cx="1628422" cy="1022919"/>
          </a:xfrm>
          <a:prstGeom prst="rect">
            <a:avLst/>
          </a:prstGeom>
        </p:spPr>
      </p:pic>
      <p:sp>
        <p:nvSpPr>
          <p:cNvPr id="32" name="Rectangle 31"/>
          <p:cNvSpPr/>
          <p:nvPr/>
        </p:nvSpPr>
        <p:spPr>
          <a:xfrm>
            <a:off x="6912260" y="5840069"/>
            <a:ext cx="1574207" cy="39033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Rule</a:t>
            </a:r>
          </a:p>
        </p:txBody>
      </p:sp>
      <p:sp>
        <p:nvSpPr>
          <p:cNvPr id="50" name="Rectangle 49"/>
          <p:cNvSpPr/>
          <p:nvPr/>
        </p:nvSpPr>
        <p:spPr>
          <a:xfrm>
            <a:off x="1115046" y="6247774"/>
            <a:ext cx="1041306" cy="235969"/>
          </a:xfrm>
          <a:prstGeom prst="rect">
            <a:avLst/>
          </a:prstGeom>
          <a:pattFill prst="wdUpDiag">
            <a:fgClr>
              <a:srgbClr val="008000"/>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5187750" y="6268385"/>
            <a:ext cx="1041306" cy="235969"/>
          </a:xfrm>
          <a:prstGeom prst="rect">
            <a:avLst/>
          </a:prstGeom>
          <a:pattFill prst="dkDnDiag">
            <a:fgClr>
              <a:srgbClr val="FF0000"/>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7079913" y="6803517"/>
            <a:ext cx="1041306" cy="235969"/>
          </a:xfrm>
          <a:prstGeom prst="rect">
            <a:avLst/>
          </a:prstGeom>
          <a:pattFill prst="lgCheck">
            <a:fgClr>
              <a:srgbClr val="0000FF"/>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3" name="Rounded Rectangle 52"/>
          <p:cNvSpPr/>
          <p:nvPr/>
        </p:nvSpPr>
        <p:spPr>
          <a:xfrm>
            <a:off x="3837263" y="4867798"/>
            <a:ext cx="1575781" cy="425510"/>
          </a:xfrm>
          <a:prstGeom prst="round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ounded Rectangle 53"/>
          <p:cNvSpPr/>
          <p:nvPr/>
        </p:nvSpPr>
        <p:spPr>
          <a:xfrm>
            <a:off x="6906966" y="5822264"/>
            <a:ext cx="1575781" cy="425510"/>
          </a:xfrm>
          <a:prstGeom prst="round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ounded Rectangle 54"/>
          <p:cNvSpPr/>
          <p:nvPr/>
        </p:nvSpPr>
        <p:spPr>
          <a:xfrm>
            <a:off x="9185567" y="5395855"/>
            <a:ext cx="1575781" cy="425510"/>
          </a:xfrm>
          <a:prstGeom prst="round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6" name="Rectangle 55"/>
          <p:cNvSpPr/>
          <p:nvPr/>
        </p:nvSpPr>
        <p:spPr>
          <a:xfrm>
            <a:off x="10171767" y="7750350"/>
            <a:ext cx="1041306" cy="235969"/>
          </a:xfrm>
          <a:prstGeom prst="rect">
            <a:avLst/>
          </a:prstGeom>
          <a:pattFill prst="dkVert">
            <a:fgClr>
              <a:srgbClr val="660066"/>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12" name="Footer Placeholder 11"/>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39"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898786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iterate type="lt">
                                    <p:tmPct val="0"/>
                                  </p:iterate>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par>
                          <p:cTn id="63" fill="hold">
                            <p:stCondLst>
                              <p:cond delay="500"/>
                            </p:stCondLst>
                            <p:childTnLst>
                              <p:par>
                                <p:cTn id="64" presetID="0" presetClass="path" presetSubtype="0" accel="50000" decel="50000" fill="hold" grpId="0" nodeType="afterEffect">
                                  <p:stCondLst>
                                    <p:cond delay="0"/>
                                  </p:stCondLst>
                                  <p:childTnLst>
                                    <p:animMotion origin="layout" path="M 1.84754E-6 4.67809E-7 L 0.11912 -0.00116 " pathEditMode="relative" ptsTypes="AA">
                                      <p:cBhvr>
                                        <p:cTn id="65" dur="2000" fill="hold"/>
                                        <p:tgtEl>
                                          <p:spTgt spid="50"/>
                                        </p:tgtEl>
                                        <p:attrNameLst>
                                          <p:attrName>ppt_x</p:attrName>
                                          <p:attrName>ppt_y</p:attrName>
                                        </p:attrNameLst>
                                      </p:cBhvr>
                                    </p:animMotion>
                                  </p:childTnLst>
                                </p:cTn>
                              </p:par>
                            </p:childTnLst>
                          </p:cTn>
                        </p:par>
                        <p:par>
                          <p:cTn id="66" fill="hold">
                            <p:stCondLst>
                              <p:cond delay="2500"/>
                            </p:stCondLst>
                            <p:childTnLst>
                              <p:par>
                                <p:cTn id="67" presetID="19" presetClass="emph" presetSubtype="0" fill="hold" grpId="1" nodeType="afterEffect">
                                  <p:stCondLst>
                                    <p:cond delay="0"/>
                                  </p:stCondLst>
                                  <p:childTnLst>
                                    <p:animClr clrSpc="rgb" dir="cw">
                                      <p:cBhvr override="childStyle">
                                        <p:cTn id="68" dur="500" fill="hold"/>
                                        <p:tgtEl>
                                          <p:spTgt spid="9">
                                            <p:txEl>
                                              <p:charRg st="4294967295" end="4294967295"/>
                                            </p:txEl>
                                          </p:spTgt>
                                        </p:tgtEl>
                                        <p:attrNameLst>
                                          <p:attrName>style.color</p:attrName>
                                        </p:attrNameLst>
                                      </p:cBhvr>
                                      <p:to>
                                        <a:schemeClr val="hlink"/>
                                      </p:to>
                                    </p:animClr>
                                    <p:animClr clrSpc="rgb" dir="cw">
                                      <p:cBhvr>
                                        <p:cTn id="69" dur="500" fill="hold"/>
                                        <p:tgtEl>
                                          <p:spTgt spid="9">
                                            <p:txEl>
                                              <p:charRg st="4294967295" end="4294967295"/>
                                            </p:txEl>
                                          </p:spTgt>
                                        </p:tgtEl>
                                        <p:attrNameLst>
                                          <p:attrName>fillcolor</p:attrName>
                                        </p:attrNameLst>
                                      </p:cBhvr>
                                      <p:to>
                                        <a:schemeClr val="hlink"/>
                                      </p:to>
                                    </p:animClr>
                                    <p:set>
                                      <p:cBhvr>
                                        <p:cTn id="70" dur="500" fill="hold"/>
                                        <p:tgtEl>
                                          <p:spTgt spid="9">
                                            <p:txEl>
                                              <p:charRg st="4294967295" end="4294967295"/>
                                            </p:txEl>
                                          </p:spTgt>
                                        </p:tgtEl>
                                        <p:attrNameLst>
                                          <p:attrName>fill.type</p:attrName>
                                        </p:attrNameLst>
                                      </p:cBhvr>
                                      <p:to>
                                        <p:strVal val="solid"/>
                                      </p:to>
                                    </p:set>
                                    <p:set>
                                      <p:cBhvr>
                                        <p:cTn id="71" dur="500" fill="hold"/>
                                        <p:tgtEl>
                                          <p:spTgt spid="9">
                                            <p:txEl>
                                              <p:charRg st="4294967295" end="4294967295"/>
                                            </p:txEl>
                                          </p:spTgt>
                                        </p:tgtEl>
                                        <p:attrNameLst>
                                          <p:attrName>fill.on</p:attrName>
                                        </p:attrNameLst>
                                      </p:cBhvr>
                                      <p:to>
                                        <p:strVal val="true"/>
                                      </p:to>
                                    </p:set>
                                  </p:childTnLst>
                                </p:cTn>
                              </p:par>
                              <p:par>
                                <p:cTn id="72" presetID="10"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
                                        </p:tgtEl>
                                        <p:attrNameLst>
                                          <p:attrName>style.visibility</p:attrName>
                                        </p:attrNameLst>
                                      </p:cBhvr>
                                      <p:to>
                                        <p:strVal val="hidden"/>
                                      </p:to>
                                    </p:set>
                                  </p:childTnLst>
                                </p:cTn>
                              </p:par>
                            </p:childTnLst>
                          </p:cTn>
                        </p:par>
                        <p:par>
                          <p:cTn id="79" fill="hold">
                            <p:stCondLst>
                              <p:cond delay="0"/>
                            </p:stCondLst>
                            <p:childTnLst>
                              <p:par>
                                <p:cTn id="80" presetID="10" presetClass="entr" presetSubtype="0"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par>
                                <p:cTn id="93" presetID="10" presetClass="entr" presetSubtype="0" fill="hold" grpId="0" nodeType="withEffect">
                                  <p:stCondLst>
                                    <p:cond delay="0"/>
                                  </p:stCondLst>
                                  <p:iterate type="lt">
                                    <p:tmPct val="0"/>
                                  </p:iterate>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000"/>
                            </p:stCondLst>
                            <p:childTnLst>
                              <p:par>
                                <p:cTn id="97" presetID="0" presetClass="path" presetSubtype="0" accel="50000" decel="50000" fill="hold" grpId="1" nodeType="afterEffect">
                                  <p:stCondLst>
                                    <p:cond delay="0"/>
                                  </p:stCondLst>
                                  <p:childTnLst>
                                    <p:animMotion origin="layout" path="M 0 0 L 0.07293 0 " pathEditMode="relative" ptsTypes="AA">
                                      <p:cBhvr>
                                        <p:cTn id="98" dur="1000" fill="hold"/>
                                        <p:tgtEl>
                                          <p:spTgt spid="51"/>
                                        </p:tgtEl>
                                        <p:attrNameLst>
                                          <p:attrName>ppt_x</p:attrName>
                                          <p:attrName>ppt_y</p:attrName>
                                        </p:attrNameLst>
                                      </p:cBhvr>
                                    </p:animMotion>
                                  </p:childTnLst>
                                </p:cTn>
                              </p:par>
                            </p:childTnLst>
                          </p:cTn>
                        </p:par>
                        <p:par>
                          <p:cTn id="99" fill="hold">
                            <p:stCondLst>
                              <p:cond delay="2000"/>
                            </p:stCondLst>
                            <p:childTnLst>
                              <p:par>
                                <p:cTn id="100" presetID="19" presetClass="emph" presetSubtype="0" fill="hold" grpId="1" nodeType="afterEffect">
                                  <p:stCondLst>
                                    <p:cond delay="0"/>
                                  </p:stCondLst>
                                  <p:iterate type="lt">
                                    <p:tmPct val="10000"/>
                                  </p:iterate>
                                  <p:childTnLst>
                                    <p:animClr clrSpc="rgb" dir="cw">
                                      <p:cBhvr override="childStyle">
                                        <p:cTn id="101" dur="500" fill="hold"/>
                                        <p:tgtEl>
                                          <p:spTgt spid="32">
                                            <p:txEl>
                                              <p:charRg st="4294967295" end="4294967295"/>
                                            </p:txEl>
                                          </p:spTgt>
                                        </p:tgtEl>
                                        <p:attrNameLst>
                                          <p:attrName>style.color</p:attrName>
                                        </p:attrNameLst>
                                      </p:cBhvr>
                                      <p:to>
                                        <a:schemeClr val="hlink"/>
                                      </p:to>
                                    </p:animClr>
                                    <p:animClr clrSpc="rgb" dir="cw">
                                      <p:cBhvr>
                                        <p:cTn id="102" dur="500" fill="hold"/>
                                        <p:tgtEl>
                                          <p:spTgt spid="32">
                                            <p:txEl>
                                              <p:charRg st="4294967295" end="4294967295"/>
                                            </p:txEl>
                                          </p:spTgt>
                                        </p:tgtEl>
                                        <p:attrNameLst>
                                          <p:attrName>fillcolor</p:attrName>
                                        </p:attrNameLst>
                                      </p:cBhvr>
                                      <p:to>
                                        <a:schemeClr val="hlink"/>
                                      </p:to>
                                    </p:animClr>
                                    <p:set>
                                      <p:cBhvr>
                                        <p:cTn id="103" dur="500" fill="hold"/>
                                        <p:tgtEl>
                                          <p:spTgt spid="32">
                                            <p:txEl>
                                              <p:charRg st="4294967295" end="4294967295"/>
                                            </p:txEl>
                                          </p:spTgt>
                                        </p:tgtEl>
                                        <p:attrNameLst>
                                          <p:attrName>fill.type</p:attrName>
                                        </p:attrNameLst>
                                      </p:cBhvr>
                                      <p:to>
                                        <p:strVal val="solid"/>
                                      </p:to>
                                    </p:set>
                                    <p:set>
                                      <p:cBhvr>
                                        <p:cTn id="104" dur="500" fill="hold"/>
                                        <p:tgtEl>
                                          <p:spTgt spid="32">
                                            <p:txEl>
                                              <p:charRg st="4294967295" end="4294967295"/>
                                            </p:txEl>
                                          </p:spTgt>
                                        </p:tgtEl>
                                        <p:attrNameLst>
                                          <p:attrName>fill.on</p:attrName>
                                        </p:attrNameLst>
                                      </p:cBhvr>
                                      <p:to>
                                        <p:strVal val="true"/>
                                      </p:to>
                                    </p:set>
                                  </p:childTnLst>
                                </p:cTn>
                              </p:par>
                              <p:par>
                                <p:cTn id="105" presetID="10"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childTnLst>
                          </p:cTn>
                        </p:par>
                        <p:par>
                          <p:cTn id="108" fill="hold">
                            <p:stCondLst>
                              <p:cond delay="2650"/>
                            </p:stCondLst>
                            <p:childTnLst>
                              <p:par>
                                <p:cTn id="109" presetID="1" presetClass="exit" presetSubtype="0" fill="hold" grpId="2" nodeType="afterEffect">
                                  <p:stCondLst>
                                    <p:cond delay="0"/>
                                  </p:stCondLst>
                                  <p:childTnLst>
                                    <p:set>
                                      <p:cBhvr>
                                        <p:cTn id="110" dur="1" fill="hold">
                                          <p:stCondLst>
                                            <p:cond delay="0"/>
                                          </p:stCondLst>
                                        </p:cTn>
                                        <p:tgtEl>
                                          <p:spTgt spid="51"/>
                                        </p:tgtEl>
                                        <p:attrNameLst>
                                          <p:attrName>style.visibility</p:attrName>
                                        </p:attrNameLst>
                                      </p:cBhvr>
                                      <p:to>
                                        <p:strVal val="hidden"/>
                                      </p:to>
                                    </p:set>
                                  </p:childTnLst>
                                </p:cTn>
                              </p:par>
                            </p:childTnLst>
                          </p:cTn>
                        </p:par>
                        <p:par>
                          <p:cTn id="111" fill="hold">
                            <p:stCondLst>
                              <p:cond delay="2650"/>
                            </p:stCondLst>
                            <p:childTnLst>
                              <p:par>
                                <p:cTn id="112" presetID="10" presetClass="entr" presetSubtype="0" fill="hold" grpId="0" nodeType="after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500"/>
                                        <p:tgtEl>
                                          <p:spTgt spid="52"/>
                                        </p:tgtEl>
                                      </p:cBhvr>
                                    </p:animEffect>
                                  </p:childTnLst>
                                </p:cTn>
                              </p:par>
                            </p:childTnLst>
                          </p:cTn>
                        </p:par>
                        <p:par>
                          <p:cTn id="115" fill="hold">
                            <p:stCondLst>
                              <p:cond delay="3150"/>
                            </p:stCondLst>
                            <p:childTnLst>
                              <p:par>
                                <p:cTn id="116" presetID="10" presetClass="entr" presetSubtype="0"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500"/>
                                        <p:tgtEl>
                                          <p:spTgt spid="38"/>
                                        </p:tgtEl>
                                      </p:cBhvr>
                                    </p:animEffect>
                                  </p:childTnLst>
                                </p:cTn>
                              </p:par>
                            </p:childTnLst>
                          </p:cTn>
                        </p:par>
                        <p:par>
                          <p:cTn id="128" fill="hold">
                            <p:stCondLst>
                              <p:cond delay="3650"/>
                            </p:stCondLst>
                            <p:childTnLst>
                              <p:par>
                                <p:cTn id="129" presetID="0" presetClass="path" presetSubtype="0" accel="50000" decel="50000" fill="hold" grpId="1" nodeType="afterEffect">
                                  <p:stCondLst>
                                    <p:cond delay="0"/>
                                  </p:stCondLst>
                                  <p:childTnLst>
                                    <p:animMotion origin="layout" path="M 0 0 L 0.10627 0.0653 " pathEditMode="relative" ptsTypes="AA">
                                      <p:cBhvr>
                                        <p:cTn id="130" dur="1000" fill="hold"/>
                                        <p:tgtEl>
                                          <p:spTgt spid="52"/>
                                        </p:tgtEl>
                                        <p:attrNameLst>
                                          <p:attrName>ppt_x</p:attrName>
                                          <p:attrName>ppt_y</p:attrName>
                                        </p:attrNameLst>
                                      </p:cBhvr>
                                    </p:animMotion>
                                  </p:childTnLst>
                                </p:cTn>
                              </p:par>
                            </p:childTnLst>
                          </p:cTn>
                        </p:par>
                        <p:par>
                          <p:cTn id="131" fill="hold">
                            <p:stCondLst>
                              <p:cond delay="4650"/>
                            </p:stCondLst>
                            <p:childTnLst>
                              <p:par>
                                <p:cTn id="132" presetID="19" presetClass="emph" presetSubtype="0" fill="hold" nodeType="afterEffect">
                                  <p:stCondLst>
                                    <p:cond delay="0"/>
                                  </p:stCondLst>
                                  <p:childTnLst>
                                    <p:animClr clrSpc="rgb" dir="cw">
                                      <p:cBhvr override="childStyle">
                                        <p:cTn id="133" dur="500" fill="hold"/>
                                        <p:tgtEl>
                                          <p:spTgt spid="37">
                                            <p:txEl>
                                              <p:pRg st="0" end="0"/>
                                            </p:txEl>
                                          </p:spTgt>
                                        </p:tgtEl>
                                        <p:attrNameLst>
                                          <p:attrName>style.color</p:attrName>
                                        </p:attrNameLst>
                                      </p:cBhvr>
                                      <p:to>
                                        <a:schemeClr val="hlink"/>
                                      </p:to>
                                    </p:animClr>
                                    <p:animClr clrSpc="rgb" dir="cw">
                                      <p:cBhvr>
                                        <p:cTn id="134" dur="500" fill="hold"/>
                                        <p:tgtEl>
                                          <p:spTgt spid="37">
                                            <p:txEl>
                                              <p:pRg st="0" end="0"/>
                                            </p:txEl>
                                          </p:spTgt>
                                        </p:tgtEl>
                                        <p:attrNameLst>
                                          <p:attrName>fillcolor</p:attrName>
                                        </p:attrNameLst>
                                      </p:cBhvr>
                                      <p:to>
                                        <a:schemeClr val="hlink"/>
                                      </p:to>
                                    </p:animClr>
                                    <p:set>
                                      <p:cBhvr>
                                        <p:cTn id="135" dur="500" fill="hold"/>
                                        <p:tgtEl>
                                          <p:spTgt spid="37">
                                            <p:txEl>
                                              <p:pRg st="0" end="0"/>
                                            </p:txEl>
                                          </p:spTgt>
                                        </p:tgtEl>
                                        <p:attrNameLst>
                                          <p:attrName>fill.type</p:attrName>
                                        </p:attrNameLst>
                                      </p:cBhvr>
                                      <p:to>
                                        <p:strVal val="solid"/>
                                      </p:to>
                                    </p:set>
                                    <p:set>
                                      <p:cBhvr>
                                        <p:cTn id="136" dur="500" fill="hold"/>
                                        <p:tgtEl>
                                          <p:spTgt spid="37">
                                            <p:txEl>
                                              <p:pRg st="0" end="0"/>
                                            </p:txEl>
                                          </p:spTgt>
                                        </p:tgtEl>
                                        <p:attrNameLst>
                                          <p:attrName>fill.on</p:attrName>
                                        </p:attrNameLst>
                                      </p:cBhvr>
                                      <p:to>
                                        <p:strVal val="true"/>
                                      </p:to>
                                    </p:set>
                                  </p:childTnLst>
                                </p:cTn>
                              </p:par>
                              <p:par>
                                <p:cTn id="137" presetID="10" presetClass="entr" presetSubtype="0" fill="hold" grpId="0"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500"/>
                                        <p:tgtEl>
                                          <p:spTgt spid="55"/>
                                        </p:tgtEl>
                                      </p:cBhvr>
                                    </p:animEffect>
                                  </p:childTnLst>
                                </p:cTn>
                              </p:par>
                            </p:childTnLst>
                          </p:cTn>
                        </p:par>
                        <p:par>
                          <p:cTn id="140" fill="hold">
                            <p:stCondLst>
                              <p:cond delay="5150"/>
                            </p:stCondLst>
                            <p:childTnLst>
                              <p:par>
                                <p:cTn id="141" presetID="1" presetClass="exit" presetSubtype="0" fill="hold" grpId="2" nodeType="afterEffect">
                                  <p:stCondLst>
                                    <p:cond delay="0"/>
                                  </p:stCondLst>
                                  <p:childTnLst>
                                    <p:set>
                                      <p:cBhvr>
                                        <p:cTn id="142" dur="1" fill="hold">
                                          <p:stCondLst>
                                            <p:cond delay="0"/>
                                          </p:stCondLst>
                                        </p:cTn>
                                        <p:tgtEl>
                                          <p:spTgt spid="52"/>
                                        </p:tgtEl>
                                        <p:attrNameLst>
                                          <p:attrName>style.visibility</p:attrName>
                                        </p:attrNameLst>
                                      </p:cBhvr>
                                      <p:to>
                                        <p:strVal val="hidden"/>
                                      </p:to>
                                    </p:set>
                                  </p:childTnLst>
                                </p:cTn>
                              </p:par>
                            </p:childTnLst>
                          </p:cTn>
                        </p:par>
                        <p:par>
                          <p:cTn id="143" fill="hold">
                            <p:stCondLst>
                              <p:cond delay="5150"/>
                            </p:stCondLst>
                            <p:childTnLst>
                              <p:par>
                                <p:cTn id="144" presetID="10" presetClass="entr" presetSubtype="0" fill="hold" grpId="0" nodeType="after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fade">
                                      <p:cBhvr>
                                        <p:cTn id="146" dur="500"/>
                                        <p:tgtEl>
                                          <p:spTgt spid="56"/>
                                        </p:tgtEl>
                                      </p:cBhvr>
                                    </p:animEffect>
                                  </p:childTnLst>
                                </p:cTn>
                              </p:par>
                            </p:childTnLst>
                          </p:cTn>
                        </p:par>
                        <p:par>
                          <p:cTn id="147" fill="hold">
                            <p:stCondLst>
                              <p:cond delay="5650"/>
                            </p:stCondLst>
                            <p:childTnLst>
                              <p:par>
                                <p:cTn id="148" presetID="0" presetClass="path" presetSubtype="0" accel="50000" decel="50000" fill="hold" grpId="1" nodeType="afterEffect">
                                  <p:stCondLst>
                                    <p:cond delay="0"/>
                                  </p:stCondLst>
                                  <p:childTnLst>
                                    <p:animMotion origin="layout" path="M 0 0 L 0.08995 0.00186 " pathEditMode="relative" ptsTypes="AA">
                                      <p:cBhvr>
                                        <p:cTn id="149" dur="2000" fill="hold"/>
                                        <p:tgtEl>
                                          <p:spTgt spid="56"/>
                                        </p:tgtEl>
                                        <p:attrNameLst>
                                          <p:attrName>ppt_x</p:attrName>
                                          <p:attrName>ppt_y</p:attrName>
                                        </p:attrNameLst>
                                      </p:cBhvr>
                                    </p:animMotion>
                                  </p:childTnLst>
                                </p:cTn>
                              </p:par>
                            </p:childTnLst>
                          </p:cTn>
                        </p:par>
                        <p:par>
                          <p:cTn id="150" fill="hold">
                            <p:stCondLst>
                              <p:cond delay="7650"/>
                            </p:stCondLst>
                            <p:childTnLst>
                              <p:par>
                                <p:cTn id="151" presetID="1" presetClass="exit" presetSubtype="0" fill="hold" grpId="2" nodeType="afterEffect">
                                  <p:stCondLst>
                                    <p:cond delay="0"/>
                                  </p:stCondLst>
                                  <p:childTnLst>
                                    <p:set>
                                      <p:cBhvr>
                                        <p:cTn id="152"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utoUpdateAnimBg="0"/>
      <p:bldP spid="10" grpId="0" animBg="1"/>
      <p:bldP spid="11" grpId="0" animBg="1"/>
      <p:bldP spid="29" grpId="0" animBg="1"/>
      <p:bldP spid="30" grpId="0" animBg="1"/>
      <p:bldP spid="31" grpId="0" animBg="1"/>
      <p:bldP spid="35" grpId="0" animBg="1"/>
      <p:bldP spid="36" grpId="0" animBg="1"/>
      <p:bldP spid="37" grpId="0" animBg="1"/>
      <p:bldP spid="38" grpId="0" animBg="1"/>
      <p:bldP spid="32" grpId="0" animBg="1"/>
      <p:bldP spid="32" grpId="1" autoUpdateAnimBg="0"/>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4" grpId="0" animBg="1"/>
      <p:bldP spid="55" grpId="0" animBg="1"/>
      <p:bldP spid="56" grpId="0" animBg="1"/>
      <p:bldP spid="56" grpId="1" animBg="1"/>
      <p:bldP spid="5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debugging is hard</a:t>
            </a:r>
            <a:r>
              <a:rPr lang="en-US" dirty="0"/>
              <a:t>!</a:t>
            </a:r>
          </a:p>
        </p:txBody>
      </p:sp>
      <p:sp>
        <p:nvSpPr>
          <p:cNvPr id="3" name="Content Placeholder 2"/>
          <p:cNvSpPr>
            <a:spLocks noGrp="1"/>
          </p:cNvSpPr>
          <p:nvPr>
            <p:ph idx="1"/>
          </p:nvPr>
        </p:nvSpPr>
        <p:spPr>
          <a:xfrm>
            <a:off x="870366" y="2275842"/>
            <a:ext cx="11484194" cy="6274352"/>
          </a:xfrm>
        </p:spPr>
        <p:txBody>
          <a:bodyPr>
            <a:normAutofit/>
          </a:bodyPr>
          <a:lstStyle/>
          <a:p>
            <a:r>
              <a:rPr lang="en-US" dirty="0"/>
              <a:t>Forwarding state is hard to analyze</a:t>
            </a:r>
            <a:r>
              <a:rPr lang="en-US" dirty="0" smtClean="0"/>
              <a:t>!</a:t>
            </a:r>
          </a:p>
          <a:p>
            <a:pPr marL="1381667" lvl="1" indent="-731472">
              <a:buFont typeface="+mj-lt"/>
              <a:buAutoNum type="arabicPeriod"/>
            </a:pPr>
            <a:r>
              <a:rPr lang="en-US" dirty="0" smtClean="0"/>
              <a:t>Distributed across multiple tables and boxes</a:t>
            </a:r>
          </a:p>
          <a:p>
            <a:pPr marL="1381667" lvl="1" indent="-731472">
              <a:buFont typeface="+mj-lt"/>
              <a:buAutoNum type="arabicPeriod"/>
            </a:pPr>
            <a:r>
              <a:rPr lang="en-US" dirty="0" smtClean="0"/>
              <a:t>Written to network by multiple independent writers (different protocols, network admins)</a:t>
            </a:r>
          </a:p>
          <a:p>
            <a:pPr marL="1381667" lvl="1" indent="-731472">
              <a:buFont typeface="+mj-lt"/>
              <a:buAutoNum type="arabicPeriod"/>
            </a:pPr>
            <a:r>
              <a:rPr lang="en-US" dirty="0" smtClean="0"/>
              <a:t>Presented in different formats by vendors</a:t>
            </a:r>
          </a:p>
          <a:p>
            <a:pPr marL="1381667" lvl="1" indent="-731472">
              <a:buFont typeface="+mj-lt"/>
              <a:buAutoNum type="arabicPeriod"/>
            </a:pPr>
            <a:r>
              <a:rPr lang="en-US" dirty="0" smtClean="0"/>
              <a:t>Not directly observable or controllable</a:t>
            </a:r>
          </a:p>
          <a:p>
            <a:r>
              <a:rPr lang="en-US" dirty="0" smtClean="0"/>
              <a:t>Not constructed in a way that lend itself well to checking and verification</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3816299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a:t>Header Space Analysis: Snapshot-based Checking</a:t>
            </a:r>
          </a:p>
        </p:txBody>
      </p:sp>
      <p:cxnSp>
        <p:nvCxnSpPr>
          <p:cNvPr id="8" name="Straight Connector 7"/>
          <p:cNvCxnSpPr/>
          <p:nvPr/>
        </p:nvCxnSpPr>
        <p:spPr>
          <a:xfrm flipH="1" flipV="1">
            <a:off x="1397332" y="4248568"/>
            <a:ext cx="1589882" cy="2156085"/>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flipH="1">
            <a:off x="1565695" y="4184054"/>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flipV="1">
            <a:off x="3093415" y="4184056"/>
            <a:ext cx="1" cy="1957102"/>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flipV="1">
            <a:off x="1149079" y="4345336"/>
            <a:ext cx="0" cy="205931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H="1">
            <a:off x="1579589" y="6443483"/>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4" name="Picture 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581" y="5808755"/>
            <a:ext cx="1437513" cy="1321185"/>
          </a:xfrm>
          <a:prstGeom prst="rect">
            <a:avLst/>
          </a:prstGeom>
        </p:spPr>
      </p:pic>
      <p:pic>
        <p:nvPicPr>
          <p:cNvPr id="5" name="Picture 4"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50" y="5824961"/>
            <a:ext cx="1437513" cy="1321185"/>
          </a:xfrm>
          <a:prstGeom prst="rect">
            <a:avLst/>
          </a:prstGeom>
        </p:spPr>
      </p:pic>
      <p:pic>
        <p:nvPicPr>
          <p:cNvPr id="6" name="Picture 5"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531" y="3498234"/>
            <a:ext cx="1437513" cy="1321185"/>
          </a:xfrm>
          <a:prstGeom prst="rect">
            <a:avLst/>
          </a:prstGeom>
        </p:spPr>
      </p:pic>
      <p:pic>
        <p:nvPicPr>
          <p:cNvPr id="7" name="Picture 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28" y="3498234"/>
            <a:ext cx="1437513" cy="1321185"/>
          </a:xfrm>
          <a:prstGeom prst="rect">
            <a:avLst/>
          </a:prstGeom>
        </p:spPr>
      </p:pic>
      <p:pic>
        <p:nvPicPr>
          <p:cNvPr id="18" name="Picture 17" descr="camera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794" y="4028297"/>
            <a:ext cx="2324002" cy="1582244"/>
          </a:xfrm>
          <a:prstGeom prst="rect">
            <a:avLst/>
          </a:prstGeom>
        </p:spPr>
      </p:pic>
      <p:sp>
        <p:nvSpPr>
          <p:cNvPr id="21" name="Right Arrow 20"/>
          <p:cNvSpPr/>
          <p:nvPr/>
        </p:nvSpPr>
        <p:spPr>
          <a:xfrm>
            <a:off x="3727090" y="4567945"/>
            <a:ext cx="1225690" cy="614214"/>
          </a:xfrm>
          <a:prstGeom prst="rightArrow">
            <a:avLst>
              <a:gd name="adj1" fmla="val 50000"/>
              <a:gd name="adj2" fmla="val 63129"/>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26" name="Straight Connector 25"/>
          <p:cNvCxnSpPr/>
          <p:nvPr/>
        </p:nvCxnSpPr>
        <p:spPr>
          <a:xfrm flipH="1" flipV="1">
            <a:off x="9790727" y="4354696"/>
            <a:ext cx="1325151" cy="1308985"/>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7" name="Straight Connector 26"/>
          <p:cNvCxnSpPr/>
          <p:nvPr/>
        </p:nvCxnSpPr>
        <p:spPr>
          <a:xfrm flipH="1">
            <a:off x="9959089" y="4290185"/>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a:xfrm flipH="1" flipV="1">
            <a:off x="11486809" y="4290184"/>
            <a:ext cx="1" cy="137349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a:xfrm flipH="1" flipV="1">
            <a:off x="9542473" y="4451464"/>
            <a:ext cx="1" cy="137349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a:xfrm flipH="1">
            <a:off x="9959089" y="5824961"/>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Rectangle 21"/>
          <p:cNvSpPr/>
          <p:nvPr/>
        </p:nvSpPr>
        <p:spPr>
          <a:xfrm>
            <a:off x="9129814" y="3590591"/>
            <a:ext cx="854757" cy="847100"/>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800" kern="1200" dirty="0">
                <a:solidFill>
                  <a:prstClr val="black"/>
                </a:solidFill>
                <a:latin typeface="Calibri"/>
              </a:rPr>
              <a:t>T</a:t>
            </a:r>
            <a:r>
              <a:rPr lang="en-US" sz="2800" kern="1200" baseline="-25000" dirty="0">
                <a:solidFill>
                  <a:prstClr val="black"/>
                </a:solidFill>
                <a:latin typeface="Calibri"/>
              </a:rPr>
              <a:t>A</a:t>
            </a:r>
          </a:p>
        </p:txBody>
      </p:sp>
      <p:sp>
        <p:nvSpPr>
          <p:cNvPr id="23" name="Rectangle 22"/>
          <p:cNvSpPr/>
          <p:nvPr/>
        </p:nvSpPr>
        <p:spPr>
          <a:xfrm>
            <a:off x="11014780" y="5596385"/>
            <a:ext cx="854757" cy="847100"/>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800" kern="1200" dirty="0">
                <a:solidFill>
                  <a:prstClr val="black"/>
                </a:solidFill>
                <a:latin typeface="Calibri"/>
              </a:rPr>
              <a:t>T</a:t>
            </a:r>
            <a:r>
              <a:rPr lang="en-US" sz="2800" kern="1200" baseline="-25000" dirty="0">
                <a:solidFill>
                  <a:prstClr val="black"/>
                </a:solidFill>
                <a:latin typeface="Calibri"/>
              </a:rPr>
              <a:t>B</a:t>
            </a:r>
          </a:p>
        </p:txBody>
      </p:sp>
      <p:sp>
        <p:nvSpPr>
          <p:cNvPr id="24" name="Rectangle 23"/>
          <p:cNvSpPr/>
          <p:nvPr/>
        </p:nvSpPr>
        <p:spPr>
          <a:xfrm>
            <a:off x="11014780" y="3621510"/>
            <a:ext cx="854757" cy="847100"/>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800" kern="1200" dirty="0">
                <a:solidFill>
                  <a:prstClr val="black"/>
                </a:solidFill>
                <a:latin typeface="Calibri"/>
              </a:rPr>
              <a:t>T</a:t>
            </a:r>
            <a:r>
              <a:rPr lang="en-US" sz="2800" kern="1200" baseline="-25000" dirty="0">
                <a:solidFill>
                  <a:prstClr val="black"/>
                </a:solidFill>
                <a:latin typeface="Calibri"/>
              </a:rPr>
              <a:t>D</a:t>
            </a:r>
          </a:p>
        </p:txBody>
      </p:sp>
      <p:sp>
        <p:nvSpPr>
          <p:cNvPr id="25" name="Rectangle 24"/>
          <p:cNvSpPr/>
          <p:nvPr/>
        </p:nvSpPr>
        <p:spPr>
          <a:xfrm>
            <a:off x="9129814" y="5557553"/>
            <a:ext cx="854757" cy="847100"/>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800" kern="1200" dirty="0">
                <a:solidFill>
                  <a:prstClr val="black"/>
                </a:solidFill>
                <a:latin typeface="Calibri"/>
              </a:rPr>
              <a:t>T</a:t>
            </a:r>
            <a:r>
              <a:rPr lang="en-US" sz="2800" kern="1200" baseline="-25000" dirty="0">
                <a:solidFill>
                  <a:prstClr val="black"/>
                </a:solidFill>
                <a:latin typeface="Calibri"/>
              </a:rPr>
              <a:t>C</a:t>
            </a:r>
          </a:p>
        </p:txBody>
      </p:sp>
      <p:sp>
        <p:nvSpPr>
          <p:cNvPr id="31" name="Right Arrow 30"/>
          <p:cNvSpPr/>
          <p:nvPr/>
        </p:nvSpPr>
        <p:spPr>
          <a:xfrm>
            <a:off x="7685413" y="4567945"/>
            <a:ext cx="1225690" cy="614214"/>
          </a:xfrm>
          <a:prstGeom prst="rightArrow">
            <a:avLst>
              <a:gd name="adj1" fmla="val 50000"/>
              <a:gd name="adj2" fmla="val 63129"/>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pic>
        <p:nvPicPr>
          <p:cNvPr id="32" name="Picture 56" descr="black-server-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21834" y="2642529"/>
            <a:ext cx="854423" cy="85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8456065" y="3484342"/>
            <a:ext cx="402418"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a</a:t>
            </a:r>
          </a:p>
        </p:txBody>
      </p:sp>
      <p:cxnSp>
        <p:nvCxnSpPr>
          <p:cNvPr id="34" name="Straight Connector 33"/>
          <p:cNvCxnSpPr>
            <a:stCxn id="22" idx="0"/>
          </p:cNvCxnSpPr>
          <p:nvPr/>
        </p:nvCxnSpPr>
        <p:spPr>
          <a:xfrm flipH="1" flipV="1">
            <a:off x="8911104" y="3162665"/>
            <a:ext cx="646089" cy="427924"/>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a:endCxn id="23" idx="2"/>
          </p:cNvCxnSpPr>
          <p:nvPr/>
        </p:nvCxnSpPr>
        <p:spPr>
          <a:xfrm flipH="1" flipV="1">
            <a:off x="11442159" y="6443483"/>
            <a:ext cx="784577" cy="461844"/>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sp>
        <p:nvSpPr>
          <p:cNvPr id="37" name="TextBox 36"/>
          <p:cNvSpPr txBox="1"/>
          <p:nvPr/>
        </p:nvSpPr>
        <p:spPr>
          <a:xfrm>
            <a:off x="12243574" y="7363490"/>
            <a:ext cx="415954"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b</a:t>
            </a:r>
          </a:p>
        </p:txBody>
      </p:sp>
      <p:pic>
        <p:nvPicPr>
          <p:cNvPr id="35" name="Picture 56" descr="black-server-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928574" y="6507785"/>
            <a:ext cx="854423" cy="85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240652" y="6934128"/>
            <a:ext cx="3690165" cy="531426"/>
          </a:xfrm>
          <a:prstGeom prst="rect">
            <a:avLst/>
          </a:prstGeom>
          <a:noFill/>
          <a:ln>
            <a:solidFill>
              <a:srgbClr val="FF0000"/>
            </a:solidFill>
          </a:ln>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Can host a talk to host b?</a:t>
            </a:r>
          </a:p>
        </p:txBody>
      </p:sp>
      <p:sp>
        <p:nvSpPr>
          <p:cNvPr id="38" name="TextBox 37"/>
          <p:cNvSpPr txBox="1"/>
          <p:nvPr/>
        </p:nvSpPr>
        <p:spPr>
          <a:xfrm>
            <a:off x="3093415" y="7582354"/>
            <a:ext cx="6314419" cy="531426"/>
          </a:xfrm>
          <a:prstGeom prst="rect">
            <a:avLst/>
          </a:prstGeom>
          <a:noFill/>
          <a:ln>
            <a:solidFill>
              <a:srgbClr val="FF0000"/>
            </a:solidFill>
          </a:ln>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Is there any forwarding loop in the network?</a:t>
            </a:r>
          </a:p>
        </p:txBody>
      </p:sp>
      <p:sp>
        <p:nvSpPr>
          <p:cNvPr id="15" name="Rectangle 14"/>
          <p:cNvSpPr/>
          <p:nvPr/>
        </p:nvSpPr>
        <p:spPr>
          <a:xfrm>
            <a:off x="650242" y="2586954"/>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 name="Rectangle 39"/>
          <p:cNvSpPr/>
          <p:nvPr/>
        </p:nvSpPr>
        <p:spPr>
          <a:xfrm>
            <a:off x="759473" y="2642529"/>
            <a:ext cx="820114" cy="219641"/>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 name="Rectangle 41"/>
          <p:cNvSpPr/>
          <p:nvPr/>
        </p:nvSpPr>
        <p:spPr>
          <a:xfrm>
            <a:off x="752915" y="2939979"/>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 name="Rectangle 42"/>
          <p:cNvSpPr/>
          <p:nvPr/>
        </p:nvSpPr>
        <p:spPr>
          <a:xfrm>
            <a:off x="759473" y="3232013"/>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4" name="Rectangle 43"/>
          <p:cNvSpPr/>
          <p:nvPr/>
        </p:nvSpPr>
        <p:spPr>
          <a:xfrm>
            <a:off x="2674100" y="2608114"/>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5" name="Rectangle 44"/>
          <p:cNvSpPr/>
          <p:nvPr/>
        </p:nvSpPr>
        <p:spPr>
          <a:xfrm>
            <a:off x="2783331" y="2663691"/>
            <a:ext cx="820114" cy="219641"/>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6" name="Rectangle 45"/>
          <p:cNvSpPr/>
          <p:nvPr/>
        </p:nvSpPr>
        <p:spPr>
          <a:xfrm>
            <a:off x="2776773" y="2961140"/>
            <a:ext cx="820114" cy="219641"/>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641767" y="4935041"/>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750998" y="4990618"/>
            <a:ext cx="820114" cy="2196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744440" y="5288068"/>
            <a:ext cx="820114" cy="219641"/>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3" name="Rectangle 52"/>
          <p:cNvSpPr/>
          <p:nvPr/>
        </p:nvSpPr>
        <p:spPr>
          <a:xfrm>
            <a:off x="2696154" y="4925490"/>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805388" y="4981067"/>
            <a:ext cx="820114" cy="219641"/>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2815453" y="5635435"/>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6" name="Rectangle 55"/>
          <p:cNvSpPr/>
          <p:nvPr/>
        </p:nvSpPr>
        <p:spPr>
          <a:xfrm>
            <a:off x="2805388" y="5310125"/>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9" name="Footer Placeholder 8"/>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11" name="Slide Number Placeholder 10"/>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
        <p:nvSpPr>
          <p:cNvPr id="51"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07842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31" grpId="0" animBg="1"/>
      <p:bldP spid="33" grpId="0" animBg="1"/>
      <p:bldP spid="37" grpId="0" animBg="1"/>
      <p:bldP spid="14"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Incremental Checking</a:t>
            </a:r>
            <a:endParaRPr lang="en-US" dirty="0"/>
          </a:p>
        </p:txBody>
      </p:sp>
      <p:cxnSp>
        <p:nvCxnSpPr>
          <p:cNvPr id="32" name="Straight Connector 31"/>
          <p:cNvCxnSpPr/>
          <p:nvPr/>
        </p:nvCxnSpPr>
        <p:spPr>
          <a:xfrm flipH="1" flipV="1">
            <a:off x="770644" y="4482040"/>
            <a:ext cx="1589882" cy="2156085"/>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a:xfrm flipH="1">
            <a:off x="939007" y="4417526"/>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flipV="1">
            <a:off x="2466727" y="4417528"/>
            <a:ext cx="1" cy="1957102"/>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V="1">
            <a:off x="522391" y="4578808"/>
            <a:ext cx="0" cy="205931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a:xfrm flipH="1">
            <a:off x="952901" y="6676955"/>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37" name="Picture 3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893" y="6042227"/>
            <a:ext cx="1437513" cy="1321185"/>
          </a:xfrm>
          <a:prstGeom prst="rect">
            <a:avLst/>
          </a:prstGeom>
        </p:spPr>
      </p:pic>
      <p:pic>
        <p:nvPicPr>
          <p:cNvPr id="38" name="Picture 3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138" y="6058433"/>
            <a:ext cx="1437513" cy="1321185"/>
          </a:xfrm>
          <a:prstGeom prst="rect">
            <a:avLst/>
          </a:prstGeom>
        </p:spPr>
      </p:pic>
      <p:pic>
        <p:nvPicPr>
          <p:cNvPr id="39" name="Picture 3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1843" y="3731706"/>
            <a:ext cx="1437513" cy="1321185"/>
          </a:xfrm>
          <a:prstGeom prst="rect">
            <a:avLst/>
          </a:prstGeom>
        </p:spPr>
      </p:pic>
      <p:pic>
        <p:nvPicPr>
          <p:cNvPr id="40" name="Picture 3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60" y="3731706"/>
            <a:ext cx="1437513" cy="1321185"/>
          </a:xfrm>
          <a:prstGeom prst="rect">
            <a:avLst/>
          </a:prstGeom>
        </p:spPr>
      </p:pic>
      <p:sp>
        <p:nvSpPr>
          <p:cNvPr id="41" name="Rectangle 40"/>
          <p:cNvSpPr/>
          <p:nvPr/>
        </p:nvSpPr>
        <p:spPr>
          <a:xfrm>
            <a:off x="23554" y="2820426"/>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 name="Rectangle 41"/>
          <p:cNvSpPr/>
          <p:nvPr/>
        </p:nvSpPr>
        <p:spPr>
          <a:xfrm>
            <a:off x="132785" y="2876001"/>
            <a:ext cx="820114" cy="219641"/>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 name="Rectangle 42"/>
          <p:cNvSpPr/>
          <p:nvPr/>
        </p:nvSpPr>
        <p:spPr>
          <a:xfrm>
            <a:off x="126227" y="3173451"/>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4" name="Rectangle 43"/>
          <p:cNvSpPr/>
          <p:nvPr/>
        </p:nvSpPr>
        <p:spPr>
          <a:xfrm>
            <a:off x="118893" y="3465485"/>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5" name="Rectangle 44"/>
          <p:cNvSpPr/>
          <p:nvPr/>
        </p:nvSpPr>
        <p:spPr>
          <a:xfrm>
            <a:off x="2047412" y="2841586"/>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6" name="Rectangle 45"/>
          <p:cNvSpPr/>
          <p:nvPr/>
        </p:nvSpPr>
        <p:spPr>
          <a:xfrm>
            <a:off x="2156643" y="2897163"/>
            <a:ext cx="820114" cy="219641"/>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2163980" y="3222399"/>
            <a:ext cx="820114" cy="219641"/>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15079" y="5168513"/>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124310" y="5224090"/>
            <a:ext cx="820114" cy="2196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117752" y="5521540"/>
            <a:ext cx="820114" cy="219641"/>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2069466" y="5158962"/>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2178700" y="5214539"/>
            <a:ext cx="820114" cy="219641"/>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3" name="Rectangle 52"/>
          <p:cNvSpPr/>
          <p:nvPr/>
        </p:nvSpPr>
        <p:spPr>
          <a:xfrm>
            <a:off x="2174870" y="5868907"/>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178700" y="5543597"/>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4497608" y="7401729"/>
            <a:ext cx="820114" cy="219641"/>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 name="TextBox 10"/>
          <p:cNvSpPr txBox="1"/>
          <p:nvPr/>
        </p:nvSpPr>
        <p:spPr>
          <a:xfrm>
            <a:off x="3980630" y="7081280"/>
            <a:ext cx="516979" cy="744135"/>
          </a:xfrm>
          <a:prstGeom prst="rect">
            <a:avLst/>
          </a:prstGeom>
          <a:noFill/>
        </p:spPr>
        <p:txBody>
          <a:bodyPr wrap="none" lIns="130039" tIns="65020" rIns="130039" bIns="65020" rtlCol="0">
            <a:spAutoFit/>
          </a:bodyPr>
          <a:lstStyle/>
          <a:p>
            <a:pPr algn="l" defTabSz="1300393" rtl="0"/>
            <a:r>
              <a:rPr lang="en-US" sz="4000" kern="1200" dirty="0">
                <a:solidFill>
                  <a:prstClr val="black"/>
                </a:solidFill>
                <a:latin typeface="Calibri"/>
                <a:ea typeface="+mn-ea"/>
                <a:cs typeface="+mn-cs"/>
              </a:rPr>
              <a:t>+</a:t>
            </a:r>
          </a:p>
        </p:txBody>
      </p:sp>
      <p:sp>
        <p:nvSpPr>
          <p:cNvPr id="57" name="TextBox 56"/>
          <p:cNvSpPr txBox="1"/>
          <p:nvPr/>
        </p:nvSpPr>
        <p:spPr>
          <a:xfrm>
            <a:off x="7241831" y="7063767"/>
            <a:ext cx="418982" cy="744135"/>
          </a:xfrm>
          <a:prstGeom prst="rect">
            <a:avLst/>
          </a:prstGeom>
          <a:noFill/>
        </p:spPr>
        <p:txBody>
          <a:bodyPr wrap="none" lIns="130039" tIns="65020" rIns="130039" bIns="65020" rtlCol="0">
            <a:spAutoFit/>
          </a:bodyPr>
          <a:lstStyle/>
          <a:p>
            <a:pPr algn="l" defTabSz="1300393" rtl="0"/>
            <a:r>
              <a:rPr lang="en-US" sz="4000" kern="1200" dirty="0">
                <a:solidFill>
                  <a:prstClr val="black"/>
                </a:solidFill>
                <a:latin typeface="Calibri"/>
                <a:ea typeface="+mn-ea"/>
                <a:cs typeface="+mn-cs"/>
              </a:rPr>
              <a:t>-</a:t>
            </a:r>
          </a:p>
        </p:txBody>
      </p:sp>
      <p:sp>
        <p:nvSpPr>
          <p:cNvPr id="58" name="Rectangle 57"/>
          <p:cNvSpPr/>
          <p:nvPr/>
        </p:nvSpPr>
        <p:spPr>
          <a:xfrm>
            <a:off x="7831311" y="7370356"/>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9" name="Rectangle 58"/>
          <p:cNvSpPr/>
          <p:nvPr/>
        </p:nvSpPr>
        <p:spPr>
          <a:xfrm>
            <a:off x="10346575" y="7200803"/>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TextBox 59"/>
          <p:cNvSpPr txBox="1"/>
          <p:nvPr/>
        </p:nvSpPr>
        <p:spPr>
          <a:xfrm>
            <a:off x="11092868" y="7009950"/>
            <a:ext cx="516979" cy="744135"/>
          </a:xfrm>
          <a:prstGeom prst="rect">
            <a:avLst/>
          </a:prstGeom>
          <a:noFill/>
        </p:spPr>
        <p:txBody>
          <a:bodyPr wrap="none" lIns="130039" tIns="65020" rIns="130039" bIns="65020" rtlCol="0">
            <a:spAutoFit/>
          </a:bodyPr>
          <a:lstStyle/>
          <a:p>
            <a:pPr algn="l" defTabSz="1300393" rtl="0"/>
            <a:r>
              <a:rPr lang="en-US" sz="4000" kern="1200" dirty="0">
                <a:solidFill>
                  <a:prstClr val="black"/>
                </a:solidFill>
                <a:latin typeface="Calibri"/>
                <a:ea typeface="+mn-ea"/>
                <a:cs typeface="+mn-cs"/>
              </a:rPr>
              <a:t>+</a:t>
            </a:r>
          </a:p>
        </p:txBody>
      </p:sp>
      <p:sp>
        <p:nvSpPr>
          <p:cNvPr id="61" name="TextBox 60"/>
          <p:cNvSpPr txBox="1"/>
          <p:nvPr/>
        </p:nvSpPr>
        <p:spPr>
          <a:xfrm>
            <a:off x="9843869" y="7048374"/>
            <a:ext cx="418982" cy="744135"/>
          </a:xfrm>
          <a:prstGeom prst="rect">
            <a:avLst/>
          </a:prstGeom>
          <a:noFill/>
        </p:spPr>
        <p:txBody>
          <a:bodyPr wrap="none" lIns="130039" tIns="65020" rIns="130039" bIns="65020" rtlCol="0">
            <a:spAutoFit/>
          </a:bodyPr>
          <a:lstStyle/>
          <a:p>
            <a:pPr algn="l" defTabSz="1300393" rtl="0"/>
            <a:r>
              <a:rPr lang="en-US" sz="4000" kern="1200" dirty="0">
                <a:solidFill>
                  <a:prstClr val="black"/>
                </a:solidFill>
                <a:latin typeface="Calibri"/>
                <a:ea typeface="+mn-ea"/>
                <a:cs typeface="+mn-cs"/>
              </a:rPr>
              <a:t>-</a:t>
            </a:r>
          </a:p>
        </p:txBody>
      </p:sp>
      <p:sp>
        <p:nvSpPr>
          <p:cNvPr id="62" name="Rectangle 61"/>
          <p:cNvSpPr/>
          <p:nvPr/>
        </p:nvSpPr>
        <p:spPr>
          <a:xfrm>
            <a:off x="10346575" y="7503927"/>
            <a:ext cx="820114" cy="219641"/>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11628919" y="7027835"/>
            <a:ext cx="820114" cy="219641"/>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11628919" y="7358746"/>
            <a:ext cx="820114" cy="219641"/>
          </a:xfrm>
          <a:prstGeom prst="rect">
            <a:avLst/>
          </a:prstGeom>
          <a:solidFill>
            <a:srgbClr val="FEB68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5" name="Rectangle 64"/>
          <p:cNvSpPr/>
          <p:nvPr/>
        </p:nvSpPr>
        <p:spPr>
          <a:xfrm>
            <a:off x="11628919" y="7686780"/>
            <a:ext cx="820114" cy="219641"/>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 name="Straight Arrow Connector 13"/>
          <p:cNvCxnSpPr/>
          <p:nvPr/>
        </p:nvCxnSpPr>
        <p:spPr>
          <a:xfrm>
            <a:off x="2" y="7938048"/>
            <a:ext cx="12991848" cy="4915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4120387" y="4439969"/>
            <a:ext cx="1589882" cy="2156085"/>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1" name="Straight Connector 70"/>
          <p:cNvCxnSpPr/>
          <p:nvPr/>
        </p:nvCxnSpPr>
        <p:spPr>
          <a:xfrm flipH="1">
            <a:off x="4288750" y="4375455"/>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2" name="Straight Connector 71"/>
          <p:cNvCxnSpPr/>
          <p:nvPr/>
        </p:nvCxnSpPr>
        <p:spPr>
          <a:xfrm flipV="1">
            <a:off x="5816470" y="4375457"/>
            <a:ext cx="1" cy="1957102"/>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3" name="Straight Connector 72"/>
          <p:cNvCxnSpPr/>
          <p:nvPr/>
        </p:nvCxnSpPr>
        <p:spPr>
          <a:xfrm flipV="1">
            <a:off x="3872134" y="4536737"/>
            <a:ext cx="0" cy="205931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4" name="Straight Connector 73"/>
          <p:cNvCxnSpPr/>
          <p:nvPr/>
        </p:nvCxnSpPr>
        <p:spPr>
          <a:xfrm flipH="1">
            <a:off x="4302644" y="6634884"/>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75" name="Picture 74"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636" y="6000155"/>
            <a:ext cx="1437513" cy="1321185"/>
          </a:xfrm>
          <a:prstGeom prst="rect">
            <a:avLst/>
          </a:prstGeom>
        </p:spPr>
      </p:pic>
      <p:pic>
        <p:nvPicPr>
          <p:cNvPr id="76" name="Picture 75"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605" y="6016364"/>
            <a:ext cx="1437513" cy="1321185"/>
          </a:xfrm>
          <a:prstGeom prst="rect">
            <a:avLst/>
          </a:prstGeom>
        </p:spPr>
      </p:pic>
      <p:pic>
        <p:nvPicPr>
          <p:cNvPr id="77" name="Picture 7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586" y="3689635"/>
            <a:ext cx="1437513" cy="1321185"/>
          </a:xfrm>
          <a:prstGeom prst="rect">
            <a:avLst/>
          </a:prstGeom>
        </p:spPr>
      </p:pic>
      <p:pic>
        <p:nvPicPr>
          <p:cNvPr id="78" name="Picture 7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283" y="3689635"/>
            <a:ext cx="1437513" cy="1321185"/>
          </a:xfrm>
          <a:prstGeom prst="rect">
            <a:avLst/>
          </a:prstGeom>
        </p:spPr>
      </p:pic>
      <p:sp>
        <p:nvSpPr>
          <p:cNvPr id="79" name="Rectangle 78"/>
          <p:cNvSpPr/>
          <p:nvPr/>
        </p:nvSpPr>
        <p:spPr>
          <a:xfrm>
            <a:off x="3373297" y="2778354"/>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0" name="Rectangle 79"/>
          <p:cNvSpPr/>
          <p:nvPr/>
        </p:nvSpPr>
        <p:spPr>
          <a:xfrm>
            <a:off x="3482528" y="2833931"/>
            <a:ext cx="820114" cy="219641"/>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1" name="Rectangle 80"/>
          <p:cNvSpPr/>
          <p:nvPr/>
        </p:nvSpPr>
        <p:spPr>
          <a:xfrm>
            <a:off x="3475970" y="3131380"/>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2" name="Rectangle 81"/>
          <p:cNvSpPr/>
          <p:nvPr/>
        </p:nvSpPr>
        <p:spPr>
          <a:xfrm>
            <a:off x="3468636" y="3423415"/>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3" name="Rectangle 82"/>
          <p:cNvSpPr/>
          <p:nvPr/>
        </p:nvSpPr>
        <p:spPr>
          <a:xfrm>
            <a:off x="5397155" y="2799515"/>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4" name="Rectangle 83"/>
          <p:cNvSpPr/>
          <p:nvPr/>
        </p:nvSpPr>
        <p:spPr>
          <a:xfrm>
            <a:off x="5506386" y="2855092"/>
            <a:ext cx="820114" cy="219641"/>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5" name="Rectangle 84"/>
          <p:cNvSpPr/>
          <p:nvPr/>
        </p:nvSpPr>
        <p:spPr>
          <a:xfrm>
            <a:off x="5513723" y="3180328"/>
            <a:ext cx="820114" cy="219641"/>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6" name="Rectangle 85"/>
          <p:cNvSpPr/>
          <p:nvPr/>
        </p:nvSpPr>
        <p:spPr>
          <a:xfrm>
            <a:off x="3364822" y="5126444"/>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7" name="Rectangle 86"/>
          <p:cNvSpPr/>
          <p:nvPr/>
        </p:nvSpPr>
        <p:spPr>
          <a:xfrm>
            <a:off x="3474053" y="5182020"/>
            <a:ext cx="820114" cy="2196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8" name="Rectangle 87"/>
          <p:cNvSpPr/>
          <p:nvPr/>
        </p:nvSpPr>
        <p:spPr>
          <a:xfrm>
            <a:off x="3467495" y="5479469"/>
            <a:ext cx="820114" cy="219641"/>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9" name="Rectangle 88"/>
          <p:cNvSpPr/>
          <p:nvPr/>
        </p:nvSpPr>
        <p:spPr>
          <a:xfrm>
            <a:off x="5419209" y="5116891"/>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90" name="Rectangle 89"/>
          <p:cNvSpPr/>
          <p:nvPr/>
        </p:nvSpPr>
        <p:spPr>
          <a:xfrm>
            <a:off x="5528443" y="5172468"/>
            <a:ext cx="820114" cy="219641"/>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91" name="Rectangle 90"/>
          <p:cNvSpPr/>
          <p:nvPr/>
        </p:nvSpPr>
        <p:spPr>
          <a:xfrm>
            <a:off x="5524613" y="5826837"/>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92" name="Rectangle 91"/>
          <p:cNvSpPr/>
          <p:nvPr/>
        </p:nvSpPr>
        <p:spPr>
          <a:xfrm>
            <a:off x="5528443" y="5501526"/>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3" name="Rectangle 112"/>
          <p:cNvSpPr/>
          <p:nvPr/>
        </p:nvSpPr>
        <p:spPr>
          <a:xfrm>
            <a:off x="3462078" y="5822587"/>
            <a:ext cx="820114" cy="219641"/>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14" name="Straight Connector 113"/>
          <p:cNvCxnSpPr/>
          <p:nvPr/>
        </p:nvCxnSpPr>
        <p:spPr>
          <a:xfrm flipH="1" flipV="1">
            <a:off x="7374949" y="4462712"/>
            <a:ext cx="1589882" cy="2156085"/>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5" name="Straight Connector 114"/>
          <p:cNvCxnSpPr/>
          <p:nvPr/>
        </p:nvCxnSpPr>
        <p:spPr>
          <a:xfrm flipH="1">
            <a:off x="7543312" y="4398198"/>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6" name="Straight Connector 115"/>
          <p:cNvCxnSpPr/>
          <p:nvPr/>
        </p:nvCxnSpPr>
        <p:spPr>
          <a:xfrm flipV="1">
            <a:off x="9071032" y="4398200"/>
            <a:ext cx="1" cy="1957102"/>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7" name="Straight Connector 116"/>
          <p:cNvCxnSpPr/>
          <p:nvPr/>
        </p:nvCxnSpPr>
        <p:spPr>
          <a:xfrm flipV="1">
            <a:off x="7126696" y="4559480"/>
            <a:ext cx="0" cy="205931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8" name="Straight Connector 117"/>
          <p:cNvCxnSpPr/>
          <p:nvPr/>
        </p:nvCxnSpPr>
        <p:spPr>
          <a:xfrm flipH="1">
            <a:off x="7557206" y="6657627"/>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119" name="Picture 11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1198" y="6022899"/>
            <a:ext cx="1437513" cy="1321185"/>
          </a:xfrm>
          <a:prstGeom prst="rect">
            <a:avLst/>
          </a:prstGeom>
        </p:spPr>
      </p:pic>
      <p:pic>
        <p:nvPicPr>
          <p:cNvPr id="120" name="Picture 11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3167" y="6039105"/>
            <a:ext cx="1437513" cy="1321185"/>
          </a:xfrm>
          <a:prstGeom prst="rect">
            <a:avLst/>
          </a:prstGeom>
        </p:spPr>
      </p:pic>
      <p:pic>
        <p:nvPicPr>
          <p:cNvPr id="121" name="Picture 12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148" y="3712378"/>
            <a:ext cx="1437513" cy="1321185"/>
          </a:xfrm>
          <a:prstGeom prst="rect">
            <a:avLst/>
          </a:prstGeom>
        </p:spPr>
      </p:pic>
      <p:pic>
        <p:nvPicPr>
          <p:cNvPr id="122" name="Picture 12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845" y="3712378"/>
            <a:ext cx="1437513" cy="1321185"/>
          </a:xfrm>
          <a:prstGeom prst="rect">
            <a:avLst/>
          </a:prstGeom>
        </p:spPr>
      </p:pic>
      <p:sp>
        <p:nvSpPr>
          <p:cNvPr id="123" name="Rectangle 122"/>
          <p:cNvSpPr/>
          <p:nvPr/>
        </p:nvSpPr>
        <p:spPr>
          <a:xfrm>
            <a:off x="6627859" y="2801098"/>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4" name="Rectangle 123"/>
          <p:cNvSpPr/>
          <p:nvPr/>
        </p:nvSpPr>
        <p:spPr>
          <a:xfrm>
            <a:off x="6737090" y="2856673"/>
            <a:ext cx="820114" cy="219641"/>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6" name="Rectangle 125"/>
          <p:cNvSpPr/>
          <p:nvPr/>
        </p:nvSpPr>
        <p:spPr>
          <a:xfrm>
            <a:off x="6723198" y="3446157"/>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7" name="Rectangle 126"/>
          <p:cNvSpPr/>
          <p:nvPr/>
        </p:nvSpPr>
        <p:spPr>
          <a:xfrm>
            <a:off x="8651717" y="2822258"/>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8" name="Rectangle 127"/>
          <p:cNvSpPr/>
          <p:nvPr/>
        </p:nvSpPr>
        <p:spPr>
          <a:xfrm>
            <a:off x="8760948" y="2877835"/>
            <a:ext cx="820114" cy="219641"/>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9" name="Rectangle 128"/>
          <p:cNvSpPr/>
          <p:nvPr/>
        </p:nvSpPr>
        <p:spPr>
          <a:xfrm>
            <a:off x="8768285" y="3203071"/>
            <a:ext cx="820114" cy="219641"/>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0" name="Rectangle 129"/>
          <p:cNvSpPr/>
          <p:nvPr/>
        </p:nvSpPr>
        <p:spPr>
          <a:xfrm>
            <a:off x="6619384" y="5149185"/>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1" name="Rectangle 130"/>
          <p:cNvSpPr/>
          <p:nvPr/>
        </p:nvSpPr>
        <p:spPr>
          <a:xfrm>
            <a:off x="6728615" y="5204762"/>
            <a:ext cx="820114" cy="2196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6722057" y="5502212"/>
            <a:ext cx="820114" cy="219641"/>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8673771" y="5139634"/>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8783005" y="5195211"/>
            <a:ext cx="820114" cy="219641"/>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8783005" y="5524269"/>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6716640" y="5845330"/>
            <a:ext cx="820114" cy="219641"/>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38" name="Straight Connector 137"/>
          <p:cNvCxnSpPr/>
          <p:nvPr/>
        </p:nvCxnSpPr>
        <p:spPr>
          <a:xfrm flipH="1" flipV="1">
            <a:off x="10662090" y="4446504"/>
            <a:ext cx="1589882" cy="2156085"/>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39" name="Straight Connector 138"/>
          <p:cNvCxnSpPr/>
          <p:nvPr/>
        </p:nvCxnSpPr>
        <p:spPr>
          <a:xfrm flipH="1">
            <a:off x="10830453" y="4381990"/>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0" name="Straight Connector 139"/>
          <p:cNvCxnSpPr/>
          <p:nvPr/>
        </p:nvCxnSpPr>
        <p:spPr>
          <a:xfrm flipV="1">
            <a:off x="12358173" y="4381992"/>
            <a:ext cx="1" cy="1957102"/>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1" name="Straight Connector 140"/>
          <p:cNvCxnSpPr/>
          <p:nvPr/>
        </p:nvCxnSpPr>
        <p:spPr>
          <a:xfrm flipV="1">
            <a:off x="10413837" y="4543272"/>
            <a:ext cx="0" cy="205931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2" name="Straight Connector 141"/>
          <p:cNvCxnSpPr/>
          <p:nvPr/>
        </p:nvCxnSpPr>
        <p:spPr>
          <a:xfrm flipH="1">
            <a:off x="10844347" y="6641419"/>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143" name="Picture 14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339" y="6006690"/>
            <a:ext cx="1437513" cy="1321185"/>
          </a:xfrm>
          <a:prstGeom prst="rect">
            <a:avLst/>
          </a:prstGeom>
        </p:spPr>
      </p:pic>
      <p:pic>
        <p:nvPicPr>
          <p:cNvPr id="144" name="Picture 14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0308" y="6022899"/>
            <a:ext cx="1437513" cy="1321185"/>
          </a:xfrm>
          <a:prstGeom prst="rect">
            <a:avLst/>
          </a:prstGeom>
        </p:spPr>
      </p:pic>
      <p:pic>
        <p:nvPicPr>
          <p:cNvPr id="145" name="Picture 144"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3289" y="3696172"/>
            <a:ext cx="1437513" cy="1321185"/>
          </a:xfrm>
          <a:prstGeom prst="rect">
            <a:avLst/>
          </a:prstGeom>
        </p:spPr>
      </p:pic>
      <p:pic>
        <p:nvPicPr>
          <p:cNvPr id="146" name="Picture 145"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986" y="3696172"/>
            <a:ext cx="1437513" cy="1321185"/>
          </a:xfrm>
          <a:prstGeom prst="rect">
            <a:avLst/>
          </a:prstGeom>
        </p:spPr>
      </p:pic>
      <p:sp>
        <p:nvSpPr>
          <p:cNvPr id="147" name="Rectangle 146"/>
          <p:cNvSpPr/>
          <p:nvPr/>
        </p:nvSpPr>
        <p:spPr>
          <a:xfrm>
            <a:off x="9915000" y="2784889"/>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10024231" y="2840466"/>
            <a:ext cx="820114" cy="219641"/>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0" name="Rectangle 149"/>
          <p:cNvSpPr/>
          <p:nvPr/>
        </p:nvSpPr>
        <p:spPr>
          <a:xfrm>
            <a:off x="11938858" y="2806050"/>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1" name="Rectangle 150"/>
          <p:cNvSpPr/>
          <p:nvPr/>
        </p:nvSpPr>
        <p:spPr>
          <a:xfrm>
            <a:off x="12048089" y="2861627"/>
            <a:ext cx="820114" cy="219641"/>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3" name="Rectangle 152"/>
          <p:cNvSpPr/>
          <p:nvPr/>
        </p:nvSpPr>
        <p:spPr>
          <a:xfrm>
            <a:off x="9906525" y="5132978"/>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4" name="Rectangle 153"/>
          <p:cNvSpPr/>
          <p:nvPr/>
        </p:nvSpPr>
        <p:spPr>
          <a:xfrm>
            <a:off x="10015756" y="5188555"/>
            <a:ext cx="820114" cy="2196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5" name="Rectangle 154"/>
          <p:cNvSpPr/>
          <p:nvPr/>
        </p:nvSpPr>
        <p:spPr>
          <a:xfrm>
            <a:off x="10009198" y="5486004"/>
            <a:ext cx="820114" cy="219641"/>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6" name="Rectangle 155"/>
          <p:cNvSpPr/>
          <p:nvPr/>
        </p:nvSpPr>
        <p:spPr>
          <a:xfrm>
            <a:off x="11960912" y="5123426"/>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12070146" y="5179003"/>
            <a:ext cx="820114" cy="219641"/>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9" name="Rectangle 158"/>
          <p:cNvSpPr/>
          <p:nvPr/>
        </p:nvSpPr>
        <p:spPr>
          <a:xfrm>
            <a:off x="10003781" y="5829122"/>
            <a:ext cx="820114" cy="219641"/>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0" name="TextBox 159"/>
          <p:cNvSpPr txBox="1"/>
          <p:nvPr/>
        </p:nvSpPr>
        <p:spPr>
          <a:xfrm>
            <a:off x="11859685" y="8134657"/>
            <a:ext cx="933877"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Time</a:t>
            </a:r>
          </a:p>
        </p:txBody>
      </p:sp>
      <p:sp>
        <p:nvSpPr>
          <p:cNvPr id="161" name="Rectangle 160"/>
          <p:cNvSpPr/>
          <p:nvPr/>
        </p:nvSpPr>
        <p:spPr>
          <a:xfrm>
            <a:off x="12084953" y="5486004"/>
            <a:ext cx="820114" cy="219641"/>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2" name="Rectangle 161"/>
          <p:cNvSpPr/>
          <p:nvPr/>
        </p:nvSpPr>
        <p:spPr>
          <a:xfrm>
            <a:off x="12090019" y="5819467"/>
            <a:ext cx="820114" cy="219641"/>
          </a:xfrm>
          <a:prstGeom prst="rect">
            <a:avLst/>
          </a:prstGeom>
          <a:solidFill>
            <a:srgbClr val="FEB68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10028044" y="3165956"/>
            <a:ext cx="820114" cy="219641"/>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110"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72762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par>
                                <p:cTn id="15" presetID="10"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par>
                                <p:cTn id="18" presetID="10" presetClass="entr" presetSubtype="0" fill="hold"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par>
                                <p:cTn id="21" presetID="10"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par>
                                <p:cTn id="24" presetID="10" presetClass="entr" presetSubtype="0"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par>
                                <p:cTn id="27" presetID="10"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10" presetClass="entr" presetSubtype="0"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10" presetClass="entr" presetSubtype="0" fill="hold"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500"/>
                                        <p:tgtEl>
                                          <p:spTgt spid="8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50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500"/>
                                        <p:tgtEl>
                                          <p:spTgt spid="8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500"/>
                                        <p:tgtEl>
                                          <p:spTgt spid="8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fade">
                                      <p:cBhvr>
                                        <p:cTn id="68" dur="500"/>
                                        <p:tgtEl>
                                          <p:spTgt spid="8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5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fade">
                                      <p:cBhvr>
                                        <p:cTn id="80" dur="500"/>
                                        <p:tgtEl>
                                          <p:spTgt spid="9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500"/>
                                        <p:tgtEl>
                                          <p:spTgt spid="11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500"/>
                                        <p:tgtEl>
                                          <p:spTgt spid="5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fade">
                                      <p:cBhvr>
                                        <p:cTn id="95" dur="500"/>
                                        <p:tgtEl>
                                          <p:spTgt spid="114"/>
                                        </p:tgtEl>
                                      </p:cBhvr>
                                    </p:animEffect>
                                  </p:childTnLst>
                                </p:cTn>
                              </p:par>
                              <p:par>
                                <p:cTn id="96" presetID="10" presetClass="entr" presetSubtype="0" fill="hold" nodeType="with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fade">
                                      <p:cBhvr>
                                        <p:cTn id="98" dur="500"/>
                                        <p:tgtEl>
                                          <p:spTgt spid="115"/>
                                        </p:tgtEl>
                                      </p:cBhvr>
                                    </p:animEffect>
                                  </p:childTnLst>
                                </p:cTn>
                              </p:par>
                              <p:par>
                                <p:cTn id="99" presetID="10" presetClass="entr" presetSubtype="0" fill="hold" nodeType="with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fade">
                                      <p:cBhvr>
                                        <p:cTn id="101" dur="500"/>
                                        <p:tgtEl>
                                          <p:spTgt spid="116"/>
                                        </p:tgtEl>
                                      </p:cBhvr>
                                    </p:animEffect>
                                  </p:childTnLst>
                                </p:cTn>
                              </p:par>
                              <p:par>
                                <p:cTn id="102" presetID="10" presetClass="entr" presetSubtype="0" fill="hold" nodeType="withEffect">
                                  <p:stCondLst>
                                    <p:cond delay="0"/>
                                  </p:stCondLst>
                                  <p:childTnLst>
                                    <p:set>
                                      <p:cBhvr>
                                        <p:cTn id="103" dur="1" fill="hold">
                                          <p:stCondLst>
                                            <p:cond delay="0"/>
                                          </p:stCondLst>
                                        </p:cTn>
                                        <p:tgtEl>
                                          <p:spTgt spid="117"/>
                                        </p:tgtEl>
                                        <p:attrNameLst>
                                          <p:attrName>style.visibility</p:attrName>
                                        </p:attrNameLst>
                                      </p:cBhvr>
                                      <p:to>
                                        <p:strVal val="visible"/>
                                      </p:to>
                                    </p:set>
                                    <p:animEffect transition="in" filter="fade">
                                      <p:cBhvr>
                                        <p:cTn id="104" dur="500"/>
                                        <p:tgtEl>
                                          <p:spTgt spid="117"/>
                                        </p:tgtEl>
                                      </p:cBhvr>
                                    </p:animEffect>
                                  </p:childTnLst>
                                </p:cTn>
                              </p:par>
                              <p:par>
                                <p:cTn id="105" presetID="10" presetClass="entr" presetSubtype="0" fill="hold" nodeType="withEffect">
                                  <p:stCondLst>
                                    <p:cond delay="0"/>
                                  </p:stCondLst>
                                  <p:childTnLst>
                                    <p:set>
                                      <p:cBhvr>
                                        <p:cTn id="106" dur="1" fill="hold">
                                          <p:stCondLst>
                                            <p:cond delay="0"/>
                                          </p:stCondLst>
                                        </p:cTn>
                                        <p:tgtEl>
                                          <p:spTgt spid="118"/>
                                        </p:tgtEl>
                                        <p:attrNameLst>
                                          <p:attrName>style.visibility</p:attrName>
                                        </p:attrNameLst>
                                      </p:cBhvr>
                                      <p:to>
                                        <p:strVal val="visible"/>
                                      </p:to>
                                    </p:set>
                                    <p:animEffect transition="in" filter="fade">
                                      <p:cBhvr>
                                        <p:cTn id="107" dur="500"/>
                                        <p:tgtEl>
                                          <p:spTgt spid="11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fade">
                                      <p:cBhvr>
                                        <p:cTn id="113" dur="500"/>
                                        <p:tgtEl>
                                          <p:spTgt spid="12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6"/>
                                        </p:tgtEl>
                                        <p:attrNameLst>
                                          <p:attrName>style.visibility</p:attrName>
                                        </p:attrNameLst>
                                      </p:cBhvr>
                                      <p:to>
                                        <p:strVal val="visible"/>
                                      </p:to>
                                    </p:set>
                                    <p:animEffect transition="in" filter="fade">
                                      <p:cBhvr>
                                        <p:cTn id="116" dur="500"/>
                                        <p:tgtEl>
                                          <p:spTgt spid="12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27"/>
                                        </p:tgtEl>
                                        <p:attrNameLst>
                                          <p:attrName>style.visibility</p:attrName>
                                        </p:attrNameLst>
                                      </p:cBhvr>
                                      <p:to>
                                        <p:strVal val="visible"/>
                                      </p:to>
                                    </p:set>
                                    <p:animEffect transition="in" filter="fade">
                                      <p:cBhvr>
                                        <p:cTn id="119" dur="500"/>
                                        <p:tgtEl>
                                          <p:spTgt spid="12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28"/>
                                        </p:tgtEl>
                                        <p:attrNameLst>
                                          <p:attrName>style.visibility</p:attrName>
                                        </p:attrNameLst>
                                      </p:cBhvr>
                                      <p:to>
                                        <p:strVal val="visible"/>
                                      </p:to>
                                    </p:set>
                                    <p:animEffect transition="in" filter="fade">
                                      <p:cBhvr>
                                        <p:cTn id="122" dur="500"/>
                                        <p:tgtEl>
                                          <p:spTgt spid="12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500"/>
                                        <p:tgtEl>
                                          <p:spTgt spid="12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30"/>
                                        </p:tgtEl>
                                        <p:attrNameLst>
                                          <p:attrName>style.visibility</p:attrName>
                                        </p:attrNameLst>
                                      </p:cBhvr>
                                      <p:to>
                                        <p:strVal val="visible"/>
                                      </p:to>
                                    </p:set>
                                    <p:animEffect transition="in" filter="fade">
                                      <p:cBhvr>
                                        <p:cTn id="128" dur="500"/>
                                        <p:tgtEl>
                                          <p:spTgt spid="13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31"/>
                                        </p:tgtEl>
                                        <p:attrNameLst>
                                          <p:attrName>style.visibility</p:attrName>
                                        </p:attrNameLst>
                                      </p:cBhvr>
                                      <p:to>
                                        <p:strVal val="visible"/>
                                      </p:to>
                                    </p:set>
                                    <p:animEffect transition="in" filter="fade">
                                      <p:cBhvr>
                                        <p:cTn id="131" dur="500"/>
                                        <p:tgtEl>
                                          <p:spTgt spid="13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32"/>
                                        </p:tgtEl>
                                        <p:attrNameLst>
                                          <p:attrName>style.visibility</p:attrName>
                                        </p:attrNameLst>
                                      </p:cBhvr>
                                      <p:to>
                                        <p:strVal val="visible"/>
                                      </p:to>
                                    </p:set>
                                    <p:animEffect transition="in" filter="fade">
                                      <p:cBhvr>
                                        <p:cTn id="134" dur="500"/>
                                        <p:tgtEl>
                                          <p:spTgt spid="13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33"/>
                                        </p:tgtEl>
                                        <p:attrNameLst>
                                          <p:attrName>style.visibility</p:attrName>
                                        </p:attrNameLst>
                                      </p:cBhvr>
                                      <p:to>
                                        <p:strVal val="visible"/>
                                      </p:to>
                                    </p:set>
                                    <p:animEffect transition="in" filter="fade">
                                      <p:cBhvr>
                                        <p:cTn id="137" dur="500"/>
                                        <p:tgtEl>
                                          <p:spTgt spid="13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34"/>
                                        </p:tgtEl>
                                        <p:attrNameLst>
                                          <p:attrName>style.visibility</p:attrName>
                                        </p:attrNameLst>
                                      </p:cBhvr>
                                      <p:to>
                                        <p:strVal val="visible"/>
                                      </p:to>
                                    </p:set>
                                    <p:animEffect transition="in" filter="fade">
                                      <p:cBhvr>
                                        <p:cTn id="140" dur="500"/>
                                        <p:tgtEl>
                                          <p:spTgt spid="13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36"/>
                                        </p:tgtEl>
                                        <p:attrNameLst>
                                          <p:attrName>style.visibility</p:attrName>
                                        </p:attrNameLst>
                                      </p:cBhvr>
                                      <p:to>
                                        <p:strVal val="visible"/>
                                      </p:to>
                                    </p:set>
                                    <p:animEffect transition="in" filter="fade">
                                      <p:cBhvr>
                                        <p:cTn id="143" dur="500"/>
                                        <p:tgtEl>
                                          <p:spTgt spid="13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37"/>
                                        </p:tgtEl>
                                        <p:attrNameLst>
                                          <p:attrName>style.visibility</p:attrName>
                                        </p:attrNameLst>
                                      </p:cBhvr>
                                      <p:to>
                                        <p:strVal val="visible"/>
                                      </p:to>
                                    </p:set>
                                    <p:animEffect transition="in" filter="fade">
                                      <p:cBhvr>
                                        <p:cTn id="146" dur="500"/>
                                        <p:tgtEl>
                                          <p:spTgt spid="137"/>
                                        </p:tgtEl>
                                      </p:cBhvr>
                                    </p:animEffect>
                                  </p:childTnLst>
                                </p:cTn>
                              </p:par>
                              <p:par>
                                <p:cTn id="147" presetID="10" presetClass="entr" presetSubtype="0" fill="hold" nodeType="withEffect">
                                  <p:stCondLst>
                                    <p:cond delay="0"/>
                                  </p:stCondLst>
                                  <p:childTnLst>
                                    <p:set>
                                      <p:cBhvr>
                                        <p:cTn id="148" dur="1" fill="hold">
                                          <p:stCondLst>
                                            <p:cond delay="0"/>
                                          </p:stCondLst>
                                        </p:cTn>
                                        <p:tgtEl>
                                          <p:spTgt spid="121"/>
                                        </p:tgtEl>
                                        <p:attrNameLst>
                                          <p:attrName>style.visibility</p:attrName>
                                        </p:attrNameLst>
                                      </p:cBhvr>
                                      <p:to>
                                        <p:strVal val="visible"/>
                                      </p:to>
                                    </p:set>
                                    <p:animEffect transition="in" filter="fade">
                                      <p:cBhvr>
                                        <p:cTn id="149" dur="500"/>
                                        <p:tgtEl>
                                          <p:spTgt spid="121"/>
                                        </p:tgtEl>
                                      </p:cBhvr>
                                    </p:animEffect>
                                  </p:childTnLst>
                                </p:cTn>
                              </p:par>
                              <p:par>
                                <p:cTn id="150" presetID="10" presetClass="entr" presetSubtype="0" fill="hold" nodeType="withEffect">
                                  <p:stCondLst>
                                    <p:cond delay="0"/>
                                  </p:stCondLst>
                                  <p:childTnLst>
                                    <p:set>
                                      <p:cBhvr>
                                        <p:cTn id="151" dur="1" fill="hold">
                                          <p:stCondLst>
                                            <p:cond delay="0"/>
                                          </p:stCondLst>
                                        </p:cTn>
                                        <p:tgtEl>
                                          <p:spTgt spid="122"/>
                                        </p:tgtEl>
                                        <p:attrNameLst>
                                          <p:attrName>style.visibility</p:attrName>
                                        </p:attrNameLst>
                                      </p:cBhvr>
                                      <p:to>
                                        <p:strVal val="visible"/>
                                      </p:to>
                                    </p:set>
                                    <p:animEffect transition="in" filter="fade">
                                      <p:cBhvr>
                                        <p:cTn id="152" dur="500"/>
                                        <p:tgtEl>
                                          <p:spTgt spid="122"/>
                                        </p:tgtEl>
                                      </p:cBhvr>
                                    </p:animEffect>
                                  </p:childTnLst>
                                </p:cTn>
                              </p:par>
                              <p:par>
                                <p:cTn id="153" presetID="10" presetClass="entr" presetSubtype="0" fill="hold" nodeType="withEffect">
                                  <p:stCondLst>
                                    <p:cond delay="0"/>
                                  </p:stCondLst>
                                  <p:childTnLst>
                                    <p:set>
                                      <p:cBhvr>
                                        <p:cTn id="154" dur="1" fill="hold">
                                          <p:stCondLst>
                                            <p:cond delay="0"/>
                                          </p:stCondLst>
                                        </p:cTn>
                                        <p:tgtEl>
                                          <p:spTgt spid="120"/>
                                        </p:tgtEl>
                                        <p:attrNameLst>
                                          <p:attrName>style.visibility</p:attrName>
                                        </p:attrNameLst>
                                      </p:cBhvr>
                                      <p:to>
                                        <p:strVal val="visible"/>
                                      </p:to>
                                    </p:set>
                                    <p:animEffect transition="in" filter="fade">
                                      <p:cBhvr>
                                        <p:cTn id="155" dur="500"/>
                                        <p:tgtEl>
                                          <p:spTgt spid="120"/>
                                        </p:tgtEl>
                                      </p:cBhvr>
                                    </p:animEffect>
                                  </p:childTnLst>
                                </p:cTn>
                              </p:par>
                              <p:par>
                                <p:cTn id="156" presetID="10" presetClass="entr" presetSubtype="0" fill="hold" nodeType="withEffect">
                                  <p:stCondLst>
                                    <p:cond delay="0"/>
                                  </p:stCondLst>
                                  <p:childTnLst>
                                    <p:set>
                                      <p:cBhvr>
                                        <p:cTn id="157" dur="1" fill="hold">
                                          <p:stCondLst>
                                            <p:cond delay="0"/>
                                          </p:stCondLst>
                                        </p:cTn>
                                        <p:tgtEl>
                                          <p:spTgt spid="119"/>
                                        </p:tgtEl>
                                        <p:attrNameLst>
                                          <p:attrName>style.visibility</p:attrName>
                                        </p:attrNameLst>
                                      </p:cBhvr>
                                      <p:to>
                                        <p:strVal val="visible"/>
                                      </p:to>
                                    </p:set>
                                    <p:animEffect transition="in" filter="fade">
                                      <p:cBhvr>
                                        <p:cTn id="158" dur="500"/>
                                        <p:tgtEl>
                                          <p:spTgt spid="119"/>
                                        </p:tgtEl>
                                      </p:cBhvr>
                                    </p:animEffect>
                                  </p:childTnLst>
                                </p:cTn>
                              </p:par>
                              <p:par>
                                <p:cTn id="159" presetID="1" presetClass="exit" presetSubtype="0" fill="hold" nodeType="withEffect">
                                  <p:stCondLst>
                                    <p:cond delay="0"/>
                                  </p:stCondLst>
                                  <p:childTnLst>
                                    <p:set>
                                      <p:cBhvr>
                                        <p:cTn id="160" dur="1" fill="hold">
                                          <p:stCondLst>
                                            <p:cond delay="0"/>
                                          </p:stCondLst>
                                        </p:cTn>
                                        <p:tgtEl>
                                          <p:spTgt spid="70"/>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71"/>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72"/>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73"/>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74"/>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75"/>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76"/>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77"/>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78"/>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79"/>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80"/>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81"/>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82"/>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83"/>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84"/>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85"/>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86"/>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87"/>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88"/>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89"/>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90"/>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91"/>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92"/>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113"/>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59"/>
                                        </p:tgtEl>
                                        <p:attrNameLst>
                                          <p:attrName>style.visibility</p:attrName>
                                        </p:attrNameLst>
                                      </p:cBhvr>
                                      <p:to>
                                        <p:strVal val="visible"/>
                                      </p:to>
                                    </p:set>
                                    <p:animEffect transition="in" filter="fade">
                                      <p:cBhvr>
                                        <p:cTn id="211" dur="500"/>
                                        <p:tgtEl>
                                          <p:spTgt spid="5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60"/>
                                        </p:tgtEl>
                                        <p:attrNameLst>
                                          <p:attrName>style.visibility</p:attrName>
                                        </p:attrNameLst>
                                      </p:cBhvr>
                                      <p:to>
                                        <p:strVal val="visible"/>
                                      </p:to>
                                    </p:set>
                                    <p:animEffect transition="in" filter="fade">
                                      <p:cBhvr>
                                        <p:cTn id="214" dur="500"/>
                                        <p:tgtEl>
                                          <p:spTgt spid="60"/>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61"/>
                                        </p:tgtEl>
                                        <p:attrNameLst>
                                          <p:attrName>style.visibility</p:attrName>
                                        </p:attrNameLst>
                                      </p:cBhvr>
                                      <p:to>
                                        <p:strVal val="visible"/>
                                      </p:to>
                                    </p:set>
                                    <p:animEffect transition="in" filter="fade">
                                      <p:cBhvr>
                                        <p:cTn id="217" dur="500"/>
                                        <p:tgtEl>
                                          <p:spTgt spid="61"/>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62"/>
                                        </p:tgtEl>
                                        <p:attrNameLst>
                                          <p:attrName>style.visibility</p:attrName>
                                        </p:attrNameLst>
                                      </p:cBhvr>
                                      <p:to>
                                        <p:strVal val="visible"/>
                                      </p:to>
                                    </p:set>
                                    <p:animEffect transition="in" filter="fade">
                                      <p:cBhvr>
                                        <p:cTn id="220" dur="500"/>
                                        <p:tgtEl>
                                          <p:spTgt spid="6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63"/>
                                        </p:tgtEl>
                                        <p:attrNameLst>
                                          <p:attrName>style.visibility</p:attrName>
                                        </p:attrNameLst>
                                      </p:cBhvr>
                                      <p:to>
                                        <p:strVal val="visible"/>
                                      </p:to>
                                    </p:set>
                                    <p:animEffect transition="in" filter="fade">
                                      <p:cBhvr>
                                        <p:cTn id="223" dur="500"/>
                                        <p:tgtEl>
                                          <p:spTgt spid="63"/>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64"/>
                                        </p:tgtEl>
                                        <p:attrNameLst>
                                          <p:attrName>style.visibility</p:attrName>
                                        </p:attrNameLst>
                                      </p:cBhvr>
                                      <p:to>
                                        <p:strVal val="visible"/>
                                      </p:to>
                                    </p:set>
                                    <p:animEffect transition="in" filter="fade">
                                      <p:cBhvr>
                                        <p:cTn id="226" dur="500"/>
                                        <p:tgtEl>
                                          <p:spTgt spid="64"/>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65"/>
                                        </p:tgtEl>
                                        <p:attrNameLst>
                                          <p:attrName>style.visibility</p:attrName>
                                        </p:attrNameLst>
                                      </p:cBhvr>
                                      <p:to>
                                        <p:strVal val="visible"/>
                                      </p:to>
                                    </p:set>
                                    <p:animEffect transition="in" filter="fade">
                                      <p:cBhvr>
                                        <p:cTn id="229" dur="500"/>
                                        <p:tgtEl>
                                          <p:spTgt spid="65"/>
                                        </p:tgtEl>
                                      </p:cBhvr>
                                    </p:animEffect>
                                  </p:childTnLst>
                                </p:cTn>
                              </p:par>
                            </p:childTnLst>
                          </p:cTn>
                        </p:par>
                        <p:par>
                          <p:cTn id="230" fill="hold">
                            <p:stCondLst>
                              <p:cond delay="500"/>
                            </p:stCondLst>
                            <p:childTnLst>
                              <p:par>
                                <p:cTn id="231" presetID="10" presetClass="entr" presetSubtype="0" fill="hold" nodeType="afterEffect">
                                  <p:stCondLst>
                                    <p:cond delay="0"/>
                                  </p:stCondLst>
                                  <p:childTnLst>
                                    <p:set>
                                      <p:cBhvr>
                                        <p:cTn id="232" dur="1" fill="hold">
                                          <p:stCondLst>
                                            <p:cond delay="0"/>
                                          </p:stCondLst>
                                        </p:cTn>
                                        <p:tgtEl>
                                          <p:spTgt spid="138"/>
                                        </p:tgtEl>
                                        <p:attrNameLst>
                                          <p:attrName>style.visibility</p:attrName>
                                        </p:attrNameLst>
                                      </p:cBhvr>
                                      <p:to>
                                        <p:strVal val="visible"/>
                                      </p:to>
                                    </p:set>
                                    <p:animEffect transition="in" filter="fade">
                                      <p:cBhvr>
                                        <p:cTn id="233" dur="500"/>
                                        <p:tgtEl>
                                          <p:spTgt spid="138"/>
                                        </p:tgtEl>
                                      </p:cBhvr>
                                    </p:animEffect>
                                  </p:childTnLst>
                                </p:cTn>
                              </p:par>
                              <p:par>
                                <p:cTn id="234" presetID="10" presetClass="entr" presetSubtype="0" fill="hold" nodeType="withEffect">
                                  <p:stCondLst>
                                    <p:cond delay="0"/>
                                  </p:stCondLst>
                                  <p:childTnLst>
                                    <p:set>
                                      <p:cBhvr>
                                        <p:cTn id="235" dur="1" fill="hold">
                                          <p:stCondLst>
                                            <p:cond delay="0"/>
                                          </p:stCondLst>
                                        </p:cTn>
                                        <p:tgtEl>
                                          <p:spTgt spid="139"/>
                                        </p:tgtEl>
                                        <p:attrNameLst>
                                          <p:attrName>style.visibility</p:attrName>
                                        </p:attrNameLst>
                                      </p:cBhvr>
                                      <p:to>
                                        <p:strVal val="visible"/>
                                      </p:to>
                                    </p:set>
                                    <p:animEffect transition="in" filter="fade">
                                      <p:cBhvr>
                                        <p:cTn id="236" dur="500"/>
                                        <p:tgtEl>
                                          <p:spTgt spid="139"/>
                                        </p:tgtEl>
                                      </p:cBhvr>
                                    </p:animEffect>
                                  </p:childTnLst>
                                </p:cTn>
                              </p:par>
                              <p:par>
                                <p:cTn id="237" presetID="10" presetClass="entr" presetSubtype="0" fill="hold" nodeType="withEffect">
                                  <p:stCondLst>
                                    <p:cond delay="0"/>
                                  </p:stCondLst>
                                  <p:childTnLst>
                                    <p:set>
                                      <p:cBhvr>
                                        <p:cTn id="238" dur="1" fill="hold">
                                          <p:stCondLst>
                                            <p:cond delay="0"/>
                                          </p:stCondLst>
                                        </p:cTn>
                                        <p:tgtEl>
                                          <p:spTgt spid="140"/>
                                        </p:tgtEl>
                                        <p:attrNameLst>
                                          <p:attrName>style.visibility</p:attrName>
                                        </p:attrNameLst>
                                      </p:cBhvr>
                                      <p:to>
                                        <p:strVal val="visible"/>
                                      </p:to>
                                    </p:set>
                                    <p:animEffect transition="in" filter="fade">
                                      <p:cBhvr>
                                        <p:cTn id="239" dur="500"/>
                                        <p:tgtEl>
                                          <p:spTgt spid="140"/>
                                        </p:tgtEl>
                                      </p:cBhvr>
                                    </p:animEffect>
                                  </p:childTnLst>
                                </p:cTn>
                              </p:par>
                              <p:par>
                                <p:cTn id="240" presetID="10" presetClass="entr" presetSubtype="0" fill="hold" nodeType="withEffect">
                                  <p:stCondLst>
                                    <p:cond delay="0"/>
                                  </p:stCondLst>
                                  <p:childTnLst>
                                    <p:set>
                                      <p:cBhvr>
                                        <p:cTn id="241" dur="1" fill="hold">
                                          <p:stCondLst>
                                            <p:cond delay="0"/>
                                          </p:stCondLst>
                                        </p:cTn>
                                        <p:tgtEl>
                                          <p:spTgt spid="141"/>
                                        </p:tgtEl>
                                        <p:attrNameLst>
                                          <p:attrName>style.visibility</p:attrName>
                                        </p:attrNameLst>
                                      </p:cBhvr>
                                      <p:to>
                                        <p:strVal val="visible"/>
                                      </p:to>
                                    </p:set>
                                    <p:animEffect transition="in" filter="fade">
                                      <p:cBhvr>
                                        <p:cTn id="242" dur="500"/>
                                        <p:tgtEl>
                                          <p:spTgt spid="141"/>
                                        </p:tgtEl>
                                      </p:cBhvr>
                                    </p:animEffect>
                                  </p:childTnLst>
                                </p:cTn>
                              </p:par>
                              <p:par>
                                <p:cTn id="243" presetID="10" presetClass="entr" presetSubtype="0" fill="hold" nodeType="withEffect">
                                  <p:stCondLst>
                                    <p:cond delay="0"/>
                                  </p:stCondLst>
                                  <p:childTnLst>
                                    <p:set>
                                      <p:cBhvr>
                                        <p:cTn id="244" dur="1" fill="hold">
                                          <p:stCondLst>
                                            <p:cond delay="0"/>
                                          </p:stCondLst>
                                        </p:cTn>
                                        <p:tgtEl>
                                          <p:spTgt spid="142"/>
                                        </p:tgtEl>
                                        <p:attrNameLst>
                                          <p:attrName>style.visibility</p:attrName>
                                        </p:attrNameLst>
                                      </p:cBhvr>
                                      <p:to>
                                        <p:strVal val="visible"/>
                                      </p:to>
                                    </p:set>
                                    <p:animEffect transition="in" filter="fade">
                                      <p:cBhvr>
                                        <p:cTn id="245" dur="500"/>
                                        <p:tgtEl>
                                          <p:spTgt spid="142"/>
                                        </p:tgtEl>
                                      </p:cBhvr>
                                    </p:animEffect>
                                  </p:childTnLst>
                                </p:cTn>
                              </p:par>
                              <p:par>
                                <p:cTn id="246" presetID="10" presetClass="entr" presetSubtype="0" fill="hold" nodeType="withEffect">
                                  <p:stCondLst>
                                    <p:cond delay="0"/>
                                  </p:stCondLst>
                                  <p:childTnLst>
                                    <p:set>
                                      <p:cBhvr>
                                        <p:cTn id="247" dur="1" fill="hold">
                                          <p:stCondLst>
                                            <p:cond delay="0"/>
                                          </p:stCondLst>
                                        </p:cTn>
                                        <p:tgtEl>
                                          <p:spTgt spid="145"/>
                                        </p:tgtEl>
                                        <p:attrNameLst>
                                          <p:attrName>style.visibility</p:attrName>
                                        </p:attrNameLst>
                                      </p:cBhvr>
                                      <p:to>
                                        <p:strVal val="visible"/>
                                      </p:to>
                                    </p:set>
                                    <p:animEffect transition="in" filter="fade">
                                      <p:cBhvr>
                                        <p:cTn id="248" dur="500"/>
                                        <p:tgtEl>
                                          <p:spTgt spid="145"/>
                                        </p:tgtEl>
                                      </p:cBhvr>
                                    </p:animEffect>
                                  </p:childTnLst>
                                </p:cTn>
                              </p:par>
                              <p:par>
                                <p:cTn id="249" presetID="10" presetClass="entr" presetSubtype="0" fill="hold" nodeType="withEffect">
                                  <p:stCondLst>
                                    <p:cond delay="0"/>
                                  </p:stCondLst>
                                  <p:childTnLst>
                                    <p:set>
                                      <p:cBhvr>
                                        <p:cTn id="250" dur="1" fill="hold">
                                          <p:stCondLst>
                                            <p:cond delay="0"/>
                                          </p:stCondLst>
                                        </p:cTn>
                                        <p:tgtEl>
                                          <p:spTgt spid="146"/>
                                        </p:tgtEl>
                                        <p:attrNameLst>
                                          <p:attrName>style.visibility</p:attrName>
                                        </p:attrNameLst>
                                      </p:cBhvr>
                                      <p:to>
                                        <p:strVal val="visible"/>
                                      </p:to>
                                    </p:set>
                                    <p:animEffect transition="in" filter="fade">
                                      <p:cBhvr>
                                        <p:cTn id="251" dur="500"/>
                                        <p:tgtEl>
                                          <p:spTgt spid="146"/>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47"/>
                                        </p:tgtEl>
                                        <p:attrNameLst>
                                          <p:attrName>style.visibility</p:attrName>
                                        </p:attrNameLst>
                                      </p:cBhvr>
                                      <p:to>
                                        <p:strVal val="visible"/>
                                      </p:to>
                                    </p:set>
                                    <p:animEffect transition="in" filter="fade">
                                      <p:cBhvr>
                                        <p:cTn id="254" dur="500"/>
                                        <p:tgtEl>
                                          <p:spTgt spid="147"/>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48"/>
                                        </p:tgtEl>
                                        <p:attrNameLst>
                                          <p:attrName>style.visibility</p:attrName>
                                        </p:attrNameLst>
                                      </p:cBhvr>
                                      <p:to>
                                        <p:strVal val="visible"/>
                                      </p:to>
                                    </p:set>
                                    <p:animEffect transition="in" filter="fade">
                                      <p:cBhvr>
                                        <p:cTn id="257" dur="500"/>
                                        <p:tgtEl>
                                          <p:spTgt spid="148"/>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50"/>
                                        </p:tgtEl>
                                        <p:attrNameLst>
                                          <p:attrName>style.visibility</p:attrName>
                                        </p:attrNameLst>
                                      </p:cBhvr>
                                      <p:to>
                                        <p:strVal val="visible"/>
                                      </p:to>
                                    </p:set>
                                    <p:animEffect transition="in" filter="fade">
                                      <p:cBhvr>
                                        <p:cTn id="260" dur="500"/>
                                        <p:tgtEl>
                                          <p:spTgt spid="150"/>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51"/>
                                        </p:tgtEl>
                                        <p:attrNameLst>
                                          <p:attrName>style.visibility</p:attrName>
                                        </p:attrNameLst>
                                      </p:cBhvr>
                                      <p:to>
                                        <p:strVal val="visible"/>
                                      </p:to>
                                    </p:set>
                                    <p:animEffect transition="in" filter="fade">
                                      <p:cBhvr>
                                        <p:cTn id="263" dur="500"/>
                                        <p:tgtEl>
                                          <p:spTgt spid="151"/>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153"/>
                                        </p:tgtEl>
                                        <p:attrNameLst>
                                          <p:attrName>style.visibility</p:attrName>
                                        </p:attrNameLst>
                                      </p:cBhvr>
                                      <p:to>
                                        <p:strVal val="visible"/>
                                      </p:to>
                                    </p:set>
                                    <p:animEffect transition="in" filter="fade">
                                      <p:cBhvr>
                                        <p:cTn id="266" dur="500"/>
                                        <p:tgtEl>
                                          <p:spTgt spid="153"/>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54"/>
                                        </p:tgtEl>
                                        <p:attrNameLst>
                                          <p:attrName>style.visibility</p:attrName>
                                        </p:attrNameLst>
                                      </p:cBhvr>
                                      <p:to>
                                        <p:strVal val="visible"/>
                                      </p:to>
                                    </p:set>
                                    <p:animEffect transition="in" filter="fade">
                                      <p:cBhvr>
                                        <p:cTn id="269" dur="500"/>
                                        <p:tgtEl>
                                          <p:spTgt spid="154"/>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155"/>
                                        </p:tgtEl>
                                        <p:attrNameLst>
                                          <p:attrName>style.visibility</p:attrName>
                                        </p:attrNameLst>
                                      </p:cBhvr>
                                      <p:to>
                                        <p:strVal val="visible"/>
                                      </p:to>
                                    </p:set>
                                    <p:animEffect transition="in" filter="fade">
                                      <p:cBhvr>
                                        <p:cTn id="272" dur="500"/>
                                        <p:tgtEl>
                                          <p:spTgt spid="155"/>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56"/>
                                        </p:tgtEl>
                                        <p:attrNameLst>
                                          <p:attrName>style.visibility</p:attrName>
                                        </p:attrNameLst>
                                      </p:cBhvr>
                                      <p:to>
                                        <p:strVal val="visible"/>
                                      </p:to>
                                    </p:set>
                                    <p:animEffect transition="in" filter="fade">
                                      <p:cBhvr>
                                        <p:cTn id="275" dur="500"/>
                                        <p:tgtEl>
                                          <p:spTgt spid="156"/>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157"/>
                                        </p:tgtEl>
                                        <p:attrNameLst>
                                          <p:attrName>style.visibility</p:attrName>
                                        </p:attrNameLst>
                                      </p:cBhvr>
                                      <p:to>
                                        <p:strVal val="visible"/>
                                      </p:to>
                                    </p:set>
                                    <p:animEffect transition="in" filter="fade">
                                      <p:cBhvr>
                                        <p:cTn id="278" dur="500"/>
                                        <p:tgtEl>
                                          <p:spTgt spid="157"/>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159"/>
                                        </p:tgtEl>
                                        <p:attrNameLst>
                                          <p:attrName>style.visibility</p:attrName>
                                        </p:attrNameLst>
                                      </p:cBhvr>
                                      <p:to>
                                        <p:strVal val="visible"/>
                                      </p:to>
                                    </p:set>
                                    <p:animEffect transition="in" filter="fade">
                                      <p:cBhvr>
                                        <p:cTn id="281" dur="500"/>
                                        <p:tgtEl>
                                          <p:spTgt spid="159"/>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61"/>
                                        </p:tgtEl>
                                        <p:attrNameLst>
                                          <p:attrName>style.visibility</p:attrName>
                                        </p:attrNameLst>
                                      </p:cBhvr>
                                      <p:to>
                                        <p:strVal val="visible"/>
                                      </p:to>
                                    </p:set>
                                    <p:animEffect transition="in" filter="fade">
                                      <p:cBhvr>
                                        <p:cTn id="284" dur="500"/>
                                        <p:tgtEl>
                                          <p:spTgt spid="161"/>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162"/>
                                        </p:tgtEl>
                                        <p:attrNameLst>
                                          <p:attrName>style.visibility</p:attrName>
                                        </p:attrNameLst>
                                      </p:cBhvr>
                                      <p:to>
                                        <p:strVal val="visible"/>
                                      </p:to>
                                    </p:set>
                                    <p:animEffect transition="in" filter="fade">
                                      <p:cBhvr>
                                        <p:cTn id="287" dur="500"/>
                                        <p:tgtEl>
                                          <p:spTgt spid="162"/>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163"/>
                                        </p:tgtEl>
                                        <p:attrNameLst>
                                          <p:attrName>style.visibility</p:attrName>
                                        </p:attrNameLst>
                                      </p:cBhvr>
                                      <p:to>
                                        <p:strVal val="visible"/>
                                      </p:to>
                                    </p:set>
                                    <p:animEffect transition="in" filter="fade">
                                      <p:cBhvr>
                                        <p:cTn id="290" dur="500"/>
                                        <p:tgtEl>
                                          <p:spTgt spid="163"/>
                                        </p:tgtEl>
                                      </p:cBhvr>
                                    </p:animEffect>
                                  </p:childTnLst>
                                </p:cTn>
                              </p:par>
                              <p:par>
                                <p:cTn id="291" presetID="10" presetClass="entr" presetSubtype="0" fill="hold" nodeType="withEffect">
                                  <p:stCondLst>
                                    <p:cond delay="0"/>
                                  </p:stCondLst>
                                  <p:childTnLst>
                                    <p:set>
                                      <p:cBhvr>
                                        <p:cTn id="292" dur="1" fill="hold">
                                          <p:stCondLst>
                                            <p:cond delay="0"/>
                                          </p:stCondLst>
                                        </p:cTn>
                                        <p:tgtEl>
                                          <p:spTgt spid="143"/>
                                        </p:tgtEl>
                                        <p:attrNameLst>
                                          <p:attrName>style.visibility</p:attrName>
                                        </p:attrNameLst>
                                      </p:cBhvr>
                                      <p:to>
                                        <p:strVal val="visible"/>
                                      </p:to>
                                    </p:set>
                                    <p:animEffect transition="in" filter="fade">
                                      <p:cBhvr>
                                        <p:cTn id="293" dur="500"/>
                                        <p:tgtEl>
                                          <p:spTgt spid="143"/>
                                        </p:tgtEl>
                                      </p:cBhvr>
                                    </p:animEffect>
                                  </p:childTnLst>
                                </p:cTn>
                              </p:par>
                              <p:par>
                                <p:cTn id="294" presetID="10" presetClass="entr" presetSubtype="0" fill="hold" nodeType="withEffect">
                                  <p:stCondLst>
                                    <p:cond delay="0"/>
                                  </p:stCondLst>
                                  <p:childTnLst>
                                    <p:set>
                                      <p:cBhvr>
                                        <p:cTn id="295" dur="1" fill="hold">
                                          <p:stCondLst>
                                            <p:cond delay="0"/>
                                          </p:stCondLst>
                                        </p:cTn>
                                        <p:tgtEl>
                                          <p:spTgt spid="144"/>
                                        </p:tgtEl>
                                        <p:attrNameLst>
                                          <p:attrName>style.visibility</p:attrName>
                                        </p:attrNameLst>
                                      </p:cBhvr>
                                      <p:to>
                                        <p:strVal val="visible"/>
                                      </p:to>
                                    </p:set>
                                    <p:animEffect transition="in" filter="fade">
                                      <p:cBhvr>
                                        <p:cTn id="296" dur="500"/>
                                        <p:tgtEl>
                                          <p:spTgt spid="144"/>
                                        </p:tgtEl>
                                      </p:cBhvr>
                                    </p:animEffect>
                                  </p:childTnLst>
                                </p:cTn>
                              </p:par>
                              <p:par>
                                <p:cTn id="297" presetID="1" presetClass="exit" presetSubtype="0" fill="hold" nodeType="withEffect">
                                  <p:stCondLst>
                                    <p:cond delay="0"/>
                                  </p:stCondLst>
                                  <p:childTnLst>
                                    <p:set>
                                      <p:cBhvr>
                                        <p:cTn id="298" dur="1" fill="hold">
                                          <p:stCondLst>
                                            <p:cond delay="0"/>
                                          </p:stCondLst>
                                        </p:cTn>
                                        <p:tgtEl>
                                          <p:spTgt spid="114"/>
                                        </p:tgtEl>
                                        <p:attrNameLst>
                                          <p:attrName>style.visibility</p:attrName>
                                        </p:attrNameLst>
                                      </p:cBhvr>
                                      <p:to>
                                        <p:strVal val="hidden"/>
                                      </p:to>
                                    </p:set>
                                  </p:childTnLst>
                                </p:cTn>
                              </p:par>
                              <p:par>
                                <p:cTn id="299" presetID="1" presetClass="exit" presetSubtype="0" fill="hold" nodeType="withEffect">
                                  <p:stCondLst>
                                    <p:cond delay="0"/>
                                  </p:stCondLst>
                                  <p:childTnLst>
                                    <p:set>
                                      <p:cBhvr>
                                        <p:cTn id="300" dur="1" fill="hold">
                                          <p:stCondLst>
                                            <p:cond delay="0"/>
                                          </p:stCondLst>
                                        </p:cTn>
                                        <p:tgtEl>
                                          <p:spTgt spid="115"/>
                                        </p:tgtEl>
                                        <p:attrNameLst>
                                          <p:attrName>style.visibility</p:attrName>
                                        </p:attrNameLst>
                                      </p:cBhvr>
                                      <p:to>
                                        <p:strVal val="hidden"/>
                                      </p:to>
                                    </p:set>
                                  </p:childTnLst>
                                </p:cTn>
                              </p:par>
                              <p:par>
                                <p:cTn id="301" presetID="1" presetClass="exit" presetSubtype="0" fill="hold" nodeType="withEffect">
                                  <p:stCondLst>
                                    <p:cond delay="0"/>
                                  </p:stCondLst>
                                  <p:childTnLst>
                                    <p:set>
                                      <p:cBhvr>
                                        <p:cTn id="302" dur="1" fill="hold">
                                          <p:stCondLst>
                                            <p:cond delay="0"/>
                                          </p:stCondLst>
                                        </p:cTn>
                                        <p:tgtEl>
                                          <p:spTgt spid="116"/>
                                        </p:tgtEl>
                                        <p:attrNameLst>
                                          <p:attrName>style.visibility</p:attrName>
                                        </p:attrNameLst>
                                      </p:cBhvr>
                                      <p:to>
                                        <p:strVal val="hidden"/>
                                      </p:to>
                                    </p:set>
                                  </p:childTnLst>
                                </p:cTn>
                              </p:par>
                              <p:par>
                                <p:cTn id="303" presetID="1" presetClass="exit" presetSubtype="0" fill="hold" nodeType="withEffect">
                                  <p:stCondLst>
                                    <p:cond delay="0"/>
                                  </p:stCondLst>
                                  <p:childTnLst>
                                    <p:set>
                                      <p:cBhvr>
                                        <p:cTn id="304" dur="1" fill="hold">
                                          <p:stCondLst>
                                            <p:cond delay="0"/>
                                          </p:stCondLst>
                                        </p:cTn>
                                        <p:tgtEl>
                                          <p:spTgt spid="117"/>
                                        </p:tgtEl>
                                        <p:attrNameLst>
                                          <p:attrName>style.visibility</p:attrName>
                                        </p:attrNameLst>
                                      </p:cBhvr>
                                      <p:to>
                                        <p:strVal val="hidden"/>
                                      </p:to>
                                    </p:set>
                                  </p:childTnLst>
                                </p:cTn>
                              </p:par>
                              <p:par>
                                <p:cTn id="305" presetID="1" presetClass="exit" presetSubtype="0" fill="hold" nodeType="withEffect">
                                  <p:stCondLst>
                                    <p:cond delay="0"/>
                                  </p:stCondLst>
                                  <p:childTnLst>
                                    <p:set>
                                      <p:cBhvr>
                                        <p:cTn id="306" dur="1" fill="hold">
                                          <p:stCondLst>
                                            <p:cond delay="0"/>
                                          </p:stCondLst>
                                        </p:cTn>
                                        <p:tgtEl>
                                          <p:spTgt spid="118"/>
                                        </p:tgtEl>
                                        <p:attrNameLst>
                                          <p:attrName>style.visibility</p:attrName>
                                        </p:attrNameLst>
                                      </p:cBhvr>
                                      <p:to>
                                        <p:strVal val="hidden"/>
                                      </p:to>
                                    </p:set>
                                  </p:childTnLst>
                                </p:cTn>
                              </p:par>
                              <p:par>
                                <p:cTn id="307" presetID="1" presetClass="exit" presetSubtype="0" fill="hold" nodeType="withEffect">
                                  <p:stCondLst>
                                    <p:cond delay="0"/>
                                  </p:stCondLst>
                                  <p:childTnLst>
                                    <p:set>
                                      <p:cBhvr>
                                        <p:cTn id="308" dur="1" fill="hold">
                                          <p:stCondLst>
                                            <p:cond delay="0"/>
                                          </p:stCondLst>
                                        </p:cTn>
                                        <p:tgtEl>
                                          <p:spTgt spid="122"/>
                                        </p:tgtEl>
                                        <p:attrNameLst>
                                          <p:attrName>style.visibility</p:attrName>
                                        </p:attrNameLst>
                                      </p:cBhvr>
                                      <p:to>
                                        <p:strVal val="hidden"/>
                                      </p:to>
                                    </p:set>
                                  </p:childTnLst>
                                </p:cTn>
                              </p:par>
                              <p:par>
                                <p:cTn id="309" presetID="1" presetClass="exit" presetSubtype="0" fill="hold" grpId="1" nodeType="withEffect">
                                  <p:stCondLst>
                                    <p:cond delay="0"/>
                                  </p:stCondLst>
                                  <p:childTnLst>
                                    <p:set>
                                      <p:cBhvr>
                                        <p:cTn id="310" dur="1" fill="hold">
                                          <p:stCondLst>
                                            <p:cond delay="0"/>
                                          </p:stCondLst>
                                        </p:cTn>
                                        <p:tgtEl>
                                          <p:spTgt spid="123"/>
                                        </p:tgtEl>
                                        <p:attrNameLst>
                                          <p:attrName>style.visibility</p:attrName>
                                        </p:attrNameLst>
                                      </p:cBhvr>
                                      <p:to>
                                        <p:strVal val="hidden"/>
                                      </p:to>
                                    </p:set>
                                  </p:childTnLst>
                                </p:cTn>
                              </p:par>
                              <p:par>
                                <p:cTn id="311" presetID="1" presetClass="exit" presetSubtype="0" fill="hold" grpId="1" nodeType="withEffect">
                                  <p:stCondLst>
                                    <p:cond delay="0"/>
                                  </p:stCondLst>
                                  <p:childTnLst>
                                    <p:set>
                                      <p:cBhvr>
                                        <p:cTn id="312" dur="1" fill="hold">
                                          <p:stCondLst>
                                            <p:cond delay="0"/>
                                          </p:stCondLst>
                                        </p:cTn>
                                        <p:tgtEl>
                                          <p:spTgt spid="124"/>
                                        </p:tgtEl>
                                        <p:attrNameLst>
                                          <p:attrName>style.visibility</p:attrName>
                                        </p:attrNameLst>
                                      </p:cBhvr>
                                      <p:to>
                                        <p:strVal val="hidden"/>
                                      </p:to>
                                    </p:set>
                                  </p:childTnLst>
                                </p:cTn>
                              </p:par>
                              <p:par>
                                <p:cTn id="313" presetID="1" presetClass="exit" presetSubtype="0" fill="hold" grpId="1" nodeType="withEffect">
                                  <p:stCondLst>
                                    <p:cond delay="0"/>
                                  </p:stCondLst>
                                  <p:childTnLst>
                                    <p:set>
                                      <p:cBhvr>
                                        <p:cTn id="314" dur="1" fill="hold">
                                          <p:stCondLst>
                                            <p:cond delay="0"/>
                                          </p:stCondLst>
                                        </p:cTn>
                                        <p:tgtEl>
                                          <p:spTgt spid="126"/>
                                        </p:tgtEl>
                                        <p:attrNameLst>
                                          <p:attrName>style.visibility</p:attrName>
                                        </p:attrNameLst>
                                      </p:cBhvr>
                                      <p:to>
                                        <p:strVal val="hidden"/>
                                      </p:to>
                                    </p:set>
                                  </p:childTnLst>
                                </p:cTn>
                              </p:par>
                              <p:par>
                                <p:cTn id="315" presetID="1" presetClass="exit" presetSubtype="0" fill="hold" grpId="1" nodeType="withEffect">
                                  <p:stCondLst>
                                    <p:cond delay="0"/>
                                  </p:stCondLst>
                                  <p:childTnLst>
                                    <p:set>
                                      <p:cBhvr>
                                        <p:cTn id="316" dur="1" fill="hold">
                                          <p:stCondLst>
                                            <p:cond delay="0"/>
                                          </p:stCondLst>
                                        </p:cTn>
                                        <p:tgtEl>
                                          <p:spTgt spid="127"/>
                                        </p:tgtEl>
                                        <p:attrNameLst>
                                          <p:attrName>style.visibility</p:attrName>
                                        </p:attrNameLst>
                                      </p:cBhvr>
                                      <p:to>
                                        <p:strVal val="hidden"/>
                                      </p:to>
                                    </p:set>
                                  </p:childTnLst>
                                </p:cTn>
                              </p:par>
                              <p:par>
                                <p:cTn id="317" presetID="1" presetClass="exit" presetSubtype="0" fill="hold" grpId="1" nodeType="withEffect">
                                  <p:stCondLst>
                                    <p:cond delay="0"/>
                                  </p:stCondLst>
                                  <p:childTnLst>
                                    <p:set>
                                      <p:cBhvr>
                                        <p:cTn id="318" dur="1" fill="hold">
                                          <p:stCondLst>
                                            <p:cond delay="0"/>
                                          </p:stCondLst>
                                        </p:cTn>
                                        <p:tgtEl>
                                          <p:spTgt spid="128"/>
                                        </p:tgtEl>
                                        <p:attrNameLst>
                                          <p:attrName>style.visibility</p:attrName>
                                        </p:attrNameLst>
                                      </p:cBhvr>
                                      <p:to>
                                        <p:strVal val="hidden"/>
                                      </p:to>
                                    </p:set>
                                  </p:childTnLst>
                                </p:cTn>
                              </p:par>
                              <p:par>
                                <p:cTn id="319" presetID="1" presetClass="exit" presetSubtype="0" fill="hold" grpId="1" nodeType="withEffect">
                                  <p:stCondLst>
                                    <p:cond delay="0"/>
                                  </p:stCondLst>
                                  <p:childTnLst>
                                    <p:set>
                                      <p:cBhvr>
                                        <p:cTn id="320" dur="1" fill="hold">
                                          <p:stCondLst>
                                            <p:cond delay="0"/>
                                          </p:stCondLst>
                                        </p:cTn>
                                        <p:tgtEl>
                                          <p:spTgt spid="129"/>
                                        </p:tgtEl>
                                        <p:attrNameLst>
                                          <p:attrName>style.visibility</p:attrName>
                                        </p:attrNameLst>
                                      </p:cBhvr>
                                      <p:to>
                                        <p:strVal val="hidden"/>
                                      </p:to>
                                    </p:set>
                                  </p:childTnLst>
                                </p:cTn>
                              </p:par>
                              <p:par>
                                <p:cTn id="321" presetID="1" presetClass="exit" presetSubtype="0" fill="hold" grpId="1" nodeType="withEffect">
                                  <p:stCondLst>
                                    <p:cond delay="0"/>
                                  </p:stCondLst>
                                  <p:childTnLst>
                                    <p:set>
                                      <p:cBhvr>
                                        <p:cTn id="322" dur="1" fill="hold">
                                          <p:stCondLst>
                                            <p:cond delay="0"/>
                                          </p:stCondLst>
                                        </p:cTn>
                                        <p:tgtEl>
                                          <p:spTgt spid="130"/>
                                        </p:tgtEl>
                                        <p:attrNameLst>
                                          <p:attrName>style.visibility</p:attrName>
                                        </p:attrNameLst>
                                      </p:cBhvr>
                                      <p:to>
                                        <p:strVal val="hidden"/>
                                      </p:to>
                                    </p:set>
                                  </p:childTnLst>
                                </p:cTn>
                              </p:par>
                              <p:par>
                                <p:cTn id="323" presetID="1" presetClass="exit" presetSubtype="0" fill="hold" grpId="1" nodeType="withEffect">
                                  <p:stCondLst>
                                    <p:cond delay="0"/>
                                  </p:stCondLst>
                                  <p:childTnLst>
                                    <p:set>
                                      <p:cBhvr>
                                        <p:cTn id="324" dur="1" fill="hold">
                                          <p:stCondLst>
                                            <p:cond delay="0"/>
                                          </p:stCondLst>
                                        </p:cTn>
                                        <p:tgtEl>
                                          <p:spTgt spid="131"/>
                                        </p:tgtEl>
                                        <p:attrNameLst>
                                          <p:attrName>style.visibility</p:attrName>
                                        </p:attrNameLst>
                                      </p:cBhvr>
                                      <p:to>
                                        <p:strVal val="hidden"/>
                                      </p:to>
                                    </p:set>
                                  </p:childTnLst>
                                </p:cTn>
                              </p:par>
                              <p:par>
                                <p:cTn id="325" presetID="1" presetClass="exit" presetSubtype="0" fill="hold" grpId="1" nodeType="withEffect">
                                  <p:stCondLst>
                                    <p:cond delay="0"/>
                                  </p:stCondLst>
                                  <p:childTnLst>
                                    <p:set>
                                      <p:cBhvr>
                                        <p:cTn id="326" dur="1" fill="hold">
                                          <p:stCondLst>
                                            <p:cond delay="0"/>
                                          </p:stCondLst>
                                        </p:cTn>
                                        <p:tgtEl>
                                          <p:spTgt spid="132"/>
                                        </p:tgtEl>
                                        <p:attrNameLst>
                                          <p:attrName>style.visibility</p:attrName>
                                        </p:attrNameLst>
                                      </p:cBhvr>
                                      <p:to>
                                        <p:strVal val="hidden"/>
                                      </p:to>
                                    </p:set>
                                  </p:childTnLst>
                                </p:cTn>
                              </p:par>
                              <p:par>
                                <p:cTn id="327" presetID="1" presetClass="exit" presetSubtype="0" fill="hold" grpId="1" nodeType="withEffect">
                                  <p:stCondLst>
                                    <p:cond delay="0"/>
                                  </p:stCondLst>
                                  <p:childTnLst>
                                    <p:set>
                                      <p:cBhvr>
                                        <p:cTn id="328" dur="1" fill="hold">
                                          <p:stCondLst>
                                            <p:cond delay="0"/>
                                          </p:stCondLst>
                                        </p:cTn>
                                        <p:tgtEl>
                                          <p:spTgt spid="133"/>
                                        </p:tgtEl>
                                        <p:attrNameLst>
                                          <p:attrName>style.visibility</p:attrName>
                                        </p:attrNameLst>
                                      </p:cBhvr>
                                      <p:to>
                                        <p:strVal val="hidden"/>
                                      </p:to>
                                    </p:set>
                                  </p:childTnLst>
                                </p:cTn>
                              </p:par>
                              <p:par>
                                <p:cTn id="329" presetID="1" presetClass="exit" presetSubtype="0" fill="hold" grpId="1" nodeType="withEffect">
                                  <p:stCondLst>
                                    <p:cond delay="0"/>
                                  </p:stCondLst>
                                  <p:childTnLst>
                                    <p:set>
                                      <p:cBhvr>
                                        <p:cTn id="330" dur="1" fill="hold">
                                          <p:stCondLst>
                                            <p:cond delay="0"/>
                                          </p:stCondLst>
                                        </p:cTn>
                                        <p:tgtEl>
                                          <p:spTgt spid="134"/>
                                        </p:tgtEl>
                                        <p:attrNameLst>
                                          <p:attrName>style.visibility</p:attrName>
                                        </p:attrNameLst>
                                      </p:cBhvr>
                                      <p:to>
                                        <p:strVal val="hidden"/>
                                      </p:to>
                                    </p:set>
                                  </p:childTnLst>
                                </p:cTn>
                              </p:par>
                              <p:par>
                                <p:cTn id="331" presetID="1" presetClass="exit" presetSubtype="0" fill="hold" grpId="1" nodeType="withEffect">
                                  <p:stCondLst>
                                    <p:cond delay="0"/>
                                  </p:stCondLst>
                                  <p:childTnLst>
                                    <p:set>
                                      <p:cBhvr>
                                        <p:cTn id="332" dur="1" fill="hold">
                                          <p:stCondLst>
                                            <p:cond delay="0"/>
                                          </p:stCondLst>
                                        </p:cTn>
                                        <p:tgtEl>
                                          <p:spTgt spid="136"/>
                                        </p:tgtEl>
                                        <p:attrNameLst>
                                          <p:attrName>style.visibility</p:attrName>
                                        </p:attrNameLst>
                                      </p:cBhvr>
                                      <p:to>
                                        <p:strVal val="hidden"/>
                                      </p:to>
                                    </p:set>
                                  </p:childTnLst>
                                </p:cTn>
                              </p:par>
                              <p:par>
                                <p:cTn id="333" presetID="1" presetClass="exit" presetSubtype="0" fill="hold" grpId="1" nodeType="withEffect">
                                  <p:stCondLst>
                                    <p:cond delay="0"/>
                                  </p:stCondLst>
                                  <p:childTnLst>
                                    <p:set>
                                      <p:cBhvr>
                                        <p:cTn id="334" dur="1" fill="hold">
                                          <p:stCondLst>
                                            <p:cond delay="0"/>
                                          </p:stCondLst>
                                        </p:cTn>
                                        <p:tgtEl>
                                          <p:spTgt spid="137"/>
                                        </p:tgtEl>
                                        <p:attrNameLst>
                                          <p:attrName>style.visibility</p:attrName>
                                        </p:attrNameLst>
                                      </p:cBhvr>
                                      <p:to>
                                        <p:strVal val="hidden"/>
                                      </p:to>
                                    </p:set>
                                  </p:childTnLst>
                                </p:cTn>
                              </p:par>
                              <p:par>
                                <p:cTn id="335" presetID="1" presetClass="exit" presetSubtype="0" fill="hold" nodeType="withEffect">
                                  <p:stCondLst>
                                    <p:cond delay="0"/>
                                  </p:stCondLst>
                                  <p:childTnLst>
                                    <p:set>
                                      <p:cBhvr>
                                        <p:cTn id="336" dur="1" fill="hold">
                                          <p:stCondLst>
                                            <p:cond delay="0"/>
                                          </p:stCondLst>
                                        </p:cTn>
                                        <p:tgtEl>
                                          <p:spTgt spid="120"/>
                                        </p:tgtEl>
                                        <p:attrNameLst>
                                          <p:attrName>style.visibility</p:attrName>
                                        </p:attrNameLst>
                                      </p:cBhvr>
                                      <p:to>
                                        <p:strVal val="hidden"/>
                                      </p:to>
                                    </p:set>
                                  </p:childTnLst>
                                </p:cTn>
                              </p:par>
                              <p:par>
                                <p:cTn id="337" presetID="1" presetClass="exit" presetSubtype="0" fill="hold" nodeType="withEffect">
                                  <p:stCondLst>
                                    <p:cond delay="0"/>
                                  </p:stCondLst>
                                  <p:childTnLst>
                                    <p:set>
                                      <p:cBhvr>
                                        <p:cTn id="338" dur="1" fill="hold">
                                          <p:stCondLst>
                                            <p:cond delay="0"/>
                                          </p:stCondLst>
                                        </p:cTn>
                                        <p:tgtEl>
                                          <p:spTgt spid="119"/>
                                        </p:tgtEl>
                                        <p:attrNameLst>
                                          <p:attrName>style.visibility</p:attrName>
                                        </p:attrNameLst>
                                      </p:cBhvr>
                                      <p:to>
                                        <p:strVal val="hidden"/>
                                      </p:to>
                                    </p:set>
                                  </p:childTnLst>
                                </p:cTn>
                              </p:par>
                              <p:par>
                                <p:cTn id="339" presetID="1" presetClass="exit" presetSubtype="0" fill="hold" nodeType="withEffect">
                                  <p:stCondLst>
                                    <p:cond delay="0"/>
                                  </p:stCondLst>
                                  <p:childTnLst>
                                    <p:set>
                                      <p:cBhvr>
                                        <p:cTn id="340" dur="1" fill="hold">
                                          <p:stCondLst>
                                            <p:cond delay="0"/>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1" grpId="0"/>
      <p:bldP spid="57" grpId="0"/>
      <p:bldP spid="58" grpId="0" animBg="1"/>
      <p:bldP spid="59" grpId="0" animBg="1"/>
      <p:bldP spid="60" grpId="0"/>
      <p:bldP spid="61" grpId="0"/>
      <p:bldP spid="62" grpId="0" animBg="1"/>
      <p:bldP spid="63" grpId="0" animBg="1"/>
      <p:bldP spid="64" grpId="0" animBg="1"/>
      <p:bldP spid="65" grpId="0"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113" grpId="0" animBg="1"/>
      <p:bldP spid="113" grpId="1" animBg="1"/>
      <p:bldP spid="123" grpId="0" animBg="1"/>
      <p:bldP spid="123" grpId="1" animBg="1"/>
      <p:bldP spid="124" grpId="0" animBg="1"/>
      <p:bldP spid="124"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6" grpId="0" animBg="1"/>
      <p:bldP spid="136" grpId="1" animBg="1"/>
      <p:bldP spid="137" grpId="0" animBg="1"/>
      <p:bldP spid="137" grpId="1" animBg="1"/>
      <p:bldP spid="147" grpId="0" animBg="1"/>
      <p:bldP spid="148" grpId="0" animBg="1"/>
      <p:bldP spid="150" grpId="0" animBg="1"/>
      <p:bldP spid="151" grpId="0" animBg="1"/>
      <p:bldP spid="153" grpId="0" animBg="1"/>
      <p:bldP spid="154" grpId="0" animBg="1"/>
      <p:bldP spid="155" grpId="0" animBg="1"/>
      <p:bldP spid="156" grpId="0" animBg="1"/>
      <p:bldP spid="157" grpId="0" animBg="1"/>
      <p:bldP spid="159" grpId="0" animBg="1"/>
      <p:bldP spid="161" grpId="0" animBg="1"/>
      <p:bldP spid="162" grpId="0" animBg="1"/>
      <p:bldP spid="1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STRAIN001Stream_Below_Proxy_Falls.jpg"/>
          <p:cNvPicPr>
            <a:picLocks noChangeAspect="1"/>
          </p:cNvPicPr>
          <p:nvPr/>
        </p:nvPicPr>
        <p:blipFill rotWithShape="1">
          <a:blip r:embed="rId4">
            <a:extLst>
              <a:ext uri="{28A0092B-C50C-407E-A947-70E740481C1C}">
                <a14:useLocalDpi xmlns:a14="http://schemas.microsoft.com/office/drawing/2010/main" val="0"/>
              </a:ext>
            </a:extLst>
          </a:blip>
          <a:srcRect l="17040" t="22319" r="21085"/>
          <a:stretch/>
        </p:blipFill>
        <p:spPr>
          <a:xfrm>
            <a:off x="4757941" y="2473383"/>
            <a:ext cx="1802788" cy="1697492"/>
          </a:xfrm>
          <a:prstGeom prst="rect">
            <a:avLst/>
          </a:prstGeom>
        </p:spPr>
      </p:pic>
      <p:sp>
        <p:nvSpPr>
          <p:cNvPr id="2" name="Title 1"/>
          <p:cNvSpPr>
            <a:spLocks noGrp="1"/>
          </p:cNvSpPr>
          <p:nvPr>
            <p:ph type="title"/>
          </p:nvPr>
        </p:nvSpPr>
        <p:spPr/>
        <p:txBody>
          <a:bodyPr/>
          <a:lstStyle/>
          <a:p>
            <a:r>
              <a:rPr lang="en-US" dirty="0" smtClean="0"/>
              <a:t>Real-Time Incremental Checking</a:t>
            </a:r>
            <a:endParaRPr lang="en-US" dirty="0"/>
          </a:p>
        </p:txBody>
      </p:sp>
      <p:cxnSp>
        <p:nvCxnSpPr>
          <p:cNvPr id="32" name="Straight Connector 31"/>
          <p:cNvCxnSpPr/>
          <p:nvPr/>
        </p:nvCxnSpPr>
        <p:spPr>
          <a:xfrm flipH="1" flipV="1">
            <a:off x="1397332" y="4248568"/>
            <a:ext cx="1589882" cy="2156085"/>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a:xfrm flipH="1">
            <a:off x="1565695" y="4184054"/>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flipV="1">
            <a:off x="3093415" y="4184056"/>
            <a:ext cx="1" cy="1957102"/>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V="1">
            <a:off x="1149079" y="4345336"/>
            <a:ext cx="0" cy="205931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a:xfrm flipH="1">
            <a:off x="1579589" y="6443483"/>
            <a:ext cx="1108405"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37" name="Picture 36"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3581" y="5808755"/>
            <a:ext cx="1437513" cy="1321185"/>
          </a:xfrm>
          <a:prstGeom prst="rect">
            <a:avLst/>
          </a:prstGeom>
        </p:spPr>
      </p:pic>
      <p:pic>
        <p:nvPicPr>
          <p:cNvPr id="38" name="Picture 37"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550" y="5824961"/>
            <a:ext cx="1437513" cy="1321185"/>
          </a:xfrm>
          <a:prstGeom prst="rect">
            <a:avLst/>
          </a:prstGeom>
        </p:spPr>
      </p:pic>
      <p:pic>
        <p:nvPicPr>
          <p:cNvPr id="39" name="Picture 38"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531" y="3498234"/>
            <a:ext cx="1437513" cy="1321185"/>
          </a:xfrm>
          <a:prstGeom prst="rect">
            <a:avLst/>
          </a:prstGeom>
        </p:spPr>
      </p:pic>
      <p:pic>
        <p:nvPicPr>
          <p:cNvPr id="40" name="Picture 39"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228" y="3498234"/>
            <a:ext cx="1437513" cy="1321185"/>
          </a:xfrm>
          <a:prstGeom prst="rect">
            <a:avLst/>
          </a:prstGeom>
        </p:spPr>
      </p:pic>
      <p:sp>
        <p:nvSpPr>
          <p:cNvPr id="41" name="Rectangle 40"/>
          <p:cNvSpPr/>
          <p:nvPr/>
        </p:nvSpPr>
        <p:spPr>
          <a:xfrm>
            <a:off x="650242" y="2586954"/>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 name="Rectangle 41"/>
          <p:cNvSpPr/>
          <p:nvPr/>
        </p:nvSpPr>
        <p:spPr>
          <a:xfrm>
            <a:off x="759473" y="2642529"/>
            <a:ext cx="820114" cy="219641"/>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 name="Rectangle 42"/>
          <p:cNvSpPr/>
          <p:nvPr/>
        </p:nvSpPr>
        <p:spPr>
          <a:xfrm>
            <a:off x="752915" y="2939979"/>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4" name="Rectangle 43"/>
          <p:cNvSpPr/>
          <p:nvPr/>
        </p:nvSpPr>
        <p:spPr>
          <a:xfrm>
            <a:off x="745581" y="3232013"/>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5" name="Rectangle 44"/>
          <p:cNvSpPr/>
          <p:nvPr/>
        </p:nvSpPr>
        <p:spPr>
          <a:xfrm>
            <a:off x="2674100" y="2608114"/>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6" name="Rectangle 45"/>
          <p:cNvSpPr/>
          <p:nvPr/>
        </p:nvSpPr>
        <p:spPr>
          <a:xfrm>
            <a:off x="2783331" y="2663691"/>
            <a:ext cx="820114" cy="219641"/>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2790668" y="2988927"/>
            <a:ext cx="820114" cy="219641"/>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641767" y="4935041"/>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750998" y="4990618"/>
            <a:ext cx="820114" cy="219641"/>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744440" y="5288068"/>
            <a:ext cx="820114" cy="219641"/>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2696154" y="4925490"/>
            <a:ext cx="1030936" cy="1164433"/>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2805388" y="4981067"/>
            <a:ext cx="820114" cy="219641"/>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3" name="Rectangle 52"/>
          <p:cNvSpPr/>
          <p:nvPr/>
        </p:nvSpPr>
        <p:spPr>
          <a:xfrm>
            <a:off x="2801558" y="5635435"/>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805388" y="5310125"/>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5221037" y="6711409"/>
            <a:ext cx="820114" cy="219641"/>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 name="TextBox 10"/>
          <p:cNvSpPr txBox="1"/>
          <p:nvPr/>
        </p:nvSpPr>
        <p:spPr>
          <a:xfrm>
            <a:off x="4690164" y="6417088"/>
            <a:ext cx="516979" cy="744135"/>
          </a:xfrm>
          <a:prstGeom prst="rect">
            <a:avLst/>
          </a:prstGeom>
          <a:noFill/>
        </p:spPr>
        <p:txBody>
          <a:bodyPr wrap="none" lIns="130039" tIns="65020" rIns="130039" bIns="65020" rtlCol="0">
            <a:spAutoFit/>
          </a:bodyPr>
          <a:lstStyle/>
          <a:p>
            <a:pPr algn="l" defTabSz="1300393" rtl="0"/>
            <a:r>
              <a:rPr lang="en-US" sz="4000" kern="1200" dirty="0">
                <a:solidFill>
                  <a:prstClr val="black"/>
                </a:solidFill>
                <a:latin typeface="Calibri"/>
                <a:ea typeface="+mn-ea"/>
                <a:cs typeface="+mn-cs"/>
              </a:rPr>
              <a:t>+</a:t>
            </a:r>
          </a:p>
        </p:txBody>
      </p:sp>
      <p:sp>
        <p:nvSpPr>
          <p:cNvPr id="57" name="TextBox 56"/>
          <p:cNvSpPr txBox="1"/>
          <p:nvPr/>
        </p:nvSpPr>
        <p:spPr>
          <a:xfrm>
            <a:off x="4711567" y="5727471"/>
            <a:ext cx="418982" cy="744135"/>
          </a:xfrm>
          <a:prstGeom prst="rect">
            <a:avLst/>
          </a:prstGeom>
          <a:noFill/>
        </p:spPr>
        <p:txBody>
          <a:bodyPr wrap="none" lIns="130039" tIns="65020" rIns="130039" bIns="65020" rtlCol="0">
            <a:spAutoFit/>
          </a:bodyPr>
          <a:lstStyle/>
          <a:p>
            <a:pPr algn="l" defTabSz="1300393" rtl="0"/>
            <a:r>
              <a:rPr lang="en-US" sz="4000" kern="1200" dirty="0">
                <a:solidFill>
                  <a:prstClr val="black"/>
                </a:solidFill>
                <a:latin typeface="Calibri"/>
                <a:ea typeface="+mn-ea"/>
                <a:cs typeface="+mn-cs"/>
              </a:rPr>
              <a:t>-</a:t>
            </a:r>
          </a:p>
        </p:txBody>
      </p:sp>
      <p:sp>
        <p:nvSpPr>
          <p:cNvPr id="58" name="Rectangle 57"/>
          <p:cNvSpPr/>
          <p:nvPr/>
        </p:nvSpPr>
        <p:spPr>
          <a:xfrm>
            <a:off x="5203791" y="6066592"/>
            <a:ext cx="820114" cy="219641"/>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9" name="Rectangle 58"/>
          <p:cNvSpPr/>
          <p:nvPr/>
        </p:nvSpPr>
        <p:spPr>
          <a:xfrm>
            <a:off x="5203791" y="4293030"/>
            <a:ext cx="820114" cy="219641"/>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TextBox 59"/>
          <p:cNvSpPr txBox="1"/>
          <p:nvPr/>
        </p:nvSpPr>
        <p:spPr>
          <a:xfrm>
            <a:off x="4630876" y="4922968"/>
            <a:ext cx="516979" cy="744135"/>
          </a:xfrm>
          <a:prstGeom prst="rect">
            <a:avLst/>
          </a:prstGeom>
          <a:noFill/>
        </p:spPr>
        <p:txBody>
          <a:bodyPr wrap="none" lIns="130039" tIns="65020" rIns="130039" bIns="65020" rtlCol="0">
            <a:spAutoFit/>
          </a:bodyPr>
          <a:lstStyle/>
          <a:p>
            <a:pPr algn="l" defTabSz="1300393" rtl="0"/>
            <a:r>
              <a:rPr lang="en-US" sz="4000" kern="1200" dirty="0">
                <a:solidFill>
                  <a:prstClr val="black"/>
                </a:solidFill>
                <a:latin typeface="Calibri"/>
                <a:ea typeface="+mn-ea"/>
                <a:cs typeface="+mn-cs"/>
              </a:rPr>
              <a:t>+</a:t>
            </a:r>
          </a:p>
        </p:txBody>
      </p:sp>
      <p:sp>
        <p:nvSpPr>
          <p:cNvPr id="61" name="TextBox 60"/>
          <p:cNvSpPr txBox="1"/>
          <p:nvPr/>
        </p:nvSpPr>
        <p:spPr>
          <a:xfrm>
            <a:off x="4701085" y="3932197"/>
            <a:ext cx="418982" cy="744135"/>
          </a:xfrm>
          <a:prstGeom prst="rect">
            <a:avLst/>
          </a:prstGeom>
          <a:noFill/>
        </p:spPr>
        <p:txBody>
          <a:bodyPr wrap="none" lIns="130039" tIns="65020" rIns="130039" bIns="65020" rtlCol="0">
            <a:spAutoFit/>
          </a:bodyPr>
          <a:lstStyle/>
          <a:p>
            <a:pPr algn="l" defTabSz="1300393" rtl="0"/>
            <a:r>
              <a:rPr lang="en-US" sz="4000" kern="1200" dirty="0">
                <a:solidFill>
                  <a:prstClr val="black"/>
                </a:solidFill>
                <a:latin typeface="Calibri"/>
                <a:ea typeface="+mn-ea"/>
                <a:cs typeface="+mn-cs"/>
              </a:rPr>
              <a:t>-</a:t>
            </a:r>
          </a:p>
        </p:txBody>
      </p:sp>
      <p:sp>
        <p:nvSpPr>
          <p:cNvPr id="62" name="Rectangle 61"/>
          <p:cNvSpPr/>
          <p:nvPr/>
        </p:nvSpPr>
        <p:spPr>
          <a:xfrm>
            <a:off x="5203791" y="4596154"/>
            <a:ext cx="820114" cy="219641"/>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5203791" y="4940853"/>
            <a:ext cx="820114" cy="219641"/>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5203791" y="5271765"/>
            <a:ext cx="820114" cy="219641"/>
          </a:xfrm>
          <a:prstGeom prst="rect">
            <a:avLst/>
          </a:prstGeom>
          <a:solidFill>
            <a:srgbClr val="FEB687"/>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5" name="Rectangle 64"/>
          <p:cNvSpPr/>
          <p:nvPr/>
        </p:nvSpPr>
        <p:spPr>
          <a:xfrm>
            <a:off x="5203791" y="5599799"/>
            <a:ext cx="820114" cy="219641"/>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0" name="Right Arrow 69"/>
          <p:cNvSpPr/>
          <p:nvPr/>
        </p:nvSpPr>
        <p:spPr>
          <a:xfrm>
            <a:off x="6438658" y="4705555"/>
            <a:ext cx="1225690" cy="614214"/>
          </a:xfrm>
          <a:prstGeom prst="rightArrow">
            <a:avLst>
              <a:gd name="adj1" fmla="val 50000"/>
              <a:gd name="adj2" fmla="val 63129"/>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 name="Oval 3"/>
          <p:cNvSpPr/>
          <p:nvPr/>
        </p:nvSpPr>
        <p:spPr>
          <a:xfrm>
            <a:off x="8068912" y="4605214"/>
            <a:ext cx="303323" cy="308306"/>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1" name="Oval 70"/>
          <p:cNvSpPr/>
          <p:nvPr/>
        </p:nvSpPr>
        <p:spPr>
          <a:xfrm>
            <a:off x="8681752" y="3913521"/>
            <a:ext cx="303323" cy="308306"/>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Oval 71"/>
          <p:cNvSpPr/>
          <p:nvPr/>
        </p:nvSpPr>
        <p:spPr>
          <a:xfrm>
            <a:off x="9138183" y="4631643"/>
            <a:ext cx="303323" cy="308306"/>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Oval 72"/>
          <p:cNvSpPr/>
          <p:nvPr/>
        </p:nvSpPr>
        <p:spPr>
          <a:xfrm>
            <a:off x="8266944" y="5452550"/>
            <a:ext cx="303323" cy="308306"/>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4" name="Oval 73"/>
          <p:cNvSpPr/>
          <p:nvPr/>
        </p:nvSpPr>
        <p:spPr>
          <a:xfrm>
            <a:off x="9138183" y="5477022"/>
            <a:ext cx="303323" cy="308306"/>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5" name="Oval 74"/>
          <p:cNvSpPr/>
          <p:nvPr/>
        </p:nvSpPr>
        <p:spPr>
          <a:xfrm>
            <a:off x="9921075" y="5776407"/>
            <a:ext cx="303323" cy="308306"/>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6" name="Oval 75"/>
          <p:cNvSpPr/>
          <p:nvPr/>
        </p:nvSpPr>
        <p:spPr>
          <a:xfrm>
            <a:off x="9903960" y="4016721"/>
            <a:ext cx="303323" cy="308306"/>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7" name="Oval 76"/>
          <p:cNvSpPr/>
          <p:nvPr/>
        </p:nvSpPr>
        <p:spPr>
          <a:xfrm>
            <a:off x="10055623" y="4954168"/>
            <a:ext cx="303323" cy="308306"/>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78" name="Straight Connector 77"/>
          <p:cNvCxnSpPr>
            <a:stCxn id="4" idx="6"/>
            <a:endCxn id="74" idx="1"/>
          </p:cNvCxnSpPr>
          <p:nvPr/>
        </p:nvCxnSpPr>
        <p:spPr>
          <a:xfrm>
            <a:off x="8372237" y="4759369"/>
            <a:ext cx="810367" cy="762805"/>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79" name="Straight Connector 78"/>
          <p:cNvCxnSpPr>
            <a:stCxn id="4" idx="6"/>
            <a:endCxn id="71" idx="3"/>
          </p:cNvCxnSpPr>
          <p:nvPr/>
        </p:nvCxnSpPr>
        <p:spPr>
          <a:xfrm flipV="1">
            <a:off x="8372235" y="4176677"/>
            <a:ext cx="353937" cy="582690"/>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0" name="Straight Connector 79"/>
          <p:cNvCxnSpPr>
            <a:stCxn id="4" idx="6"/>
            <a:endCxn id="72" idx="2"/>
          </p:cNvCxnSpPr>
          <p:nvPr/>
        </p:nvCxnSpPr>
        <p:spPr>
          <a:xfrm>
            <a:off x="8372236" y="4759369"/>
            <a:ext cx="765946" cy="26429"/>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1" name="Straight Connector 80"/>
          <p:cNvCxnSpPr>
            <a:stCxn id="73" idx="6"/>
            <a:endCxn id="74" idx="2"/>
          </p:cNvCxnSpPr>
          <p:nvPr/>
        </p:nvCxnSpPr>
        <p:spPr>
          <a:xfrm>
            <a:off x="8570266" y="5606705"/>
            <a:ext cx="567916" cy="24472"/>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2" name="Straight Connector 81"/>
          <p:cNvCxnSpPr>
            <a:stCxn id="74" idx="6"/>
            <a:endCxn id="75" idx="1"/>
          </p:cNvCxnSpPr>
          <p:nvPr/>
        </p:nvCxnSpPr>
        <p:spPr>
          <a:xfrm>
            <a:off x="9441507" y="5631175"/>
            <a:ext cx="523991" cy="190382"/>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3" name="Straight Connector 82"/>
          <p:cNvCxnSpPr>
            <a:stCxn id="74" idx="6"/>
            <a:endCxn id="77" idx="2"/>
          </p:cNvCxnSpPr>
          <p:nvPr/>
        </p:nvCxnSpPr>
        <p:spPr>
          <a:xfrm flipV="1">
            <a:off x="9441507" y="5108321"/>
            <a:ext cx="614117" cy="522854"/>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4" name="Straight Connector 83"/>
          <p:cNvCxnSpPr>
            <a:stCxn id="72" idx="6"/>
            <a:endCxn id="77" idx="2"/>
          </p:cNvCxnSpPr>
          <p:nvPr/>
        </p:nvCxnSpPr>
        <p:spPr>
          <a:xfrm>
            <a:off x="9441507" y="4785797"/>
            <a:ext cx="614117" cy="322524"/>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5" name="Straight Connector 84"/>
          <p:cNvCxnSpPr>
            <a:stCxn id="72" idx="6"/>
            <a:endCxn id="76" idx="3"/>
          </p:cNvCxnSpPr>
          <p:nvPr/>
        </p:nvCxnSpPr>
        <p:spPr>
          <a:xfrm flipV="1">
            <a:off x="9441505" y="4279877"/>
            <a:ext cx="506876" cy="505919"/>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6" name="Straight Connector 85"/>
          <p:cNvCxnSpPr>
            <a:stCxn id="71" idx="6"/>
            <a:endCxn id="76" idx="2"/>
          </p:cNvCxnSpPr>
          <p:nvPr/>
        </p:nvCxnSpPr>
        <p:spPr>
          <a:xfrm>
            <a:off x="8985077" y="4067676"/>
            <a:ext cx="918885" cy="103201"/>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7" name="Straight Connector 86"/>
          <p:cNvCxnSpPr>
            <a:stCxn id="72" idx="6"/>
            <a:endCxn id="75" idx="0"/>
          </p:cNvCxnSpPr>
          <p:nvPr/>
        </p:nvCxnSpPr>
        <p:spPr>
          <a:xfrm>
            <a:off x="9441505" y="4785797"/>
            <a:ext cx="631232" cy="990610"/>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8" name="Straight Connector 87"/>
          <p:cNvCxnSpPr>
            <a:stCxn id="73" idx="6"/>
            <a:endCxn id="72" idx="2"/>
          </p:cNvCxnSpPr>
          <p:nvPr/>
        </p:nvCxnSpPr>
        <p:spPr>
          <a:xfrm flipV="1">
            <a:off x="8570266" y="4785796"/>
            <a:ext cx="567916" cy="820907"/>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31" name="Rectangle 30"/>
          <p:cNvSpPr/>
          <p:nvPr/>
        </p:nvSpPr>
        <p:spPr>
          <a:xfrm>
            <a:off x="7823397" y="3636917"/>
            <a:ext cx="2764692" cy="2638022"/>
          </a:xfrm>
          <a:prstGeom prst="rect">
            <a:avLst/>
          </a:prstGeom>
          <a:solidFill>
            <a:schemeClr val="bg1">
              <a:lumMod val="95000"/>
              <a:alpha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7700" kern="1200" dirty="0">
                <a:solidFill>
                  <a:srgbClr val="FF0000"/>
                </a:solidFill>
                <a:latin typeface="Calibri"/>
              </a:rPr>
              <a:t>?</a:t>
            </a:r>
          </a:p>
        </p:txBody>
      </p:sp>
      <p:sp>
        <p:nvSpPr>
          <p:cNvPr id="89" name="TextBox 88"/>
          <p:cNvSpPr txBox="1"/>
          <p:nvPr/>
        </p:nvSpPr>
        <p:spPr>
          <a:xfrm>
            <a:off x="6438657" y="6795265"/>
            <a:ext cx="262632" cy="531426"/>
          </a:xfrm>
          <a:prstGeom prst="rect">
            <a:avLst/>
          </a:prstGeom>
          <a:noFill/>
        </p:spPr>
        <p:txBody>
          <a:bodyPr wrap="none" lIns="130039" tIns="65020" rIns="130039" bIns="65020" rtlCol="0">
            <a:spAutoFit/>
          </a:bodyPr>
          <a:lstStyle/>
          <a:p>
            <a:pPr algn="l" defTabSz="1300393" rtl="0"/>
            <a:endParaRPr lang="en-US" sz="2600" kern="1200" dirty="0">
              <a:solidFill>
                <a:prstClr val="black"/>
              </a:solidFill>
              <a:latin typeface="Calibri"/>
              <a:ea typeface="+mn-ea"/>
              <a:cs typeface="+mn-cs"/>
            </a:endParaRPr>
          </a:p>
        </p:txBody>
      </p:sp>
      <p:sp>
        <p:nvSpPr>
          <p:cNvPr id="90" name="Right Arrow 89"/>
          <p:cNvSpPr/>
          <p:nvPr/>
        </p:nvSpPr>
        <p:spPr>
          <a:xfrm rot="5400000">
            <a:off x="8679339" y="2643435"/>
            <a:ext cx="1225690" cy="614214"/>
          </a:xfrm>
          <a:prstGeom prst="rightArrow">
            <a:avLst>
              <a:gd name="adj1" fmla="val 50000"/>
              <a:gd name="adj2" fmla="val 63129"/>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91" name="TextBox 90"/>
          <p:cNvSpPr txBox="1"/>
          <p:nvPr/>
        </p:nvSpPr>
        <p:spPr>
          <a:xfrm>
            <a:off x="7785785" y="1790425"/>
            <a:ext cx="3604693"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Set of Policies/Invariants</a:t>
            </a:r>
          </a:p>
        </p:txBody>
      </p:sp>
      <p:sp>
        <p:nvSpPr>
          <p:cNvPr id="92" name="Right Arrow 91"/>
          <p:cNvSpPr/>
          <p:nvPr/>
        </p:nvSpPr>
        <p:spPr>
          <a:xfrm rot="5400000">
            <a:off x="8679339" y="6693005"/>
            <a:ext cx="1225690" cy="614214"/>
          </a:xfrm>
          <a:prstGeom prst="rightArrow">
            <a:avLst>
              <a:gd name="adj1" fmla="val 50000"/>
              <a:gd name="adj2" fmla="val 63129"/>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93" name="TextBox 92"/>
          <p:cNvSpPr txBox="1"/>
          <p:nvPr/>
        </p:nvSpPr>
        <p:spPr>
          <a:xfrm>
            <a:off x="8726174" y="7563805"/>
            <a:ext cx="1241253"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Yes/No</a:t>
            </a:r>
          </a:p>
        </p:txBody>
      </p:sp>
      <p:cxnSp>
        <p:nvCxnSpPr>
          <p:cNvPr id="94" name="Straight Arrow Connector 93"/>
          <p:cNvCxnSpPr/>
          <p:nvPr/>
        </p:nvCxnSpPr>
        <p:spPr>
          <a:xfrm flipV="1">
            <a:off x="6180618" y="2187264"/>
            <a:ext cx="0" cy="49426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5698614" y="1753561"/>
            <a:ext cx="933877"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Time</a:t>
            </a:r>
          </a:p>
        </p:txBody>
      </p:sp>
      <p:sp>
        <p:nvSpPr>
          <p:cNvPr id="100" name="Rectangle 99"/>
          <p:cNvSpPr/>
          <p:nvPr/>
        </p:nvSpPr>
        <p:spPr>
          <a:xfrm>
            <a:off x="3399967" y="8089076"/>
            <a:ext cx="6502400" cy="931536"/>
          </a:xfrm>
          <a:prstGeom prst="rect">
            <a:avLst/>
          </a:prstGeom>
          <a:solidFill>
            <a:schemeClr val="bg2">
              <a:lumMod val="90000"/>
            </a:schemeClr>
          </a:solidFill>
          <a:ln>
            <a:solidFill>
              <a:schemeClr val="tx1"/>
            </a:solidFill>
          </a:ln>
        </p:spPr>
        <p:txBody>
          <a:bodyPr lIns="130039" tIns="65020" rIns="130039" bIns="65020">
            <a:spAutoFit/>
          </a:bodyPr>
          <a:lstStyle/>
          <a:p>
            <a:pPr marL="650197" lvl="1" indent="0" algn="l" defTabSz="1300393" rtl="0"/>
            <a:r>
              <a:rPr lang="en-US" sz="2600" kern="1200" dirty="0">
                <a:solidFill>
                  <a:prstClr val="black"/>
                </a:solidFill>
                <a:latin typeface="Calibri"/>
                <a:ea typeface="+mn-ea"/>
                <a:cs typeface="+mn-cs"/>
              </a:rPr>
              <a:t>Prevent errors before they hit network</a:t>
            </a:r>
          </a:p>
          <a:p>
            <a:pPr marL="650197" lvl="1" indent="0" algn="l" defTabSz="1300393" rtl="0"/>
            <a:r>
              <a:rPr lang="en-US" sz="2600" kern="1200" dirty="0">
                <a:solidFill>
                  <a:prstClr val="black"/>
                </a:solidFill>
                <a:latin typeface="Calibri"/>
                <a:ea typeface="+mn-ea"/>
                <a:cs typeface="+mn-cs"/>
              </a:rPr>
              <a:t>Report a violation as soon as it happens</a:t>
            </a: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9428480" y="8994989"/>
            <a:ext cx="3034453" cy="519289"/>
          </a:xfrm>
        </p:spPr>
        <p:txBody>
          <a:bodyPr/>
          <a:lstStyle/>
          <a:p>
            <a:fld id="{20342B77-D34C-443A-9BA4-2E8748A6D936}"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sp>
        <p:nvSpPr>
          <p:cNvPr id="96"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59030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500"/>
                                        <p:tgtEl>
                                          <p:spTgt spid="7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10"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par>
                                <p:cTn id="77" presetID="10"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par>
                                <p:cTn id="80" presetID="10" presetClass="entr" presetSubtype="0" fill="hold"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par>
                                <p:cTn id="83" presetID="10" presetClass="entr" presetSubtype="0" fill="hold" nodeType="with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fade">
                                      <p:cBhvr>
                                        <p:cTn id="85" dur="500"/>
                                        <p:tgtEl>
                                          <p:spTgt spid="82"/>
                                        </p:tgtEl>
                                      </p:cBhvr>
                                    </p:animEffect>
                                  </p:childTnLst>
                                </p:cTn>
                              </p:par>
                              <p:par>
                                <p:cTn id="86" presetID="10" presetClass="entr" presetSubtype="0" fill="hold" nodeType="with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fade">
                                      <p:cBhvr>
                                        <p:cTn id="88" dur="500"/>
                                        <p:tgtEl>
                                          <p:spTgt spid="83"/>
                                        </p:tgtEl>
                                      </p:cBhvr>
                                    </p:animEffect>
                                  </p:childTnLst>
                                </p:cTn>
                              </p:par>
                              <p:par>
                                <p:cTn id="89" presetID="10" presetClass="entr" presetSubtype="0" fill="hold"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childTnLst>
                                </p:cTn>
                              </p:par>
                              <p:par>
                                <p:cTn id="92" presetID="10" presetClass="entr" presetSubtype="0"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fade">
                                      <p:cBhvr>
                                        <p:cTn id="94" dur="500"/>
                                        <p:tgtEl>
                                          <p:spTgt spid="85"/>
                                        </p:tgtEl>
                                      </p:cBhvr>
                                    </p:animEffect>
                                  </p:childTnLst>
                                </p:cTn>
                              </p:par>
                              <p:par>
                                <p:cTn id="95" presetID="10" presetClass="entr" presetSubtype="0"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500"/>
                                        <p:tgtEl>
                                          <p:spTgt spid="86"/>
                                        </p:tgtEl>
                                      </p:cBhvr>
                                    </p:animEffect>
                                  </p:childTnLst>
                                </p:cTn>
                              </p:par>
                              <p:par>
                                <p:cTn id="98" presetID="10" presetClass="entr" presetSubtype="0" fill="hold" nodeType="with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fade">
                                      <p:cBhvr>
                                        <p:cTn id="100" dur="500"/>
                                        <p:tgtEl>
                                          <p:spTgt spid="87"/>
                                        </p:tgtEl>
                                      </p:cBhvr>
                                    </p:animEffect>
                                  </p:childTnLst>
                                </p:cTn>
                              </p:par>
                              <p:par>
                                <p:cTn id="101" presetID="10" presetClass="entr" presetSubtype="0" fill="hold"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500"/>
                                        <p:tgtEl>
                                          <p:spTgt spid="9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500"/>
                                        <p:tgtEl>
                                          <p:spTgt spid="9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2"/>
                                        </p:tgtEl>
                                        <p:attrNameLst>
                                          <p:attrName>style.visibility</p:attrName>
                                        </p:attrNameLst>
                                      </p:cBhvr>
                                      <p:to>
                                        <p:strVal val="visible"/>
                                      </p:to>
                                    </p:set>
                                    <p:animEffect transition="in" filter="fade">
                                      <p:cBhvr>
                                        <p:cTn id="117" dur="500"/>
                                        <p:tgtEl>
                                          <p:spTgt spid="9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fade">
                                      <p:cBhvr>
                                        <p:cTn id="120" dur="500"/>
                                        <p:tgtEl>
                                          <p:spTgt spid="93"/>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00"/>
                                        </p:tgtEl>
                                        <p:attrNameLst>
                                          <p:attrName>style.visibility</p:attrName>
                                        </p:attrNameLst>
                                      </p:cBhvr>
                                      <p:to>
                                        <p:strVal val="visible"/>
                                      </p:to>
                                    </p:set>
                                    <p:animEffect transition="in" filter="fade">
                                      <p:cBhvr>
                                        <p:cTn id="12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1" grpId="0"/>
      <p:bldP spid="57" grpId="0"/>
      <p:bldP spid="58" grpId="0" animBg="1"/>
      <p:bldP spid="59" grpId="0" animBg="1"/>
      <p:bldP spid="60" grpId="0"/>
      <p:bldP spid="61" grpId="0"/>
      <p:bldP spid="62" grpId="0" animBg="1"/>
      <p:bldP spid="63" grpId="0" animBg="1"/>
      <p:bldP spid="64" grpId="0" animBg="1"/>
      <p:bldP spid="65" grpId="0" animBg="1"/>
      <p:bldP spid="70" grpId="0" animBg="1"/>
      <p:bldP spid="4" grpId="0" animBg="1"/>
      <p:bldP spid="71" grpId="0" animBg="1"/>
      <p:bldP spid="72" grpId="0" animBg="1"/>
      <p:bldP spid="73" grpId="0" animBg="1"/>
      <p:bldP spid="74" grpId="0" animBg="1"/>
      <p:bldP spid="75" grpId="0" animBg="1"/>
      <p:bldP spid="76" grpId="0" animBg="1"/>
      <p:bldP spid="77" grpId="0" animBg="1"/>
      <p:bldP spid="31" grpId="0" animBg="1"/>
      <p:bldP spid="90" grpId="0" animBg="1"/>
      <p:bldP spid="91" grpId="0"/>
      <p:bldP spid="92" grpId="0" animBg="1"/>
      <p:bldP spid="93"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of Network Properties</a:t>
            </a:r>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Motivations</a:t>
            </a:r>
          </a:p>
          <a:p>
            <a:r>
              <a:rPr lang="en-US" dirty="0" err="1" smtClean="0"/>
              <a:t>NetPlumber</a:t>
            </a:r>
            <a:r>
              <a:rPr lang="en-US" dirty="0" smtClean="0"/>
              <a:t>: Real time policy checking tool</a:t>
            </a:r>
          </a:p>
          <a:p>
            <a:pPr lvl="1"/>
            <a:r>
              <a:rPr lang="en-US" dirty="0" smtClean="0"/>
              <a:t>How it works</a:t>
            </a:r>
          </a:p>
          <a:p>
            <a:pPr lvl="1"/>
            <a:r>
              <a:rPr lang="en-US" dirty="0" smtClean="0"/>
              <a:t>How to check policy</a:t>
            </a:r>
          </a:p>
          <a:p>
            <a:pPr lvl="1"/>
            <a:r>
              <a:rPr lang="en-US" dirty="0" smtClean="0"/>
              <a:t>How to parallelize</a:t>
            </a:r>
          </a:p>
          <a:p>
            <a:r>
              <a:rPr lang="en-US" dirty="0" smtClean="0"/>
              <a:t>Evaluation on Google WAN</a:t>
            </a:r>
          </a:p>
          <a:p>
            <a:r>
              <a:rPr lang="en-US" dirty="0" smtClean="0"/>
              <a:t>Conclusions</a:t>
            </a:r>
          </a:p>
          <a:p>
            <a:pPr lvl="1"/>
            <a:endParaRPr lang="en-US" dirty="0"/>
          </a:p>
        </p:txBody>
      </p:sp>
      <p:sp>
        <p:nvSpPr>
          <p:cNvPr id="5" name="Slide Number Placeholder 4"/>
          <p:cNvSpPr>
            <a:spLocks noGrp="1"/>
          </p:cNvSpPr>
          <p:nvPr>
            <p:ph type="sldNum" sz="quarter" idx="12"/>
          </p:nvPr>
        </p:nvSpPr>
        <p:spPr>
          <a:xfrm>
            <a:off x="9428480" y="8994989"/>
            <a:ext cx="3034453" cy="519289"/>
          </a:xfrm>
        </p:spPr>
        <p:txBody>
          <a:bodyPr/>
          <a:lstStyle/>
          <a:p>
            <a:fld id="{57D92C16-8AE8-1B4F-9331-F4A89351A681}" type="slidenum">
              <a:rPr lang="en-US" smtClean="0">
                <a:solidFill>
                  <a:prstClr val="black">
                    <a:tint val="75000"/>
                  </a:prstClr>
                </a:solidFill>
                <a:latin typeface="Calibri"/>
              </a:rPr>
              <a:pPr/>
              <a:t>19</a:t>
            </a:fld>
            <a:endParaRPr lang="en-US" dirty="0">
              <a:solidFill>
                <a:prstClr val="black">
                  <a:tint val="75000"/>
                </a:prstClr>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extLst>
      <p:ext uri="{BB962C8B-B14F-4D97-AF65-F5344CB8AC3E}">
        <p14:creationId xmlns:p14="http://schemas.microsoft.com/office/powerpoint/2010/main" val="33044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of previous lecture on SDN programming language</a:t>
            </a:r>
          </a:p>
          <a:p>
            <a:pPr lvl="1"/>
            <a:r>
              <a:rPr lang="en-US" dirty="0"/>
              <a:t>Maple: generic programming language syntax such as Java, </a:t>
            </a:r>
            <a:r>
              <a:rPr lang="en-US" dirty="0" smtClean="0"/>
              <a:t>Python</a:t>
            </a:r>
            <a:endParaRPr lang="en-US" dirty="0"/>
          </a:p>
          <a:p>
            <a:pPr lvl="1"/>
            <a:r>
              <a:rPr lang="en-US" dirty="0" smtClean="0"/>
              <a:t>Frenetic </a:t>
            </a:r>
            <a:r>
              <a:rPr lang="en-US" dirty="0" err="1" smtClean="0"/>
              <a:t>NetCore</a:t>
            </a:r>
            <a:r>
              <a:rPr lang="en-US" dirty="0" smtClean="0"/>
              <a:t>/</a:t>
            </a:r>
            <a:r>
              <a:rPr lang="en-US" dirty="0" err="1" smtClean="0"/>
              <a:t>NetKAT</a:t>
            </a:r>
            <a:r>
              <a:rPr lang="en-US" dirty="0" smtClean="0"/>
              <a:t>: </a:t>
            </a:r>
            <a:r>
              <a:rPr lang="en-US" dirty="0"/>
              <a:t>domain specific programming </a:t>
            </a:r>
            <a:r>
              <a:rPr lang="en-US" dirty="0" smtClean="0"/>
              <a:t>language</a:t>
            </a:r>
            <a:endParaRPr lang="en-US" dirty="0"/>
          </a:p>
          <a:p>
            <a:r>
              <a:rPr lang="en-US" dirty="0" smtClean="0"/>
              <a:t>SDN Verification</a:t>
            </a:r>
          </a:p>
          <a:p>
            <a:pPr lvl="1"/>
            <a:r>
              <a:rPr lang="en-US" dirty="0"/>
              <a:t>Verification of network </a:t>
            </a:r>
            <a:r>
              <a:rPr lang="en-US" dirty="0" smtClean="0"/>
              <a:t>properties</a:t>
            </a:r>
          </a:p>
          <a:p>
            <a:pPr lvl="1"/>
            <a:r>
              <a:rPr lang="en-US" dirty="0" smtClean="0"/>
              <a:t>Verification of controller correctness</a:t>
            </a:r>
          </a:p>
          <a:p>
            <a:pPr lvl="1"/>
            <a:r>
              <a:rPr lang="en-US" dirty="0" smtClean="0"/>
              <a:t>Verification of software data plane</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a:t>
            </a:fld>
            <a:endParaRPr lang="en-US">
              <a:solidFill>
                <a:prstClr val="black">
                  <a:tint val="75000"/>
                </a:prstClr>
              </a:solidFill>
              <a:latin typeface="Calibri"/>
            </a:endParaRPr>
          </a:p>
        </p:txBody>
      </p:sp>
    </p:spTree>
    <p:extLst>
      <p:ext uri="{BB962C8B-B14F-4D97-AF65-F5344CB8AC3E}">
        <p14:creationId xmlns:p14="http://schemas.microsoft.com/office/powerpoint/2010/main" val="18448607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flipH="1" flipV="1">
            <a:off x="9547402" y="6819384"/>
            <a:ext cx="331762" cy="948220"/>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9547403" y="6866802"/>
            <a:ext cx="2174891" cy="1412801"/>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flipV="1">
            <a:off x="9547402" y="6866802"/>
            <a:ext cx="2391637" cy="147157"/>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9547402" y="6423669"/>
            <a:ext cx="896987" cy="443135"/>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err="1" smtClean="0"/>
              <a:t>NetPlumber</a:t>
            </a:r>
            <a:endParaRPr lang="en-US" dirty="0"/>
          </a:p>
        </p:txBody>
      </p:sp>
      <p:sp>
        <p:nvSpPr>
          <p:cNvPr id="5" name="Slide Number Placeholder 4"/>
          <p:cNvSpPr>
            <a:spLocks noGrp="1"/>
          </p:cNvSpPr>
          <p:nvPr>
            <p:ph type="sldNum" sz="quarter" idx="12"/>
          </p:nvPr>
        </p:nvSpPr>
        <p:spPr>
          <a:xfrm>
            <a:off x="9753600" y="8994989"/>
            <a:ext cx="3034453" cy="519289"/>
          </a:xfrm>
        </p:spPr>
        <p:txBody>
          <a:bodyPr/>
          <a:lstStyle/>
          <a:p>
            <a:fld id="{57D92C16-8AE8-1B4F-9331-F4A89351A681}"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cxnSp>
        <p:nvCxnSpPr>
          <p:cNvPr id="36" name="Straight Connector 35"/>
          <p:cNvCxnSpPr/>
          <p:nvPr/>
        </p:nvCxnSpPr>
        <p:spPr>
          <a:xfrm flipH="1" flipV="1">
            <a:off x="1620214" y="7767603"/>
            <a:ext cx="1130571" cy="519760"/>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3543481" y="7624675"/>
            <a:ext cx="1572400" cy="519760"/>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620213" y="7539105"/>
            <a:ext cx="3495670" cy="241492"/>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39" name="Picture 3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010" y="7013959"/>
            <a:ext cx="1354305" cy="1345508"/>
          </a:xfrm>
          <a:prstGeom prst="rect">
            <a:avLst/>
          </a:prstGeom>
        </p:spPr>
      </p:pic>
      <p:pic>
        <p:nvPicPr>
          <p:cNvPr id="40" name="Picture 3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149" y="7624675"/>
            <a:ext cx="1354305" cy="1321256"/>
          </a:xfrm>
          <a:prstGeom prst="rect">
            <a:avLst/>
          </a:prstGeom>
        </p:spPr>
      </p:pic>
      <p:pic>
        <p:nvPicPr>
          <p:cNvPr id="41" name="Picture 4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676" y="7104917"/>
            <a:ext cx="1354305" cy="1383706"/>
          </a:xfrm>
          <a:prstGeom prst="rect">
            <a:avLst/>
          </a:prstGeom>
        </p:spPr>
      </p:pic>
      <p:sp>
        <p:nvSpPr>
          <p:cNvPr id="42" name="Rounded Rectangle 41"/>
          <p:cNvSpPr/>
          <p:nvPr/>
        </p:nvSpPr>
        <p:spPr>
          <a:xfrm>
            <a:off x="852501" y="5324743"/>
            <a:ext cx="4757191" cy="688681"/>
          </a:xfrm>
          <a:prstGeom prst="roundRect">
            <a:avLst/>
          </a:prstGeom>
          <a:solidFill>
            <a:srgbClr val="A2CD5A"/>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Controller</a:t>
            </a:r>
          </a:p>
        </p:txBody>
      </p:sp>
      <p:sp>
        <p:nvSpPr>
          <p:cNvPr id="43" name="Rounded Rectangle 42"/>
          <p:cNvSpPr/>
          <p:nvPr/>
        </p:nvSpPr>
        <p:spPr>
          <a:xfrm>
            <a:off x="1009446" y="4636061"/>
            <a:ext cx="1056769" cy="688681"/>
          </a:xfrm>
          <a:prstGeom prst="roundRect">
            <a:avLst/>
          </a:prstGeom>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App</a:t>
            </a:r>
          </a:p>
        </p:txBody>
      </p:sp>
      <p:sp>
        <p:nvSpPr>
          <p:cNvPr id="44" name="Rounded Rectangle 43"/>
          <p:cNvSpPr/>
          <p:nvPr/>
        </p:nvSpPr>
        <p:spPr>
          <a:xfrm>
            <a:off x="2148599" y="4636061"/>
            <a:ext cx="1056769" cy="688681"/>
          </a:xfrm>
          <a:prstGeom prst="roundRect">
            <a:avLst/>
          </a:prstGeom>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App</a:t>
            </a:r>
          </a:p>
        </p:txBody>
      </p:sp>
      <p:sp>
        <p:nvSpPr>
          <p:cNvPr id="45" name="Rounded Rectangle 44"/>
          <p:cNvSpPr/>
          <p:nvPr/>
        </p:nvSpPr>
        <p:spPr>
          <a:xfrm>
            <a:off x="3268070" y="4636061"/>
            <a:ext cx="1056769" cy="688681"/>
          </a:xfrm>
          <a:prstGeom prst="roundRect">
            <a:avLst/>
          </a:prstGeom>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App</a:t>
            </a:r>
          </a:p>
        </p:txBody>
      </p:sp>
      <p:sp>
        <p:nvSpPr>
          <p:cNvPr id="46" name="Rounded Rectangle 45"/>
          <p:cNvSpPr/>
          <p:nvPr/>
        </p:nvSpPr>
        <p:spPr>
          <a:xfrm>
            <a:off x="4429310" y="4636061"/>
            <a:ext cx="1056769" cy="688681"/>
          </a:xfrm>
          <a:prstGeom prst="roundRect">
            <a:avLst/>
          </a:prstGeom>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App</a:t>
            </a:r>
          </a:p>
        </p:txBody>
      </p:sp>
      <p:cxnSp>
        <p:nvCxnSpPr>
          <p:cNvPr id="47" name="Straight Connector 46"/>
          <p:cNvCxnSpPr>
            <a:stCxn id="42" idx="2"/>
          </p:cNvCxnSpPr>
          <p:nvPr/>
        </p:nvCxnSpPr>
        <p:spPr>
          <a:xfrm flipH="1">
            <a:off x="1282341" y="6013423"/>
            <a:ext cx="1948757" cy="1525683"/>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48" name="Straight Connector 47"/>
          <p:cNvCxnSpPr>
            <a:stCxn id="42" idx="2"/>
          </p:cNvCxnSpPr>
          <p:nvPr/>
        </p:nvCxnSpPr>
        <p:spPr>
          <a:xfrm flipH="1">
            <a:off x="3075657" y="6013422"/>
            <a:ext cx="155440" cy="1962092"/>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49" name="Straight Connector 48"/>
          <p:cNvCxnSpPr>
            <a:stCxn id="42" idx="2"/>
          </p:cNvCxnSpPr>
          <p:nvPr/>
        </p:nvCxnSpPr>
        <p:spPr>
          <a:xfrm>
            <a:off x="3231099" y="6013423"/>
            <a:ext cx="2092705" cy="1429339"/>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sp>
        <p:nvSpPr>
          <p:cNvPr id="50" name="Oval 49"/>
          <p:cNvSpPr/>
          <p:nvPr/>
        </p:nvSpPr>
        <p:spPr>
          <a:xfrm>
            <a:off x="2813240" y="5792529"/>
            <a:ext cx="909656" cy="66269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52" name="Straight Arrow Connector 51"/>
          <p:cNvCxnSpPr>
            <a:stCxn id="50" idx="6"/>
          </p:cNvCxnSpPr>
          <p:nvPr/>
        </p:nvCxnSpPr>
        <p:spPr>
          <a:xfrm>
            <a:off x="3722896" y="6123876"/>
            <a:ext cx="601941" cy="166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3" name="Rectangle 52"/>
          <p:cNvSpPr/>
          <p:nvPr/>
        </p:nvSpPr>
        <p:spPr>
          <a:xfrm>
            <a:off x="6308514" y="6288501"/>
            <a:ext cx="1882689" cy="506765"/>
          </a:xfrm>
          <a:prstGeom prst="rect">
            <a:avLst/>
          </a:prstGeom>
          <a:solidFill>
            <a:srgbClr val="FF0000"/>
          </a:solidFill>
        </p:spPr>
        <p:style>
          <a:lnRef idx="1">
            <a:schemeClr val="dk1"/>
          </a:lnRef>
          <a:fillRef idx="3">
            <a:schemeClr val="dk1"/>
          </a:fillRef>
          <a:effectRef idx="2">
            <a:schemeClr val="dk1"/>
          </a:effectRef>
          <a:fontRef idx="minor">
            <a:schemeClr val="lt1"/>
          </a:fontRef>
        </p:style>
        <p:txBody>
          <a:bodyPr lIns="130039" tIns="65020" rIns="130039" bIns="65020" rtlCol="0" anchor="ctr"/>
          <a:lstStyle/>
          <a:p>
            <a:pPr defTabSz="1300393" rtl="0"/>
            <a:r>
              <a:rPr lang="en-US" sz="2600" kern="1200" dirty="0" err="1">
                <a:solidFill>
                  <a:prstClr val="white"/>
                </a:solidFill>
                <a:latin typeface="Calibri"/>
              </a:rPr>
              <a:t>NetPlumber</a:t>
            </a:r>
            <a:endParaRPr lang="en-US" sz="2600" kern="1200" dirty="0">
              <a:solidFill>
                <a:prstClr val="white"/>
              </a:solidFill>
              <a:latin typeface="Calibri"/>
            </a:endParaRPr>
          </a:p>
        </p:txBody>
      </p:sp>
      <p:sp>
        <p:nvSpPr>
          <p:cNvPr id="27" name="Content Placeholder 2"/>
          <p:cNvSpPr>
            <a:spLocks noGrp="1"/>
          </p:cNvSpPr>
          <p:nvPr>
            <p:ph idx="1"/>
          </p:nvPr>
        </p:nvSpPr>
        <p:spPr>
          <a:xfrm>
            <a:off x="650240" y="2275842"/>
            <a:ext cx="11704320" cy="6436925"/>
          </a:xfrm>
        </p:spPr>
        <p:txBody>
          <a:bodyPr>
            <a:normAutofit/>
          </a:bodyPr>
          <a:lstStyle/>
          <a:p>
            <a:r>
              <a:rPr lang="en-US" dirty="0" smtClean="0"/>
              <a:t>The System for real time policy checking is called </a:t>
            </a:r>
            <a:r>
              <a:rPr lang="en-US" dirty="0" err="1" smtClean="0"/>
              <a:t>NetPlumber</a:t>
            </a:r>
            <a:endParaRPr lang="en-US" dirty="0" smtClean="0"/>
          </a:p>
        </p:txBody>
      </p:sp>
      <p:pic>
        <p:nvPicPr>
          <p:cNvPr id="29" name="Picture 56" descr="black-server-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7087" y="6795264"/>
            <a:ext cx="1198539" cy="120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6" descr="black-server-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144" y="6810391"/>
            <a:ext cx="1262841" cy="126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6" descr="black-server-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07669" y="6819386"/>
            <a:ext cx="1205102" cy="12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stCxn id="42" idx="2"/>
            <a:endCxn id="53" idx="1"/>
          </p:cNvCxnSpPr>
          <p:nvPr/>
        </p:nvCxnSpPr>
        <p:spPr>
          <a:xfrm>
            <a:off x="3231099" y="6013421"/>
            <a:ext cx="3077417" cy="52846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rot="621265">
            <a:off x="3858269" y="6153579"/>
            <a:ext cx="2133424"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State updates</a:t>
            </a:r>
          </a:p>
        </p:txBody>
      </p:sp>
      <p:sp>
        <p:nvSpPr>
          <p:cNvPr id="51" name="TextBox 50"/>
          <p:cNvSpPr txBox="1"/>
          <p:nvPr/>
        </p:nvSpPr>
        <p:spPr>
          <a:xfrm>
            <a:off x="4443308" y="5852161"/>
            <a:ext cx="4168161" cy="931536"/>
          </a:xfrm>
          <a:prstGeom prst="rect">
            <a:avLst/>
          </a:prstGeom>
          <a:solidFill>
            <a:schemeClr val="bg2"/>
          </a:solidFill>
          <a:ln>
            <a:solidFill>
              <a:schemeClr val="tx1"/>
            </a:solidFill>
          </a:ln>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Logically centralized location </a:t>
            </a:r>
          </a:p>
          <a:p>
            <a:pPr algn="l" defTabSz="1300393" rtl="0"/>
            <a:r>
              <a:rPr lang="en-US" sz="2600" kern="1200" dirty="0">
                <a:solidFill>
                  <a:prstClr val="black"/>
                </a:solidFill>
                <a:latin typeface="Calibri"/>
                <a:ea typeface="+mn-ea"/>
                <a:cs typeface="+mn-cs"/>
              </a:rPr>
              <a:t>to observe the state changes</a:t>
            </a:r>
          </a:p>
        </p:txBody>
      </p:sp>
      <p:cxnSp>
        <p:nvCxnSpPr>
          <p:cNvPr id="62" name="Straight Connector 61"/>
          <p:cNvCxnSpPr/>
          <p:nvPr/>
        </p:nvCxnSpPr>
        <p:spPr>
          <a:xfrm flipH="1">
            <a:off x="11955756" y="7014950"/>
            <a:ext cx="307186" cy="1195351"/>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0751578" y="6423669"/>
            <a:ext cx="970714" cy="1855936"/>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0137202" y="7915764"/>
            <a:ext cx="1423902" cy="363839"/>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9974505" y="6590392"/>
            <a:ext cx="577513" cy="1264266"/>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10911316" y="6423669"/>
            <a:ext cx="1044440" cy="359309"/>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58" name="Picture 5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1104" y="6206262"/>
            <a:ext cx="1354305" cy="1345508"/>
          </a:xfrm>
          <a:prstGeom prst="rect">
            <a:avLst/>
          </a:prstGeom>
        </p:spPr>
      </p:pic>
      <p:pic>
        <p:nvPicPr>
          <p:cNvPr id="59" name="Picture 5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3824" y="7854656"/>
            <a:ext cx="1354305" cy="1321256"/>
          </a:xfrm>
          <a:prstGeom prst="rect">
            <a:avLst/>
          </a:prstGeom>
        </p:spPr>
      </p:pic>
      <p:pic>
        <p:nvPicPr>
          <p:cNvPr id="60" name="Picture 5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7713" y="7223912"/>
            <a:ext cx="1354305" cy="1383706"/>
          </a:xfrm>
          <a:prstGeom prst="rect">
            <a:avLst/>
          </a:prstGeom>
        </p:spPr>
      </p:pic>
      <p:pic>
        <p:nvPicPr>
          <p:cNvPr id="61" name="Picture 6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4505" y="5669440"/>
            <a:ext cx="1354305" cy="1345508"/>
          </a:xfrm>
          <a:prstGeom prst="rect">
            <a:avLst/>
          </a:prstGeom>
        </p:spPr>
      </p:pic>
      <p:cxnSp>
        <p:nvCxnSpPr>
          <p:cNvPr id="67" name="Straight Arrow Connector 66"/>
          <p:cNvCxnSpPr>
            <a:endCxn id="53" idx="3"/>
          </p:cNvCxnSpPr>
          <p:nvPr/>
        </p:nvCxnSpPr>
        <p:spPr>
          <a:xfrm flipH="1" flipV="1">
            <a:off x="8191204" y="6541885"/>
            <a:ext cx="1356198" cy="32491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rot="621265">
            <a:off x="8277132" y="6256261"/>
            <a:ext cx="1777370"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SNMP Trap</a:t>
            </a: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54"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7490874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par>
                                <p:cTn id="51" presetID="10"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51"/>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5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50"/>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10"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0" presetClass="entr" presetSubtype="0" fill="hold"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par>
                                <p:cTn id="99" presetID="10"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par>
                                <p:cTn id="102" presetID="10" presetClass="entr" presetSubtype="0" fill="hold"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par>
                                <p:cTn id="105" presetID="10" presetClass="entr" presetSubtype="0"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nodeType="with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childTnLst>
                                </p:cTn>
                              </p:par>
                              <p:par>
                                <p:cTn id="111" presetID="10" presetClass="entr" presetSubtype="0"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par>
                                <p:cTn id="114" presetID="10" presetClass="entr" presetSubtype="0" fill="hold"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500"/>
                                        <p:tgtEl>
                                          <p:spTgt spid="66"/>
                                        </p:tgtEl>
                                      </p:cBhvr>
                                    </p:animEffect>
                                  </p:childTnLst>
                                </p:cTn>
                              </p:par>
                              <p:par>
                                <p:cTn id="117" presetID="10" presetClass="entr" presetSubtype="0" fill="hold"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500"/>
                                        <p:tgtEl>
                                          <p:spTgt spid="67"/>
                                        </p:tgtEl>
                                      </p:cBhvr>
                                    </p:animEffect>
                                  </p:childTnLst>
                                </p:cTn>
                              </p:par>
                              <p:par>
                                <p:cTn id="120" presetID="10" presetClass="entr" presetSubtype="0" fill="hold"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par>
                                <p:cTn id="126" presetID="10"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500"/>
                                        <p:tgtEl>
                                          <p:spTgt spid="70"/>
                                        </p:tgtEl>
                                      </p:cBhvr>
                                    </p:animEffect>
                                  </p:childTnLst>
                                </p:cTn>
                              </p:par>
                              <p:par>
                                <p:cTn id="129" presetID="10" presetClass="entr" presetSubtype="0" fill="hold" nodeType="with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500"/>
                                        <p:tgtEl>
                                          <p:spTgt spid="7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0" grpId="0" animBg="1"/>
      <p:bldP spid="50" grpId="1" animBg="1"/>
      <p:bldP spid="53" grpId="0" animBg="1"/>
      <p:bldP spid="9" grpId="0"/>
      <p:bldP spid="51" grpId="0" animBg="1"/>
      <p:bldP spid="51" grpId="1" animBg="1"/>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NetPlumber</a:t>
            </a:r>
            <a:endParaRPr lang="en-US" dirty="0"/>
          </a:p>
        </p:txBody>
      </p:sp>
      <p:sp>
        <p:nvSpPr>
          <p:cNvPr id="3" name="Content Placeholder 2"/>
          <p:cNvSpPr>
            <a:spLocks noGrp="1"/>
          </p:cNvSpPr>
          <p:nvPr>
            <p:ph idx="1"/>
          </p:nvPr>
        </p:nvSpPr>
        <p:spPr/>
        <p:txBody>
          <a:bodyPr>
            <a:normAutofit/>
          </a:bodyPr>
          <a:lstStyle/>
          <a:p>
            <a:r>
              <a:rPr lang="en-US" dirty="0"/>
              <a:t>The System we build for real time policy checking is called </a:t>
            </a:r>
            <a:r>
              <a:rPr lang="en-US" dirty="0" err="1" smtClean="0"/>
              <a:t>NetPlumber</a:t>
            </a:r>
            <a:endParaRPr lang="en-US" dirty="0"/>
          </a:p>
          <a:p>
            <a:pPr lvl="1"/>
            <a:r>
              <a:rPr lang="en-US" dirty="0" smtClean="0"/>
              <a:t>Creates a dependency graph of all forwarding rules in the network and uses it to verify policy</a:t>
            </a:r>
          </a:p>
          <a:p>
            <a:pPr lvl="1"/>
            <a:r>
              <a:rPr lang="en-US" dirty="0" smtClean="0"/>
              <a:t>Nodes: forwarding rules in the network</a:t>
            </a:r>
          </a:p>
          <a:p>
            <a:pPr lvl="1"/>
            <a:r>
              <a:rPr lang="en-US" dirty="0" smtClean="0"/>
              <a:t>Directed Edges: next hop dependency of rules</a:t>
            </a:r>
          </a:p>
          <a:p>
            <a:pPr marL="650197" lvl="1" indent="0">
              <a:buNone/>
            </a:pPr>
            <a:endParaRPr lang="en-US" dirty="0" smtClean="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sp>
        <p:nvSpPr>
          <p:cNvPr id="6" name="Oval 5"/>
          <p:cNvSpPr/>
          <p:nvPr/>
        </p:nvSpPr>
        <p:spPr>
          <a:xfrm>
            <a:off x="2253567" y="7294751"/>
            <a:ext cx="753711" cy="597723"/>
          </a:xfrm>
          <a:prstGeom prst="ellipse">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r>
              <a:rPr lang="en-US" sz="1700" kern="1200" dirty="0">
                <a:solidFill>
                  <a:prstClr val="white"/>
                </a:solidFill>
                <a:latin typeface="Calibri"/>
              </a:rPr>
              <a:t>R1</a:t>
            </a:r>
          </a:p>
        </p:txBody>
      </p:sp>
      <p:sp>
        <p:nvSpPr>
          <p:cNvPr id="8" name="Oval 7"/>
          <p:cNvSpPr/>
          <p:nvPr/>
        </p:nvSpPr>
        <p:spPr>
          <a:xfrm>
            <a:off x="5193857" y="7294751"/>
            <a:ext cx="685329" cy="597723"/>
          </a:xfrm>
          <a:prstGeom prst="ellipse">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r>
              <a:rPr lang="en-US" sz="1700" kern="1200" dirty="0">
                <a:solidFill>
                  <a:prstClr val="white"/>
                </a:solidFill>
                <a:latin typeface="Calibri"/>
              </a:rPr>
              <a:t>R2</a:t>
            </a:r>
          </a:p>
        </p:txBody>
      </p:sp>
      <p:cxnSp>
        <p:nvCxnSpPr>
          <p:cNvPr id="10" name="Straight Arrow Connector 9"/>
          <p:cNvCxnSpPr>
            <a:stCxn id="6" idx="6"/>
            <a:endCxn id="8" idx="2"/>
          </p:cNvCxnSpPr>
          <p:nvPr/>
        </p:nvCxnSpPr>
        <p:spPr>
          <a:xfrm>
            <a:off x="3007276" y="7593613"/>
            <a:ext cx="2186581"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2110619" y="7047869"/>
            <a:ext cx="1039605" cy="199488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 name="Rectangle 16"/>
          <p:cNvSpPr/>
          <p:nvPr/>
        </p:nvSpPr>
        <p:spPr>
          <a:xfrm>
            <a:off x="5050911" y="7047869"/>
            <a:ext cx="1039605" cy="199488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 name="TextBox 17"/>
          <p:cNvSpPr txBox="1"/>
          <p:nvPr/>
        </p:nvSpPr>
        <p:spPr>
          <a:xfrm>
            <a:off x="1928691" y="6548583"/>
            <a:ext cx="1402918"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Switch 1</a:t>
            </a:r>
          </a:p>
        </p:txBody>
      </p:sp>
      <p:sp>
        <p:nvSpPr>
          <p:cNvPr id="19" name="TextBox 18"/>
          <p:cNvSpPr txBox="1"/>
          <p:nvPr/>
        </p:nvSpPr>
        <p:spPr>
          <a:xfrm>
            <a:off x="4900388" y="6564907"/>
            <a:ext cx="1402918"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Switch 2</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14"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9222607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7" grpId="0" animBg="1"/>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494047" y="3406639"/>
            <a:ext cx="1661305" cy="1363467"/>
          </a:xfrm>
          <a:prstGeom prst="ellipse">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 name="Title 1"/>
          <p:cNvSpPr>
            <a:spLocks noGrp="1"/>
          </p:cNvSpPr>
          <p:nvPr>
            <p:ph type="title"/>
          </p:nvPr>
        </p:nvSpPr>
        <p:spPr/>
        <p:txBody>
          <a:bodyPr/>
          <a:lstStyle/>
          <a:p>
            <a:r>
              <a:rPr lang="en-US" dirty="0" err="1" smtClean="0"/>
              <a:t>NetPlumber</a:t>
            </a:r>
            <a:r>
              <a:rPr lang="en-US" dirty="0"/>
              <a:t> </a:t>
            </a:r>
            <a:r>
              <a:rPr lang="en-US" dirty="0" smtClean="0"/>
              <a:t>– Nodes and Edges</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
        <p:nvSpPr>
          <p:cNvPr id="10" name="Can 9"/>
          <p:cNvSpPr/>
          <p:nvPr/>
        </p:nvSpPr>
        <p:spPr>
          <a:xfrm>
            <a:off x="8132100" y="2166176"/>
            <a:ext cx="858786" cy="510582"/>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1" name="Can 10"/>
          <p:cNvSpPr/>
          <p:nvPr/>
        </p:nvSpPr>
        <p:spPr>
          <a:xfrm>
            <a:off x="10288833" y="2166176"/>
            <a:ext cx="858786" cy="510582"/>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cxnSp>
        <p:nvCxnSpPr>
          <p:cNvPr id="14" name="Straight Connector 13"/>
          <p:cNvCxnSpPr>
            <a:stCxn id="10" idx="4"/>
            <a:endCxn id="11" idx="2"/>
          </p:cNvCxnSpPr>
          <p:nvPr/>
        </p:nvCxnSpPr>
        <p:spPr>
          <a:xfrm>
            <a:off x="8990889" y="2421467"/>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9888659" y="3162665"/>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10718227" y="2676757"/>
            <a:ext cx="717420" cy="48590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8561495" y="2676757"/>
            <a:ext cx="989871" cy="58473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9029871" y="2907374"/>
            <a:ext cx="858786" cy="510582"/>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3" name="Can 12"/>
          <p:cNvSpPr/>
          <p:nvPr/>
        </p:nvSpPr>
        <p:spPr>
          <a:xfrm>
            <a:off x="11186604" y="2907374"/>
            <a:ext cx="858786" cy="510582"/>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30" name="Rectangle 29"/>
          <p:cNvSpPr/>
          <p:nvPr/>
        </p:nvSpPr>
        <p:spPr>
          <a:xfrm>
            <a:off x="2004907" y="3715694"/>
            <a:ext cx="2438400" cy="585216"/>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000000"/>
              </a:solidFill>
              <a:latin typeface="Calibri"/>
            </a:endParaRPr>
          </a:p>
        </p:txBody>
      </p:sp>
      <p:sp>
        <p:nvSpPr>
          <p:cNvPr id="31" name="Rectangle 30"/>
          <p:cNvSpPr/>
          <p:nvPr/>
        </p:nvSpPr>
        <p:spPr>
          <a:xfrm>
            <a:off x="2004907" y="4495982"/>
            <a:ext cx="2915942"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2" name="Rectangle 31"/>
          <p:cNvSpPr/>
          <p:nvPr/>
        </p:nvSpPr>
        <p:spPr>
          <a:xfrm>
            <a:off x="2004907" y="5276270"/>
            <a:ext cx="2438400"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3" name="Rectangle 32"/>
          <p:cNvSpPr/>
          <p:nvPr/>
        </p:nvSpPr>
        <p:spPr>
          <a:xfrm>
            <a:off x="6123093" y="4189282"/>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4" name="Rectangle 33"/>
          <p:cNvSpPr/>
          <p:nvPr/>
        </p:nvSpPr>
        <p:spPr>
          <a:xfrm>
            <a:off x="6123093" y="4969570"/>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5" name="Rectangle 34"/>
          <p:cNvSpPr/>
          <p:nvPr/>
        </p:nvSpPr>
        <p:spPr>
          <a:xfrm>
            <a:off x="5372271" y="6872026"/>
            <a:ext cx="2438400" cy="585216"/>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6" name="Rectangle 35"/>
          <p:cNvSpPr/>
          <p:nvPr/>
        </p:nvSpPr>
        <p:spPr>
          <a:xfrm>
            <a:off x="5372271" y="7652314"/>
            <a:ext cx="2438400" cy="585216"/>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7" name="Rectangle 36"/>
          <p:cNvSpPr/>
          <p:nvPr/>
        </p:nvSpPr>
        <p:spPr>
          <a:xfrm>
            <a:off x="9320107" y="6120161"/>
            <a:ext cx="2438400" cy="585216"/>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8" name="Rectangle 37"/>
          <p:cNvSpPr/>
          <p:nvPr/>
        </p:nvSpPr>
        <p:spPr>
          <a:xfrm>
            <a:off x="9320107" y="6900449"/>
            <a:ext cx="2438400" cy="585216"/>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9" name="Oval 38"/>
          <p:cNvSpPr/>
          <p:nvPr/>
        </p:nvSpPr>
        <p:spPr>
          <a:xfrm>
            <a:off x="7948480" y="2051904"/>
            <a:ext cx="1263323" cy="739126"/>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 name="Oval 39"/>
          <p:cNvSpPr/>
          <p:nvPr/>
        </p:nvSpPr>
        <p:spPr>
          <a:xfrm>
            <a:off x="10086565" y="2051904"/>
            <a:ext cx="1263323" cy="739126"/>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 name="Oval 40"/>
          <p:cNvSpPr/>
          <p:nvPr/>
        </p:nvSpPr>
        <p:spPr>
          <a:xfrm>
            <a:off x="8823242" y="2791030"/>
            <a:ext cx="1263323" cy="739126"/>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 name="Oval 41"/>
          <p:cNvSpPr/>
          <p:nvPr/>
        </p:nvSpPr>
        <p:spPr>
          <a:xfrm>
            <a:off x="11026264" y="2800747"/>
            <a:ext cx="1263323" cy="739126"/>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rgbClr val="000000"/>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44" name="Straight Arrow Connector 43"/>
          <p:cNvCxnSpPr>
            <a:stCxn id="30" idx="3"/>
            <a:endCxn id="33" idx="1"/>
          </p:cNvCxnSpPr>
          <p:nvPr/>
        </p:nvCxnSpPr>
        <p:spPr>
          <a:xfrm>
            <a:off x="4443308" y="4008301"/>
            <a:ext cx="1679787"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4443307" y="5568878"/>
            <a:ext cx="928964" cy="15957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8561495" y="4481892"/>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8561495" y="5262180"/>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7810671" y="7164636"/>
            <a:ext cx="1509436" cy="284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7810671" y="7193059"/>
            <a:ext cx="1509436" cy="751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113452" y="380928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srgbClr val="FF0000"/>
              </a:solidFill>
              <a:latin typeface="Calibri"/>
            </a:endParaRPr>
          </a:p>
        </p:txBody>
      </p:sp>
      <p:sp>
        <p:nvSpPr>
          <p:cNvPr id="47" name="Rectangle 46"/>
          <p:cNvSpPr/>
          <p:nvPr/>
        </p:nvSpPr>
        <p:spPr>
          <a:xfrm>
            <a:off x="2362840" y="38102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srgbClr val="FF0000"/>
              </a:solidFill>
              <a:latin typeface="Calibri"/>
            </a:endParaRPr>
          </a:p>
        </p:txBody>
      </p:sp>
      <p:sp>
        <p:nvSpPr>
          <p:cNvPr id="48" name="Rectangle 47"/>
          <p:cNvSpPr/>
          <p:nvPr/>
        </p:nvSpPr>
        <p:spPr>
          <a:xfrm>
            <a:off x="2614158" y="381099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srgbClr val="FF0000"/>
              </a:solidFill>
              <a:latin typeface="Calibri"/>
            </a:endParaRPr>
          </a:p>
        </p:txBody>
      </p:sp>
      <p:sp>
        <p:nvSpPr>
          <p:cNvPr id="49" name="Rectangle 48"/>
          <p:cNvSpPr/>
          <p:nvPr/>
        </p:nvSpPr>
        <p:spPr>
          <a:xfrm>
            <a:off x="2856835" y="381170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srgbClr val="FF0000"/>
              </a:solidFill>
              <a:latin typeface="Calibri"/>
            </a:endParaRPr>
          </a:p>
        </p:txBody>
      </p:sp>
      <p:sp>
        <p:nvSpPr>
          <p:cNvPr id="50" name="Rectangle 49"/>
          <p:cNvSpPr/>
          <p:nvPr/>
        </p:nvSpPr>
        <p:spPr>
          <a:xfrm>
            <a:off x="2114128" y="40087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2363516" y="400974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2614834" y="40104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857509" y="401116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3549593" y="3811704"/>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 name="Straight Arrow Connector 5"/>
          <p:cNvCxnSpPr>
            <a:endCxn id="55" idx="1"/>
          </p:cNvCxnSpPr>
          <p:nvPr/>
        </p:nvCxnSpPr>
        <p:spPr>
          <a:xfrm flipV="1">
            <a:off x="3103261" y="400049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121401" y="4571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2370789" y="457208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2622107" y="45727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2122078" y="477054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2371466" y="477155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6" name="Rectangle 65"/>
          <p:cNvSpPr/>
          <p:nvPr/>
        </p:nvSpPr>
        <p:spPr>
          <a:xfrm>
            <a:off x="2622783" y="47722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8" name="Rectangle 67"/>
          <p:cNvSpPr/>
          <p:nvPr/>
        </p:nvSpPr>
        <p:spPr>
          <a:xfrm>
            <a:off x="4461789" y="4585710"/>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9" name="Straight Arrow Connector 68"/>
          <p:cNvCxnSpPr/>
          <p:nvPr/>
        </p:nvCxnSpPr>
        <p:spPr>
          <a:xfrm flipV="1">
            <a:off x="3037450" y="4774498"/>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2117766" y="53694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1" name="Rectangle 70"/>
          <p:cNvSpPr/>
          <p:nvPr/>
        </p:nvSpPr>
        <p:spPr>
          <a:xfrm>
            <a:off x="2367154" y="537041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618472" y="537112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861146" y="53718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4" name="Rectangle 73"/>
          <p:cNvSpPr/>
          <p:nvPr/>
        </p:nvSpPr>
        <p:spPr>
          <a:xfrm>
            <a:off x="2118440" y="5568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5" name="Rectangle 74"/>
          <p:cNvSpPr/>
          <p:nvPr/>
        </p:nvSpPr>
        <p:spPr>
          <a:xfrm>
            <a:off x="2367828" y="5569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6" name="Rectangle 75"/>
          <p:cNvSpPr/>
          <p:nvPr/>
        </p:nvSpPr>
        <p:spPr>
          <a:xfrm>
            <a:off x="2619146" y="557059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7" name="Rectangle 76"/>
          <p:cNvSpPr/>
          <p:nvPr/>
        </p:nvSpPr>
        <p:spPr>
          <a:xfrm>
            <a:off x="2861821" y="55713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8" name="Rectangle 77"/>
          <p:cNvSpPr/>
          <p:nvPr/>
        </p:nvSpPr>
        <p:spPr>
          <a:xfrm>
            <a:off x="3553905" y="5371838"/>
            <a:ext cx="382744" cy="37757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79" name="Straight Arrow Connector 78"/>
          <p:cNvCxnSpPr>
            <a:endCxn id="78" idx="1"/>
          </p:cNvCxnSpPr>
          <p:nvPr/>
        </p:nvCxnSpPr>
        <p:spPr>
          <a:xfrm flipV="1">
            <a:off x="3107573" y="5560626"/>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279117" y="427353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1" name="Rectangle 80"/>
          <p:cNvSpPr/>
          <p:nvPr/>
        </p:nvSpPr>
        <p:spPr>
          <a:xfrm>
            <a:off x="6528505" y="42745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2" name="Rectangle 81"/>
          <p:cNvSpPr/>
          <p:nvPr/>
        </p:nvSpPr>
        <p:spPr>
          <a:xfrm>
            <a:off x="6779823" y="427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3" name="Rectangle 82"/>
          <p:cNvSpPr/>
          <p:nvPr/>
        </p:nvSpPr>
        <p:spPr>
          <a:xfrm>
            <a:off x="7022498" y="427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4" name="Rectangle 83"/>
          <p:cNvSpPr/>
          <p:nvPr/>
        </p:nvSpPr>
        <p:spPr>
          <a:xfrm>
            <a:off x="6279794" y="44729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5" name="Rectangle 84"/>
          <p:cNvSpPr/>
          <p:nvPr/>
        </p:nvSpPr>
        <p:spPr>
          <a:xfrm>
            <a:off x="6529182" y="447399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6" name="Rectangle 85"/>
          <p:cNvSpPr/>
          <p:nvPr/>
        </p:nvSpPr>
        <p:spPr>
          <a:xfrm>
            <a:off x="6780500" y="447470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7" name="Rectangle 86"/>
          <p:cNvSpPr/>
          <p:nvPr/>
        </p:nvSpPr>
        <p:spPr>
          <a:xfrm>
            <a:off x="7023174" y="447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8" name="Rectangle 87"/>
          <p:cNvSpPr/>
          <p:nvPr/>
        </p:nvSpPr>
        <p:spPr>
          <a:xfrm>
            <a:off x="7715256" y="4275956"/>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89" name="Straight Arrow Connector 88"/>
          <p:cNvCxnSpPr>
            <a:endCxn id="88" idx="1"/>
          </p:cNvCxnSpPr>
          <p:nvPr/>
        </p:nvCxnSpPr>
        <p:spPr>
          <a:xfrm flipV="1">
            <a:off x="7268925" y="446474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6285359" y="5062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1" name="Rectangle 100"/>
          <p:cNvSpPr/>
          <p:nvPr/>
        </p:nvSpPr>
        <p:spPr>
          <a:xfrm>
            <a:off x="6534747" y="5063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2" name="Rectangle 101"/>
          <p:cNvSpPr/>
          <p:nvPr/>
        </p:nvSpPr>
        <p:spPr>
          <a:xfrm>
            <a:off x="6786065" y="506386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3" name="Rectangle 102"/>
          <p:cNvSpPr/>
          <p:nvPr/>
        </p:nvSpPr>
        <p:spPr>
          <a:xfrm>
            <a:off x="7028742" y="50645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4" name="Rectangle 103"/>
          <p:cNvSpPr/>
          <p:nvPr/>
        </p:nvSpPr>
        <p:spPr>
          <a:xfrm>
            <a:off x="6286036" y="52616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5" name="Rectangle 104"/>
          <p:cNvSpPr/>
          <p:nvPr/>
        </p:nvSpPr>
        <p:spPr>
          <a:xfrm>
            <a:off x="6535423" y="52626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6" name="Rectangle 105"/>
          <p:cNvSpPr/>
          <p:nvPr/>
        </p:nvSpPr>
        <p:spPr>
          <a:xfrm>
            <a:off x="6786741" y="52633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7" name="Rectangle 106"/>
          <p:cNvSpPr/>
          <p:nvPr/>
        </p:nvSpPr>
        <p:spPr>
          <a:xfrm>
            <a:off x="7029416" y="52640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8" name="Rectangle 107"/>
          <p:cNvSpPr/>
          <p:nvPr/>
        </p:nvSpPr>
        <p:spPr>
          <a:xfrm>
            <a:off x="7721498" y="5064581"/>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09" name="Straight Arrow Connector 108"/>
          <p:cNvCxnSpPr>
            <a:endCxn id="108" idx="1"/>
          </p:cNvCxnSpPr>
          <p:nvPr/>
        </p:nvCxnSpPr>
        <p:spPr>
          <a:xfrm flipV="1">
            <a:off x="7275167" y="525336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9517951" y="62120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1" name="Rectangle 110"/>
          <p:cNvSpPr/>
          <p:nvPr/>
        </p:nvSpPr>
        <p:spPr>
          <a:xfrm>
            <a:off x="9767339" y="621303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2" name="Rectangle 111"/>
          <p:cNvSpPr/>
          <p:nvPr/>
        </p:nvSpPr>
        <p:spPr>
          <a:xfrm>
            <a:off x="10018657" y="621374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3" name="Rectangle 112"/>
          <p:cNvSpPr/>
          <p:nvPr/>
        </p:nvSpPr>
        <p:spPr>
          <a:xfrm>
            <a:off x="10261332" y="62144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4" name="Rectangle 113"/>
          <p:cNvSpPr/>
          <p:nvPr/>
        </p:nvSpPr>
        <p:spPr>
          <a:xfrm>
            <a:off x="9518626" y="641150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5" name="Rectangle 114"/>
          <p:cNvSpPr/>
          <p:nvPr/>
        </p:nvSpPr>
        <p:spPr>
          <a:xfrm>
            <a:off x="9768014" y="6412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6" name="Rectangle 115"/>
          <p:cNvSpPr/>
          <p:nvPr/>
        </p:nvSpPr>
        <p:spPr>
          <a:xfrm>
            <a:off x="10019334" y="64132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10262009" y="641392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10954090" y="6214460"/>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19" name="Straight Arrow Connector 118"/>
          <p:cNvCxnSpPr>
            <a:endCxn id="118" idx="1"/>
          </p:cNvCxnSpPr>
          <p:nvPr/>
        </p:nvCxnSpPr>
        <p:spPr>
          <a:xfrm flipV="1">
            <a:off x="10507759" y="640325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9497589" y="699403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1" name="Rectangle 130"/>
          <p:cNvSpPr/>
          <p:nvPr/>
        </p:nvSpPr>
        <p:spPr>
          <a:xfrm>
            <a:off x="9746977" y="699503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9998295" y="699574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10240970" y="699645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9498264" y="7193499"/>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9747654" y="71944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9998972" y="7195210"/>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10241647" y="71959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10933728" y="6996459"/>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39" name="Straight Arrow Connector 138"/>
          <p:cNvCxnSpPr>
            <a:endCxn id="138" idx="1"/>
          </p:cNvCxnSpPr>
          <p:nvPr/>
        </p:nvCxnSpPr>
        <p:spPr>
          <a:xfrm flipV="1">
            <a:off x="10487397" y="718524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5525504" y="6954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5774892" y="695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6026210" y="695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6268887" y="695666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526181" y="7153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5775568" y="7154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026886" y="715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6269561" y="715612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6961643" y="6956665"/>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Arrow Connector 148"/>
          <p:cNvCxnSpPr>
            <a:endCxn id="148" idx="1"/>
          </p:cNvCxnSpPr>
          <p:nvPr/>
        </p:nvCxnSpPr>
        <p:spPr>
          <a:xfrm flipV="1">
            <a:off x="6515313" y="714545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5529141" y="7745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1" name="Rectangle 150"/>
          <p:cNvSpPr/>
          <p:nvPr/>
        </p:nvSpPr>
        <p:spPr>
          <a:xfrm>
            <a:off x="5778529" y="7746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2" name="Rectangle 151"/>
          <p:cNvSpPr/>
          <p:nvPr/>
        </p:nvSpPr>
        <p:spPr>
          <a:xfrm>
            <a:off x="6029847" y="77471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3" name="Rectangle 152"/>
          <p:cNvSpPr/>
          <p:nvPr/>
        </p:nvSpPr>
        <p:spPr>
          <a:xfrm>
            <a:off x="6272522" y="77478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4" name="Rectangle 153"/>
          <p:cNvSpPr/>
          <p:nvPr/>
        </p:nvSpPr>
        <p:spPr>
          <a:xfrm>
            <a:off x="5529816" y="7944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5" name="Rectangle 154"/>
          <p:cNvSpPr/>
          <p:nvPr/>
        </p:nvSpPr>
        <p:spPr>
          <a:xfrm>
            <a:off x="5779206" y="79459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6" name="Rectangle 155"/>
          <p:cNvSpPr/>
          <p:nvPr/>
        </p:nvSpPr>
        <p:spPr>
          <a:xfrm>
            <a:off x="6030524" y="7946634"/>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6273199" y="79473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6965280" y="7747882"/>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9" name="Straight Arrow Connector 158"/>
          <p:cNvCxnSpPr>
            <a:endCxn id="158" idx="1"/>
          </p:cNvCxnSpPr>
          <p:nvPr/>
        </p:nvCxnSpPr>
        <p:spPr>
          <a:xfrm flipV="1">
            <a:off x="6518949" y="793667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3403210" y="4575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3652597" y="4576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2" name="Rectangle 161"/>
          <p:cNvSpPr/>
          <p:nvPr/>
        </p:nvSpPr>
        <p:spPr>
          <a:xfrm>
            <a:off x="3903915" y="4576747"/>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4146590" y="4577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3403884" y="4774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5" name="Rectangle 164"/>
          <p:cNvSpPr/>
          <p:nvPr/>
        </p:nvSpPr>
        <p:spPr>
          <a:xfrm>
            <a:off x="3653272" y="477549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3904590" y="477621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4147267" y="47769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1" name="Rectangle 60"/>
          <p:cNvSpPr/>
          <p:nvPr/>
        </p:nvSpPr>
        <p:spPr>
          <a:xfrm>
            <a:off x="2864782" y="45735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7" name="Rectangle 66"/>
          <p:cNvSpPr/>
          <p:nvPr/>
        </p:nvSpPr>
        <p:spPr>
          <a:xfrm>
            <a:off x="2865458" y="477297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9" name="Straight Arrow Connector 168"/>
          <p:cNvCxnSpPr>
            <a:stCxn id="31" idx="3"/>
            <a:endCxn id="34" idx="1"/>
          </p:cNvCxnSpPr>
          <p:nvPr/>
        </p:nvCxnSpPr>
        <p:spPr>
          <a:xfrm>
            <a:off x="4920849" y="4788589"/>
            <a:ext cx="1202244"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8" name="Rectangle 167"/>
          <p:cNvSpPr/>
          <p:nvPr/>
        </p:nvSpPr>
        <p:spPr>
          <a:xfrm>
            <a:off x="4843857" y="360606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0" name="Rectangle 169"/>
          <p:cNvSpPr/>
          <p:nvPr/>
        </p:nvSpPr>
        <p:spPr>
          <a:xfrm>
            <a:off x="5093245" y="360706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1" name="Rectangle 170"/>
          <p:cNvSpPr/>
          <p:nvPr/>
        </p:nvSpPr>
        <p:spPr>
          <a:xfrm>
            <a:off x="5344563" y="360777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2" name="Rectangle 171"/>
          <p:cNvSpPr/>
          <p:nvPr/>
        </p:nvSpPr>
        <p:spPr>
          <a:xfrm>
            <a:off x="5587240" y="360848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3" name="Rectangle 172"/>
          <p:cNvSpPr/>
          <p:nvPr/>
        </p:nvSpPr>
        <p:spPr>
          <a:xfrm>
            <a:off x="4844533" y="380552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4" name="Rectangle 173"/>
          <p:cNvSpPr/>
          <p:nvPr/>
        </p:nvSpPr>
        <p:spPr>
          <a:xfrm>
            <a:off x="5093921" y="380652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5" name="Rectangle 174"/>
          <p:cNvSpPr/>
          <p:nvPr/>
        </p:nvSpPr>
        <p:spPr>
          <a:xfrm>
            <a:off x="5345239" y="38072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6" name="Rectangle 175"/>
          <p:cNvSpPr/>
          <p:nvPr/>
        </p:nvSpPr>
        <p:spPr>
          <a:xfrm>
            <a:off x="5587914" y="380794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7" name="Rectangle 176"/>
          <p:cNvSpPr/>
          <p:nvPr/>
        </p:nvSpPr>
        <p:spPr>
          <a:xfrm>
            <a:off x="5746105" y="1867209"/>
            <a:ext cx="512636" cy="457176"/>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5" name="Rectangle 184"/>
          <p:cNvSpPr/>
          <p:nvPr/>
        </p:nvSpPr>
        <p:spPr>
          <a:xfrm>
            <a:off x="5746108" y="2326413"/>
            <a:ext cx="512636" cy="4571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6" name="Rectangle 185"/>
          <p:cNvSpPr/>
          <p:nvPr/>
        </p:nvSpPr>
        <p:spPr>
          <a:xfrm>
            <a:off x="6258741" y="1867209"/>
            <a:ext cx="512636" cy="45717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7" name="Rectangle 186"/>
          <p:cNvSpPr/>
          <p:nvPr/>
        </p:nvSpPr>
        <p:spPr>
          <a:xfrm>
            <a:off x="6258744" y="2326413"/>
            <a:ext cx="512636" cy="457176"/>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8" name="Rectangle 187"/>
          <p:cNvSpPr/>
          <p:nvPr/>
        </p:nvSpPr>
        <p:spPr>
          <a:xfrm>
            <a:off x="6778647" y="1867209"/>
            <a:ext cx="512636" cy="457176"/>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9" name="Rectangle 188"/>
          <p:cNvSpPr/>
          <p:nvPr/>
        </p:nvSpPr>
        <p:spPr>
          <a:xfrm>
            <a:off x="6778650" y="2326413"/>
            <a:ext cx="512636" cy="457176"/>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0" name="Rectangle 189"/>
          <p:cNvSpPr/>
          <p:nvPr/>
        </p:nvSpPr>
        <p:spPr>
          <a:xfrm>
            <a:off x="7291283" y="1867209"/>
            <a:ext cx="512636" cy="457176"/>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1" name="Rectangle 190"/>
          <p:cNvSpPr/>
          <p:nvPr/>
        </p:nvSpPr>
        <p:spPr>
          <a:xfrm>
            <a:off x="7291284" y="2326413"/>
            <a:ext cx="512636" cy="457176"/>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 name="TextBox 6"/>
          <p:cNvSpPr txBox="1"/>
          <p:nvPr/>
        </p:nvSpPr>
        <p:spPr>
          <a:xfrm>
            <a:off x="5746106" y="2765473"/>
            <a:ext cx="431625" cy="531426"/>
          </a:xfrm>
          <a:prstGeom prst="rect">
            <a:avLst/>
          </a:prstGeom>
          <a:noFill/>
        </p:spPr>
        <p:txBody>
          <a:bodyPr wrap="none" lIns="130039" tIns="65020" rIns="130039" bIns="65020" rtlCol="0">
            <a:spAutoFit/>
          </a:bodyPr>
          <a:lstStyle/>
          <a:p>
            <a:pPr algn="l" defTabSz="1300393" rtl="0"/>
            <a:r>
              <a:rPr lang="en-US" sz="2600" kern="1200" dirty="0">
                <a:solidFill>
                  <a:srgbClr val="FF0000"/>
                </a:solidFill>
                <a:latin typeface="Calibri"/>
                <a:ea typeface="+mn-ea"/>
                <a:cs typeface="+mn-cs"/>
              </a:rPr>
              <a:t>0</a:t>
            </a:r>
          </a:p>
        </p:txBody>
      </p:sp>
      <p:sp>
        <p:nvSpPr>
          <p:cNvPr id="192" name="TextBox 191"/>
          <p:cNvSpPr txBox="1"/>
          <p:nvPr/>
        </p:nvSpPr>
        <p:spPr>
          <a:xfrm>
            <a:off x="6292541" y="2775503"/>
            <a:ext cx="431625" cy="531426"/>
          </a:xfrm>
          <a:prstGeom prst="rect">
            <a:avLst/>
          </a:prstGeom>
          <a:noFill/>
        </p:spPr>
        <p:txBody>
          <a:bodyPr wrap="none" lIns="130039" tIns="65020" rIns="130039" bIns="65020" rtlCol="0">
            <a:spAutoFit/>
          </a:bodyPr>
          <a:lstStyle/>
          <a:p>
            <a:pPr algn="l" defTabSz="1300393" rtl="0"/>
            <a:r>
              <a:rPr lang="en-US" sz="2600" kern="1200" dirty="0">
                <a:solidFill>
                  <a:srgbClr val="FF0000"/>
                </a:solidFill>
                <a:latin typeface="Calibri"/>
                <a:ea typeface="+mn-ea"/>
                <a:cs typeface="+mn-cs"/>
              </a:rPr>
              <a:t>1</a:t>
            </a:r>
          </a:p>
        </p:txBody>
      </p:sp>
      <p:sp>
        <p:nvSpPr>
          <p:cNvPr id="193" name="TextBox 192"/>
          <p:cNvSpPr txBox="1"/>
          <p:nvPr/>
        </p:nvSpPr>
        <p:spPr>
          <a:xfrm flipH="1">
            <a:off x="6778651" y="2774068"/>
            <a:ext cx="484737" cy="531426"/>
          </a:xfrm>
          <a:prstGeom prst="rect">
            <a:avLst/>
          </a:prstGeom>
          <a:noFill/>
        </p:spPr>
        <p:txBody>
          <a:bodyPr wrap="square" lIns="130039" tIns="65020" rIns="130039" bIns="65020" rtlCol="0">
            <a:spAutoFit/>
          </a:bodyPr>
          <a:lstStyle/>
          <a:p>
            <a:pPr algn="l" defTabSz="1300393" rtl="0"/>
            <a:r>
              <a:rPr lang="en-US" sz="2600" kern="1200" dirty="0">
                <a:solidFill>
                  <a:srgbClr val="FF0000"/>
                </a:solidFill>
                <a:latin typeface="Calibri"/>
                <a:ea typeface="+mn-ea"/>
                <a:cs typeface="+mn-cs"/>
              </a:rPr>
              <a:t>X</a:t>
            </a:r>
          </a:p>
        </p:txBody>
      </p:sp>
      <p:sp>
        <p:nvSpPr>
          <p:cNvPr id="194" name="TextBox 193"/>
          <p:cNvSpPr txBox="1"/>
          <p:nvPr/>
        </p:nvSpPr>
        <p:spPr>
          <a:xfrm>
            <a:off x="7324961" y="2786820"/>
            <a:ext cx="435694" cy="531426"/>
          </a:xfrm>
          <a:prstGeom prst="rect">
            <a:avLst/>
          </a:prstGeom>
          <a:noFill/>
        </p:spPr>
        <p:txBody>
          <a:bodyPr wrap="none" lIns="130039" tIns="65020" rIns="130039" bIns="65020" rtlCol="0">
            <a:spAutoFit/>
          </a:bodyPr>
          <a:lstStyle/>
          <a:p>
            <a:pPr algn="l" defTabSz="1300393" rtl="0"/>
            <a:r>
              <a:rPr lang="en-US" sz="2600" kern="1200" dirty="0">
                <a:solidFill>
                  <a:srgbClr val="FF0000"/>
                </a:solidFill>
                <a:latin typeface="Calibri"/>
                <a:ea typeface="+mn-ea"/>
                <a:cs typeface="+mn-cs"/>
              </a:rPr>
              <a:t>X</a:t>
            </a:r>
          </a:p>
        </p:txBody>
      </p:sp>
      <p:sp>
        <p:nvSpPr>
          <p:cNvPr id="8" name="Date Placeholder 7"/>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9" name="Footer Placeholder 8"/>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178"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
        <p:nvSpPr>
          <p:cNvPr id="179" name="TextBox 178"/>
          <p:cNvSpPr txBox="1"/>
          <p:nvPr/>
        </p:nvSpPr>
        <p:spPr>
          <a:xfrm>
            <a:off x="1950722" y="3142827"/>
            <a:ext cx="1240112" cy="531426"/>
          </a:xfrm>
          <a:prstGeom prst="rect">
            <a:avLst/>
          </a:prstGeom>
          <a:noFill/>
        </p:spPr>
        <p:txBody>
          <a:bodyPr wrap="none" lIns="130039" tIns="65020" rIns="130039" bIns="65020" rtlCol="0">
            <a:spAutoFit/>
          </a:bodyPr>
          <a:lstStyle/>
          <a:p>
            <a:pPr algn="l" defTabSz="1300393" rtl="0"/>
            <a:r>
              <a:rPr lang="en-US" sz="2600" kern="1200" dirty="0">
                <a:solidFill>
                  <a:srgbClr val="FF0000"/>
                </a:solidFill>
                <a:latin typeface="Calibri"/>
                <a:ea typeface="+mn-ea"/>
                <a:cs typeface="+mn-cs"/>
              </a:rPr>
              <a:t>1  0 0 1 </a:t>
            </a:r>
          </a:p>
        </p:txBody>
      </p:sp>
      <p:sp>
        <p:nvSpPr>
          <p:cNvPr id="183" name="TextBox 182"/>
          <p:cNvSpPr txBox="1"/>
          <p:nvPr/>
        </p:nvSpPr>
        <p:spPr>
          <a:xfrm>
            <a:off x="6177281" y="3684694"/>
            <a:ext cx="1248253" cy="531426"/>
          </a:xfrm>
          <a:prstGeom prst="rect">
            <a:avLst/>
          </a:prstGeom>
          <a:noFill/>
        </p:spPr>
        <p:txBody>
          <a:bodyPr wrap="none" lIns="130039" tIns="65020" rIns="130039" bIns="65020" rtlCol="0">
            <a:spAutoFit/>
          </a:bodyPr>
          <a:lstStyle/>
          <a:p>
            <a:pPr algn="l" defTabSz="1300393" rtl="0"/>
            <a:r>
              <a:rPr lang="en-US" sz="2600" kern="1200" dirty="0">
                <a:solidFill>
                  <a:srgbClr val="FF0000"/>
                </a:solidFill>
                <a:latin typeface="Calibri"/>
                <a:ea typeface="+mn-ea"/>
                <a:cs typeface="+mn-cs"/>
              </a:rPr>
              <a:t>1  0 X X </a:t>
            </a:r>
          </a:p>
        </p:txBody>
      </p:sp>
    </p:spTree>
    <p:custDataLst>
      <p:tags r:id="rId1"/>
    </p:custDataLst>
    <p:extLst>
      <p:ext uri="{BB962C8B-B14F-4D97-AF65-F5344CB8AC3E}">
        <p14:creationId xmlns:p14="http://schemas.microsoft.com/office/powerpoint/2010/main" val="370660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childTnLst>
                                </p:cTn>
                              </p:par>
                              <p:par>
                                <p:cTn id="69" presetID="10"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500"/>
                                        <p:tgtEl>
                                          <p:spTgt spid="7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500"/>
                                        <p:tgtEl>
                                          <p:spTgt spid="7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500"/>
                                        <p:tgtEl>
                                          <p:spTgt spid="7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0" presetClass="entr" presetSubtype="0" fill="hold" nodeType="with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500"/>
                                        <p:tgtEl>
                                          <p:spTgt spid="7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60"/>
                                        </p:tgtEl>
                                        <p:attrNameLst>
                                          <p:attrName>style.visibility</p:attrName>
                                        </p:attrNameLst>
                                      </p:cBhvr>
                                      <p:to>
                                        <p:strVal val="visible"/>
                                      </p:to>
                                    </p:set>
                                    <p:animEffect transition="in" filter="fade">
                                      <p:cBhvr>
                                        <p:cTn id="104" dur="500"/>
                                        <p:tgtEl>
                                          <p:spTgt spid="1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61"/>
                                        </p:tgtEl>
                                        <p:attrNameLst>
                                          <p:attrName>style.visibility</p:attrName>
                                        </p:attrNameLst>
                                      </p:cBhvr>
                                      <p:to>
                                        <p:strVal val="visible"/>
                                      </p:to>
                                    </p:set>
                                    <p:animEffect transition="in" filter="fade">
                                      <p:cBhvr>
                                        <p:cTn id="107" dur="500"/>
                                        <p:tgtEl>
                                          <p:spTgt spid="16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62"/>
                                        </p:tgtEl>
                                        <p:attrNameLst>
                                          <p:attrName>style.visibility</p:attrName>
                                        </p:attrNameLst>
                                      </p:cBhvr>
                                      <p:to>
                                        <p:strVal val="visible"/>
                                      </p:to>
                                    </p:set>
                                    <p:animEffect transition="in" filter="fade">
                                      <p:cBhvr>
                                        <p:cTn id="110" dur="500"/>
                                        <p:tgtEl>
                                          <p:spTgt spid="16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fade">
                                      <p:cBhvr>
                                        <p:cTn id="113" dur="500"/>
                                        <p:tgtEl>
                                          <p:spTgt spid="16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4"/>
                                        </p:tgtEl>
                                        <p:attrNameLst>
                                          <p:attrName>style.visibility</p:attrName>
                                        </p:attrNameLst>
                                      </p:cBhvr>
                                      <p:to>
                                        <p:strVal val="visible"/>
                                      </p:to>
                                    </p:set>
                                    <p:animEffect transition="in" filter="fade">
                                      <p:cBhvr>
                                        <p:cTn id="116" dur="500"/>
                                        <p:tgtEl>
                                          <p:spTgt spid="16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65"/>
                                        </p:tgtEl>
                                        <p:attrNameLst>
                                          <p:attrName>style.visibility</p:attrName>
                                        </p:attrNameLst>
                                      </p:cBhvr>
                                      <p:to>
                                        <p:strVal val="visible"/>
                                      </p:to>
                                    </p:set>
                                    <p:animEffect transition="in" filter="fade">
                                      <p:cBhvr>
                                        <p:cTn id="119" dur="500"/>
                                        <p:tgtEl>
                                          <p:spTgt spid="16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66"/>
                                        </p:tgtEl>
                                        <p:attrNameLst>
                                          <p:attrName>style.visibility</p:attrName>
                                        </p:attrNameLst>
                                      </p:cBhvr>
                                      <p:to>
                                        <p:strVal val="visible"/>
                                      </p:to>
                                    </p:set>
                                    <p:animEffect transition="in" filter="fade">
                                      <p:cBhvr>
                                        <p:cTn id="122" dur="500"/>
                                        <p:tgtEl>
                                          <p:spTgt spid="16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67"/>
                                        </p:tgtEl>
                                        <p:attrNameLst>
                                          <p:attrName>style.visibility</p:attrName>
                                        </p:attrNameLst>
                                      </p:cBhvr>
                                      <p:to>
                                        <p:strVal val="visible"/>
                                      </p:to>
                                    </p:set>
                                    <p:animEffect transition="in" filter="fade">
                                      <p:cBhvr>
                                        <p:cTn id="125" dur="500"/>
                                        <p:tgtEl>
                                          <p:spTgt spid="16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Effect transition="in" filter="fade">
                                      <p:cBhvr>
                                        <p:cTn id="128" dur="500"/>
                                        <p:tgtEl>
                                          <p:spTgt spid="6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fade">
                                      <p:cBhvr>
                                        <p:cTn id="131" dur="500"/>
                                        <p:tgtEl>
                                          <p:spTgt spid="6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77"/>
                                        </p:tgtEl>
                                        <p:attrNameLst>
                                          <p:attrName>style.visibility</p:attrName>
                                        </p:attrNameLst>
                                      </p:cBhvr>
                                      <p:to>
                                        <p:strVal val="visible"/>
                                      </p:to>
                                    </p:set>
                                    <p:animEffect transition="in" filter="fade">
                                      <p:cBhvr>
                                        <p:cTn id="136" dur="500"/>
                                        <p:tgtEl>
                                          <p:spTgt spid="17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animEffect transition="in" filter="fade">
                                      <p:cBhvr>
                                        <p:cTn id="139" dur="500"/>
                                        <p:tgtEl>
                                          <p:spTgt spid="18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86"/>
                                        </p:tgtEl>
                                        <p:attrNameLst>
                                          <p:attrName>style.visibility</p:attrName>
                                        </p:attrNameLst>
                                      </p:cBhvr>
                                      <p:to>
                                        <p:strVal val="visible"/>
                                      </p:to>
                                    </p:set>
                                    <p:animEffect transition="in" filter="fade">
                                      <p:cBhvr>
                                        <p:cTn id="142" dur="500"/>
                                        <p:tgtEl>
                                          <p:spTgt spid="18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87"/>
                                        </p:tgtEl>
                                        <p:attrNameLst>
                                          <p:attrName>style.visibility</p:attrName>
                                        </p:attrNameLst>
                                      </p:cBhvr>
                                      <p:to>
                                        <p:strVal val="visible"/>
                                      </p:to>
                                    </p:set>
                                    <p:animEffect transition="in" filter="fade">
                                      <p:cBhvr>
                                        <p:cTn id="145" dur="500"/>
                                        <p:tgtEl>
                                          <p:spTgt spid="18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88"/>
                                        </p:tgtEl>
                                        <p:attrNameLst>
                                          <p:attrName>style.visibility</p:attrName>
                                        </p:attrNameLst>
                                      </p:cBhvr>
                                      <p:to>
                                        <p:strVal val="visible"/>
                                      </p:to>
                                    </p:set>
                                    <p:animEffect transition="in" filter="fade">
                                      <p:cBhvr>
                                        <p:cTn id="148" dur="500"/>
                                        <p:tgtEl>
                                          <p:spTgt spid="18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89"/>
                                        </p:tgtEl>
                                        <p:attrNameLst>
                                          <p:attrName>style.visibility</p:attrName>
                                        </p:attrNameLst>
                                      </p:cBhvr>
                                      <p:to>
                                        <p:strVal val="visible"/>
                                      </p:to>
                                    </p:set>
                                    <p:animEffect transition="in" filter="fade">
                                      <p:cBhvr>
                                        <p:cTn id="151" dur="500"/>
                                        <p:tgtEl>
                                          <p:spTgt spid="18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500"/>
                                        <p:tgtEl>
                                          <p:spTgt spid="19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91"/>
                                        </p:tgtEl>
                                        <p:attrNameLst>
                                          <p:attrName>style.visibility</p:attrName>
                                        </p:attrNameLst>
                                      </p:cBhvr>
                                      <p:to>
                                        <p:strVal val="visible"/>
                                      </p:to>
                                    </p:set>
                                    <p:animEffect transition="in" filter="fade">
                                      <p:cBhvr>
                                        <p:cTn id="157" dur="500"/>
                                        <p:tgtEl>
                                          <p:spTgt spid="19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
                                        </p:tgtEl>
                                        <p:attrNameLst>
                                          <p:attrName>style.visibility</p:attrName>
                                        </p:attrNameLst>
                                      </p:cBhvr>
                                      <p:to>
                                        <p:strVal val="visible"/>
                                      </p:to>
                                    </p:set>
                                    <p:animEffect transition="in" filter="fade">
                                      <p:cBhvr>
                                        <p:cTn id="160" dur="500"/>
                                        <p:tgtEl>
                                          <p:spTgt spid="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92"/>
                                        </p:tgtEl>
                                        <p:attrNameLst>
                                          <p:attrName>style.visibility</p:attrName>
                                        </p:attrNameLst>
                                      </p:cBhvr>
                                      <p:to>
                                        <p:strVal val="visible"/>
                                      </p:to>
                                    </p:set>
                                    <p:animEffect transition="in" filter="fade">
                                      <p:cBhvr>
                                        <p:cTn id="163" dur="500"/>
                                        <p:tgtEl>
                                          <p:spTgt spid="19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3"/>
                                        </p:tgtEl>
                                        <p:attrNameLst>
                                          <p:attrName>style.visibility</p:attrName>
                                        </p:attrNameLst>
                                      </p:cBhvr>
                                      <p:to>
                                        <p:strVal val="visible"/>
                                      </p:to>
                                    </p:set>
                                    <p:animEffect transition="in" filter="fade">
                                      <p:cBhvr>
                                        <p:cTn id="166" dur="500"/>
                                        <p:tgtEl>
                                          <p:spTgt spid="19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94"/>
                                        </p:tgtEl>
                                        <p:attrNameLst>
                                          <p:attrName>style.visibility</p:attrName>
                                        </p:attrNameLst>
                                      </p:cBhvr>
                                      <p:to>
                                        <p:strVal val="visible"/>
                                      </p:to>
                                    </p:set>
                                    <p:animEffect transition="in" filter="fade">
                                      <p:cBhvr>
                                        <p:cTn id="169" dur="500"/>
                                        <p:tgtEl>
                                          <p:spTgt spid="194"/>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fade">
                                      <p:cBhvr>
                                        <p:cTn id="176" dur="500"/>
                                        <p:tgtEl>
                                          <p:spTgt spid="40"/>
                                        </p:tgtEl>
                                      </p:cBhvr>
                                    </p:animEffect>
                                  </p:childTnLst>
                                </p:cTn>
                              </p:par>
                            </p:childTnLst>
                          </p:cTn>
                        </p:par>
                        <p:par>
                          <p:cTn id="177" fill="hold">
                            <p:stCondLst>
                              <p:cond delay="500"/>
                            </p:stCondLst>
                            <p:childTnLst>
                              <p:par>
                                <p:cTn id="178" presetID="10" presetClass="entr" presetSubtype="0" fill="hold" grpId="0" nodeType="afterEffect">
                                  <p:stCondLst>
                                    <p:cond delay="0"/>
                                  </p:stCondLst>
                                  <p:childTnLst>
                                    <p:set>
                                      <p:cBhvr>
                                        <p:cTn id="179" dur="1" fill="hold">
                                          <p:stCondLst>
                                            <p:cond delay="0"/>
                                          </p:stCondLst>
                                        </p:cTn>
                                        <p:tgtEl>
                                          <p:spTgt spid="33"/>
                                        </p:tgtEl>
                                        <p:attrNameLst>
                                          <p:attrName>style.visibility</p:attrName>
                                        </p:attrNameLst>
                                      </p:cBhvr>
                                      <p:to>
                                        <p:strVal val="visible"/>
                                      </p:to>
                                    </p:set>
                                    <p:animEffect transition="in" filter="fade">
                                      <p:cBhvr>
                                        <p:cTn id="180" dur="500"/>
                                        <p:tgtEl>
                                          <p:spTgt spid="3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4"/>
                                        </p:tgtEl>
                                        <p:attrNameLst>
                                          <p:attrName>style.visibility</p:attrName>
                                        </p:attrNameLst>
                                      </p:cBhvr>
                                      <p:to>
                                        <p:strVal val="visible"/>
                                      </p:to>
                                    </p:set>
                                    <p:animEffect transition="in" filter="fade">
                                      <p:cBhvr>
                                        <p:cTn id="183" dur="500"/>
                                        <p:tgtEl>
                                          <p:spTgt spid="3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0"/>
                                        </p:tgtEl>
                                        <p:attrNameLst>
                                          <p:attrName>style.visibility</p:attrName>
                                        </p:attrNameLst>
                                      </p:cBhvr>
                                      <p:to>
                                        <p:strVal val="visible"/>
                                      </p:to>
                                    </p:set>
                                    <p:animEffect transition="in" filter="fade">
                                      <p:cBhvr>
                                        <p:cTn id="186" dur="500"/>
                                        <p:tgtEl>
                                          <p:spTgt spid="8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1"/>
                                        </p:tgtEl>
                                        <p:attrNameLst>
                                          <p:attrName>style.visibility</p:attrName>
                                        </p:attrNameLst>
                                      </p:cBhvr>
                                      <p:to>
                                        <p:strVal val="visible"/>
                                      </p:to>
                                    </p:set>
                                    <p:animEffect transition="in" filter="fade">
                                      <p:cBhvr>
                                        <p:cTn id="189" dur="500"/>
                                        <p:tgtEl>
                                          <p:spTgt spid="81"/>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2"/>
                                        </p:tgtEl>
                                        <p:attrNameLst>
                                          <p:attrName>style.visibility</p:attrName>
                                        </p:attrNameLst>
                                      </p:cBhvr>
                                      <p:to>
                                        <p:strVal val="visible"/>
                                      </p:to>
                                    </p:set>
                                    <p:animEffect transition="in" filter="fade">
                                      <p:cBhvr>
                                        <p:cTn id="192" dur="500"/>
                                        <p:tgtEl>
                                          <p:spTgt spid="8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83"/>
                                        </p:tgtEl>
                                        <p:attrNameLst>
                                          <p:attrName>style.visibility</p:attrName>
                                        </p:attrNameLst>
                                      </p:cBhvr>
                                      <p:to>
                                        <p:strVal val="visible"/>
                                      </p:to>
                                    </p:set>
                                    <p:animEffect transition="in" filter="fade">
                                      <p:cBhvr>
                                        <p:cTn id="195" dur="500"/>
                                        <p:tgtEl>
                                          <p:spTgt spid="83"/>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84"/>
                                        </p:tgtEl>
                                        <p:attrNameLst>
                                          <p:attrName>style.visibility</p:attrName>
                                        </p:attrNameLst>
                                      </p:cBhvr>
                                      <p:to>
                                        <p:strVal val="visible"/>
                                      </p:to>
                                    </p:set>
                                    <p:animEffect transition="in" filter="fade">
                                      <p:cBhvr>
                                        <p:cTn id="198" dur="500"/>
                                        <p:tgtEl>
                                          <p:spTgt spid="84"/>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85"/>
                                        </p:tgtEl>
                                        <p:attrNameLst>
                                          <p:attrName>style.visibility</p:attrName>
                                        </p:attrNameLst>
                                      </p:cBhvr>
                                      <p:to>
                                        <p:strVal val="visible"/>
                                      </p:to>
                                    </p:set>
                                    <p:animEffect transition="in" filter="fade">
                                      <p:cBhvr>
                                        <p:cTn id="201" dur="500"/>
                                        <p:tgtEl>
                                          <p:spTgt spid="8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86"/>
                                        </p:tgtEl>
                                        <p:attrNameLst>
                                          <p:attrName>style.visibility</p:attrName>
                                        </p:attrNameLst>
                                      </p:cBhvr>
                                      <p:to>
                                        <p:strVal val="visible"/>
                                      </p:to>
                                    </p:set>
                                    <p:animEffect transition="in" filter="fade">
                                      <p:cBhvr>
                                        <p:cTn id="204" dur="500"/>
                                        <p:tgtEl>
                                          <p:spTgt spid="86"/>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87"/>
                                        </p:tgtEl>
                                        <p:attrNameLst>
                                          <p:attrName>style.visibility</p:attrName>
                                        </p:attrNameLst>
                                      </p:cBhvr>
                                      <p:to>
                                        <p:strVal val="visible"/>
                                      </p:to>
                                    </p:set>
                                    <p:animEffect transition="in" filter="fade">
                                      <p:cBhvr>
                                        <p:cTn id="207" dur="500"/>
                                        <p:tgtEl>
                                          <p:spTgt spid="8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fade">
                                      <p:cBhvr>
                                        <p:cTn id="210" dur="500"/>
                                        <p:tgtEl>
                                          <p:spTgt spid="88"/>
                                        </p:tgtEl>
                                      </p:cBhvr>
                                    </p:animEffect>
                                  </p:childTnLst>
                                </p:cTn>
                              </p:par>
                              <p:par>
                                <p:cTn id="211" presetID="10" presetClass="entr" presetSubtype="0" fill="hold" nodeType="withEffect">
                                  <p:stCondLst>
                                    <p:cond delay="0"/>
                                  </p:stCondLst>
                                  <p:childTnLst>
                                    <p:set>
                                      <p:cBhvr>
                                        <p:cTn id="212" dur="1" fill="hold">
                                          <p:stCondLst>
                                            <p:cond delay="0"/>
                                          </p:stCondLst>
                                        </p:cTn>
                                        <p:tgtEl>
                                          <p:spTgt spid="89"/>
                                        </p:tgtEl>
                                        <p:attrNameLst>
                                          <p:attrName>style.visibility</p:attrName>
                                        </p:attrNameLst>
                                      </p:cBhvr>
                                      <p:to>
                                        <p:strVal val="visible"/>
                                      </p:to>
                                    </p:set>
                                    <p:animEffect transition="in" filter="fade">
                                      <p:cBhvr>
                                        <p:cTn id="213" dur="500"/>
                                        <p:tgtEl>
                                          <p:spTgt spid="89"/>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00"/>
                                        </p:tgtEl>
                                        <p:attrNameLst>
                                          <p:attrName>style.visibility</p:attrName>
                                        </p:attrNameLst>
                                      </p:cBhvr>
                                      <p:to>
                                        <p:strVal val="visible"/>
                                      </p:to>
                                    </p:set>
                                    <p:animEffect transition="in" filter="fade">
                                      <p:cBhvr>
                                        <p:cTn id="216" dur="500"/>
                                        <p:tgtEl>
                                          <p:spTgt spid="100"/>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1"/>
                                        </p:tgtEl>
                                        <p:attrNameLst>
                                          <p:attrName>style.visibility</p:attrName>
                                        </p:attrNameLst>
                                      </p:cBhvr>
                                      <p:to>
                                        <p:strVal val="visible"/>
                                      </p:to>
                                    </p:set>
                                    <p:animEffect transition="in" filter="fade">
                                      <p:cBhvr>
                                        <p:cTn id="219" dur="500"/>
                                        <p:tgtEl>
                                          <p:spTgt spid="10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2"/>
                                        </p:tgtEl>
                                        <p:attrNameLst>
                                          <p:attrName>style.visibility</p:attrName>
                                        </p:attrNameLst>
                                      </p:cBhvr>
                                      <p:to>
                                        <p:strVal val="visible"/>
                                      </p:to>
                                    </p:set>
                                    <p:animEffect transition="in" filter="fade">
                                      <p:cBhvr>
                                        <p:cTn id="222" dur="500"/>
                                        <p:tgtEl>
                                          <p:spTgt spid="102"/>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03"/>
                                        </p:tgtEl>
                                        <p:attrNameLst>
                                          <p:attrName>style.visibility</p:attrName>
                                        </p:attrNameLst>
                                      </p:cBhvr>
                                      <p:to>
                                        <p:strVal val="visible"/>
                                      </p:to>
                                    </p:set>
                                    <p:animEffect transition="in" filter="fade">
                                      <p:cBhvr>
                                        <p:cTn id="225" dur="500"/>
                                        <p:tgtEl>
                                          <p:spTgt spid="10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04"/>
                                        </p:tgtEl>
                                        <p:attrNameLst>
                                          <p:attrName>style.visibility</p:attrName>
                                        </p:attrNameLst>
                                      </p:cBhvr>
                                      <p:to>
                                        <p:strVal val="visible"/>
                                      </p:to>
                                    </p:set>
                                    <p:animEffect transition="in" filter="fade">
                                      <p:cBhvr>
                                        <p:cTn id="228" dur="500"/>
                                        <p:tgtEl>
                                          <p:spTgt spid="10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05"/>
                                        </p:tgtEl>
                                        <p:attrNameLst>
                                          <p:attrName>style.visibility</p:attrName>
                                        </p:attrNameLst>
                                      </p:cBhvr>
                                      <p:to>
                                        <p:strVal val="visible"/>
                                      </p:to>
                                    </p:set>
                                    <p:animEffect transition="in" filter="fade">
                                      <p:cBhvr>
                                        <p:cTn id="231" dur="500"/>
                                        <p:tgtEl>
                                          <p:spTgt spid="10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06"/>
                                        </p:tgtEl>
                                        <p:attrNameLst>
                                          <p:attrName>style.visibility</p:attrName>
                                        </p:attrNameLst>
                                      </p:cBhvr>
                                      <p:to>
                                        <p:strVal val="visible"/>
                                      </p:to>
                                    </p:set>
                                    <p:animEffect transition="in" filter="fade">
                                      <p:cBhvr>
                                        <p:cTn id="234" dur="500"/>
                                        <p:tgtEl>
                                          <p:spTgt spid="10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07"/>
                                        </p:tgtEl>
                                        <p:attrNameLst>
                                          <p:attrName>style.visibility</p:attrName>
                                        </p:attrNameLst>
                                      </p:cBhvr>
                                      <p:to>
                                        <p:strVal val="visible"/>
                                      </p:to>
                                    </p:set>
                                    <p:animEffect transition="in" filter="fade">
                                      <p:cBhvr>
                                        <p:cTn id="237" dur="500"/>
                                        <p:tgtEl>
                                          <p:spTgt spid="10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08"/>
                                        </p:tgtEl>
                                        <p:attrNameLst>
                                          <p:attrName>style.visibility</p:attrName>
                                        </p:attrNameLst>
                                      </p:cBhvr>
                                      <p:to>
                                        <p:strVal val="visible"/>
                                      </p:to>
                                    </p:set>
                                    <p:animEffect transition="in" filter="fade">
                                      <p:cBhvr>
                                        <p:cTn id="240" dur="500"/>
                                        <p:tgtEl>
                                          <p:spTgt spid="108"/>
                                        </p:tgtEl>
                                      </p:cBhvr>
                                    </p:animEffect>
                                  </p:childTnLst>
                                </p:cTn>
                              </p:par>
                              <p:par>
                                <p:cTn id="241" presetID="10" presetClass="entr" presetSubtype="0" fill="hold" nodeType="withEffect">
                                  <p:stCondLst>
                                    <p:cond delay="0"/>
                                  </p:stCondLst>
                                  <p:childTnLst>
                                    <p:set>
                                      <p:cBhvr>
                                        <p:cTn id="242" dur="1" fill="hold">
                                          <p:stCondLst>
                                            <p:cond delay="0"/>
                                          </p:stCondLst>
                                        </p:cTn>
                                        <p:tgtEl>
                                          <p:spTgt spid="109"/>
                                        </p:tgtEl>
                                        <p:attrNameLst>
                                          <p:attrName>style.visibility</p:attrName>
                                        </p:attrNameLst>
                                      </p:cBhvr>
                                      <p:to>
                                        <p:strVal val="visible"/>
                                      </p:to>
                                    </p:set>
                                    <p:animEffect transition="in" filter="fade">
                                      <p:cBhvr>
                                        <p:cTn id="243" dur="500"/>
                                        <p:tgtEl>
                                          <p:spTgt spid="109"/>
                                        </p:tgtEl>
                                      </p:cBhvr>
                                    </p:animEffect>
                                  </p:childTnLst>
                                </p:cTn>
                              </p:par>
                            </p:childTnLst>
                          </p:cTn>
                        </p:par>
                        <p:par>
                          <p:cTn id="244" fill="hold">
                            <p:stCondLst>
                              <p:cond delay="1000"/>
                            </p:stCondLst>
                            <p:childTnLst>
                              <p:par>
                                <p:cTn id="245" presetID="1" presetClass="exit" presetSubtype="0" fill="hold" grpId="1" nodeType="afterEffect">
                                  <p:stCondLst>
                                    <p:cond delay="0"/>
                                  </p:stCondLst>
                                  <p:childTnLst>
                                    <p:set>
                                      <p:cBhvr>
                                        <p:cTn id="246" dur="1" fill="hold">
                                          <p:stCondLst>
                                            <p:cond delay="0"/>
                                          </p:stCondLst>
                                        </p:cTn>
                                        <p:tgtEl>
                                          <p:spTgt spid="40"/>
                                        </p:tgtEl>
                                        <p:attrNameLst>
                                          <p:attrName>style.visibility</p:attrName>
                                        </p:attrNameLst>
                                      </p:cBhvr>
                                      <p:to>
                                        <p:strVal val="hidden"/>
                                      </p:to>
                                    </p:set>
                                  </p:childTnLst>
                                </p:cTn>
                              </p:par>
                              <p:par>
                                <p:cTn id="247" presetID="10" presetClass="entr" presetSubtype="0" fill="hold" grpId="0" nodeType="withEffect">
                                  <p:stCondLst>
                                    <p:cond delay="0"/>
                                  </p:stCondLst>
                                  <p:childTnLst>
                                    <p:set>
                                      <p:cBhvr>
                                        <p:cTn id="248" dur="1" fill="hold">
                                          <p:stCondLst>
                                            <p:cond delay="0"/>
                                          </p:stCondLst>
                                        </p:cTn>
                                        <p:tgtEl>
                                          <p:spTgt spid="41"/>
                                        </p:tgtEl>
                                        <p:attrNameLst>
                                          <p:attrName>style.visibility</p:attrName>
                                        </p:attrNameLst>
                                      </p:cBhvr>
                                      <p:to>
                                        <p:strVal val="visible"/>
                                      </p:to>
                                    </p:set>
                                    <p:animEffect transition="in" filter="fade">
                                      <p:cBhvr>
                                        <p:cTn id="249" dur="500"/>
                                        <p:tgtEl>
                                          <p:spTgt spid="41"/>
                                        </p:tgtEl>
                                      </p:cBhvr>
                                    </p:animEffect>
                                  </p:childTnLst>
                                </p:cTn>
                              </p:par>
                            </p:childTnLst>
                          </p:cTn>
                        </p:par>
                        <p:par>
                          <p:cTn id="250" fill="hold">
                            <p:stCondLst>
                              <p:cond delay="1500"/>
                            </p:stCondLst>
                            <p:childTnLst>
                              <p:par>
                                <p:cTn id="251" presetID="10" presetClass="entr" presetSubtype="0" fill="hold" grpId="0" nodeType="afterEffect">
                                  <p:stCondLst>
                                    <p:cond delay="0"/>
                                  </p:stCondLst>
                                  <p:childTnLst>
                                    <p:set>
                                      <p:cBhvr>
                                        <p:cTn id="252" dur="1" fill="hold">
                                          <p:stCondLst>
                                            <p:cond delay="0"/>
                                          </p:stCondLst>
                                        </p:cTn>
                                        <p:tgtEl>
                                          <p:spTgt spid="35"/>
                                        </p:tgtEl>
                                        <p:attrNameLst>
                                          <p:attrName>style.visibility</p:attrName>
                                        </p:attrNameLst>
                                      </p:cBhvr>
                                      <p:to>
                                        <p:strVal val="visible"/>
                                      </p:to>
                                    </p:set>
                                    <p:animEffect transition="in" filter="fade">
                                      <p:cBhvr>
                                        <p:cTn id="253" dur="500"/>
                                        <p:tgtEl>
                                          <p:spTgt spid="35"/>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36"/>
                                        </p:tgtEl>
                                        <p:attrNameLst>
                                          <p:attrName>style.visibility</p:attrName>
                                        </p:attrNameLst>
                                      </p:cBhvr>
                                      <p:to>
                                        <p:strVal val="visible"/>
                                      </p:to>
                                    </p:set>
                                    <p:animEffect transition="in" filter="fade">
                                      <p:cBhvr>
                                        <p:cTn id="256" dur="500"/>
                                        <p:tgtEl>
                                          <p:spTgt spid="36"/>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40"/>
                                        </p:tgtEl>
                                        <p:attrNameLst>
                                          <p:attrName>style.visibility</p:attrName>
                                        </p:attrNameLst>
                                      </p:cBhvr>
                                      <p:to>
                                        <p:strVal val="visible"/>
                                      </p:to>
                                    </p:set>
                                    <p:animEffect transition="in" filter="fade">
                                      <p:cBhvr>
                                        <p:cTn id="259" dur="500"/>
                                        <p:tgtEl>
                                          <p:spTgt spid="140"/>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41"/>
                                        </p:tgtEl>
                                        <p:attrNameLst>
                                          <p:attrName>style.visibility</p:attrName>
                                        </p:attrNameLst>
                                      </p:cBhvr>
                                      <p:to>
                                        <p:strVal val="visible"/>
                                      </p:to>
                                    </p:set>
                                    <p:animEffect transition="in" filter="fade">
                                      <p:cBhvr>
                                        <p:cTn id="262" dur="500"/>
                                        <p:tgtEl>
                                          <p:spTgt spid="141"/>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42"/>
                                        </p:tgtEl>
                                        <p:attrNameLst>
                                          <p:attrName>style.visibility</p:attrName>
                                        </p:attrNameLst>
                                      </p:cBhvr>
                                      <p:to>
                                        <p:strVal val="visible"/>
                                      </p:to>
                                    </p:set>
                                    <p:animEffect transition="in" filter="fade">
                                      <p:cBhvr>
                                        <p:cTn id="265" dur="500"/>
                                        <p:tgtEl>
                                          <p:spTgt spid="14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43"/>
                                        </p:tgtEl>
                                        <p:attrNameLst>
                                          <p:attrName>style.visibility</p:attrName>
                                        </p:attrNameLst>
                                      </p:cBhvr>
                                      <p:to>
                                        <p:strVal val="visible"/>
                                      </p:to>
                                    </p:set>
                                    <p:animEffect transition="in" filter="fade">
                                      <p:cBhvr>
                                        <p:cTn id="268" dur="500"/>
                                        <p:tgtEl>
                                          <p:spTgt spid="143"/>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44"/>
                                        </p:tgtEl>
                                        <p:attrNameLst>
                                          <p:attrName>style.visibility</p:attrName>
                                        </p:attrNameLst>
                                      </p:cBhvr>
                                      <p:to>
                                        <p:strVal val="visible"/>
                                      </p:to>
                                    </p:set>
                                    <p:animEffect transition="in" filter="fade">
                                      <p:cBhvr>
                                        <p:cTn id="271" dur="500"/>
                                        <p:tgtEl>
                                          <p:spTgt spid="144"/>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45"/>
                                        </p:tgtEl>
                                        <p:attrNameLst>
                                          <p:attrName>style.visibility</p:attrName>
                                        </p:attrNameLst>
                                      </p:cBhvr>
                                      <p:to>
                                        <p:strVal val="visible"/>
                                      </p:to>
                                    </p:set>
                                    <p:animEffect transition="in" filter="fade">
                                      <p:cBhvr>
                                        <p:cTn id="274" dur="500"/>
                                        <p:tgtEl>
                                          <p:spTgt spid="145"/>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46"/>
                                        </p:tgtEl>
                                        <p:attrNameLst>
                                          <p:attrName>style.visibility</p:attrName>
                                        </p:attrNameLst>
                                      </p:cBhvr>
                                      <p:to>
                                        <p:strVal val="visible"/>
                                      </p:to>
                                    </p:set>
                                    <p:animEffect transition="in" filter="fade">
                                      <p:cBhvr>
                                        <p:cTn id="277" dur="500"/>
                                        <p:tgtEl>
                                          <p:spTgt spid="146"/>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147"/>
                                        </p:tgtEl>
                                        <p:attrNameLst>
                                          <p:attrName>style.visibility</p:attrName>
                                        </p:attrNameLst>
                                      </p:cBhvr>
                                      <p:to>
                                        <p:strVal val="visible"/>
                                      </p:to>
                                    </p:set>
                                    <p:animEffect transition="in" filter="fade">
                                      <p:cBhvr>
                                        <p:cTn id="280" dur="500"/>
                                        <p:tgtEl>
                                          <p:spTgt spid="147"/>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148"/>
                                        </p:tgtEl>
                                        <p:attrNameLst>
                                          <p:attrName>style.visibility</p:attrName>
                                        </p:attrNameLst>
                                      </p:cBhvr>
                                      <p:to>
                                        <p:strVal val="visible"/>
                                      </p:to>
                                    </p:set>
                                    <p:animEffect transition="in" filter="fade">
                                      <p:cBhvr>
                                        <p:cTn id="283" dur="500"/>
                                        <p:tgtEl>
                                          <p:spTgt spid="148"/>
                                        </p:tgtEl>
                                      </p:cBhvr>
                                    </p:animEffect>
                                  </p:childTnLst>
                                </p:cTn>
                              </p:par>
                              <p:par>
                                <p:cTn id="284" presetID="10" presetClass="entr" presetSubtype="0" fill="hold" nodeType="withEffect">
                                  <p:stCondLst>
                                    <p:cond delay="0"/>
                                  </p:stCondLst>
                                  <p:childTnLst>
                                    <p:set>
                                      <p:cBhvr>
                                        <p:cTn id="285" dur="1" fill="hold">
                                          <p:stCondLst>
                                            <p:cond delay="0"/>
                                          </p:stCondLst>
                                        </p:cTn>
                                        <p:tgtEl>
                                          <p:spTgt spid="149"/>
                                        </p:tgtEl>
                                        <p:attrNameLst>
                                          <p:attrName>style.visibility</p:attrName>
                                        </p:attrNameLst>
                                      </p:cBhvr>
                                      <p:to>
                                        <p:strVal val="visible"/>
                                      </p:to>
                                    </p:set>
                                    <p:animEffect transition="in" filter="fade">
                                      <p:cBhvr>
                                        <p:cTn id="286" dur="500"/>
                                        <p:tgtEl>
                                          <p:spTgt spid="149"/>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50"/>
                                        </p:tgtEl>
                                        <p:attrNameLst>
                                          <p:attrName>style.visibility</p:attrName>
                                        </p:attrNameLst>
                                      </p:cBhvr>
                                      <p:to>
                                        <p:strVal val="visible"/>
                                      </p:to>
                                    </p:set>
                                    <p:animEffect transition="in" filter="fade">
                                      <p:cBhvr>
                                        <p:cTn id="289" dur="500"/>
                                        <p:tgtEl>
                                          <p:spTgt spid="150"/>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151"/>
                                        </p:tgtEl>
                                        <p:attrNameLst>
                                          <p:attrName>style.visibility</p:attrName>
                                        </p:attrNameLst>
                                      </p:cBhvr>
                                      <p:to>
                                        <p:strVal val="visible"/>
                                      </p:to>
                                    </p:set>
                                    <p:animEffect transition="in" filter="fade">
                                      <p:cBhvr>
                                        <p:cTn id="292" dur="500"/>
                                        <p:tgtEl>
                                          <p:spTgt spid="151"/>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152"/>
                                        </p:tgtEl>
                                        <p:attrNameLst>
                                          <p:attrName>style.visibility</p:attrName>
                                        </p:attrNameLst>
                                      </p:cBhvr>
                                      <p:to>
                                        <p:strVal val="visible"/>
                                      </p:to>
                                    </p:set>
                                    <p:animEffect transition="in" filter="fade">
                                      <p:cBhvr>
                                        <p:cTn id="295" dur="500"/>
                                        <p:tgtEl>
                                          <p:spTgt spid="152"/>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153"/>
                                        </p:tgtEl>
                                        <p:attrNameLst>
                                          <p:attrName>style.visibility</p:attrName>
                                        </p:attrNameLst>
                                      </p:cBhvr>
                                      <p:to>
                                        <p:strVal val="visible"/>
                                      </p:to>
                                    </p:set>
                                    <p:animEffect transition="in" filter="fade">
                                      <p:cBhvr>
                                        <p:cTn id="298" dur="500"/>
                                        <p:tgtEl>
                                          <p:spTgt spid="153"/>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154"/>
                                        </p:tgtEl>
                                        <p:attrNameLst>
                                          <p:attrName>style.visibility</p:attrName>
                                        </p:attrNameLst>
                                      </p:cBhvr>
                                      <p:to>
                                        <p:strVal val="visible"/>
                                      </p:to>
                                    </p:set>
                                    <p:animEffect transition="in" filter="fade">
                                      <p:cBhvr>
                                        <p:cTn id="301" dur="500"/>
                                        <p:tgtEl>
                                          <p:spTgt spid="154"/>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155"/>
                                        </p:tgtEl>
                                        <p:attrNameLst>
                                          <p:attrName>style.visibility</p:attrName>
                                        </p:attrNameLst>
                                      </p:cBhvr>
                                      <p:to>
                                        <p:strVal val="visible"/>
                                      </p:to>
                                    </p:set>
                                    <p:animEffect transition="in" filter="fade">
                                      <p:cBhvr>
                                        <p:cTn id="304" dur="500"/>
                                        <p:tgtEl>
                                          <p:spTgt spid="155"/>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156"/>
                                        </p:tgtEl>
                                        <p:attrNameLst>
                                          <p:attrName>style.visibility</p:attrName>
                                        </p:attrNameLst>
                                      </p:cBhvr>
                                      <p:to>
                                        <p:strVal val="visible"/>
                                      </p:to>
                                    </p:set>
                                    <p:animEffect transition="in" filter="fade">
                                      <p:cBhvr>
                                        <p:cTn id="307" dur="500"/>
                                        <p:tgtEl>
                                          <p:spTgt spid="156"/>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157"/>
                                        </p:tgtEl>
                                        <p:attrNameLst>
                                          <p:attrName>style.visibility</p:attrName>
                                        </p:attrNameLst>
                                      </p:cBhvr>
                                      <p:to>
                                        <p:strVal val="visible"/>
                                      </p:to>
                                    </p:set>
                                    <p:animEffect transition="in" filter="fade">
                                      <p:cBhvr>
                                        <p:cTn id="310" dur="500"/>
                                        <p:tgtEl>
                                          <p:spTgt spid="157"/>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58"/>
                                        </p:tgtEl>
                                        <p:attrNameLst>
                                          <p:attrName>style.visibility</p:attrName>
                                        </p:attrNameLst>
                                      </p:cBhvr>
                                      <p:to>
                                        <p:strVal val="visible"/>
                                      </p:to>
                                    </p:set>
                                    <p:animEffect transition="in" filter="fade">
                                      <p:cBhvr>
                                        <p:cTn id="313" dur="500"/>
                                        <p:tgtEl>
                                          <p:spTgt spid="158"/>
                                        </p:tgtEl>
                                      </p:cBhvr>
                                    </p:animEffect>
                                  </p:childTnLst>
                                </p:cTn>
                              </p:par>
                              <p:par>
                                <p:cTn id="314" presetID="10" presetClass="entr" presetSubtype="0" fill="hold" nodeType="withEffect">
                                  <p:stCondLst>
                                    <p:cond delay="0"/>
                                  </p:stCondLst>
                                  <p:childTnLst>
                                    <p:set>
                                      <p:cBhvr>
                                        <p:cTn id="315" dur="1" fill="hold">
                                          <p:stCondLst>
                                            <p:cond delay="0"/>
                                          </p:stCondLst>
                                        </p:cTn>
                                        <p:tgtEl>
                                          <p:spTgt spid="159"/>
                                        </p:tgtEl>
                                        <p:attrNameLst>
                                          <p:attrName>style.visibility</p:attrName>
                                        </p:attrNameLst>
                                      </p:cBhvr>
                                      <p:to>
                                        <p:strVal val="visible"/>
                                      </p:to>
                                    </p:set>
                                    <p:animEffect transition="in" filter="fade">
                                      <p:cBhvr>
                                        <p:cTn id="316" dur="500"/>
                                        <p:tgtEl>
                                          <p:spTgt spid="159"/>
                                        </p:tgtEl>
                                      </p:cBhvr>
                                    </p:animEffect>
                                  </p:childTnLst>
                                </p:cTn>
                              </p:par>
                            </p:childTnLst>
                          </p:cTn>
                        </p:par>
                        <p:par>
                          <p:cTn id="317" fill="hold">
                            <p:stCondLst>
                              <p:cond delay="2000"/>
                            </p:stCondLst>
                            <p:childTnLst>
                              <p:par>
                                <p:cTn id="318" presetID="1" presetClass="exit" presetSubtype="0" fill="hold" grpId="1" nodeType="afterEffect">
                                  <p:stCondLst>
                                    <p:cond delay="0"/>
                                  </p:stCondLst>
                                  <p:childTnLst>
                                    <p:set>
                                      <p:cBhvr>
                                        <p:cTn id="319" dur="1" fill="hold">
                                          <p:stCondLst>
                                            <p:cond delay="0"/>
                                          </p:stCondLst>
                                        </p:cTn>
                                        <p:tgtEl>
                                          <p:spTgt spid="41"/>
                                        </p:tgtEl>
                                        <p:attrNameLst>
                                          <p:attrName>style.visibility</p:attrName>
                                        </p:attrNameLst>
                                      </p:cBhvr>
                                      <p:to>
                                        <p:strVal val="hidden"/>
                                      </p:to>
                                    </p:set>
                                  </p:childTnLst>
                                </p:cTn>
                              </p:par>
                              <p:par>
                                <p:cTn id="320" presetID="10" presetClass="entr" presetSubtype="0" fill="hold" grpId="0" nodeType="withEffect">
                                  <p:stCondLst>
                                    <p:cond delay="0"/>
                                  </p:stCondLst>
                                  <p:childTnLst>
                                    <p:set>
                                      <p:cBhvr>
                                        <p:cTn id="321" dur="1" fill="hold">
                                          <p:stCondLst>
                                            <p:cond delay="0"/>
                                          </p:stCondLst>
                                        </p:cTn>
                                        <p:tgtEl>
                                          <p:spTgt spid="42"/>
                                        </p:tgtEl>
                                        <p:attrNameLst>
                                          <p:attrName>style.visibility</p:attrName>
                                        </p:attrNameLst>
                                      </p:cBhvr>
                                      <p:to>
                                        <p:strVal val="visible"/>
                                      </p:to>
                                    </p:set>
                                    <p:animEffect transition="in" filter="fade">
                                      <p:cBhvr>
                                        <p:cTn id="322" dur="500"/>
                                        <p:tgtEl>
                                          <p:spTgt spid="42"/>
                                        </p:tgtEl>
                                      </p:cBhvr>
                                    </p:animEffect>
                                  </p:childTnLst>
                                </p:cTn>
                              </p:par>
                            </p:childTnLst>
                          </p:cTn>
                        </p:par>
                        <p:par>
                          <p:cTn id="323" fill="hold">
                            <p:stCondLst>
                              <p:cond delay="2500"/>
                            </p:stCondLst>
                            <p:childTnLst>
                              <p:par>
                                <p:cTn id="324" presetID="10" presetClass="entr" presetSubtype="0" fill="hold" grpId="0" nodeType="afterEffect">
                                  <p:stCondLst>
                                    <p:cond delay="0"/>
                                  </p:stCondLst>
                                  <p:childTnLst>
                                    <p:set>
                                      <p:cBhvr>
                                        <p:cTn id="325" dur="1" fill="hold">
                                          <p:stCondLst>
                                            <p:cond delay="0"/>
                                          </p:stCondLst>
                                        </p:cTn>
                                        <p:tgtEl>
                                          <p:spTgt spid="37"/>
                                        </p:tgtEl>
                                        <p:attrNameLst>
                                          <p:attrName>style.visibility</p:attrName>
                                        </p:attrNameLst>
                                      </p:cBhvr>
                                      <p:to>
                                        <p:strVal val="visible"/>
                                      </p:to>
                                    </p:set>
                                    <p:animEffect transition="in" filter="fade">
                                      <p:cBhvr>
                                        <p:cTn id="326" dur="500"/>
                                        <p:tgtEl>
                                          <p:spTgt spid="37"/>
                                        </p:tgtEl>
                                      </p:cBhvr>
                                    </p:animEffect>
                                  </p:childTnLst>
                                </p:cTn>
                              </p:par>
                              <p:par>
                                <p:cTn id="327" presetID="10" presetClass="entr" presetSubtype="0" fill="hold" grpId="0" nodeType="withEffect">
                                  <p:stCondLst>
                                    <p:cond delay="0"/>
                                  </p:stCondLst>
                                  <p:childTnLst>
                                    <p:set>
                                      <p:cBhvr>
                                        <p:cTn id="328" dur="1" fill="hold">
                                          <p:stCondLst>
                                            <p:cond delay="0"/>
                                          </p:stCondLst>
                                        </p:cTn>
                                        <p:tgtEl>
                                          <p:spTgt spid="38"/>
                                        </p:tgtEl>
                                        <p:attrNameLst>
                                          <p:attrName>style.visibility</p:attrName>
                                        </p:attrNameLst>
                                      </p:cBhvr>
                                      <p:to>
                                        <p:strVal val="visible"/>
                                      </p:to>
                                    </p:set>
                                    <p:animEffect transition="in" filter="fade">
                                      <p:cBhvr>
                                        <p:cTn id="329" dur="500"/>
                                        <p:tgtEl>
                                          <p:spTgt spid="38"/>
                                        </p:tgtEl>
                                      </p:cBhvr>
                                    </p:animEffect>
                                  </p:childTnLst>
                                </p:cTn>
                              </p:par>
                              <p:par>
                                <p:cTn id="330" presetID="10" presetClass="entr" presetSubtype="0" fill="hold" grpId="0" nodeType="withEffect">
                                  <p:stCondLst>
                                    <p:cond delay="0"/>
                                  </p:stCondLst>
                                  <p:childTnLst>
                                    <p:set>
                                      <p:cBhvr>
                                        <p:cTn id="331" dur="1" fill="hold">
                                          <p:stCondLst>
                                            <p:cond delay="0"/>
                                          </p:stCondLst>
                                        </p:cTn>
                                        <p:tgtEl>
                                          <p:spTgt spid="110"/>
                                        </p:tgtEl>
                                        <p:attrNameLst>
                                          <p:attrName>style.visibility</p:attrName>
                                        </p:attrNameLst>
                                      </p:cBhvr>
                                      <p:to>
                                        <p:strVal val="visible"/>
                                      </p:to>
                                    </p:set>
                                    <p:animEffect transition="in" filter="fade">
                                      <p:cBhvr>
                                        <p:cTn id="332" dur="500"/>
                                        <p:tgtEl>
                                          <p:spTgt spid="110"/>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111"/>
                                        </p:tgtEl>
                                        <p:attrNameLst>
                                          <p:attrName>style.visibility</p:attrName>
                                        </p:attrNameLst>
                                      </p:cBhvr>
                                      <p:to>
                                        <p:strVal val="visible"/>
                                      </p:to>
                                    </p:set>
                                    <p:animEffect transition="in" filter="fade">
                                      <p:cBhvr>
                                        <p:cTn id="335" dur="500"/>
                                        <p:tgtEl>
                                          <p:spTgt spid="111"/>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112"/>
                                        </p:tgtEl>
                                        <p:attrNameLst>
                                          <p:attrName>style.visibility</p:attrName>
                                        </p:attrNameLst>
                                      </p:cBhvr>
                                      <p:to>
                                        <p:strVal val="visible"/>
                                      </p:to>
                                    </p:set>
                                    <p:animEffect transition="in" filter="fade">
                                      <p:cBhvr>
                                        <p:cTn id="338" dur="500"/>
                                        <p:tgtEl>
                                          <p:spTgt spid="112"/>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113"/>
                                        </p:tgtEl>
                                        <p:attrNameLst>
                                          <p:attrName>style.visibility</p:attrName>
                                        </p:attrNameLst>
                                      </p:cBhvr>
                                      <p:to>
                                        <p:strVal val="visible"/>
                                      </p:to>
                                    </p:set>
                                    <p:animEffect transition="in" filter="fade">
                                      <p:cBhvr>
                                        <p:cTn id="341" dur="500"/>
                                        <p:tgtEl>
                                          <p:spTgt spid="113"/>
                                        </p:tgtEl>
                                      </p:cBhvr>
                                    </p:animEffect>
                                  </p:childTnLst>
                                </p:cTn>
                              </p:par>
                              <p:par>
                                <p:cTn id="342" presetID="10" presetClass="entr" presetSubtype="0" fill="hold" grpId="0" nodeType="withEffect">
                                  <p:stCondLst>
                                    <p:cond delay="0"/>
                                  </p:stCondLst>
                                  <p:childTnLst>
                                    <p:set>
                                      <p:cBhvr>
                                        <p:cTn id="343" dur="1" fill="hold">
                                          <p:stCondLst>
                                            <p:cond delay="0"/>
                                          </p:stCondLst>
                                        </p:cTn>
                                        <p:tgtEl>
                                          <p:spTgt spid="114"/>
                                        </p:tgtEl>
                                        <p:attrNameLst>
                                          <p:attrName>style.visibility</p:attrName>
                                        </p:attrNameLst>
                                      </p:cBhvr>
                                      <p:to>
                                        <p:strVal val="visible"/>
                                      </p:to>
                                    </p:set>
                                    <p:animEffect transition="in" filter="fade">
                                      <p:cBhvr>
                                        <p:cTn id="344" dur="500"/>
                                        <p:tgtEl>
                                          <p:spTgt spid="114"/>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115"/>
                                        </p:tgtEl>
                                        <p:attrNameLst>
                                          <p:attrName>style.visibility</p:attrName>
                                        </p:attrNameLst>
                                      </p:cBhvr>
                                      <p:to>
                                        <p:strVal val="visible"/>
                                      </p:to>
                                    </p:set>
                                    <p:animEffect transition="in" filter="fade">
                                      <p:cBhvr>
                                        <p:cTn id="347" dur="500"/>
                                        <p:tgtEl>
                                          <p:spTgt spid="115"/>
                                        </p:tgtEl>
                                      </p:cBhvr>
                                    </p:animEffect>
                                  </p:childTnLst>
                                </p:cTn>
                              </p:par>
                              <p:par>
                                <p:cTn id="348" presetID="10" presetClass="entr" presetSubtype="0" fill="hold" grpId="0" nodeType="withEffect">
                                  <p:stCondLst>
                                    <p:cond delay="0"/>
                                  </p:stCondLst>
                                  <p:childTnLst>
                                    <p:set>
                                      <p:cBhvr>
                                        <p:cTn id="349" dur="1" fill="hold">
                                          <p:stCondLst>
                                            <p:cond delay="0"/>
                                          </p:stCondLst>
                                        </p:cTn>
                                        <p:tgtEl>
                                          <p:spTgt spid="116"/>
                                        </p:tgtEl>
                                        <p:attrNameLst>
                                          <p:attrName>style.visibility</p:attrName>
                                        </p:attrNameLst>
                                      </p:cBhvr>
                                      <p:to>
                                        <p:strVal val="visible"/>
                                      </p:to>
                                    </p:set>
                                    <p:animEffect transition="in" filter="fade">
                                      <p:cBhvr>
                                        <p:cTn id="350" dur="500"/>
                                        <p:tgtEl>
                                          <p:spTgt spid="116"/>
                                        </p:tgtEl>
                                      </p:cBhvr>
                                    </p:animEffect>
                                  </p:childTnLst>
                                </p:cTn>
                              </p:par>
                              <p:par>
                                <p:cTn id="351" presetID="10" presetClass="entr" presetSubtype="0" fill="hold" grpId="0" nodeType="withEffect">
                                  <p:stCondLst>
                                    <p:cond delay="0"/>
                                  </p:stCondLst>
                                  <p:childTnLst>
                                    <p:set>
                                      <p:cBhvr>
                                        <p:cTn id="352" dur="1" fill="hold">
                                          <p:stCondLst>
                                            <p:cond delay="0"/>
                                          </p:stCondLst>
                                        </p:cTn>
                                        <p:tgtEl>
                                          <p:spTgt spid="117"/>
                                        </p:tgtEl>
                                        <p:attrNameLst>
                                          <p:attrName>style.visibility</p:attrName>
                                        </p:attrNameLst>
                                      </p:cBhvr>
                                      <p:to>
                                        <p:strVal val="visible"/>
                                      </p:to>
                                    </p:set>
                                    <p:animEffect transition="in" filter="fade">
                                      <p:cBhvr>
                                        <p:cTn id="353" dur="500"/>
                                        <p:tgtEl>
                                          <p:spTgt spid="117"/>
                                        </p:tgtEl>
                                      </p:cBhvr>
                                    </p:animEffect>
                                  </p:childTnLst>
                                </p:cTn>
                              </p:par>
                              <p:par>
                                <p:cTn id="354" presetID="10" presetClass="entr" presetSubtype="0" fill="hold" grpId="0" nodeType="withEffect">
                                  <p:stCondLst>
                                    <p:cond delay="0"/>
                                  </p:stCondLst>
                                  <p:childTnLst>
                                    <p:set>
                                      <p:cBhvr>
                                        <p:cTn id="355" dur="1" fill="hold">
                                          <p:stCondLst>
                                            <p:cond delay="0"/>
                                          </p:stCondLst>
                                        </p:cTn>
                                        <p:tgtEl>
                                          <p:spTgt spid="118"/>
                                        </p:tgtEl>
                                        <p:attrNameLst>
                                          <p:attrName>style.visibility</p:attrName>
                                        </p:attrNameLst>
                                      </p:cBhvr>
                                      <p:to>
                                        <p:strVal val="visible"/>
                                      </p:to>
                                    </p:set>
                                    <p:animEffect transition="in" filter="fade">
                                      <p:cBhvr>
                                        <p:cTn id="356" dur="500"/>
                                        <p:tgtEl>
                                          <p:spTgt spid="118"/>
                                        </p:tgtEl>
                                      </p:cBhvr>
                                    </p:animEffect>
                                  </p:childTnLst>
                                </p:cTn>
                              </p:par>
                              <p:par>
                                <p:cTn id="357" presetID="10" presetClass="entr" presetSubtype="0" fill="hold" nodeType="withEffect">
                                  <p:stCondLst>
                                    <p:cond delay="0"/>
                                  </p:stCondLst>
                                  <p:childTnLst>
                                    <p:set>
                                      <p:cBhvr>
                                        <p:cTn id="358" dur="1" fill="hold">
                                          <p:stCondLst>
                                            <p:cond delay="0"/>
                                          </p:stCondLst>
                                        </p:cTn>
                                        <p:tgtEl>
                                          <p:spTgt spid="119"/>
                                        </p:tgtEl>
                                        <p:attrNameLst>
                                          <p:attrName>style.visibility</p:attrName>
                                        </p:attrNameLst>
                                      </p:cBhvr>
                                      <p:to>
                                        <p:strVal val="visible"/>
                                      </p:to>
                                    </p:set>
                                    <p:animEffect transition="in" filter="fade">
                                      <p:cBhvr>
                                        <p:cTn id="359" dur="500"/>
                                        <p:tgtEl>
                                          <p:spTgt spid="119"/>
                                        </p:tgtEl>
                                      </p:cBhvr>
                                    </p:animEffect>
                                  </p:childTnLst>
                                </p:cTn>
                              </p:par>
                              <p:par>
                                <p:cTn id="360" presetID="10" presetClass="entr" presetSubtype="0" fill="hold" grpId="0" nodeType="withEffect">
                                  <p:stCondLst>
                                    <p:cond delay="0"/>
                                  </p:stCondLst>
                                  <p:childTnLst>
                                    <p:set>
                                      <p:cBhvr>
                                        <p:cTn id="361" dur="1" fill="hold">
                                          <p:stCondLst>
                                            <p:cond delay="0"/>
                                          </p:stCondLst>
                                        </p:cTn>
                                        <p:tgtEl>
                                          <p:spTgt spid="130"/>
                                        </p:tgtEl>
                                        <p:attrNameLst>
                                          <p:attrName>style.visibility</p:attrName>
                                        </p:attrNameLst>
                                      </p:cBhvr>
                                      <p:to>
                                        <p:strVal val="visible"/>
                                      </p:to>
                                    </p:set>
                                    <p:animEffect transition="in" filter="fade">
                                      <p:cBhvr>
                                        <p:cTn id="362" dur="500"/>
                                        <p:tgtEl>
                                          <p:spTgt spid="130"/>
                                        </p:tgtEl>
                                      </p:cBhvr>
                                    </p:animEffect>
                                  </p:childTnLst>
                                </p:cTn>
                              </p:par>
                              <p:par>
                                <p:cTn id="363" presetID="10" presetClass="entr" presetSubtype="0" fill="hold" grpId="0" nodeType="withEffect">
                                  <p:stCondLst>
                                    <p:cond delay="0"/>
                                  </p:stCondLst>
                                  <p:childTnLst>
                                    <p:set>
                                      <p:cBhvr>
                                        <p:cTn id="364" dur="1" fill="hold">
                                          <p:stCondLst>
                                            <p:cond delay="0"/>
                                          </p:stCondLst>
                                        </p:cTn>
                                        <p:tgtEl>
                                          <p:spTgt spid="131"/>
                                        </p:tgtEl>
                                        <p:attrNameLst>
                                          <p:attrName>style.visibility</p:attrName>
                                        </p:attrNameLst>
                                      </p:cBhvr>
                                      <p:to>
                                        <p:strVal val="visible"/>
                                      </p:to>
                                    </p:set>
                                    <p:animEffect transition="in" filter="fade">
                                      <p:cBhvr>
                                        <p:cTn id="365" dur="500"/>
                                        <p:tgtEl>
                                          <p:spTgt spid="131"/>
                                        </p:tgtEl>
                                      </p:cBhvr>
                                    </p:animEffect>
                                  </p:childTnLst>
                                </p:cTn>
                              </p:par>
                              <p:par>
                                <p:cTn id="366" presetID="10" presetClass="entr" presetSubtype="0" fill="hold" grpId="0" nodeType="withEffect">
                                  <p:stCondLst>
                                    <p:cond delay="0"/>
                                  </p:stCondLst>
                                  <p:childTnLst>
                                    <p:set>
                                      <p:cBhvr>
                                        <p:cTn id="367" dur="1" fill="hold">
                                          <p:stCondLst>
                                            <p:cond delay="0"/>
                                          </p:stCondLst>
                                        </p:cTn>
                                        <p:tgtEl>
                                          <p:spTgt spid="132"/>
                                        </p:tgtEl>
                                        <p:attrNameLst>
                                          <p:attrName>style.visibility</p:attrName>
                                        </p:attrNameLst>
                                      </p:cBhvr>
                                      <p:to>
                                        <p:strVal val="visible"/>
                                      </p:to>
                                    </p:set>
                                    <p:animEffect transition="in" filter="fade">
                                      <p:cBhvr>
                                        <p:cTn id="368" dur="500"/>
                                        <p:tgtEl>
                                          <p:spTgt spid="132"/>
                                        </p:tgtEl>
                                      </p:cBhvr>
                                    </p:animEffect>
                                  </p:childTnLst>
                                </p:cTn>
                              </p:par>
                              <p:par>
                                <p:cTn id="369" presetID="10" presetClass="entr" presetSubtype="0" fill="hold" grpId="0" nodeType="withEffect">
                                  <p:stCondLst>
                                    <p:cond delay="0"/>
                                  </p:stCondLst>
                                  <p:childTnLst>
                                    <p:set>
                                      <p:cBhvr>
                                        <p:cTn id="370" dur="1" fill="hold">
                                          <p:stCondLst>
                                            <p:cond delay="0"/>
                                          </p:stCondLst>
                                        </p:cTn>
                                        <p:tgtEl>
                                          <p:spTgt spid="133"/>
                                        </p:tgtEl>
                                        <p:attrNameLst>
                                          <p:attrName>style.visibility</p:attrName>
                                        </p:attrNameLst>
                                      </p:cBhvr>
                                      <p:to>
                                        <p:strVal val="visible"/>
                                      </p:to>
                                    </p:set>
                                    <p:animEffect transition="in" filter="fade">
                                      <p:cBhvr>
                                        <p:cTn id="371" dur="500"/>
                                        <p:tgtEl>
                                          <p:spTgt spid="133"/>
                                        </p:tgtEl>
                                      </p:cBhvr>
                                    </p:animEffect>
                                  </p:childTnLst>
                                </p:cTn>
                              </p:par>
                              <p:par>
                                <p:cTn id="372" presetID="10" presetClass="entr" presetSubtype="0" fill="hold" grpId="0" nodeType="withEffect">
                                  <p:stCondLst>
                                    <p:cond delay="0"/>
                                  </p:stCondLst>
                                  <p:childTnLst>
                                    <p:set>
                                      <p:cBhvr>
                                        <p:cTn id="373" dur="1" fill="hold">
                                          <p:stCondLst>
                                            <p:cond delay="0"/>
                                          </p:stCondLst>
                                        </p:cTn>
                                        <p:tgtEl>
                                          <p:spTgt spid="134"/>
                                        </p:tgtEl>
                                        <p:attrNameLst>
                                          <p:attrName>style.visibility</p:attrName>
                                        </p:attrNameLst>
                                      </p:cBhvr>
                                      <p:to>
                                        <p:strVal val="visible"/>
                                      </p:to>
                                    </p:set>
                                    <p:animEffect transition="in" filter="fade">
                                      <p:cBhvr>
                                        <p:cTn id="374" dur="500"/>
                                        <p:tgtEl>
                                          <p:spTgt spid="134"/>
                                        </p:tgtEl>
                                      </p:cBhvr>
                                    </p:animEffect>
                                  </p:childTnLst>
                                </p:cTn>
                              </p:par>
                              <p:par>
                                <p:cTn id="375" presetID="10" presetClass="entr" presetSubtype="0" fill="hold" grpId="0" nodeType="withEffect">
                                  <p:stCondLst>
                                    <p:cond delay="0"/>
                                  </p:stCondLst>
                                  <p:childTnLst>
                                    <p:set>
                                      <p:cBhvr>
                                        <p:cTn id="376" dur="1" fill="hold">
                                          <p:stCondLst>
                                            <p:cond delay="0"/>
                                          </p:stCondLst>
                                        </p:cTn>
                                        <p:tgtEl>
                                          <p:spTgt spid="135"/>
                                        </p:tgtEl>
                                        <p:attrNameLst>
                                          <p:attrName>style.visibility</p:attrName>
                                        </p:attrNameLst>
                                      </p:cBhvr>
                                      <p:to>
                                        <p:strVal val="visible"/>
                                      </p:to>
                                    </p:set>
                                    <p:animEffect transition="in" filter="fade">
                                      <p:cBhvr>
                                        <p:cTn id="377" dur="500"/>
                                        <p:tgtEl>
                                          <p:spTgt spid="135"/>
                                        </p:tgtEl>
                                      </p:cBhvr>
                                    </p:animEffect>
                                  </p:childTnLst>
                                </p:cTn>
                              </p:par>
                              <p:par>
                                <p:cTn id="378" presetID="10" presetClass="entr" presetSubtype="0" fill="hold" grpId="0" nodeType="withEffect">
                                  <p:stCondLst>
                                    <p:cond delay="0"/>
                                  </p:stCondLst>
                                  <p:childTnLst>
                                    <p:set>
                                      <p:cBhvr>
                                        <p:cTn id="379" dur="1" fill="hold">
                                          <p:stCondLst>
                                            <p:cond delay="0"/>
                                          </p:stCondLst>
                                        </p:cTn>
                                        <p:tgtEl>
                                          <p:spTgt spid="136"/>
                                        </p:tgtEl>
                                        <p:attrNameLst>
                                          <p:attrName>style.visibility</p:attrName>
                                        </p:attrNameLst>
                                      </p:cBhvr>
                                      <p:to>
                                        <p:strVal val="visible"/>
                                      </p:to>
                                    </p:set>
                                    <p:animEffect transition="in" filter="fade">
                                      <p:cBhvr>
                                        <p:cTn id="380" dur="500"/>
                                        <p:tgtEl>
                                          <p:spTgt spid="136"/>
                                        </p:tgtEl>
                                      </p:cBhvr>
                                    </p:animEffect>
                                  </p:childTnLst>
                                </p:cTn>
                              </p:par>
                              <p:par>
                                <p:cTn id="381" presetID="10" presetClass="entr" presetSubtype="0" fill="hold" grpId="0" nodeType="withEffect">
                                  <p:stCondLst>
                                    <p:cond delay="0"/>
                                  </p:stCondLst>
                                  <p:childTnLst>
                                    <p:set>
                                      <p:cBhvr>
                                        <p:cTn id="382" dur="1" fill="hold">
                                          <p:stCondLst>
                                            <p:cond delay="0"/>
                                          </p:stCondLst>
                                        </p:cTn>
                                        <p:tgtEl>
                                          <p:spTgt spid="137"/>
                                        </p:tgtEl>
                                        <p:attrNameLst>
                                          <p:attrName>style.visibility</p:attrName>
                                        </p:attrNameLst>
                                      </p:cBhvr>
                                      <p:to>
                                        <p:strVal val="visible"/>
                                      </p:to>
                                    </p:set>
                                    <p:animEffect transition="in" filter="fade">
                                      <p:cBhvr>
                                        <p:cTn id="383" dur="500"/>
                                        <p:tgtEl>
                                          <p:spTgt spid="137"/>
                                        </p:tgtEl>
                                      </p:cBhvr>
                                    </p:animEffect>
                                  </p:childTnLst>
                                </p:cTn>
                              </p:par>
                              <p:par>
                                <p:cTn id="384" presetID="10" presetClass="entr" presetSubtype="0" fill="hold" grpId="0" nodeType="withEffect">
                                  <p:stCondLst>
                                    <p:cond delay="0"/>
                                  </p:stCondLst>
                                  <p:childTnLst>
                                    <p:set>
                                      <p:cBhvr>
                                        <p:cTn id="385" dur="1" fill="hold">
                                          <p:stCondLst>
                                            <p:cond delay="0"/>
                                          </p:stCondLst>
                                        </p:cTn>
                                        <p:tgtEl>
                                          <p:spTgt spid="138"/>
                                        </p:tgtEl>
                                        <p:attrNameLst>
                                          <p:attrName>style.visibility</p:attrName>
                                        </p:attrNameLst>
                                      </p:cBhvr>
                                      <p:to>
                                        <p:strVal val="visible"/>
                                      </p:to>
                                    </p:set>
                                    <p:animEffect transition="in" filter="fade">
                                      <p:cBhvr>
                                        <p:cTn id="386" dur="500"/>
                                        <p:tgtEl>
                                          <p:spTgt spid="138"/>
                                        </p:tgtEl>
                                      </p:cBhvr>
                                    </p:animEffect>
                                  </p:childTnLst>
                                </p:cTn>
                              </p:par>
                              <p:par>
                                <p:cTn id="387" presetID="10" presetClass="entr" presetSubtype="0" fill="hold" nodeType="withEffect">
                                  <p:stCondLst>
                                    <p:cond delay="0"/>
                                  </p:stCondLst>
                                  <p:childTnLst>
                                    <p:set>
                                      <p:cBhvr>
                                        <p:cTn id="388" dur="1" fill="hold">
                                          <p:stCondLst>
                                            <p:cond delay="0"/>
                                          </p:stCondLst>
                                        </p:cTn>
                                        <p:tgtEl>
                                          <p:spTgt spid="139"/>
                                        </p:tgtEl>
                                        <p:attrNameLst>
                                          <p:attrName>style.visibility</p:attrName>
                                        </p:attrNameLst>
                                      </p:cBhvr>
                                      <p:to>
                                        <p:strVal val="visible"/>
                                      </p:to>
                                    </p:set>
                                    <p:animEffect transition="in" filter="fade">
                                      <p:cBhvr>
                                        <p:cTn id="389" dur="500"/>
                                        <p:tgtEl>
                                          <p:spTgt spid="139"/>
                                        </p:tgtEl>
                                      </p:cBhvr>
                                    </p:animEffect>
                                  </p:childTnLst>
                                </p:cTn>
                              </p:par>
                            </p:childTnLst>
                          </p:cTn>
                        </p:par>
                        <p:par>
                          <p:cTn id="390" fill="hold">
                            <p:stCondLst>
                              <p:cond delay="3000"/>
                            </p:stCondLst>
                            <p:childTnLst>
                              <p:par>
                                <p:cTn id="391" presetID="1" presetClass="exit" presetSubtype="0" fill="hold" grpId="1" nodeType="afterEffect">
                                  <p:stCondLst>
                                    <p:cond delay="0"/>
                                  </p:stCondLst>
                                  <p:childTnLst>
                                    <p:set>
                                      <p:cBhvr>
                                        <p:cTn id="392" dur="1" fill="hold">
                                          <p:stCondLst>
                                            <p:cond delay="0"/>
                                          </p:stCondLst>
                                        </p:cTn>
                                        <p:tgtEl>
                                          <p:spTgt spid="42"/>
                                        </p:tgtEl>
                                        <p:attrNameLst>
                                          <p:attrName>style.visibility</p:attrName>
                                        </p:attrNameLst>
                                      </p:cBhvr>
                                      <p:to>
                                        <p:strVal val="hidden"/>
                                      </p:to>
                                    </p:set>
                                  </p:childTnLst>
                                </p:cTn>
                              </p:par>
                            </p:childTnLst>
                          </p:cTn>
                        </p:par>
                      </p:childTnLst>
                    </p:cTn>
                  </p:par>
                  <p:par>
                    <p:cTn id="393" fill="hold">
                      <p:stCondLst>
                        <p:cond delay="indefinite"/>
                      </p:stCondLst>
                      <p:childTnLst>
                        <p:par>
                          <p:cTn id="394" fill="hold">
                            <p:stCondLst>
                              <p:cond delay="0"/>
                            </p:stCondLst>
                            <p:childTnLst>
                              <p:par>
                                <p:cTn id="395" presetID="10" presetClass="entr" presetSubtype="0" fill="hold" nodeType="clickEffect">
                                  <p:stCondLst>
                                    <p:cond delay="0"/>
                                  </p:stCondLst>
                                  <p:childTnLst>
                                    <p:set>
                                      <p:cBhvr>
                                        <p:cTn id="396" dur="1" fill="hold">
                                          <p:stCondLst>
                                            <p:cond delay="0"/>
                                          </p:stCondLst>
                                        </p:cTn>
                                        <p:tgtEl>
                                          <p:spTgt spid="44"/>
                                        </p:tgtEl>
                                        <p:attrNameLst>
                                          <p:attrName>style.visibility</p:attrName>
                                        </p:attrNameLst>
                                      </p:cBhvr>
                                      <p:to>
                                        <p:strVal val="visible"/>
                                      </p:to>
                                    </p:set>
                                    <p:animEffect transition="in" filter="fade">
                                      <p:cBhvr>
                                        <p:cTn id="397" dur="500"/>
                                        <p:tgtEl>
                                          <p:spTgt spid="44"/>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168"/>
                                        </p:tgtEl>
                                        <p:attrNameLst>
                                          <p:attrName>style.visibility</p:attrName>
                                        </p:attrNameLst>
                                      </p:cBhvr>
                                      <p:to>
                                        <p:strVal val="visible"/>
                                      </p:to>
                                    </p:set>
                                    <p:animEffect transition="in" filter="fade">
                                      <p:cBhvr>
                                        <p:cTn id="400" dur="500"/>
                                        <p:tgtEl>
                                          <p:spTgt spid="168"/>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170"/>
                                        </p:tgtEl>
                                        <p:attrNameLst>
                                          <p:attrName>style.visibility</p:attrName>
                                        </p:attrNameLst>
                                      </p:cBhvr>
                                      <p:to>
                                        <p:strVal val="visible"/>
                                      </p:to>
                                    </p:set>
                                    <p:animEffect transition="in" filter="fade">
                                      <p:cBhvr>
                                        <p:cTn id="403" dur="500"/>
                                        <p:tgtEl>
                                          <p:spTgt spid="170"/>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171"/>
                                        </p:tgtEl>
                                        <p:attrNameLst>
                                          <p:attrName>style.visibility</p:attrName>
                                        </p:attrNameLst>
                                      </p:cBhvr>
                                      <p:to>
                                        <p:strVal val="visible"/>
                                      </p:to>
                                    </p:set>
                                    <p:animEffect transition="in" filter="fade">
                                      <p:cBhvr>
                                        <p:cTn id="406" dur="500"/>
                                        <p:tgtEl>
                                          <p:spTgt spid="171"/>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172"/>
                                        </p:tgtEl>
                                        <p:attrNameLst>
                                          <p:attrName>style.visibility</p:attrName>
                                        </p:attrNameLst>
                                      </p:cBhvr>
                                      <p:to>
                                        <p:strVal val="visible"/>
                                      </p:to>
                                    </p:set>
                                    <p:animEffect transition="in" filter="fade">
                                      <p:cBhvr>
                                        <p:cTn id="409" dur="500"/>
                                        <p:tgtEl>
                                          <p:spTgt spid="172"/>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173"/>
                                        </p:tgtEl>
                                        <p:attrNameLst>
                                          <p:attrName>style.visibility</p:attrName>
                                        </p:attrNameLst>
                                      </p:cBhvr>
                                      <p:to>
                                        <p:strVal val="visible"/>
                                      </p:to>
                                    </p:set>
                                    <p:animEffect transition="in" filter="fade">
                                      <p:cBhvr>
                                        <p:cTn id="412" dur="500"/>
                                        <p:tgtEl>
                                          <p:spTgt spid="173"/>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174"/>
                                        </p:tgtEl>
                                        <p:attrNameLst>
                                          <p:attrName>style.visibility</p:attrName>
                                        </p:attrNameLst>
                                      </p:cBhvr>
                                      <p:to>
                                        <p:strVal val="visible"/>
                                      </p:to>
                                    </p:set>
                                    <p:animEffect transition="in" filter="fade">
                                      <p:cBhvr>
                                        <p:cTn id="415" dur="500"/>
                                        <p:tgtEl>
                                          <p:spTgt spid="174"/>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175"/>
                                        </p:tgtEl>
                                        <p:attrNameLst>
                                          <p:attrName>style.visibility</p:attrName>
                                        </p:attrNameLst>
                                      </p:cBhvr>
                                      <p:to>
                                        <p:strVal val="visible"/>
                                      </p:to>
                                    </p:set>
                                    <p:animEffect transition="in" filter="fade">
                                      <p:cBhvr>
                                        <p:cTn id="418" dur="500"/>
                                        <p:tgtEl>
                                          <p:spTgt spid="175"/>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176"/>
                                        </p:tgtEl>
                                        <p:attrNameLst>
                                          <p:attrName>style.visibility</p:attrName>
                                        </p:attrNameLst>
                                      </p:cBhvr>
                                      <p:to>
                                        <p:strVal val="visible"/>
                                      </p:to>
                                    </p:set>
                                    <p:animEffect transition="in" filter="fade">
                                      <p:cBhvr>
                                        <p:cTn id="421" dur="500"/>
                                        <p:tgtEl>
                                          <p:spTgt spid="176"/>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4"/>
                                        </p:tgtEl>
                                        <p:attrNameLst>
                                          <p:attrName>style.visibility</p:attrName>
                                        </p:attrNameLst>
                                      </p:cBhvr>
                                      <p:to>
                                        <p:strVal val="visible"/>
                                      </p:to>
                                    </p:set>
                                    <p:animEffect transition="in" filter="fade">
                                      <p:cBhvr>
                                        <p:cTn id="424" dur="500"/>
                                        <p:tgtEl>
                                          <p:spTgt spid="4"/>
                                        </p:tgtEl>
                                      </p:cBhvr>
                                    </p:animEffect>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168"/>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170"/>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171"/>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172"/>
                                        </p:tgtEl>
                                        <p:attrNameLst>
                                          <p:attrName>style.visibility</p:attrName>
                                        </p:attrNameLst>
                                      </p:cBhvr>
                                      <p:to>
                                        <p:strVal val="hidden"/>
                                      </p:to>
                                    </p:set>
                                  </p:childTnLst>
                                </p:cTn>
                              </p:par>
                              <p:par>
                                <p:cTn id="435" presetID="1" presetClass="exit" presetSubtype="0" fill="hold" grpId="1" nodeType="withEffect">
                                  <p:stCondLst>
                                    <p:cond delay="0"/>
                                  </p:stCondLst>
                                  <p:childTnLst>
                                    <p:set>
                                      <p:cBhvr>
                                        <p:cTn id="436" dur="1" fill="hold">
                                          <p:stCondLst>
                                            <p:cond delay="0"/>
                                          </p:stCondLst>
                                        </p:cTn>
                                        <p:tgtEl>
                                          <p:spTgt spid="173"/>
                                        </p:tgtEl>
                                        <p:attrNameLst>
                                          <p:attrName>style.visibility</p:attrName>
                                        </p:attrNameLst>
                                      </p:cBhvr>
                                      <p:to>
                                        <p:strVal val="hidden"/>
                                      </p:to>
                                    </p:set>
                                  </p:childTnLst>
                                </p:cTn>
                              </p:par>
                              <p:par>
                                <p:cTn id="437" presetID="1" presetClass="exit" presetSubtype="0" fill="hold" grpId="1" nodeType="withEffect">
                                  <p:stCondLst>
                                    <p:cond delay="0"/>
                                  </p:stCondLst>
                                  <p:childTnLst>
                                    <p:set>
                                      <p:cBhvr>
                                        <p:cTn id="438" dur="1" fill="hold">
                                          <p:stCondLst>
                                            <p:cond delay="0"/>
                                          </p:stCondLst>
                                        </p:cTn>
                                        <p:tgtEl>
                                          <p:spTgt spid="174"/>
                                        </p:tgtEl>
                                        <p:attrNameLst>
                                          <p:attrName>style.visibility</p:attrName>
                                        </p:attrNameLst>
                                      </p:cBhvr>
                                      <p:to>
                                        <p:strVal val="hidden"/>
                                      </p:to>
                                    </p:set>
                                  </p:childTnLst>
                                </p:cTn>
                              </p:par>
                              <p:par>
                                <p:cTn id="439" presetID="1" presetClass="exit" presetSubtype="0" fill="hold" grpId="1" nodeType="withEffect">
                                  <p:stCondLst>
                                    <p:cond delay="0"/>
                                  </p:stCondLst>
                                  <p:childTnLst>
                                    <p:set>
                                      <p:cBhvr>
                                        <p:cTn id="440" dur="1" fill="hold">
                                          <p:stCondLst>
                                            <p:cond delay="0"/>
                                          </p:stCondLst>
                                        </p:cTn>
                                        <p:tgtEl>
                                          <p:spTgt spid="175"/>
                                        </p:tgtEl>
                                        <p:attrNameLst>
                                          <p:attrName>style.visibility</p:attrName>
                                        </p:attrNameLst>
                                      </p:cBhvr>
                                      <p:to>
                                        <p:strVal val="hidden"/>
                                      </p:to>
                                    </p:set>
                                  </p:childTnLst>
                                </p:cTn>
                              </p:par>
                              <p:par>
                                <p:cTn id="441" presetID="1" presetClass="exit" presetSubtype="0" fill="hold" grpId="1" nodeType="withEffect">
                                  <p:stCondLst>
                                    <p:cond delay="0"/>
                                  </p:stCondLst>
                                  <p:childTnLst>
                                    <p:set>
                                      <p:cBhvr>
                                        <p:cTn id="442" dur="1" fill="hold">
                                          <p:stCondLst>
                                            <p:cond delay="0"/>
                                          </p:stCondLst>
                                        </p:cTn>
                                        <p:tgtEl>
                                          <p:spTgt spid="176"/>
                                        </p:tgtEl>
                                        <p:attrNameLst>
                                          <p:attrName>style.visibility</p:attrName>
                                        </p:attrNameLst>
                                      </p:cBhvr>
                                      <p:to>
                                        <p:strVal val="hidden"/>
                                      </p:to>
                                    </p:set>
                                  </p:childTnLst>
                                </p:cTn>
                              </p:par>
                              <p:par>
                                <p:cTn id="443" presetID="1" presetClass="exit" presetSubtype="0" fill="hold" grpId="1" nodeType="withEffect">
                                  <p:stCondLst>
                                    <p:cond delay="0"/>
                                  </p:stCondLst>
                                  <p:childTnLst>
                                    <p:set>
                                      <p:cBhvr>
                                        <p:cTn id="444" dur="1" fill="hold">
                                          <p:stCondLst>
                                            <p:cond delay="0"/>
                                          </p:stCondLst>
                                        </p:cTn>
                                        <p:tgtEl>
                                          <p:spTgt spid="4"/>
                                        </p:tgtEl>
                                        <p:attrNameLst>
                                          <p:attrName>style.visibility</p:attrName>
                                        </p:attrNameLst>
                                      </p:cBhvr>
                                      <p:to>
                                        <p:strVal val="hidden"/>
                                      </p:to>
                                    </p:set>
                                  </p:childTnLst>
                                </p:cTn>
                              </p:par>
                            </p:childTnLst>
                          </p:cTn>
                        </p:par>
                        <p:par>
                          <p:cTn id="445" fill="hold">
                            <p:stCondLst>
                              <p:cond delay="0"/>
                            </p:stCondLst>
                            <p:childTnLst>
                              <p:par>
                                <p:cTn id="446" presetID="10" presetClass="entr" presetSubtype="0" fill="hold" nodeType="afterEffect">
                                  <p:stCondLst>
                                    <p:cond delay="0"/>
                                  </p:stCondLst>
                                  <p:childTnLst>
                                    <p:set>
                                      <p:cBhvr>
                                        <p:cTn id="447" dur="1" fill="hold">
                                          <p:stCondLst>
                                            <p:cond delay="0"/>
                                          </p:stCondLst>
                                        </p:cTn>
                                        <p:tgtEl>
                                          <p:spTgt spid="169"/>
                                        </p:tgtEl>
                                        <p:attrNameLst>
                                          <p:attrName>style.visibility</p:attrName>
                                        </p:attrNameLst>
                                      </p:cBhvr>
                                      <p:to>
                                        <p:strVal val="visible"/>
                                      </p:to>
                                    </p:set>
                                    <p:animEffect transition="in" filter="fade">
                                      <p:cBhvr>
                                        <p:cTn id="448" dur="500"/>
                                        <p:tgtEl>
                                          <p:spTgt spid="169"/>
                                        </p:tgtEl>
                                      </p:cBhvr>
                                    </p:animEffect>
                                  </p:childTnLst>
                                </p:cTn>
                              </p:par>
                              <p:par>
                                <p:cTn id="449" presetID="10" presetClass="entr" presetSubtype="0" fill="hold" nodeType="withEffect">
                                  <p:stCondLst>
                                    <p:cond delay="0"/>
                                  </p:stCondLst>
                                  <p:childTnLst>
                                    <p:set>
                                      <p:cBhvr>
                                        <p:cTn id="450" dur="1" fill="hold">
                                          <p:stCondLst>
                                            <p:cond delay="0"/>
                                          </p:stCondLst>
                                        </p:cTn>
                                        <p:tgtEl>
                                          <p:spTgt spid="46"/>
                                        </p:tgtEl>
                                        <p:attrNameLst>
                                          <p:attrName>style.visibility</p:attrName>
                                        </p:attrNameLst>
                                      </p:cBhvr>
                                      <p:to>
                                        <p:strVal val="visible"/>
                                      </p:to>
                                    </p:set>
                                    <p:animEffect transition="in" filter="fade">
                                      <p:cBhvr>
                                        <p:cTn id="451" dur="500"/>
                                        <p:tgtEl>
                                          <p:spTgt spid="46"/>
                                        </p:tgtEl>
                                      </p:cBhvr>
                                    </p:animEffect>
                                  </p:childTnLst>
                                </p:cTn>
                              </p:par>
                              <p:par>
                                <p:cTn id="452" presetID="10" presetClass="entr" presetSubtype="0" fill="hold" nodeType="withEffect">
                                  <p:stCondLst>
                                    <p:cond delay="0"/>
                                  </p:stCondLst>
                                  <p:childTnLst>
                                    <p:set>
                                      <p:cBhvr>
                                        <p:cTn id="453" dur="1" fill="hold">
                                          <p:stCondLst>
                                            <p:cond delay="0"/>
                                          </p:stCondLst>
                                        </p:cTn>
                                        <p:tgtEl>
                                          <p:spTgt spid="53"/>
                                        </p:tgtEl>
                                        <p:attrNameLst>
                                          <p:attrName>style.visibility</p:attrName>
                                        </p:attrNameLst>
                                      </p:cBhvr>
                                      <p:to>
                                        <p:strVal val="visible"/>
                                      </p:to>
                                    </p:set>
                                    <p:animEffect transition="in" filter="fade">
                                      <p:cBhvr>
                                        <p:cTn id="454" dur="500"/>
                                        <p:tgtEl>
                                          <p:spTgt spid="53"/>
                                        </p:tgtEl>
                                      </p:cBhvr>
                                    </p:animEffect>
                                  </p:childTnLst>
                                </p:cTn>
                              </p:par>
                              <p:par>
                                <p:cTn id="455" presetID="10" presetClass="entr" presetSubtype="0" fill="hold" nodeType="withEffect">
                                  <p:stCondLst>
                                    <p:cond delay="0"/>
                                  </p:stCondLst>
                                  <p:childTnLst>
                                    <p:set>
                                      <p:cBhvr>
                                        <p:cTn id="456" dur="1" fill="hold">
                                          <p:stCondLst>
                                            <p:cond delay="0"/>
                                          </p:stCondLst>
                                        </p:cTn>
                                        <p:tgtEl>
                                          <p:spTgt spid="56"/>
                                        </p:tgtEl>
                                        <p:attrNameLst>
                                          <p:attrName>style.visibility</p:attrName>
                                        </p:attrNameLst>
                                      </p:cBhvr>
                                      <p:to>
                                        <p:strVal val="visible"/>
                                      </p:to>
                                    </p:set>
                                    <p:animEffect transition="in" filter="fade">
                                      <p:cBhvr>
                                        <p:cTn id="457" dur="500"/>
                                        <p:tgtEl>
                                          <p:spTgt spid="56"/>
                                        </p:tgtEl>
                                      </p:cBhvr>
                                    </p:animEffect>
                                  </p:childTnLst>
                                </p:cTn>
                              </p:par>
                              <p:par>
                                <p:cTn id="458" presetID="10" presetClass="entr" presetSubtype="0" fill="hold" nodeType="withEffect">
                                  <p:stCondLst>
                                    <p:cond delay="0"/>
                                  </p:stCondLst>
                                  <p:childTnLst>
                                    <p:set>
                                      <p:cBhvr>
                                        <p:cTn id="459" dur="1" fill="hold">
                                          <p:stCondLst>
                                            <p:cond delay="0"/>
                                          </p:stCondLst>
                                        </p:cTn>
                                        <p:tgtEl>
                                          <p:spTgt spid="59"/>
                                        </p:tgtEl>
                                        <p:attrNameLst>
                                          <p:attrName>style.visibility</p:attrName>
                                        </p:attrNameLst>
                                      </p:cBhvr>
                                      <p:to>
                                        <p:strVal val="visible"/>
                                      </p:to>
                                    </p:set>
                                    <p:animEffect transition="in" filter="fade">
                                      <p:cBhvr>
                                        <p:cTn id="460" dur="500"/>
                                        <p:tgtEl>
                                          <p:spTgt spid="59"/>
                                        </p:tgtEl>
                                      </p:cBhvr>
                                    </p:animEffect>
                                  </p:childTnLst>
                                </p:cTn>
                              </p:par>
                              <p:par>
                                <p:cTn id="461" presetID="10" presetClass="entr" presetSubtype="0" fill="hold" nodeType="withEffect">
                                  <p:stCondLst>
                                    <p:cond delay="0"/>
                                  </p:stCondLst>
                                  <p:childTnLst>
                                    <p:set>
                                      <p:cBhvr>
                                        <p:cTn id="462" dur="1" fill="hold">
                                          <p:stCondLst>
                                            <p:cond delay="0"/>
                                          </p:stCondLst>
                                        </p:cTn>
                                        <p:tgtEl>
                                          <p:spTgt spid="65"/>
                                        </p:tgtEl>
                                        <p:attrNameLst>
                                          <p:attrName>style.visibility</p:attrName>
                                        </p:attrNameLst>
                                      </p:cBhvr>
                                      <p:to>
                                        <p:strVal val="visible"/>
                                      </p:to>
                                    </p:set>
                                    <p:animEffect transition="in" filter="fade">
                                      <p:cBhvr>
                                        <p:cTn id="463" dur="500"/>
                                        <p:tgtEl>
                                          <p:spTgt spid="65"/>
                                        </p:tgtEl>
                                      </p:cBhvr>
                                    </p:animEffect>
                                  </p:childTnLst>
                                </p:cTn>
                              </p:par>
                              <p:par>
                                <p:cTn id="464" presetID="10" presetClass="entr" presetSubtype="0" fill="hold" grpId="0" nodeType="withEffect">
                                  <p:stCondLst>
                                    <p:cond delay="0"/>
                                  </p:stCondLst>
                                  <p:childTnLst>
                                    <p:set>
                                      <p:cBhvr>
                                        <p:cTn id="465" dur="1" fill="hold">
                                          <p:stCondLst>
                                            <p:cond delay="0"/>
                                          </p:stCondLst>
                                        </p:cTn>
                                        <p:tgtEl>
                                          <p:spTgt spid="179"/>
                                        </p:tgtEl>
                                        <p:attrNameLst>
                                          <p:attrName>style.visibility</p:attrName>
                                        </p:attrNameLst>
                                      </p:cBhvr>
                                      <p:to>
                                        <p:strVal val="visible"/>
                                      </p:to>
                                    </p:set>
                                    <p:animEffect transition="in" filter="fade">
                                      <p:cBhvr>
                                        <p:cTn id="466" dur="500"/>
                                        <p:tgtEl>
                                          <p:spTgt spid="179"/>
                                        </p:tgtEl>
                                      </p:cBhvr>
                                    </p:animEffect>
                                  </p:childTnLst>
                                </p:cTn>
                              </p:par>
                              <p:par>
                                <p:cTn id="467" presetID="10" presetClass="entr" presetSubtype="0" fill="hold" grpId="0" nodeType="withEffect">
                                  <p:stCondLst>
                                    <p:cond delay="0"/>
                                  </p:stCondLst>
                                  <p:childTnLst>
                                    <p:set>
                                      <p:cBhvr>
                                        <p:cTn id="468" dur="1" fill="hold">
                                          <p:stCondLst>
                                            <p:cond delay="0"/>
                                          </p:stCondLst>
                                        </p:cTn>
                                        <p:tgtEl>
                                          <p:spTgt spid="183"/>
                                        </p:tgtEl>
                                        <p:attrNameLst>
                                          <p:attrName>style.visibility</p:attrName>
                                        </p:attrNameLst>
                                      </p:cBhvr>
                                      <p:to>
                                        <p:strVal val="visible"/>
                                      </p:to>
                                    </p:set>
                                    <p:animEffect transition="in" filter="fade">
                                      <p:cBhvr>
                                        <p:cTn id="469"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3" grpId="0" animBg="1"/>
      <p:bldP spid="47" grpId="0" animBg="1"/>
      <p:bldP spid="48" grpId="0" animBg="1"/>
      <p:bldP spid="49" grpId="0" animBg="1"/>
      <p:bldP spid="50" grpId="0" animBg="1"/>
      <p:bldP spid="51" grpId="0" animBg="1"/>
      <p:bldP spid="52" grpId="0" animBg="1"/>
      <p:bldP spid="54" grpId="0" animBg="1"/>
      <p:bldP spid="55" grpId="0" animBg="1"/>
      <p:bldP spid="57" grpId="0" animBg="1"/>
      <p:bldP spid="58" grpId="0" animBg="1"/>
      <p:bldP spid="60" grpId="0" animBg="1"/>
      <p:bldP spid="63" grpId="0" animBg="1"/>
      <p:bldP spid="64" grpId="0" animBg="1"/>
      <p:bldP spid="66"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6" grpId="0" animBg="1"/>
      <p:bldP spid="87" grpId="0" animBg="1"/>
      <p:bldP spid="88"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60" grpId="0" animBg="1"/>
      <p:bldP spid="161" grpId="0" animBg="1"/>
      <p:bldP spid="162" grpId="0" animBg="1"/>
      <p:bldP spid="163" grpId="0" animBg="1"/>
      <p:bldP spid="164" grpId="0" animBg="1"/>
      <p:bldP spid="165" grpId="0" animBg="1"/>
      <p:bldP spid="166" grpId="0" animBg="1"/>
      <p:bldP spid="167" grpId="0" animBg="1"/>
      <p:bldP spid="61" grpId="0" animBg="1"/>
      <p:bldP spid="67" grpId="0" animBg="1"/>
      <p:bldP spid="168" grpId="0" animBg="1"/>
      <p:bldP spid="168"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85" grpId="0" animBg="1"/>
      <p:bldP spid="186" grpId="0" animBg="1"/>
      <p:bldP spid="187" grpId="0" animBg="1"/>
      <p:bldP spid="188" grpId="0" animBg="1"/>
      <p:bldP spid="189" grpId="0" animBg="1"/>
      <p:bldP spid="190" grpId="0" animBg="1"/>
      <p:bldP spid="191" grpId="0" animBg="1"/>
      <p:bldP spid="7" grpId="0"/>
      <p:bldP spid="192" grpId="0"/>
      <p:bldP spid="193" grpId="0"/>
      <p:bldP spid="194" grpId="0"/>
      <p:bldP spid="179" grpId="0"/>
      <p:bldP spid="1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val 177"/>
          <p:cNvSpPr/>
          <p:nvPr/>
        </p:nvSpPr>
        <p:spPr>
          <a:xfrm>
            <a:off x="3631135" y="6592039"/>
            <a:ext cx="1759198" cy="2036612"/>
          </a:xfrm>
          <a:prstGeom prst="ellipse">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 name="Title 1"/>
          <p:cNvSpPr>
            <a:spLocks noGrp="1"/>
          </p:cNvSpPr>
          <p:nvPr>
            <p:ph type="title"/>
          </p:nvPr>
        </p:nvSpPr>
        <p:spPr/>
        <p:txBody>
          <a:bodyPr>
            <a:normAutofit fontScale="90000"/>
          </a:bodyPr>
          <a:lstStyle/>
          <a:p>
            <a:r>
              <a:rPr lang="en-US" dirty="0" err="1" smtClean="0"/>
              <a:t>NetPlumber</a:t>
            </a:r>
            <a:r>
              <a:rPr lang="en-US" dirty="0"/>
              <a:t> </a:t>
            </a:r>
            <a:r>
              <a:rPr lang="en-US" dirty="0" smtClean="0"/>
              <a:t>– Intra table dependency</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
        <p:nvSpPr>
          <p:cNvPr id="10" name="Can 9"/>
          <p:cNvSpPr/>
          <p:nvPr/>
        </p:nvSpPr>
        <p:spPr>
          <a:xfrm>
            <a:off x="8132100" y="2166176"/>
            <a:ext cx="858786" cy="510582"/>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1" name="Can 10"/>
          <p:cNvSpPr/>
          <p:nvPr/>
        </p:nvSpPr>
        <p:spPr>
          <a:xfrm>
            <a:off x="10288833" y="2166176"/>
            <a:ext cx="858786" cy="510582"/>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cxnSp>
        <p:nvCxnSpPr>
          <p:cNvPr id="14" name="Straight Connector 13"/>
          <p:cNvCxnSpPr>
            <a:stCxn id="10" idx="4"/>
            <a:endCxn id="11" idx="2"/>
          </p:cNvCxnSpPr>
          <p:nvPr/>
        </p:nvCxnSpPr>
        <p:spPr>
          <a:xfrm>
            <a:off x="8990889" y="2421467"/>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9888659" y="3162665"/>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10718227" y="2676757"/>
            <a:ext cx="717420" cy="48590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8561495" y="2676757"/>
            <a:ext cx="989871" cy="58473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9029871" y="2907374"/>
            <a:ext cx="858786" cy="510582"/>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3" name="Can 12"/>
          <p:cNvSpPr/>
          <p:nvPr/>
        </p:nvSpPr>
        <p:spPr>
          <a:xfrm>
            <a:off x="11186604" y="2907374"/>
            <a:ext cx="858786" cy="510582"/>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30" name="Rectangle 29"/>
          <p:cNvSpPr/>
          <p:nvPr/>
        </p:nvSpPr>
        <p:spPr>
          <a:xfrm>
            <a:off x="2004907" y="3715694"/>
            <a:ext cx="2438400" cy="585216"/>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000000"/>
              </a:solidFill>
              <a:latin typeface="Calibri"/>
            </a:endParaRPr>
          </a:p>
        </p:txBody>
      </p:sp>
      <p:sp>
        <p:nvSpPr>
          <p:cNvPr id="31" name="Rectangle 30"/>
          <p:cNvSpPr/>
          <p:nvPr/>
        </p:nvSpPr>
        <p:spPr>
          <a:xfrm>
            <a:off x="2004907" y="4495982"/>
            <a:ext cx="2915942"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2" name="Rectangle 31"/>
          <p:cNvSpPr/>
          <p:nvPr/>
        </p:nvSpPr>
        <p:spPr>
          <a:xfrm>
            <a:off x="2004907" y="5276270"/>
            <a:ext cx="2438400"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3" name="Rectangle 32"/>
          <p:cNvSpPr/>
          <p:nvPr/>
        </p:nvSpPr>
        <p:spPr>
          <a:xfrm>
            <a:off x="6123093" y="4189282"/>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4" name="Rectangle 33"/>
          <p:cNvSpPr/>
          <p:nvPr/>
        </p:nvSpPr>
        <p:spPr>
          <a:xfrm>
            <a:off x="6123093" y="4969570"/>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5" name="Rectangle 34"/>
          <p:cNvSpPr/>
          <p:nvPr/>
        </p:nvSpPr>
        <p:spPr>
          <a:xfrm>
            <a:off x="5372271" y="6872026"/>
            <a:ext cx="2438400" cy="585216"/>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6" name="Rectangle 35"/>
          <p:cNvSpPr/>
          <p:nvPr/>
        </p:nvSpPr>
        <p:spPr>
          <a:xfrm>
            <a:off x="5372271" y="7652314"/>
            <a:ext cx="2438400" cy="585216"/>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7" name="Rectangle 36"/>
          <p:cNvSpPr/>
          <p:nvPr/>
        </p:nvSpPr>
        <p:spPr>
          <a:xfrm>
            <a:off x="9320107" y="6120161"/>
            <a:ext cx="2438400" cy="585216"/>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8" name="Rectangle 37"/>
          <p:cNvSpPr/>
          <p:nvPr/>
        </p:nvSpPr>
        <p:spPr>
          <a:xfrm>
            <a:off x="9320107" y="6900449"/>
            <a:ext cx="2438400" cy="585216"/>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cxnSp>
        <p:nvCxnSpPr>
          <p:cNvPr id="44" name="Straight Arrow Connector 43"/>
          <p:cNvCxnSpPr>
            <a:stCxn id="30" idx="3"/>
            <a:endCxn id="33" idx="1"/>
          </p:cNvCxnSpPr>
          <p:nvPr/>
        </p:nvCxnSpPr>
        <p:spPr>
          <a:xfrm>
            <a:off x="4443308" y="4008301"/>
            <a:ext cx="1679787"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4443307" y="5568878"/>
            <a:ext cx="928964" cy="15957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8561495" y="4481892"/>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8561495" y="5262180"/>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7810671" y="7164636"/>
            <a:ext cx="1509436" cy="284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7810671" y="7193059"/>
            <a:ext cx="1509436" cy="751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113452" y="380928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2362840" y="38102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2614158" y="381099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2856835" y="381170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2114128" y="40087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2363516" y="400974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2614834" y="40104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857509" y="401116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3549593" y="3811704"/>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 name="Straight Arrow Connector 5"/>
          <p:cNvCxnSpPr>
            <a:endCxn id="55" idx="1"/>
          </p:cNvCxnSpPr>
          <p:nvPr/>
        </p:nvCxnSpPr>
        <p:spPr>
          <a:xfrm flipV="1">
            <a:off x="3103261" y="400049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121401" y="4571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2370789" y="457208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2622107" y="45727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2122078" y="477054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2371466" y="477155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6" name="Rectangle 65"/>
          <p:cNvSpPr/>
          <p:nvPr/>
        </p:nvSpPr>
        <p:spPr>
          <a:xfrm>
            <a:off x="2622783" y="47722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8" name="Rectangle 67"/>
          <p:cNvSpPr/>
          <p:nvPr/>
        </p:nvSpPr>
        <p:spPr>
          <a:xfrm>
            <a:off x="4461789" y="4585710"/>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9" name="Straight Arrow Connector 68"/>
          <p:cNvCxnSpPr/>
          <p:nvPr/>
        </p:nvCxnSpPr>
        <p:spPr>
          <a:xfrm flipV="1">
            <a:off x="3037450" y="4774498"/>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2117766" y="53694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1" name="Rectangle 70"/>
          <p:cNvSpPr/>
          <p:nvPr/>
        </p:nvSpPr>
        <p:spPr>
          <a:xfrm>
            <a:off x="2367154" y="537041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618472" y="537112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861146" y="53718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4" name="Rectangle 73"/>
          <p:cNvSpPr/>
          <p:nvPr/>
        </p:nvSpPr>
        <p:spPr>
          <a:xfrm>
            <a:off x="2118440" y="5568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5" name="Rectangle 74"/>
          <p:cNvSpPr/>
          <p:nvPr/>
        </p:nvSpPr>
        <p:spPr>
          <a:xfrm>
            <a:off x="2367828" y="5569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6" name="Rectangle 75"/>
          <p:cNvSpPr/>
          <p:nvPr/>
        </p:nvSpPr>
        <p:spPr>
          <a:xfrm>
            <a:off x="2619146" y="557059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7" name="Rectangle 76"/>
          <p:cNvSpPr/>
          <p:nvPr/>
        </p:nvSpPr>
        <p:spPr>
          <a:xfrm>
            <a:off x="2861821" y="55713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8" name="Rectangle 77"/>
          <p:cNvSpPr/>
          <p:nvPr/>
        </p:nvSpPr>
        <p:spPr>
          <a:xfrm>
            <a:off x="3553905" y="5371838"/>
            <a:ext cx="382744" cy="37757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79" name="Straight Arrow Connector 78"/>
          <p:cNvCxnSpPr>
            <a:endCxn id="78" idx="1"/>
          </p:cNvCxnSpPr>
          <p:nvPr/>
        </p:nvCxnSpPr>
        <p:spPr>
          <a:xfrm flipV="1">
            <a:off x="3107573" y="5560626"/>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279117" y="427353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1" name="Rectangle 80"/>
          <p:cNvSpPr/>
          <p:nvPr/>
        </p:nvSpPr>
        <p:spPr>
          <a:xfrm>
            <a:off x="6528505" y="42745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2" name="Rectangle 81"/>
          <p:cNvSpPr/>
          <p:nvPr/>
        </p:nvSpPr>
        <p:spPr>
          <a:xfrm>
            <a:off x="6779823" y="427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3" name="Rectangle 82"/>
          <p:cNvSpPr/>
          <p:nvPr/>
        </p:nvSpPr>
        <p:spPr>
          <a:xfrm>
            <a:off x="7022498" y="427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4" name="Rectangle 83"/>
          <p:cNvSpPr/>
          <p:nvPr/>
        </p:nvSpPr>
        <p:spPr>
          <a:xfrm>
            <a:off x="6279794" y="44729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5" name="Rectangle 84"/>
          <p:cNvSpPr/>
          <p:nvPr/>
        </p:nvSpPr>
        <p:spPr>
          <a:xfrm>
            <a:off x="6529182" y="447399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6" name="Rectangle 85"/>
          <p:cNvSpPr/>
          <p:nvPr/>
        </p:nvSpPr>
        <p:spPr>
          <a:xfrm>
            <a:off x="6780500" y="447470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7" name="Rectangle 86"/>
          <p:cNvSpPr/>
          <p:nvPr/>
        </p:nvSpPr>
        <p:spPr>
          <a:xfrm>
            <a:off x="7023174" y="447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8" name="Rectangle 87"/>
          <p:cNvSpPr/>
          <p:nvPr/>
        </p:nvSpPr>
        <p:spPr>
          <a:xfrm>
            <a:off x="7715256" y="4275956"/>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89" name="Straight Arrow Connector 88"/>
          <p:cNvCxnSpPr>
            <a:endCxn id="88" idx="1"/>
          </p:cNvCxnSpPr>
          <p:nvPr/>
        </p:nvCxnSpPr>
        <p:spPr>
          <a:xfrm flipV="1">
            <a:off x="7268925" y="446474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6285359" y="5062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1" name="Rectangle 100"/>
          <p:cNvSpPr/>
          <p:nvPr/>
        </p:nvSpPr>
        <p:spPr>
          <a:xfrm>
            <a:off x="6534747" y="5063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2" name="Rectangle 101"/>
          <p:cNvSpPr/>
          <p:nvPr/>
        </p:nvSpPr>
        <p:spPr>
          <a:xfrm>
            <a:off x="6786065" y="506386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3" name="Rectangle 102"/>
          <p:cNvSpPr/>
          <p:nvPr/>
        </p:nvSpPr>
        <p:spPr>
          <a:xfrm>
            <a:off x="7028742" y="50645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4" name="Rectangle 103"/>
          <p:cNvSpPr/>
          <p:nvPr/>
        </p:nvSpPr>
        <p:spPr>
          <a:xfrm>
            <a:off x="6286036" y="52616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5" name="Rectangle 104"/>
          <p:cNvSpPr/>
          <p:nvPr/>
        </p:nvSpPr>
        <p:spPr>
          <a:xfrm>
            <a:off x="6535423" y="52626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6" name="Rectangle 105"/>
          <p:cNvSpPr/>
          <p:nvPr/>
        </p:nvSpPr>
        <p:spPr>
          <a:xfrm>
            <a:off x="6786741" y="52633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7" name="Rectangle 106"/>
          <p:cNvSpPr/>
          <p:nvPr/>
        </p:nvSpPr>
        <p:spPr>
          <a:xfrm>
            <a:off x="7029416" y="52640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8" name="Rectangle 107"/>
          <p:cNvSpPr/>
          <p:nvPr/>
        </p:nvSpPr>
        <p:spPr>
          <a:xfrm>
            <a:off x="7721498" y="5064581"/>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09" name="Straight Arrow Connector 108"/>
          <p:cNvCxnSpPr>
            <a:endCxn id="108" idx="1"/>
          </p:cNvCxnSpPr>
          <p:nvPr/>
        </p:nvCxnSpPr>
        <p:spPr>
          <a:xfrm flipV="1">
            <a:off x="7275167" y="525336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9517951" y="62120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1" name="Rectangle 110"/>
          <p:cNvSpPr/>
          <p:nvPr/>
        </p:nvSpPr>
        <p:spPr>
          <a:xfrm>
            <a:off x="9767339" y="621303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2" name="Rectangle 111"/>
          <p:cNvSpPr/>
          <p:nvPr/>
        </p:nvSpPr>
        <p:spPr>
          <a:xfrm>
            <a:off x="10018657" y="621374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3" name="Rectangle 112"/>
          <p:cNvSpPr/>
          <p:nvPr/>
        </p:nvSpPr>
        <p:spPr>
          <a:xfrm>
            <a:off x="10261332" y="62144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4" name="Rectangle 113"/>
          <p:cNvSpPr/>
          <p:nvPr/>
        </p:nvSpPr>
        <p:spPr>
          <a:xfrm>
            <a:off x="9518626" y="641150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5" name="Rectangle 114"/>
          <p:cNvSpPr/>
          <p:nvPr/>
        </p:nvSpPr>
        <p:spPr>
          <a:xfrm>
            <a:off x="9768014" y="6412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6" name="Rectangle 115"/>
          <p:cNvSpPr/>
          <p:nvPr/>
        </p:nvSpPr>
        <p:spPr>
          <a:xfrm>
            <a:off x="10019334" y="64132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10262009" y="641392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10954090" y="6214460"/>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19" name="Straight Arrow Connector 118"/>
          <p:cNvCxnSpPr>
            <a:endCxn id="118" idx="1"/>
          </p:cNvCxnSpPr>
          <p:nvPr/>
        </p:nvCxnSpPr>
        <p:spPr>
          <a:xfrm flipV="1">
            <a:off x="10507759" y="640325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9497589" y="699403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1" name="Rectangle 130"/>
          <p:cNvSpPr/>
          <p:nvPr/>
        </p:nvSpPr>
        <p:spPr>
          <a:xfrm>
            <a:off x="9746977" y="699503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9998295" y="699574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10240970" y="699645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9498264" y="7193499"/>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9747654" y="71944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9998972" y="7195210"/>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10241647" y="71959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10933728" y="6996459"/>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39" name="Straight Arrow Connector 138"/>
          <p:cNvCxnSpPr>
            <a:endCxn id="138" idx="1"/>
          </p:cNvCxnSpPr>
          <p:nvPr/>
        </p:nvCxnSpPr>
        <p:spPr>
          <a:xfrm flipV="1">
            <a:off x="10487397" y="718524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5525504" y="6954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5774892" y="695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6026210" y="695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6268887" y="695666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526181" y="7153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5775568" y="7154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026886" y="715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6269561" y="7156129"/>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6961643" y="6956665"/>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Arrow Connector 148"/>
          <p:cNvCxnSpPr>
            <a:endCxn id="148" idx="1"/>
          </p:cNvCxnSpPr>
          <p:nvPr/>
        </p:nvCxnSpPr>
        <p:spPr>
          <a:xfrm flipV="1">
            <a:off x="6515313" y="714545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5529141" y="7745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1" name="Rectangle 150"/>
          <p:cNvSpPr/>
          <p:nvPr/>
        </p:nvSpPr>
        <p:spPr>
          <a:xfrm>
            <a:off x="5778529" y="7746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2" name="Rectangle 151"/>
          <p:cNvSpPr/>
          <p:nvPr/>
        </p:nvSpPr>
        <p:spPr>
          <a:xfrm>
            <a:off x="6029847" y="77471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3" name="Rectangle 152"/>
          <p:cNvSpPr/>
          <p:nvPr/>
        </p:nvSpPr>
        <p:spPr>
          <a:xfrm>
            <a:off x="6272522" y="77478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4" name="Rectangle 153"/>
          <p:cNvSpPr/>
          <p:nvPr/>
        </p:nvSpPr>
        <p:spPr>
          <a:xfrm>
            <a:off x="5529816" y="7944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5" name="Rectangle 154"/>
          <p:cNvSpPr/>
          <p:nvPr/>
        </p:nvSpPr>
        <p:spPr>
          <a:xfrm>
            <a:off x="5779206" y="79459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6" name="Rectangle 155"/>
          <p:cNvSpPr/>
          <p:nvPr/>
        </p:nvSpPr>
        <p:spPr>
          <a:xfrm>
            <a:off x="6030524" y="7946634"/>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6273199" y="79473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6965280" y="7747882"/>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9" name="Straight Arrow Connector 158"/>
          <p:cNvCxnSpPr>
            <a:endCxn id="158" idx="1"/>
          </p:cNvCxnSpPr>
          <p:nvPr/>
        </p:nvCxnSpPr>
        <p:spPr>
          <a:xfrm flipV="1">
            <a:off x="6518949" y="793667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3403210" y="4575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3652597" y="4576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2" name="Rectangle 161"/>
          <p:cNvSpPr/>
          <p:nvPr/>
        </p:nvSpPr>
        <p:spPr>
          <a:xfrm>
            <a:off x="3903915" y="4576747"/>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4146590" y="4577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3403884" y="4774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5" name="Rectangle 164"/>
          <p:cNvSpPr/>
          <p:nvPr/>
        </p:nvSpPr>
        <p:spPr>
          <a:xfrm>
            <a:off x="3653272" y="477549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3904590" y="477621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4147267" y="47769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1" name="Rectangle 60"/>
          <p:cNvSpPr/>
          <p:nvPr/>
        </p:nvSpPr>
        <p:spPr>
          <a:xfrm>
            <a:off x="2864782" y="45735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7" name="Rectangle 66"/>
          <p:cNvSpPr/>
          <p:nvPr/>
        </p:nvSpPr>
        <p:spPr>
          <a:xfrm>
            <a:off x="2865458" y="477297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9" name="Straight Arrow Connector 168"/>
          <p:cNvCxnSpPr>
            <a:stCxn id="31" idx="3"/>
            <a:endCxn id="34" idx="1"/>
          </p:cNvCxnSpPr>
          <p:nvPr/>
        </p:nvCxnSpPr>
        <p:spPr>
          <a:xfrm>
            <a:off x="4920849" y="4788589"/>
            <a:ext cx="1202244"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8" name="Curved Connector 167"/>
          <p:cNvCxnSpPr/>
          <p:nvPr/>
        </p:nvCxnSpPr>
        <p:spPr>
          <a:xfrm rot="10800000">
            <a:off x="5372271" y="7164634"/>
            <a:ext cx="18062" cy="780288"/>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170" name="Rectangle 169"/>
          <p:cNvSpPr/>
          <p:nvPr/>
        </p:nvSpPr>
        <p:spPr>
          <a:xfrm>
            <a:off x="3858688" y="731218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1" name="Rectangle 170"/>
          <p:cNvSpPr/>
          <p:nvPr/>
        </p:nvSpPr>
        <p:spPr>
          <a:xfrm>
            <a:off x="4108076" y="731318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2" name="Rectangle 171"/>
          <p:cNvSpPr/>
          <p:nvPr/>
        </p:nvSpPr>
        <p:spPr>
          <a:xfrm>
            <a:off x="4359394" y="731389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3" name="Rectangle 172"/>
          <p:cNvSpPr/>
          <p:nvPr/>
        </p:nvSpPr>
        <p:spPr>
          <a:xfrm>
            <a:off x="4602071" y="731461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4" name="Rectangle 173"/>
          <p:cNvSpPr/>
          <p:nvPr/>
        </p:nvSpPr>
        <p:spPr>
          <a:xfrm>
            <a:off x="3859365" y="751165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5" name="Rectangle 174"/>
          <p:cNvSpPr/>
          <p:nvPr/>
        </p:nvSpPr>
        <p:spPr>
          <a:xfrm>
            <a:off x="4108752" y="751265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6" name="Rectangle 175"/>
          <p:cNvSpPr/>
          <p:nvPr/>
        </p:nvSpPr>
        <p:spPr>
          <a:xfrm>
            <a:off x="4360070" y="7513364"/>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7" name="Rectangle 176"/>
          <p:cNvSpPr/>
          <p:nvPr/>
        </p:nvSpPr>
        <p:spPr>
          <a:xfrm>
            <a:off x="4602745" y="7514074"/>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179"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68611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fade">
                                      <p:cBhvr>
                                        <p:cTn id="13" dur="500"/>
                                        <p:tgtEl>
                                          <p:spTgt spid="1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2"/>
                                        </p:tgtEl>
                                        <p:attrNameLst>
                                          <p:attrName>style.visibility</p:attrName>
                                        </p:attrNameLst>
                                      </p:cBhvr>
                                      <p:to>
                                        <p:strVal val="visible"/>
                                      </p:to>
                                    </p:set>
                                    <p:animEffect transition="in" filter="fade">
                                      <p:cBhvr>
                                        <p:cTn id="16" dur="500"/>
                                        <p:tgtEl>
                                          <p:spTgt spid="1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3"/>
                                        </p:tgtEl>
                                        <p:attrNameLst>
                                          <p:attrName>style.visibility</p:attrName>
                                        </p:attrNameLst>
                                      </p:cBhvr>
                                      <p:to>
                                        <p:strVal val="visible"/>
                                      </p:to>
                                    </p:set>
                                    <p:animEffect transition="in" filter="fade">
                                      <p:cBhvr>
                                        <p:cTn id="19" dur="500"/>
                                        <p:tgtEl>
                                          <p:spTgt spid="1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fade">
                                      <p:cBhvr>
                                        <p:cTn id="22" dur="500"/>
                                        <p:tgtEl>
                                          <p:spTgt spid="1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animEffect transition="in" filter="fade">
                                      <p:cBhvr>
                                        <p:cTn id="25" dur="500"/>
                                        <p:tgtEl>
                                          <p:spTgt spid="1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6"/>
                                        </p:tgtEl>
                                        <p:attrNameLst>
                                          <p:attrName>style.visibility</p:attrName>
                                        </p:attrNameLst>
                                      </p:cBhvr>
                                      <p:to>
                                        <p:strVal val="visible"/>
                                      </p:to>
                                    </p:set>
                                    <p:animEffect transition="in" filter="fade">
                                      <p:cBhvr>
                                        <p:cTn id="28" dur="500"/>
                                        <p:tgtEl>
                                          <p:spTgt spid="1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7"/>
                                        </p:tgtEl>
                                        <p:attrNameLst>
                                          <p:attrName>style.visibility</p:attrName>
                                        </p:attrNameLst>
                                      </p:cBhvr>
                                      <p:to>
                                        <p:strVal val="visible"/>
                                      </p:to>
                                    </p:set>
                                    <p:animEffect transition="in" filter="fade">
                                      <p:cBhvr>
                                        <p:cTn id="31" dur="500"/>
                                        <p:tgtEl>
                                          <p:spTgt spid="1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8"/>
                                        </p:tgtEl>
                                        <p:attrNameLst>
                                          <p:attrName>style.visibility</p:attrName>
                                        </p:attrNameLst>
                                      </p:cBhvr>
                                      <p:to>
                                        <p:strVal val="visible"/>
                                      </p:to>
                                    </p:set>
                                    <p:animEffect transition="in" filter="fade">
                                      <p:cBhvr>
                                        <p:cTn id="34"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0" grpId="0" animBg="1"/>
      <p:bldP spid="171" grpId="0" animBg="1"/>
      <p:bldP spid="172" grpId="0" animBg="1"/>
      <p:bldP spid="173" grpId="0" animBg="1"/>
      <p:bldP spid="174" grpId="0" animBg="1"/>
      <p:bldP spid="175" grpId="0" animBg="1"/>
      <p:bldP spid="176" grpId="0" animBg="1"/>
      <p:bldP spid="1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Box 304"/>
          <p:cNvSpPr txBox="1"/>
          <p:nvPr/>
        </p:nvSpPr>
        <p:spPr>
          <a:xfrm>
            <a:off x="10940628" y="8045854"/>
            <a:ext cx="967529" cy="831681"/>
          </a:xfrm>
          <a:prstGeom prst="rect">
            <a:avLst/>
          </a:prstGeom>
          <a:noFill/>
          <a:ln>
            <a:solidFill>
              <a:schemeClr val="tx1"/>
            </a:solidFill>
          </a:ln>
        </p:spPr>
        <p:txBody>
          <a:bodyPr wrap="none" lIns="130039" tIns="65020" rIns="130039" bIns="65020" rtlCol="0">
            <a:spAutoFit/>
          </a:bodyPr>
          <a:lstStyle/>
          <a:p>
            <a:pPr defTabSz="1300393" rtl="0"/>
            <a:r>
              <a:rPr lang="en-US" sz="2300" kern="1200" dirty="0">
                <a:solidFill>
                  <a:prstClr val="black"/>
                </a:solidFill>
                <a:latin typeface="Calibri"/>
                <a:ea typeface="+mn-ea"/>
                <a:cs typeface="+mn-cs"/>
              </a:rPr>
              <a:t>Probe</a:t>
            </a:r>
          </a:p>
          <a:p>
            <a:pPr defTabSz="1300393" rtl="0"/>
            <a:r>
              <a:rPr lang="en-US" sz="2300" kern="1200" dirty="0">
                <a:solidFill>
                  <a:prstClr val="black"/>
                </a:solidFill>
                <a:latin typeface="Calibri"/>
                <a:ea typeface="+mn-ea"/>
                <a:cs typeface="+mn-cs"/>
              </a:rPr>
              <a:t>Node</a:t>
            </a:r>
          </a:p>
        </p:txBody>
      </p:sp>
      <p:sp>
        <p:nvSpPr>
          <p:cNvPr id="2" name="Title 1"/>
          <p:cNvSpPr>
            <a:spLocks noGrp="1"/>
          </p:cNvSpPr>
          <p:nvPr>
            <p:ph type="title"/>
          </p:nvPr>
        </p:nvSpPr>
        <p:spPr/>
        <p:txBody>
          <a:bodyPr>
            <a:normAutofit fontScale="90000"/>
          </a:bodyPr>
          <a:lstStyle/>
          <a:p>
            <a:r>
              <a:rPr lang="en-US" dirty="0" err="1" smtClean="0"/>
              <a:t>NetPlumber</a:t>
            </a:r>
            <a:r>
              <a:rPr lang="en-US" dirty="0"/>
              <a:t> </a:t>
            </a:r>
            <a:r>
              <a:rPr lang="en-US" dirty="0" smtClean="0"/>
              <a:t>– </a:t>
            </a:r>
            <a:r>
              <a:rPr lang="en-US" dirty="0"/>
              <a:t>Computing Reachability</a:t>
            </a:r>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
        <p:nvSpPr>
          <p:cNvPr id="10" name="Can 9"/>
          <p:cNvSpPr/>
          <p:nvPr/>
        </p:nvSpPr>
        <p:spPr>
          <a:xfrm>
            <a:off x="8132100" y="2166176"/>
            <a:ext cx="858786" cy="510582"/>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1" name="Can 10"/>
          <p:cNvSpPr/>
          <p:nvPr/>
        </p:nvSpPr>
        <p:spPr>
          <a:xfrm>
            <a:off x="10288833" y="2166176"/>
            <a:ext cx="858786" cy="510582"/>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cxnSp>
        <p:nvCxnSpPr>
          <p:cNvPr id="14" name="Straight Connector 13"/>
          <p:cNvCxnSpPr>
            <a:stCxn id="10" idx="4"/>
            <a:endCxn id="11" idx="2"/>
          </p:cNvCxnSpPr>
          <p:nvPr/>
        </p:nvCxnSpPr>
        <p:spPr>
          <a:xfrm>
            <a:off x="8990889" y="2421467"/>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9888659" y="3162665"/>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10718227" y="2676757"/>
            <a:ext cx="717420" cy="48590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8561495" y="2676757"/>
            <a:ext cx="989871" cy="58473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9029871" y="2907374"/>
            <a:ext cx="858786" cy="510582"/>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3" name="Can 12"/>
          <p:cNvSpPr/>
          <p:nvPr/>
        </p:nvSpPr>
        <p:spPr>
          <a:xfrm>
            <a:off x="11186604" y="2907374"/>
            <a:ext cx="858786" cy="510582"/>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30" name="Rectangle 29"/>
          <p:cNvSpPr/>
          <p:nvPr/>
        </p:nvSpPr>
        <p:spPr>
          <a:xfrm>
            <a:off x="2004907" y="3715694"/>
            <a:ext cx="2438400" cy="585216"/>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000000"/>
              </a:solidFill>
              <a:latin typeface="Calibri"/>
            </a:endParaRPr>
          </a:p>
        </p:txBody>
      </p:sp>
      <p:sp>
        <p:nvSpPr>
          <p:cNvPr id="31" name="Rectangle 30"/>
          <p:cNvSpPr/>
          <p:nvPr/>
        </p:nvSpPr>
        <p:spPr>
          <a:xfrm>
            <a:off x="2004907" y="4495982"/>
            <a:ext cx="2915942"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2" name="Rectangle 31"/>
          <p:cNvSpPr/>
          <p:nvPr/>
        </p:nvSpPr>
        <p:spPr>
          <a:xfrm>
            <a:off x="2004907" y="5276270"/>
            <a:ext cx="2438400"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3" name="Rectangle 32"/>
          <p:cNvSpPr/>
          <p:nvPr/>
        </p:nvSpPr>
        <p:spPr>
          <a:xfrm>
            <a:off x="6123093" y="4189282"/>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4" name="Rectangle 33"/>
          <p:cNvSpPr/>
          <p:nvPr/>
        </p:nvSpPr>
        <p:spPr>
          <a:xfrm>
            <a:off x="6123093" y="4969570"/>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5" name="Rectangle 34"/>
          <p:cNvSpPr/>
          <p:nvPr/>
        </p:nvSpPr>
        <p:spPr>
          <a:xfrm>
            <a:off x="5372271" y="6872026"/>
            <a:ext cx="2438400" cy="585216"/>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6" name="Rectangle 35"/>
          <p:cNvSpPr/>
          <p:nvPr/>
        </p:nvSpPr>
        <p:spPr>
          <a:xfrm>
            <a:off x="5372271" y="7652314"/>
            <a:ext cx="2438400" cy="585216"/>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7" name="Rectangle 36"/>
          <p:cNvSpPr/>
          <p:nvPr/>
        </p:nvSpPr>
        <p:spPr>
          <a:xfrm>
            <a:off x="9320107" y="6120161"/>
            <a:ext cx="2438400" cy="585216"/>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8" name="Rectangle 37"/>
          <p:cNvSpPr/>
          <p:nvPr/>
        </p:nvSpPr>
        <p:spPr>
          <a:xfrm>
            <a:off x="9320107" y="6900449"/>
            <a:ext cx="2438400" cy="585216"/>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cxnSp>
        <p:nvCxnSpPr>
          <p:cNvPr id="44" name="Straight Arrow Connector 43"/>
          <p:cNvCxnSpPr>
            <a:stCxn id="30" idx="3"/>
            <a:endCxn id="33" idx="1"/>
          </p:cNvCxnSpPr>
          <p:nvPr/>
        </p:nvCxnSpPr>
        <p:spPr>
          <a:xfrm>
            <a:off x="4443308" y="4008301"/>
            <a:ext cx="1679787"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4443307" y="5568878"/>
            <a:ext cx="928964" cy="15957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8561495" y="4481892"/>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8561495" y="5262180"/>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7810671" y="7164636"/>
            <a:ext cx="1509436" cy="284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7810671" y="7193059"/>
            <a:ext cx="1509436" cy="751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113452" y="380928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2362840" y="38102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2614158" y="381099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2856835" y="381170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2114128" y="40087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2363516" y="400974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2614834" y="40104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857509" y="401116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3549593" y="3811704"/>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 name="Straight Arrow Connector 5"/>
          <p:cNvCxnSpPr>
            <a:endCxn id="55" idx="1"/>
          </p:cNvCxnSpPr>
          <p:nvPr/>
        </p:nvCxnSpPr>
        <p:spPr>
          <a:xfrm flipV="1">
            <a:off x="3103261" y="400049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121401" y="4571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2370789" y="457208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2622107" y="45727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2122078" y="477054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2371466" y="477155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6" name="Rectangle 65"/>
          <p:cNvSpPr/>
          <p:nvPr/>
        </p:nvSpPr>
        <p:spPr>
          <a:xfrm>
            <a:off x="2622783" y="47722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8" name="Rectangle 67"/>
          <p:cNvSpPr/>
          <p:nvPr/>
        </p:nvSpPr>
        <p:spPr>
          <a:xfrm>
            <a:off x="4461789" y="4585710"/>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9" name="Straight Arrow Connector 68"/>
          <p:cNvCxnSpPr/>
          <p:nvPr/>
        </p:nvCxnSpPr>
        <p:spPr>
          <a:xfrm flipV="1">
            <a:off x="3037450" y="4774498"/>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2117766" y="53694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1" name="Rectangle 70"/>
          <p:cNvSpPr/>
          <p:nvPr/>
        </p:nvSpPr>
        <p:spPr>
          <a:xfrm>
            <a:off x="2367154" y="537041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618472" y="537112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861146" y="53718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4" name="Rectangle 73"/>
          <p:cNvSpPr/>
          <p:nvPr/>
        </p:nvSpPr>
        <p:spPr>
          <a:xfrm>
            <a:off x="2118440" y="5568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5" name="Rectangle 74"/>
          <p:cNvSpPr/>
          <p:nvPr/>
        </p:nvSpPr>
        <p:spPr>
          <a:xfrm>
            <a:off x="2367828" y="5569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6" name="Rectangle 75"/>
          <p:cNvSpPr/>
          <p:nvPr/>
        </p:nvSpPr>
        <p:spPr>
          <a:xfrm>
            <a:off x="2619146" y="557059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7" name="Rectangle 76"/>
          <p:cNvSpPr/>
          <p:nvPr/>
        </p:nvSpPr>
        <p:spPr>
          <a:xfrm>
            <a:off x="2861821" y="55713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8" name="Rectangle 77"/>
          <p:cNvSpPr/>
          <p:nvPr/>
        </p:nvSpPr>
        <p:spPr>
          <a:xfrm>
            <a:off x="3553905" y="5371838"/>
            <a:ext cx="382744" cy="37757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79" name="Straight Arrow Connector 78"/>
          <p:cNvCxnSpPr>
            <a:endCxn id="78" idx="1"/>
          </p:cNvCxnSpPr>
          <p:nvPr/>
        </p:nvCxnSpPr>
        <p:spPr>
          <a:xfrm flipV="1">
            <a:off x="3107573" y="5560626"/>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279117" y="427353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1" name="Rectangle 80"/>
          <p:cNvSpPr/>
          <p:nvPr/>
        </p:nvSpPr>
        <p:spPr>
          <a:xfrm>
            <a:off x="6528505" y="42745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2" name="Rectangle 81"/>
          <p:cNvSpPr/>
          <p:nvPr/>
        </p:nvSpPr>
        <p:spPr>
          <a:xfrm>
            <a:off x="6779823" y="427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3" name="Rectangle 82"/>
          <p:cNvSpPr/>
          <p:nvPr/>
        </p:nvSpPr>
        <p:spPr>
          <a:xfrm>
            <a:off x="7022498" y="427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4" name="Rectangle 83"/>
          <p:cNvSpPr/>
          <p:nvPr/>
        </p:nvSpPr>
        <p:spPr>
          <a:xfrm>
            <a:off x="6279794" y="44729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5" name="Rectangle 84"/>
          <p:cNvSpPr/>
          <p:nvPr/>
        </p:nvSpPr>
        <p:spPr>
          <a:xfrm>
            <a:off x="6529182" y="447399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6" name="Rectangle 85"/>
          <p:cNvSpPr/>
          <p:nvPr/>
        </p:nvSpPr>
        <p:spPr>
          <a:xfrm>
            <a:off x="6780500" y="447470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7" name="Rectangle 86"/>
          <p:cNvSpPr/>
          <p:nvPr/>
        </p:nvSpPr>
        <p:spPr>
          <a:xfrm>
            <a:off x="7023174" y="447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8" name="Rectangle 87"/>
          <p:cNvSpPr/>
          <p:nvPr/>
        </p:nvSpPr>
        <p:spPr>
          <a:xfrm>
            <a:off x="7715256" y="4275956"/>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89" name="Straight Arrow Connector 88"/>
          <p:cNvCxnSpPr>
            <a:endCxn id="88" idx="1"/>
          </p:cNvCxnSpPr>
          <p:nvPr/>
        </p:nvCxnSpPr>
        <p:spPr>
          <a:xfrm flipV="1">
            <a:off x="7268925" y="446474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6285359" y="5062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1" name="Rectangle 100"/>
          <p:cNvSpPr/>
          <p:nvPr/>
        </p:nvSpPr>
        <p:spPr>
          <a:xfrm>
            <a:off x="6534747" y="5063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2" name="Rectangle 101"/>
          <p:cNvSpPr/>
          <p:nvPr/>
        </p:nvSpPr>
        <p:spPr>
          <a:xfrm>
            <a:off x="6786065" y="506386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3" name="Rectangle 102"/>
          <p:cNvSpPr/>
          <p:nvPr/>
        </p:nvSpPr>
        <p:spPr>
          <a:xfrm>
            <a:off x="7028742" y="50645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4" name="Rectangle 103"/>
          <p:cNvSpPr/>
          <p:nvPr/>
        </p:nvSpPr>
        <p:spPr>
          <a:xfrm>
            <a:off x="6286036" y="52616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5" name="Rectangle 104"/>
          <p:cNvSpPr/>
          <p:nvPr/>
        </p:nvSpPr>
        <p:spPr>
          <a:xfrm>
            <a:off x="6535423" y="52626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6" name="Rectangle 105"/>
          <p:cNvSpPr/>
          <p:nvPr/>
        </p:nvSpPr>
        <p:spPr>
          <a:xfrm>
            <a:off x="6786741" y="52633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7" name="Rectangle 106"/>
          <p:cNvSpPr/>
          <p:nvPr/>
        </p:nvSpPr>
        <p:spPr>
          <a:xfrm>
            <a:off x="7029416" y="52640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8" name="Rectangle 107"/>
          <p:cNvSpPr/>
          <p:nvPr/>
        </p:nvSpPr>
        <p:spPr>
          <a:xfrm>
            <a:off x="7721498" y="5064581"/>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09" name="Straight Arrow Connector 108"/>
          <p:cNvCxnSpPr>
            <a:endCxn id="108" idx="1"/>
          </p:cNvCxnSpPr>
          <p:nvPr/>
        </p:nvCxnSpPr>
        <p:spPr>
          <a:xfrm flipV="1">
            <a:off x="7275167" y="525336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9517951" y="62120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1" name="Rectangle 110"/>
          <p:cNvSpPr/>
          <p:nvPr/>
        </p:nvSpPr>
        <p:spPr>
          <a:xfrm>
            <a:off x="9767339" y="621303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2" name="Rectangle 111"/>
          <p:cNvSpPr/>
          <p:nvPr/>
        </p:nvSpPr>
        <p:spPr>
          <a:xfrm>
            <a:off x="10018657" y="621374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3" name="Rectangle 112"/>
          <p:cNvSpPr/>
          <p:nvPr/>
        </p:nvSpPr>
        <p:spPr>
          <a:xfrm>
            <a:off x="10261332" y="62144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4" name="Rectangle 113"/>
          <p:cNvSpPr/>
          <p:nvPr/>
        </p:nvSpPr>
        <p:spPr>
          <a:xfrm>
            <a:off x="9518626" y="641150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5" name="Rectangle 114"/>
          <p:cNvSpPr/>
          <p:nvPr/>
        </p:nvSpPr>
        <p:spPr>
          <a:xfrm>
            <a:off x="9768014" y="6412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6" name="Rectangle 115"/>
          <p:cNvSpPr/>
          <p:nvPr/>
        </p:nvSpPr>
        <p:spPr>
          <a:xfrm>
            <a:off x="10019334" y="64132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10262009" y="641392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10954090" y="6214460"/>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19" name="Straight Arrow Connector 118"/>
          <p:cNvCxnSpPr>
            <a:endCxn id="118" idx="1"/>
          </p:cNvCxnSpPr>
          <p:nvPr/>
        </p:nvCxnSpPr>
        <p:spPr>
          <a:xfrm flipV="1">
            <a:off x="10507759" y="640325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9497589" y="699403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1" name="Rectangle 130"/>
          <p:cNvSpPr/>
          <p:nvPr/>
        </p:nvSpPr>
        <p:spPr>
          <a:xfrm>
            <a:off x="9746977" y="699503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9998295" y="699574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10240970" y="699645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9498264" y="7193499"/>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9747654" y="71944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9998972" y="7195210"/>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10241647" y="719592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10933728" y="6996459"/>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39" name="Straight Arrow Connector 138"/>
          <p:cNvCxnSpPr>
            <a:endCxn id="138" idx="1"/>
          </p:cNvCxnSpPr>
          <p:nvPr/>
        </p:nvCxnSpPr>
        <p:spPr>
          <a:xfrm flipV="1">
            <a:off x="10487397" y="718524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5525504" y="6954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5774892" y="695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6026210" y="695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6268887" y="6956665"/>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526181" y="7153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5775568" y="7154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026886" y="715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6269561" y="715612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6961643" y="6956665"/>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Arrow Connector 148"/>
          <p:cNvCxnSpPr>
            <a:endCxn id="148" idx="1"/>
          </p:cNvCxnSpPr>
          <p:nvPr/>
        </p:nvCxnSpPr>
        <p:spPr>
          <a:xfrm flipV="1">
            <a:off x="6515313" y="714545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5529141" y="7745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1" name="Rectangle 150"/>
          <p:cNvSpPr/>
          <p:nvPr/>
        </p:nvSpPr>
        <p:spPr>
          <a:xfrm>
            <a:off x="5778529" y="7746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2" name="Rectangle 151"/>
          <p:cNvSpPr/>
          <p:nvPr/>
        </p:nvSpPr>
        <p:spPr>
          <a:xfrm>
            <a:off x="6029847" y="77471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3" name="Rectangle 152"/>
          <p:cNvSpPr/>
          <p:nvPr/>
        </p:nvSpPr>
        <p:spPr>
          <a:xfrm>
            <a:off x="6272522" y="77478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4" name="Rectangle 153"/>
          <p:cNvSpPr/>
          <p:nvPr/>
        </p:nvSpPr>
        <p:spPr>
          <a:xfrm>
            <a:off x="5529816" y="7944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5" name="Rectangle 154"/>
          <p:cNvSpPr/>
          <p:nvPr/>
        </p:nvSpPr>
        <p:spPr>
          <a:xfrm>
            <a:off x="5779206" y="79459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6" name="Rectangle 155"/>
          <p:cNvSpPr/>
          <p:nvPr/>
        </p:nvSpPr>
        <p:spPr>
          <a:xfrm>
            <a:off x="6030524" y="794663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6273199" y="79473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6965280" y="7747882"/>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9" name="Straight Arrow Connector 158"/>
          <p:cNvCxnSpPr>
            <a:endCxn id="158" idx="1"/>
          </p:cNvCxnSpPr>
          <p:nvPr/>
        </p:nvCxnSpPr>
        <p:spPr>
          <a:xfrm flipV="1">
            <a:off x="6518949" y="793667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3403210" y="4575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3652597" y="4576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2" name="Rectangle 161"/>
          <p:cNvSpPr/>
          <p:nvPr/>
        </p:nvSpPr>
        <p:spPr>
          <a:xfrm>
            <a:off x="3903915" y="4576747"/>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4146590" y="4577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3403884" y="4774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5" name="Rectangle 164"/>
          <p:cNvSpPr/>
          <p:nvPr/>
        </p:nvSpPr>
        <p:spPr>
          <a:xfrm>
            <a:off x="3653272" y="477549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3904590" y="477621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4147267" y="47769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1" name="Rectangle 60"/>
          <p:cNvSpPr/>
          <p:nvPr/>
        </p:nvSpPr>
        <p:spPr>
          <a:xfrm>
            <a:off x="2864782" y="45735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7" name="Rectangle 66"/>
          <p:cNvSpPr/>
          <p:nvPr/>
        </p:nvSpPr>
        <p:spPr>
          <a:xfrm>
            <a:off x="2865458" y="477297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9" name="Straight Arrow Connector 168"/>
          <p:cNvCxnSpPr>
            <a:stCxn id="31" idx="3"/>
            <a:endCxn id="34" idx="1"/>
          </p:cNvCxnSpPr>
          <p:nvPr/>
        </p:nvCxnSpPr>
        <p:spPr>
          <a:xfrm>
            <a:off x="4920849" y="4788589"/>
            <a:ext cx="1202244"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8" name="Curved Connector 167"/>
          <p:cNvCxnSpPr/>
          <p:nvPr/>
        </p:nvCxnSpPr>
        <p:spPr>
          <a:xfrm rot="10800000">
            <a:off x="5372271" y="7164634"/>
            <a:ext cx="18062" cy="780288"/>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7472157" y="2421467"/>
            <a:ext cx="659944"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12045390" y="3162665"/>
            <a:ext cx="639141"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9521" y="2090518"/>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54560" y="2889837"/>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7253295" y="2681166"/>
            <a:ext cx="431485"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A</a:t>
            </a:r>
          </a:p>
        </p:txBody>
      </p:sp>
      <p:sp>
        <p:nvSpPr>
          <p:cNvPr id="183" name="TextBox 182"/>
          <p:cNvSpPr txBox="1"/>
          <p:nvPr/>
        </p:nvSpPr>
        <p:spPr>
          <a:xfrm>
            <a:off x="12433175" y="3474944"/>
            <a:ext cx="421369"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B</a:t>
            </a:r>
          </a:p>
        </p:txBody>
      </p:sp>
      <p:sp>
        <p:nvSpPr>
          <p:cNvPr id="184" name="Oval 183"/>
          <p:cNvSpPr/>
          <p:nvPr/>
        </p:nvSpPr>
        <p:spPr>
          <a:xfrm>
            <a:off x="0" y="4189281"/>
            <a:ext cx="1286511" cy="961270"/>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85" name="Straight Arrow Connector 184"/>
          <p:cNvCxnSpPr>
            <a:stCxn id="184" idx="6"/>
          </p:cNvCxnSpPr>
          <p:nvPr/>
        </p:nvCxnSpPr>
        <p:spPr>
          <a:xfrm flipV="1">
            <a:off x="1286511" y="4008301"/>
            <a:ext cx="718396" cy="6616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1286511" y="4669916"/>
            <a:ext cx="718396" cy="1186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1286511" y="4669916"/>
            <a:ext cx="718396" cy="8989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11758507" y="6412771"/>
            <a:ext cx="605164" cy="12395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10539308" y="7485667"/>
            <a:ext cx="1262919" cy="7674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11802226" y="7652314"/>
            <a:ext cx="1122890" cy="1201556"/>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sp>
        <p:nvSpPr>
          <p:cNvPr id="192" name="TextBox 191"/>
          <p:cNvSpPr txBox="1"/>
          <p:nvPr/>
        </p:nvSpPr>
        <p:spPr>
          <a:xfrm>
            <a:off x="81501" y="5219035"/>
            <a:ext cx="1074254" cy="831681"/>
          </a:xfrm>
          <a:prstGeom prst="rect">
            <a:avLst/>
          </a:prstGeom>
          <a:noFill/>
          <a:ln>
            <a:solidFill>
              <a:schemeClr val="tx1"/>
            </a:solidFill>
          </a:ln>
        </p:spPr>
        <p:txBody>
          <a:bodyPr wrap="none" lIns="130039" tIns="65020" rIns="130039" bIns="65020" rtlCol="0">
            <a:spAutoFit/>
          </a:bodyPr>
          <a:lstStyle/>
          <a:p>
            <a:pPr defTabSz="1300393" rtl="0"/>
            <a:r>
              <a:rPr lang="en-US" sz="2300" kern="1200" dirty="0">
                <a:solidFill>
                  <a:prstClr val="black"/>
                </a:solidFill>
                <a:latin typeface="Calibri"/>
                <a:ea typeface="+mn-ea"/>
                <a:cs typeface="+mn-cs"/>
              </a:rPr>
              <a:t>Source</a:t>
            </a:r>
          </a:p>
          <a:p>
            <a:pPr defTabSz="1300393" rtl="0"/>
            <a:r>
              <a:rPr lang="en-US" sz="2300" kern="1200" dirty="0">
                <a:solidFill>
                  <a:prstClr val="black"/>
                </a:solidFill>
                <a:latin typeface="Calibri"/>
                <a:ea typeface="+mn-ea"/>
                <a:cs typeface="+mn-cs"/>
              </a:rPr>
              <a:t>Node</a:t>
            </a:r>
          </a:p>
        </p:txBody>
      </p:sp>
      <p:sp>
        <p:nvSpPr>
          <p:cNvPr id="193" name="Rectangle 192"/>
          <p:cNvSpPr/>
          <p:nvPr/>
        </p:nvSpPr>
        <p:spPr>
          <a:xfrm>
            <a:off x="120330" y="445406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4" name="Rectangle 193"/>
          <p:cNvSpPr/>
          <p:nvPr/>
        </p:nvSpPr>
        <p:spPr>
          <a:xfrm>
            <a:off x="369717" y="44550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5" name="Rectangle 194"/>
          <p:cNvSpPr/>
          <p:nvPr/>
        </p:nvSpPr>
        <p:spPr>
          <a:xfrm>
            <a:off x="621035" y="44557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6" name="Rectangle 195"/>
          <p:cNvSpPr/>
          <p:nvPr/>
        </p:nvSpPr>
        <p:spPr>
          <a:xfrm>
            <a:off x="863710" y="445649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7" name="Rectangle 196"/>
          <p:cNvSpPr/>
          <p:nvPr/>
        </p:nvSpPr>
        <p:spPr>
          <a:xfrm>
            <a:off x="121004" y="4653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8" name="Rectangle 197"/>
          <p:cNvSpPr/>
          <p:nvPr/>
        </p:nvSpPr>
        <p:spPr>
          <a:xfrm>
            <a:off x="370392" y="4654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9" name="Rectangle 198"/>
          <p:cNvSpPr/>
          <p:nvPr/>
        </p:nvSpPr>
        <p:spPr>
          <a:xfrm>
            <a:off x="621710" y="46552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0" name="Rectangle 199"/>
          <p:cNvSpPr/>
          <p:nvPr/>
        </p:nvSpPr>
        <p:spPr>
          <a:xfrm>
            <a:off x="864387" y="465595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1" name="Rectangle 200"/>
          <p:cNvSpPr/>
          <p:nvPr/>
        </p:nvSpPr>
        <p:spPr>
          <a:xfrm>
            <a:off x="119653" y="4455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2" name="Rectangle 201"/>
          <p:cNvSpPr/>
          <p:nvPr/>
        </p:nvSpPr>
        <p:spPr>
          <a:xfrm>
            <a:off x="369041" y="445603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3" name="Rectangle 202"/>
          <p:cNvSpPr/>
          <p:nvPr/>
        </p:nvSpPr>
        <p:spPr>
          <a:xfrm>
            <a:off x="620359" y="445675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4" name="Rectangle 203"/>
          <p:cNvSpPr/>
          <p:nvPr/>
        </p:nvSpPr>
        <p:spPr>
          <a:xfrm>
            <a:off x="863036" y="445746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5" name="Rectangle 204"/>
          <p:cNvSpPr/>
          <p:nvPr/>
        </p:nvSpPr>
        <p:spPr>
          <a:xfrm>
            <a:off x="120330" y="4654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6" name="Rectangle 205"/>
          <p:cNvSpPr/>
          <p:nvPr/>
        </p:nvSpPr>
        <p:spPr>
          <a:xfrm>
            <a:off x="369717" y="4655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7" name="Rectangle 206"/>
          <p:cNvSpPr/>
          <p:nvPr/>
        </p:nvSpPr>
        <p:spPr>
          <a:xfrm>
            <a:off x="621035" y="465621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8" name="Rectangle 207"/>
          <p:cNvSpPr/>
          <p:nvPr/>
        </p:nvSpPr>
        <p:spPr>
          <a:xfrm>
            <a:off x="863710" y="46569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9" name="Rectangle 208"/>
          <p:cNvSpPr/>
          <p:nvPr/>
        </p:nvSpPr>
        <p:spPr>
          <a:xfrm>
            <a:off x="95673" y="446253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0" name="Rectangle 209"/>
          <p:cNvSpPr/>
          <p:nvPr/>
        </p:nvSpPr>
        <p:spPr>
          <a:xfrm>
            <a:off x="345061" y="446353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1" name="Rectangle 210"/>
          <p:cNvSpPr/>
          <p:nvPr/>
        </p:nvSpPr>
        <p:spPr>
          <a:xfrm>
            <a:off x="596379" y="446424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2" name="Rectangle 211"/>
          <p:cNvSpPr/>
          <p:nvPr/>
        </p:nvSpPr>
        <p:spPr>
          <a:xfrm>
            <a:off x="839054" y="446495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3" name="Rectangle 212"/>
          <p:cNvSpPr/>
          <p:nvPr/>
        </p:nvSpPr>
        <p:spPr>
          <a:xfrm>
            <a:off x="96350" y="466199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4" name="Rectangle 213"/>
          <p:cNvSpPr/>
          <p:nvPr/>
        </p:nvSpPr>
        <p:spPr>
          <a:xfrm>
            <a:off x="345738" y="466299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5" name="Rectangle 214"/>
          <p:cNvSpPr/>
          <p:nvPr/>
        </p:nvSpPr>
        <p:spPr>
          <a:xfrm>
            <a:off x="597055" y="466370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6" name="Rectangle 215"/>
          <p:cNvSpPr/>
          <p:nvPr/>
        </p:nvSpPr>
        <p:spPr>
          <a:xfrm>
            <a:off x="839730" y="466441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7" name="Rectangle 216"/>
          <p:cNvSpPr/>
          <p:nvPr/>
        </p:nvSpPr>
        <p:spPr>
          <a:xfrm>
            <a:off x="94999" y="445966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8" name="Rectangle 217"/>
          <p:cNvSpPr/>
          <p:nvPr/>
        </p:nvSpPr>
        <p:spPr>
          <a:xfrm>
            <a:off x="344387" y="446066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19" name="Rectangle 218"/>
          <p:cNvSpPr/>
          <p:nvPr/>
        </p:nvSpPr>
        <p:spPr>
          <a:xfrm>
            <a:off x="595705" y="446137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0" name="Rectangle 219"/>
          <p:cNvSpPr/>
          <p:nvPr/>
        </p:nvSpPr>
        <p:spPr>
          <a:xfrm>
            <a:off x="838379" y="446208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1" name="Rectangle 220"/>
          <p:cNvSpPr/>
          <p:nvPr/>
        </p:nvSpPr>
        <p:spPr>
          <a:xfrm>
            <a:off x="95673" y="465912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2" name="Rectangle 221"/>
          <p:cNvSpPr/>
          <p:nvPr/>
        </p:nvSpPr>
        <p:spPr>
          <a:xfrm>
            <a:off x="345061" y="466012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3" name="Rectangle 222"/>
          <p:cNvSpPr/>
          <p:nvPr/>
        </p:nvSpPr>
        <p:spPr>
          <a:xfrm>
            <a:off x="596379" y="466084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4" name="Rectangle 223"/>
          <p:cNvSpPr/>
          <p:nvPr/>
        </p:nvSpPr>
        <p:spPr>
          <a:xfrm>
            <a:off x="839054" y="466155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5" name="Rectangle 224"/>
          <p:cNvSpPr/>
          <p:nvPr/>
        </p:nvSpPr>
        <p:spPr>
          <a:xfrm>
            <a:off x="4540995" y="511710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6" name="Rectangle 225"/>
          <p:cNvSpPr/>
          <p:nvPr/>
        </p:nvSpPr>
        <p:spPr>
          <a:xfrm>
            <a:off x="4790383" y="511810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7" name="Rectangle 226"/>
          <p:cNvSpPr/>
          <p:nvPr/>
        </p:nvSpPr>
        <p:spPr>
          <a:xfrm>
            <a:off x="5041701" y="51188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8" name="Rectangle 227"/>
          <p:cNvSpPr/>
          <p:nvPr/>
        </p:nvSpPr>
        <p:spPr>
          <a:xfrm>
            <a:off x="5284376" y="51195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9" name="Rectangle 228"/>
          <p:cNvSpPr/>
          <p:nvPr/>
        </p:nvSpPr>
        <p:spPr>
          <a:xfrm>
            <a:off x="4541672" y="531656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0" name="Rectangle 229"/>
          <p:cNvSpPr/>
          <p:nvPr/>
        </p:nvSpPr>
        <p:spPr>
          <a:xfrm>
            <a:off x="4791060" y="531756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1" name="Rectangle 230"/>
          <p:cNvSpPr/>
          <p:nvPr/>
        </p:nvSpPr>
        <p:spPr>
          <a:xfrm>
            <a:off x="5042378" y="531827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2" name="Rectangle 231"/>
          <p:cNvSpPr/>
          <p:nvPr/>
        </p:nvSpPr>
        <p:spPr>
          <a:xfrm>
            <a:off x="5285052" y="531898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3" name="Rectangle 232"/>
          <p:cNvSpPr/>
          <p:nvPr/>
        </p:nvSpPr>
        <p:spPr>
          <a:xfrm>
            <a:off x="3403210" y="321651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4" name="Rectangle 233"/>
          <p:cNvSpPr/>
          <p:nvPr/>
        </p:nvSpPr>
        <p:spPr>
          <a:xfrm>
            <a:off x="3652597" y="321751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5" name="Rectangle 234"/>
          <p:cNvSpPr/>
          <p:nvPr/>
        </p:nvSpPr>
        <p:spPr>
          <a:xfrm>
            <a:off x="3903915" y="32182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6" name="Rectangle 235"/>
          <p:cNvSpPr/>
          <p:nvPr/>
        </p:nvSpPr>
        <p:spPr>
          <a:xfrm>
            <a:off x="4146590" y="3218936"/>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7" name="Rectangle 236"/>
          <p:cNvSpPr/>
          <p:nvPr/>
        </p:nvSpPr>
        <p:spPr>
          <a:xfrm>
            <a:off x="3403884" y="341597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8" name="Rectangle 237"/>
          <p:cNvSpPr/>
          <p:nvPr/>
        </p:nvSpPr>
        <p:spPr>
          <a:xfrm>
            <a:off x="3653272" y="3416976"/>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9" name="Rectangle 238"/>
          <p:cNvSpPr/>
          <p:nvPr/>
        </p:nvSpPr>
        <p:spPr>
          <a:xfrm>
            <a:off x="3904590" y="341768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0" name="Rectangle 239"/>
          <p:cNvSpPr/>
          <p:nvPr/>
        </p:nvSpPr>
        <p:spPr>
          <a:xfrm>
            <a:off x="4147267" y="341839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1" name="Rectangle 240"/>
          <p:cNvSpPr/>
          <p:nvPr/>
        </p:nvSpPr>
        <p:spPr>
          <a:xfrm>
            <a:off x="3405609" y="591827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2" name="Rectangle 241"/>
          <p:cNvSpPr/>
          <p:nvPr/>
        </p:nvSpPr>
        <p:spPr>
          <a:xfrm>
            <a:off x="3654999" y="591927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3" name="Rectangle 242"/>
          <p:cNvSpPr/>
          <p:nvPr/>
        </p:nvSpPr>
        <p:spPr>
          <a:xfrm>
            <a:off x="3906317" y="591998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4" name="Rectangle 243"/>
          <p:cNvSpPr/>
          <p:nvPr/>
        </p:nvSpPr>
        <p:spPr>
          <a:xfrm>
            <a:off x="4148991" y="592069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5" name="Rectangle 244"/>
          <p:cNvSpPr/>
          <p:nvPr/>
        </p:nvSpPr>
        <p:spPr>
          <a:xfrm>
            <a:off x="3406285" y="61177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6" name="Rectangle 245"/>
          <p:cNvSpPr/>
          <p:nvPr/>
        </p:nvSpPr>
        <p:spPr>
          <a:xfrm>
            <a:off x="3655673" y="611874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7" name="Rectangle 246"/>
          <p:cNvSpPr/>
          <p:nvPr/>
        </p:nvSpPr>
        <p:spPr>
          <a:xfrm>
            <a:off x="3906991" y="611945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8" name="Rectangle 247"/>
          <p:cNvSpPr/>
          <p:nvPr/>
        </p:nvSpPr>
        <p:spPr>
          <a:xfrm>
            <a:off x="4149666" y="612016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9" name="Rectangle 248"/>
          <p:cNvSpPr/>
          <p:nvPr/>
        </p:nvSpPr>
        <p:spPr>
          <a:xfrm>
            <a:off x="3397241" y="322664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0" name="Rectangle 249"/>
          <p:cNvSpPr/>
          <p:nvPr/>
        </p:nvSpPr>
        <p:spPr>
          <a:xfrm>
            <a:off x="3646628" y="32276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1" name="Rectangle 250"/>
          <p:cNvSpPr/>
          <p:nvPr/>
        </p:nvSpPr>
        <p:spPr>
          <a:xfrm>
            <a:off x="3897946" y="322835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2" name="Rectangle 251"/>
          <p:cNvSpPr/>
          <p:nvPr/>
        </p:nvSpPr>
        <p:spPr>
          <a:xfrm>
            <a:off x="4140621" y="322906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3" name="Rectangle 252"/>
          <p:cNvSpPr/>
          <p:nvPr/>
        </p:nvSpPr>
        <p:spPr>
          <a:xfrm>
            <a:off x="3397915" y="342610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4" name="Rectangle 253"/>
          <p:cNvSpPr/>
          <p:nvPr/>
        </p:nvSpPr>
        <p:spPr>
          <a:xfrm>
            <a:off x="3647303" y="342710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5" name="Rectangle 254"/>
          <p:cNvSpPr/>
          <p:nvPr/>
        </p:nvSpPr>
        <p:spPr>
          <a:xfrm>
            <a:off x="3898621" y="3427816"/>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6" name="Rectangle 255"/>
          <p:cNvSpPr/>
          <p:nvPr/>
        </p:nvSpPr>
        <p:spPr>
          <a:xfrm>
            <a:off x="4141298" y="342852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7" name="Rectangle 256"/>
          <p:cNvSpPr/>
          <p:nvPr/>
        </p:nvSpPr>
        <p:spPr>
          <a:xfrm>
            <a:off x="4528198" y="511490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8" name="Rectangle 257"/>
          <p:cNvSpPr/>
          <p:nvPr/>
        </p:nvSpPr>
        <p:spPr>
          <a:xfrm>
            <a:off x="4777586" y="511590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9" name="Rectangle 258"/>
          <p:cNvSpPr/>
          <p:nvPr/>
        </p:nvSpPr>
        <p:spPr>
          <a:xfrm>
            <a:off x="5028904" y="51166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0" name="Rectangle 259"/>
          <p:cNvSpPr/>
          <p:nvPr/>
        </p:nvSpPr>
        <p:spPr>
          <a:xfrm>
            <a:off x="5271579" y="511732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1" name="Rectangle 260"/>
          <p:cNvSpPr/>
          <p:nvPr/>
        </p:nvSpPr>
        <p:spPr>
          <a:xfrm>
            <a:off x="4528873" y="531436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2" name="Rectangle 261"/>
          <p:cNvSpPr/>
          <p:nvPr/>
        </p:nvSpPr>
        <p:spPr>
          <a:xfrm>
            <a:off x="4778263" y="531536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3" name="Rectangle 262"/>
          <p:cNvSpPr/>
          <p:nvPr/>
        </p:nvSpPr>
        <p:spPr>
          <a:xfrm>
            <a:off x="5029581" y="531607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4" name="Rectangle 263"/>
          <p:cNvSpPr/>
          <p:nvPr/>
        </p:nvSpPr>
        <p:spPr>
          <a:xfrm>
            <a:off x="5272255" y="531678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5" name="Rectangle 264"/>
          <p:cNvSpPr/>
          <p:nvPr/>
        </p:nvSpPr>
        <p:spPr>
          <a:xfrm>
            <a:off x="3402533" y="592522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6" name="Rectangle 265"/>
          <p:cNvSpPr/>
          <p:nvPr/>
        </p:nvSpPr>
        <p:spPr>
          <a:xfrm>
            <a:off x="3651921" y="59262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7" name="Rectangle 266"/>
          <p:cNvSpPr/>
          <p:nvPr/>
        </p:nvSpPr>
        <p:spPr>
          <a:xfrm>
            <a:off x="3903239" y="592693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8" name="Rectangle 267"/>
          <p:cNvSpPr/>
          <p:nvPr/>
        </p:nvSpPr>
        <p:spPr>
          <a:xfrm>
            <a:off x="4145916" y="592764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9" name="Rectangle 268"/>
          <p:cNvSpPr/>
          <p:nvPr/>
        </p:nvSpPr>
        <p:spPr>
          <a:xfrm>
            <a:off x="3403210" y="612468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0" name="Rectangle 269"/>
          <p:cNvSpPr/>
          <p:nvPr/>
        </p:nvSpPr>
        <p:spPr>
          <a:xfrm>
            <a:off x="3652597" y="612568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1" name="Rectangle 270"/>
          <p:cNvSpPr/>
          <p:nvPr/>
        </p:nvSpPr>
        <p:spPr>
          <a:xfrm>
            <a:off x="3903915" y="612639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2" name="Rectangle 271"/>
          <p:cNvSpPr/>
          <p:nvPr/>
        </p:nvSpPr>
        <p:spPr>
          <a:xfrm>
            <a:off x="4146590" y="612711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3" name="Rectangle 272"/>
          <p:cNvSpPr/>
          <p:nvPr/>
        </p:nvSpPr>
        <p:spPr>
          <a:xfrm>
            <a:off x="7571685" y="370977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4" name="Rectangle 273"/>
          <p:cNvSpPr/>
          <p:nvPr/>
        </p:nvSpPr>
        <p:spPr>
          <a:xfrm>
            <a:off x="7821073" y="37107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5" name="Rectangle 274"/>
          <p:cNvSpPr/>
          <p:nvPr/>
        </p:nvSpPr>
        <p:spPr>
          <a:xfrm>
            <a:off x="8072391" y="371148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6" name="Rectangle 275"/>
          <p:cNvSpPr/>
          <p:nvPr/>
        </p:nvSpPr>
        <p:spPr>
          <a:xfrm>
            <a:off x="8315068" y="3712191"/>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7" name="Rectangle 276"/>
          <p:cNvSpPr/>
          <p:nvPr/>
        </p:nvSpPr>
        <p:spPr>
          <a:xfrm>
            <a:off x="7572362" y="39092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8" name="Rectangle 277"/>
          <p:cNvSpPr/>
          <p:nvPr/>
        </p:nvSpPr>
        <p:spPr>
          <a:xfrm>
            <a:off x="7821749" y="391023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9" name="Rectangle 278"/>
          <p:cNvSpPr/>
          <p:nvPr/>
        </p:nvSpPr>
        <p:spPr>
          <a:xfrm>
            <a:off x="8073067" y="3910945"/>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0" name="Rectangle 279"/>
          <p:cNvSpPr/>
          <p:nvPr/>
        </p:nvSpPr>
        <p:spPr>
          <a:xfrm>
            <a:off x="8315742" y="391165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1" name="Rectangle 280"/>
          <p:cNvSpPr/>
          <p:nvPr/>
        </p:nvSpPr>
        <p:spPr>
          <a:xfrm>
            <a:off x="7563833" y="562625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2" name="Rectangle 281"/>
          <p:cNvSpPr/>
          <p:nvPr/>
        </p:nvSpPr>
        <p:spPr>
          <a:xfrm>
            <a:off x="7813221" y="562725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3" name="Rectangle 282"/>
          <p:cNvSpPr/>
          <p:nvPr/>
        </p:nvSpPr>
        <p:spPr>
          <a:xfrm>
            <a:off x="8064539" y="5627961"/>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4" name="Rectangle 283"/>
          <p:cNvSpPr/>
          <p:nvPr/>
        </p:nvSpPr>
        <p:spPr>
          <a:xfrm>
            <a:off x="8307214" y="562867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5" name="Rectangle 284"/>
          <p:cNvSpPr/>
          <p:nvPr/>
        </p:nvSpPr>
        <p:spPr>
          <a:xfrm>
            <a:off x="7564510" y="58257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6" name="Rectangle 285"/>
          <p:cNvSpPr/>
          <p:nvPr/>
        </p:nvSpPr>
        <p:spPr>
          <a:xfrm>
            <a:off x="7813898" y="58267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7" name="Rectangle 286"/>
          <p:cNvSpPr/>
          <p:nvPr/>
        </p:nvSpPr>
        <p:spPr>
          <a:xfrm>
            <a:off x="8065215" y="582742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8" name="Rectangle 287"/>
          <p:cNvSpPr/>
          <p:nvPr/>
        </p:nvSpPr>
        <p:spPr>
          <a:xfrm>
            <a:off x="8307890" y="582813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9" name="Rectangle 288"/>
          <p:cNvSpPr/>
          <p:nvPr/>
        </p:nvSpPr>
        <p:spPr>
          <a:xfrm>
            <a:off x="6813144" y="6403981"/>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0" name="Rectangle 289"/>
          <p:cNvSpPr/>
          <p:nvPr/>
        </p:nvSpPr>
        <p:spPr>
          <a:xfrm>
            <a:off x="7062534" y="6404981"/>
            <a:ext cx="245751" cy="199022"/>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1" name="Rectangle 290"/>
          <p:cNvSpPr/>
          <p:nvPr/>
        </p:nvSpPr>
        <p:spPr>
          <a:xfrm>
            <a:off x="7313852" y="640569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2" name="Rectangle 291"/>
          <p:cNvSpPr/>
          <p:nvPr/>
        </p:nvSpPr>
        <p:spPr>
          <a:xfrm>
            <a:off x="7556527" y="640640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3" name="Rectangle 292"/>
          <p:cNvSpPr/>
          <p:nvPr/>
        </p:nvSpPr>
        <p:spPr>
          <a:xfrm>
            <a:off x="6813820" y="66034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4" name="Rectangle 293"/>
          <p:cNvSpPr/>
          <p:nvPr/>
        </p:nvSpPr>
        <p:spPr>
          <a:xfrm>
            <a:off x="7063208" y="660444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5" name="Rectangle 294"/>
          <p:cNvSpPr/>
          <p:nvPr/>
        </p:nvSpPr>
        <p:spPr>
          <a:xfrm>
            <a:off x="7314526" y="660515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6" name="Rectangle 295"/>
          <p:cNvSpPr/>
          <p:nvPr/>
        </p:nvSpPr>
        <p:spPr>
          <a:xfrm>
            <a:off x="7557201" y="6605867"/>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7" name="Rectangle 296"/>
          <p:cNvSpPr/>
          <p:nvPr/>
        </p:nvSpPr>
        <p:spPr>
          <a:xfrm>
            <a:off x="7574761" y="373494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8" name="Rectangle 297"/>
          <p:cNvSpPr/>
          <p:nvPr/>
        </p:nvSpPr>
        <p:spPr>
          <a:xfrm>
            <a:off x="7824151" y="373594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9" name="Rectangle 298"/>
          <p:cNvSpPr/>
          <p:nvPr/>
        </p:nvSpPr>
        <p:spPr>
          <a:xfrm>
            <a:off x="8075469" y="373666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0" name="Rectangle 299"/>
          <p:cNvSpPr/>
          <p:nvPr/>
        </p:nvSpPr>
        <p:spPr>
          <a:xfrm>
            <a:off x="8318143" y="373737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1" name="Rectangle 300"/>
          <p:cNvSpPr/>
          <p:nvPr/>
        </p:nvSpPr>
        <p:spPr>
          <a:xfrm>
            <a:off x="7575437" y="393441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2" name="Rectangle 301"/>
          <p:cNvSpPr/>
          <p:nvPr/>
        </p:nvSpPr>
        <p:spPr>
          <a:xfrm>
            <a:off x="7824825" y="393541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3" name="Rectangle 302"/>
          <p:cNvSpPr/>
          <p:nvPr/>
        </p:nvSpPr>
        <p:spPr>
          <a:xfrm>
            <a:off x="8076143" y="3936124"/>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4" name="Rectangle 303"/>
          <p:cNvSpPr/>
          <p:nvPr/>
        </p:nvSpPr>
        <p:spPr>
          <a:xfrm>
            <a:off x="8318818" y="393683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9" name="Rectangle 328"/>
          <p:cNvSpPr/>
          <p:nvPr/>
        </p:nvSpPr>
        <p:spPr>
          <a:xfrm>
            <a:off x="10583074" y="558257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0" name="Rectangle 329"/>
          <p:cNvSpPr/>
          <p:nvPr/>
        </p:nvSpPr>
        <p:spPr>
          <a:xfrm>
            <a:off x="10832462" y="558357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1" name="Rectangle 330"/>
          <p:cNvSpPr/>
          <p:nvPr/>
        </p:nvSpPr>
        <p:spPr>
          <a:xfrm>
            <a:off x="11083782" y="558428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2" name="Rectangle 331"/>
          <p:cNvSpPr/>
          <p:nvPr/>
        </p:nvSpPr>
        <p:spPr>
          <a:xfrm>
            <a:off x="11326457" y="55850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3" name="Rectangle 332"/>
          <p:cNvSpPr/>
          <p:nvPr/>
        </p:nvSpPr>
        <p:spPr>
          <a:xfrm>
            <a:off x="10583750" y="578204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4" name="Rectangle 333"/>
          <p:cNvSpPr/>
          <p:nvPr/>
        </p:nvSpPr>
        <p:spPr>
          <a:xfrm>
            <a:off x="10833138" y="578304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5" name="Rectangle 334"/>
          <p:cNvSpPr/>
          <p:nvPr/>
        </p:nvSpPr>
        <p:spPr>
          <a:xfrm>
            <a:off x="11084456" y="578375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6" name="Rectangle 335"/>
          <p:cNvSpPr/>
          <p:nvPr/>
        </p:nvSpPr>
        <p:spPr>
          <a:xfrm>
            <a:off x="11327131" y="578446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7" name="Rectangle 336"/>
          <p:cNvSpPr/>
          <p:nvPr/>
        </p:nvSpPr>
        <p:spPr>
          <a:xfrm>
            <a:off x="9574339" y="764494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8" name="Rectangle 337"/>
          <p:cNvSpPr/>
          <p:nvPr/>
        </p:nvSpPr>
        <p:spPr>
          <a:xfrm>
            <a:off x="9823727" y="764594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9" name="Rectangle 338"/>
          <p:cNvSpPr/>
          <p:nvPr/>
        </p:nvSpPr>
        <p:spPr>
          <a:xfrm>
            <a:off x="10075045" y="7646659"/>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0" name="Rectangle 339"/>
          <p:cNvSpPr/>
          <p:nvPr/>
        </p:nvSpPr>
        <p:spPr>
          <a:xfrm>
            <a:off x="10317719" y="76473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1" name="Rectangle 340"/>
          <p:cNvSpPr/>
          <p:nvPr/>
        </p:nvSpPr>
        <p:spPr>
          <a:xfrm>
            <a:off x="9575013" y="784441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2" name="Rectangle 341"/>
          <p:cNvSpPr/>
          <p:nvPr/>
        </p:nvSpPr>
        <p:spPr>
          <a:xfrm>
            <a:off x="9824401" y="784541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3" name="Rectangle 342"/>
          <p:cNvSpPr/>
          <p:nvPr/>
        </p:nvSpPr>
        <p:spPr>
          <a:xfrm>
            <a:off x="10075719" y="78461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4" name="Rectangle 343"/>
          <p:cNvSpPr/>
          <p:nvPr/>
        </p:nvSpPr>
        <p:spPr>
          <a:xfrm>
            <a:off x="10318396" y="7846834"/>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3" name="Rectangle 312"/>
          <p:cNvSpPr/>
          <p:nvPr/>
        </p:nvSpPr>
        <p:spPr>
          <a:xfrm>
            <a:off x="6812469" y="641884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4" name="Rectangle 313"/>
          <p:cNvSpPr/>
          <p:nvPr/>
        </p:nvSpPr>
        <p:spPr>
          <a:xfrm>
            <a:off x="7061857" y="6419840"/>
            <a:ext cx="245751" cy="199022"/>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5" name="Rectangle 314"/>
          <p:cNvSpPr/>
          <p:nvPr/>
        </p:nvSpPr>
        <p:spPr>
          <a:xfrm>
            <a:off x="7313175" y="642055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6" name="Rectangle 315"/>
          <p:cNvSpPr/>
          <p:nvPr/>
        </p:nvSpPr>
        <p:spPr>
          <a:xfrm>
            <a:off x="7555850" y="642126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7" name="Rectangle 316"/>
          <p:cNvSpPr/>
          <p:nvPr/>
        </p:nvSpPr>
        <p:spPr>
          <a:xfrm>
            <a:off x="6813144" y="661830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8" name="Rectangle 317"/>
          <p:cNvSpPr/>
          <p:nvPr/>
        </p:nvSpPr>
        <p:spPr>
          <a:xfrm>
            <a:off x="7062534" y="661930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9" name="Rectangle 318"/>
          <p:cNvSpPr/>
          <p:nvPr/>
        </p:nvSpPr>
        <p:spPr>
          <a:xfrm>
            <a:off x="7313852" y="66200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0" name="Rectangle 319"/>
          <p:cNvSpPr/>
          <p:nvPr/>
        </p:nvSpPr>
        <p:spPr>
          <a:xfrm>
            <a:off x="7556527" y="662072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1" name="Rectangle 320"/>
          <p:cNvSpPr/>
          <p:nvPr/>
        </p:nvSpPr>
        <p:spPr>
          <a:xfrm>
            <a:off x="11861019" y="865198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2" name="Rectangle 321"/>
          <p:cNvSpPr/>
          <p:nvPr/>
        </p:nvSpPr>
        <p:spPr>
          <a:xfrm>
            <a:off x="12110407" y="865298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3" name="Rectangle 322"/>
          <p:cNvSpPr/>
          <p:nvPr/>
        </p:nvSpPr>
        <p:spPr>
          <a:xfrm>
            <a:off x="12361725" y="865369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4" name="Rectangle 323"/>
          <p:cNvSpPr/>
          <p:nvPr/>
        </p:nvSpPr>
        <p:spPr>
          <a:xfrm>
            <a:off x="12604402" y="8654406"/>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5" name="Rectangle 324"/>
          <p:cNvSpPr/>
          <p:nvPr/>
        </p:nvSpPr>
        <p:spPr>
          <a:xfrm>
            <a:off x="11861695" y="885144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6" name="Rectangle 325"/>
          <p:cNvSpPr/>
          <p:nvPr/>
        </p:nvSpPr>
        <p:spPr>
          <a:xfrm>
            <a:off x="12111083" y="885244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7" name="Rectangle 326"/>
          <p:cNvSpPr/>
          <p:nvPr/>
        </p:nvSpPr>
        <p:spPr>
          <a:xfrm>
            <a:off x="12362401" y="885316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8" name="Rectangle 327"/>
          <p:cNvSpPr/>
          <p:nvPr/>
        </p:nvSpPr>
        <p:spPr>
          <a:xfrm>
            <a:off x="12605076" y="885387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5" name="Rectangle 344"/>
          <p:cNvSpPr/>
          <p:nvPr/>
        </p:nvSpPr>
        <p:spPr>
          <a:xfrm>
            <a:off x="10729040" y="865111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6" name="Rectangle 345"/>
          <p:cNvSpPr/>
          <p:nvPr/>
        </p:nvSpPr>
        <p:spPr>
          <a:xfrm>
            <a:off x="10978428" y="865211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7" name="Rectangle 346"/>
          <p:cNvSpPr/>
          <p:nvPr/>
        </p:nvSpPr>
        <p:spPr>
          <a:xfrm>
            <a:off x="11229746" y="865283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8" name="Rectangle 347"/>
          <p:cNvSpPr/>
          <p:nvPr/>
        </p:nvSpPr>
        <p:spPr>
          <a:xfrm>
            <a:off x="11472421" y="86535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9" name="Rectangle 348"/>
          <p:cNvSpPr/>
          <p:nvPr/>
        </p:nvSpPr>
        <p:spPr>
          <a:xfrm>
            <a:off x="10729715" y="885058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0" name="Rectangle 349"/>
          <p:cNvSpPr/>
          <p:nvPr/>
        </p:nvSpPr>
        <p:spPr>
          <a:xfrm>
            <a:off x="10979105" y="885158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1" name="Rectangle 350"/>
          <p:cNvSpPr/>
          <p:nvPr/>
        </p:nvSpPr>
        <p:spPr>
          <a:xfrm>
            <a:off x="11230423" y="885229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2" name="Rectangle 351"/>
          <p:cNvSpPr/>
          <p:nvPr/>
        </p:nvSpPr>
        <p:spPr>
          <a:xfrm>
            <a:off x="11473098" y="8853005"/>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306"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78131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par>
                                <p:cTn id="8" presetID="10"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500"/>
                                        <p:tgtEl>
                                          <p:spTgt spid="185"/>
                                        </p:tgtEl>
                                      </p:cBhvr>
                                    </p:animEffect>
                                  </p:childTnLst>
                                </p:cTn>
                              </p:par>
                              <p:par>
                                <p:cTn id="11" presetID="10" presetClass="entr" presetSubtype="0" fill="hold"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fade">
                                      <p:cBhvr>
                                        <p:cTn id="13" dur="500"/>
                                        <p:tgtEl>
                                          <p:spTgt spid="186"/>
                                        </p:tgtEl>
                                      </p:cBhvr>
                                    </p:animEffect>
                                  </p:childTnLst>
                                </p:cTn>
                              </p:par>
                              <p:par>
                                <p:cTn id="14" presetID="10" presetClass="entr" presetSubtype="0" fill="hold" nodeType="withEffect">
                                  <p:stCondLst>
                                    <p:cond delay="0"/>
                                  </p:stCondLst>
                                  <p:childTnLst>
                                    <p:set>
                                      <p:cBhvr>
                                        <p:cTn id="15" dur="1" fill="hold">
                                          <p:stCondLst>
                                            <p:cond delay="0"/>
                                          </p:stCondLst>
                                        </p:cTn>
                                        <p:tgtEl>
                                          <p:spTgt spid="187"/>
                                        </p:tgtEl>
                                        <p:attrNameLst>
                                          <p:attrName>style.visibility</p:attrName>
                                        </p:attrNameLst>
                                      </p:cBhvr>
                                      <p:to>
                                        <p:strVal val="visible"/>
                                      </p:to>
                                    </p:set>
                                    <p:animEffect transition="in" filter="fade">
                                      <p:cBhvr>
                                        <p:cTn id="16" dur="500"/>
                                        <p:tgtEl>
                                          <p:spTgt spid="1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fade">
                                      <p:cBhvr>
                                        <p:cTn id="19" dur="500"/>
                                        <p:tgtEl>
                                          <p:spTgt spid="19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fade">
                                      <p:cBhvr>
                                        <p:cTn id="22" dur="500"/>
                                        <p:tgtEl>
                                          <p:spTgt spid="1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4"/>
                                        </p:tgtEl>
                                        <p:attrNameLst>
                                          <p:attrName>style.visibility</p:attrName>
                                        </p:attrNameLst>
                                      </p:cBhvr>
                                      <p:to>
                                        <p:strVal val="visible"/>
                                      </p:to>
                                    </p:set>
                                    <p:animEffect transition="in" filter="fade">
                                      <p:cBhvr>
                                        <p:cTn id="25" dur="500"/>
                                        <p:tgtEl>
                                          <p:spTgt spid="19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5"/>
                                        </p:tgtEl>
                                        <p:attrNameLst>
                                          <p:attrName>style.visibility</p:attrName>
                                        </p:attrNameLst>
                                      </p:cBhvr>
                                      <p:to>
                                        <p:strVal val="visible"/>
                                      </p:to>
                                    </p:set>
                                    <p:animEffect transition="in" filter="fade">
                                      <p:cBhvr>
                                        <p:cTn id="28" dur="500"/>
                                        <p:tgtEl>
                                          <p:spTgt spid="19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6"/>
                                        </p:tgtEl>
                                        <p:attrNameLst>
                                          <p:attrName>style.visibility</p:attrName>
                                        </p:attrNameLst>
                                      </p:cBhvr>
                                      <p:to>
                                        <p:strVal val="visible"/>
                                      </p:to>
                                    </p:set>
                                    <p:animEffect transition="in" filter="fade">
                                      <p:cBhvr>
                                        <p:cTn id="31" dur="500"/>
                                        <p:tgtEl>
                                          <p:spTgt spid="1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7"/>
                                        </p:tgtEl>
                                        <p:attrNameLst>
                                          <p:attrName>style.visibility</p:attrName>
                                        </p:attrNameLst>
                                      </p:cBhvr>
                                      <p:to>
                                        <p:strVal val="visible"/>
                                      </p:to>
                                    </p:set>
                                    <p:animEffect transition="in" filter="fade">
                                      <p:cBhvr>
                                        <p:cTn id="34" dur="500"/>
                                        <p:tgtEl>
                                          <p:spTgt spid="1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8"/>
                                        </p:tgtEl>
                                        <p:attrNameLst>
                                          <p:attrName>style.visibility</p:attrName>
                                        </p:attrNameLst>
                                      </p:cBhvr>
                                      <p:to>
                                        <p:strVal val="visible"/>
                                      </p:to>
                                    </p:set>
                                    <p:animEffect transition="in" filter="fade">
                                      <p:cBhvr>
                                        <p:cTn id="37" dur="500"/>
                                        <p:tgtEl>
                                          <p:spTgt spid="1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9"/>
                                        </p:tgtEl>
                                        <p:attrNameLst>
                                          <p:attrName>style.visibility</p:attrName>
                                        </p:attrNameLst>
                                      </p:cBhvr>
                                      <p:to>
                                        <p:strVal val="visible"/>
                                      </p:to>
                                    </p:set>
                                    <p:animEffect transition="in" filter="fade">
                                      <p:cBhvr>
                                        <p:cTn id="40" dur="500"/>
                                        <p:tgtEl>
                                          <p:spTgt spid="19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0"/>
                                        </p:tgtEl>
                                        <p:attrNameLst>
                                          <p:attrName>style.visibility</p:attrName>
                                        </p:attrNameLst>
                                      </p:cBhvr>
                                      <p:to>
                                        <p:strVal val="visible"/>
                                      </p:to>
                                    </p:set>
                                    <p:animEffect transition="in" filter="fade">
                                      <p:cBhvr>
                                        <p:cTn id="43" dur="500"/>
                                        <p:tgtEl>
                                          <p:spTgt spid="20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0"/>
                                        </p:tgtEl>
                                        <p:attrNameLst>
                                          <p:attrName>style.visibility</p:attrName>
                                        </p:attrNameLst>
                                      </p:cBhvr>
                                      <p:to>
                                        <p:strVal val="visible"/>
                                      </p:to>
                                    </p:set>
                                    <p:animEffect transition="in" filter="fade">
                                      <p:cBhvr>
                                        <p:cTn id="48" dur="500"/>
                                        <p:tgtEl>
                                          <p:spTgt spid="190"/>
                                        </p:tgtEl>
                                      </p:cBhvr>
                                    </p:animEffect>
                                  </p:childTnLst>
                                </p:cTn>
                              </p:par>
                              <p:par>
                                <p:cTn id="49" presetID="10" presetClass="entr" presetSubtype="0" fill="hold" nodeType="withEffect">
                                  <p:stCondLst>
                                    <p:cond delay="0"/>
                                  </p:stCondLst>
                                  <p:childTnLst>
                                    <p:set>
                                      <p:cBhvr>
                                        <p:cTn id="50" dur="1" fill="hold">
                                          <p:stCondLst>
                                            <p:cond delay="0"/>
                                          </p:stCondLst>
                                        </p:cTn>
                                        <p:tgtEl>
                                          <p:spTgt spid="188"/>
                                        </p:tgtEl>
                                        <p:attrNameLst>
                                          <p:attrName>style.visibility</p:attrName>
                                        </p:attrNameLst>
                                      </p:cBhvr>
                                      <p:to>
                                        <p:strVal val="visible"/>
                                      </p:to>
                                    </p:set>
                                    <p:animEffect transition="in" filter="fade">
                                      <p:cBhvr>
                                        <p:cTn id="51" dur="500"/>
                                        <p:tgtEl>
                                          <p:spTgt spid="188"/>
                                        </p:tgtEl>
                                      </p:cBhvr>
                                    </p:animEffect>
                                  </p:childTnLst>
                                </p:cTn>
                              </p:par>
                              <p:par>
                                <p:cTn id="52" presetID="10" presetClass="entr" presetSubtype="0" fill="hold" nodeType="with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fade">
                                      <p:cBhvr>
                                        <p:cTn id="54" dur="500"/>
                                        <p:tgtEl>
                                          <p:spTgt spid="18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5"/>
                                        </p:tgtEl>
                                        <p:attrNameLst>
                                          <p:attrName>style.visibility</p:attrName>
                                        </p:attrNameLst>
                                      </p:cBhvr>
                                      <p:to>
                                        <p:strVal val="visible"/>
                                      </p:to>
                                    </p:set>
                                    <p:animEffect transition="in" filter="fade">
                                      <p:cBhvr>
                                        <p:cTn id="57" dur="500"/>
                                        <p:tgtEl>
                                          <p:spTgt spid="30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1"/>
                                        </p:tgtEl>
                                        <p:attrNameLst>
                                          <p:attrName>style.visibility</p:attrName>
                                        </p:attrNameLst>
                                      </p:cBhvr>
                                      <p:to>
                                        <p:strVal val="visible"/>
                                      </p:to>
                                    </p:set>
                                    <p:animEffect transition="in" filter="fade">
                                      <p:cBhvr>
                                        <p:cTn id="62" dur="500"/>
                                        <p:tgtEl>
                                          <p:spTgt spid="20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2"/>
                                        </p:tgtEl>
                                        <p:attrNameLst>
                                          <p:attrName>style.visibility</p:attrName>
                                        </p:attrNameLst>
                                      </p:cBhvr>
                                      <p:to>
                                        <p:strVal val="visible"/>
                                      </p:to>
                                    </p:set>
                                    <p:animEffect transition="in" filter="fade">
                                      <p:cBhvr>
                                        <p:cTn id="65" dur="500"/>
                                        <p:tgtEl>
                                          <p:spTgt spid="20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3"/>
                                        </p:tgtEl>
                                        <p:attrNameLst>
                                          <p:attrName>style.visibility</p:attrName>
                                        </p:attrNameLst>
                                      </p:cBhvr>
                                      <p:to>
                                        <p:strVal val="visible"/>
                                      </p:to>
                                    </p:set>
                                    <p:animEffect transition="in" filter="fade">
                                      <p:cBhvr>
                                        <p:cTn id="68" dur="500"/>
                                        <p:tgtEl>
                                          <p:spTgt spid="20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4"/>
                                        </p:tgtEl>
                                        <p:attrNameLst>
                                          <p:attrName>style.visibility</p:attrName>
                                        </p:attrNameLst>
                                      </p:cBhvr>
                                      <p:to>
                                        <p:strVal val="visible"/>
                                      </p:to>
                                    </p:set>
                                    <p:animEffect transition="in" filter="fade">
                                      <p:cBhvr>
                                        <p:cTn id="71" dur="500"/>
                                        <p:tgtEl>
                                          <p:spTgt spid="20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5"/>
                                        </p:tgtEl>
                                        <p:attrNameLst>
                                          <p:attrName>style.visibility</p:attrName>
                                        </p:attrNameLst>
                                      </p:cBhvr>
                                      <p:to>
                                        <p:strVal val="visible"/>
                                      </p:to>
                                    </p:set>
                                    <p:animEffect transition="in" filter="fade">
                                      <p:cBhvr>
                                        <p:cTn id="74" dur="500"/>
                                        <p:tgtEl>
                                          <p:spTgt spid="20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6"/>
                                        </p:tgtEl>
                                        <p:attrNameLst>
                                          <p:attrName>style.visibility</p:attrName>
                                        </p:attrNameLst>
                                      </p:cBhvr>
                                      <p:to>
                                        <p:strVal val="visible"/>
                                      </p:to>
                                    </p:set>
                                    <p:animEffect transition="in" filter="fade">
                                      <p:cBhvr>
                                        <p:cTn id="77" dur="500"/>
                                        <p:tgtEl>
                                          <p:spTgt spid="20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7"/>
                                        </p:tgtEl>
                                        <p:attrNameLst>
                                          <p:attrName>style.visibility</p:attrName>
                                        </p:attrNameLst>
                                      </p:cBhvr>
                                      <p:to>
                                        <p:strVal val="visible"/>
                                      </p:to>
                                    </p:set>
                                    <p:animEffect transition="in" filter="fade">
                                      <p:cBhvr>
                                        <p:cTn id="80" dur="500"/>
                                        <p:tgtEl>
                                          <p:spTgt spid="20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8"/>
                                        </p:tgtEl>
                                        <p:attrNameLst>
                                          <p:attrName>style.visibility</p:attrName>
                                        </p:attrNameLst>
                                      </p:cBhvr>
                                      <p:to>
                                        <p:strVal val="visible"/>
                                      </p:to>
                                    </p:set>
                                    <p:animEffect transition="in" filter="fade">
                                      <p:cBhvr>
                                        <p:cTn id="83" dur="500"/>
                                        <p:tgtEl>
                                          <p:spTgt spid="20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9"/>
                                        </p:tgtEl>
                                        <p:attrNameLst>
                                          <p:attrName>style.visibility</p:attrName>
                                        </p:attrNameLst>
                                      </p:cBhvr>
                                      <p:to>
                                        <p:strVal val="visible"/>
                                      </p:to>
                                    </p:set>
                                    <p:animEffect transition="in" filter="fade">
                                      <p:cBhvr>
                                        <p:cTn id="86" dur="500"/>
                                        <p:tgtEl>
                                          <p:spTgt spid="20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0"/>
                                        </p:tgtEl>
                                        <p:attrNameLst>
                                          <p:attrName>style.visibility</p:attrName>
                                        </p:attrNameLst>
                                      </p:cBhvr>
                                      <p:to>
                                        <p:strVal val="visible"/>
                                      </p:to>
                                    </p:set>
                                    <p:animEffect transition="in" filter="fade">
                                      <p:cBhvr>
                                        <p:cTn id="89" dur="500"/>
                                        <p:tgtEl>
                                          <p:spTgt spid="21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1"/>
                                        </p:tgtEl>
                                        <p:attrNameLst>
                                          <p:attrName>style.visibility</p:attrName>
                                        </p:attrNameLst>
                                      </p:cBhvr>
                                      <p:to>
                                        <p:strVal val="visible"/>
                                      </p:to>
                                    </p:set>
                                    <p:animEffect transition="in" filter="fade">
                                      <p:cBhvr>
                                        <p:cTn id="92" dur="500"/>
                                        <p:tgtEl>
                                          <p:spTgt spid="21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12"/>
                                        </p:tgtEl>
                                        <p:attrNameLst>
                                          <p:attrName>style.visibility</p:attrName>
                                        </p:attrNameLst>
                                      </p:cBhvr>
                                      <p:to>
                                        <p:strVal val="visible"/>
                                      </p:to>
                                    </p:set>
                                    <p:animEffect transition="in" filter="fade">
                                      <p:cBhvr>
                                        <p:cTn id="95" dur="500"/>
                                        <p:tgtEl>
                                          <p:spTgt spid="2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13"/>
                                        </p:tgtEl>
                                        <p:attrNameLst>
                                          <p:attrName>style.visibility</p:attrName>
                                        </p:attrNameLst>
                                      </p:cBhvr>
                                      <p:to>
                                        <p:strVal val="visible"/>
                                      </p:to>
                                    </p:set>
                                    <p:animEffect transition="in" filter="fade">
                                      <p:cBhvr>
                                        <p:cTn id="98" dur="500"/>
                                        <p:tgtEl>
                                          <p:spTgt spid="21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14"/>
                                        </p:tgtEl>
                                        <p:attrNameLst>
                                          <p:attrName>style.visibility</p:attrName>
                                        </p:attrNameLst>
                                      </p:cBhvr>
                                      <p:to>
                                        <p:strVal val="visible"/>
                                      </p:to>
                                    </p:set>
                                    <p:animEffect transition="in" filter="fade">
                                      <p:cBhvr>
                                        <p:cTn id="101" dur="500"/>
                                        <p:tgtEl>
                                          <p:spTgt spid="21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15"/>
                                        </p:tgtEl>
                                        <p:attrNameLst>
                                          <p:attrName>style.visibility</p:attrName>
                                        </p:attrNameLst>
                                      </p:cBhvr>
                                      <p:to>
                                        <p:strVal val="visible"/>
                                      </p:to>
                                    </p:set>
                                    <p:animEffect transition="in" filter="fade">
                                      <p:cBhvr>
                                        <p:cTn id="104" dur="500"/>
                                        <p:tgtEl>
                                          <p:spTgt spid="21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6"/>
                                        </p:tgtEl>
                                        <p:attrNameLst>
                                          <p:attrName>style.visibility</p:attrName>
                                        </p:attrNameLst>
                                      </p:cBhvr>
                                      <p:to>
                                        <p:strVal val="visible"/>
                                      </p:to>
                                    </p:set>
                                    <p:animEffect transition="in" filter="fade">
                                      <p:cBhvr>
                                        <p:cTn id="107" dur="500"/>
                                        <p:tgtEl>
                                          <p:spTgt spid="21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17"/>
                                        </p:tgtEl>
                                        <p:attrNameLst>
                                          <p:attrName>style.visibility</p:attrName>
                                        </p:attrNameLst>
                                      </p:cBhvr>
                                      <p:to>
                                        <p:strVal val="visible"/>
                                      </p:to>
                                    </p:set>
                                    <p:animEffect transition="in" filter="fade">
                                      <p:cBhvr>
                                        <p:cTn id="110" dur="500"/>
                                        <p:tgtEl>
                                          <p:spTgt spid="21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18"/>
                                        </p:tgtEl>
                                        <p:attrNameLst>
                                          <p:attrName>style.visibility</p:attrName>
                                        </p:attrNameLst>
                                      </p:cBhvr>
                                      <p:to>
                                        <p:strVal val="visible"/>
                                      </p:to>
                                    </p:set>
                                    <p:animEffect transition="in" filter="fade">
                                      <p:cBhvr>
                                        <p:cTn id="113" dur="500"/>
                                        <p:tgtEl>
                                          <p:spTgt spid="21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19"/>
                                        </p:tgtEl>
                                        <p:attrNameLst>
                                          <p:attrName>style.visibility</p:attrName>
                                        </p:attrNameLst>
                                      </p:cBhvr>
                                      <p:to>
                                        <p:strVal val="visible"/>
                                      </p:to>
                                    </p:set>
                                    <p:animEffect transition="in" filter="fade">
                                      <p:cBhvr>
                                        <p:cTn id="116" dur="500"/>
                                        <p:tgtEl>
                                          <p:spTgt spid="21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20"/>
                                        </p:tgtEl>
                                        <p:attrNameLst>
                                          <p:attrName>style.visibility</p:attrName>
                                        </p:attrNameLst>
                                      </p:cBhvr>
                                      <p:to>
                                        <p:strVal val="visible"/>
                                      </p:to>
                                    </p:set>
                                    <p:animEffect transition="in" filter="fade">
                                      <p:cBhvr>
                                        <p:cTn id="119" dur="500"/>
                                        <p:tgtEl>
                                          <p:spTgt spid="22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21"/>
                                        </p:tgtEl>
                                        <p:attrNameLst>
                                          <p:attrName>style.visibility</p:attrName>
                                        </p:attrNameLst>
                                      </p:cBhvr>
                                      <p:to>
                                        <p:strVal val="visible"/>
                                      </p:to>
                                    </p:set>
                                    <p:animEffect transition="in" filter="fade">
                                      <p:cBhvr>
                                        <p:cTn id="122" dur="500"/>
                                        <p:tgtEl>
                                          <p:spTgt spid="22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22"/>
                                        </p:tgtEl>
                                        <p:attrNameLst>
                                          <p:attrName>style.visibility</p:attrName>
                                        </p:attrNameLst>
                                      </p:cBhvr>
                                      <p:to>
                                        <p:strVal val="visible"/>
                                      </p:to>
                                    </p:set>
                                    <p:animEffect transition="in" filter="fade">
                                      <p:cBhvr>
                                        <p:cTn id="125" dur="500"/>
                                        <p:tgtEl>
                                          <p:spTgt spid="22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23"/>
                                        </p:tgtEl>
                                        <p:attrNameLst>
                                          <p:attrName>style.visibility</p:attrName>
                                        </p:attrNameLst>
                                      </p:cBhvr>
                                      <p:to>
                                        <p:strVal val="visible"/>
                                      </p:to>
                                    </p:set>
                                    <p:animEffect transition="in" filter="fade">
                                      <p:cBhvr>
                                        <p:cTn id="128" dur="500"/>
                                        <p:tgtEl>
                                          <p:spTgt spid="22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24"/>
                                        </p:tgtEl>
                                        <p:attrNameLst>
                                          <p:attrName>style.visibility</p:attrName>
                                        </p:attrNameLst>
                                      </p:cBhvr>
                                      <p:to>
                                        <p:strVal val="visible"/>
                                      </p:to>
                                    </p:set>
                                    <p:animEffect transition="in" filter="fade">
                                      <p:cBhvr>
                                        <p:cTn id="131" dur="500"/>
                                        <p:tgtEl>
                                          <p:spTgt spid="224"/>
                                        </p:tgtEl>
                                      </p:cBhvr>
                                    </p:animEffect>
                                  </p:childTnLst>
                                </p:cTn>
                              </p:par>
                            </p:childTnLst>
                          </p:cTn>
                        </p:par>
                        <p:par>
                          <p:cTn id="132" fill="hold">
                            <p:stCondLst>
                              <p:cond delay="500"/>
                            </p:stCondLst>
                            <p:childTnLst>
                              <p:par>
                                <p:cTn id="133" presetID="0" presetClass="path" presetSubtype="0" accel="50000" decel="50000" fill="hold" grpId="1" nodeType="afterEffect">
                                  <p:stCondLst>
                                    <p:cond delay="0"/>
                                  </p:stCondLst>
                                  <p:childTnLst>
                                    <p:animMotion origin="layout" path="M 0 0 L 0.09998 -0.10527 " pathEditMode="relative" ptsTypes="AA">
                                      <p:cBhvr>
                                        <p:cTn id="134" dur="2000" fill="hold"/>
                                        <p:tgtEl>
                                          <p:spTgt spid="201"/>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09998 -0.10527 " pathEditMode="relative" ptsTypes="AA">
                                      <p:cBhvr>
                                        <p:cTn id="136" dur="2000" fill="hold"/>
                                        <p:tgtEl>
                                          <p:spTgt spid="202"/>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09998 -0.10527 " pathEditMode="relative" ptsTypes="AA">
                                      <p:cBhvr>
                                        <p:cTn id="138" dur="2000" fill="hold"/>
                                        <p:tgtEl>
                                          <p:spTgt spid="203"/>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09998 -0.10527 " pathEditMode="relative" ptsTypes="AA">
                                      <p:cBhvr>
                                        <p:cTn id="140" dur="2000" fill="hold"/>
                                        <p:tgtEl>
                                          <p:spTgt spid="204"/>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09998 -0.10527 " pathEditMode="relative" ptsTypes="AA">
                                      <p:cBhvr>
                                        <p:cTn id="142" dur="2000" fill="hold"/>
                                        <p:tgtEl>
                                          <p:spTgt spid="205"/>
                                        </p:tgtEl>
                                        <p:attrNameLst>
                                          <p:attrName>ppt_x</p:attrName>
                                          <p:attrName>ppt_y</p:attrName>
                                        </p:attrNameLst>
                                      </p:cBhvr>
                                    </p:animMotion>
                                  </p:childTnLst>
                                </p:cTn>
                              </p:par>
                              <p:par>
                                <p:cTn id="143" presetID="0" presetClass="path" presetSubtype="0" accel="50000" decel="50000" fill="hold" grpId="1" nodeType="withEffect">
                                  <p:stCondLst>
                                    <p:cond delay="0"/>
                                  </p:stCondLst>
                                  <p:childTnLst>
                                    <p:animMotion origin="layout" path="M 0 0 L 0.09998 -0.10527 " pathEditMode="relative" ptsTypes="AA">
                                      <p:cBhvr>
                                        <p:cTn id="144" dur="2000" fill="hold"/>
                                        <p:tgtEl>
                                          <p:spTgt spid="206"/>
                                        </p:tgtEl>
                                        <p:attrNameLst>
                                          <p:attrName>ppt_x</p:attrName>
                                          <p:attrName>ppt_y</p:attrName>
                                        </p:attrNameLst>
                                      </p:cBhvr>
                                    </p:animMotion>
                                  </p:childTnLst>
                                </p:cTn>
                              </p:par>
                              <p:par>
                                <p:cTn id="145" presetID="0" presetClass="path" presetSubtype="0" accel="50000" decel="50000" fill="hold" grpId="1" nodeType="withEffect">
                                  <p:stCondLst>
                                    <p:cond delay="0"/>
                                  </p:stCondLst>
                                  <p:childTnLst>
                                    <p:animMotion origin="layout" path="M 0 0 L 0.09998 -0.10527 " pathEditMode="relative" ptsTypes="AA">
                                      <p:cBhvr>
                                        <p:cTn id="146" dur="2000" fill="hold"/>
                                        <p:tgtEl>
                                          <p:spTgt spid="207"/>
                                        </p:tgtEl>
                                        <p:attrNameLst>
                                          <p:attrName>ppt_x</p:attrName>
                                          <p:attrName>ppt_y</p:attrName>
                                        </p:attrNameLst>
                                      </p:cBhvr>
                                    </p:animMotion>
                                  </p:childTnLst>
                                </p:cTn>
                              </p:par>
                              <p:par>
                                <p:cTn id="147" presetID="0" presetClass="path" presetSubtype="0" accel="50000" decel="50000" fill="hold" grpId="1" nodeType="withEffect">
                                  <p:stCondLst>
                                    <p:cond delay="0"/>
                                  </p:stCondLst>
                                  <p:childTnLst>
                                    <p:animMotion origin="layout" path="M 0 0 L 0.09998 -0.10527 " pathEditMode="relative" ptsTypes="AA">
                                      <p:cBhvr>
                                        <p:cTn id="148" dur="2000" fill="hold"/>
                                        <p:tgtEl>
                                          <p:spTgt spid="208"/>
                                        </p:tgtEl>
                                        <p:attrNameLst>
                                          <p:attrName>ppt_x</p:attrName>
                                          <p:attrName>ppt_y</p:attrName>
                                        </p:attrNameLst>
                                      </p:cBhvr>
                                    </p:animMotion>
                                  </p:childTnLst>
                                </p:cTn>
                              </p:par>
                              <p:par>
                                <p:cTn id="149" presetID="0" presetClass="path" presetSubtype="0" accel="50000" decel="50000" fill="hold" grpId="1" nodeType="withEffect">
                                  <p:stCondLst>
                                    <p:cond delay="0"/>
                                  </p:stCondLst>
                                  <p:childTnLst>
                                    <p:animMotion origin="layout" path="M 0 0 L 0.08852 -0.03216 " pathEditMode="relative" ptsTypes="AA">
                                      <p:cBhvr>
                                        <p:cTn id="150" dur="2000" fill="hold"/>
                                        <p:tgtEl>
                                          <p:spTgt spid="209"/>
                                        </p:tgtEl>
                                        <p:attrNameLst>
                                          <p:attrName>ppt_x</p:attrName>
                                          <p:attrName>ppt_y</p:attrName>
                                        </p:attrNameLst>
                                      </p:cBhvr>
                                    </p:animMotion>
                                  </p:childTnLst>
                                </p:cTn>
                              </p:par>
                              <p:par>
                                <p:cTn id="151" presetID="0" presetClass="path" presetSubtype="0" accel="50000" decel="50000" fill="hold" grpId="1" nodeType="withEffect">
                                  <p:stCondLst>
                                    <p:cond delay="0"/>
                                  </p:stCondLst>
                                  <p:childTnLst>
                                    <p:animMotion origin="layout" path="M 0 0 L 0.08852 -0.03216 " pathEditMode="relative" ptsTypes="AA">
                                      <p:cBhvr>
                                        <p:cTn id="152" dur="2000" fill="hold"/>
                                        <p:tgtEl>
                                          <p:spTgt spid="210"/>
                                        </p:tgtEl>
                                        <p:attrNameLst>
                                          <p:attrName>ppt_x</p:attrName>
                                          <p:attrName>ppt_y</p:attrName>
                                        </p:attrNameLst>
                                      </p:cBhvr>
                                    </p:animMotion>
                                  </p:childTnLst>
                                </p:cTn>
                              </p:par>
                              <p:par>
                                <p:cTn id="153" presetID="0" presetClass="path" presetSubtype="0" accel="50000" decel="50000" fill="hold" grpId="1" nodeType="withEffect">
                                  <p:stCondLst>
                                    <p:cond delay="0"/>
                                  </p:stCondLst>
                                  <p:childTnLst>
                                    <p:animMotion origin="layout" path="M 0 0 L 0.08852 -0.03216 " pathEditMode="relative" ptsTypes="AA">
                                      <p:cBhvr>
                                        <p:cTn id="154" dur="2000" fill="hold"/>
                                        <p:tgtEl>
                                          <p:spTgt spid="211"/>
                                        </p:tgtEl>
                                        <p:attrNameLst>
                                          <p:attrName>ppt_x</p:attrName>
                                          <p:attrName>ppt_y</p:attrName>
                                        </p:attrNameLst>
                                      </p:cBhvr>
                                    </p:animMotion>
                                  </p:childTnLst>
                                </p:cTn>
                              </p:par>
                              <p:par>
                                <p:cTn id="155" presetID="0" presetClass="path" presetSubtype="0" accel="50000" decel="50000" fill="hold" grpId="1" nodeType="withEffect">
                                  <p:stCondLst>
                                    <p:cond delay="0"/>
                                  </p:stCondLst>
                                  <p:childTnLst>
                                    <p:animMotion origin="layout" path="M 0 0 L 0.08852 -0.03216 " pathEditMode="relative" ptsTypes="AA">
                                      <p:cBhvr>
                                        <p:cTn id="156" dur="2000" fill="hold"/>
                                        <p:tgtEl>
                                          <p:spTgt spid="212"/>
                                        </p:tgtEl>
                                        <p:attrNameLst>
                                          <p:attrName>ppt_x</p:attrName>
                                          <p:attrName>ppt_y</p:attrName>
                                        </p:attrNameLst>
                                      </p:cBhvr>
                                    </p:animMotion>
                                  </p:childTnLst>
                                </p:cTn>
                              </p:par>
                              <p:par>
                                <p:cTn id="157" presetID="0" presetClass="path" presetSubtype="0" accel="50000" decel="50000" fill="hold" grpId="1" nodeType="withEffect">
                                  <p:stCondLst>
                                    <p:cond delay="0"/>
                                  </p:stCondLst>
                                  <p:childTnLst>
                                    <p:animMotion origin="layout" path="M 0 0 L 0.08852 -0.03216 " pathEditMode="relative" ptsTypes="AA">
                                      <p:cBhvr>
                                        <p:cTn id="158" dur="2000" fill="hold"/>
                                        <p:tgtEl>
                                          <p:spTgt spid="213"/>
                                        </p:tgtEl>
                                        <p:attrNameLst>
                                          <p:attrName>ppt_x</p:attrName>
                                          <p:attrName>ppt_y</p:attrName>
                                        </p:attrNameLst>
                                      </p:cBhvr>
                                    </p:animMotion>
                                  </p:childTnLst>
                                </p:cTn>
                              </p:par>
                              <p:par>
                                <p:cTn id="159" presetID="0" presetClass="path" presetSubtype="0" accel="50000" decel="50000" fill="hold" grpId="1" nodeType="withEffect">
                                  <p:stCondLst>
                                    <p:cond delay="0"/>
                                  </p:stCondLst>
                                  <p:childTnLst>
                                    <p:animMotion origin="layout" path="M 0 0 L 0.08852 -0.03216 " pathEditMode="relative" ptsTypes="AA">
                                      <p:cBhvr>
                                        <p:cTn id="160" dur="2000" fill="hold"/>
                                        <p:tgtEl>
                                          <p:spTgt spid="214"/>
                                        </p:tgtEl>
                                        <p:attrNameLst>
                                          <p:attrName>ppt_x</p:attrName>
                                          <p:attrName>ppt_y</p:attrName>
                                        </p:attrNameLst>
                                      </p:cBhvr>
                                    </p:animMotion>
                                  </p:childTnLst>
                                </p:cTn>
                              </p:par>
                              <p:par>
                                <p:cTn id="161" presetID="0" presetClass="path" presetSubtype="0" accel="50000" decel="50000" fill="hold" grpId="1" nodeType="withEffect">
                                  <p:stCondLst>
                                    <p:cond delay="0"/>
                                  </p:stCondLst>
                                  <p:childTnLst>
                                    <p:animMotion origin="layout" path="M 0 0 L 0.08852 -0.03216 " pathEditMode="relative" ptsTypes="AA">
                                      <p:cBhvr>
                                        <p:cTn id="162" dur="2000" fill="hold"/>
                                        <p:tgtEl>
                                          <p:spTgt spid="215"/>
                                        </p:tgtEl>
                                        <p:attrNameLst>
                                          <p:attrName>ppt_x</p:attrName>
                                          <p:attrName>ppt_y</p:attrName>
                                        </p:attrNameLst>
                                      </p:cBhvr>
                                    </p:animMotion>
                                  </p:childTnLst>
                                </p:cTn>
                              </p:par>
                              <p:par>
                                <p:cTn id="163" presetID="0" presetClass="path" presetSubtype="0" accel="50000" decel="50000" fill="hold" grpId="1" nodeType="withEffect">
                                  <p:stCondLst>
                                    <p:cond delay="0"/>
                                  </p:stCondLst>
                                  <p:childTnLst>
                                    <p:animMotion origin="layout" path="M 0 0 L 0.08852 -0.03216 " pathEditMode="relative" ptsTypes="AA">
                                      <p:cBhvr>
                                        <p:cTn id="164" dur="2000" fill="hold"/>
                                        <p:tgtEl>
                                          <p:spTgt spid="216"/>
                                        </p:tgtEl>
                                        <p:attrNameLst>
                                          <p:attrName>ppt_x</p:attrName>
                                          <p:attrName>ppt_y</p:attrName>
                                        </p:attrNameLst>
                                      </p:cBhvr>
                                    </p:animMotion>
                                  </p:childTnLst>
                                </p:cTn>
                              </p:par>
                              <p:par>
                                <p:cTn id="165" presetID="0" presetClass="path" presetSubtype="0" accel="50000" decel="50000" fill="hold" grpId="1" nodeType="withEffect">
                                  <p:stCondLst>
                                    <p:cond delay="0"/>
                                  </p:stCondLst>
                                  <p:childTnLst>
                                    <p:animMotion origin="layout" path="M 0 0 L 0.11474 0.12771 " pathEditMode="relative" ptsTypes="AA">
                                      <p:cBhvr>
                                        <p:cTn id="166" dur="2000" fill="hold"/>
                                        <p:tgtEl>
                                          <p:spTgt spid="217"/>
                                        </p:tgtEl>
                                        <p:attrNameLst>
                                          <p:attrName>ppt_x</p:attrName>
                                          <p:attrName>ppt_y</p:attrName>
                                        </p:attrNameLst>
                                      </p:cBhvr>
                                    </p:animMotion>
                                  </p:childTnLst>
                                </p:cTn>
                              </p:par>
                              <p:par>
                                <p:cTn id="167" presetID="0" presetClass="path" presetSubtype="0" accel="50000" decel="50000" fill="hold" grpId="1" nodeType="withEffect">
                                  <p:stCondLst>
                                    <p:cond delay="0"/>
                                  </p:stCondLst>
                                  <p:childTnLst>
                                    <p:animMotion origin="layout" path="M 0 0 L 0.11474 0.12771 " pathEditMode="relative" ptsTypes="AA">
                                      <p:cBhvr>
                                        <p:cTn id="168" dur="2000" fill="hold"/>
                                        <p:tgtEl>
                                          <p:spTgt spid="218"/>
                                        </p:tgtEl>
                                        <p:attrNameLst>
                                          <p:attrName>ppt_x</p:attrName>
                                          <p:attrName>ppt_y</p:attrName>
                                        </p:attrNameLst>
                                      </p:cBhvr>
                                    </p:animMotion>
                                  </p:childTnLst>
                                </p:cTn>
                              </p:par>
                              <p:par>
                                <p:cTn id="169" presetID="0" presetClass="path" presetSubtype="0" accel="50000" decel="50000" fill="hold" grpId="1" nodeType="withEffect">
                                  <p:stCondLst>
                                    <p:cond delay="0"/>
                                  </p:stCondLst>
                                  <p:childTnLst>
                                    <p:animMotion origin="layout" path="M 0 0 L 0.11474 0.12771 " pathEditMode="relative" ptsTypes="AA">
                                      <p:cBhvr>
                                        <p:cTn id="170" dur="2000" fill="hold"/>
                                        <p:tgtEl>
                                          <p:spTgt spid="219"/>
                                        </p:tgtEl>
                                        <p:attrNameLst>
                                          <p:attrName>ppt_x</p:attrName>
                                          <p:attrName>ppt_y</p:attrName>
                                        </p:attrNameLst>
                                      </p:cBhvr>
                                    </p:animMotion>
                                  </p:childTnLst>
                                </p:cTn>
                              </p:par>
                              <p:par>
                                <p:cTn id="171" presetID="0" presetClass="path" presetSubtype="0" accel="50000" decel="50000" fill="hold" grpId="1" nodeType="withEffect">
                                  <p:stCondLst>
                                    <p:cond delay="0"/>
                                  </p:stCondLst>
                                  <p:childTnLst>
                                    <p:animMotion origin="layout" path="M 0 0 L 0.11474 0.12771 " pathEditMode="relative" ptsTypes="AA">
                                      <p:cBhvr>
                                        <p:cTn id="172" dur="2000" fill="hold"/>
                                        <p:tgtEl>
                                          <p:spTgt spid="220"/>
                                        </p:tgtEl>
                                        <p:attrNameLst>
                                          <p:attrName>ppt_x</p:attrName>
                                          <p:attrName>ppt_y</p:attrName>
                                        </p:attrNameLst>
                                      </p:cBhvr>
                                    </p:animMotion>
                                  </p:childTnLst>
                                </p:cTn>
                              </p:par>
                              <p:par>
                                <p:cTn id="173" presetID="0" presetClass="path" presetSubtype="0" accel="50000" decel="50000" fill="hold" grpId="1" nodeType="withEffect">
                                  <p:stCondLst>
                                    <p:cond delay="0"/>
                                  </p:stCondLst>
                                  <p:childTnLst>
                                    <p:animMotion origin="layout" path="M 0 0 L 0.11474 0.12771 " pathEditMode="relative" ptsTypes="AA">
                                      <p:cBhvr>
                                        <p:cTn id="174" dur="2000" fill="hold"/>
                                        <p:tgtEl>
                                          <p:spTgt spid="221"/>
                                        </p:tgtEl>
                                        <p:attrNameLst>
                                          <p:attrName>ppt_x</p:attrName>
                                          <p:attrName>ppt_y</p:attrName>
                                        </p:attrNameLst>
                                      </p:cBhvr>
                                    </p:animMotion>
                                  </p:childTnLst>
                                </p:cTn>
                              </p:par>
                              <p:par>
                                <p:cTn id="175" presetID="0" presetClass="path" presetSubtype="0" accel="50000" decel="50000" fill="hold" grpId="1" nodeType="withEffect">
                                  <p:stCondLst>
                                    <p:cond delay="0"/>
                                  </p:stCondLst>
                                  <p:childTnLst>
                                    <p:animMotion origin="layout" path="M 0 0 L 0.11474 0.12771 " pathEditMode="relative" ptsTypes="AA">
                                      <p:cBhvr>
                                        <p:cTn id="176" dur="2000" fill="hold"/>
                                        <p:tgtEl>
                                          <p:spTgt spid="222"/>
                                        </p:tgtEl>
                                        <p:attrNameLst>
                                          <p:attrName>ppt_x</p:attrName>
                                          <p:attrName>ppt_y</p:attrName>
                                        </p:attrNameLst>
                                      </p:cBhvr>
                                    </p:animMotion>
                                  </p:childTnLst>
                                </p:cTn>
                              </p:par>
                              <p:par>
                                <p:cTn id="177" presetID="0" presetClass="path" presetSubtype="0" accel="50000" decel="50000" fill="hold" grpId="1" nodeType="withEffect">
                                  <p:stCondLst>
                                    <p:cond delay="0"/>
                                  </p:stCondLst>
                                  <p:childTnLst>
                                    <p:animMotion origin="layout" path="M 0 0 L 0.11474 0.12771 " pathEditMode="relative" ptsTypes="AA">
                                      <p:cBhvr>
                                        <p:cTn id="178" dur="2000" fill="hold"/>
                                        <p:tgtEl>
                                          <p:spTgt spid="223"/>
                                        </p:tgtEl>
                                        <p:attrNameLst>
                                          <p:attrName>ppt_x</p:attrName>
                                          <p:attrName>ppt_y</p:attrName>
                                        </p:attrNameLst>
                                      </p:cBhvr>
                                    </p:animMotion>
                                  </p:childTnLst>
                                </p:cTn>
                              </p:par>
                              <p:par>
                                <p:cTn id="179" presetID="0" presetClass="path" presetSubtype="0" accel="50000" decel="50000" fill="hold" grpId="1" nodeType="withEffect">
                                  <p:stCondLst>
                                    <p:cond delay="0"/>
                                  </p:stCondLst>
                                  <p:childTnLst>
                                    <p:animMotion origin="layout" path="M 0 0 L 0.11474 0.12771 " pathEditMode="relative" ptsTypes="AA">
                                      <p:cBhvr>
                                        <p:cTn id="180" dur="2000" fill="hold"/>
                                        <p:tgtEl>
                                          <p:spTgt spid="224"/>
                                        </p:tgtEl>
                                        <p:attrNameLst>
                                          <p:attrName>ppt_x</p:attrName>
                                          <p:attrName>ppt_y</p:attrName>
                                        </p:attrNameLst>
                                      </p:cBhvr>
                                    </p:animMotion>
                                  </p:childTnLst>
                                </p:cTn>
                              </p:par>
                            </p:childTnLst>
                          </p:cTn>
                        </p:par>
                        <p:par>
                          <p:cTn id="181" fill="hold">
                            <p:stCondLst>
                              <p:cond delay="2500"/>
                            </p:stCondLst>
                            <p:childTnLst>
                              <p:par>
                                <p:cTn id="182" presetID="1" presetClass="exit" presetSubtype="0" fill="hold" grpId="2" nodeType="afterEffect">
                                  <p:stCondLst>
                                    <p:cond delay="0"/>
                                  </p:stCondLst>
                                  <p:childTnLst>
                                    <p:set>
                                      <p:cBhvr>
                                        <p:cTn id="183" dur="1" fill="hold">
                                          <p:stCondLst>
                                            <p:cond delay="0"/>
                                          </p:stCondLst>
                                        </p:cTn>
                                        <p:tgtEl>
                                          <p:spTgt spid="201"/>
                                        </p:tgtEl>
                                        <p:attrNameLst>
                                          <p:attrName>style.visibility</p:attrName>
                                        </p:attrNameLst>
                                      </p:cBhvr>
                                      <p:to>
                                        <p:strVal val="hidden"/>
                                      </p:to>
                                    </p:set>
                                  </p:childTnLst>
                                </p:cTn>
                              </p:par>
                              <p:par>
                                <p:cTn id="184" presetID="1" presetClass="exit" presetSubtype="0" fill="hold" grpId="2" nodeType="withEffect">
                                  <p:stCondLst>
                                    <p:cond delay="0"/>
                                  </p:stCondLst>
                                  <p:childTnLst>
                                    <p:set>
                                      <p:cBhvr>
                                        <p:cTn id="185" dur="1" fill="hold">
                                          <p:stCondLst>
                                            <p:cond delay="0"/>
                                          </p:stCondLst>
                                        </p:cTn>
                                        <p:tgtEl>
                                          <p:spTgt spid="202"/>
                                        </p:tgtEl>
                                        <p:attrNameLst>
                                          <p:attrName>style.visibility</p:attrName>
                                        </p:attrNameLst>
                                      </p:cBhvr>
                                      <p:to>
                                        <p:strVal val="hidden"/>
                                      </p:to>
                                    </p:set>
                                  </p:childTnLst>
                                </p:cTn>
                              </p:par>
                              <p:par>
                                <p:cTn id="186" presetID="1" presetClass="exit" presetSubtype="0" fill="hold" grpId="2" nodeType="withEffect">
                                  <p:stCondLst>
                                    <p:cond delay="0"/>
                                  </p:stCondLst>
                                  <p:childTnLst>
                                    <p:set>
                                      <p:cBhvr>
                                        <p:cTn id="187" dur="1" fill="hold">
                                          <p:stCondLst>
                                            <p:cond delay="0"/>
                                          </p:stCondLst>
                                        </p:cTn>
                                        <p:tgtEl>
                                          <p:spTgt spid="203"/>
                                        </p:tgtEl>
                                        <p:attrNameLst>
                                          <p:attrName>style.visibility</p:attrName>
                                        </p:attrNameLst>
                                      </p:cBhvr>
                                      <p:to>
                                        <p:strVal val="hidden"/>
                                      </p:to>
                                    </p:set>
                                  </p:childTnLst>
                                </p:cTn>
                              </p:par>
                              <p:par>
                                <p:cTn id="188" presetID="1" presetClass="exit" presetSubtype="0" fill="hold" grpId="2" nodeType="withEffect">
                                  <p:stCondLst>
                                    <p:cond delay="0"/>
                                  </p:stCondLst>
                                  <p:childTnLst>
                                    <p:set>
                                      <p:cBhvr>
                                        <p:cTn id="189" dur="1" fill="hold">
                                          <p:stCondLst>
                                            <p:cond delay="0"/>
                                          </p:stCondLst>
                                        </p:cTn>
                                        <p:tgtEl>
                                          <p:spTgt spid="204"/>
                                        </p:tgtEl>
                                        <p:attrNameLst>
                                          <p:attrName>style.visibility</p:attrName>
                                        </p:attrNameLst>
                                      </p:cBhvr>
                                      <p:to>
                                        <p:strVal val="hidden"/>
                                      </p:to>
                                    </p:set>
                                  </p:childTnLst>
                                </p:cTn>
                              </p:par>
                              <p:par>
                                <p:cTn id="190" presetID="1" presetClass="exit" presetSubtype="0" fill="hold" grpId="2" nodeType="withEffect">
                                  <p:stCondLst>
                                    <p:cond delay="0"/>
                                  </p:stCondLst>
                                  <p:childTnLst>
                                    <p:set>
                                      <p:cBhvr>
                                        <p:cTn id="191" dur="1" fill="hold">
                                          <p:stCondLst>
                                            <p:cond delay="0"/>
                                          </p:stCondLst>
                                        </p:cTn>
                                        <p:tgtEl>
                                          <p:spTgt spid="205"/>
                                        </p:tgtEl>
                                        <p:attrNameLst>
                                          <p:attrName>style.visibility</p:attrName>
                                        </p:attrNameLst>
                                      </p:cBhvr>
                                      <p:to>
                                        <p:strVal val="hidden"/>
                                      </p:to>
                                    </p:set>
                                  </p:childTnLst>
                                </p:cTn>
                              </p:par>
                              <p:par>
                                <p:cTn id="192" presetID="1" presetClass="exit" presetSubtype="0" fill="hold" grpId="2" nodeType="withEffect">
                                  <p:stCondLst>
                                    <p:cond delay="0"/>
                                  </p:stCondLst>
                                  <p:childTnLst>
                                    <p:set>
                                      <p:cBhvr>
                                        <p:cTn id="193" dur="1" fill="hold">
                                          <p:stCondLst>
                                            <p:cond delay="0"/>
                                          </p:stCondLst>
                                        </p:cTn>
                                        <p:tgtEl>
                                          <p:spTgt spid="206"/>
                                        </p:tgtEl>
                                        <p:attrNameLst>
                                          <p:attrName>style.visibility</p:attrName>
                                        </p:attrNameLst>
                                      </p:cBhvr>
                                      <p:to>
                                        <p:strVal val="hidden"/>
                                      </p:to>
                                    </p:set>
                                  </p:childTnLst>
                                </p:cTn>
                              </p:par>
                              <p:par>
                                <p:cTn id="194" presetID="1" presetClass="exit" presetSubtype="0" fill="hold" grpId="2" nodeType="withEffect">
                                  <p:stCondLst>
                                    <p:cond delay="0"/>
                                  </p:stCondLst>
                                  <p:childTnLst>
                                    <p:set>
                                      <p:cBhvr>
                                        <p:cTn id="195" dur="1" fill="hold">
                                          <p:stCondLst>
                                            <p:cond delay="0"/>
                                          </p:stCondLst>
                                        </p:cTn>
                                        <p:tgtEl>
                                          <p:spTgt spid="207"/>
                                        </p:tgtEl>
                                        <p:attrNameLst>
                                          <p:attrName>style.visibility</p:attrName>
                                        </p:attrNameLst>
                                      </p:cBhvr>
                                      <p:to>
                                        <p:strVal val="hidden"/>
                                      </p:to>
                                    </p:set>
                                  </p:childTnLst>
                                </p:cTn>
                              </p:par>
                              <p:par>
                                <p:cTn id="196" presetID="1" presetClass="exit" presetSubtype="0" fill="hold" grpId="2" nodeType="withEffect">
                                  <p:stCondLst>
                                    <p:cond delay="0"/>
                                  </p:stCondLst>
                                  <p:childTnLst>
                                    <p:set>
                                      <p:cBhvr>
                                        <p:cTn id="197" dur="1" fill="hold">
                                          <p:stCondLst>
                                            <p:cond delay="0"/>
                                          </p:stCondLst>
                                        </p:cTn>
                                        <p:tgtEl>
                                          <p:spTgt spid="208"/>
                                        </p:tgtEl>
                                        <p:attrNameLst>
                                          <p:attrName>style.visibility</p:attrName>
                                        </p:attrNameLst>
                                      </p:cBhvr>
                                      <p:to>
                                        <p:strVal val="hidden"/>
                                      </p:to>
                                    </p:set>
                                  </p:childTnLst>
                                </p:cTn>
                              </p:par>
                              <p:par>
                                <p:cTn id="198" presetID="1" presetClass="exit" presetSubtype="0" fill="hold" grpId="2" nodeType="withEffect">
                                  <p:stCondLst>
                                    <p:cond delay="0"/>
                                  </p:stCondLst>
                                  <p:childTnLst>
                                    <p:set>
                                      <p:cBhvr>
                                        <p:cTn id="199" dur="1" fill="hold">
                                          <p:stCondLst>
                                            <p:cond delay="0"/>
                                          </p:stCondLst>
                                        </p:cTn>
                                        <p:tgtEl>
                                          <p:spTgt spid="209"/>
                                        </p:tgtEl>
                                        <p:attrNameLst>
                                          <p:attrName>style.visibility</p:attrName>
                                        </p:attrNameLst>
                                      </p:cBhvr>
                                      <p:to>
                                        <p:strVal val="hidden"/>
                                      </p:to>
                                    </p:set>
                                  </p:childTnLst>
                                </p:cTn>
                              </p:par>
                              <p:par>
                                <p:cTn id="200" presetID="1" presetClass="exit" presetSubtype="0" fill="hold" grpId="2" nodeType="withEffect">
                                  <p:stCondLst>
                                    <p:cond delay="0"/>
                                  </p:stCondLst>
                                  <p:childTnLst>
                                    <p:set>
                                      <p:cBhvr>
                                        <p:cTn id="201" dur="1" fill="hold">
                                          <p:stCondLst>
                                            <p:cond delay="0"/>
                                          </p:stCondLst>
                                        </p:cTn>
                                        <p:tgtEl>
                                          <p:spTgt spid="210"/>
                                        </p:tgtEl>
                                        <p:attrNameLst>
                                          <p:attrName>style.visibility</p:attrName>
                                        </p:attrNameLst>
                                      </p:cBhvr>
                                      <p:to>
                                        <p:strVal val="hidden"/>
                                      </p:to>
                                    </p:set>
                                  </p:childTnLst>
                                </p:cTn>
                              </p:par>
                              <p:par>
                                <p:cTn id="202" presetID="1" presetClass="exit" presetSubtype="0" fill="hold" grpId="2" nodeType="withEffect">
                                  <p:stCondLst>
                                    <p:cond delay="0"/>
                                  </p:stCondLst>
                                  <p:childTnLst>
                                    <p:set>
                                      <p:cBhvr>
                                        <p:cTn id="203" dur="1" fill="hold">
                                          <p:stCondLst>
                                            <p:cond delay="0"/>
                                          </p:stCondLst>
                                        </p:cTn>
                                        <p:tgtEl>
                                          <p:spTgt spid="211"/>
                                        </p:tgtEl>
                                        <p:attrNameLst>
                                          <p:attrName>style.visibility</p:attrName>
                                        </p:attrNameLst>
                                      </p:cBhvr>
                                      <p:to>
                                        <p:strVal val="hidden"/>
                                      </p:to>
                                    </p:set>
                                  </p:childTnLst>
                                </p:cTn>
                              </p:par>
                              <p:par>
                                <p:cTn id="204" presetID="1" presetClass="exit" presetSubtype="0" fill="hold" grpId="2" nodeType="withEffect">
                                  <p:stCondLst>
                                    <p:cond delay="0"/>
                                  </p:stCondLst>
                                  <p:childTnLst>
                                    <p:set>
                                      <p:cBhvr>
                                        <p:cTn id="205" dur="1" fill="hold">
                                          <p:stCondLst>
                                            <p:cond delay="0"/>
                                          </p:stCondLst>
                                        </p:cTn>
                                        <p:tgtEl>
                                          <p:spTgt spid="212"/>
                                        </p:tgtEl>
                                        <p:attrNameLst>
                                          <p:attrName>style.visibility</p:attrName>
                                        </p:attrNameLst>
                                      </p:cBhvr>
                                      <p:to>
                                        <p:strVal val="hidden"/>
                                      </p:to>
                                    </p:set>
                                  </p:childTnLst>
                                </p:cTn>
                              </p:par>
                              <p:par>
                                <p:cTn id="206" presetID="1" presetClass="exit" presetSubtype="0" fill="hold" grpId="2" nodeType="withEffect">
                                  <p:stCondLst>
                                    <p:cond delay="0"/>
                                  </p:stCondLst>
                                  <p:childTnLst>
                                    <p:set>
                                      <p:cBhvr>
                                        <p:cTn id="207" dur="1" fill="hold">
                                          <p:stCondLst>
                                            <p:cond delay="0"/>
                                          </p:stCondLst>
                                        </p:cTn>
                                        <p:tgtEl>
                                          <p:spTgt spid="213"/>
                                        </p:tgtEl>
                                        <p:attrNameLst>
                                          <p:attrName>style.visibility</p:attrName>
                                        </p:attrNameLst>
                                      </p:cBhvr>
                                      <p:to>
                                        <p:strVal val="hidden"/>
                                      </p:to>
                                    </p:set>
                                  </p:childTnLst>
                                </p:cTn>
                              </p:par>
                              <p:par>
                                <p:cTn id="208" presetID="1" presetClass="exit" presetSubtype="0" fill="hold" grpId="2" nodeType="withEffect">
                                  <p:stCondLst>
                                    <p:cond delay="0"/>
                                  </p:stCondLst>
                                  <p:childTnLst>
                                    <p:set>
                                      <p:cBhvr>
                                        <p:cTn id="209" dur="1" fill="hold">
                                          <p:stCondLst>
                                            <p:cond delay="0"/>
                                          </p:stCondLst>
                                        </p:cTn>
                                        <p:tgtEl>
                                          <p:spTgt spid="214"/>
                                        </p:tgtEl>
                                        <p:attrNameLst>
                                          <p:attrName>style.visibility</p:attrName>
                                        </p:attrNameLst>
                                      </p:cBhvr>
                                      <p:to>
                                        <p:strVal val="hidden"/>
                                      </p:to>
                                    </p:set>
                                  </p:childTnLst>
                                </p:cTn>
                              </p:par>
                              <p:par>
                                <p:cTn id="210" presetID="1" presetClass="exit" presetSubtype="0" fill="hold" grpId="2" nodeType="withEffect">
                                  <p:stCondLst>
                                    <p:cond delay="0"/>
                                  </p:stCondLst>
                                  <p:childTnLst>
                                    <p:set>
                                      <p:cBhvr>
                                        <p:cTn id="211" dur="1" fill="hold">
                                          <p:stCondLst>
                                            <p:cond delay="0"/>
                                          </p:stCondLst>
                                        </p:cTn>
                                        <p:tgtEl>
                                          <p:spTgt spid="215"/>
                                        </p:tgtEl>
                                        <p:attrNameLst>
                                          <p:attrName>style.visibility</p:attrName>
                                        </p:attrNameLst>
                                      </p:cBhvr>
                                      <p:to>
                                        <p:strVal val="hidden"/>
                                      </p:to>
                                    </p:set>
                                  </p:childTnLst>
                                </p:cTn>
                              </p:par>
                              <p:par>
                                <p:cTn id="212" presetID="1" presetClass="exit" presetSubtype="0" fill="hold" grpId="2" nodeType="withEffect">
                                  <p:stCondLst>
                                    <p:cond delay="0"/>
                                  </p:stCondLst>
                                  <p:childTnLst>
                                    <p:set>
                                      <p:cBhvr>
                                        <p:cTn id="213" dur="1" fill="hold">
                                          <p:stCondLst>
                                            <p:cond delay="0"/>
                                          </p:stCondLst>
                                        </p:cTn>
                                        <p:tgtEl>
                                          <p:spTgt spid="216"/>
                                        </p:tgtEl>
                                        <p:attrNameLst>
                                          <p:attrName>style.visibility</p:attrName>
                                        </p:attrNameLst>
                                      </p:cBhvr>
                                      <p:to>
                                        <p:strVal val="hidden"/>
                                      </p:to>
                                    </p:set>
                                  </p:childTnLst>
                                </p:cTn>
                              </p:par>
                              <p:par>
                                <p:cTn id="214" presetID="1" presetClass="exit" presetSubtype="0" fill="hold" grpId="2" nodeType="withEffect">
                                  <p:stCondLst>
                                    <p:cond delay="0"/>
                                  </p:stCondLst>
                                  <p:childTnLst>
                                    <p:set>
                                      <p:cBhvr>
                                        <p:cTn id="215" dur="1" fill="hold">
                                          <p:stCondLst>
                                            <p:cond delay="0"/>
                                          </p:stCondLst>
                                        </p:cTn>
                                        <p:tgtEl>
                                          <p:spTgt spid="217"/>
                                        </p:tgtEl>
                                        <p:attrNameLst>
                                          <p:attrName>style.visibility</p:attrName>
                                        </p:attrNameLst>
                                      </p:cBhvr>
                                      <p:to>
                                        <p:strVal val="hidden"/>
                                      </p:to>
                                    </p:set>
                                  </p:childTnLst>
                                </p:cTn>
                              </p:par>
                              <p:par>
                                <p:cTn id="216" presetID="1" presetClass="exit" presetSubtype="0" fill="hold" grpId="2" nodeType="withEffect">
                                  <p:stCondLst>
                                    <p:cond delay="0"/>
                                  </p:stCondLst>
                                  <p:childTnLst>
                                    <p:set>
                                      <p:cBhvr>
                                        <p:cTn id="217" dur="1" fill="hold">
                                          <p:stCondLst>
                                            <p:cond delay="0"/>
                                          </p:stCondLst>
                                        </p:cTn>
                                        <p:tgtEl>
                                          <p:spTgt spid="218"/>
                                        </p:tgtEl>
                                        <p:attrNameLst>
                                          <p:attrName>style.visibility</p:attrName>
                                        </p:attrNameLst>
                                      </p:cBhvr>
                                      <p:to>
                                        <p:strVal val="hidden"/>
                                      </p:to>
                                    </p:set>
                                  </p:childTnLst>
                                </p:cTn>
                              </p:par>
                              <p:par>
                                <p:cTn id="218" presetID="1" presetClass="exit" presetSubtype="0" fill="hold" grpId="2" nodeType="withEffect">
                                  <p:stCondLst>
                                    <p:cond delay="0"/>
                                  </p:stCondLst>
                                  <p:childTnLst>
                                    <p:set>
                                      <p:cBhvr>
                                        <p:cTn id="219" dur="1" fill="hold">
                                          <p:stCondLst>
                                            <p:cond delay="0"/>
                                          </p:stCondLst>
                                        </p:cTn>
                                        <p:tgtEl>
                                          <p:spTgt spid="219"/>
                                        </p:tgtEl>
                                        <p:attrNameLst>
                                          <p:attrName>style.visibility</p:attrName>
                                        </p:attrNameLst>
                                      </p:cBhvr>
                                      <p:to>
                                        <p:strVal val="hidden"/>
                                      </p:to>
                                    </p:set>
                                  </p:childTnLst>
                                </p:cTn>
                              </p:par>
                              <p:par>
                                <p:cTn id="220" presetID="1" presetClass="exit" presetSubtype="0" fill="hold" grpId="2" nodeType="withEffect">
                                  <p:stCondLst>
                                    <p:cond delay="0"/>
                                  </p:stCondLst>
                                  <p:childTnLst>
                                    <p:set>
                                      <p:cBhvr>
                                        <p:cTn id="221" dur="1" fill="hold">
                                          <p:stCondLst>
                                            <p:cond delay="0"/>
                                          </p:stCondLst>
                                        </p:cTn>
                                        <p:tgtEl>
                                          <p:spTgt spid="220"/>
                                        </p:tgtEl>
                                        <p:attrNameLst>
                                          <p:attrName>style.visibility</p:attrName>
                                        </p:attrNameLst>
                                      </p:cBhvr>
                                      <p:to>
                                        <p:strVal val="hidden"/>
                                      </p:to>
                                    </p:set>
                                  </p:childTnLst>
                                </p:cTn>
                              </p:par>
                              <p:par>
                                <p:cTn id="222" presetID="1" presetClass="exit" presetSubtype="0" fill="hold" grpId="2" nodeType="withEffect">
                                  <p:stCondLst>
                                    <p:cond delay="0"/>
                                  </p:stCondLst>
                                  <p:childTnLst>
                                    <p:set>
                                      <p:cBhvr>
                                        <p:cTn id="223" dur="1" fill="hold">
                                          <p:stCondLst>
                                            <p:cond delay="0"/>
                                          </p:stCondLst>
                                        </p:cTn>
                                        <p:tgtEl>
                                          <p:spTgt spid="221"/>
                                        </p:tgtEl>
                                        <p:attrNameLst>
                                          <p:attrName>style.visibility</p:attrName>
                                        </p:attrNameLst>
                                      </p:cBhvr>
                                      <p:to>
                                        <p:strVal val="hidden"/>
                                      </p:to>
                                    </p:set>
                                  </p:childTnLst>
                                </p:cTn>
                              </p:par>
                              <p:par>
                                <p:cTn id="224" presetID="1" presetClass="exit" presetSubtype="0" fill="hold" grpId="2" nodeType="withEffect">
                                  <p:stCondLst>
                                    <p:cond delay="0"/>
                                  </p:stCondLst>
                                  <p:childTnLst>
                                    <p:set>
                                      <p:cBhvr>
                                        <p:cTn id="225" dur="1" fill="hold">
                                          <p:stCondLst>
                                            <p:cond delay="0"/>
                                          </p:stCondLst>
                                        </p:cTn>
                                        <p:tgtEl>
                                          <p:spTgt spid="222"/>
                                        </p:tgtEl>
                                        <p:attrNameLst>
                                          <p:attrName>style.visibility</p:attrName>
                                        </p:attrNameLst>
                                      </p:cBhvr>
                                      <p:to>
                                        <p:strVal val="hidden"/>
                                      </p:to>
                                    </p:set>
                                  </p:childTnLst>
                                </p:cTn>
                              </p:par>
                              <p:par>
                                <p:cTn id="226" presetID="1" presetClass="exit" presetSubtype="0" fill="hold" grpId="2" nodeType="withEffect">
                                  <p:stCondLst>
                                    <p:cond delay="0"/>
                                  </p:stCondLst>
                                  <p:childTnLst>
                                    <p:set>
                                      <p:cBhvr>
                                        <p:cTn id="227" dur="1" fill="hold">
                                          <p:stCondLst>
                                            <p:cond delay="0"/>
                                          </p:stCondLst>
                                        </p:cTn>
                                        <p:tgtEl>
                                          <p:spTgt spid="223"/>
                                        </p:tgtEl>
                                        <p:attrNameLst>
                                          <p:attrName>style.visibility</p:attrName>
                                        </p:attrNameLst>
                                      </p:cBhvr>
                                      <p:to>
                                        <p:strVal val="hidden"/>
                                      </p:to>
                                    </p:set>
                                  </p:childTnLst>
                                </p:cTn>
                              </p:par>
                              <p:par>
                                <p:cTn id="228" presetID="1" presetClass="exit" presetSubtype="0" fill="hold" grpId="2" nodeType="withEffect">
                                  <p:stCondLst>
                                    <p:cond delay="0"/>
                                  </p:stCondLst>
                                  <p:childTnLst>
                                    <p:set>
                                      <p:cBhvr>
                                        <p:cTn id="229" dur="1" fill="hold">
                                          <p:stCondLst>
                                            <p:cond delay="0"/>
                                          </p:stCondLst>
                                        </p:cTn>
                                        <p:tgtEl>
                                          <p:spTgt spid="224"/>
                                        </p:tgtEl>
                                        <p:attrNameLst>
                                          <p:attrName>style.visibility</p:attrName>
                                        </p:attrNameLst>
                                      </p:cBhvr>
                                      <p:to>
                                        <p:strVal val="hidden"/>
                                      </p:to>
                                    </p:set>
                                  </p:childTnLst>
                                </p:cTn>
                              </p:par>
                              <p:par>
                                <p:cTn id="230" presetID="10" presetClass="entr" presetSubtype="0" fill="hold" grpId="0" nodeType="withEffect">
                                  <p:stCondLst>
                                    <p:cond delay="0"/>
                                  </p:stCondLst>
                                  <p:childTnLst>
                                    <p:set>
                                      <p:cBhvr>
                                        <p:cTn id="231" dur="1" fill="hold">
                                          <p:stCondLst>
                                            <p:cond delay="0"/>
                                          </p:stCondLst>
                                        </p:cTn>
                                        <p:tgtEl>
                                          <p:spTgt spid="225"/>
                                        </p:tgtEl>
                                        <p:attrNameLst>
                                          <p:attrName>style.visibility</p:attrName>
                                        </p:attrNameLst>
                                      </p:cBhvr>
                                      <p:to>
                                        <p:strVal val="visible"/>
                                      </p:to>
                                    </p:set>
                                    <p:animEffect transition="in" filter="fade">
                                      <p:cBhvr>
                                        <p:cTn id="232" dur="500"/>
                                        <p:tgtEl>
                                          <p:spTgt spid="225"/>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26"/>
                                        </p:tgtEl>
                                        <p:attrNameLst>
                                          <p:attrName>style.visibility</p:attrName>
                                        </p:attrNameLst>
                                      </p:cBhvr>
                                      <p:to>
                                        <p:strVal val="visible"/>
                                      </p:to>
                                    </p:set>
                                    <p:animEffect transition="in" filter="fade">
                                      <p:cBhvr>
                                        <p:cTn id="235" dur="500"/>
                                        <p:tgtEl>
                                          <p:spTgt spid="226"/>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227"/>
                                        </p:tgtEl>
                                        <p:attrNameLst>
                                          <p:attrName>style.visibility</p:attrName>
                                        </p:attrNameLst>
                                      </p:cBhvr>
                                      <p:to>
                                        <p:strVal val="visible"/>
                                      </p:to>
                                    </p:set>
                                    <p:animEffect transition="in" filter="fade">
                                      <p:cBhvr>
                                        <p:cTn id="238" dur="500"/>
                                        <p:tgtEl>
                                          <p:spTgt spid="227"/>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28"/>
                                        </p:tgtEl>
                                        <p:attrNameLst>
                                          <p:attrName>style.visibility</p:attrName>
                                        </p:attrNameLst>
                                      </p:cBhvr>
                                      <p:to>
                                        <p:strVal val="visible"/>
                                      </p:to>
                                    </p:set>
                                    <p:animEffect transition="in" filter="fade">
                                      <p:cBhvr>
                                        <p:cTn id="241" dur="500"/>
                                        <p:tgtEl>
                                          <p:spTgt spid="228"/>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29"/>
                                        </p:tgtEl>
                                        <p:attrNameLst>
                                          <p:attrName>style.visibility</p:attrName>
                                        </p:attrNameLst>
                                      </p:cBhvr>
                                      <p:to>
                                        <p:strVal val="visible"/>
                                      </p:to>
                                    </p:set>
                                    <p:animEffect transition="in" filter="fade">
                                      <p:cBhvr>
                                        <p:cTn id="244" dur="500"/>
                                        <p:tgtEl>
                                          <p:spTgt spid="229"/>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30"/>
                                        </p:tgtEl>
                                        <p:attrNameLst>
                                          <p:attrName>style.visibility</p:attrName>
                                        </p:attrNameLst>
                                      </p:cBhvr>
                                      <p:to>
                                        <p:strVal val="visible"/>
                                      </p:to>
                                    </p:set>
                                    <p:animEffect transition="in" filter="fade">
                                      <p:cBhvr>
                                        <p:cTn id="247" dur="500"/>
                                        <p:tgtEl>
                                          <p:spTgt spid="230"/>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31"/>
                                        </p:tgtEl>
                                        <p:attrNameLst>
                                          <p:attrName>style.visibility</p:attrName>
                                        </p:attrNameLst>
                                      </p:cBhvr>
                                      <p:to>
                                        <p:strVal val="visible"/>
                                      </p:to>
                                    </p:set>
                                    <p:animEffect transition="in" filter="fade">
                                      <p:cBhvr>
                                        <p:cTn id="250" dur="500"/>
                                        <p:tgtEl>
                                          <p:spTgt spid="231"/>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32"/>
                                        </p:tgtEl>
                                        <p:attrNameLst>
                                          <p:attrName>style.visibility</p:attrName>
                                        </p:attrNameLst>
                                      </p:cBhvr>
                                      <p:to>
                                        <p:strVal val="visible"/>
                                      </p:to>
                                    </p:set>
                                    <p:animEffect transition="in" filter="fade">
                                      <p:cBhvr>
                                        <p:cTn id="253" dur="500"/>
                                        <p:tgtEl>
                                          <p:spTgt spid="232"/>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33"/>
                                        </p:tgtEl>
                                        <p:attrNameLst>
                                          <p:attrName>style.visibility</p:attrName>
                                        </p:attrNameLst>
                                      </p:cBhvr>
                                      <p:to>
                                        <p:strVal val="visible"/>
                                      </p:to>
                                    </p:set>
                                    <p:animEffect transition="in" filter="fade">
                                      <p:cBhvr>
                                        <p:cTn id="256" dur="500"/>
                                        <p:tgtEl>
                                          <p:spTgt spid="233"/>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34"/>
                                        </p:tgtEl>
                                        <p:attrNameLst>
                                          <p:attrName>style.visibility</p:attrName>
                                        </p:attrNameLst>
                                      </p:cBhvr>
                                      <p:to>
                                        <p:strVal val="visible"/>
                                      </p:to>
                                    </p:set>
                                    <p:animEffect transition="in" filter="fade">
                                      <p:cBhvr>
                                        <p:cTn id="259" dur="500"/>
                                        <p:tgtEl>
                                          <p:spTgt spid="23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35"/>
                                        </p:tgtEl>
                                        <p:attrNameLst>
                                          <p:attrName>style.visibility</p:attrName>
                                        </p:attrNameLst>
                                      </p:cBhvr>
                                      <p:to>
                                        <p:strVal val="visible"/>
                                      </p:to>
                                    </p:set>
                                    <p:animEffect transition="in" filter="fade">
                                      <p:cBhvr>
                                        <p:cTn id="262" dur="500"/>
                                        <p:tgtEl>
                                          <p:spTgt spid="235"/>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36"/>
                                        </p:tgtEl>
                                        <p:attrNameLst>
                                          <p:attrName>style.visibility</p:attrName>
                                        </p:attrNameLst>
                                      </p:cBhvr>
                                      <p:to>
                                        <p:strVal val="visible"/>
                                      </p:to>
                                    </p:set>
                                    <p:animEffect transition="in" filter="fade">
                                      <p:cBhvr>
                                        <p:cTn id="265" dur="500"/>
                                        <p:tgtEl>
                                          <p:spTgt spid="236"/>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37"/>
                                        </p:tgtEl>
                                        <p:attrNameLst>
                                          <p:attrName>style.visibility</p:attrName>
                                        </p:attrNameLst>
                                      </p:cBhvr>
                                      <p:to>
                                        <p:strVal val="visible"/>
                                      </p:to>
                                    </p:set>
                                    <p:animEffect transition="in" filter="fade">
                                      <p:cBhvr>
                                        <p:cTn id="268" dur="500"/>
                                        <p:tgtEl>
                                          <p:spTgt spid="237"/>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38"/>
                                        </p:tgtEl>
                                        <p:attrNameLst>
                                          <p:attrName>style.visibility</p:attrName>
                                        </p:attrNameLst>
                                      </p:cBhvr>
                                      <p:to>
                                        <p:strVal val="visible"/>
                                      </p:to>
                                    </p:set>
                                    <p:animEffect transition="in" filter="fade">
                                      <p:cBhvr>
                                        <p:cTn id="271" dur="500"/>
                                        <p:tgtEl>
                                          <p:spTgt spid="238"/>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39"/>
                                        </p:tgtEl>
                                        <p:attrNameLst>
                                          <p:attrName>style.visibility</p:attrName>
                                        </p:attrNameLst>
                                      </p:cBhvr>
                                      <p:to>
                                        <p:strVal val="visible"/>
                                      </p:to>
                                    </p:set>
                                    <p:animEffect transition="in" filter="fade">
                                      <p:cBhvr>
                                        <p:cTn id="274" dur="500"/>
                                        <p:tgtEl>
                                          <p:spTgt spid="239"/>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40"/>
                                        </p:tgtEl>
                                        <p:attrNameLst>
                                          <p:attrName>style.visibility</p:attrName>
                                        </p:attrNameLst>
                                      </p:cBhvr>
                                      <p:to>
                                        <p:strVal val="visible"/>
                                      </p:to>
                                    </p:set>
                                    <p:animEffect transition="in" filter="fade">
                                      <p:cBhvr>
                                        <p:cTn id="277" dur="500"/>
                                        <p:tgtEl>
                                          <p:spTgt spid="24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41"/>
                                        </p:tgtEl>
                                        <p:attrNameLst>
                                          <p:attrName>style.visibility</p:attrName>
                                        </p:attrNameLst>
                                      </p:cBhvr>
                                      <p:to>
                                        <p:strVal val="visible"/>
                                      </p:to>
                                    </p:set>
                                    <p:animEffect transition="in" filter="fade">
                                      <p:cBhvr>
                                        <p:cTn id="280" dur="500"/>
                                        <p:tgtEl>
                                          <p:spTgt spid="241"/>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42"/>
                                        </p:tgtEl>
                                        <p:attrNameLst>
                                          <p:attrName>style.visibility</p:attrName>
                                        </p:attrNameLst>
                                      </p:cBhvr>
                                      <p:to>
                                        <p:strVal val="visible"/>
                                      </p:to>
                                    </p:set>
                                    <p:animEffect transition="in" filter="fade">
                                      <p:cBhvr>
                                        <p:cTn id="283" dur="500"/>
                                        <p:tgtEl>
                                          <p:spTgt spid="242"/>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43"/>
                                        </p:tgtEl>
                                        <p:attrNameLst>
                                          <p:attrName>style.visibility</p:attrName>
                                        </p:attrNameLst>
                                      </p:cBhvr>
                                      <p:to>
                                        <p:strVal val="visible"/>
                                      </p:to>
                                    </p:set>
                                    <p:animEffect transition="in" filter="fade">
                                      <p:cBhvr>
                                        <p:cTn id="286" dur="500"/>
                                        <p:tgtEl>
                                          <p:spTgt spid="243"/>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44"/>
                                        </p:tgtEl>
                                        <p:attrNameLst>
                                          <p:attrName>style.visibility</p:attrName>
                                        </p:attrNameLst>
                                      </p:cBhvr>
                                      <p:to>
                                        <p:strVal val="visible"/>
                                      </p:to>
                                    </p:set>
                                    <p:animEffect transition="in" filter="fade">
                                      <p:cBhvr>
                                        <p:cTn id="289" dur="500"/>
                                        <p:tgtEl>
                                          <p:spTgt spid="244"/>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45"/>
                                        </p:tgtEl>
                                        <p:attrNameLst>
                                          <p:attrName>style.visibility</p:attrName>
                                        </p:attrNameLst>
                                      </p:cBhvr>
                                      <p:to>
                                        <p:strVal val="visible"/>
                                      </p:to>
                                    </p:set>
                                    <p:animEffect transition="in" filter="fade">
                                      <p:cBhvr>
                                        <p:cTn id="292" dur="500"/>
                                        <p:tgtEl>
                                          <p:spTgt spid="245"/>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46"/>
                                        </p:tgtEl>
                                        <p:attrNameLst>
                                          <p:attrName>style.visibility</p:attrName>
                                        </p:attrNameLst>
                                      </p:cBhvr>
                                      <p:to>
                                        <p:strVal val="visible"/>
                                      </p:to>
                                    </p:set>
                                    <p:animEffect transition="in" filter="fade">
                                      <p:cBhvr>
                                        <p:cTn id="295" dur="500"/>
                                        <p:tgtEl>
                                          <p:spTgt spid="246"/>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47"/>
                                        </p:tgtEl>
                                        <p:attrNameLst>
                                          <p:attrName>style.visibility</p:attrName>
                                        </p:attrNameLst>
                                      </p:cBhvr>
                                      <p:to>
                                        <p:strVal val="visible"/>
                                      </p:to>
                                    </p:set>
                                    <p:animEffect transition="in" filter="fade">
                                      <p:cBhvr>
                                        <p:cTn id="298" dur="500"/>
                                        <p:tgtEl>
                                          <p:spTgt spid="247"/>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48"/>
                                        </p:tgtEl>
                                        <p:attrNameLst>
                                          <p:attrName>style.visibility</p:attrName>
                                        </p:attrNameLst>
                                      </p:cBhvr>
                                      <p:to>
                                        <p:strVal val="visible"/>
                                      </p:to>
                                    </p:set>
                                    <p:animEffect transition="in" filter="fade">
                                      <p:cBhvr>
                                        <p:cTn id="301" dur="500"/>
                                        <p:tgtEl>
                                          <p:spTgt spid="248"/>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249"/>
                                        </p:tgtEl>
                                        <p:attrNameLst>
                                          <p:attrName>style.visibility</p:attrName>
                                        </p:attrNameLst>
                                      </p:cBhvr>
                                      <p:to>
                                        <p:strVal val="visible"/>
                                      </p:to>
                                    </p:set>
                                    <p:animEffect transition="in" filter="fade">
                                      <p:cBhvr>
                                        <p:cTn id="306" dur="500"/>
                                        <p:tgtEl>
                                          <p:spTgt spid="249"/>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250"/>
                                        </p:tgtEl>
                                        <p:attrNameLst>
                                          <p:attrName>style.visibility</p:attrName>
                                        </p:attrNameLst>
                                      </p:cBhvr>
                                      <p:to>
                                        <p:strVal val="visible"/>
                                      </p:to>
                                    </p:set>
                                    <p:animEffect transition="in" filter="fade">
                                      <p:cBhvr>
                                        <p:cTn id="309" dur="500"/>
                                        <p:tgtEl>
                                          <p:spTgt spid="250"/>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251"/>
                                        </p:tgtEl>
                                        <p:attrNameLst>
                                          <p:attrName>style.visibility</p:attrName>
                                        </p:attrNameLst>
                                      </p:cBhvr>
                                      <p:to>
                                        <p:strVal val="visible"/>
                                      </p:to>
                                    </p:set>
                                    <p:animEffect transition="in" filter="fade">
                                      <p:cBhvr>
                                        <p:cTn id="312" dur="500"/>
                                        <p:tgtEl>
                                          <p:spTgt spid="251"/>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252"/>
                                        </p:tgtEl>
                                        <p:attrNameLst>
                                          <p:attrName>style.visibility</p:attrName>
                                        </p:attrNameLst>
                                      </p:cBhvr>
                                      <p:to>
                                        <p:strVal val="visible"/>
                                      </p:to>
                                    </p:set>
                                    <p:animEffect transition="in" filter="fade">
                                      <p:cBhvr>
                                        <p:cTn id="315" dur="500"/>
                                        <p:tgtEl>
                                          <p:spTgt spid="252"/>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253"/>
                                        </p:tgtEl>
                                        <p:attrNameLst>
                                          <p:attrName>style.visibility</p:attrName>
                                        </p:attrNameLst>
                                      </p:cBhvr>
                                      <p:to>
                                        <p:strVal val="visible"/>
                                      </p:to>
                                    </p:set>
                                    <p:animEffect transition="in" filter="fade">
                                      <p:cBhvr>
                                        <p:cTn id="318" dur="500"/>
                                        <p:tgtEl>
                                          <p:spTgt spid="253"/>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254"/>
                                        </p:tgtEl>
                                        <p:attrNameLst>
                                          <p:attrName>style.visibility</p:attrName>
                                        </p:attrNameLst>
                                      </p:cBhvr>
                                      <p:to>
                                        <p:strVal val="visible"/>
                                      </p:to>
                                    </p:set>
                                    <p:animEffect transition="in" filter="fade">
                                      <p:cBhvr>
                                        <p:cTn id="321" dur="500"/>
                                        <p:tgtEl>
                                          <p:spTgt spid="254"/>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255"/>
                                        </p:tgtEl>
                                        <p:attrNameLst>
                                          <p:attrName>style.visibility</p:attrName>
                                        </p:attrNameLst>
                                      </p:cBhvr>
                                      <p:to>
                                        <p:strVal val="visible"/>
                                      </p:to>
                                    </p:set>
                                    <p:animEffect transition="in" filter="fade">
                                      <p:cBhvr>
                                        <p:cTn id="324" dur="500"/>
                                        <p:tgtEl>
                                          <p:spTgt spid="255"/>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256"/>
                                        </p:tgtEl>
                                        <p:attrNameLst>
                                          <p:attrName>style.visibility</p:attrName>
                                        </p:attrNameLst>
                                      </p:cBhvr>
                                      <p:to>
                                        <p:strVal val="visible"/>
                                      </p:to>
                                    </p:set>
                                    <p:animEffect transition="in" filter="fade">
                                      <p:cBhvr>
                                        <p:cTn id="327" dur="500"/>
                                        <p:tgtEl>
                                          <p:spTgt spid="256"/>
                                        </p:tgtEl>
                                      </p:cBhvr>
                                    </p:animEffect>
                                  </p:childTnLst>
                                </p:cTn>
                              </p:par>
                            </p:childTnLst>
                          </p:cTn>
                        </p:par>
                        <p:par>
                          <p:cTn id="328" fill="hold">
                            <p:stCondLst>
                              <p:cond delay="500"/>
                            </p:stCondLst>
                            <p:childTnLst>
                              <p:par>
                                <p:cTn id="329" presetID="10" presetClass="entr" presetSubtype="0" fill="hold" grpId="0" nodeType="afterEffect">
                                  <p:stCondLst>
                                    <p:cond delay="0"/>
                                  </p:stCondLst>
                                  <p:childTnLst>
                                    <p:set>
                                      <p:cBhvr>
                                        <p:cTn id="330" dur="1" fill="hold">
                                          <p:stCondLst>
                                            <p:cond delay="0"/>
                                          </p:stCondLst>
                                        </p:cTn>
                                        <p:tgtEl>
                                          <p:spTgt spid="257"/>
                                        </p:tgtEl>
                                        <p:attrNameLst>
                                          <p:attrName>style.visibility</p:attrName>
                                        </p:attrNameLst>
                                      </p:cBhvr>
                                      <p:to>
                                        <p:strVal val="visible"/>
                                      </p:to>
                                    </p:set>
                                    <p:animEffect transition="in" filter="fade">
                                      <p:cBhvr>
                                        <p:cTn id="331" dur="500"/>
                                        <p:tgtEl>
                                          <p:spTgt spid="257"/>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258"/>
                                        </p:tgtEl>
                                        <p:attrNameLst>
                                          <p:attrName>style.visibility</p:attrName>
                                        </p:attrNameLst>
                                      </p:cBhvr>
                                      <p:to>
                                        <p:strVal val="visible"/>
                                      </p:to>
                                    </p:set>
                                    <p:animEffect transition="in" filter="fade">
                                      <p:cBhvr>
                                        <p:cTn id="334" dur="500"/>
                                        <p:tgtEl>
                                          <p:spTgt spid="25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9"/>
                                        </p:tgtEl>
                                        <p:attrNameLst>
                                          <p:attrName>style.visibility</p:attrName>
                                        </p:attrNameLst>
                                      </p:cBhvr>
                                      <p:to>
                                        <p:strVal val="visible"/>
                                      </p:to>
                                    </p:set>
                                    <p:animEffect transition="in" filter="fade">
                                      <p:cBhvr>
                                        <p:cTn id="337" dur="500"/>
                                        <p:tgtEl>
                                          <p:spTgt spid="259"/>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260"/>
                                        </p:tgtEl>
                                        <p:attrNameLst>
                                          <p:attrName>style.visibility</p:attrName>
                                        </p:attrNameLst>
                                      </p:cBhvr>
                                      <p:to>
                                        <p:strVal val="visible"/>
                                      </p:to>
                                    </p:set>
                                    <p:animEffect transition="in" filter="fade">
                                      <p:cBhvr>
                                        <p:cTn id="340" dur="500"/>
                                        <p:tgtEl>
                                          <p:spTgt spid="260"/>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61"/>
                                        </p:tgtEl>
                                        <p:attrNameLst>
                                          <p:attrName>style.visibility</p:attrName>
                                        </p:attrNameLst>
                                      </p:cBhvr>
                                      <p:to>
                                        <p:strVal val="visible"/>
                                      </p:to>
                                    </p:set>
                                    <p:animEffect transition="in" filter="fade">
                                      <p:cBhvr>
                                        <p:cTn id="343" dur="500"/>
                                        <p:tgtEl>
                                          <p:spTgt spid="261"/>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262"/>
                                        </p:tgtEl>
                                        <p:attrNameLst>
                                          <p:attrName>style.visibility</p:attrName>
                                        </p:attrNameLst>
                                      </p:cBhvr>
                                      <p:to>
                                        <p:strVal val="visible"/>
                                      </p:to>
                                    </p:set>
                                    <p:animEffect transition="in" filter="fade">
                                      <p:cBhvr>
                                        <p:cTn id="346" dur="500"/>
                                        <p:tgtEl>
                                          <p:spTgt spid="26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63"/>
                                        </p:tgtEl>
                                        <p:attrNameLst>
                                          <p:attrName>style.visibility</p:attrName>
                                        </p:attrNameLst>
                                      </p:cBhvr>
                                      <p:to>
                                        <p:strVal val="visible"/>
                                      </p:to>
                                    </p:set>
                                    <p:animEffect transition="in" filter="fade">
                                      <p:cBhvr>
                                        <p:cTn id="349" dur="500"/>
                                        <p:tgtEl>
                                          <p:spTgt spid="263"/>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264"/>
                                        </p:tgtEl>
                                        <p:attrNameLst>
                                          <p:attrName>style.visibility</p:attrName>
                                        </p:attrNameLst>
                                      </p:cBhvr>
                                      <p:to>
                                        <p:strVal val="visible"/>
                                      </p:to>
                                    </p:set>
                                    <p:animEffect transition="in" filter="fade">
                                      <p:cBhvr>
                                        <p:cTn id="352" dur="500"/>
                                        <p:tgtEl>
                                          <p:spTgt spid="264"/>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265"/>
                                        </p:tgtEl>
                                        <p:attrNameLst>
                                          <p:attrName>style.visibility</p:attrName>
                                        </p:attrNameLst>
                                      </p:cBhvr>
                                      <p:to>
                                        <p:strVal val="visible"/>
                                      </p:to>
                                    </p:set>
                                    <p:animEffect transition="in" filter="fade">
                                      <p:cBhvr>
                                        <p:cTn id="355" dur="500"/>
                                        <p:tgtEl>
                                          <p:spTgt spid="265"/>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66"/>
                                        </p:tgtEl>
                                        <p:attrNameLst>
                                          <p:attrName>style.visibility</p:attrName>
                                        </p:attrNameLst>
                                      </p:cBhvr>
                                      <p:to>
                                        <p:strVal val="visible"/>
                                      </p:to>
                                    </p:set>
                                    <p:animEffect transition="in" filter="fade">
                                      <p:cBhvr>
                                        <p:cTn id="358" dur="500"/>
                                        <p:tgtEl>
                                          <p:spTgt spid="266"/>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267"/>
                                        </p:tgtEl>
                                        <p:attrNameLst>
                                          <p:attrName>style.visibility</p:attrName>
                                        </p:attrNameLst>
                                      </p:cBhvr>
                                      <p:to>
                                        <p:strVal val="visible"/>
                                      </p:to>
                                    </p:set>
                                    <p:animEffect transition="in" filter="fade">
                                      <p:cBhvr>
                                        <p:cTn id="361" dur="500"/>
                                        <p:tgtEl>
                                          <p:spTgt spid="267"/>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268"/>
                                        </p:tgtEl>
                                        <p:attrNameLst>
                                          <p:attrName>style.visibility</p:attrName>
                                        </p:attrNameLst>
                                      </p:cBhvr>
                                      <p:to>
                                        <p:strVal val="visible"/>
                                      </p:to>
                                    </p:set>
                                    <p:animEffect transition="in" filter="fade">
                                      <p:cBhvr>
                                        <p:cTn id="364" dur="500"/>
                                        <p:tgtEl>
                                          <p:spTgt spid="268"/>
                                        </p:tgtEl>
                                      </p:cBhvr>
                                    </p:animEffect>
                                  </p:childTnLst>
                                </p:cTn>
                              </p:par>
                              <p:par>
                                <p:cTn id="365" presetID="10" presetClass="entr" presetSubtype="0" fill="hold" grpId="0" nodeType="withEffect">
                                  <p:stCondLst>
                                    <p:cond delay="0"/>
                                  </p:stCondLst>
                                  <p:childTnLst>
                                    <p:set>
                                      <p:cBhvr>
                                        <p:cTn id="366" dur="1" fill="hold">
                                          <p:stCondLst>
                                            <p:cond delay="0"/>
                                          </p:stCondLst>
                                        </p:cTn>
                                        <p:tgtEl>
                                          <p:spTgt spid="269"/>
                                        </p:tgtEl>
                                        <p:attrNameLst>
                                          <p:attrName>style.visibility</p:attrName>
                                        </p:attrNameLst>
                                      </p:cBhvr>
                                      <p:to>
                                        <p:strVal val="visible"/>
                                      </p:to>
                                    </p:set>
                                    <p:animEffect transition="in" filter="fade">
                                      <p:cBhvr>
                                        <p:cTn id="367" dur="500"/>
                                        <p:tgtEl>
                                          <p:spTgt spid="269"/>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270"/>
                                        </p:tgtEl>
                                        <p:attrNameLst>
                                          <p:attrName>style.visibility</p:attrName>
                                        </p:attrNameLst>
                                      </p:cBhvr>
                                      <p:to>
                                        <p:strVal val="visible"/>
                                      </p:to>
                                    </p:set>
                                    <p:animEffect transition="in" filter="fade">
                                      <p:cBhvr>
                                        <p:cTn id="370" dur="500"/>
                                        <p:tgtEl>
                                          <p:spTgt spid="270"/>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271"/>
                                        </p:tgtEl>
                                        <p:attrNameLst>
                                          <p:attrName>style.visibility</p:attrName>
                                        </p:attrNameLst>
                                      </p:cBhvr>
                                      <p:to>
                                        <p:strVal val="visible"/>
                                      </p:to>
                                    </p:set>
                                    <p:animEffect transition="in" filter="fade">
                                      <p:cBhvr>
                                        <p:cTn id="373" dur="500"/>
                                        <p:tgtEl>
                                          <p:spTgt spid="271"/>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272"/>
                                        </p:tgtEl>
                                        <p:attrNameLst>
                                          <p:attrName>style.visibility</p:attrName>
                                        </p:attrNameLst>
                                      </p:cBhvr>
                                      <p:to>
                                        <p:strVal val="visible"/>
                                      </p:to>
                                    </p:set>
                                    <p:animEffect transition="in" filter="fade">
                                      <p:cBhvr>
                                        <p:cTn id="376" dur="500"/>
                                        <p:tgtEl>
                                          <p:spTgt spid="272"/>
                                        </p:tgtEl>
                                      </p:cBhvr>
                                    </p:animEffect>
                                  </p:childTnLst>
                                </p:cTn>
                              </p:par>
                            </p:childTnLst>
                          </p:cTn>
                        </p:par>
                        <p:par>
                          <p:cTn id="377" fill="hold">
                            <p:stCondLst>
                              <p:cond delay="1000"/>
                            </p:stCondLst>
                            <p:childTnLst>
                              <p:par>
                                <p:cTn id="378" presetID="0" presetClass="path" presetSubtype="0" accel="50000" decel="50000" fill="hold" grpId="1" nodeType="afterEffect">
                                  <p:stCondLst>
                                    <p:cond delay="0"/>
                                  </p:stCondLst>
                                  <p:childTnLst>
                                    <p:animMotion origin="layout" path="M 0 0 L 0.17392 0.05298 " pathEditMode="relative" ptsTypes="AA">
                                      <p:cBhvr>
                                        <p:cTn id="379" dur="2000" fill="hold"/>
                                        <p:tgtEl>
                                          <p:spTgt spid="249"/>
                                        </p:tgtEl>
                                        <p:attrNameLst>
                                          <p:attrName>ppt_x</p:attrName>
                                          <p:attrName>ppt_y</p:attrName>
                                        </p:attrNameLst>
                                      </p:cBhvr>
                                    </p:animMotion>
                                  </p:childTnLst>
                                </p:cTn>
                              </p:par>
                              <p:par>
                                <p:cTn id="380" presetID="0" presetClass="path" presetSubtype="0" accel="50000" decel="50000" fill="hold" grpId="1" nodeType="withEffect">
                                  <p:stCondLst>
                                    <p:cond delay="0"/>
                                  </p:stCondLst>
                                  <p:childTnLst>
                                    <p:animMotion origin="layout" path="M 0 0 L 0.17392 0.05298 " pathEditMode="relative" ptsTypes="AA">
                                      <p:cBhvr>
                                        <p:cTn id="381" dur="2000" fill="hold"/>
                                        <p:tgtEl>
                                          <p:spTgt spid="250"/>
                                        </p:tgtEl>
                                        <p:attrNameLst>
                                          <p:attrName>ppt_x</p:attrName>
                                          <p:attrName>ppt_y</p:attrName>
                                        </p:attrNameLst>
                                      </p:cBhvr>
                                    </p:animMotion>
                                  </p:childTnLst>
                                </p:cTn>
                              </p:par>
                              <p:par>
                                <p:cTn id="382" presetID="0" presetClass="path" presetSubtype="0" accel="50000" decel="50000" fill="hold" grpId="1" nodeType="withEffect">
                                  <p:stCondLst>
                                    <p:cond delay="0"/>
                                  </p:stCondLst>
                                  <p:childTnLst>
                                    <p:animMotion origin="layout" path="M 0 0 L 0.17392 0.05298 " pathEditMode="relative" ptsTypes="AA">
                                      <p:cBhvr>
                                        <p:cTn id="383" dur="2000" fill="hold"/>
                                        <p:tgtEl>
                                          <p:spTgt spid="251"/>
                                        </p:tgtEl>
                                        <p:attrNameLst>
                                          <p:attrName>ppt_x</p:attrName>
                                          <p:attrName>ppt_y</p:attrName>
                                        </p:attrNameLst>
                                      </p:cBhvr>
                                    </p:animMotion>
                                  </p:childTnLst>
                                </p:cTn>
                              </p:par>
                              <p:par>
                                <p:cTn id="384" presetID="0" presetClass="path" presetSubtype="0" accel="50000" decel="50000" fill="hold" grpId="1" nodeType="withEffect">
                                  <p:stCondLst>
                                    <p:cond delay="0"/>
                                  </p:stCondLst>
                                  <p:childTnLst>
                                    <p:animMotion origin="layout" path="M 0 0 L 0.17392 0.05298 " pathEditMode="relative" ptsTypes="AA">
                                      <p:cBhvr>
                                        <p:cTn id="385" dur="2000" fill="hold"/>
                                        <p:tgtEl>
                                          <p:spTgt spid="252"/>
                                        </p:tgtEl>
                                        <p:attrNameLst>
                                          <p:attrName>ppt_x</p:attrName>
                                          <p:attrName>ppt_y</p:attrName>
                                        </p:attrNameLst>
                                      </p:cBhvr>
                                    </p:animMotion>
                                  </p:childTnLst>
                                </p:cTn>
                              </p:par>
                              <p:par>
                                <p:cTn id="386" presetID="0" presetClass="path" presetSubtype="0" accel="50000" decel="50000" fill="hold" grpId="1" nodeType="withEffect">
                                  <p:stCondLst>
                                    <p:cond delay="0"/>
                                  </p:stCondLst>
                                  <p:childTnLst>
                                    <p:animMotion origin="layout" path="M 0 0 L 0.17392 0.05298 " pathEditMode="relative" ptsTypes="AA">
                                      <p:cBhvr>
                                        <p:cTn id="387" dur="2000" fill="hold"/>
                                        <p:tgtEl>
                                          <p:spTgt spid="253"/>
                                        </p:tgtEl>
                                        <p:attrNameLst>
                                          <p:attrName>ppt_x</p:attrName>
                                          <p:attrName>ppt_y</p:attrName>
                                        </p:attrNameLst>
                                      </p:cBhvr>
                                    </p:animMotion>
                                  </p:childTnLst>
                                </p:cTn>
                              </p:par>
                              <p:par>
                                <p:cTn id="388" presetID="0" presetClass="path" presetSubtype="0" accel="50000" decel="50000" fill="hold" grpId="1" nodeType="withEffect">
                                  <p:stCondLst>
                                    <p:cond delay="0"/>
                                  </p:stCondLst>
                                  <p:childTnLst>
                                    <p:animMotion origin="layout" path="M 0 0 L 0.17392 0.05298 " pathEditMode="relative" ptsTypes="AA">
                                      <p:cBhvr>
                                        <p:cTn id="389" dur="2000" fill="hold"/>
                                        <p:tgtEl>
                                          <p:spTgt spid="254"/>
                                        </p:tgtEl>
                                        <p:attrNameLst>
                                          <p:attrName>ppt_x</p:attrName>
                                          <p:attrName>ppt_y</p:attrName>
                                        </p:attrNameLst>
                                      </p:cBhvr>
                                    </p:animMotion>
                                  </p:childTnLst>
                                </p:cTn>
                              </p:par>
                              <p:par>
                                <p:cTn id="390" presetID="0" presetClass="path" presetSubtype="0" accel="50000" decel="50000" fill="hold" grpId="1" nodeType="withEffect">
                                  <p:stCondLst>
                                    <p:cond delay="0"/>
                                  </p:stCondLst>
                                  <p:childTnLst>
                                    <p:animMotion origin="layout" path="M 0 0 L 0.17392 0.05298 " pathEditMode="relative" ptsTypes="AA">
                                      <p:cBhvr>
                                        <p:cTn id="391" dur="2000" fill="hold"/>
                                        <p:tgtEl>
                                          <p:spTgt spid="255"/>
                                        </p:tgtEl>
                                        <p:attrNameLst>
                                          <p:attrName>ppt_x</p:attrName>
                                          <p:attrName>ppt_y</p:attrName>
                                        </p:attrNameLst>
                                      </p:cBhvr>
                                    </p:animMotion>
                                  </p:childTnLst>
                                </p:cTn>
                              </p:par>
                              <p:par>
                                <p:cTn id="392" presetID="0" presetClass="path" presetSubtype="0" accel="50000" decel="50000" fill="hold" grpId="1" nodeType="withEffect">
                                  <p:stCondLst>
                                    <p:cond delay="0"/>
                                  </p:stCondLst>
                                  <p:childTnLst>
                                    <p:animMotion origin="layout" path="M 0 0 L 0.17392 0.05298 " pathEditMode="relative" ptsTypes="AA">
                                      <p:cBhvr>
                                        <p:cTn id="393" dur="2000" fill="hold"/>
                                        <p:tgtEl>
                                          <p:spTgt spid="256"/>
                                        </p:tgtEl>
                                        <p:attrNameLst>
                                          <p:attrName>ppt_x</p:attrName>
                                          <p:attrName>ppt_y</p:attrName>
                                        </p:attrNameLst>
                                      </p:cBhvr>
                                    </p:animMotion>
                                  </p:childTnLst>
                                </p:cTn>
                              </p:par>
                              <p:par>
                                <p:cTn id="394" presetID="0" presetClass="path" presetSubtype="0" accel="50000" decel="50000" fill="hold" grpId="1" nodeType="withEffect">
                                  <p:stCondLst>
                                    <p:cond delay="0"/>
                                  </p:stCondLst>
                                  <p:childTnLst>
                                    <p:animMotion origin="layout" path="M 0 0 L 0.12168 0.04326 " pathEditMode="relative" ptsTypes="AA">
                                      <p:cBhvr>
                                        <p:cTn id="395" dur="2000" fill="hold"/>
                                        <p:tgtEl>
                                          <p:spTgt spid="257"/>
                                        </p:tgtEl>
                                        <p:attrNameLst>
                                          <p:attrName>ppt_x</p:attrName>
                                          <p:attrName>ppt_y</p:attrName>
                                        </p:attrNameLst>
                                      </p:cBhvr>
                                    </p:animMotion>
                                  </p:childTnLst>
                                </p:cTn>
                              </p:par>
                              <p:par>
                                <p:cTn id="396" presetID="0" presetClass="path" presetSubtype="0" accel="50000" decel="50000" fill="hold" grpId="1" nodeType="withEffect">
                                  <p:stCondLst>
                                    <p:cond delay="0"/>
                                  </p:stCondLst>
                                  <p:childTnLst>
                                    <p:animMotion origin="layout" path="M 0 0 L 0.12168 0.04326 " pathEditMode="relative" ptsTypes="AA">
                                      <p:cBhvr>
                                        <p:cTn id="397" dur="2000" fill="hold"/>
                                        <p:tgtEl>
                                          <p:spTgt spid="258"/>
                                        </p:tgtEl>
                                        <p:attrNameLst>
                                          <p:attrName>ppt_x</p:attrName>
                                          <p:attrName>ppt_y</p:attrName>
                                        </p:attrNameLst>
                                      </p:cBhvr>
                                    </p:animMotion>
                                  </p:childTnLst>
                                </p:cTn>
                              </p:par>
                              <p:par>
                                <p:cTn id="398" presetID="0" presetClass="path" presetSubtype="0" accel="50000" decel="50000" fill="hold" grpId="1" nodeType="withEffect">
                                  <p:stCondLst>
                                    <p:cond delay="0"/>
                                  </p:stCondLst>
                                  <p:childTnLst>
                                    <p:animMotion origin="layout" path="M 0 0 L 0.12168 0.04326 " pathEditMode="relative" ptsTypes="AA">
                                      <p:cBhvr>
                                        <p:cTn id="399" dur="2000" fill="hold"/>
                                        <p:tgtEl>
                                          <p:spTgt spid="259"/>
                                        </p:tgtEl>
                                        <p:attrNameLst>
                                          <p:attrName>ppt_x</p:attrName>
                                          <p:attrName>ppt_y</p:attrName>
                                        </p:attrNameLst>
                                      </p:cBhvr>
                                    </p:animMotion>
                                  </p:childTnLst>
                                </p:cTn>
                              </p:par>
                              <p:par>
                                <p:cTn id="400" presetID="0" presetClass="path" presetSubtype="0" accel="50000" decel="50000" fill="hold" grpId="1" nodeType="withEffect">
                                  <p:stCondLst>
                                    <p:cond delay="0"/>
                                  </p:stCondLst>
                                  <p:childTnLst>
                                    <p:animMotion origin="layout" path="M 0 0 L 0.12168 0.04326 " pathEditMode="relative" ptsTypes="AA">
                                      <p:cBhvr>
                                        <p:cTn id="401" dur="2000" fill="hold"/>
                                        <p:tgtEl>
                                          <p:spTgt spid="260"/>
                                        </p:tgtEl>
                                        <p:attrNameLst>
                                          <p:attrName>ppt_x</p:attrName>
                                          <p:attrName>ppt_y</p:attrName>
                                        </p:attrNameLst>
                                      </p:cBhvr>
                                    </p:animMotion>
                                  </p:childTnLst>
                                </p:cTn>
                              </p:par>
                              <p:par>
                                <p:cTn id="402" presetID="0" presetClass="path" presetSubtype="0" accel="50000" decel="50000" fill="hold" grpId="1" nodeType="withEffect">
                                  <p:stCondLst>
                                    <p:cond delay="0"/>
                                  </p:stCondLst>
                                  <p:childTnLst>
                                    <p:animMotion origin="layout" path="M 0 0 L 0.12168 0.04326 " pathEditMode="relative" ptsTypes="AA">
                                      <p:cBhvr>
                                        <p:cTn id="403" dur="2000" fill="hold"/>
                                        <p:tgtEl>
                                          <p:spTgt spid="261"/>
                                        </p:tgtEl>
                                        <p:attrNameLst>
                                          <p:attrName>ppt_x</p:attrName>
                                          <p:attrName>ppt_y</p:attrName>
                                        </p:attrNameLst>
                                      </p:cBhvr>
                                    </p:animMotion>
                                  </p:childTnLst>
                                </p:cTn>
                              </p:par>
                              <p:par>
                                <p:cTn id="404" presetID="0" presetClass="path" presetSubtype="0" accel="50000" decel="50000" fill="hold" grpId="1" nodeType="withEffect">
                                  <p:stCondLst>
                                    <p:cond delay="0"/>
                                  </p:stCondLst>
                                  <p:childTnLst>
                                    <p:animMotion origin="layout" path="M 0 0 L 0.12168 0.04326 " pathEditMode="relative" ptsTypes="AA">
                                      <p:cBhvr>
                                        <p:cTn id="405" dur="2000" fill="hold"/>
                                        <p:tgtEl>
                                          <p:spTgt spid="262"/>
                                        </p:tgtEl>
                                        <p:attrNameLst>
                                          <p:attrName>ppt_x</p:attrName>
                                          <p:attrName>ppt_y</p:attrName>
                                        </p:attrNameLst>
                                      </p:cBhvr>
                                    </p:animMotion>
                                  </p:childTnLst>
                                </p:cTn>
                              </p:par>
                              <p:par>
                                <p:cTn id="406" presetID="0" presetClass="path" presetSubtype="0" accel="50000" decel="50000" fill="hold" grpId="1" nodeType="withEffect">
                                  <p:stCondLst>
                                    <p:cond delay="0"/>
                                  </p:stCondLst>
                                  <p:childTnLst>
                                    <p:animMotion origin="layout" path="M 0 0 L 0.12168 0.04326 " pathEditMode="relative" ptsTypes="AA">
                                      <p:cBhvr>
                                        <p:cTn id="407" dur="2000" fill="hold"/>
                                        <p:tgtEl>
                                          <p:spTgt spid="263"/>
                                        </p:tgtEl>
                                        <p:attrNameLst>
                                          <p:attrName>ppt_x</p:attrName>
                                          <p:attrName>ppt_y</p:attrName>
                                        </p:attrNameLst>
                                      </p:cBhvr>
                                    </p:animMotion>
                                  </p:childTnLst>
                                </p:cTn>
                              </p:par>
                              <p:par>
                                <p:cTn id="408" presetID="0" presetClass="path" presetSubtype="0" accel="50000" decel="50000" fill="hold" grpId="1" nodeType="withEffect">
                                  <p:stCondLst>
                                    <p:cond delay="0"/>
                                  </p:stCondLst>
                                  <p:childTnLst>
                                    <p:animMotion origin="layout" path="M 0 0 L 0.12168 0.04326 " pathEditMode="relative" ptsTypes="AA">
                                      <p:cBhvr>
                                        <p:cTn id="409" dur="2000" fill="hold"/>
                                        <p:tgtEl>
                                          <p:spTgt spid="264"/>
                                        </p:tgtEl>
                                        <p:attrNameLst>
                                          <p:attrName>ppt_x</p:attrName>
                                          <p:attrName>ppt_y</p:attrName>
                                        </p:attrNameLst>
                                      </p:cBhvr>
                                    </p:animMotion>
                                  </p:childTnLst>
                                </p:cTn>
                              </p:par>
                              <p:par>
                                <p:cTn id="410" presetID="0" presetClass="path" presetSubtype="0" accel="50000" decel="50000" fill="hold" grpId="1" nodeType="withEffect">
                                  <p:stCondLst>
                                    <p:cond delay="0"/>
                                  </p:stCondLst>
                                  <p:childTnLst>
                                    <p:animMotion origin="layout" path="M 0 0 L 0.10988 0.07658 " pathEditMode="relative" ptsTypes="AA">
                                      <p:cBhvr>
                                        <p:cTn id="411" dur="2000" fill="hold"/>
                                        <p:tgtEl>
                                          <p:spTgt spid="265"/>
                                        </p:tgtEl>
                                        <p:attrNameLst>
                                          <p:attrName>ppt_x</p:attrName>
                                          <p:attrName>ppt_y</p:attrName>
                                        </p:attrNameLst>
                                      </p:cBhvr>
                                    </p:animMotion>
                                  </p:childTnLst>
                                </p:cTn>
                              </p:par>
                              <p:par>
                                <p:cTn id="412" presetID="0" presetClass="path" presetSubtype="0" accel="50000" decel="50000" fill="hold" grpId="1" nodeType="withEffect">
                                  <p:stCondLst>
                                    <p:cond delay="0"/>
                                  </p:stCondLst>
                                  <p:childTnLst>
                                    <p:animMotion origin="layout" path="M 0 0 L 0.10988 0.07658 " pathEditMode="relative" ptsTypes="AA">
                                      <p:cBhvr>
                                        <p:cTn id="413" dur="2000" fill="hold"/>
                                        <p:tgtEl>
                                          <p:spTgt spid="266"/>
                                        </p:tgtEl>
                                        <p:attrNameLst>
                                          <p:attrName>ppt_x</p:attrName>
                                          <p:attrName>ppt_y</p:attrName>
                                        </p:attrNameLst>
                                      </p:cBhvr>
                                    </p:animMotion>
                                  </p:childTnLst>
                                </p:cTn>
                              </p:par>
                              <p:par>
                                <p:cTn id="414" presetID="0" presetClass="path" presetSubtype="0" accel="50000" decel="50000" fill="hold" grpId="1" nodeType="withEffect">
                                  <p:stCondLst>
                                    <p:cond delay="0"/>
                                  </p:stCondLst>
                                  <p:childTnLst>
                                    <p:animMotion origin="layout" path="M 0 0 L 0.10988 0.07658 " pathEditMode="relative" ptsTypes="AA">
                                      <p:cBhvr>
                                        <p:cTn id="415" dur="2000" fill="hold"/>
                                        <p:tgtEl>
                                          <p:spTgt spid="267"/>
                                        </p:tgtEl>
                                        <p:attrNameLst>
                                          <p:attrName>ppt_x</p:attrName>
                                          <p:attrName>ppt_y</p:attrName>
                                        </p:attrNameLst>
                                      </p:cBhvr>
                                    </p:animMotion>
                                  </p:childTnLst>
                                </p:cTn>
                              </p:par>
                              <p:par>
                                <p:cTn id="416" presetID="0" presetClass="path" presetSubtype="0" accel="50000" decel="50000" fill="hold" grpId="1" nodeType="withEffect">
                                  <p:stCondLst>
                                    <p:cond delay="0"/>
                                  </p:stCondLst>
                                  <p:childTnLst>
                                    <p:animMotion origin="layout" path="M 0 0 L 0.10988 0.07658 " pathEditMode="relative" ptsTypes="AA">
                                      <p:cBhvr>
                                        <p:cTn id="417" dur="2000" fill="hold"/>
                                        <p:tgtEl>
                                          <p:spTgt spid="268"/>
                                        </p:tgtEl>
                                        <p:attrNameLst>
                                          <p:attrName>ppt_x</p:attrName>
                                          <p:attrName>ppt_y</p:attrName>
                                        </p:attrNameLst>
                                      </p:cBhvr>
                                    </p:animMotion>
                                  </p:childTnLst>
                                </p:cTn>
                              </p:par>
                              <p:par>
                                <p:cTn id="418" presetID="0" presetClass="path" presetSubtype="0" accel="50000" decel="50000" fill="hold" grpId="1" nodeType="withEffect">
                                  <p:stCondLst>
                                    <p:cond delay="0"/>
                                  </p:stCondLst>
                                  <p:childTnLst>
                                    <p:animMotion origin="layout" path="M 0 0 L 0.10988 0.07658 " pathEditMode="relative" ptsTypes="AA">
                                      <p:cBhvr>
                                        <p:cTn id="419" dur="2000" fill="hold"/>
                                        <p:tgtEl>
                                          <p:spTgt spid="269"/>
                                        </p:tgtEl>
                                        <p:attrNameLst>
                                          <p:attrName>ppt_x</p:attrName>
                                          <p:attrName>ppt_y</p:attrName>
                                        </p:attrNameLst>
                                      </p:cBhvr>
                                    </p:animMotion>
                                  </p:childTnLst>
                                </p:cTn>
                              </p:par>
                              <p:par>
                                <p:cTn id="420" presetID="0" presetClass="path" presetSubtype="0" accel="50000" decel="50000" fill="hold" grpId="1" nodeType="withEffect">
                                  <p:stCondLst>
                                    <p:cond delay="0"/>
                                  </p:stCondLst>
                                  <p:childTnLst>
                                    <p:animMotion origin="layout" path="M 0 0 L 0.10988 0.07658 " pathEditMode="relative" ptsTypes="AA">
                                      <p:cBhvr>
                                        <p:cTn id="421" dur="2000" fill="hold"/>
                                        <p:tgtEl>
                                          <p:spTgt spid="270"/>
                                        </p:tgtEl>
                                        <p:attrNameLst>
                                          <p:attrName>ppt_x</p:attrName>
                                          <p:attrName>ppt_y</p:attrName>
                                        </p:attrNameLst>
                                      </p:cBhvr>
                                    </p:animMotion>
                                  </p:childTnLst>
                                </p:cTn>
                              </p:par>
                              <p:par>
                                <p:cTn id="422" presetID="0" presetClass="path" presetSubtype="0" accel="50000" decel="50000" fill="hold" grpId="1" nodeType="withEffect">
                                  <p:stCondLst>
                                    <p:cond delay="0"/>
                                  </p:stCondLst>
                                  <p:childTnLst>
                                    <p:animMotion origin="layout" path="M 0 0 L 0.10988 0.07658 " pathEditMode="relative" ptsTypes="AA">
                                      <p:cBhvr>
                                        <p:cTn id="423" dur="2000" fill="hold"/>
                                        <p:tgtEl>
                                          <p:spTgt spid="271"/>
                                        </p:tgtEl>
                                        <p:attrNameLst>
                                          <p:attrName>ppt_x</p:attrName>
                                          <p:attrName>ppt_y</p:attrName>
                                        </p:attrNameLst>
                                      </p:cBhvr>
                                    </p:animMotion>
                                  </p:childTnLst>
                                </p:cTn>
                              </p:par>
                              <p:par>
                                <p:cTn id="424" presetID="0" presetClass="path" presetSubtype="0" accel="50000" decel="50000" fill="hold" grpId="1" nodeType="withEffect">
                                  <p:stCondLst>
                                    <p:cond delay="0"/>
                                  </p:stCondLst>
                                  <p:childTnLst>
                                    <p:animMotion origin="layout" path="M 0 0 L 0.10988 0.07658 " pathEditMode="relative" ptsTypes="AA">
                                      <p:cBhvr>
                                        <p:cTn id="425" dur="2000" fill="hold"/>
                                        <p:tgtEl>
                                          <p:spTgt spid="272"/>
                                        </p:tgtEl>
                                        <p:attrNameLst>
                                          <p:attrName>ppt_x</p:attrName>
                                          <p:attrName>ppt_y</p:attrName>
                                        </p:attrNameLst>
                                      </p:cBhvr>
                                    </p:animMotion>
                                  </p:childTnLst>
                                </p:cTn>
                              </p:par>
                            </p:childTnLst>
                          </p:cTn>
                        </p:par>
                        <p:par>
                          <p:cTn id="426" fill="hold">
                            <p:stCondLst>
                              <p:cond delay="3000"/>
                            </p:stCondLst>
                            <p:childTnLst>
                              <p:par>
                                <p:cTn id="427" presetID="1" presetClass="exit" presetSubtype="0" fill="hold" grpId="2" nodeType="afterEffect">
                                  <p:stCondLst>
                                    <p:cond delay="0"/>
                                  </p:stCondLst>
                                  <p:childTnLst>
                                    <p:set>
                                      <p:cBhvr>
                                        <p:cTn id="428" dur="1" fill="hold">
                                          <p:stCondLst>
                                            <p:cond delay="0"/>
                                          </p:stCondLst>
                                        </p:cTn>
                                        <p:tgtEl>
                                          <p:spTgt spid="249"/>
                                        </p:tgtEl>
                                        <p:attrNameLst>
                                          <p:attrName>style.visibility</p:attrName>
                                        </p:attrNameLst>
                                      </p:cBhvr>
                                      <p:to>
                                        <p:strVal val="hidden"/>
                                      </p:to>
                                    </p:set>
                                  </p:childTnLst>
                                </p:cTn>
                              </p:par>
                              <p:par>
                                <p:cTn id="429" presetID="1" presetClass="exit" presetSubtype="0" fill="hold" grpId="2" nodeType="withEffect">
                                  <p:stCondLst>
                                    <p:cond delay="0"/>
                                  </p:stCondLst>
                                  <p:childTnLst>
                                    <p:set>
                                      <p:cBhvr>
                                        <p:cTn id="430" dur="1" fill="hold">
                                          <p:stCondLst>
                                            <p:cond delay="0"/>
                                          </p:stCondLst>
                                        </p:cTn>
                                        <p:tgtEl>
                                          <p:spTgt spid="250"/>
                                        </p:tgtEl>
                                        <p:attrNameLst>
                                          <p:attrName>style.visibility</p:attrName>
                                        </p:attrNameLst>
                                      </p:cBhvr>
                                      <p:to>
                                        <p:strVal val="hidden"/>
                                      </p:to>
                                    </p:set>
                                  </p:childTnLst>
                                </p:cTn>
                              </p:par>
                              <p:par>
                                <p:cTn id="431" presetID="1" presetClass="exit" presetSubtype="0" fill="hold" grpId="2" nodeType="withEffect">
                                  <p:stCondLst>
                                    <p:cond delay="0"/>
                                  </p:stCondLst>
                                  <p:childTnLst>
                                    <p:set>
                                      <p:cBhvr>
                                        <p:cTn id="432" dur="1" fill="hold">
                                          <p:stCondLst>
                                            <p:cond delay="0"/>
                                          </p:stCondLst>
                                        </p:cTn>
                                        <p:tgtEl>
                                          <p:spTgt spid="251"/>
                                        </p:tgtEl>
                                        <p:attrNameLst>
                                          <p:attrName>style.visibility</p:attrName>
                                        </p:attrNameLst>
                                      </p:cBhvr>
                                      <p:to>
                                        <p:strVal val="hidden"/>
                                      </p:to>
                                    </p:set>
                                  </p:childTnLst>
                                </p:cTn>
                              </p:par>
                              <p:par>
                                <p:cTn id="433" presetID="1" presetClass="exit" presetSubtype="0" fill="hold" grpId="2" nodeType="withEffect">
                                  <p:stCondLst>
                                    <p:cond delay="0"/>
                                  </p:stCondLst>
                                  <p:childTnLst>
                                    <p:set>
                                      <p:cBhvr>
                                        <p:cTn id="434" dur="1" fill="hold">
                                          <p:stCondLst>
                                            <p:cond delay="0"/>
                                          </p:stCondLst>
                                        </p:cTn>
                                        <p:tgtEl>
                                          <p:spTgt spid="252"/>
                                        </p:tgtEl>
                                        <p:attrNameLst>
                                          <p:attrName>style.visibility</p:attrName>
                                        </p:attrNameLst>
                                      </p:cBhvr>
                                      <p:to>
                                        <p:strVal val="hidden"/>
                                      </p:to>
                                    </p:set>
                                  </p:childTnLst>
                                </p:cTn>
                              </p:par>
                              <p:par>
                                <p:cTn id="435" presetID="1" presetClass="exit" presetSubtype="0" fill="hold" grpId="2" nodeType="withEffect">
                                  <p:stCondLst>
                                    <p:cond delay="0"/>
                                  </p:stCondLst>
                                  <p:childTnLst>
                                    <p:set>
                                      <p:cBhvr>
                                        <p:cTn id="436" dur="1" fill="hold">
                                          <p:stCondLst>
                                            <p:cond delay="0"/>
                                          </p:stCondLst>
                                        </p:cTn>
                                        <p:tgtEl>
                                          <p:spTgt spid="253"/>
                                        </p:tgtEl>
                                        <p:attrNameLst>
                                          <p:attrName>style.visibility</p:attrName>
                                        </p:attrNameLst>
                                      </p:cBhvr>
                                      <p:to>
                                        <p:strVal val="hidden"/>
                                      </p:to>
                                    </p:set>
                                  </p:childTnLst>
                                </p:cTn>
                              </p:par>
                              <p:par>
                                <p:cTn id="437" presetID="1" presetClass="exit" presetSubtype="0" fill="hold" grpId="2" nodeType="withEffect">
                                  <p:stCondLst>
                                    <p:cond delay="0"/>
                                  </p:stCondLst>
                                  <p:childTnLst>
                                    <p:set>
                                      <p:cBhvr>
                                        <p:cTn id="438" dur="1" fill="hold">
                                          <p:stCondLst>
                                            <p:cond delay="0"/>
                                          </p:stCondLst>
                                        </p:cTn>
                                        <p:tgtEl>
                                          <p:spTgt spid="254"/>
                                        </p:tgtEl>
                                        <p:attrNameLst>
                                          <p:attrName>style.visibility</p:attrName>
                                        </p:attrNameLst>
                                      </p:cBhvr>
                                      <p:to>
                                        <p:strVal val="hidden"/>
                                      </p:to>
                                    </p:set>
                                  </p:childTnLst>
                                </p:cTn>
                              </p:par>
                              <p:par>
                                <p:cTn id="439" presetID="1" presetClass="exit" presetSubtype="0" fill="hold" grpId="2" nodeType="withEffect">
                                  <p:stCondLst>
                                    <p:cond delay="0"/>
                                  </p:stCondLst>
                                  <p:childTnLst>
                                    <p:set>
                                      <p:cBhvr>
                                        <p:cTn id="440" dur="1" fill="hold">
                                          <p:stCondLst>
                                            <p:cond delay="0"/>
                                          </p:stCondLst>
                                        </p:cTn>
                                        <p:tgtEl>
                                          <p:spTgt spid="255"/>
                                        </p:tgtEl>
                                        <p:attrNameLst>
                                          <p:attrName>style.visibility</p:attrName>
                                        </p:attrNameLst>
                                      </p:cBhvr>
                                      <p:to>
                                        <p:strVal val="hidden"/>
                                      </p:to>
                                    </p:set>
                                  </p:childTnLst>
                                </p:cTn>
                              </p:par>
                              <p:par>
                                <p:cTn id="441" presetID="1" presetClass="exit" presetSubtype="0" fill="hold" grpId="2" nodeType="withEffect">
                                  <p:stCondLst>
                                    <p:cond delay="0"/>
                                  </p:stCondLst>
                                  <p:childTnLst>
                                    <p:set>
                                      <p:cBhvr>
                                        <p:cTn id="442" dur="1" fill="hold">
                                          <p:stCondLst>
                                            <p:cond delay="0"/>
                                          </p:stCondLst>
                                        </p:cTn>
                                        <p:tgtEl>
                                          <p:spTgt spid="256"/>
                                        </p:tgtEl>
                                        <p:attrNameLst>
                                          <p:attrName>style.visibility</p:attrName>
                                        </p:attrNameLst>
                                      </p:cBhvr>
                                      <p:to>
                                        <p:strVal val="hidden"/>
                                      </p:to>
                                    </p:set>
                                  </p:childTnLst>
                                </p:cTn>
                              </p:par>
                              <p:par>
                                <p:cTn id="443" presetID="1" presetClass="exit" presetSubtype="0" fill="hold" grpId="2" nodeType="withEffect">
                                  <p:stCondLst>
                                    <p:cond delay="0"/>
                                  </p:stCondLst>
                                  <p:childTnLst>
                                    <p:set>
                                      <p:cBhvr>
                                        <p:cTn id="444" dur="1" fill="hold">
                                          <p:stCondLst>
                                            <p:cond delay="0"/>
                                          </p:stCondLst>
                                        </p:cTn>
                                        <p:tgtEl>
                                          <p:spTgt spid="257"/>
                                        </p:tgtEl>
                                        <p:attrNameLst>
                                          <p:attrName>style.visibility</p:attrName>
                                        </p:attrNameLst>
                                      </p:cBhvr>
                                      <p:to>
                                        <p:strVal val="hidden"/>
                                      </p:to>
                                    </p:set>
                                  </p:childTnLst>
                                </p:cTn>
                              </p:par>
                              <p:par>
                                <p:cTn id="445" presetID="1" presetClass="exit" presetSubtype="0" fill="hold" grpId="2" nodeType="withEffect">
                                  <p:stCondLst>
                                    <p:cond delay="0"/>
                                  </p:stCondLst>
                                  <p:childTnLst>
                                    <p:set>
                                      <p:cBhvr>
                                        <p:cTn id="446" dur="1" fill="hold">
                                          <p:stCondLst>
                                            <p:cond delay="0"/>
                                          </p:stCondLst>
                                        </p:cTn>
                                        <p:tgtEl>
                                          <p:spTgt spid="258"/>
                                        </p:tgtEl>
                                        <p:attrNameLst>
                                          <p:attrName>style.visibility</p:attrName>
                                        </p:attrNameLst>
                                      </p:cBhvr>
                                      <p:to>
                                        <p:strVal val="hidden"/>
                                      </p:to>
                                    </p:set>
                                  </p:childTnLst>
                                </p:cTn>
                              </p:par>
                              <p:par>
                                <p:cTn id="447" presetID="1" presetClass="exit" presetSubtype="0" fill="hold" grpId="2" nodeType="withEffect">
                                  <p:stCondLst>
                                    <p:cond delay="0"/>
                                  </p:stCondLst>
                                  <p:childTnLst>
                                    <p:set>
                                      <p:cBhvr>
                                        <p:cTn id="448" dur="1" fill="hold">
                                          <p:stCondLst>
                                            <p:cond delay="0"/>
                                          </p:stCondLst>
                                        </p:cTn>
                                        <p:tgtEl>
                                          <p:spTgt spid="259"/>
                                        </p:tgtEl>
                                        <p:attrNameLst>
                                          <p:attrName>style.visibility</p:attrName>
                                        </p:attrNameLst>
                                      </p:cBhvr>
                                      <p:to>
                                        <p:strVal val="hidden"/>
                                      </p:to>
                                    </p:set>
                                  </p:childTnLst>
                                </p:cTn>
                              </p:par>
                              <p:par>
                                <p:cTn id="449" presetID="1" presetClass="exit" presetSubtype="0" fill="hold" grpId="2" nodeType="withEffect">
                                  <p:stCondLst>
                                    <p:cond delay="0"/>
                                  </p:stCondLst>
                                  <p:childTnLst>
                                    <p:set>
                                      <p:cBhvr>
                                        <p:cTn id="450" dur="1" fill="hold">
                                          <p:stCondLst>
                                            <p:cond delay="0"/>
                                          </p:stCondLst>
                                        </p:cTn>
                                        <p:tgtEl>
                                          <p:spTgt spid="260"/>
                                        </p:tgtEl>
                                        <p:attrNameLst>
                                          <p:attrName>style.visibility</p:attrName>
                                        </p:attrNameLst>
                                      </p:cBhvr>
                                      <p:to>
                                        <p:strVal val="hidden"/>
                                      </p:to>
                                    </p:set>
                                  </p:childTnLst>
                                </p:cTn>
                              </p:par>
                              <p:par>
                                <p:cTn id="451" presetID="1" presetClass="exit" presetSubtype="0" fill="hold" grpId="2" nodeType="withEffect">
                                  <p:stCondLst>
                                    <p:cond delay="0"/>
                                  </p:stCondLst>
                                  <p:childTnLst>
                                    <p:set>
                                      <p:cBhvr>
                                        <p:cTn id="452" dur="1" fill="hold">
                                          <p:stCondLst>
                                            <p:cond delay="0"/>
                                          </p:stCondLst>
                                        </p:cTn>
                                        <p:tgtEl>
                                          <p:spTgt spid="261"/>
                                        </p:tgtEl>
                                        <p:attrNameLst>
                                          <p:attrName>style.visibility</p:attrName>
                                        </p:attrNameLst>
                                      </p:cBhvr>
                                      <p:to>
                                        <p:strVal val="hidden"/>
                                      </p:to>
                                    </p:set>
                                  </p:childTnLst>
                                </p:cTn>
                              </p:par>
                              <p:par>
                                <p:cTn id="453" presetID="1" presetClass="exit" presetSubtype="0" fill="hold" grpId="2" nodeType="withEffect">
                                  <p:stCondLst>
                                    <p:cond delay="0"/>
                                  </p:stCondLst>
                                  <p:childTnLst>
                                    <p:set>
                                      <p:cBhvr>
                                        <p:cTn id="454" dur="1" fill="hold">
                                          <p:stCondLst>
                                            <p:cond delay="0"/>
                                          </p:stCondLst>
                                        </p:cTn>
                                        <p:tgtEl>
                                          <p:spTgt spid="262"/>
                                        </p:tgtEl>
                                        <p:attrNameLst>
                                          <p:attrName>style.visibility</p:attrName>
                                        </p:attrNameLst>
                                      </p:cBhvr>
                                      <p:to>
                                        <p:strVal val="hidden"/>
                                      </p:to>
                                    </p:set>
                                  </p:childTnLst>
                                </p:cTn>
                              </p:par>
                              <p:par>
                                <p:cTn id="455" presetID="1" presetClass="exit" presetSubtype="0" fill="hold" grpId="2" nodeType="withEffect">
                                  <p:stCondLst>
                                    <p:cond delay="0"/>
                                  </p:stCondLst>
                                  <p:childTnLst>
                                    <p:set>
                                      <p:cBhvr>
                                        <p:cTn id="456" dur="1" fill="hold">
                                          <p:stCondLst>
                                            <p:cond delay="0"/>
                                          </p:stCondLst>
                                        </p:cTn>
                                        <p:tgtEl>
                                          <p:spTgt spid="263"/>
                                        </p:tgtEl>
                                        <p:attrNameLst>
                                          <p:attrName>style.visibility</p:attrName>
                                        </p:attrNameLst>
                                      </p:cBhvr>
                                      <p:to>
                                        <p:strVal val="hidden"/>
                                      </p:to>
                                    </p:set>
                                  </p:childTnLst>
                                </p:cTn>
                              </p:par>
                              <p:par>
                                <p:cTn id="457" presetID="1" presetClass="exit" presetSubtype="0" fill="hold" grpId="2" nodeType="withEffect">
                                  <p:stCondLst>
                                    <p:cond delay="0"/>
                                  </p:stCondLst>
                                  <p:childTnLst>
                                    <p:set>
                                      <p:cBhvr>
                                        <p:cTn id="458" dur="1" fill="hold">
                                          <p:stCondLst>
                                            <p:cond delay="0"/>
                                          </p:stCondLst>
                                        </p:cTn>
                                        <p:tgtEl>
                                          <p:spTgt spid="264"/>
                                        </p:tgtEl>
                                        <p:attrNameLst>
                                          <p:attrName>style.visibility</p:attrName>
                                        </p:attrNameLst>
                                      </p:cBhvr>
                                      <p:to>
                                        <p:strVal val="hidden"/>
                                      </p:to>
                                    </p:set>
                                  </p:childTnLst>
                                </p:cTn>
                              </p:par>
                              <p:par>
                                <p:cTn id="459" presetID="1" presetClass="exit" presetSubtype="0" fill="hold" grpId="2" nodeType="withEffect">
                                  <p:stCondLst>
                                    <p:cond delay="0"/>
                                  </p:stCondLst>
                                  <p:childTnLst>
                                    <p:set>
                                      <p:cBhvr>
                                        <p:cTn id="460" dur="1" fill="hold">
                                          <p:stCondLst>
                                            <p:cond delay="0"/>
                                          </p:stCondLst>
                                        </p:cTn>
                                        <p:tgtEl>
                                          <p:spTgt spid="265"/>
                                        </p:tgtEl>
                                        <p:attrNameLst>
                                          <p:attrName>style.visibility</p:attrName>
                                        </p:attrNameLst>
                                      </p:cBhvr>
                                      <p:to>
                                        <p:strVal val="hidden"/>
                                      </p:to>
                                    </p:set>
                                  </p:childTnLst>
                                </p:cTn>
                              </p:par>
                              <p:par>
                                <p:cTn id="461" presetID="1" presetClass="exit" presetSubtype="0" fill="hold" grpId="2" nodeType="withEffect">
                                  <p:stCondLst>
                                    <p:cond delay="0"/>
                                  </p:stCondLst>
                                  <p:childTnLst>
                                    <p:set>
                                      <p:cBhvr>
                                        <p:cTn id="462" dur="1" fill="hold">
                                          <p:stCondLst>
                                            <p:cond delay="0"/>
                                          </p:stCondLst>
                                        </p:cTn>
                                        <p:tgtEl>
                                          <p:spTgt spid="266"/>
                                        </p:tgtEl>
                                        <p:attrNameLst>
                                          <p:attrName>style.visibility</p:attrName>
                                        </p:attrNameLst>
                                      </p:cBhvr>
                                      <p:to>
                                        <p:strVal val="hidden"/>
                                      </p:to>
                                    </p:set>
                                  </p:childTnLst>
                                </p:cTn>
                              </p:par>
                              <p:par>
                                <p:cTn id="463" presetID="1" presetClass="exit" presetSubtype="0" fill="hold" grpId="2" nodeType="withEffect">
                                  <p:stCondLst>
                                    <p:cond delay="0"/>
                                  </p:stCondLst>
                                  <p:childTnLst>
                                    <p:set>
                                      <p:cBhvr>
                                        <p:cTn id="464" dur="1" fill="hold">
                                          <p:stCondLst>
                                            <p:cond delay="0"/>
                                          </p:stCondLst>
                                        </p:cTn>
                                        <p:tgtEl>
                                          <p:spTgt spid="267"/>
                                        </p:tgtEl>
                                        <p:attrNameLst>
                                          <p:attrName>style.visibility</p:attrName>
                                        </p:attrNameLst>
                                      </p:cBhvr>
                                      <p:to>
                                        <p:strVal val="hidden"/>
                                      </p:to>
                                    </p:set>
                                  </p:childTnLst>
                                </p:cTn>
                              </p:par>
                              <p:par>
                                <p:cTn id="465" presetID="1" presetClass="exit" presetSubtype="0" fill="hold" grpId="2" nodeType="withEffect">
                                  <p:stCondLst>
                                    <p:cond delay="0"/>
                                  </p:stCondLst>
                                  <p:childTnLst>
                                    <p:set>
                                      <p:cBhvr>
                                        <p:cTn id="466" dur="1" fill="hold">
                                          <p:stCondLst>
                                            <p:cond delay="0"/>
                                          </p:stCondLst>
                                        </p:cTn>
                                        <p:tgtEl>
                                          <p:spTgt spid="268"/>
                                        </p:tgtEl>
                                        <p:attrNameLst>
                                          <p:attrName>style.visibility</p:attrName>
                                        </p:attrNameLst>
                                      </p:cBhvr>
                                      <p:to>
                                        <p:strVal val="hidden"/>
                                      </p:to>
                                    </p:set>
                                  </p:childTnLst>
                                </p:cTn>
                              </p:par>
                              <p:par>
                                <p:cTn id="467" presetID="1" presetClass="exit" presetSubtype="0" fill="hold" grpId="2" nodeType="withEffect">
                                  <p:stCondLst>
                                    <p:cond delay="0"/>
                                  </p:stCondLst>
                                  <p:childTnLst>
                                    <p:set>
                                      <p:cBhvr>
                                        <p:cTn id="468" dur="1" fill="hold">
                                          <p:stCondLst>
                                            <p:cond delay="0"/>
                                          </p:stCondLst>
                                        </p:cTn>
                                        <p:tgtEl>
                                          <p:spTgt spid="269"/>
                                        </p:tgtEl>
                                        <p:attrNameLst>
                                          <p:attrName>style.visibility</p:attrName>
                                        </p:attrNameLst>
                                      </p:cBhvr>
                                      <p:to>
                                        <p:strVal val="hidden"/>
                                      </p:to>
                                    </p:set>
                                  </p:childTnLst>
                                </p:cTn>
                              </p:par>
                              <p:par>
                                <p:cTn id="469" presetID="1" presetClass="exit" presetSubtype="0" fill="hold" grpId="2" nodeType="withEffect">
                                  <p:stCondLst>
                                    <p:cond delay="0"/>
                                  </p:stCondLst>
                                  <p:childTnLst>
                                    <p:set>
                                      <p:cBhvr>
                                        <p:cTn id="470" dur="1" fill="hold">
                                          <p:stCondLst>
                                            <p:cond delay="0"/>
                                          </p:stCondLst>
                                        </p:cTn>
                                        <p:tgtEl>
                                          <p:spTgt spid="270"/>
                                        </p:tgtEl>
                                        <p:attrNameLst>
                                          <p:attrName>style.visibility</p:attrName>
                                        </p:attrNameLst>
                                      </p:cBhvr>
                                      <p:to>
                                        <p:strVal val="hidden"/>
                                      </p:to>
                                    </p:set>
                                  </p:childTnLst>
                                </p:cTn>
                              </p:par>
                              <p:par>
                                <p:cTn id="471" presetID="1" presetClass="exit" presetSubtype="0" fill="hold" grpId="2" nodeType="withEffect">
                                  <p:stCondLst>
                                    <p:cond delay="0"/>
                                  </p:stCondLst>
                                  <p:childTnLst>
                                    <p:set>
                                      <p:cBhvr>
                                        <p:cTn id="472" dur="1" fill="hold">
                                          <p:stCondLst>
                                            <p:cond delay="0"/>
                                          </p:stCondLst>
                                        </p:cTn>
                                        <p:tgtEl>
                                          <p:spTgt spid="271"/>
                                        </p:tgtEl>
                                        <p:attrNameLst>
                                          <p:attrName>style.visibility</p:attrName>
                                        </p:attrNameLst>
                                      </p:cBhvr>
                                      <p:to>
                                        <p:strVal val="hidden"/>
                                      </p:to>
                                    </p:set>
                                  </p:childTnLst>
                                </p:cTn>
                              </p:par>
                              <p:par>
                                <p:cTn id="473" presetID="1" presetClass="exit" presetSubtype="0" fill="hold" grpId="2" nodeType="withEffect">
                                  <p:stCondLst>
                                    <p:cond delay="0"/>
                                  </p:stCondLst>
                                  <p:childTnLst>
                                    <p:set>
                                      <p:cBhvr>
                                        <p:cTn id="474" dur="1" fill="hold">
                                          <p:stCondLst>
                                            <p:cond delay="0"/>
                                          </p:stCondLst>
                                        </p:cTn>
                                        <p:tgtEl>
                                          <p:spTgt spid="272"/>
                                        </p:tgtEl>
                                        <p:attrNameLst>
                                          <p:attrName>style.visibility</p:attrName>
                                        </p:attrNameLst>
                                      </p:cBhvr>
                                      <p:to>
                                        <p:strVal val="hidden"/>
                                      </p:to>
                                    </p:set>
                                  </p:childTnLst>
                                </p:cTn>
                              </p:par>
                            </p:childTnLst>
                          </p:cTn>
                        </p:par>
                        <p:par>
                          <p:cTn id="475" fill="hold">
                            <p:stCondLst>
                              <p:cond delay="3000"/>
                            </p:stCondLst>
                            <p:childTnLst>
                              <p:par>
                                <p:cTn id="476" presetID="10" presetClass="entr" presetSubtype="0" fill="hold" grpId="0" nodeType="afterEffect">
                                  <p:stCondLst>
                                    <p:cond delay="0"/>
                                  </p:stCondLst>
                                  <p:childTnLst>
                                    <p:set>
                                      <p:cBhvr>
                                        <p:cTn id="477" dur="1" fill="hold">
                                          <p:stCondLst>
                                            <p:cond delay="0"/>
                                          </p:stCondLst>
                                        </p:cTn>
                                        <p:tgtEl>
                                          <p:spTgt spid="273"/>
                                        </p:tgtEl>
                                        <p:attrNameLst>
                                          <p:attrName>style.visibility</p:attrName>
                                        </p:attrNameLst>
                                      </p:cBhvr>
                                      <p:to>
                                        <p:strVal val="visible"/>
                                      </p:to>
                                    </p:set>
                                    <p:animEffect transition="in" filter="fade">
                                      <p:cBhvr>
                                        <p:cTn id="478" dur="500"/>
                                        <p:tgtEl>
                                          <p:spTgt spid="273"/>
                                        </p:tgtEl>
                                      </p:cBhvr>
                                    </p:animEffect>
                                  </p:childTnLst>
                                </p:cTn>
                              </p:par>
                              <p:par>
                                <p:cTn id="479" presetID="10" presetClass="entr" presetSubtype="0" fill="hold" grpId="0" nodeType="withEffect">
                                  <p:stCondLst>
                                    <p:cond delay="0"/>
                                  </p:stCondLst>
                                  <p:childTnLst>
                                    <p:set>
                                      <p:cBhvr>
                                        <p:cTn id="480" dur="1" fill="hold">
                                          <p:stCondLst>
                                            <p:cond delay="0"/>
                                          </p:stCondLst>
                                        </p:cTn>
                                        <p:tgtEl>
                                          <p:spTgt spid="274"/>
                                        </p:tgtEl>
                                        <p:attrNameLst>
                                          <p:attrName>style.visibility</p:attrName>
                                        </p:attrNameLst>
                                      </p:cBhvr>
                                      <p:to>
                                        <p:strVal val="visible"/>
                                      </p:to>
                                    </p:set>
                                    <p:animEffect transition="in" filter="fade">
                                      <p:cBhvr>
                                        <p:cTn id="481" dur="500"/>
                                        <p:tgtEl>
                                          <p:spTgt spid="274"/>
                                        </p:tgtEl>
                                      </p:cBhvr>
                                    </p:animEffect>
                                  </p:childTnLst>
                                </p:cTn>
                              </p:par>
                              <p:par>
                                <p:cTn id="482" presetID="10" presetClass="entr" presetSubtype="0" fill="hold" grpId="0" nodeType="withEffect">
                                  <p:stCondLst>
                                    <p:cond delay="0"/>
                                  </p:stCondLst>
                                  <p:childTnLst>
                                    <p:set>
                                      <p:cBhvr>
                                        <p:cTn id="483" dur="1" fill="hold">
                                          <p:stCondLst>
                                            <p:cond delay="0"/>
                                          </p:stCondLst>
                                        </p:cTn>
                                        <p:tgtEl>
                                          <p:spTgt spid="275"/>
                                        </p:tgtEl>
                                        <p:attrNameLst>
                                          <p:attrName>style.visibility</p:attrName>
                                        </p:attrNameLst>
                                      </p:cBhvr>
                                      <p:to>
                                        <p:strVal val="visible"/>
                                      </p:to>
                                    </p:set>
                                    <p:animEffect transition="in" filter="fade">
                                      <p:cBhvr>
                                        <p:cTn id="484" dur="500"/>
                                        <p:tgtEl>
                                          <p:spTgt spid="275"/>
                                        </p:tgtEl>
                                      </p:cBhvr>
                                    </p:animEffect>
                                  </p:childTnLst>
                                </p:cTn>
                              </p:par>
                              <p:par>
                                <p:cTn id="485" presetID="10" presetClass="entr" presetSubtype="0" fill="hold" grpId="0" nodeType="withEffect">
                                  <p:stCondLst>
                                    <p:cond delay="0"/>
                                  </p:stCondLst>
                                  <p:childTnLst>
                                    <p:set>
                                      <p:cBhvr>
                                        <p:cTn id="486" dur="1" fill="hold">
                                          <p:stCondLst>
                                            <p:cond delay="0"/>
                                          </p:stCondLst>
                                        </p:cTn>
                                        <p:tgtEl>
                                          <p:spTgt spid="276"/>
                                        </p:tgtEl>
                                        <p:attrNameLst>
                                          <p:attrName>style.visibility</p:attrName>
                                        </p:attrNameLst>
                                      </p:cBhvr>
                                      <p:to>
                                        <p:strVal val="visible"/>
                                      </p:to>
                                    </p:set>
                                    <p:animEffect transition="in" filter="fade">
                                      <p:cBhvr>
                                        <p:cTn id="487" dur="500"/>
                                        <p:tgtEl>
                                          <p:spTgt spid="276"/>
                                        </p:tgtEl>
                                      </p:cBhvr>
                                    </p:animEffect>
                                  </p:childTnLst>
                                </p:cTn>
                              </p:par>
                              <p:par>
                                <p:cTn id="488" presetID="10" presetClass="entr" presetSubtype="0" fill="hold" grpId="0" nodeType="withEffect">
                                  <p:stCondLst>
                                    <p:cond delay="0"/>
                                  </p:stCondLst>
                                  <p:childTnLst>
                                    <p:set>
                                      <p:cBhvr>
                                        <p:cTn id="489" dur="1" fill="hold">
                                          <p:stCondLst>
                                            <p:cond delay="0"/>
                                          </p:stCondLst>
                                        </p:cTn>
                                        <p:tgtEl>
                                          <p:spTgt spid="277"/>
                                        </p:tgtEl>
                                        <p:attrNameLst>
                                          <p:attrName>style.visibility</p:attrName>
                                        </p:attrNameLst>
                                      </p:cBhvr>
                                      <p:to>
                                        <p:strVal val="visible"/>
                                      </p:to>
                                    </p:set>
                                    <p:animEffect transition="in" filter="fade">
                                      <p:cBhvr>
                                        <p:cTn id="490" dur="500"/>
                                        <p:tgtEl>
                                          <p:spTgt spid="277"/>
                                        </p:tgtEl>
                                      </p:cBhvr>
                                    </p:animEffect>
                                  </p:childTnLst>
                                </p:cTn>
                              </p:par>
                              <p:par>
                                <p:cTn id="491" presetID="10" presetClass="entr" presetSubtype="0" fill="hold" grpId="0" nodeType="withEffect">
                                  <p:stCondLst>
                                    <p:cond delay="0"/>
                                  </p:stCondLst>
                                  <p:childTnLst>
                                    <p:set>
                                      <p:cBhvr>
                                        <p:cTn id="492" dur="1" fill="hold">
                                          <p:stCondLst>
                                            <p:cond delay="0"/>
                                          </p:stCondLst>
                                        </p:cTn>
                                        <p:tgtEl>
                                          <p:spTgt spid="278"/>
                                        </p:tgtEl>
                                        <p:attrNameLst>
                                          <p:attrName>style.visibility</p:attrName>
                                        </p:attrNameLst>
                                      </p:cBhvr>
                                      <p:to>
                                        <p:strVal val="visible"/>
                                      </p:to>
                                    </p:set>
                                    <p:animEffect transition="in" filter="fade">
                                      <p:cBhvr>
                                        <p:cTn id="493" dur="500"/>
                                        <p:tgtEl>
                                          <p:spTgt spid="278"/>
                                        </p:tgtEl>
                                      </p:cBhvr>
                                    </p:animEffect>
                                  </p:childTnLst>
                                </p:cTn>
                              </p:par>
                              <p:par>
                                <p:cTn id="494" presetID="10" presetClass="entr" presetSubtype="0" fill="hold" grpId="0" nodeType="withEffect">
                                  <p:stCondLst>
                                    <p:cond delay="0"/>
                                  </p:stCondLst>
                                  <p:childTnLst>
                                    <p:set>
                                      <p:cBhvr>
                                        <p:cTn id="495" dur="1" fill="hold">
                                          <p:stCondLst>
                                            <p:cond delay="0"/>
                                          </p:stCondLst>
                                        </p:cTn>
                                        <p:tgtEl>
                                          <p:spTgt spid="279"/>
                                        </p:tgtEl>
                                        <p:attrNameLst>
                                          <p:attrName>style.visibility</p:attrName>
                                        </p:attrNameLst>
                                      </p:cBhvr>
                                      <p:to>
                                        <p:strVal val="visible"/>
                                      </p:to>
                                    </p:set>
                                    <p:animEffect transition="in" filter="fade">
                                      <p:cBhvr>
                                        <p:cTn id="496" dur="500"/>
                                        <p:tgtEl>
                                          <p:spTgt spid="279"/>
                                        </p:tgtEl>
                                      </p:cBhvr>
                                    </p:animEffect>
                                  </p:childTnLst>
                                </p:cTn>
                              </p:par>
                              <p:par>
                                <p:cTn id="497" presetID="10" presetClass="entr" presetSubtype="0" fill="hold" grpId="0" nodeType="withEffect">
                                  <p:stCondLst>
                                    <p:cond delay="0"/>
                                  </p:stCondLst>
                                  <p:childTnLst>
                                    <p:set>
                                      <p:cBhvr>
                                        <p:cTn id="498" dur="1" fill="hold">
                                          <p:stCondLst>
                                            <p:cond delay="0"/>
                                          </p:stCondLst>
                                        </p:cTn>
                                        <p:tgtEl>
                                          <p:spTgt spid="280"/>
                                        </p:tgtEl>
                                        <p:attrNameLst>
                                          <p:attrName>style.visibility</p:attrName>
                                        </p:attrNameLst>
                                      </p:cBhvr>
                                      <p:to>
                                        <p:strVal val="visible"/>
                                      </p:to>
                                    </p:set>
                                    <p:animEffect transition="in" filter="fade">
                                      <p:cBhvr>
                                        <p:cTn id="499" dur="500"/>
                                        <p:tgtEl>
                                          <p:spTgt spid="280"/>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281"/>
                                        </p:tgtEl>
                                        <p:attrNameLst>
                                          <p:attrName>style.visibility</p:attrName>
                                        </p:attrNameLst>
                                      </p:cBhvr>
                                      <p:to>
                                        <p:strVal val="visible"/>
                                      </p:to>
                                    </p:set>
                                    <p:animEffect transition="in" filter="fade">
                                      <p:cBhvr>
                                        <p:cTn id="502" dur="500"/>
                                        <p:tgtEl>
                                          <p:spTgt spid="281"/>
                                        </p:tgtEl>
                                      </p:cBhvr>
                                    </p:animEffect>
                                  </p:childTnLst>
                                </p:cTn>
                              </p:par>
                              <p:par>
                                <p:cTn id="503" presetID="10" presetClass="entr" presetSubtype="0" fill="hold" grpId="0" nodeType="withEffect">
                                  <p:stCondLst>
                                    <p:cond delay="0"/>
                                  </p:stCondLst>
                                  <p:childTnLst>
                                    <p:set>
                                      <p:cBhvr>
                                        <p:cTn id="504" dur="1" fill="hold">
                                          <p:stCondLst>
                                            <p:cond delay="0"/>
                                          </p:stCondLst>
                                        </p:cTn>
                                        <p:tgtEl>
                                          <p:spTgt spid="282"/>
                                        </p:tgtEl>
                                        <p:attrNameLst>
                                          <p:attrName>style.visibility</p:attrName>
                                        </p:attrNameLst>
                                      </p:cBhvr>
                                      <p:to>
                                        <p:strVal val="visible"/>
                                      </p:to>
                                    </p:set>
                                    <p:animEffect transition="in" filter="fade">
                                      <p:cBhvr>
                                        <p:cTn id="505" dur="500"/>
                                        <p:tgtEl>
                                          <p:spTgt spid="282"/>
                                        </p:tgtEl>
                                      </p:cBhvr>
                                    </p:animEffect>
                                  </p:childTnLst>
                                </p:cTn>
                              </p:par>
                              <p:par>
                                <p:cTn id="506" presetID="10" presetClass="entr" presetSubtype="0" fill="hold" grpId="0" nodeType="withEffect">
                                  <p:stCondLst>
                                    <p:cond delay="0"/>
                                  </p:stCondLst>
                                  <p:childTnLst>
                                    <p:set>
                                      <p:cBhvr>
                                        <p:cTn id="507" dur="1" fill="hold">
                                          <p:stCondLst>
                                            <p:cond delay="0"/>
                                          </p:stCondLst>
                                        </p:cTn>
                                        <p:tgtEl>
                                          <p:spTgt spid="283"/>
                                        </p:tgtEl>
                                        <p:attrNameLst>
                                          <p:attrName>style.visibility</p:attrName>
                                        </p:attrNameLst>
                                      </p:cBhvr>
                                      <p:to>
                                        <p:strVal val="visible"/>
                                      </p:to>
                                    </p:set>
                                    <p:animEffect transition="in" filter="fade">
                                      <p:cBhvr>
                                        <p:cTn id="508" dur="500"/>
                                        <p:tgtEl>
                                          <p:spTgt spid="283"/>
                                        </p:tgtEl>
                                      </p:cBhvr>
                                    </p:animEffect>
                                  </p:childTnLst>
                                </p:cTn>
                              </p:par>
                              <p:par>
                                <p:cTn id="509" presetID="10" presetClass="entr" presetSubtype="0" fill="hold" grpId="0" nodeType="withEffect">
                                  <p:stCondLst>
                                    <p:cond delay="0"/>
                                  </p:stCondLst>
                                  <p:childTnLst>
                                    <p:set>
                                      <p:cBhvr>
                                        <p:cTn id="510" dur="1" fill="hold">
                                          <p:stCondLst>
                                            <p:cond delay="0"/>
                                          </p:stCondLst>
                                        </p:cTn>
                                        <p:tgtEl>
                                          <p:spTgt spid="284"/>
                                        </p:tgtEl>
                                        <p:attrNameLst>
                                          <p:attrName>style.visibility</p:attrName>
                                        </p:attrNameLst>
                                      </p:cBhvr>
                                      <p:to>
                                        <p:strVal val="visible"/>
                                      </p:to>
                                    </p:set>
                                    <p:animEffect transition="in" filter="fade">
                                      <p:cBhvr>
                                        <p:cTn id="511" dur="500"/>
                                        <p:tgtEl>
                                          <p:spTgt spid="284"/>
                                        </p:tgtEl>
                                      </p:cBhvr>
                                    </p:animEffect>
                                  </p:childTnLst>
                                </p:cTn>
                              </p:par>
                              <p:par>
                                <p:cTn id="512" presetID="10" presetClass="entr" presetSubtype="0" fill="hold" grpId="0" nodeType="withEffect">
                                  <p:stCondLst>
                                    <p:cond delay="0"/>
                                  </p:stCondLst>
                                  <p:childTnLst>
                                    <p:set>
                                      <p:cBhvr>
                                        <p:cTn id="513" dur="1" fill="hold">
                                          <p:stCondLst>
                                            <p:cond delay="0"/>
                                          </p:stCondLst>
                                        </p:cTn>
                                        <p:tgtEl>
                                          <p:spTgt spid="285"/>
                                        </p:tgtEl>
                                        <p:attrNameLst>
                                          <p:attrName>style.visibility</p:attrName>
                                        </p:attrNameLst>
                                      </p:cBhvr>
                                      <p:to>
                                        <p:strVal val="visible"/>
                                      </p:to>
                                    </p:set>
                                    <p:animEffect transition="in" filter="fade">
                                      <p:cBhvr>
                                        <p:cTn id="514" dur="500"/>
                                        <p:tgtEl>
                                          <p:spTgt spid="285"/>
                                        </p:tgtEl>
                                      </p:cBhvr>
                                    </p:animEffect>
                                  </p:childTnLst>
                                </p:cTn>
                              </p:par>
                              <p:par>
                                <p:cTn id="515" presetID="10" presetClass="entr" presetSubtype="0" fill="hold" grpId="0" nodeType="withEffect">
                                  <p:stCondLst>
                                    <p:cond delay="0"/>
                                  </p:stCondLst>
                                  <p:childTnLst>
                                    <p:set>
                                      <p:cBhvr>
                                        <p:cTn id="516" dur="1" fill="hold">
                                          <p:stCondLst>
                                            <p:cond delay="0"/>
                                          </p:stCondLst>
                                        </p:cTn>
                                        <p:tgtEl>
                                          <p:spTgt spid="286"/>
                                        </p:tgtEl>
                                        <p:attrNameLst>
                                          <p:attrName>style.visibility</p:attrName>
                                        </p:attrNameLst>
                                      </p:cBhvr>
                                      <p:to>
                                        <p:strVal val="visible"/>
                                      </p:to>
                                    </p:set>
                                    <p:animEffect transition="in" filter="fade">
                                      <p:cBhvr>
                                        <p:cTn id="517" dur="500"/>
                                        <p:tgtEl>
                                          <p:spTgt spid="286"/>
                                        </p:tgtEl>
                                      </p:cBhvr>
                                    </p:animEffect>
                                  </p:childTnLst>
                                </p:cTn>
                              </p:par>
                              <p:par>
                                <p:cTn id="518" presetID="10" presetClass="entr" presetSubtype="0" fill="hold" grpId="0" nodeType="withEffect">
                                  <p:stCondLst>
                                    <p:cond delay="0"/>
                                  </p:stCondLst>
                                  <p:childTnLst>
                                    <p:set>
                                      <p:cBhvr>
                                        <p:cTn id="519" dur="1" fill="hold">
                                          <p:stCondLst>
                                            <p:cond delay="0"/>
                                          </p:stCondLst>
                                        </p:cTn>
                                        <p:tgtEl>
                                          <p:spTgt spid="287"/>
                                        </p:tgtEl>
                                        <p:attrNameLst>
                                          <p:attrName>style.visibility</p:attrName>
                                        </p:attrNameLst>
                                      </p:cBhvr>
                                      <p:to>
                                        <p:strVal val="visible"/>
                                      </p:to>
                                    </p:set>
                                    <p:animEffect transition="in" filter="fade">
                                      <p:cBhvr>
                                        <p:cTn id="520" dur="500"/>
                                        <p:tgtEl>
                                          <p:spTgt spid="287"/>
                                        </p:tgtEl>
                                      </p:cBhvr>
                                    </p:animEffect>
                                  </p:childTnLst>
                                </p:cTn>
                              </p:par>
                              <p:par>
                                <p:cTn id="521" presetID="10" presetClass="entr" presetSubtype="0" fill="hold" grpId="0" nodeType="withEffect">
                                  <p:stCondLst>
                                    <p:cond delay="0"/>
                                  </p:stCondLst>
                                  <p:childTnLst>
                                    <p:set>
                                      <p:cBhvr>
                                        <p:cTn id="522" dur="1" fill="hold">
                                          <p:stCondLst>
                                            <p:cond delay="0"/>
                                          </p:stCondLst>
                                        </p:cTn>
                                        <p:tgtEl>
                                          <p:spTgt spid="288"/>
                                        </p:tgtEl>
                                        <p:attrNameLst>
                                          <p:attrName>style.visibility</p:attrName>
                                        </p:attrNameLst>
                                      </p:cBhvr>
                                      <p:to>
                                        <p:strVal val="visible"/>
                                      </p:to>
                                    </p:set>
                                    <p:animEffect transition="in" filter="fade">
                                      <p:cBhvr>
                                        <p:cTn id="523" dur="500"/>
                                        <p:tgtEl>
                                          <p:spTgt spid="288"/>
                                        </p:tgtEl>
                                      </p:cBhvr>
                                    </p:animEffect>
                                  </p:childTnLst>
                                </p:cTn>
                              </p:par>
                              <p:par>
                                <p:cTn id="524" presetID="10" presetClass="entr" presetSubtype="0" fill="hold" grpId="0" nodeType="withEffect">
                                  <p:stCondLst>
                                    <p:cond delay="0"/>
                                  </p:stCondLst>
                                  <p:childTnLst>
                                    <p:set>
                                      <p:cBhvr>
                                        <p:cTn id="525" dur="1" fill="hold">
                                          <p:stCondLst>
                                            <p:cond delay="0"/>
                                          </p:stCondLst>
                                        </p:cTn>
                                        <p:tgtEl>
                                          <p:spTgt spid="289"/>
                                        </p:tgtEl>
                                        <p:attrNameLst>
                                          <p:attrName>style.visibility</p:attrName>
                                        </p:attrNameLst>
                                      </p:cBhvr>
                                      <p:to>
                                        <p:strVal val="visible"/>
                                      </p:to>
                                    </p:set>
                                    <p:animEffect transition="in" filter="fade">
                                      <p:cBhvr>
                                        <p:cTn id="526" dur="500"/>
                                        <p:tgtEl>
                                          <p:spTgt spid="289"/>
                                        </p:tgtEl>
                                      </p:cBhvr>
                                    </p:animEffect>
                                  </p:childTnLst>
                                </p:cTn>
                              </p:par>
                              <p:par>
                                <p:cTn id="527" presetID="10" presetClass="entr" presetSubtype="0" fill="hold" grpId="0" nodeType="withEffect">
                                  <p:stCondLst>
                                    <p:cond delay="0"/>
                                  </p:stCondLst>
                                  <p:childTnLst>
                                    <p:set>
                                      <p:cBhvr>
                                        <p:cTn id="528" dur="1" fill="hold">
                                          <p:stCondLst>
                                            <p:cond delay="0"/>
                                          </p:stCondLst>
                                        </p:cTn>
                                        <p:tgtEl>
                                          <p:spTgt spid="290"/>
                                        </p:tgtEl>
                                        <p:attrNameLst>
                                          <p:attrName>style.visibility</p:attrName>
                                        </p:attrNameLst>
                                      </p:cBhvr>
                                      <p:to>
                                        <p:strVal val="visible"/>
                                      </p:to>
                                    </p:set>
                                    <p:animEffect transition="in" filter="fade">
                                      <p:cBhvr>
                                        <p:cTn id="529" dur="500"/>
                                        <p:tgtEl>
                                          <p:spTgt spid="290"/>
                                        </p:tgtEl>
                                      </p:cBhvr>
                                    </p:animEffect>
                                  </p:childTnLst>
                                </p:cTn>
                              </p:par>
                              <p:par>
                                <p:cTn id="530" presetID="10" presetClass="entr" presetSubtype="0" fill="hold" grpId="0" nodeType="withEffect">
                                  <p:stCondLst>
                                    <p:cond delay="0"/>
                                  </p:stCondLst>
                                  <p:childTnLst>
                                    <p:set>
                                      <p:cBhvr>
                                        <p:cTn id="531" dur="1" fill="hold">
                                          <p:stCondLst>
                                            <p:cond delay="0"/>
                                          </p:stCondLst>
                                        </p:cTn>
                                        <p:tgtEl>
                                          <p:spTgt spid="291"/>
                                        </p:tgtEl>
                                        <p:attrNameLst>
                                          <p:attrName>style.visibility</p:attrName>
                                        </p:attrNameLst>
                                      </p:cBhvr>
                                      <p:to>
                                        <p:strVal val="visible"/>
                                      </p:to>
                                    </p:set>
                                    <p:animEffect transition="in" filter="fade">
                                      <p:cBhvr>
                                        <p:cTn id="532" dur="500"/>
                                        <p:tgtEl>
                                          <p:spTgt spid="291"/>
                                        </p:tgtEl>
                                      </p:cBhvr>
                                    </p:animEffect>
                                  </p:childTnLst>
                                </p:cTn>
                              </p:par>
                              <p:par>
                                <p:cTn id="533" presetID="10" presetClass="entr" presetSubtype="0" fill="hold" grpId="0" nodeType="withEffect">
                                  <p:stCondLst>
                                    <p:cond delay="0"/>
                                  </p:stCondLst>
                                  <p:childTnLst>
                                    <p:set>
                                      <p:cBhvr>
                                        <p:cTn id="534" dur="1" fill="hold">
                                          <p:stCondLst>
                                            <p:cond delay="0"/>
                                          </p:stCondLst>
                                        </p:cTn>
                                        <p:tgtEl>
                                          <p:spTgt spid="292"/>
                                        </p:tgtEl>
                                        <p:attrNameLst>
                                          <p:attrName>style.visibility</p:attrName>
                                        </p:attrNameLst>
                                      </p:cBhvr>
                                      <p:to>
                                        <p:strVal val="visible"/>
                                      </p:to>
                                    </p:set>
                                    <p:animEffect transition="in" filter="fade">
                                      <p:cBhvr>
                                        <p:cTn id="535" dur="500"/>
                                        <p:tgtEl>
                                          <p:spTgt spid="292"/>
                                        </p:tgtEl>
                                      </p:cBhvr>
                                    </p:animEffect>
                                  </p:childTnLst>
                                </p:cTn>
                              </p:par>
                              <p:par>
                                <p:cTn id="536" presetID="10" presetClass="entr" presetSubtype="0" fill="hold" grpId="0" nodeType="withEffect">
                                  <p:stCondLst>
                                    <p:cond delay="0"/>
                                  </p:stCondLst>
                                  <p:childTnLst>
                                    <p:set>
                                      <p:cBhvr>
                                        <p:cTn id="537" dur="1" fill="hold">
                                          <p:stCondLst>
                                            <p:cond delay="0"/>
                                          </p:stCondLst>
                                        </p:cTn>
                                        <p:tgtEl>
                                          <p:spTgt spid="293"/>
                                        </p:tgtEl>
                                        <p:attrNameLst>
                                          <p:attrName>style.visibility</p:attrName>
                                        </p:attrNameLst>
                                      </p:cBhvr>
                                      <p:to>
                                        <p:strVal val="visible"/>
                                      </p:to>
                                    </p:set>
                                    <p:animEffect transition="in" filter="fade">
                                      <p:cBhvr>
                                        <p:cTn id="538" dur="500"/>
                                        <p:tgtEl>
                                          <p:spTgt spid="293"/>
                                        </p:tgtEl>
                                      </p:cBhvr>
                                    </p:animEffect>
                                  </p:childTnLst>
                                </p:cTn>
                              </p:par>
                              <p:par>
                                <p:cTn id="539" presetID="10" presetClass="entr" presetSubtype="0" fill="hold" grpId="0" nodeType="withEffect">
                                  <p:stCondLst>
                                    <p:cond delay="0"/>
                                  </p:stCondLst>
                                  <p:childTnLst>
                                    <p:set>
                                      <p:cBhvr>
                                        <p:cTn id="540" dur="1" fill="hold">
                                          <p:stCondLst>
                                            <p:cond delay="0"/>
                                          </p:stCondLst>
                                        </p:cTn>
                                        <p:tgtEl>
                                          <p:spTgt spid="294"/>
                                        </p:tgtEl>
                                        <p:attrNameLst>
                                          <p:attrName>style.visibility</p:attrName>
                                        </p:attrNameLst>
                                      </p:cBhvr>
                                      <p:to>
                                        <p:strVal val="visible"/>
                                      </p:to>
                                    </p:set>
                                    <p:animEffect transition="in" filter="fade">
                                      <p:cBhvr>
                                        <p:cTn id="541" dur="500"/>
                                        <p:tgtEl>
                                          <p:spTgt spid="294"/>
                                        </p:tgtEl>
                                      </p:cBhvr>
                                    </p:animEffect>
                                  </p:childTnLst>
                                </p:cTn>
                              </p:par>
                              <p:par>
                                <p:cTn id="542" presetID="10" presetClass="entr" presetSubtype="0" fill="hold" grpId="0" nodeType="withEffect">
                                  <p:stCondLst>
                                    <p:cond delay="0"/>
                                  </p:stCondLst>
                                  <p:childTnLst>
                                    <p:set>
                                      <p:cBhvr>
                                        <p:cTn id="543" dur="1" fill="hold">
                                          <p:stCondLst>
                                            <p:cond delay="0"/>
                                          </p:stCondLst>
                                        </p:cTn>
                                        <p:tgtEl>
                                          <p:spTgt spid="295"/>
                                        </p:tgtEl>
                                        <p:attrNameLst>
                                          <p:attrName>style.visibility</p:attrName>
                                        </p:attrNameLst>
                                      </p:cBhvr>
                                      <p:to>
                                        <p:strVal val="visible"/>
                                      </p:to>
                                    </p:set>
                                    <p:animEffect transition="in" filter="fade">
                                      <p:cBhvr>
                                        <p:cTn id="544" dur="500"/>
                                        <p:tgtEl>
                                          <p:spTgt spid="295"/>
                                        </p:tgtEl>
                                      </p:cBhvr>
                                    </p:animEffect>
                                  </p:childTnLst>
                                </p:cTn>
                              </p:par>
                              <p:par>
                                <p:cTn id="545" presetID="10" presetClass="entr" presetSubtype="0" fill="hold" grpId="0" nodeType="withEffect">
                                  <p:stCondLst>
                                    <p:cond delay="0"/>
                                  </p:stCondLst>
                                  <p:childTnLst>
                                    <p:set>
                                      <p:cBhvr>
                                        <p:cTn id="546" dur="1" fill="hold">
                                          <p:stCondLst>
                                            <p:cond delay="0"/>
                                          </p:stCondLst>
                                        </p:cTn>
                                        <p:tgtEl>
                                          <p:spTgt spid="296"/>
                                        </p:tgtEl>
                                        <p:attrNameLst>
                                          <p:attrName>style.visibility</p:attrName>
                                        </p:attrNameLst>
                                      </p:cBhvr>
                                      <p:to>
                                        <p:strVal val="visible"/>
                                      </p:to>
                                    </p:set>
                                    <p:animEffect transition="in" filter="fade">
                                      <p:cBhvr>
                                        <p:cTn id="547" dur="500"/>
                                        <p:tgtEl>
                                          <p:spTgt spid="296"/>
                                        </p:tgtEl>
                                      </p:cBhvr>
                                    </p:animEffect>
                                  </p:childTnLst>
                                </p:cTn>
                              </p:par>
                              <p:par>
                                <p:cTn id="548" presetID="10" presetClass="entr" presetSubtype="0" fill="hold" grpId="0" nodeType="withEffect">
                                  <p:stCondLst>
                                    <p:cond delay="0"/>
                                  </p:stCondLst>
                                  <p:childTnLst>
                                    <p:set>
                                      <p:cBhvr>
                                        <p:cTn id="549" dur="1" fill="hold">
                                          <p:stCondLst>
                                            <p:cond delay="0"/>
                                          </p:stCondLst>
                                        </p:cTn>
                                        <p:tgtEl>
                                          <p:spTgt spid="297"/>
                                        </p:tgtEl>
                                        <p:attrNameLst>
                                          <p:attrName>style.visibility</p:attrName>
                                        </p:attrNameLst>
                                      </p:cBhvr>
                                      <p:to>
                                        <p:strVal val="visible"/>
                                      </p:to>
                                    </p:set>
                                    <p:animEffect transition="in" filter="fade">
                                      <p:cBhvr>
                                        <p:cTn id="550" dur="500"/>
                                        <p:tgtEl>
                                          <p:spTgt spid="297"/>
                                        </p:tgtEl>
                                      </p:cBhvr>
                                    </p:animEffect>
                                  </p:childTnLst>
                                </p:cTn>
                              </p:par>
                              <p:par>
                                <p:cTn id="551" presetID="10" presetClass="entr" presetSubtype="0" fill="hold" grpId="0" nodeType="withEffect">
                                  <p:stCondLst>
                                    <p:cond delay="0"/>
                                  </p:stCondLst>
                                  <p:childTnLst>
                                    <p:set>
                                      <p:cBhvr>
                                        <p:cTn id="552" dur="1" fill="hold">
                                          <p:stCondLst>
                                            <p:cond delay="0"/>
                                          </p:stCondLst>
                                        </p:cTn>
                                        <p:tgtEl>
                                          <p:spTgt spid="298"/>
                                        </p:tgtEl>
                                        <p:attrNameLst>
                                          <p:attrName>style.visibility</p:attrName>
                                        </p:attrNameLst>
                                      </p:cBhvr>
                                      <p:to>
                                        <p:strVal val="visible"/>
                                      </p:to>
                                    </p:set>
                                    <p:animEffect transition="in" filter="fade">
                                      <p:cBhvr>
                                        <p:cTn id="553" dur="500"/>
                                        <p:tgtEl>
                                          <p:spTgt spid="298"/>
                                        </p:tgtEl>
                                      </p:cBhvr>
                                    </p:animEffect>
                                  </p:childTnLst>
                                </p:cTn>
                              </p:par>
                              <p:par>
                                <p:cTn id="554" presetID="10" presetClass="entr" presetSubtype="0" fill="hold" grpId="0" nodeType="withEffect">
                                  <p:stCondLst>
                                    <p:cond delay="0"/>
                                  </p:stCondLst>
                                  <p:childTnLst>
                                    <p:set>
                                      <p:cBhvr>
                                        <p:cTn id="555" dur="1" fill="hold">
                                          <p:stCondLst>
                                            <p:cond delay="0"/>
                                          </p:stCondLst>
                                        </p:cTn>
                                        <p:tgtEl>
                                          <p:spTgt spid="299"/>
                                        </p:tgtEl>
                                        <p:attrNameLst>
                                          <p:attrName>style.visibility</p:attrName>
                                        </p:attrNameLst>
                                      </p:cBhvr>
                                      <p:to>
                                        <p:strVal val="visible"/>
                                      </p:to>
                                    </p:set>
                                    <p:animEffect transition="in" filter="fade">
                                      <p:cBhvr>
                                        <p:cTn id="556" dur="500"/>
                                        <p:tgtEl>
                                          <p:spTgt spid="299"/>
                                        </p:tgtEl>
                                      </p:cBhvr>
                                    </p:animEffect>
                                  </p:childTnLst>
                                </p:cTn>
                              </p:par>
                              <p:par>
                                <p:cTn id="557" presetID="10" presetClass="entr" presetSubtype="0" fill="hold" grpId="0" nodeType="withEffect">
                                  <p:stCondLst>
                                    <p:cond delay="0"/>
                                  </p:stCondLst>
                                  <p:childTnLst>
                                    <p:set>
                                      <p:cBhvr>
                                        <p:cTn id="558" dur="1" fill="hold">
                                          <p:stCondLst>
                                            <p:cond delay="0"/>
                                          </p:stCondLst>
                                        </p:cTn>
                                        <p:tgtEl>
                                          <p:spTgt spid="300"/>
                                        </p:tgtEl>
                                        <p:attrNameLst>
                                          <p:attrName>style.visibility</p:attrName>
                                        </p:attrNameLst>
                                      </p:cBhvr>
                                      <p:to>
                                        <p:strVal val="visible"/>
                                      </p:to>
                                    </p:set>
                                    <p:animEffect transition="in" filter="fade">
                                      <p:cBhvr>
                                        <p:cTn id="559" dur="500"/>
                                        <p:tgtEl>
                                          <p:spTgt spid="300"/>
                                        </p:tgtEl>
                                      </p:cBhvr>
                                    </p:animEffect>
                                  </p:childTnLst>
                                </p:cTn>
                              </p:par>
                              <p:par>
                                <p:cTn id="560" presetID="10" presetClass="entr" presetSubtype="0" fill="hold" grpId="0" nodeType="withEffect">
                                  <p:stCondLst>
                                    <p:cond delay="0"/>
                                  </p:stCondLst>
                                  <p:childTnLst>
                                    <p:set>
                                      <p:cBhvr>
                                        <p:cTn id="561" dur="1" fill="hold">
                                          <p:stCondLst>
                                            <p:cond delay="0"/>
                                          </p:stCondLst>
                                        </p:cTn>
                                        <p:tgtEl>
                                          <p:spTgt spid="301"/>
                                        </p:tgtEl>
                                        <p:attrNameLst>
                                          <p:attrName>style.visibility</p:attrName>
                                        </p:attrNameLst>
                                      </p:cBhvr>
                                      <p:to>
                                        <p:strVal val="visible"/>
                                      </p:to>
                                    </p:set>
                                    <p:animEffect transition="in" filter="fade">
                                      <p:cBhvr>
                                        <p:cTn id="562" dur="500"/>
                                        <p:tgtEl>
                                          <p:spTgt spid="301"/>
                                        </p:tgtEl>
                                      </p:cBhvr>
                                    </p:animEffect>
                                  </p:childTnLst>
                                </p:cTn>
                              </p:par>
                              <p:par>
                                <p:cTn id="563" presetID="10" presetClass="entr" presetSubtype="0" fill="hold" grpId="0" nodeType="withEffect">
                                  <p:stCondLst>
                                    <p:cond delay="0"/>
                                  </p:stCondLst>
                                  <p:childTnLst>
                                    <p:set>
                                      <p:cBhvr>
                                        <p:cTn id="564" dur="1" fill="hold">
                                          <p:stCondLst>
                                            <p:cond delay="0"/>
                                          </p:stCondLst>
                                        </p:cTn>
                                        <p:tgtEl>
                                          <p:spTgt spid="302"/>
                                        </p:tgtEl>
                                        <p:attrNameLst>
                                          <p:attrName>style.visibility</p:attrName>
                                        </p:attrNameLst>
                                      </p:cBhvr>
                                      <p:to>
                                        <p:strVal val="visible"/>
                                      </p:to>
                                    </p:set>
                                    <p:animEffect transition="in" filter="fade">
                                      <p:cBhvr>
                                        <p:cTn id="565" dur="500"/>
                                        <p:tgtEl>
                                          <p:spTgt spid="302"/>
                                        </p:tgtEl>
                                      </p:cBhvr>
                                    </p:animEffect>
                                  </p:childTnLst>
                                </p:cTn>
                              </p:par>
                              <p:par>
                                <p:cTn id="566" presetID="10" presetClass="entr" presetSubtype="0" fill="hold" grpId="0" nodeType="withEffect">
                                  <p:stCondLst>
                                    <p:cond delay="0"/>
                                  </p:stCondLst>
                                  <p:childTnLst>
                                    <p:set>
                                      <p:cBhvr>
                                        <p:cTn id="567" dur="1" fill="hold">
                                          <p:stCondLst>
                                            <p:cond delay="0"/>
                                          </p:stCondLst>
                                        </p:cTn>
                                        <p:tgtEl>
                                          <p:spTgt spid="303"/>
                                        </p:tgtEl>
                                        <p:attrNameLst>
                                          <p:attrName>style.visibility</p:attrName>
                                        </p:attrNameLst>
                                      </p:cBhvr>
                                      <p:to>
                                        <p:strVal val="visible"/>
                                      </p:to>
                                    </p:set>
                                    <p:animEffect transition="in" filter="fade">
                                      <p:cBhvr>
                                        <p:cTn id="568" dur="500"/>
                                        <p:tgtEl>
                                          <p:spTgt spid="303"/>
                                        </p:tgtEl>
                                      </p:cBhvr>
                                    </p:animEffect>
                                  </p:childTnLst>
                                </p:cTn>
                              </p:par>
                              <p:par>
                                <p:cTn id="569" presetID="10" presetClass="entr" presetSubtype="0" fill="hold" grpId="0" nodeType="withEffect">
                                  <p:stCondLst>
                                    <p:cond delay="0"/>
                                  </p:stCondLst>
                                  <p:childTnLst>
                                    <p:set>
                                      <p:cBhvr>
                                        <p:cTn id="570" dur="1" fill="hold">
                                          <p:stCondLst>
                                            <p:cond delay="0"/>
                                          </p:stCondLst>
                                        </p:cTn>
                                        <p:tgtEl>
                                          <p:spTgt spid="304"/>
                                        </p:tgtEl>
                                        <p:attrNameLst>
                                          <p:attrName>style.visibility</p:attrName>
                                        </p:attrNameLst>
                                      </p:cBhvr>
                                      <p:to>
                                        <p:strVal val="visible"/>
                                      </p:to>
                                    </p:set>
                                    <p:animEffect transition="in" filter="fade">
                                      <p:cBhvr>
                                        <p:cTn id="571" dur="500"/>
                                        <p:tgtEl>
                                          <p:spTgt spid="304"/>
                                        </p:tgtEl>
                                      </p:cBhvr>
                                    </p:animEffect>
                                  </p:childTnLst>
                                </p:cTn>
                              </p:par>
                              <p:par>
                                <p:cTn id="572" presetID="10" presetClass="entr" presetSubtype="0" fill="hold" grpId="0" nodeType="withEffect">
                                  <p:stCondLst>
                                    <p:cond delay="0"/>
                                  </p:stCondLst>
                                  <p:childTnLst>
                                    <p:set>
                                      <p:cBhvr>
                                        <p:cTn id="573" dur="1" fill="hold">
                                          <p:stCondLst>
                                            <p:cond delay="0"/>
                                          </p:stCondLst>
                                        </p:cTn>
                                        <p:tgtEl>
                                          <p:spTgt spid="313"/>
                                        </p:tgtEl>
                                        <p:attrNameLst>
                                          <p:attrName>style.visibility</p:attrName>
                                        </p:attrNameLst>
                                      </p:cBhvr>
                                      <p:to>
                                        <p:strVal val="visible"/>
                                      </p:to>
                                    </p:set>
                                    <p:animEffect transition="in" filter="fade">
                                      <p:cBhvr>
                                        <p:cTn id="574" dur="500"/>
                                        <p:tgtEl>
                                          <p:spTgt spid="313"/>
                                        </p:tgtEl>
                                      </p:cBhvr>
                                    </p:animEffect>
                                  </p:childTnLst>
                                </p:cTn>
                              </p:par>
                              <p:par>
                                <p:cTn id="575" presetID="10" presetClass="entr" presetSubtype="0" fill="hold" grpId="0" nodeType="withEffect">
                                  <p:stCondLst>
                                    <p:cond delay="0"/>
                                  </p:stCondLst>
                                  <p:childTnLst>
                                    <p:set>
                                      <p:cBhvr>
                                        <p:cTn id="576" dur="1" fill="hold">
                                          <p:stCondLst>
                                            <p:cond delay="0"/>
                                          </p:stCondLst>
                                        </p:cTn>
                                        <p:tgtEl>
                                          <p:spTgt spid="314"/>
                                        </p:tgtEl>
                                        <p:attrNameLst>
                                          <p:attrName>style.visibility</p:attrName>
                                        </p:attrNameLst>
                                      </p:cBhvr>
                                      <p:to>
                                        <p:strVal val="visible"/>
                                      </p:to>
                                    </p:set>
                                    <p:animEffect transition="in" filter="fade">
                                      <p:cBhvr>
                                        <p:cTn id="577" dur="500"/>
                                        <p:tgtEl>
                                          <p:spTgt spid="314"/>
                                        </p:tgtEl>
                                      </p:cBhvr>
                                    </p:animEffect>
                                  </p:childTnLst>
                                </p:cTn>
                              </p:par>
                              <p:par>
                                <p:cTn id="578" presetID="10" presetClass="entr" presetSubtype="0" fill="hold" grpId="0" nodeType="withEffect">
                                  <p:stCondLst>
                                    <p:cond delay="0"/>
                                  </p:stCondLst>
                                  <p:childTnLst>
                                    <p:set>
                                      <p:cBhvr>
                                        <p:cTn id="579" dur="1" fill="hold">
                                          <p:stCondLst>
                                            <p:cond delay="0"/>
                                          </p:stCondLst>
                                        </p:cTn>
                                        <p:tgtEl>
                                          <p:spTgt spid="315"/>
                                        </p:tgtEl>
                                        <p:attrNameLst>
                                          <p:attrName>style.visibility</p:attrName>
                                        </p:attrNameLst>
                                      </p:cBhvr>
                                      <p:to>
                                        <p:strVal val="visible"/>
                                      </p:to>
                                    </p:set>
                                    <p:animEffect transition="in" filter="fade">
                                      <p:cBhvr>
                                        <p:cTn id="580" dur="500"/>
                                        <p:tgtEl>
                                          <p:spTgt spid="315"/>
                                        </p:tgtEl>
                                      </p:cBhvr>
                                    </p:animEffect>
                                  </p:childTnLst>
                                </p:cTn>
                              </p:par>
                              <p:par>
                                <p:cTn id="581" presetID="10" presetClass="entr" presetSubtype="0" fill="hold" grpId="0" nodeType="withEffect">
                                  <p:stCondLst>
                                    <p:cond delay="0"/>
                                  </p:stCondLst>
                                  <p:childTnLst>
                                    <p:set>
                                      <p:cBhvr>
                                        <p:cTn id="582" dur="1" fill="hold">
                                          <p:stCondLst>
                                            <p:cond delay="0"/>
                                          </p:stCondLst>
                                        </p:cTn>
                                        <p:tgtEl>
                                          <p:spTgt spid="316"/>
                                        </p:tgtEl>
                                        <p:attrNameLst>
                                          <p:attrName>style.visibility</p:attrName>
                                        </p:attrNameLst>
                                      </p:cBhvr>
                                      <p:to>
                                        <p:strVal val="visible"/>
                                      </p:to>
                                    </p:set>
                                    <p:animEffect transition="in" filter="fade">
                                      <p:cBhvr>
                                        <p:cTn id="583" dur="500"/>
                                        <p:tgtEl>
                                          <p:spTgt spid="316"/>
                                        </p:tgtEl>
                                      </p:cBhvr>
                                    </p:animEffect>
                                  </p:childTnLst>
                                </p:cTn>
                              </p:par>
                              <p:par>
                                <p:cTn id="584" presetID="10" presetClass="entr" presetSubtype="0" fill="hold" grpId="0" nodeType="withEffect">
                                  <p:stCondLst>
                                    <p:cond delay="0"/>
                                  </p:stCondLst>
                                  <p:childTnLst>
                                    <p:set>
                                      <p:cBhvr>
                                        <p:cTn id="585" dur="1" fill="hold">
                                          <p:stCondLst>
                                            <p:cond delay="0"/>
                                          </p:stCondLst>
                                        </p:cTn>
                                        <p:tgtEl>
                                          <p:spTgt spid="317"/>
                                        </p:tgtEl>
                                        <p:attrNameLst>
                                          <p:attrName>style.visibility</p:attrName>
                                        </p:attrNameLst>
                                      </p:cBhvr>
                                      <p:to>
                                        <p:strVal val="visible"/>
                                      </p:to>
                                    </p:set>
                                    <p:animEffect transition="in" filter="fade">
                                      <p:cBhvr>
                                        <p:cTn id="586" dur="500"/>
                                        <p:tgtEl>
                                          <p:spTgt spid="317"/>
                                        </p:tgtEl>
                                      </p:cBhvr>
                                    </p:animEffect>
                                  </p:childTnLst>
                                </p:cTn>
                              </p:par>
                              <p:par>
                                <p:cTn id="587" presetID="10" presetClass="entr" presetSubtype="0" fill="hold" grpId="0" nodeType="withEffect">
                                  <p:stCondLst>
                                    <p:cond delay="0"/>
                                  </p:stCondLst>
                                  <p:childTnLst>
                                    <p:set>
                                      <p:cBhvr>
                                        <p:cTn id="588" dur="1" fill="hold">
                                          <p:stCondLst>
                                            <p:cond delay="0"/>
                                          </p:stCondLst>
                                        </p:cTn>
                                        <p:tgtEl>
                                          <p:spTgt spid="318"/>
                                        </p:tgtEl>
                                        <p:attrNameLst>
                                          <p:attrName>style.visibility</p:attrName>
                                        </p:attrNameLst>
                                      </p:cBhvr>
                                      <p:to>
                                        <p:strVal val="visible"/>
                                      </p:to>
                                    </p:set>
                                    <p:animEffect transition="in" filter="fade">
                                      <p:cBhvr>
                                        <p:cTn id="589" dur="500"/>
                                        <p:tgtEl>
                                          <p:spTgt spid="318"/>
                                        </p:tgtEl>
                                      </p:cBhvr>
                                    </p:animEffect>
                                  </p:childTnLst>
                                </p:cTn>
                              </p:par>
                              <p:par>
                                <p:cTn id="590" presetID="10" presetClass="entr" presetSubtype="0" fill="hold" grpId="0" nodeType="withEffect">
                                  <p:stCondLst>
                                    <p:cond delay="0"/>
                                  </p:stCondLst>
                                  <p:childTnLst>
                                    <p:set>
                                      <p:cBhvr>
                                        <p:cTn id="591" dur="1" fill="hold">
                                          <p:stCondLst>
                                            <p:cond delay="0"/>
                                          </p:stCondLst>
                                        </p:cTn>
                                        <p:tgtEl>
                                          <p:spTgt spid="319"/>
                                        </p:tgtEl>
                                        <p:attrNameLst>
                                          <p:attrName>style.visibility</p:attrName>
                                        </p:attrNameLst>
                                      </p:cBhvr>
                                      <p:to>
                                        <p:strVal val="visible"/>
                                      </p:to>
                                    </p:set>
                                    <p:animEffect transition="in" filter="fade">
                                      <p:cBhvr>
                                        <p:cTn id="592" dur="500"/>
                                        <p:tgtEl>
                                          <p:spTgt spid="319"/>
                                        </p:tgtEl>
                                      </p:cBhvr>
                                    </p:animEffect>
                                  </p:childTnLst>
                                </p:cTn>
                              </p:par>
                              <p:par>
                                <p:cTn id="593" presetID="10" presetClass="entr" presetSubtype="0" fill="hold" grpId="0" nodeType="withEffect">
                                  <p:stCondLst>
                                    <p:cond delay="0"/>
                                  </p:stCondLst>
                                  <p:childTnLst>
                                    <p:set>
                                      <p:cBhvr>
                                        <p:cTn id="594" dur="1" fill="hold">
                                          <p:stCondLst>
                                            <p:cond delay="0"/>
                                          </p:stCondLst>
                                        </p:cTn>
                                        <p:tgtEl>
                                          <p:spTgt spid="320"/>
                                        </p:tgtEl>
                                        <p:attrNameLst>
                                          <p:attrName>style.visibility</p:attrName>
                                        </p:attrNameLst>
                                      </p:cBhvr>
                                      <p:to>
                                        <p:strVal val="visible"/>
                                      </p:to>
                                    </p:set>
                                    <p:animEffect transition="in" filter="fade">
                                      <p:cBhvr>
                                        <p:cTn id="595" dur="500"/>
                                        <p:tgtEl>
                                          <p:spTgt spid="320"/>
                                        </p:tgtEl>
                                      </p:cBhvr>
                                    </p:animEffect>
                                  </p:childTnLst>
                                </p:cTn>
                              </p:par>
                            </p:childTnLst>
                          </p:cTn>
                        </p:par>
                        <p:par>
                          <p:cTn id="596" fill="hold">
                            <p:stCondLst>
                              <p:cond delay="3500"/>
                            </p:stCondLst>
                            <p:childTnLst>
                              <p:par>
                                <p:cTn id="597" presetID="0" presetClass="path" presetSubtype="0" accel="50000" decel="50000" fill="hold" grpId="1" nodeType="afterEffect">
                                  <p:stCondLst>
                                    <p:cond delay="0"/>
                                  </p:stCondLst>
                                  <p:childTnLst>
                                    <p:animMotion origin="layout" path="M 0 0 L 0.10797 0.18394 " pathEditMode="relative" ptsTypes="AA">
                                      <p:cBhvr>
                                        <p:cTn id="598" dur="2000" fill="hold"/>
                                        <p:tgtEl>
                                          <p:spTgt spid="297"/>
                                        </p:tgtEl>
                                        <p:attrNameLst>
                                          <p:attrName>ppt_x</p:attrName>
                                          <p:attrName>ppt_y</p:attrName>
                                        </p:attrNameLst>
                                      </p:cBhvr>
                                    </p:animMotion>
                                  </p:childTnLst>
                                </p:cTn>
                              </p:par>
                              <p:par>
                                <p:cTn id="599" presetID="0" presetClass="path" presetSubtype="0" accel="50000" decel="50000" fill="hold" grpId="1" nodeType="withEffect">
                                  <p:stCondLst>
                                    <p:cond delay="0"/>
                                  </p:stCondLst>
                                  <p:childTnLst>
                                    <p:animMotion origin="layout" path="M 0 0 L 0.10797 0.18394 " pathEditMode="relative" ptsTypes="AA">
                                      <p:cBhvr>
                                        <p:cTn id="600" dur="2000" fill="hold"/>
                                        <p:tgtEl>
                                          <p:spTgt spid="298"/>
                                        </p:tgtEl>
                                        <p:attrNameLst>
                                          <p:attrName>ppt_x</p:attrName>
                                          <p:attrName>ppt_y</p:attrName>
                                        </p:attrNameLst>
                                      </p:cBhvr>
                                    </p:animMotion>
                                  </p:childTnLst>
                                </p:cTn>
                              </p:par>
                              <p:par>
                                <p:cTn id="601" presetID="0" presetClass="path" presetSubtype="0" accel="50000" decel="50000" fill="hold" grpId="1" nodeType="withEffect">
                                  <p:stCondLst>
                                    <p:cond delay="0"/>
                                  </p:stCondLst>
                                  <p:childTnLst>
                                    <p:animMotion origin="layout" path="M 0 0 L 0.10797 0.18394 " pathEditMode="relative" ptsTypes="AA">
                                      <p:cBhvr>
                                        <p:cTn id="602" dur="2000" fill="hold"/>
                                        <p:tgtEl>
                                          <p:spTgt spid="299"/>
                                        </p:tgtEl>
                                        <p:attrNameLst>
                                          <p:attrName>ppt_x</p:attrName>
                                          <p:attrName>ppt_y</p:attrName>
                                        </p:attrNameLst>
                                      </p:cBhvr>
                                    </p:animMotion>
                                  </p:childTnLst>
                                </p:cTn>
                              </p:par>
                              <p:par>
                                <p:cTn id="603" presetID="0" presetClass="path" presetSubtype="0" accel="50000" decel="50000" fill="hold" grpId="1" nodeType="withEffect">
                                  <p:stCondLst>
                                    <p:cond delay="0"/>
                                  </p:stCondLst>
                                  <p:childTnLst>
                                    <p:animMotion origin="layout" path="M 0 0 L 0.10797 0.18394 " pathEditMode="relative" ptsTypes="AA">
                                      <p:cBhvr>
                                        <p:cTn id="604" dur="2000" fill="hold"/>
                                        <p:tgtEl>
                                          <p:spTgt spid="300"/>
                                        </p:tgtEl>
                                        <p:attrNameLst>
                                          <p:attrName>ppt_x</p:attrName>
                                          <p:attrName>ppt_y</p:attrName>
                                        </p:attrNameLst>
                                      </p:cBhvr>
                                    </p:animMotion>
                                  </p:childTnLst>
                                </p:cTn>
                              </p:par>
                              <p:par>
                                <p:cTn id="605" presetID="0" presetClass="path" presetSubtype="0" accel="50000" decel="50000" fill="hold" grpId="1" nodeType="withEffect">
                                  <p:stCondLst>
                                    <p:cond delay="0"/>
                                  </p:stCondLst>
                                  <p:childTnLst>
                                    <p:animMotion origin="layout" path="M 0 0 L 0.10797 0.18394 " pathEditMode="relative" ptsTypes="AA">
                                      <p:cBhvr>
                                        <p:cTn id="606" dur="2000" fill="hold"/>
                                        <p:tgtEl>
                                          <p:spTgt spid="301"/>
                                        </p:tgtEl>
                                        <p:attrNameLst>
                                          <p:attrName>ppt_x</p:attrName>
                                          <p:attrName>ppt_y</p:attrName>
                                        </p:attrNameLst>
                                      </p:cBhvr>
                                    </p:animMotion>
                                  </p:childTnLst>
                                </p:cTn>
                              </p:par>
                              <p:par>
                                <p:cTn id="607" presetID="0" presetClass="path" presetSubtype="0" accel="50000" decel="50000" fill="hold" grpId="1" nodeType="withEffect">
                                  <p:stCondLst>
                                    <p:cond delay="0"/>
                                  </p:stCondLst>
                                  <p:childTnLst>
                                    <p:animMotion origin="layout" path="M 0 0 L 0.10797 0.18394 " pathEditMode="relative" ptsTypes="AA">
                                      <p:cBhvr>
                                        <p:cTn id="608" dur="2000" fill="hold"/>
                                        <p:tgtEl>
                                          <p:spTgt spid="302"/>
                                        </p:tgtEl>
                                        <p:attrNameLst>
                                          <p:attrName>ppt_x</p:attrName>
                                          <p:attrName>ppt_y</p:attrName>
                                        </p:attrNameLst>
                                      </p:cBhvr>
                                    </p:animMotion>
                                  </p:childTnLst>
                                </p:cTn>
                              </p:par>
                              <p:par>
                                <p:cTn id="609" presetID="0" presetClass="path" presetSubtype="0" accel="50000" decel="50000" fill="hold" grpId="1" nodeType="withEffect">
                                  <p:stCondLst>
                                    <p:cond delay="0"/>
                                  </p:stCondLst>
                                  <p:childTnLst>
                                    <p:animMotion origin="layout" path="M 0 0 L 0.10797 0.18394 " pathEditMode="relative" ptsTypes="AA">
                                      <p:cBhvr>
                                        <p:cTn id="610" dur="2000" fill="hold"/>
                                        <p:tgtEl>
                                          <p:spTgt spid="303"/>
                                        </p:tgtEl>
                                        <p:attrNameLst>
                                          <p:attrName>ppt_x</p:attrName>
                                          <p:attrName>ppt_y</p:attrName>
                                        </p:attrNameLst>
                                      </p:cBhvr>
                                    </p:animMotion>
                                  </p:childTnLst>
                                </p:cTn>
                              </p:par>
                              <p:par>
                                <p:cTn id="611" presetID="0" presetClass="path" presetSubtype="0" accel="50000" decel="50000" fill="hold" grpId="1" nodeType="withEffect">
                                  <p:stCondLst>
                                    <p:cond delay="0"/>
                                  </p:stCondLst>
                                  <p:childTnLst>
                                    <p:animMotion origin="layout" path="M 0 0 L 0.10797 0.18394 " pathEditMode="relative" ptsTypes="AA">
                                      <p:cBhvr>
                                        <p:cTn id="612" dur="2000" fill="hold"/>
                                        <p:tgtEl>
                                          <p:spTgt spid="304"/>
                                        </p:tgtEl>
                                        <p:attrNameLst>
                                          <p:attrName>ppt_x</p:attrName>
                                          <p:attrName>ppt_y</p:attrName>
                                        </p:attrNameLst>
                                      </p:cBhvr>
                                    </p:animMotion>
                                  </p:childTnLst>
                                </p:cTn>
                              </p:par>
                              <p:par>
                                <p:cTn id="613" presetID="0" presetClass="path" presetSubtype="0" accel="50000" decel="50000" fill="hold" grpId="1" nodeType="withEffect">
                                  <p:stCondLst>
                                    <p:cond delay="0"/>
                                  </p:stCondLst>
                                  <p:childTnLst>
                                    <p:animMotion origin="layout" path="M 0 0 L 0.14675 0.11896 " pathEditMode="relative" ptsTypes="AA">
                                      <p:cBhvr>
                                        <p:cTn id="614" dur="2000" fill="hold"/>
                                        <p:tgtEl>
                                          <p:spTgt spid="313"/>
                                        </p:tgtEl>
                                        <p:attrNameLst>
                                          <p:attrName>ppt_x</p:attrName>
                                          <p:attrName>ppt_y</p:attrName>
                                        </p:attrNameLst>
                                      </p:cBhvr>
                                    </p:animMotion>
                                  </p:childTnLst>
                                </p:cTn>
                              </p:par>
                              <p:par>
                                <p:cTn id="615" presetID="0" presetClass="path" presetSubtype="0" accel="50000" decel="50000" fill="hold" grpId="1" nodeType="withEffect">
                                  <p:stCondLst>
                                    <p:cond delay="0"/>
                                  </p:stCondLst>
                                  <p:childTnLst>
                                    <p:animMotion origin="layout" path="M 0 0 L 0.14675 0.11896 " pathEditMode="relative" ptsTypes="AA">
                                      <p:cBhvr>
                                        <p:cTn id="616" dur="2000" fill="hold"/>
                                        <p:tgtEl>
                                          <p:spTgt spid="314"/>
                                        </p:tgtEl>
                                        <p:attrNameLst>
                                          <p:attrName>ppt_x</p:attrName>
                                          <p:attrName>ppt_y</p:attrName>
                                        </p:attrNameLst>
                                      </p:cBhvr>
                                    </p:animMotion>
                                  </p:childTnLst>
                                </p:cTn>
                              </p:par>
                              <p:par>
                                <p:cTn id="617" presetID="0" presetClass="path" presetSubtype="0" accel="50000" decel="50000" fill="hold" grpId="1" nodeType="withEffect">
                                  <p:stCondLst>
                                    <p:cond delay="0"/>
                                  </p:stCondLst>
                                  <p:childTnLst>
                                    <p:animMotion origin="layout" path="M 0 0 L 0.14675 0.11896 " pathEditMode="relative" ptsTypes="AA">
                                      <p:cBhvr>
                                        <p:cTn id="618" dur="2000" fill="hold"/>
                                        <p:tgtEl>
                                          <p:spTgt spid="315"/>
                                        </p:tgtEl>
                                        <p:attrNameLst>
                                          <p:attrName>ppt_x</p:attrName>
                                          <p:attrName>ppt_y</p:attrName>
                                        </p:attrNameLst>
                                      </p:cBhvr>
                                    </p:animMotion>
                                  </p:childTnLst>
                                </p:cTn>
                              </p:par>
                              <p:par>
                                <p:cTn id="619" presetID="0" presetClass="path" presetSubtype="0" accel="50000" decel="50000" fill="hold" grpId="1" nodeType="withEffect">
                                  <p:stCondLst>
                                    <p:cond delay="0"/>
                                  </p:stCondLst>
                                  <p:childTnLst>
                                    <p:animMotion origin="layout" path="M 0 0 L 0.14675 0.11896 " pathEditMode="relative" ptsTypes="AA">
                                      <p:cBhvr>
                                        <p:cTn id="620" dur="2000" fill="hold"/>
                                        <p:tgtEl>
                                          <p:spTgt spid="316"/>
                                        </p:tgtEl>
                                        <p:attrNameLst>
                                          <p:attrName>ppt_x</p:attrName>
                                          <p:attrName>ppt_y</p:attrName>
                                        </p:attrNameLst>
                                      </p:cBhvr>
                                    </p:animMotion>
                                  </p:childTnLst>
                                </p:cTn>
                              </p:par>
                              <p:par>
                                <p:cTn id="621" presetID="0" presetClass="path" presetSubtype="0" accel="50000" decel="50000" fill="hold" grpId="1" nodeType="withEffect">
                                  <p:stCondLst>
                                    <p:cond delay="0"/>
                                  </p:stCondLst>
                                  <p:childTnLst>
                                    <p:animMotion origin="layout" path="M 0 0 L 0.14675 0.11896 " pathEditMode="relative" ptsTypes="AA">
                                      <p:cBhvr>
                                        <p:cTn id="622" dur="2000" fill="hold"/>
                                        <p:tgtEl>
                                          <p:spTgt spid="317"/>
                                        </p:tgtEl>
                                        <p:attrNameLst>
                                          <p:attrName>ppt_x</p:attrName>
                                          <p:attrName>ppt_y</p:attrName>
                                        </p:attrNameLst>
                                      </p:cBhvr>
                                    </p:animMotion>
                                  </p:childTnLst>
                                </p:cTn>
                              </p:par>
                              <p:par>
                                <p:cTn id="623" presetID="0" presetClass="path" presetSubtype="0" accel="50000" decel="50000" fill="hold" grpId="1" nodeType="withEffect">
                                  <p:stCondLst>
                                    <p:cond delay="0"/>
                                  </p:stCondLst>
                                  <p:childTnLst>
                                    <p:animMotion origin="layout" path="M 0 0 L 0.14675 0.11896 " pathEditMode="relative" ptsTypes="AA">
                                      <p:cBhvr>
                                        <p:cTn id="624" dur="2000" fill="hold"/>
                                        <p:tgtEl>
                                          <p:spTgt spid="318"/>
                                        </p:tgtEl>
                                        <p:attrNameLst>
                                          <p:attrName>ppt_x</p:attrName>
                                          <p:attrName>ppt_y</p:attrName>
                                        </p:attrNameLst>
                                      </p:cBhvr>
                                    </p:animMotion>
                                  </p:childTnLst>
                                </p:cTn>
                              </p:par>
                              <p:par>
                                <p:cTn id="625" presetID="0" presetClass="path" presetSubtype="0" accel="50000" decel="50000" fill="hold" grpId="1" nodeType="withEffect">
                                  <p:stCondLst>
                                    <p:cond delay="0"/>
                                  </p:stCondLst>
                                  <p:childTnLst>
                                    <p:animMotion origin="layout" path="M 0 0 L 0.14675 0.11896 " pathEditMode="relative" ptsTypes="AA">
                                      <p:cBhvr>
                                        <p:cTn id="626" dur="2000" fill="hold"/>
                                        <p:tgtEl>
                                          <p:spTgt spid="319"/>
                                        </p:tgtEl>
                                        <p:attrNameLst>
                                          <p:attrName>ppt_x</p:attrName>
                                          <p:attrName>ppt_y</p:attrName>
                                        </p:attrNameLst>
                                      </p:cBhvr>
                                    </p:animMotion>
                                  </p:childTnLst>
                                </p:cTn>
                              </p:par>
                              <p:par>
                                <p:cTn id="627" presetID="0" presetClass="path" presetSubtype="0" accel="50000" decel="50000" fill="hold" grpId="1" nodeType="withEffect">
                                  <p:stCondLst>
                                    <p:cond delay="0"/>
                                  </p:stCondLst>
                                  <p:childTnLst>
                                    <p:animMotion origin="layout" path="M 0 0 L 0.14675 0.11896 " pathEditMode="relative" ptsTypes="AA">
                                      <p:cBhvr>
                                        <p:cTn id="628" dur="2000" fill="hold"/>
                                        <p:tgtEl>
                                          <p:spTgt spid="320"/>
                                        </p:tgtEl>
                                        <p:attrNameLst>
                                          <p:attrName>ppt_x</p:attrName>
                                          <p:attrName>ppt_y</p:attrName>
                                        </p:attrNameLst>
                                      </p:cBhvr>
                                    </p:animMotion>
                                  </p:childTnLst>
                                </p:cTn>
                              </p:par>
                            </p:childTnLst>
                          </p:cTn>
                        </p:par>
                        <p:par>
                          <p:cTn id="629" fill="hold">
                            <p:stCondLst>
                              <p:cond delay="5500"/>
                            </p:stCondLst>
                            <p:childTnLst>
                              <p:par>
                                <p:cTn id="630" presetID="1" presetClass="exit" presetSubtype="0" fill="hold" grpId="2" nodeType="afterEffect">
                                  <p:stCondLst>
                                    <p:cond delay="0"/>
                                  </p:stCondLst>
                                  <p:childTnLst>
                                    <p:set>
                                      <p:cBhvr>
                                        <p:cTn id="631" dur="1" fill="hold">
                                          <p:stCondLst>
                                            <p:cond delay="0"/>
                                          </p:stCondLst>
                                        </p:cTn>
                                        <p:tgtEl>
                                          <p:spTgt spid="297"/>
                                        </p:tgtEl>
                                        <p:attrNameLst>
                                          <p:attrName>style.visibility</p:attrName>
                                        </p:attrNameLst>
                                      </p:cBhvr>
                                      <p:to>
                                        <p:strVal val="hidden"/>
                                      </p:to>
                                    </p:set>
                                  </p:childTnLst>
                                </p:cTn>
                              </p:par>
                              <p:par>
                                <p:cTn id="632" presetID="1" presetClass="exit" presetSubtype="0" fill="hold" grpId="2" nodeType="withEffect">
                                  <p:stCondLst>
                                    <p:cond delay="0"/>
                                  </p:stCondLst>
                                  <p:childTnLst>
                                    <p:set>
                                      <p:cBhvr>
                                        <p:cTn id="633" dur="1" fill="hold">
                                          <p:stCondLst>
                                            <p:cond delay="0"/>
                                          </p:stCondLst>
                                        </p:cTn>
                                        <p:tgtEl>
                                          <p:spTgt spid="298"/>
                                        </p:tgtEl>
                                        <p:attrNameLst>
                                          <p:attrName>style.visibility</p:attrName>
                                        </p:attrNameLst>
                                      </p:cBhvr>
                                      <p:to>
                                        <p:strVal val="hidden"/>
                                      </p:to>
                                    </p:set>
                                  </p:childTnLst>
                                </p:cTn>
                              </p:par>
                              <p:par>
                                <p:cTn id="634" presetID="1" presetClass="exit" presetSubtype="0" fill="hold" grpId="2" nodeType="withEffect">
                                  <p:stCondLst>
                                    <p:cond delay="0"/>
                                  </p:stCondLst>
                                  <p:childTnLst>
                                    <p:set>
                                      <p:cBhvr>
                                        <p:cTn id="635" dur="1" fill="hold">
                                          <p:stCondLst>
                                            <p:cond delay="0"/>
                                          </p:stCondLst>
                                        </p:cTn>
                                        <p:tgtEl>
                                          <p:spTgt spid="299"/>
                                        </p:tgtEl>
                                        <p:attrNameLst>
                                          <p:attrName>style.visibility</p:attrName>
                                        </p:attrNameLst>
                                      </p:cBhvr>
                                      <p:to>
                                        <p:strVal val="hidden"/>
                                      </p:to>
                                    </p:set>
                                  </p:childTnLst>
                                </p:cTn>
                              </p:par>
                              <p:par>
                                <p:cTn id="636" presetID="1" presetClass="exit" presetSubtype="0" fill="hold" grpId="2" nodeType="withEffect">
                                  <p:stCondLst>
                                    <p:cond delay="0"/>
                                  </p:stCondLst>
                                  <p:childTnLst>
                                    <p:set>
                                      <p:cBhvr>
                                        <p:cTn id="637" dur="1" fill="hold">
                                          <p:stCondLst>
                                            <p:cond delay="0"/>
                                          </p:stCondLst>
                                        </p:cTn>
                                        <p:tgtEl>
                                          <p:spTgt spid="300"/>
                                        </p:tgtEl>
                                        <p:attrNameLst>
                                          <p:attrName>style.visibility</p:attrName>
                                        </p:attrNameLst>
                                      </p:cBhvr>
                                      <p:to>
                                        <p:strVal val="hidden"/>
                                      </p:to>
                                    </p:set>
                                  </p:childTnLst>
                                </p:cTn>
                              </p:par>
                              <p:par>
                                <p:cTn id="638" presetID="1" presetClass="exit" presetSubtype="0" fill="hold" grpId="2" nodeType="withEffect">
                                  <p:stCondLst>
                                    <p:cond delay="0"/>
                                  </p:stCondLst>
                                  <p:childTnLst>
                                    <p:set>
                                      <p:cBhvr>
                                        <p:cTn id="639" dur="1" fill="hold">
                                          <p:stCondLst>
                                            <p:cond delay="0"/>
                                          </p:stCondLst>
                                        </p:cTn>
                                        <p:tgtEl>
                                          <p:spTgt spid="301"/>
                                        </p:tgtEl>
                                        <p:attrNameLst>
                                          <p:attrName>style.visibility</p:attrName>
                                        </p:attrNameLst>
                                      </p:cBhvr>
                                      <p:to>
                                        <p:strVal val="hidden"/>
                                      </p:to>
                                    </p:set>
                                  </p:childTnLst>
                                </p:cTn>
                              </p:par>
                              <p:par>
                                <p:cTn id="640" presetID="1" presetClass="exit" presetSubtype="0" fill="hold" grpId="2" nodeType="withEffect">
                                  <p:stCondLst>
                                    <p:cond delay="0"/>
                                  </p:stCondLst>
                                  <p:childTnLst>
                                    <p:set>
                                      <p:cBhvr>
                                        <p:cTn id="641" dur="1" fill="hold">
                                          <p:stCondLst>
                                            <p:cond delay="0"/>
                                          </p:stCondLst>
                                        </p:cTn>
                                        <p:tgtEl>
                                          <p:spTgt spid="302"/>
                                        </p:tgtEl>
                                        <p:attrNameLst>
                                          <p:attrName>style.visibility</p:attrName>
                                        </p:attrNameLst>
                                      </p:cBhvr>
                                      <p:to>
                                        <p:strVal val="hidden"/>
                                      </p:to>
                                    </p:set>
                                  </p:childTnLst>
                                </p:cTn>
                              </p:par>
                              <p:par>
                                <p:cTn id="642" presetID="1" presetClass="exit" presetSubtype="0" fill="hold" grpId="2" nodeType="withEffect">
                                  <p:stCondLst>
                                    <p:cond delay="0"/>
                                  </p:stCondLst>
                                  <p:childTnLst>
                                    <p:set>
                                      <p:cBhvr>
                                        <p:cTn id="643" dur="1" fill="hold">
                                          <p:stCondLst>
                                            <p:cond delay="0"/>
                                          </p:stCondLst>
                                        </p:cTn>
                                        <p:tgtEl>
                                          <p:spTgt spid="303"/>
                                        </p:tgtEl>
                                        <p:attrNameLst>
                                          <p:attrName>style.visibility</p:attrName>
                                        </p:attrNameLst>
                                      </p:cBhvr>
                                      <p:to>
                                        <p:strVal val="hidden"/>
                                      </p:to>
                                    </p:set>
                                  </p:childTnLst>
                                </p:cTn>
                              </p:par>
                              <p:par>
                                <p:cTn id="644" presetID="1" presetClass="exit" presetSubtype="0" fill="hold" grpId="2" nodeType="withEffect">
                                  <p:stCondLst>
                                    <p:cond delay="0"/>
                                  </p:stCondLst>
                                  <p:childTnLst>
                                    <p:set>
                                      <p:cBhvr>
                                        <p:cTn id="645" dur="1" fill="hold">
                                          <p:stCondLst>
                                            <p:cond delay="0"/>
                                          </p:stCondLst>
                                        </p:cTn>
                                        <p:tgtEl>
                                          <p:spTgt spid="304"/>
                                        </p:tgtEl>
                                        <p:attrNameLst>
                                          <p:attrName>style.visibility</p:attrName>
                                        </p:attrNameLst>
                                      </p:cBhvr>
                                      <p:to>
                                        <p:strVal val="hidden"/>
                                      </p:to>
                                    </p:set>
                                  </p:childTnLst>
                                </p:cTn>
                              </p:par>
                              <p:par>
                                <p:cTn id="646" presetID="1" presetClass="exit" presetSubtype="0" fill="hold" grpId="2" nodeType="withEffect">
                                  <p:stCondLst>
                                    <p:cond delay="0"/>
                                  </p:stCondLst>
                                  <p:childTnLst>
                                    <p:set>
                                      <p:cBhvr>
                                        <p:cTn id="647" dur="1" fill="hold">
                                          <p:stCondLst>
                                            <p:cond delay="0"/>
                                          </p:stCondLst>
                                        </p:cTn>
                                        <p:tgtEl>
                                          <p:spTgt spid="313"/>
                                        </p:tgtEl>
                                        <p:attrNameLst>
                                          <p:attrName>style.visibility</p:attrName>
                                        </p:attrNameLst>
                                      </p:cBhvr>
                                      <p:to>
                                        <p:strVal val="hidden"/>
                                      </p:to>
                                    </p:set>
                                  </p:childTnLst>
                                </p:cTn>
                              </p:par>
                              <p:par>
                                <p:cTn id="648" presetID="1" presetClass="exit" presetSubtype="0" fill="hold" grpId="2" nodeType="withEffect">
                                  <p:stCondLst>
                                    <p:cond delay="0"/>
                                  </p:stCondLst>
                                  <p:childTnLst>
                                    <p:set>
                                      <p:cBhvr>
                                        <p:cTn id="649" dur="1" fill="hold">
                                          <p:stCondLst>
                                            <p:cond delay="0"/>
                                          </p:stCondLst>
                                        </p:cTn>
                                        <p:tgtEl>
                                          <p:spTgt spid="314"/>
                                        </p:tgtEl>
                                        <p:attrNameLst>
                                          <p:attrName>style.visibility</p:attrName>
                                        </p:attrNameLst>
                                      </p:cBhvr>
                                      <p:to>
                                        <p:strVal val="hidden"/>
                                      </p:to>
                                    </p:set>
                                  </p:childTnLst>
                                </p:cTn>
                              </p:par>
                              <p:par>
                                <p:cTn id="650" presetID="1" presetClass="exit" presetSubtype="0" fill="hold" grpId="2" nodeType="withEffect">
                                  <p:stCondLst>
                                    <p:cond delay="0"/>
                                  </p:stCondLst>
                                  <p:childTnLst>
                                    <p:set>
                                      <p:cBhvr>
                                        <p:cTn id="651" dur="1" fill="hold">
                                          <p:stCondLst>
                                            <p:cond delay="0"/>
                                          </p:stCondLst>
                                        </p:cTn>
                                        <p:tgtEl>
                                          <p:spTgt spid="315"/>
                                        </p:tgtEl>
                                        <p:attrNameLst>
                                          <p:attrName>style.visibility</p:attrName>
                                        </p:attrNameLst>
                                      </p:cBhvr>
                                      <p:to>
                                        <p:strVal val="hidden"/>
                                      </p:to>
                                    </p:set>
                                  </p:childTnLst>
                                </p:cTn>
                              </p:par>
                              <p:par>
                                <p:cTn id="652" presetID="1" presetClass="exit" presetSubtype="0" fill="hold" grpId="2" nodeType="withEffect">
                                  <p:stCondLst>
                                    <p:cond delay="0"/>
                                  </p:stCondLst>
                                  <p:childTnLst>
                                    <p:set>
                                      <p:cBhvr>
                                        <p:cTn id="653" dur="1" fill="hold">
                                          <p:stCondLst>
                                            <p:cond delay="0"/>
                                          </p:stCondLst>
                                        </p:cTn>
                                        <p:tgtEl>
                                          <p:spTgt spid="316"/>
                                        </p:tgtEl>
                                        <p:attrNameLst>
                                          <p:attrName>style.visibility</p:attrName>
                                        </p:attrNameLst>
                                      </p:cBhvr>
                                      <p:to>
                                        <p:strVal val="hidden"/>
                                      </p:to>
                                    </p:set>
                                  </p:childTnLst>
                                </p:cTn>
                              </p:par>
                              <p:par>
                                <p:cTn id="654" presetID="1" presetClass="exit" presetSubtype="0" fill="hold" grpId="2" nodeType="withEffect">
                                  <p:stCondLst>
                                    <p:cond delay="0"/>
                                  </p:stCondLst>
                                  <p:childTnLst>
                                    <p:set>
                                      <p:cBhvr>
                                        <p:cTn id="655" dur="1" fill="hold">
                                          <p:stCondLst>
                                            <p:cond delay="0"/>
                                          </p:stCondLst>
                                        </p:cTn>
                                        <p:tgtEl>
                                          <p:spTgt spid="317"/>
                                        </p:tgtEl>
                                        <p:attrNameLst>
                                          <p:attrName>style.visibility</p:attrName>
                                        </p:attrNameLst>
                                      </p:cBhvr>
                                      <p:to>
                                        <p:strVal val="hidden"/>
                                      </p:to>
                                    </p:set>
                                  </p:childTnLst>
                                </p:cTn>
                              </p:par>
                              <p:par>
                                <p:cTn id="656" presetID="1" presetClass="exit" presetSubtype="0" fill="hold" grpId="2" nodeType="withEffect">
                                  <p:stCondLst>
                                    <p:cond delay="0"/>
                                  </p:stCondLst>
                                  <p:childTnLst>
                                    <p:set>
                                      <p:cBhvr>
                                        <p:cTn id="657" dur="1" fill="hold">
                                          <p:stCondLst>
                                            <p:cond delay="0"/>
                                          </p:stCondLst>
                                        </p:cTn>
                                        <p:tgtEl>
                                          <p:spTgt spid="318"/>
                                        </p:tgtEl>
                                        <p:attrNameLst>
                                          <p:attrName>style.visibility</p:attrName>
                                        </p:attrNameLst>
                                      </p:cBhvr>
                                      <p:to>
                                        <p:strVal val="hidden"/>
                                      </p:to>
                                    </p:set>
                                  </p:childTnLst>
                                </p:cTn>
                              </p:par>
                              <p:par>
                                <p:cTn id="658" presetID="1" presetClass="exit" presetSubtype="0" fill="hold" grpId="2" nodeType="withEffect">
                                  <p:stCondLst>
                                    <p:cond delay="0"/>
                                  </p:stCondLst>
                                  <p:childTnLst>
                                    <p:set>
                                      <p:cBhvr>
                                        <p:cTn id="659" dur="1" fill="hold">
                                          <p:stCondLst>
                                            <p:cond delay="0"/>
                                          </p:stCondLst>
                                        </p:cTn>
                                        <p:tgtEl>
                                          <p:spTgt spid="319"/>
                                        </p:tgtEl>
                                        <p:attrNameLst>
                                          <p:attrName>style.visibility</p:attrName>
                                        </p:attrNameLst>
                                      </p:cBhvr>
                                      <p:to>
                                        <p:strVal val="hidden"/>
                                      </p:to>
                                    </p:set>
                                  </p:childTnLst>
                                </p:cTn>
                              </p:par>
                              <p:par>
                                <p:cTn id="660" presetID="1" presetClass="exit" presetSubtype="0" fill="hold" grpId="2" nodeType="withEffect">
                                  <p:stCondLst>
                                    <p:cond delay="0"/>
                                  </p:stCondLst>
                                  <p:childTnLst>
                                    <p:set>
                                      <p:cBhvr>
                                        <p:cTn id="661" dur="1" fill="hold">
                                          <p:stCondLst>
                                            <p:cond delay="0"/>
                                          </p:stCondLst>
                                        </p:cTn>
                                        <p:tgtEl>
                                          <p:spTgt spid="320"/>
                                        </p:tgtEl>
                                        <p:attrNameLst>
                                          <p:attrName>style.visibility</p:attrName>
                                        </p:attrNameLst>
                                      </p:cBhvr>
                                      <p:to>
                                        <p:strVal val="hidden"/>
                                      </p:to>
                                    </p:set>
                                  </p:childTnLst>
                                </p:cTn>
                              </p:par>
                            </p:childTnLst>
                          </p:cTn>
                        </p:par>
                        <p:par>
                          <p:cTn id="662" fill="hold">
                            <p:stCondLst>
                              <p:cond delay="5500"/>
                            </p:stCondLst>
                            <p:childTnLst>
                              <p:par>
                                <p:cTn id="663" presetID="10" presetClass="entr" presetSubtype="0" fill="hold" grpId="0" nodeType="afterEffect">
                                  <p:stCondLst>
                                    <p:cond delay="0"/>
                                  </p:stCondLst>
                                  <p:childTnLst>
                                    <p:set>
                                      <p:cBhvr>
                                        <p:cTn id="664" dur="1" fill="hold">
                                          <p:stCondLst>
                                            <p:cond delay="0"/>
                                          </p:stCondLst>
                                        </p:cTn>
                                        <p:tgtEl>
                                          <p:spTgt spid="329"/>
                                        </p:tgtEl>
                                        <p:attrNameLst>
                                          <p:attrName>style.visibility</p:attrName>
                                        </p:attrNameLst>
                                      </p:cBhvr>
                                      <p:to>
                                        <p:strVal val="visible"/>
                                      </p:to>
                                    </p:set>
                                    <p:animEffect transition="in" filter="fade">
                                      <p:cBhvr>
                                        <p:cTn id="665" dur="500"/>
                                        <p:tgtEl>
                                          <p:spTgt spid="329"/>
                                        </p:tgtEl>
                                      </p:cBhvr>
                                    </p:animEffect>
                                  </p:childTnLst>
                                </p:cTn>
                              </p:par>
                              <p:par>
                                <p:cTn id="666" presetID="10" presetClass="entr" presetSubtype="0" fill="hold" grpId="0" nodeType="withEffect">
                                  <p:stCondLst>
                                    <p:cond delay="0"/>
                                  </p:stCondLst>
                                  <p:childTnLst>
                                    <p:set>
                                      <p:cBhvr>
                                        <p:cTn id="667" dur="1" fill="hold">
                                          <p:stCondLst>
                                            <p:cond delay="0"/>
                                          </p:stCondLst>
                                        </p:cTn>
                                        <p:tgtEl>
                                          <p:spTgt spid="330"/>
                                        </p:tgtEl>
                                        <p:attrNameLst>
                                          <p:attrName>style.visibility</p:attrName>
                                        </p:attrNameLst>
                                      </p:cBhvr>
                                      <p:to>
                                        <p:strVal val="visible"/>
                                      </p:to>
                                    </p:set>
                                    <p:animEffect transition="in" filter="fade">
                                      <p:cBhvr>
                                        <p:cTn id="668" dur="500"/>
                                        <p:tgtEl>
                                          <p:spTgt spid="330"/>
                                        </p:tgtEl>
                                      </p:cBhvr>
                                    </p:animEffect>
                                  </p:childTnLst>
                                </p:cTn>
                              </p:par>
                              <p:par>
                                <p:cTn id="669" presetID="10" presetClass="entr" presetSubtype="0" fill="hold" grpId="0" nodeType="withEffect">
                                  <p:stCondLst>
                                    <p:cond delay="0"/>
                                  </p:stCondLst>
                                  <p:childTnLst>
                                    <p:set>
                                      <p:cBhvr>
                                        <p:cTn id="670" dur="1" fill="hold">
                                          <p:stCondLst>
                                            <p:cond delay="0"/>
                                          </p:stCondLst>
                                        </p:cTn>
                                        <p:tgtEl>
                                          <p:spTgt spid="331"/>
                                        </p:tgtEl>
                                        <p:attrNameLst>
                                          <p:attrName>style.visibility</p:attrName>
                                        </p:attrNameLst>
                                      </p:cBhvr>
                                      <p:to>
                                        <p:strVal val="visible"/>
                                      </p:to>
                                    </p:set>
                                    <p:animEffect transition="in" filter="fade">
                                      <p:cBhvr>
                                        <p:cTn id="671" dur="500"/>
                                        <p:tgtEl>
                                          <p:spTgt spid="331"/>
                                        </p:tgtEl>
                                      </p:cBhvr>
                                    </p:animEffect>
                                  </p:childTnLst>
                                </p:cTn>
                              </p:par>
                              <p:par>
                                <p:cTn id="672" presetID="10" presetClass="entr" presetSubtype="0" fill="hold" grpId="0" nodeType="withEffect">
                                  <p:stCondLst>
                                    <p:cond delay="0"/>
                                  </p:stCondLst>
                                  <p:childTnLst>
                                    <p:set>
                                      <p:cBhvr>
                                        <p:cTn id="673" dur="1" fill="hold">
                                          <p:stCondLst>
                                            <p:cond delay="0"/>
                                          </p:stCondLst>
                                        </p:cTn>
                                        <p:tgtEl>
                                          <p:spTgt spid="332"/>
                                        </p:tgtEl>
                                        <p:attrNameLst>
                                          <p:attrName>style.visibility</p:attrName>
                                        </p:attrNameLst>
                                      </p:cBhvr>
                                      <p:to>
                                        <p:strVal val="visible"/>
                                      </p:to>
                                    </p:set>
                                    <p:animEffect transition="in" filter="fade">
                                      <p:cBhvr>
                                        <p:cTn id="674" dur="500"/>
                                        <p:tgtEl>
                                          <p:spTgt spid="332"/>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333"/>
                                        </p:tgtEl>
                                        <p:attrNameLst>
                                          <p:attrName>style.visibility</p:attrName>
                                        </p:attrNameLst>
                                      </p:cBhvr>
                                      <p:to>
                                        <p:strVal val="visible"/>
                                      </p:to>
                                    </p:set>
                                    <p:animEffect transition="in" filter="fade">
                                      <p:cBhvr>
                                        <p:cTn id="677" dur="500"/>
                                        <p:tgtEl>
                                          <p:spTgt spid="333"/>
                                        </p:tgtEl>
                                      </p:cBhvr>
                                    </p:animEffect>
                                  </p:childTnLst>
                                </p:cTn>
                              </p:par>
                              <p:par>
                                <p:cTn id="678" presetID="10" presetClass="entr" presetSubtype="0" fill="hold" grpId="0" nodeType="withEffect">
                                  <p:stCondLst>
                                    <p:cond delay="0"/>
                                  </p:stCondLst>
                                  <p:childTnLst>
                                    <p:set>
                                      <p:cBhvr>
                                        <p:cTn id="679" dur="1" fill="hold">
                                          <p:stCondLst>
                                            <p:cond delay="0"/>
                                          </p:stCondLst>
                                        </p:cTn>
                                        <p:tgtEl>
                                          <p:spTgt spid="334"/>
                                        </p:tgtEl>
                                        <p:attrNameLst>
                                          <p:attrName>style.visibility</p:attrName>
                                        </p:attrNameLst>
                                      </p:cBhvr>
                                      <p:to>
                                        <p:strVal val="visible"/>
                                      </p:to>
                                    </p:set>
                                    <p:animEffect transition="in" filter="fade">
                                      <p:cBhvr>
                                        <p:cTn id="680" dur="500"/>
                                        <p:tgtEl>
                                          <p:spTgt spid="334"/>
                                        </p:tgtEl>
                                      </p:cBhvr>
                                    </p:animEffect>
                                  </p:childTnLst>
                                </p:cTn>
                              </p:par>
                              <p:par>
                                <p:cTn id="681" presetID="10" presetClass="entr" presetSubtype="0" fill="hold" grpId="0" nodeType="withEffect">
                                  <p:stCondLst>
                                    <p:cond delay="0"/>
                                  </p:stCondLst>
                                  <p:childTnLst>
                                    <p:set>
                                      <p:cBhvr>
                                        <p:cTn id="682" dur="1" fill="hold">
                                          <p:stCondLst>
                                            <p:cond delay="0"/>
                                          </p:stCondLst>
                                        </p:cTn>
                                        <p:tgtEl>
                                          <p:spTgt spid="335"/>
                                        </p:tgtEl>
                                        <p:attrNameLst>
                                          <p:attrName>style.visibility</p:attrName>
                                        </p:attrNameLst>
                                      </p:cBhvr>
                                      <p:to>
                                        <p:strVal val="visible"/>
                                      </p:to>
                                    </p:set>
                                    <p:animEffect transition="in" filter="fade">
                                      <p:cBhvr>
                                        <p:cTn id="683" dur="500"/>
                                        <p:tgtEl>
                                          <p:spTgt spid="335"/>
                                        </p:tgtEl>
                                      </p:cBhvr>
                                    </p:animEffect>
                                  </p:childTnLst>
                                </p:cTn>
                              </p:par>
                              <p:par>
                                <p:cTn id="684" presetID="10" presetClass="entr" presetSubtype="0" fill="hold" grpId="0" nodeType="withEffect">
                                  <p:stCondLst>
                                    <p:cond delay="0"/>
                                  </p:stCondLst>
                                  <p:childTnLst>
                                    <p:set>
                                      <p:cBhvr>
                                        <p:cTn id="685" dur="1" fill="hold">
                                          <p:stCondLst>
                                            <p:cond delay="0"/>
                                          </p:stCondLst>
                                        </p:cTn>
                                        <p:tgtEl>
                                          <p:spTgt spid="336"/>
                                        </p:tgtEl>
                                        <p:attrNameLst>
                                          <p:attrName>style.visibility</p:attrName>
                                        </p:attrNameLst>
                                      </p:cBhvr>
                                      <p:to>
                                        <p:strVal val="visible"/>
                                      </p:to>
                                    </p:set>
                                    <p:animEffect transition="in" filter="fade">
                                      <p:cBhvr>
                                        <p:cTn id="686" dur="500"/>
                                        <p:tgtEl>
                                          <p:spTgt spid="336"/>
                                        </p:tgtEl>
                                      </p:cBhvr>
                                    </p:animEffect>
                                  </p:childTnLst>
                                </p:cTn>
                              </p:par>
                              <p:par>
                                <p:cTn id="687" presetID="10" presetClass="entr" presetSubtype="0" fill="hold" grpId="0" nodeType="withEffect">
                                  <p:stCondLst>
                                    <p:cond delay="0"/>
                                  </p:stCondLst>
                                  <p:childTnLst>
                                    <p:set>
                                      <p:cBhvr>
                                        <p:cTn id="688" dur="1" fill="hold">
                                          <p:stCondLst>
                                            <p:cond delay="0"/>
                                          </p:stCondLst>
                                        </p:cTn>
                                        <p:tgtEl>
                                          <p:spTgt spid="337"/>
                                        </p:tgtEl>
                                        <p:attrNameLst>
                                          <p:attrName>style.visibility</p:attrName>
                                        </p:attrNameLst>
                                      </p:cBhvr>
                                      <p:to>
                                        <p:strVal val="visible"/>
                                      </p:to>
                                    </p:set>
                                    <p:animEffect transition="in" filter="fade">
                                      <p:cBhvr>
                                        <p:cTn id="689" dur="500"/>
                                        <p:tgtEl>
                                          <p:spTgt spid="337"/>
                                        </p:tgtEl>
                                      </p:cBhvr>
                                    </p:animEffect>
                                  </p:childTnLst>
                                </p:cTn>
                              </p:par>
                              <p:par>
                                <p:cTn id="690" presetID="10" presetClass="entr" presetSubtype="0" fill="hold" grpId="0" nodeType="withEffect">
                                  <p:stCondLst>
                                    <p:cond delay="0"/>
                                  </p:stCondLst>
                                  <p:childTnLst>
                                    <p:set>
                                      <p:cBhvr>
                                        <p:cTn id="691" dur="1" fill="hold">
                                          <p:stCondLst>
                                            <p:cond delay="0"/>
                                          </p:stCondLst>
                                        </p:cTn>
                                        <p:tgtEl>
                                          <p:spTgt spid="338"/>
                                        </p:tgtEl>
                                        <p:attrNameLst>
                                          <p:attrName>style.visibility</p:attrName>
                                        </p:attrNameLst>
                                      </p:cBhvr>
                                      <p:to>
                                        <p:strVal val="visible"/>
                                      </p:to>
                                    </p:set>
                                    <p:animEffect transition="in" filter="fade">
                                      <p:cBhvr>
                                        <p:cTn id="692" dur="500"/>
                                        <p:tgtEl>
                                          <p:spTgt spid="338"/>
                                        </p:tgtEl>
                                      </p:cBhvr>
                                    </p:animEffect>
                                  </p:childTnLst>
                                </p:cTn>
                              </p:par>
                              <p:par>
                                <p:cTn id="693" presetID="10" presetClass="entr" presetSubtype="0" fill="hold" grpId="0" nodeType="withEffect">
                                  <p:stCondLst>
                                    <p:cond delay="0"/>
                                  </p:stCondLst>
                                  <p:childTnLst>
                                    <p:set>
                                      <p:cBhvr>
                                        <p:cTn id="694" dur="1" fill="hold">
                                          <p:stCondLst>
                                            <p:cond delay="0"/>
                                          </p:stCondLst>
                                        </p:cTn>
                                        <p:tgtEl>
                                          <p:spTgt spid="339"/>
                                        </p:tgtEl>
                                        <p:attrNameLst>
                                          <p:attrName>style.visibility</p:attrName>
                                        </p:attrNameLst>
                                      </p:cBhvr>
                                      <p:to>
                                        <p:strVal val="visible"/>
                                      </p:to>
                                    </p:set>
                                    <p:animEffect transition="in" filter="fade">
                                      <p:cBhvr>
                                        <p:cTn id="695" dur="500"/>
                                        <p:tgtEl>
                                          <p:spTgt spid="339"/>
                                        </p:tgtEl>
                                      </p:cBhvr>
                                    </p:animEffect>
                                  </p:childTnLst>
                                </p:cTn>
                              </p:par>
                              <p:par>
                                <p:cTn id="696" presetID="10" presetClass="entr" presetSubtype="0" fill="hold" grpId="0" nodeType="withEffect">
                                  <p:stCondLst>
                                    <p:cond delay="0"/>
                                  </p:stCondLst>
                                  <p:childTnLst>
                                    <p:set>
                                      <p:cBhvr>
                                        <p:cTn id="697" dur="1" fill="hold">
                                          <p:stCondLst>
                                            <p:cond delay="0"/>
                                          </p:stCondLst>
                                        </p:cTn>
                                        <p:tgtEl>
                                          <p:spTgt spid="340"/>
                                        </p:tgtEl>
                                        <p:attrNameLst>
                                          <p:attrName>style.visibility</p:attrName>
                                        </p:attrNameLst>
                                      </p:cBhvr>
                                      <p:to>
                                        <p:strVal val="visible"/>
                                      </p:to>
                                    </p:set>
                                    <p:animEffect transition="in" filter="fade">
                                      <p:cBhvr>
                                        <p:cTn id="698" dur="500"/>
                                        <p:tgtEl>
                                          <p:spTgt spid="340"/>
                                        </p:tgtEl>
                                      </p:cBhvr>
                                    </p:animEffect>
                                  </p:childTnLst>
                                </p:cTn>
                              </p:par>
                              <p:par>
                                <p:cTn id="699" presetID="10" presetClass="entr" presetSubtype="0" fill="hold" grpId="0" nodeType="withEffect">
                                  <p:stCondLst>
                                    <p:cond delay="0"/>
                                  </p:stCondLst>
                                  <p:childTnLst>
                                    <p:set>
                                      <p:cBhvr>
                                        <p:cTn id="700" dur="1" fill="hold">
                                          <p:stCondLst>
                                            <p:cond delay="0"/>
                                          </p:stCondLst>
                                        </p:cTn>
                                        <p:tgtEl>
                                          <p:spTgt spid="341"/>
                                        </p:tgtEl>
                                        <p:attrNameLst>
                                          <p:attrName>style.visibility</p:attrName>
                                        </p:attrNameLst>
                                      </p:cBhvr>
                                      <p:to>
                                        <p:strVal val="visible"/>
                                      </p:to>
                                    </p:set>
                                    <p:animEffect transition="in" filter="fade">
                                      <p:cBhvr>
                                        <p:cTn id="701" dur="500"/>
                                        <p:tgtEl>
                                          <p:spTgt spid="341"/>
                                        </p:tgtEl>
                                      </p:cBhvr>
                                    </p:animEffect>
                                  </p:childTnLst>
                                </p:cTn>
                              </p:par>
                              <p:par>
                                <p:cTn id="702" presetID="10" presetClass="entr" presetSubtype="0" fill="hold" grpId="0" nodeType="withEffect">
                                  <p:stCondLst>
                                    <p:cond delay="0"/>
                                  </p:stCondLst>
                                  <p:childTnLst>
                                    <p:set>
                                      <p:cBhvr>
                                        <p:cTn id="703" dur="1" fill="hold">
                                          <p:stCondLst>
                                            <p:cond delay="0"/>
                                          </p:stCondLst>
                                        </p:cTn>
                                        <p:tgtEl>
                                          <p:spTgt spid="342"/>
                                        </p:tgtEl>
                                        <p:attrNameLst>
                                          <p:attrName>style.visibility</p:attrName>
                                        </p:attrNameLst>
                                      </p:cBhvr>
                                      <p:to>
                                        <p:strVal val="visible"/>
                                      </p:to>
                                    </p:set>
                                    <p:animEffect transition="in" filter="fade">
                                      <p:cBhvr>
                                        <p:cTn id="704" dur="500"/>
                                        <p:tgtEl>
                                          <p:spTgt spid="342"/>
                                        </p:tgtEl>
                                      </p:cBhvr>
                                    </p:animEffect>
                                  </p:childTnLst>
                                </p:cTn>
                              </p:par>
                              <p:par>
                                <p:cTn id="705" presetID="10" presetClass="entr" presetSubtype="0" fill="hold" grpId="0" nodeType="withEffect">
                                  <p:stCondLst>
                                    <p:cond delay="0"/>
                                  </p:stCondLst>
                                  <p:childTnLst>
                                    <p:set>
                                      <p:cBhvr>
                                        <p:cTn id="706" dur="1" fill="hold">
                                          <p:stCondLst>
                                            <p:cond delay="0"/>
                                          </p:stCondLst>
                                        </p:cTn>
                                        <p:tgtEl>
                                          <p:spTgt spid="343"/>
                                        </p:tgtEl>
                                        <p:attrNameLst>
                                          <p:attrName>style.visibility</p:attrName>
                                        </p:attrNameLst>
                                      </p:cBhvr>
                                      <p:to>
                                        <p:strVal val="visible"/>
                                      </p:to>
                                    </p:set>
                                    <p:animEffect transition="in" filter="fade">
                                      <p:cBhvr>
                                        <p:cTn id="707" dur="500"/>
                                        <p:tgtEl>
                                          <p:spTgt spid="343"/>
                                        </p:tgtEl>
                                      </p:cBhvr>
                                    </p:animEffect>
                                  </p:childTnLst>
                                </p:cTn>
                              </p:par>
                              <p:par>
                                <p:cTn id="708" presetID="10" presetClass="entr" presetSubtype="0" fill="hold" grpId="0" nodeType="withEffect">
                                  <p:stCondLst>
                                    <p:cond delay="0"/>
                                  </p:stCondLst>
                                  <p:childTnLst>
                                    <p:set>
                                      <p:cBhvr>
                                        <p:cTn id="709" dur="1" fill="hold">
                                          <p:stCondLst>
                                            <p:cond delay="0"/>
                                          </p:stCondLst>
                                        </p:cTn>
                                        <p:tgtEl>
                                          <p:spTgt spid="344"/>
                                        </p:tgtEl>
                                        <p:attrNameLst>
                                          <p:attrName>style.visibility</p:attrName>
                                        </p:attrNameLst>
                                      </p:cBhvr>
                                      <p:to>
                                        <p:strVal val="visible"/>
                                      </p:to>
                                    </p:set>
                                    <p:animEffect transition="in" filter="fade">
                                      <p:cBhvr>
                                        <p:cTn id="710" dur="500"/>
                                        <p:tgtEl>
                                          <p:spTgt spid="344"/>
                                        </p:tgtEl>
                                      </p:cBhvr>
                                    </p:animEffect>
                                  </p:childTnLst>
                                </p:cTn>
                              </p:par>
                            </p:childTnLst>
                          </p:cTn>
                        </p:par>
                        <p:par>
                          <p:cTn id="711" fill="hold">
                            <p:stCondLst>
                              <p:cond delay="6000"/>
                            </p:stCondLst>
                            <p:childTnLst>
                              <p:par>
                                <p:cTn id="712" presetID="10" presetClass="entr" presetSubtype="0" fill="hold" grpId="0" nodeType="afterEffect">
                                  <p:stCondLst>
                                    <p:cond delay="0"/>
                                  </p:stCondLst>
                                  <p:childTnLst>
                                    <p:set>
                                      <p:cBhvr>
                                        <p:cTn id="713" dur="1" fill="hold">
                                          <p:stCondLst>
                                            <p:cond delay="0"/>
                                          </p:stCondLst>
                                        </p:cTn>
                                        <p:tgtEl>
                                          <p:spTgt spid="321"/>
                                        </p:tgtEl>
                                        <p:attrNameLst>
                                          <p:attrName>style.visibility</p:attrName>
                                        </p:attrNameLst>
                                      </p:cBhvr>
                                      <p:to>
                                        <p:strVal val="visible"/>
                                      </p:to>
                                    </p:set>
                                    <p:animEffect transition="in" filter="fade">
                                      <p:cBhvr>
                                        <p:cTn id="714" dur="500"/>
                                        <p:tgtEl>
                                          <p:spTgt spid="321"/>
                                        </p:tgtEl>
                                      </p:cBhvr>
                                    </p:animEffect>
                                  </p:childTnLst>
                                </p:cTn>
                              </p:par>
                              <p:par>
                                <p:cTn id="715" presetID="10" presetClass="entr" presetSubtype="0" fill="hold" grpId="0" nodeType="withEffect">
                                  <p:stCondLst>
                                    <p:cond delay="0"/>
                                  </p:stCondLst>
                                  <p:childTnLst>
                                    <p:set>
                                      <p:cBhvr>
                                        <p:cTn id="716" dur="1" fill="hold">
                                          <p:stCondLst>
                                            <p:cond delay="0"/>
                                          </p:stCondLst>
                                        </p:cTn>
                                        <p:tgtEl>
                                          <p:spTgt spid="322"/>
                                        </p:tgtEl>
                                        <p:attrNameLst>
                                          <p:attrName>style.visibility</p:attrName>
                                        </p:attrNameLst>
                                      </p:cBhvr>
                                      <p:to>
                                        <p:strVal val="visible"/>
                                      </p:to>
                                    </p:set>
                                    <p:animEffect transition="in" filter="fade">
                                      <p:cBhvr>
                                        <p:cTn id="717" dur="500"/>
                                        <p:tgtEl>
                                          <p:spTgt spid="322"/>
                                        </p:tgtEl>
                                      </p:cBhvr>
                                    </p:animEffect>
                                  </p:childTnLst>
                                </p:cTn>
                              </p:par>
                              <p:par>
                                <p:cTn id="718" presetID="10" presetClass="entr" presetSubtype="0" fill="hold" grpId="0" nodeType="withEffect">
                                  <p:stCondLst>
                                    <p:cond delay="0"/>
                                  </p:stCondLst>
                                  <p:childTnLst>
                                    <p:set>
                                      <p:cBhvr>
                                        <p:cTn id="719" dur="1" fill="hold">
                                          <p:stCondLst>
                                            <p:cond delay="0"/>
                                          </p:stCondLst>
                                        </p:cTn>
                                        <p:tgtEl>
                                          <p:spTgt spid="323"/>
                                        </p:tgtEl>
                                        <p:attrNameLst>
                                          <p:attrName>style.visibility</p:attrName>
                                        </p:attrNameLst>
                                      </p:cBhvr>
                                      <p:to>
                                        <p:strVal val="visible"/>
                                      </p:to>
                                    </p:set>
                                    <p:animEffect transition="in" filter="fade">
                                      <p:cBhvr>
                                        <p:cTn id="720" dur="500"/>
                                        <p:tgtEl>
                                          <p:spTgt spid="323"/>
                                        </p:tgtEl>
                                      </p:cBhvr>
                                    </p:animEffect>
                                  </p:childTnLst>
                                </p:cTn>
                              </p:par>
                              <p:par>
                                <p:cTn id="721" presetID="10" presetClass="entr" presetSubtype="0" fill="hold" grpId="0" nodeType="withEffect">
                                  <p:stCondLst>
                                    <p:cond delay="0"/>
                                  </p:stCondLst>
                                  <p:childTnLst>
                                    <p:set>
                                      <p:cBhvr>
                                        <p:cTn id="722" dur="1" fill="hold">
                                          <p:stCondLst>
                                            <p:cond delay="0"/>
                                          </p:stCondLst>
                                        </p:cTn>
                                        <p:tgtEl>
                                          <p:spTgt spid="324"/>
                                        </p:tgtEl>
                                        <p:attrNameLst>
                                          <p:attrName>style.visibility</p:attrName>
                                        </p:attrNameLst>
                                      </p:cBhvr>
                                      <p:to>
                                        <p:strVal val="visible"/>
                                      </p:to>
                                    </p:set>
                                    <p:animEffect transition="in" filter="fade">
                                      <p:cBhvr>
                                        <p:cTn id="723" dur="500"/>
                                        <p:tgtEl>
                                          <p:spTgt spid="324"/>
                                        </p:tgtEl>
                                      </p:cBhvr>
                                    </p:animEffect>
                                  </p:childTnLst>
                                </p:cTn>
                              </p:par>
                              <p:par>
                                <p:cTn id="724" presetID="10" presetClass="entr" presetSubtype="0" fill="hold" grpId="0" nodeType="withEffect">
                                  <p:stCondLst>
                                    <p:cond delay="0"/>
                                  </p:stCondLst>
                                  <p:childTnLst>
                                    <p:set>
                                      <p:cBhvr>
                                        <p:cTn id="725" dur="1" fill="hold">
                                          <p:stCondLst>
                                            <p:cond delay="0"/>
                                          </p:stCondLst>
                                        </p:cTn>
                                        <p:tgtEl>
                                          <p:spTgt spid="325"/>
                                        </p:tgtEl>
                                        <p:attrNameLst>
                                          <p:attrName>style.visibility</p:attrName>
                                        </p:attrNameLst>
                                      </p:cBhvr>
                                      <p:to>
                                        <p:strVal val="visible"/>
                                      </p:to>
                                    </p:set>
                                    <p:animEffect transition="in" filter="fade">
                                      <p:cBhvr>
                                        <p:cTn id="726" dur="500"/>
                                        <p:tgtEl>
                                          <p:spTgt spid="325"/>
                                        </p:tgtEl>
                                      </p:cBhvr>
                                    </p:animEffect>
                                  </p:childTnLst>
                                </p:cTn>
                              </p:par>
                              <p:par>
                                <p:cTn id="727" presetID="10" presetClass="entr" presetSubtype="0" fill="hold" grpId="0" nodeType="withEffect">
                                  <p:stCondLst>
                                    <p:cond delay="0"/>
                                  </p:stCondLst>
                                  <p:childTnLst>
                                    <p:set>
                                      <p:cBhvr>
                                        <p:cTn id="728" dur="1" fill="hold">
                                          <p:stCondLst>
                                            <p:cond delay="0"/>
                                          </p:stCondLst>
                                        </p:cTn>
                                        <p:tgtEl>
                                          <p:spTgt spid="326"/>
                                        </p:tgtEl>
                                        <p:attrNameLst>
                                          <p:attrName>style.visibility</p:attrName>
                                        </p:attrNameLst>
                                      </p:cBhvr>
                                      <p:to>
                                        <p:strVal val="visible"/>
                                      </p:to>
                                    </p:set>
                                    <p:animEffect transition="in" filter="fade">
                                      <p:cBhvr>
                                        <p:cTn id="729" dur="500"/>
                                        <p:tgtEl>
                                          <p:spTgt spid="326"/>
                                        </p:tgtEl>
                                      </p:cBhvr>
                                    </p:animEffect>
                                  </p:childTnLst>
                                </p:cTn>
                              </p:par>
                              <p:par>
                                <p:cTn id="730" presetID="10" presetClass="entr" presetSubtype="0" fill="hold" grpId="0" nodeType="withEffect">
                                  <p:stCondLst>
                                    <p:cond delay="0"/>
                                  </p:stCondLst>
                                  <p:childTnLst>
                                    <p:set>
                                      <p:cBhvr>
                                        <p:cTn id="731" dur="1" fill="hold">
                                          <p:stCondLst>
                                            <p:cond delay="0"/>
                                          </p:stCondLst>
                                        </p:cTn>
                                        <p:tgtEl>
                                          <p:spTgt spid="327"/>
                                        </p:tgtEl>
                                        <p:attrNameLst>
                                          <p:attrName>style.visibility</p:attrName>
                                        </p:attrNameLst>
                                      </p:cBhvr>
                                      <p:to>
                                        <p:strVal val="visible"/>
                                      </p:to>
                                    </p:set>
                                    <p:animEffect transition="in" filter="fade">
                                      <p:cBhvr>
                                        <p:cTn id="732" dur="500"/>
                                        <p:tgtEl>
                                          <p:spTgt spid="327"/>
                                        </p:tgtEl>
                                      </p:cBhvr>
                                    </p:animEffect>
                                  </p:childTnLst>
                                </p:cTn>
                              </p:par>
                              <p:par>
                                <p:cTn id="733" presetID="10" presetClass="entr" presetSubtype="0" fill="hold" grpId="0" nodeType="withEffect">
                                  <p:stCondLst>
                                    <p:cond delay="0"/>
                                  </p:stCondLst>
                                  <p:childTnLst>
                                    <p:set>
                                      <p:cBhvr>
                                        <p:cTn id="734" dur="1" fill="hold">
                                          <p:stCondLst>
                                            <p:cond delay="0"/>
                                          </p:stCondLst>
                                        </p:cTn>
                                        <p:tgtEl>
                                          <p:spTgt spid="328"/>
                                        </p:tgtEl>
                                        <p:attrNameLst>
                                          <p:attrName>style.visibility</p:attrName>
                                        </p:attrNameLst>
                                      </p:cBhvr>
                                      <p:to>
                                        <p:strVal val="visible"/>
                                      </p:to>
                                    </p:set>
                                    <p:animEffect transition="in" filter="fade">
                                      <p:cBhvr>
                                        <p:cTn id="735" dur="500"/>
                                        <p:tgtEl>
                                          <p:spTgt spid="328"/>
                                        </p:tgtEl>
                                      </p:cBhvr>
                                    </p:animEffect>
                                  </p:childTnLst>
                                </p:cTn>
                              </p:par>
                              <p:par>
                                <p:cTn id="736" presetID="10" presetClass="entr" presetSubtype="0" fill="hold" grpId="0" nodeType="withEffect">
                                  <p:stCondLst>
                                    <p:cond delay="0"/>
                                  </p:stCondLst>
                                  <p:childTnLst>
                                    <p:set>
                                      <p:cBhvr>
                                        <p:cTn id="737" dur="1" fill="hold">
                                          <p:stCondLst>
                                            <p:cond delay="0"/>
                                          </p:stCondLst>
                                        </p:cTn>
                                        <p:tgtEl>
                                          <p:spTgt spid="345"/>
                                        </p:tgtEl>
                                        <p:attrNameLst>
                                          <p:attrName>style.visibility</p:attrName>
                                        </p:attrNameLst>
                                      </p:cBhvr>
                                      <p:to>
                                        <p:strVal val="visible"/>
                                      </p:to>
                                    </p:set>
                                    <p:animEffect transition="in" filter="fade">
                                      <p:cBhvr>
                                        <p:cTn id="738" dur="500"/>
                                        <p:tgtEl>
                                          <p:spTgt spid="345"/>
                                        </p:tgtEl>
                                      </p:cBhvr>
                                    </p:animEffect>
                                  </p:childTnLst>
                                </p:cTn>
                              </p:par>
                              <p:par>
                                <p:cTn id="739" presetID="10" presetClass="entr" presetSubtype="0" fill="hold" grpId="0" nodeType="withEffect">
                                  <p:stCondLst>
                                    <p:cond delay="0"/>
                                  </p:stCondLst>
                                  <p:childTnLst>
                                    <p:set>
                                      <p:cBhvr>
                                        <p:cTn id="740" dur="1" fill="hold">
                                          <p:stCondLst>
                                            <p:cond delay="0"/>
                                          </p:stCondLst>
                                        </p:cTn>
                                        <p:tgtEl>
                                          <p:spTgt spid="346"/>
                                        </p:tgtEl>
                                        <p:attrNameLst>
                                          <p:attrName>style.visibility</p:attrName>
                                        </p:attrNameLst>
                                      </p:cBhvr>
                                      <p:to>
                                        <p:strVal val="visible"/>
                                      </p:to>
                                    </p:set>
                                    <p:animEffect transition="in" filter="fade">
                                      <p:cBhvr>
                                        <p:cTn id="741" dur="500"/>
                                        <p:tgtEl>
                                          <p:spTgt spid="346"/>
                                        </p:tgtEl>
                                      </p:cBhvr>
                                    </p:animEffect>
                                  </p:childTnLst>
                                </p:cTn>
                              </p:par>
                              <p:par>
                                <p:cTn id="742" presetID="10" presetClass="entr" presetSubtype="0" fill="hold" grpId="0" nodeType="withEffect">
                                  <p:stCondLst>
                                    <p:cond delay="0"/>
                                  </p:stCondLst>
                                  <p:childTnLst>
                                    <p:set>
                                      <p:cBhvr>
                                        <p:cTn id="743" dur="1" fill="hold">
                                          <p:stCondLst>
                                            <p:cond delay="0"/>
                                          </p:stCondLst>
                                        </p:cTn>
                                        <p:tgtEl>
                                          <p:spTgt spid="347"/>
                                        </p:tgtEl>
                                        <p:attrNameLst>
                                          <p:attrName>style.visibility</p:attrName>
                                        </p:attrNameLst>
                                      </p:cBhvr>
                                      <p:to>
                                        <p:strVal val="visible"/>
                                      </p:to>
                                    </p:set>
                                    <p:animEffect transition="in" filter="fade">
                                      <p:cBhvr>
                                        <p:cTn id="744" dur="500"/>
                                        <p:tgtEl>
                                          <p:spTgt spid="347"/>
                                        </p:tgtEl>
                                      </p:cBhvr>
                                    </p:animEffect>
                                  </p:childTnLst>
                                </p:cTn>
                              </p:par>
                              <p:par>
                                <p:cTn id="745" presetID="10" presetClass="entr" presetSubtype="0" fill="hold" grpId="0" nodeType="withEffect">
                                  <p:stCondLst>
                                    <p:cond delay="0"/>
                                  </p:stCondLst>
                                  <p:childTnLst>
                                    <p:set>
                                      <p:cBhvr>
                                        <p:cTn id="746" dur="1" fill="hold">
                                          <p:stCondLst>
                                            <p:cond delay="0"/>
                                          </p:stCondLst>
                                        </p:cTn>
                                        <p:tgtEl>
                                          <p:spTgt spid="348"/>
                                        </p:tgtEl>
                                        <p:attrNameLst>
                                          <p:attrName>style.visibility</p:attrName>
                                        </p:attrNameLst>
                                      </p:cBhvr>
                                      <p:to>
                                        <p:strVal val="visible"/>
                                      </p:to>
                                    </p:set>
                                    <p:animEffect transition="in" filter="fade">
                                      <p:cBhvr>
                                        <p:cTn id="747" dur="500"/>
                                        <p:tgtEl>
                                          <p:spTgt spid="348"/>
                                        </p:tgtEl>
                                      </p:cBhvr>
                                    </p:animEffect>
                                  </p:childTnLst>
                                </p:cTn>
                              </p:par>
                              <p:par>
                                <p:cTn id="748" presetID="10" presetClass="entr" presetSubtype="0" fill="hold" grpId="0" nodeType="withEffect">
                                  <p:stCondLst>
                                    <p:cond delay="0"/>
                                  </p:stCondLst>
                                  <p:childTnLst>
                                    <p:set>
                                      <p:cBhvr>
                                        <p:cTn id="749" dur="1" fill="hold">
                                          <p:stCondLst>
                                            <p:cond delay="0"/>
                                          </p:stCondLst>
                                        </p:cTn>
                                        <p:tgtEl>
                                          <p:spTgt spid="349"/>
                                        </p:tgtEl>
                                        <p:attrNameLst>
                                          <p:attrName>style.visibility</p:attrName>
                                        </p:attrNameLst>
                                      </p:cBhvr>
                                      <p:to>
                                        <p:strVal val="visible"/>
                                      </p:to>
                                    </p:set>
                                    <p:animEffect transition="in" filter="fade">
                                      <p:cBhvr>
                                        <p:cTn id="750" dur="500"/>
                                        <p:tgtEl>
                                          <p:spTgt spid="349"/>
                                        </p:tgtEl>
                                      </p:cBhvr>
                                    </p:animEffect>
                                  </p:childTnLst>
                                </p:cTn>
                              </p:par>
                              <p:par>
                                <p:cTn id="751" presetID="10" presetClass="entr" presetSubtype="0" fill="hold" grpId="0" nodeType="withEffect">
                                  <p:stCondLst>
                                    <p:cond delay="0"/>
                                  </p:stCondLst>
                                  <p:childTnLst>
                                    <p:set>
                                      <p:cBhvr>
                                        <p:cTn id="752" dur="1" fill="hold">
                                          <p:stCondLst>
                                            <p:cond delay="0"/>
                                          </p:stCondLst>
                                        </p:cTn>
                                        <p:tgtEl>
                                          <p:spTgt spid="350"/>
                                        </p:tgtEl>
                                        <p:attrNameLst>
                                          <p:attrName>style.visibility</p:attrName>
                                        </p:attrNameLst>
                                      </p:cBhvr>
                                      <p:to>
                                        <p:strVal val="visible"/>
                                      </p:to>
                                    </p:set>
                                    <p:animEffect transition="in" filter="fade">
                                      <p:cBhvr>
                                        <p:cTn id="753" dur="500"/>
                                        <p:tgtEl>
                                          <p:spTgt spid="350"/>
                                        </p:tgtEl>
                                      </p:cBhvr>
                                    </p:animEffect>
                                  </p:childTnLst>
                                </p:cTn>
                              </p:par>
                              <p:par>
                                <p:cTn id="754" presetID="10" presetClass="entr" presetSubtype="0" fill="hold" grpId="0" nodeType="withEffect">
                                  <p:stCondLst>
                                    <p:cond delay="0"/>
                                  </p:stCondLst>
                                  <p:childTnLst>
                                    <p:set>
                                      <p:cBhvr>
                                        <p:cTn id="755" dur="1" fill="hold">
                                          <p:stCondLst>
                                            <p:cond delay="0"/>
                                          </p:stCondLst>
                                        </p:cTn>
                                        <p:tgtEl>
                                          <p:spTgt spid="351"/>
                                        </p:tgtEl>
                                        <p:attrNameLst>
                                          <p:attrName>style.visibility</p:attrName>
                                        </p:attrNameLst>
                                      </p:cBhvr>
                                      <p:to>
                                        <p:strVal val="visible"/>
                                      </p:to>
                                    </p:set>
                                    <p:animEffect transition="in" filter="fade">
                                      <p:cBhvr>
                                        <p:cTn id="756" dur="500"/>
                                        <p:tgtEl>
                                          <p:spTgt spid="351"/>
                                        </p:tgtEl>
                                      </p:cBhvr>
                                    </p:animEffect>
                                  </p:childTnLst>
                                </p:cTn>
                              </p:par>
                              <p:par>
                                <p:cTn id="757" presetID="10" presetClass="entr" presetSubtype="0" fill="hold" grpId="0" nodeType="withEffect">
                                  <p:stCondLst>
                                    <p:cond delay="0"/>
                                  </p:stCondLst>
                                  <p:childTnLst>
                                    <p:set>
                                      <p:cBhvr>
                                        <p:cTn id="758" dur="1" fill="hold">
                                          <p:stCondLst>
                                            <p:cond delay="0"/>
                                          </p:stCondLst>
                                        </p:cTn>
                                        <p:tgtEl>
                                          <p:spTgt spid="352"/>
                                        </p:tgtEl>
                                        <p:attrNameLst>
                                          <p:attrName>style.visibility</p:attrName>
                                        </p:attrNameLst>
                                      </p:cBhvr>
                                      <p:to>
                                        <p:strVal val="visible"/>
                                      </p:to>
                                    </p:set>
                                    <p:animEffect transition="in" filter="fade">
                                      <p:cBhvr>
                                        <p:cTn id="759"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184" grpId="0" animBg="1"/>
      <p:bldP spid="190"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1" grpId="1" animBg="1"/>
      <p:bldP spid="201" grpId="2" animBg="1"/>
      <p:bldP spid="202" grpId="0" animBg="1"/>
      <p:bldP spid="202" grpId="1" animBg="1"/>
      <p:bldP spid="202" grpId="2" animBg="1"/>
      <p:bldP spid="203" grpId="0" animBg="1"/>
      <p:bldP spid="203" grpId="1" animBg="1"/>
      <p:bldP spid="203" grpId="2" animBg="1"/>
      <p:bldP spid="204" grpId="0" animBg="1"/>
      <p:bldP spid="204" grpId="1" animBg="1"/>
      <p:bldP spid="204" grpId="2" animBg="1"/>
      <p:bldP spid="205" grpId="0" animBg="1"/>
      <p:bldP spid="205" grpId="1" animBg="1"/>
      <p:bldP spid="205" grpId="2" animBg="1"/>
      <p:bldP spid="206" grpId="0" animBg="1"/>
      <p:bldP spid="206" grpId="1" animBg="1"/>
      <p:bldP spid="206" grpId="2" animBg="1"/>
      <p:bldP spid="207" grpId="0" animBg="1"/>
      <p:bldP spid="207" grpId="1" animBg="1"/>
      <p:bldP spid="207" grpId="2" animBg="1"/>
      <p:bldP spid="208" grpId="0" animBg="1"/>
      <p:bldP spid="208" grpId="1" animBg="1"/>
      <p:bldP spid="208" grpId="2" animBg="1"/>
      <p:bldP spid="209" grpId="0" animBg="1"/>
      <p:bldP spid="209" grpId="1" animBg="1"/>
      <p:bldP spid="209" grpId="2" animBg="1"/>
      <p:bldP spid="210" grpId="0" animBg="1"/>
      <p:bldP spid="210" grpId="1" animBg="1"/>
      <p:bldP spid="210" grpId="2" animBg="1"/>
      <p:bldP spid="211" grpId="0" animBg="1"/>
      <p:bldP spid="211" grpId="1" animBg="1"/>
      <p:bldP spid="211" grpId="2" animBg="1"/>
      <p:bldP spid="212" grpId="0" animBg="1"/>
      <p:bldP spid="212" grpId="1" animBg="1"/>
      <p:bldP spid="212" grpId="2" animBg="1"/>
      <p:bldP spid="213" grpId="0" animBg="1"/>
      <p:bldP spid="213" grpId="1" animBg="1"/>
      <p:bldP spid="213" grpId="2" animBg="1"/>
      <p:bldP spid="214" grpId="0" animBg="1"/>
      <p:bldP spid="214" grpId="1" animBg="1"/>
      <p:bldP spid="214" grpId="2" animBg="1"/>
      <p:bldP spid="215" grpId="0" animBg="1"/>
      <p:bldP spid="215" grpId="1" animBg="1"/>
      <p:bldP spid="215" grpId="2" animBg="1"/>
      <p:bldP spid="216" grpId="0" animBg="1"/>
      <p:bldP spid="216" grpId="1" animBg="1"/>
      <p:bldP spid="216" grpId="2" animBg="1"/>
      <p:bldP spid="217" grpId="0" animBg="1"/>
      <p:bldP spid="217" grpId="1" animBg="1"/>
      <p:bldP spid="217" grpId="2" animBg="1"/>
      <p:bldP spid="218" grpId="0" animBg="1"/>
      <p:bldP spid="218" grpId="1" animBg="1"/>
      <p:bldP spid="218" grpId="2" animBg="1"/>
      <p:bldP spid="219" grpId="0" animBg="1"/>
      <p:bldP spid="219" grpId="1" animBg="1"/>
      <p:bldP spid="219" grpId="2" animBg="1"/>
      <p:bldP spid="220" grpId="0" animBg="1"/>
      <p:bldP spid="220" grpId="1" animBg="1"/>
      <p:bldP spid="220" grpId="2" animBg="1"/>
      <p:bldP spid="221" grpId="0" animBg="1"/>
      <p:bldP spid="221" grpId="1" animBg="1"/>
      <p:bldP spid="221" grpId="2" animBg="1"/>
      <p:bldP spid="222" grpId="0" animBg="1"/>
      <p:bldP spid="222" grpId="1" animBg="1"/>
      <p:bldP spid="222" grpId="2" animBg="1"/>
      <p:bldP spid="223" grpId="0" animBg="1"/>
      <p:bldP spid="223" grpId="1" animBg="1"/>
      <p:bldP spid="223" grpId="2" animBg="1"/>
      <p:bldP spid="224" grpId="0" animBg="1"/>
      <p:bldP spid="224" grpId="1" animBg="1"/>
      <p:bldP spid="224" grpId="2"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49" grpId="1" animBg="1"/>
      <p:bldP spid="249" grpId="2" animBg="1"/>
      <p:bldP spid="250" grpId="0" animBg="1"/>
      <p:bldP spid="250" grpId="1" animBg="1"/>
      <p:bldP spid="250" grpId="2" animBg="1"/>
      <p:bldP spid="251" grpId="0" animBg="1"/>
      <p:bldP spid="251" grpId="1" animBg="1"/>
      <p:bldP spid="251" grpId="2" animBg="1"/>
      <p:bldP spid="252" grpId="0" animBg="1"/>
      <p:bldP spid="252" grpId="1" animBg="1"/>
      <p:bldP spid="252" grpId="2" animBg="1"/>
      <p:bldP spid="253" grpId="0" animBg="1"/>
      <p:bldP spid="253" grpId="1" animBg="1"/>
      <p:bldP spid="253" grpId="2" animBg="1"/>
      <p:bldP spid="254" grpId="0" animBg="1"/>
      <p:bldP spid="254" grpId="1" animBg="1"/>
      <p:bldP spid="254" grpId="2" animBg="1"/>
      <p:bldP spid="255" grpId="0" animBg="1"/>
      <p:bldP spid="255" grpId="1" animBg="1"/>
      <p:bldP spid="255" grpId="2" animBg="1"/>
      <p:bldP spid="256" grpId="0" animBg="1"/>
      <p:bldP spid="256" grpId="1" animBg="1"/>
      <p:bldP spid="256" grpId="2" animBg="1"/>
      <p:bldP spid="257" grpId="0" animBg="1"/>
      <p:bldP spid="257" grpId="1" animBg="1"/>
      <p:bldP spid="257" grpId="2" animBg="1"/>
      <p:bldP spid="258" grpId="0" animBg="1"/>
      <p:bldP spid="258" grpId="1" animBg="1"/>
      <p:bldP spid="258" grpId="2" animBg="1"/>
      <p:bldP spid="259" grpId="0" animBg="1"/>
      <p:bldP spid="259" grpId="1" animBg="1"/>
      <p:bldP spid="259" grpId="2" animBg="1"/>
      <p:bldP spid="260" grpId="0" animBg="1"/>
      <p:bldP spid="260" grpId="1" animBg="1"/>
      <p:bldP spid="260" grpId="2" animBg="1"/>
      <p:bldP spid="261" grpId="0" animBg="1"/>
      <p:bldP spid="261" grpId="1" animBg="1"/>
      <p:bldP spid="261" grpId="2" animBg="1"/>
      <p:bldP spid="262" grpId="0" animBg="1"/>
      <p:bldP spid="262" grpId="1" animBg="1"/>
      <p:bldP spid="262" grpId="2" animBg="1"/>
      <p:bldP spid="263" grpId="0" animBg="1"/>
      <p:bldP spid="263" grpId="1" animBg="1"/>
      <p:bldP spid="263" grpId="2" animBg="1"/>
      <p:bldP spid="264" grpId="0" animBg="1"/>
      <p:bldP spid="264" grpId="1" animBg="1"/>
      <p:bldP spid="264" grpId="2" animBg="1"/>
      <p:bldP spid="265" grpId="0" animBg="1"/>
      <p:bldP spid="265" grpId="1" animBg="1"/>
      <p:bldP spid="265" grpId="2" animBg="1"/>
      <p:bldP spid="266" grpId="0" animBg="1"/>
      <p:bldP spid="266" grpId="1" animBg="1"/>
      <p:bldP spid="266" grpId="2" animBg="1"/>
      <p:bldP spid="267" grpId="0" animBg="1"/>
      <p:bldP spid="267" grpId="1" animBg="1"/>
      <p:bldP spid="267" grpId="2" animBg="1"/>
      <p:bldP spid="268" grpId="0" animBg="1"/>
      <p:bldP spid="268" grpId="1" animBg="1"/>
      <p:bldP spid="268" grpId="2" animBg="1"/>
      <p:bldP spid="269" grpId="0" animBg="1"/>
      <p:bldP spid="269" grpId="1" animBg="1"/>
      <p:bldP spid="269" grpId="2" animBg="1"/>
      <p:bldP spid="270" grpId="0" animBg="1"/>
      <p:bldP spid="270" grpId="1" animBg="1"/>
      <p:bldP spid="270" grpId="2" animBg="1"/>
      <p:bldP spid="271" grpId="0" animBg="1"/>
      <p:bldP spid="271" grpId="1" animBg="1"/>
      <p:bldP spid="271" grpId="2" animBg="1"/>
      <p:bldP spid="272" grpId="0" animBg="1"/>
      <p:bldP spid="272" grpId="1" animBg="1"/>
      <p:bldP spid="272" grpId="2"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7" grpId="1" animBg="1"/>
      <p:bldP spid="297" grpId="2" animBg="1"/>
      <p:bldP spid="298" grpId="0" animBg="1"/>
      <p:bldP spid="298" grpId="1" animBg="1"/>
      <p:bldP spid="298" grpId="2" animBg="1"/>
      <p:bldP spid="299" grpId="0" animBg="1"/>
      <p:bldP spid="299" grpId="1" animBg="1"/>
      <p:bldP spid="299" grpId="2" animBg="1"/>
      <p:bldP spid="300" grpId="0" animBg="1"/>
      <p:bldP spid="300" grpId="1" animBg="1"/>
      <p:bldP spid="300" grpId="2" animBg="1"/>
      <p:bldP spid="301" grpId="0" animBg="1"/>
      <p:bldP spid="301" grpId="1" animBg="1"/>
      <p:bldP spid="301" grpId="2" animBg="1"/>
      <p:bldP spid="302" grpId="0" animBg="1"/>
      <p:bldP spid="302" grpId="1" animBg="1"/>
      <p:bldP spid="302" grpId="2" animBg="1"/>
      <p:bldP spid="303" grpId="0" animBg="1"/>
      <p:bldP spid="303" grpId="1" animBg="1"/>
      <p:bldP spid="303" grpId="2" animBg="1"/>
      <p:bldP spid="304" grpId="0" animBg="1"/>
      <p:bldP spid="304" grpId="1" animBg="1"/>
      <p:bldP spid="304" grpId="2"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13" grpId="0" animBg="1"/>
      <p:bldP spid="313" grpId="1" animBg="1"/>
      <p:bldP spid="313" grpId="2" animBg="1"/>
      <p:bldP spid="314" grpId="0" animBg="1"/>
      <p:bldP spid="314" grpId="1" animBg="1"/>
      <p:bldP spid="314" grpId="2" animBg="1"/>
      <p:bldP spid="315" grpId="0" animBg="1"/>
      <p:bldP spid="315" grpId="1" animBg="1"/>
      <p:bldP spid="315" grpId="2" animBg="1"/>
      <p:bldP spid="316" grpId="0" animBg="1"/>
      <p:bldP spid="316" grpId="1" animBg="1"/>
      <p:bldP spid="316" grpId="2" animBg="1"/>
      <p:bldP spid="317" grpId="0" animBg="1"/>
      <p:bldP spid="317" grpId="1" animBg="1"/>
      <p:bldP spid="317" grpId="2" animBg="1"/>
      <p:bldP spid="318" grpId="0" animBg="1"/>
      <p:bldP spid="318" grpId="1" animBg="1"/>
      <p:bldP spid="318" grpId="2" animBg="1"/>
      <p:bldP spid="319" grpId="0" animBg="1"/>
      <p:bldP spid="319" grpId="1" animBg="1"/>
      <p:bldP spid="319" grpId="2" animBg="1"/>
      <p:bldP spid="320" grpId="0" animBg="1"/>
      <p:bldP spid="320" grpId="1" animBg="1"/>
      <p:bldP spid="320" grpId="2" animBg="1"/>
      <p:bldP spid="321" grpId="0" animBg="1"/>
      <p:bldP spid="322" grpId="0" animBg="1"/>
      <p:bldP spid="323" grpId="0" animBg="1"/>
      <p:bldP spid="324" grpId="0" animBg="1"/>
      <p:bldP spid="325" grpId="0" animBg="1"/>
      <p:bldP spid="326" grpId="0" animBg="1"/>
      <p:bldP spid="327" grpId="0" animBg="1"/>
      <p:bldP spid="328" grpId="0" animBg="1"/>
      <p:bldP spid="345" grpId="0" animBg="1"/>
      <p:bldP spid="346" grpId="0" animBg="1"/>
      <p:bldP spid="347" grpId="0" animBg="1"/>
      <p:bldP spid="348" grpId="0" animBg="1"/>
      <p:bldP spid="349" grpId="0" animBg="1"/>
      <p:bldP spid="350" grpId="0" animBg="1"/>
      <p:bldP spid="351" grpId="0" animBg="1"/>
      <p:bldP spid="3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NetPlumber</a:t>
            </a:r>
            <a:r>
              <a:rPr lang="en-US" dirty="0"/>
              <a:t> </a:t>
            </a:r>
            <a:r>
              <a:rPr lang="en-US" dirty="0" smtClean="0"/>
              <a:t>– Computing Reachability with Updates</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
        <p:nvSpPr>
          <p:cNvPr id="10" name="Can 9"/>
          <p:cNvSpPr/>
          <p:nvPr/>
        </p:nvSpPr>
        <p:spPr>
          <a:xfrm>
            <a:off x="8132100" y="2166176"/>
            <a:ext cx="858786" cy="510582"/>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1" name="Can 10"/>
          <p:cNvSpPr/>
          <p:nvPr/>
        </p:nvSpPr>
        <p:spPr>
          <a:xfrm>
            <a:off x="10288833" y="2166176"/>
            <a:ext cx="858786" cy="510582"/>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cxnSp>
        <p:nvCxnSpPr>
          <p:cNvPr id="14" name="Straight Connector 13"/>
          <p:cNvCxnSpPr>
            <a:stCxn id="10" idx="4"/>
            <a:endCxn id="11" idx="2"/>
          </p:cNvCxnSpPr>
          <p:nvPr/>
        </p:nvCxnSpPr>
        <p:spPr>
          <a:xfrm>
            <a:off x="8990889" y="2421467"/>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9888659" y="3162665"/>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10718227" y="2676757"/>
            <a:ext cx="717420" cy="48590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8561495" y="2676757"/>
            <a:ext cx="989871" cy="58473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9029871" y="2907374"/>
            <a:ext cx="858786" cy="510582"/>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3" name="Can 12"/>
          <p:cNvSpPr/>
          <p:nvPr/>
        </p:nvSpPr>
        <p:spPr>
          <a:xfrm>
            <a:off x="11186604" y="2907374"/>
            <a:ext cx="858786" cy="510582"/>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30" name="Rectangle 29"/>
          <p:cNvSpPr/>
          <p:nvPr/>
        </p:nvSpPr>
        <p:spPr>
          <a:xfrm>
            <a:off x="2004907" y="3715694"/>
            <a:ext cx="2438400" cy="585216"/>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000000"/>
              </a:solidFill>
              <a:latin typeface="Calibri"/>
            </a:endParaRPr>
          </a:p>
        </p:txBody>
      </p:sp>
      <p:sp>
        <p:nvSpPr>
          <p:cNvPr id="31" name="Rectangle 30"/>
          <p:cNvSpPr/>
          <p:nvPr/>
        </p:nvSpPr>
        <p:spPr>
          <a:xfrm>
            <a:off x="2004907" y="4495982"/>
            <a:ext cx="2915942"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2" name="Rectangle 31"/>
          <p:cNvSpPr/>
          <p:nvPr/>
        </p:nvSpPr>
        <p:spPr>
          <a:xfrm>
            <a:off x="2004907" y="5276270"/>
            <a:ext cx="2438400"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3" name="Rectangle 32"/>
          <p:cNvSpPr/>
          <p:nvPr/>
        </p:nvSpPr>
        <p:spPr>
          <a:xfrm>
            <a:off x="6123093" y="4189282"/>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4" name="Rectangle 33"/>
          <p:cNvSpPr/>
          <p:nvPr/>
        </p:nvSpPr>
        <p:spPr>
          <a:xfrm>
            <a:off x="6123093" y="4969570"/>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5" name="Rectangle 34"/>
          <p:cNvSpPr/>
          <p:nvPr/>
        </p:nvSpPr>
        <p:spPr>
          <a:xfrm>
            <a:off x="5372271" y="6872026"/>
            <a:ext cx="2438400" cy="585216"/>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6" name="Rectangle 35"/>
          <p:cNvSpPr/>
          <p:nvPr/>
        </p:nvSpPr>
        <p:spPr>
          <a:xfrm>
            <a:off x="5372271" y="7652314"/>
            <a:ext cx="2438400" cy="585216"/>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7" name="Rectangle 36"/>
          <p:cNvSpPr/>
          <p:nvPr/>
        </p:nvSpPr>
        <p:spPr>
          <a:xfrm>
            <a:off x="9320107" y="6120161"/>
            <a:ext cx="2438400" cy="585216"/>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8" name="Rectangle 37"/>
          <p:cNvSpPr/>
          <p:nvPr/>
        </p:nvSpPr>
        <p:spPr>
          <a:xfrm>
            <a:off x="9320107" y="6900449"/>
            <a:ext cx="2438400" cy="585216"/>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cxnSp>
        <p:nvCxnSpPr>
          <p:cNvPr id="44" name="Straight Arrow Connector 43"/>
          <p:cNvCxnSpPr>
            <a:stCxn id="30" idx="3"/>
            <a:endCxn id="33" idx="1"/>
          </p:cNvCxnSpPr>
          <p:nvPr/>
        </p:nvCxnSpPr>
        <p:spPr>
          <a:xfrm>
            <a:off x="4443308" y="4008301"/>
            <a:ext cx="1679787"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4443307" y="5568878"/>
            <a:ext cx="928964" cy="15957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8561495" y="4481892"/>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8561495" y="5262180"/>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7810671" y="7164636"/>
            <a:ext cx="1509436" cy="284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7810671" y="7193059"/>
            <a:ext cx="1509436" cy="751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113452" y="380928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2362840" y="38102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2614158" y="381099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2856835" y="381170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2114128" y="40087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2363516" y="400974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2614834" y="40104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857509" y="401116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3549593" y="3811704"/>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 name="Straight Arrow Connector 5"/>
          <p:cNvCxnSpPr>
            <a:endCxn id="55" idx="1"/>
          </p:cNvCxnSpPr>
          <p:nvPr/>
        </p:nvCxnSpPr>
        <p:spPr>
          <a:xfrm flipV="1">
            <a:off x="3103261" y="400049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121401" y="4571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2370789" y="457208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2622107" y="45727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2122078" y="477054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2371466" y="477155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6" name="Rectangle 65"/>
          <p:cNvSpPr/>
          <p:nvPr/>
        </p:nvSpPr>
        <p:spPr>
          <a:xfrm>
            <a:off x="2622783" y="47722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8" name="Rectangle 67"/>
          <p:cNvSpPr/>
          <p:nvPr/>
        </p:nvSpPr>
        <p:spPr>
          <a:xfrm>
            <a:off x="4461789" y="4585710"/>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9" name="Straight Arrow Connector 68"/>
          <p:cNvCxnSpPr/>
          <p:nvPr/>
        </p:nvCxnSpPr>
        <p:spPr>
          <a:xfrm flipV="1">
            <a:off x="3037450" y="4774498"/>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2117766" y="53694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1" name="Rectangle 70"/>
          <p:cNvSpPr/>
          <p:nvPr/>
        </p:nvSpPr>
        <p:spPr>
          <a:xfrm>
            <a:off x="2367154" y="537041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618472" y="537112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861146" y="53718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4" name="Rectangle 73"/>
          <p:cNvSpPr/>
          <p:nvPr/>
        </p:nvSpPr>
        <p:spPr>
          <a:xfrm>
            <a:off x="2118440" y="5568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5" name="Rectangle 74"/>
          <p:cNvSpPr/>
          <p:nvPr/>
        </p:nvSpPr>
        <p:spPr>
          <a:xfrm>
            <a:off x="2367828" y="5569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6" name="Rectangle 75"/>
          <p:cNvSpPr/>
          <p:nvPr/>
        </p:nvSpPr>
        <p:spPr>
          <a:xfrm>
            <a:off x="2619146" y="557059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7" name="Rectangle 76"/>
          <p:cNvSpPr/>
          <p:nvPr/>
        </p:nvSpPr>
        <p:spPr>
          <a:xfrm>
            <a:off x="2861821" y="55713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8" name="Rectangle 77"/>
          <p:cNvSpPr/>
          <p:nvPr/>
        </p:nvSpPr>
        <p:spPr>
          <a:xfrm>
            <a:off x="3553905" y="5371838"/>
            <a:ext cx="382744" cy="37757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79" name="Straight Arrow Connector 78"/>
          <p:cNvCxnSpPr>
            <a:endCxn id="78" idx="1"/>
          </p:cNvCxnSpPr>
          <p:nvPr/>
        </p:nvCxnSpPr>
        <p:spPr>
          <a:xfrm flipV="1">
            <a:off x="3107573" y="5560626"/>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279117" y="427353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1" name="Rectangle 80"/>
          <p:cNvSpPr/>
          <p:nvPr/>
        </p:nvSpPr>
        <p:spPr>
          <a:xfrm>
            <a:off x="6528505" y="42745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2" name="Rectangle 81"/>
          <p:cNvSpPr/>
          <p:nvPr/>
        </p:nvSpPr>
        <p:spPr>
          <a:xfrm>
            <a:off x="6779823" y="427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3" name="Rectangle 82"/>
          <p:cNvSpPr/>
          <p:nvPr/>
        </p:nvSpPr>
        <p:spPr>
          <a:xfrm>
            <a:off x="7022498" y="427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4" name="Rectangle 83"/>
          <p:cNvSpPr/>
          <p:nvPr/>
        </p:nvSpPr>
        <p:spPr>
          <a:xfrm>
            <a:off x="6279794" y="44729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5" name="Rectangle 84"/>
          <p:cNvSpPr/>
          <p:nvPr/>
        </p:nvSpPr>
        <p:spPr>
          <a:xfrm>
            <a:off x="6529182" y="447399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6" name="Rectangle 85"/>
          <p:cNvSpPr/>
          <p:nvPr/>
        </p:nvSpPr>
        <p:spPr>
          <a:xfrm>
            <a:off x="6780500" y="447470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7" name="Rectangle 86"/>
          <p:cNvSpPr/>
          <p:nvPr/>
        </p:nvSpPr>
        <p:spPr>
          <a:xfrm>
            <a:off x="7023174" y="447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8" name="Rectangle 87"/>
          <p:cNvSpPr/>
          <p:nvPr/>
        </p:nvSpPr>
        <p:spPr>
          <a:xfrm>
            <a:off x="7715256" y="4275956"/>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89" name="Straight Arrow Connector 88"/>
          <p:cNvCxnSpPr>
            <a:endCxn id="88" idx="1"/>
          </p:cNvCxnSpPr>
          <p:nvPr/>
        </p:nvCxnSpPr>
        <p:spPr>
          <a:xfrm flipV="1">
            <a:off x="7268925" y="446474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6285359" y="5062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1" name="Rectangle 100"/>
          <p:cNvSpPr/>
          <p:nvPr/>
        </p:nvSpPr>
        <p:spPr>
          <a:xfrm>
            <a:off x="6534747" y="5063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2" name="Rectangle 101"/>
          <p:cNvSpPr/>
          <p:nvPr/>
        </p:nvSpPr>
        <p:spPr>
          <a:xfrm>
            <a:off x="6786065" y="506386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3" name="Rectangle 102"/>
          <p:cNvSpPr/>
          <p:nvPr/>
        </p:nvSpPr>
        <p:spPr>
          <a:xfrm>
            <a:off x="7028742" y="50645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4" name="Rectangle 103"/>
          <p:cNvSpPr/>
          <p:nvPr/>
        </p:nvSpPr>
        <p:spPr>
          <a:xfrm>
            <a:off x="6286036" y="52616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5" name="Rectangle 104"/>
          <p:cNvSpPr/>
          <p:nvPr/>
        </p:nvSpPr>
        <p:spPr>
          <a:xfrm>
            <a:off x="6535423" y="52626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6" name="Rectangle 105"/>
          <p:cNvSpPr/>
          <p:nvPr/>
        </p:nvSpPr>
        <p:spPr>
          <a:xfrm>
            <a:off x="6786741" y="52633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7" name="Rectangle 106"/>
          <p:cNvSpPr/>
          <p:nvPr/>
        </p:nvSpPr>
        <p:spPr>
          <a:xfrm>
            <a:off x="7029416" y="52640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8" name="Rectangle 107"/>
          <p:cNvSpPr/>
          <p:nvPr/>
        </p:nvSpPr>
        <p:spPr>
          <a:xfrm>
            <a:off x="7721498" y="5064581"/>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09" name="Straight Arrow Connector 108"/>
          <p:cNvCxnSpPr>
            <a:endCxn id="108" idx="1"/>
          </p:cNvCxnSpPr>
          <p:nvPr/>
        </p:nvCxnSpPr>
        <p:spPr>
          <a:xfrm flipV="1">
            <a:off x="7275167" y="525336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9517951" y="62120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1" name="Rectangle 110"/>
          <p:cNvSpPr/>
          <p:nvPr/>
        </p:nvSpPr>
        <p:spPr>
          <a:xfrm>
            <a:off x="9767339" y="621303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2" name="Rectangle 111"/>
          <p:cNvSpPr/>
          <p:nvPr/>
        </p:nvSpPr>
        <p:spPr>
          <a:xfrm>
            <a:off x="10018657" y="621374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3" name="Rectangle 112"/>
          <p:cNvSpPr/>
          <p:nvPr/>
        </p:nvSpPr>
        <p:spPr>
          <a:xfrm>
            <a:off x="10261332" y="62144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4" name="Rectangle 113"/>
          <p:cNvSpPr/>
          <p:nvPr/>
        </p:nvSpPr>
        <p:spPr>
          <a:xfrm>
            <a:off x="9518626" y="641150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5" name="Rectangle 114"/>
          <p:cNvSpPr/>
          <p:nvPr/>
        </p:nvSpPr>
        <p:spPr>
          <a:xfrm>
            <a:off x="9768014" y="6412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6" name="Rectangle 115"/>
          <p:cNvSpPr/>
          <p:nvPr/>
        </p:nvSpPr>
        <p:spPr>
          <a:xfrm>
            <a:off x="10019334" y="64132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10262009" y="641392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10954090" y="6214460"/>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19" name="Straight Arrow Connector 118"/>
          <p:cNvCxnSpPr>
            <a:endCxn id="118" idx="1"/>
          </p:cNvCxnSpPr>
          <p:nvPr/>
        </p:nvCxnSpPr>
        <p:spPr>
          <a:xfrm flipV="1">
            <a:off x="10507759" y="640325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9497589" y="699403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1" name="Rectangle 130"/>
          <p:cNvSpPr/>
          <p:nvPr/>
        </p:nvSpPr>
        <p:spPr>
          <a:xfrm>
            <a:off x="9746977" y="699503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9998295" y="699574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10240970" y="699645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9498264" y="7193499"/>
            <a:ext cx="245751" cy="199022"/>
          </a:xfrm>
          <a:prstGeom prst="rect">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9747654" y="71944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9998972" y="7195210"/>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10241647" y="719592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10933728" y="6996459"/>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39" name="Straight Arrow Connector 138"/>
          <p:cNvCxnSpPr>
            <a:endCxn id="138" idx="1"/>
          </p:cNvCxnSpPr>
          <p:nvPr/>
        </p:nvCxnSpPr>
        <p:spPr>
          <a:xfrm flipV="1">
            <a:off x="10487397" y="718524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5525504" y="6954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5774892" y="695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6026210" y="695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6268887" y="6956665"/>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526181" y="7153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5775568" y="7154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026886" y="715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6269561" y="715612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6961643" y="6956665"/>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Arrow Connector 148"/>
          <p:cNvCxnSpPr>
            <a:endCxn id="148" idx="1"/>
          </p:cNvCxnSpPr>
          <p:nvPr/>
        </p:nvCxnSpPr>
        <p:spPr>
          <a:xfrm flipV="1">
            <a:off x="6515313" y="714545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5529141" y="7745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1" name="Rectangle 150"/>
          <p:cNvSpPr/>
          <p:nvPr/>
        </p:nvSpPr>
        <p:spPr>
          <a:xfrm>
            <a:off x="5778529" y="7746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2" name="Rectangle 151"/>
          <p:cNvSpPr/>
          <p:nvPr/>
        </p:nvSpPr>
        <p:spPr>
          <a:xfrm>
            <a:off x="6029847" y="77471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3" name="Rectangle 152"/>
          <p:cNvSpPr/>
          <p:nvPr/>
        </p:nvSpPr>
        <p:spPr>
          <a:xfrm>
            <a:off x="6272522" y="77478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4" name="Rectangle 153"/>
          <p:cNvSpPr/>
          <p:nvPr/>
        </p:nvSpPr>
        <p:spPr>
          <a:xfrm>
            <a:off x="5529816" y="7944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5" name="Rectangle 154"/>
          <p:cNvSpPr/>
          <p:nvPr/>
        </p:nvSpPr>
        <p:spPr>
          <a:xfrm>
            <a:off x="5779206" y="79459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6" name="Rectangle 155"/>
          <p:cNvSpPr/>
          <p:nvPr/>
        </p:nvSpPr>
        <p:spPr>
          <a:xfrm>
            <a:off x="6030524" y="794663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6273199" y="79473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6965280" y="7747882"/>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9" name="Straight Arrow Connector 158"/>
          <p:cNvCxnSpPr>
            <a:endCxn id="158" idx="1"/>
          </p:cNvCxnSpPr>
          <p:nvPr/>
        </p:nvCxnSpPr>
        <p:spPr>
          <a:xfrm flipV="1">
            <a:off x="6518949" y="793667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3403210" y="4575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3652597" y="4576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2" name="Rectangle 161"/>
          <p:cNvSpPr/>
          <p:nvPr/>
        </p:nvSpPr>
        <p:spPr>
          <a:xfrm>
            <a:off x="3903915" y="4576747"/>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4146590" y="4577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3403884" y="4774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5" name="Rectangle 164"/>
          <p:cNvSpPr/>
          <p:nvPr/>
        </p:nvSpPr>
        <p:spPr>
          <a:xfrm>
            <a:off x="3653272" y="477549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3904590" y="477621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4147267" y="47769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1" name="Rectangle 60"/>
          <p:cNvSpPr/>
          <p:nvPr/>
        </p:nvSpPr>
        <p:spPr>
          <a:xfrm>
            <a:off x="2864782" y="45735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7" name="Rectangle 66"/>
          <p:cNvSpPr/>
          <p:nvPr/>
        </p:nvSpPr>
        <p:spPr>
          <a:xfrm>
            <a:off x="2865458" y="477297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8" name="Curved Connector 167"/>
          <p:cNvCxnSpPr/>
          <p:nvPr/>
        </p:nvCxnSpPr>
        <p:spPr>
          <a:xfrm rot="10800000">
            <a:off x="5372271" y="7164634"/>
            <a:ext cx="18062" cy="780288"/>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7472157" y="2421467"/>
            <a:ext cx="659944"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12045390" y="3162665"/>
            <a:ext cx="639141"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9521" y="2090518"/>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54560" y="2889837"/>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7253295" y="2681166"/>
            <a:ext cx="431485"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A</a:t>
            </a:r>
          </a:p>
        </p:txBody>
      </p:sp>
      <p:sp>
        <p:nvSpPr>
          <p:cNvPr id="183" name="TextBox 182"/>
          <p:cNvSpPr txBox="1"/>
          <p:nvPr/>
        </p:nvSpPr>
        <p:spPr>
          <a:xfrm>
            <a:off x="12433175" y="3474944"/>
            <a:ext cx="421369"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B</a:t>
            </a:r>
          </a:p>
        </p:txBody>
      </p:sp>
      <p:sp>
        <p:nvSpPr>
          <p:cNvPr id="184" name="Oval 183"/>
          <p:cNvSpPr/>
          <p:nvPr/>
        </p:nvSpPr>
        <p:spPr>
          <a:xfrm>
            <a:off x="0" y="4189281"/>
            <a:ext cx="1286511" cy="961270"/>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85" name="Straight Arrow Connector 184"/>
          <p:cNvCxnSpPr>
            <a:stCxn id="184" idx="6"/>
          </p:cNvCxnSpPr>
          <p:nvPr/>
        </p:nvCxnSpPr>
        <p:spPr>
          <a:xfrm flipV="1">
            <a:off x="1286511" y="4008301"/>
            <a:ext cx="718396" cy="6616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1286511" y="4669916"/>
            <a:ext cx="718396" cy="1186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1286511" y="4669916"/>
            <a:ext cx="718396" cy="8989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11758507" y="6412771"/>
            <a:ext cx="505044" cy="12395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10539308" y="7485665"/>
            <a:ext cx="1262919" cy="6888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11802226" y="7652316"/>
            <a:ext cx="922650" cy="1044473"/>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sp>
        <p:nvSpPr>
          <p:cNvPr id="192" name="TextBox 191"/>
          <p:cNvSpPr txBox="1"/>
          <p:nvPr/>
        </p:nvSpPr>
        <p:spPr>
          <a:xfrm>
            <a:off x="81501" y="5219035"/>
            <a:ext cx="1074254" cy="831681"/>
          </a:xfrm>
          <a:prstGeom prst="rect">
            <a:avLst/>
          </a:prstGeom>
          <a:noFill/>
          <a:ln>
            <a:solidFill>
              <a:schemeClr val="tx1"/>
            </a:solidFill>
          </a:ln>
        </p:spPr>
        <p:txBody>
          <a:bodyPr wrap="none" lIns="130039" tIns="65020" rIns="130039" bIns="65020" rtlCol="0">
            <a:spAutoFit/>
          </a:bodyPr>
          <a:lstStyle/>
          <a:p>
            <a:pPr defTabSz="1300393" rtl="0"/>
            <a:r>
              <a:rPr lang="en-US" sz="2300" kern="1200" dirty="0">
                <a:solidFill>
                  <a:prstClr val="black"/>
                </a:solidFill>
                <a:latin typeface="Calibri"/>
                <a:ea typeface="+mn-ea"/>
                <a:cs typeface="+mn-cs"/>
              </a:rPr>
              <a:t>Source</a:t>
            </a:r>
          </a:p>
          <a:p>
            <a:pPr defTabSz="1300393" rtl="0"/>
            <a:r>
              <a:rPr lang="en-US" sz="2300" kern="1200" dirty="0">
                <a:solidFill>
                  <a:prstClr val="black"/>
                </a:solidFill>
                <a:latin typeface="Calibri"/>
                <a:ea typeface="+mn-ea"/>
                <a:cs typeface="+mn-cs"/>
              </a:rPr>
              <a:t>Node</a:t>
            </a:r>
          </a:p>
        </p:txBody>
      </p:sp>
      <p:sp>
        <p:nvSpPr>
          <p:cNvPr id="193" name="Rectangle 192"/>
          <p:cNvSpPr/>
          <p:nvPr/>
        </p:nvSpPr>
        <p:spPr>
          <a:xfrm>
            <a:off x="120330" y="445406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4" name="Rectangle 193"/>
          <p:cNvSpPr/>
          <p:nvPr/>
        </p:nvSpPr>
        <p:spPr>
          <a:xfrm>
            <a:off x="369717" y="44550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5" name="Rectangle 194"/>
          <p:cNvSpPr/>
          <p:nvPr/>
        </p:nvSpPr>
        <p:spPr>
          <a:xfrm>
            <a:off x="621035" y="44557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6" name="Rectangle 195"/>
          <p:cNvSpPr/>
          <p:nvPr/>
        </p:nvSpPr>
        <p:spPr>
          <a:xfrm>
            <a:off x="863710" y="445649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7" name="Rectangle 196"/>
          <p:cNvSpPr/>
          <p:nvPr/>
        </p:nvSpPr>
        <p:spPr>
          <a:xfrm>
            <a:off x="121004" y="4653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8" name="Rectangle 197"/>
          <p:cNvSpPr/>
          <p:nvPr/>
        </p:nvSpPr>
        <p:spPr>
          <a:xfrm>
            <a:off x="370392" y="4654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9" name="Rectangle 198"/>
          <p:cNvSpPr/>
          <p:nvPr/>
        </p:nvSpPr>
        <p:spPr>
          <a:xfrm>
            <a:off x="621710" y="46552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0" name="Rectangle 199"/>
          <p:cNvSpPr/>
          <p:nvPr/>
        </p:nvSpPr>
        <p:spPr>
          <a:xfrm>
            <a:off x="864387" y="465595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1" name="Rectangle 200"/>
          <p:cNvSpPr/>
          <p:nvPr/>
        </p:nvSpPr>
        <p:spPr>
          <a:xfrm>
            <a:off x="119653" y="4455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2" name="Rectangle 201"/>
          <p:cNvSpPr/>
          <p:nvPr/>
        </p:nvSpPr>
        <p:spPr>
          <a:xfrm>
            <a:off x="369041" y="445603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3" name="Rectangle 202"/>
          <p:cNvSpPr/>
          <p:nvPr/>
        </p:nvSpPr>
        <p:spPr>
          <a:xfrm>
            <a:off x="620359" y="445675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4" name="Rectangle 203"/>
          <p:cNvSpPr/>
          <p:nvPr/>
        </p:nvSpPr>
        <p:spPr>
          <a:xfrm>
            <a:off x="863036" y="445746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5" name="Rectangle 204"/>
          <p:cNvSpPr/>
          <p:nvPr/>
        </p:nvSpPr>
        <p:spPr>
          <a:xfrm>
            <a:off x="120330" y="4654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6" name="Rectangle 205"/>
          <p:cNvSpPr/>
          <p:nvPr/>
        </p:nvSpPr>
        <p:spPr>
          <a:xfrm>
            <a:off x="369717" y="4655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7" name="Rectangle 206"/>
          <p:cNvSpPr/>
          <p:nvPr/>
        </p:nvSpPr>
        <p:spPr>
          <a:xfrm>
            <a:off x="621035" y="465621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8" name="Rectangle 207"/>
          <p:cNvSpPr/>
          <p:nvPr/>
        </p:nvSpPr>
        <p:spPr>
          <a:xfrm>
            <a:off x="863710" y="46569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5" name="Rectangle 224"/>
          <p:cNvSpPr/>
          <p:nvPr/>
        </p:nvSpPr>
        <p:spPr>
          <a:xfrm>
            <a:off x="4939903" y="457745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6" name="Rectangle 225"/>
          <p:cNvSpPr/>
          <p:nvPr/>
        </p:nvSpPr>
        <p:spPr>
          <a:xfrm>
            <a:off x="5189291" y="457845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7" name="Rectangle 226"/>
          <p:cNvSpPr/>
          <p:nvPr/>
        </p:nvSpPr>
        <p:spPr>
          <a:xfrm>
            <a:off x="5440609" y="457916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8" name="Rectangle 227"/>
          <p:cNvSpPr/>
          <p:nvPr/>
        </p:nvSpPr>
        <p:spPr>
          <a:xfrm>
            <a:off x="5683284" y="45798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9" name="Rectangle 228"/>
          <p:cNvSpPr/>
          <p:nvPr/>
        </p:nvSpPr>
        <p:spPr>
          <a:xfrm>
            <a:off x="4940578" y="4776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0" name="Rectangle 229"/>
          <p:cNvSpPr/>
          <p:nvPr/>
        </p:nvSpPr>
        <p:spPr>
          <a:xfrm>
            <a:off x="5189966" y="477792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1" name="Rectangle 230"/>
          <p:cNvSpPr/>
          <p:nvPr/>
        </p:nvSpPr>
        <p:spPr>
          <a:xfrm>
            <a:off x="5441286" y="477863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2" name="Rectangle 231"/>
          <p:cNvSpPr/>
          <p:nvPr/>
        </p:nvSpPr>
        <p:spPr>
          <a:xfrm>
            <a:off x="5683961" y="477934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3" name="Rectangle 232"/>
          <p:cNvSpPr/>
          <p:nvPr/>
        </p:nvSpPr>
        <p:spPr>
          <a:xfrm>
            <a:off x="4026792" y="347125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4" name="Rectangle 233"/>
          <p:cNvSpPr/>
          <p:nvPr/>
        </p:nvSpPr>
        <p:spPr>
          <a:xfrm>
            <a:off x="4276180" y="347225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5" name="Rectangle 234"/>
          <p:cNvSpPr/>
          <p:nvPr/>
        </p:nvSpPr>
        <p:spPr>
          <a:xfrm>
            <a:off x="4527498" y="34729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6" name="Rectangle 235"/>
          <p:cNvSpPr/>
          <p:nvPr/>
        </p:nvSpPr>
        <p:spPr>
          <a:xfrm>
            <a:off x="4770172" y="347368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7" name="Rectangle 236"/>
          <p:cNvSpPr/>
          <p:nvPr/>
        </p:nvSpPr>
        <p:spPr>
          <a:xfrm>
            <a:off x="4027466" y="36707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8" name="Rectangle 237"/>
          <p:cNvSpPr/>
          <p:nvPr/>
        </p:nvSpPr>
        <p:spPr>
          <a:xfrm>
            <a:off x="4276854" y="36717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9" name="Rectangle 238"/>
          <p:cNvSpPr/>
          <p:nvPr/>
        </p:nvSpPr>
        <p:spPr>
          <a:xfrm>
            <a:off x="4528172" y="367243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0" name="Rectangle 239"/>
          <p:cNvSpPr/>
          <p:nvPr/>
        </p:nvSpPr>
        <p:spPr>
          <a:xfrm>
            <a:off x="4770849" y="36731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3" name="Rectangle 272"/>
          <p:cNvSpPr/>
          <p:nvPr/>
        </p:nvSpPr>
        <p:spPr>
          <a:xfrm>
            <a:off x="8192404" y="427143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4" name="Rectangle 273"/>
          <p:cNvSpPr/>
          <p:nvPr/>
        </p:nvSpPr>
        <p:spPr>
          <a:xfrm>
            <a:off x="8441791" y="427243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5" name="Rectangle 274"/>
          <p:cNvSpPr/>
          <p:nvPr/>
        </p:nvSpPr>
        <p:spPr>
          <a:xfrm>
            <a:off x="8693109" y="427314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6" name="Rectangle 275"/>
          <p:cNvSpPr/>
          <p:nvPr/>
        </p:nvSpPr>
        <p:spPr>
          <a:xfrm>
            <a:off x="8935784" y="4273855"/>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7" name="Rectangle 276"/>
          <p:cNvSpPr/>
          <p:nvPr/>
        </p:nvSpPr>
        <p:spPr>
          <a:xfrm>
            <a:off x="8193078" y="447089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8" name="Rectangle 277"/>
          <p:cNvSpPr/>
          <p:nvPr/>
        </p:nvSpPr>
        <p:spPr>
          <a:xfrm>
            <a:off x="8442466" y="447189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9" name="Rectangle 278"/>
          <p:cNvSpPr/>
          <p:nvPr/>
        </p:nvSpPr>
        <p:spPr>
          <a:xfrm>
            <a:off x="8693784" y="4472606"/>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0" name="Rectangle 279"/>
          <p:cNvSpPr/>
          <p:nvPr/>
        </p:nvSpPr>
        <p:spPr>
          <a:xfrm>
            <a:off x="8936461" y="447331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1" name="Rectangle 280"/>
          <p:cNvSpPr/>
          <p:nvPr/>
        </p:nvSpPr>
        <p:spPr>
          <a:xfrm>
            <a:off x="8272077" y="50510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2" name="Rectangle 281"/>
          <p:cNvSpPr/>
          <p:nvPr/>
        </p:nvSpPr>
        <p:spPr>
          <a:xfrm>
            <a:off x="8521465" y="50520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3" name="Rectangle 282"/>
          <p:cNvSpPr/>
          <p:nvPr/>
        </p:nvSpPr>
        <p:spPr>
          <a:xfrm>
            <a:off x="8772783" y="505275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4" name="Rectangle 283"/>
          <p:cNvSpPr/>
          <p:nvPr/>
        </p:nvSpPr>
        <p:spPr>
          <a:xfrm>
            <a:off x="9015458" y="505346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5" name="Rectangle 284"/>
          <p:cNvSpPr/>
          <p:nvPr/>
        </p:nvSpPr>
        <p:spPr>
          <a:xfrm>
            <a:off x="8272754" y="525050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6" name="Rectangle 285"/>
          <p:cNvSpPr/>
          <p:nvPr/>
        </p:nvSpPr>
        <p:spPr>
          <a:xfrm>
            <a:off x="8522142" y="525150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7" name="Rectangle 286"/>
          <p:cNvSpPr/>
          <p:nvPr/>
        </p:nvSpPr>
        <p:spPr>
          <a:xfrm>
            <a:off x="8773460" y="525221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8" name="Rectangle 287"/>
          <p:cNvSpPr/>
          <p:nvPr/>
        </p:nvSpPr>
        <p:spPr>
          <a:xfrm>
            <a:off x="9016134" y="525292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9" name="Rectangle 288"/>
          <p:cNvSpPr/>
          <p:nvPr/>
        </p:nvSpPr>
        <p:spPr>
          <a:xfrm>
            <a:off x="7406497" y="6673006"/>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0" name="Rectangle 289"/>
          <p:cNvSpPr/>
          <p:nvPr/>
        </p:nvSpPr>
        <p:spPr>
          <a:xfrm>
            <a:off x="7655885" y="6674004"/>
            <a:ext cx="245751" cy="199022"/>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1" name="Rectangle 290"/>
          <p:cNvSpPr/>
          <p:nvPr/>
        </p:nvSpPr>
        <p:spPr>
          <a:xfrm>
            <a:off x="7907203" y="66747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2" name="Rectangle 291"/>
          <p:cNvSpPr/>
          <p:nvPr/>
        </p:nvSpPr>
        <p:spPr>
          <a:xfrm>
            <a:off x="8149877" y="667542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3" name="Rectangle 292"/>
          <p:cNvSpPr/>
          <p:nvPr/>
        </p:nvSpPr>
        <p:spPr>
          <a:xfrm>
            <a:off x="7407171" y="68724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4" name="Rectangle 293"/>
          <p:cNvSpPr/>
          <p:nvPr/>
        </p:nvSpPr>
        <p:spPr>
          <a:xfrm>
            <a:off x="7656559" y="68734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5" name="Rectangle 294"/>
          <p:cNvSpPr/>
          <p:nvPr/>
        </p:nvSpPr>
        <p:spPr>
          <a:xfrm>
            <a:off x="7907877" y="687417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6" name="Rectangle 295"/>
          <p:cNvSpPr/>
          <p:nvPr/>
        </p:nvSpPr>
        <p:spPr>
          <a:xfrm>
            <a:off x="8150552" y="687489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9" name="Rectangle 328"/>
          <p:cNvSpPr/>
          <p:nvPr/>
        </p:nvSpPr>
        <p:spPr>
          <a:xfrm>
            <a:off x="11435647" y="618176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0" name="Rectangle 329"/>
          <p:cNvSpPr/>
          <p:nvPr/>
        </p:nvSpPr>
        <p:spPr>
          <a:xfrm>
            <a:off x="11685035" y="618276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1" name="Rectangle 330"/>
          <p:cNvSpPr/>
          <p:nvPr/>
        </p:nvSpPr>
        <p:spPr>
          <a:xfrm>
            <a:off x="11936353" y="618347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2" name="Rectangle 331"/>
          <p:cNvSpPr/>
          <p:nvPr/>
        </p:nvSpPr>
        <p:spPr>
          <a:xfrm>
            <a:off x="12179028" y="618418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3" name="Rectangle 332"/>
          <p:cNvSpPr/>
          <p:nvPr/>
        </p:nvSpPr>
        <p:spPr>
          <a:xfrm>
            <a:off x="11436322" y="638122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4" name="Rectangle 333"/>
          <p:cNvSpPr/>
          <p:nvPr/>
        </p:nvSpPr>
        <p:spPr>
          <a:xfrm>
            <a:off x="11685710" y="638222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5" name="Rectangle 334"/>
          <p:cNvSpPr/>
          <p:nvPr/>
        </p:nvSpPr>
        <p:spPr>
          <a:xfrm>
            <a:off x="11937030" y="63829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6" name="Rectangle 335"/>
          <p:cNvSpPr/>
          <p:nvPr/>
        </p:nvSpPr>
        <p:spPr>
          <a:xfrm>
            <a:off x="12179705" y="638364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1" name="Rectangle 320"/>
          <p:cNvSpPr/>
          <p:nvPr/>
        </p:nvSpPr>
        <p:spPr>
          <a:xfrm>
            <a:off x="10831896" y="855839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2" name="Rectangle 321"/>
          <p:cNvSpPr/>
          <p:nvPr/>
        </p:nvSpPr>
        <p:spPr>
          <a:xfrm>
            <a:off x="11081286" y="855939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3" name="Rectangle 322"/>
          <p:cNvSpPr/>
          <p:nvPr/>
        </p:nvSpPr>
        <p:spPr>
          <a:xfrm>
            <a:off x="11332604" y="856010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4" name="Rectangle 323"/>
          <p:cNvSpPr/>
          <p:nvPr/>
        </p:nvSpPr>
        <p:spPr>
          <a:xfrm>
            <a:off x="11575279" y="856081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5" name="Rectangle 324"/>
          <p:cNvSpPr/>
          <p:nvPr/>
        </p:nvSpPr>
        <p:spPr>
          <a:xfrm>
            <a:off x="10832572" y="875785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6" name="Rectangle 325"/>
          <p:cNvSpPr/>
          <p:nvPr/>
        </p:nvSpPr>
        <p:spPr>
          <a:xfrm>
            <a:off x="11081960" y="875885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7" name="Rectangle 326"/>
          <p:cNvSpPr/>
          <p:nvPr/>
        </p:nvSpPr>
        <p:spPr>
          <a:xfrm>
            <a:off x="11333278" y="875956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8" name="Rectangle 327"/>
          <p:cNvSpPr/>
          <p:nvPr/>
        </p:nvSpPr>
        <p:spPr>
          <a:xfrm>
            <a:off x="11575953" y="876027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5" name="Rectangle 344"/>
          <p:cNvSpPr/>
          <p:nvPr/>
        </p:nvSpPr>
        <p:spPr>
          <a:xfrm>
            <a:off x="11896094" y="856125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6" name="Rectangle 345"/>
          <p:cNvSpPr/>
          <p:nvPr/>
        </p:nvSpPr>
        <p:spPr>
          <a:xfrm>
            <a:off x="12145482" y="856225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7" name="Rectangle 346"/>
          <p:cNvSpPr/>
          <p:nvPr/>
        </p:nvSpPr>
        <p:spPr>
          <a:xfrm>
            <a:off x="12396799" y="856297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8" name="Rectangle 347"/>
          <p:cNvSpPr/>
          <p:nvPr/>
        </p:nvSpPr>
        <p:spPr>
          <a:xfrm>
            <a:off x="12639474" y="856368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9" name="Rectangle 348"/>
          <p:cNvSpPr/>
          <p:nvPr/>
        </p:nvSpPr>
        <p:spPr>
          <a:xfrm>
            <a:off x="11896768" y="87607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0" name="Rectangle 349"/>
          <p:cNvSpPr/>
          <p:nvPr/>
        </p:nvSpPr>
        <p:spPr>
          <a:xfrm>
            <a:off x="12146156" y="87617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1" name="Rectangle 350"/>
          <p:cNvSpPr/>
          <p:nvPr/>
        </p:nvSpPr>
        <p:spPr>
          <a:xfrm>
            <a:off x="12397474" y="876243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2" name="Rectangle 351"/>
          <p:cNvSpPr/>
          <p:nvPr/>
        </p:nvSpPr>
        <p:spPr>
          <a:xfrm>
            <a:off x="12640151" y="8763145"/>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5" name="Rectangle 304"/>
          <p:cNvSpPr/>
          <p:nvPr/>
        </p:nvSpPr>
        <p:spPr>
          <a:xfrm>
            <a:off x="6130394" y="3519094"/>
            <a:ext cx="2915942"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06" name="Rectangle 305"/>
          <p:cNvSpPr/>
          <p:nvPr/>
        </p:nvSpPr>
        <p:spPr>
          <a:xfrm>
            <a:off x="6246888" y="35941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7" name="Rectangle 306"/>
          <p:cNvSpPr/>
          <p:nvPr/>
        </p:nvSpPr>
        <p:spPr>
          <a:xfrm>
            <a:off x="6496276" y="359519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8" name="Rectangle 307"/>
          <p:cNvSpPr/>
          <p:nvPr/>
        </p:nvSpPr>
        <p:spPr>
          <a:xfrm>
            <a:off x="6747594" y="359591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9" name="Rectangle 308"/>
          <p:cNvSpPr/>
          <p:nvPr/>
        </p:nvSpPr>
        <p:spPr>
          <a:xfrm>
            <a:off x="6247565" y="379366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0" name="Rectangle 309"/>
          <p:cNvSpPr/>
          <p:nvPr/>
        </p:nvSpPr>
        <p:spPr>
          <a:xfrm>
            <a:off x="6496953" y="379466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1" name="Rectangle 310"/>
          <p:cNvSpPr/>
          <p:nvPr/>
        </p:nvSpPr>
        <p:spPr>
          <a:xfrm>
            <a:off x="6748271" y="379537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2" name="Rectangle 311"/>
          <p:cNvSpPr/>
          <p:nvPr/>
        </p:nvSpPr>
        <p:spPr>
          <a:xfrm>
            <a:off x="8587276" y="3608823"/>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353" name="Straight Arrow Connector 352"/>
          <p:cNvCxnSpPr/>
          <p:nvPr/>
        </p:nvCxnSpPr>
        <p:spPr>
          <a:xfrm flipV="1">
            <a:off x="7162937" y="3797611"/>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4" name="Rectangle 353"/>
          <p:cNvSpPr/>
          <p:nvPr/>
        </p:nvSpPr>
        <p:spPr>
          <a:xfrm>
            <a:off x="7528697" y="359814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5" name="Rectangle 354"/>
          <p:cNvSpPr/>
          <p:nvPr/>
        </p:nvSpPr>
        <p:spPr>
          <a:xfrm>
            <a:off x="7778085" y="359914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6" name="Rectangle 355"/>
          <p:cNvSpPr/>
          <p:nvPr/>
        </p:nvSpPr>
        <p:spPr>
          <a:xfrm>
            <a:off x="8029402" y="359985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7" name="Rectangle 356"/>
          <p:cNvSpPr/>
          <p:nvPr/>
        </p:nvSpPr>
        <p:spPr>
          <a:xfrm>
            <a:off x="8272077" y="36005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8" name="Rectangle 357"/>
          <p:cNvSpPr/>
          <p:nvPr/>
        </p:nvSpPr>
        <p:spPr>
          <a:xfrm>
            <a:off x="7529371" y="37976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9" name="Rectangle 358"/>
          <p:cNvSpPr/>
          <p:nvPr/>
        </p:nvSpPr>
        <p:spPr>
          <a:xfrm>
            <a:off x="7778759" y="379861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0" name="Rectangle 359"/>
          <p:cNvSpPr/>
          <p:nvPr/>
        </p:nvSpPr>
        <p:spPr>
          <a:xfrm>
            <a:off x="8030077" y="37993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1" name="Rectangle 360"/>
          <p:cNvSpPr/>
          <p:nvPr/>
        </p:nvSpPr>
        <p:spPr>
          <a:xfrm>
            <a:off x="8272754" y="380003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2" name="Rectangle 361"/>
          <p:cNvSpPr/>
          <p:nvPr/>
        </p:nvSpPr>
        <p:spPr>
          <a:xfrm>
            <a:off x="6990269" y="359662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3" name="Rectangle 362"/>
          <p:cNvSpPr/>
          <p:nvPr/>
        </p:nvSpPr>
        <p:spPr>
          <a:xfrm>
            <a:off x="6990945" y="3796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9" name="Rectangle 258"/>
          <p:cNvSpPr/>
          <p:nvPr/>
        </p:nvSpPr>
        <p:spPr>
          <a:xfrm>
            <a:off x="4069827" y="53621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0" name="Rectangle 259"/>
          <p:cNvSpPr/>
          <p:nvPr/>
        </p:nvSpPr>
        <p:spPr>
          <a:xfrm>
            <a:off x="4319215" y="536315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1" name="Rectangle 260"/>
          <p:cNvSpPr/>
          <p:nvPr/>
        </p:nvSpPr>
        <p:spPr>
          <a:xfrm>
            <a:off x="4570533" y="536386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2" name="Rectangle 261"/>
          <p:cNvSpPr/>
          <p:nvPr/>
        </p:nvSpPr>
        <p:spPr>
          <a:xfrm>
            <a:off x="4813208" y="536457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3" name="Rectangle 262"/>
          <p:cNvSpPr/>
          <p:nvPr/>
        </p:nvSpPr>
        <p:spPr>
          <a:xfrm>
            <a:off x="4070504" y="556161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4" name="Rectangle 263"/>
          <p:cNvSpPr/>
          <p:nvPr/>
        </p:nvSpPr>
        <p:spPr>
          <a:xfrm>
            <a:off x="4319892" y="556261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5" name="Rectangle 264"/>
          <p:cNvSpPr/>
          <p:nvPr/>
        </p:nvSpPr>
        <p:spPr>
          <a:xfrm>
            <a:off x="4571210" y="556332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6" name="Rectangle 265"/>
          <p:cNvSpPr/>
          <p:nvPr/>
        </p:nvSpPr>
        <p:spPr>
          <a:xfrm>
            <a:off x="4813884" y="556404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9" name="Straight Arrow Connector 168"/>
          <p:cNvCxnSpPr>
            <a:stCxn id="31" idx="3"/>
            <a:endCxn id="34" idx="1"/>
          </p:cNvCxnSpPr>
          <p:nvPr/>
        </p:nvCxnSpPr>
        <p:spPr>
          <a:xfrm>
            <a:off x="4920849" y="4788589"/>
            <a:ext cx="1202244"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9" name="Oval 298"/>
          <p:cNvSpPr/>
          <p:nvPr/>
        </p:nvSpPr>
        <p:spPr>
          <a:xfrm>
            <a:off x="4312843" y="3528627"/>
            <a:ext cx="1920425" cy="687078"/>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364" name="Straight Arrow Connector 363"/>
          <p:cNvCxnSpPr>
            <a:stCxn id="30" idx="3"/>
            <a:endCxn id="305" idx="1"/>
          </p:cNvCxnSpPr>
          <p:nvPr/>
        </p:nvCxnSpPr>
        <p:spPr>
          <a:xfrm flipV="1">
            <a:off x="4443309" y="3811702"/>
            <a:ext cx="1687087" cy="1965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Freeform 7"/>
          <p:cNvSpPr/>
          <p:nvPr/>
        </p:nvSpPr>
        <p:spPr>
          <a:xfrm>
            <a:off x="8518504" y="3611791"/>
            <a:ext cx="2115228" cy="3838457"/>
          </a:xfrm>
          <a:custGeom>
            <a:avLst/>
            <a:gdLst>
              <a:gd name="connsiteX0" fmla="*/ 409417 w 1487270"/>
              <a:gd name="connsiteY0" fmla="*/ 0 h 2698915"/>
              <a:gd name="connsiteX1" fmla="*/ 1345228 w 1487270"/>
              <a:gd name="connsiteY1" fmla="*/ 200539 h 2698915"/>
              <a:gd name="connsiteX2" fmla="*/ 1487270 w 1487270"/>
              <a:gd name="connsiteY2" fmla="*/ 609972 h 2698915"/>
              <a:gd name="connsiteX3" fmla="*/ 250663 w 1487270"/>
              <a:gd name="connsiteY3" fmla="*/ 2172501 h 2698915"/>
              <a:gd name="connsiteX4" fmla="*/ 584881 w 1487270"/>
              <a:gd name="connsiteY4" fmla="*/ 2389751 h 2698915"/>
              <a:gd name="connsiteX5" fmla="*/ 668436 w 1487270"/>
              <a:gd name="connsiteY5" fmla="*/ 2581934 h 2698915"/>
              <a:gd name="connsiteX6" fmla="*/ 467905 w 1487270"/>
              <a:gd name="connsiteY6" fmla="*/ 2698915 h 2698915"/>
              <a:gd name="connsiteX7" fmla="*/ 25066 w 1487270"/>
              <a:gd name="connsiteY7" fmla="*/ 2347972 h 2698915"/>
              <a:gd name="connsiteX8" fmla="*/ 0 w 1487270"/>
              <a:gd name="connsiteY8" fmla="*/ 1963607 h 2698915"/>
              <a:gd name="connsiteX9" fmla="*/ 1111275 w 1487270"/>
              <a:gd name="connsiteY9" fmla="*/ 635039 h 2698915"/>
              <a:gd name="connsiteX10" fmla="*/ 1061142 w 1487270"/>
              <a:gd name="connsiteY10" fmla="*/ 409433 h 2698915"/>
              <a:gd name="connsiteX11" fmla="*/ 367640 w 1487270"/>
              <a:gd name="connsiteY11" fmla="*/ 242318 h 2698915"/>
              <a:gd name="connsiteX12" fmla="*/ 267374 w 1487270"/>
              <a:gd name="connsiteY12" fmla="*/ 66847 h 2698915"/>
              <a:gd name="connsiteX13" fmla="*/ 409417 w 1487270"/>
              <a:gd name="connsiteY13" fmla="*/ 0 h 269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7270" h="2698915">
                <a:moveTo>
                  <a:pt x="409417" y="0"/>
                </a:moveTo>
                <a:lnTo>
                  <a:pt x="1345228" y="200539"/>
                </a:lnTo>
                <a:lnTo>
                  <a:pt x="1487270" y="609972"/>
                </a:lnTo>
                <a:lnTo>
                  <a:pt x="250663" y="2172501"/>
                </a:lnTo>
                <a:lnTo>
                  <a:pt x="584881" y="2389751"/>
                </a:lnTo>
                <a:lnTo>
                  <a:pt x="668436" y="2581934"/>
                </a:lnTo>
                <a:lnTo>
                  <a:pt x="467905" y="2698915"/>
                </a:lnTo>
                <a:lnTo>
                  <a:pt x="25066" y="2347972"/>
                </a:lnTo>
                <a:lnTo>
                  <a:pt x="0" y="1963607"/>
                </a:lnTo>
                <a:lnTo>
                  <a:pt x="1111275" y="635039"/>
                </a:lnTo>
                <a:lnTo>
                  <a:pt x="1061142" y="409433"/>
                </a:lnTo>
                <a:lnTo>
                  <a:pt x="367640" y="242318"/>
                </a:lnTo>
                <a:lnTo>
                  <a:pt x="267374" y="66847"/>
                </a:lnTo>
                <a:lnTo>
                  <a:pt x="409417" y="0"/>
                </a:lnTo>
                <a:close/>
              </a:path>
            </a:pathLst>
          </a:custGeom>
          <a:solidFill>
            <a:schemeClr val="bg2">
              <a:alpha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 name="Freeform 15"/>
          <p:cNvSpPr/>
          <p:nvPr/>
        </p:nvSpPr>
        <p:spPr>
          <a:xfrm>
            <a:off x="8662912" y="3790921"/>
            <a:ext cx="1679212" cy="3374990"/>
          </a:xfrm>
          <a:custGeom>
            <a:avLst/>
            <a:gdLst>
              <a:gd name="connsiteX0" fmla="*/ 267391 w 1180696"/>
              <a:gd name="connsiteY0" fmla="*/ 0 h 2373040"/>
              <a:gd name="connsiteX1" fmla="*/ 1178135 w 1180696"/>
              <a:gd name="connsiteY1" fmla="*/ 442856 h 2373040"/>
              <a:gd name="connsiteX2" fmla="*/ 16727 w 1180696"/>
              <a:gd name="connsiteY2" fmla="*/ 1971963 h 2373040"/>
              <a:gd name="connsiteX3" fmla="*/ 459566 w 1180696"/>
              <a:gd name="connsiteY3" fmla="*/ 2373040 h 2373040"/>
            </a:gdLst>
            <a:ahLst/>
            <a:cxnLst>
              <a:cxn ang="0">
                <a:pos x="connsiteX0" y="connsiteY0"/>
              </a:cxn>
              <a:cxn ang="0">
                <a:pos x="connsiteX1" y="connsiteY1"/>
              </a:cxn>
              <a:cxn ang="0">
                <a:pos x="connsiteX2" y="connsiteY2"/>
              </a:cxn>
              <a:cxn ang="0">
                <a:pos x="connsiteX3" y="connsiteY3"/>
              </a:cxn>
            </a:cxnLst>
            <a:rect l="l" t="t" r="r" b="b"/>
            <a:pathLst>
              <a:path w="1180696" h="2373040">
                <a:moveTo>
                  <a:pt x="267391" y="0"/>
                </a:moveTo>
                <a:cubicBezTo>
                  <a:pt x="743651" y="57098"/>
                  <a:pt x="1219912" y="114196"/>
                  <a:pt x="1178135" y="442856"/>
                </a:cubicBezTo>
                <a:cubicBezTo>
                  <a:pt x="1136358" y="771517"/>
                  <a:pt x="136488" y="1650266"/>
                  <a:pt x="16727" y="1971963"/>
                </a:cubicBezTo>
                <a:cubicBezTo>
                  <a:pt x="-103035" y="2293660"/>
                  <a:pt x="459566" y="2373040"/>
                  <a:pt x="459566" y="2373040"/>
                </a:cubicBezTo>
              </a:path>
            </a:pathLst>
          </a:custGeom>
          <a:ln>
            <a:solidFill>
              <a:srgbClr val="000000"/>
            </a:solidFill>
            <a:tailEnd type="stealth"/>
          </a:ln>
        </p:spPr>
        <p:style>
          <a:lnRef idx="2">
            <a:schemeClr val="accent1"/>
          </a:lnRef>
          <a:fillRef idx="0">
            <a:schemeClr val="accent1"/>
          </a:fillRef>
          <a:effectRef idx="1">
            <a:schemeClr val="accent1"/>
          </a:effectRef>
          <a:fontRef idx="minor">
            <a:schemeClr val="tx1"/>
          </a:fontRef>
        </p:style>
        <p:txBody>
          <a:bodyPr lIns="130039" tIns="65020" rIns="130039" bIns="65020" rtlCol="0" anchor="ctr"/>
          <a:lstStyle/>
          <a:p>
            <a:pPr defTabSz="1300393" rtl="0"/>
            <a:endParaRPr lang="en-US" sz="2600" kern="1200">
              <a:solidFill>
                <a:prstClr val="black"/>
              </a:solidFill>
              <a:latin typeface="Calibri"/>
            </a:endParaRPr>
          </a:p>
        </p:txBody>
      </p:sp>
      <p:sp>
        <p:nvSpPr>
          <p:cNvPr id="373" name="Rectangle 372"/>
          <p:cNvSpPr/>
          <p:nvPr/>
        </p:nvSpPr>
        <p:spPr>
          <a:xfrm>
            <a:off x="10594675" y="745400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4" name="Rectangle 373"/>
          <p:cNvSpPr/>
          <p:nvPr/>
        </p:nvSpPr>
        <p:spPr>
          <a:xfrm>
            <a:off x="10844065" y="745500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5" name="Rectangle 374"/>
          <p:cNvSpPr/>
          <p:nvPr/>
        </p:nvSpPr>
        <p:spPr>
          <a:xfrm>
            <a:off x="11095383" y="745571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6" name="Rectangle 375"/>
          <p:cNvSpPr/>
          <p:nvPr/>
        </p:nvSpPr>
        <p:spPr>
          <a:xfrm>
            <a:off x="11338058" y="7456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7" name="Rectangle 376"/>
          <p:cNvSpPr/>
          <p:nvPr/>
        </p:nvSpPr>
        <p:spPr>
          <a:xfrm>
            <a:off x="10595351" y="765346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8" name="Rectangle 377"/>
          <p:cNvSpPr/>
          <p:nvPr/>
        </p:nvSpPr>
        <p:spPr>
          <a:xfrm>
            <a:off x="10844739" y="765446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9" name="Rectangle 378"/>
          <p:cNvSpPr/>
          <p:nvPr/>
        </p:nvSpPr>
        <p:spPr>
          <a:xfrm>
            <a:off x="11096057" y="765517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0" name="Rectangle 379"/>
          <p:cNvSpPr/>
          <p:nvPr/>
        </p:nvSpPr>
        <p:spPr>
          <a:xfrm>
            <a:off x="11338732" y="765588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9" name="TextBox 8"/>
          <p:cNvSpPr txBox="1"/>
          <p:nvPr/>
        </p:nvSpPr>
        <p:spPr>
          <a:xfrm>
            <a:off x="650242" y="2016196"/>
            <a:ext cx="6091786" cy="531426"/>
          </a:xfrm>
          <a:prstGeom prst="rect">
            <a:avLst/>
          </a:prstGeom>
          <a:noFill/>
        </p:spPr>
        <p:txBody>
          <a:bodyPr wrap="square" lIns="130039" tIns="65020" rIns="130039" bIns="65020" rtlCol="0">
            <a:spAutoFit/>
          </a:bodyPr>
          <a:lstStyle/>
          <a:p>
            <a:pPr marL="487647" indent="-487647" algn="l" defTabSz="1300393" rtl="0">
              <a:buFontTx/>
              <a:buAutoNum type="arabicParenR"/>
            </a:pPr>
            <a:r>
              <a:rPr lang="en-US" sz="2600" kern="1200" dirty="0">
                <a:solidFill>
                  <a:prstClr val="black"/>
                </a:solidFill>
                <a:latin typeface="Calibri"/>
                <a:ea typeface="+mn-ea"/>
                <a:cs typeface="+mn-cs"/>
              </a:rPr>
              <a:t>Create directed edges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267"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
        <p:nvSpPr>
          <p:cNvPr id="268" name="TextBox 267"/>
          <p:cNvSpPr txBox="1"/>
          <p:nvPr/>
        </p:nvSpPr>
        <p:spPr>
          <a:xfrm rot="621265">
            <a:off x="4448143" y="2743709"/>
            <a:ext cx="2914074" cy="531426"/>
          </a:xfrm>
          <a:prstGeom prst="rect">
            <a:avLst/>
          </a:prstGeom>
          <a:noFill/>
        </p:spPr>
        <p:txBody>
          <a:bodyPr wrap="none" lIns="130039" tIns="65020" rIns="130039" bIns="65020" rtlCol="0">
            <a:spAutoFit/>
          </a:bodyPr>
          <a:lstStyle/>
          <a:p>
            <a:pPr algn="l" defTabSz="1300393" rtl="0"/>
            <a:r>
              <a:rPr lang="en-US" sz="2600" b="1" kern="1200" dirty="0">
                <a:solidFill>
                  <a:srgbClr val="008000"/>
                </a:solidFill>
                <a:latin typeface="Calibri"/>
                <a:ea typeface="+mn-ea"/>
                <a:cs typeface="+mn-cs"/>
              </a:rPr>
              <a:t>New rules installed</a:t>
            </a:r>
          </a:p>
        </p:txBody>
      </p:sp>
    </p:spTree>
    <p:custDataLst>
      <p:tags r:id="rId1"/>
    </p:custDataLst>
    <p:extLst>
      <p:ext uri="{BB962C8B-B14F-4D97-AF65-F5344CB8AC3E}">
        <p14:creationId xmlns:p14="http://schemas.microsoft.com/office/powerpoint/2010/main" val="283902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64"/>
                                        </p:tgtEl>
                                        <p:attrNameLst>
                                          <p:attrName>style.visibility</p:attrName>
                                        </p:attrNameLst>
                                      </p:cBhvr>
                                      <p:to>
                                        <p:strVal val="visible"/>
                                      </p:to>
                                    </p:set>
                                    <p:animEffect transition="in" filter="fade">
                                      <p:cBhvr>
                                        <p:cTn id="16" dur="500"/>
                                        <p:tgtEl>
                                          <p:spTgt spid="3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9"/>
                                        </p:tgtEl>
                                        <p:attrNameLst>
                                          <p:attrName>style.visibility</p:attrName>
                                        </p:attrNameLst>
                                      </p:cBhvr>
                                      <p:to>
                                        <p:strVal val="visible"/>
                                      </p:to>
                                    </p:set>
                                    <p:animEffect transition="in" filter="fade">
                                      <p:cBhvr>
                                        <p:cTn id="19" dur="500"/>
                                        <p:tgtEl>
                                          <p:spTgt spid="29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9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P spid="299" grpId="1" animBg="1"/>
      <p:bldP spid="8" grpId="0" animBg="1"/>
      <p:bldP spid="8" grpId="1"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NetPlumber</a:t>
            </a:r>
            <a:r>
              <a:rPr lang="en-US" dirty="0"/>
              <a:t> </a:t>
            </a:r>
            <a:r>
              <a:rPr lang="en-US" dirty="0" smtClean="0"/>
              <a:t>– </a:t>
            </a:r>
            <a:r>
              <a:rPr lang="en-US" dirty="0"/>
              <a:t>Computing Reachability</a:t>
            </a:r>
            <a:br>
              <a:rPr lang="en-US" dirty="0"/>
            </a:br>
            <a:r>
              <a:rPr lang="en-US" dirty="0"/>
              <a:t>with Updates</a:t>
            </a:r>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
        <p:nvSpPr>
          <p:cNvPr id="10" name="Can 9"/>
          <p:cNvSpPr/>
          <p:nvPr/>
        </p:nvSpPr>
        <p:spPr>
          <a:xfrm>
            <a:off x="8132100" y="2166176"/>
            <a:ext cx="858786" cy="510582"/>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1" name="Can 10"/>
          <p:cNvSpPr/>
          <p:nvPr/>
        </p:nvSpPr>
        <p:spPr>
          <a:xfrm>
            <a:off x="10288833" y="2166176"/>
            <a:ext cx="858786" cy="510582"/>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cxnSp>
        <p:nvCxnSpPr>
          <p:cNvPr id="14" name="Straight Connector 13"/>
          <p:cNvCxnSpPr>
            <a:stCxn id="10" idx="4"/>
            <a:endCxn id="11" idx="2"/>
          </p:cNvCxnSpPr>
          <p:nvPr/>
        </p:nvCxnSpPr>
        <p:spPr>
          <a:xfrm>
            <a:off x="8990889" y="2421467"/>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9888659" y="3162665"/>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10718227" y="2676757"/>
            <a:ext cx="717420" cy="48590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8561495" y="2676757"/>
            <a:ext cx="989871" cy="58473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9029871" y="2907374"/>
            <a:ext cx="858786" cy="510582"/>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3" name="Can 12"/>
          <p:cNvSpPr/>
          <p:nvPr/>
        </p:nvSpPr>
        <p:spPr>
          <a:xfrm>
            <a:off x="11186604" y="2907374"/>
            <a:ext cx="858786" cy="510582"/>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30" name="Rectangle 29"/>
          <p:cNvSpPr/>
          <p:nvPr/>
        </p:nvSpPr>
        <p:spPr>
          <a:xfrm>
            <a:off x="2004907" y="3715694"/>
            <a:ext cx="2438400" cy="585216"/>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000000"/>
              </a:solidFill>
              <a:latin typeface="Calibri"/>
            </a:endParaRPr>
          </a:p>
        </p:txBody>
      </p:sp>
      <p:sp>
        <p:nvSpPr>
          <p:cNvPr id="31" name="Rectangle 30"/>
          <p:cNvSpPr/>
          <p:nvPr/>
        </p:nvSpPr>
        <p:spPr>
          <a:xfrm>
            <a:off x="2004907" y="4495982"/>
            <a:ext cx="2915942"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2" name="Rectangle 31"/>
          <p:cNvSpPr/>
          <p:nvPr/>
        </p:nvSpPr>
        <p:spPr>
          <a:xfrm>
            <a:off x="2004907" y="5276270"/>
            <a:ext cx="2438400"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3" name="Rectangle 32"/>
          <p:cNvSpPr/>
          <p:nvPr/>
        </p:nvSpPr>
        <p:spPr>
          <a:xfrm>
            <a:off x="6123093" y="4189282"/>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4" name="Rectangle 33"/>
          <p:cNvSpPr/>
          <p:nvPr/>
        </p:nvSpPr>
        <p:spPr>
          <a:xfrm>
            <a:off x="6123093" y="4969570"/>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5" name="Rectangle 34"/>
          <p:cNvSpPr/>
          <p:nvPr/>
        </p:nvSpPr>
        <p:spPr>
          <a:xfrm>
            <a:off x="5372271" y="6872026"/>
            <a:ext cx="2438400" cy="585216"/>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6" name="Rectangle 35"/>
          <p:cNvSpPr/>
          <p:nvPr/>
        </p:nvSpPr>
        <p:spPr>
          <a:xfrm>
            <a:off x="5372271" y="7652314"/>
            <a:ext cx="2438400" cy="585216"/>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7" name="Rectangle 36"/>
          <p:cNvSpPr/>
          <p:nvPr/>
        </p:nvSpPr>
        <p:spPr>
          <a:xfrm>
            <a:off x="9320107" y="6120161"/>
            <a:ext cx="2438400" cy="585216"/>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8" name="Rectangle 37"/>
          <p:cNvSpPr/>
          <p:nvPr/>
        </p:nvSpPr>
        <p:spPr>
          <a:xfrm>
            <a:off x="9320107" y="6900449"/>
            <a:ext cx="2438400" cy="585216"/>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cxnSp>
        <p:nvCxnSpPr>
          <p:cNvPr id="44" name="Straight Arrow Connector 43"/>
          <p:cNvCxnSpPr>
            <a:stCxn id="30" idx="3"/>
            <a:endCxn id="33" idx="1"/>
          </p:cNvCxnSpPr>
          <p:nvPr/>
        </p:nvCxnSpPr>
        <p:spPr>
          <a:xfrm>
            <a:off x="4443308" y="4008301"/>
            <a:ext cx="1679787"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4443307" y="5568878"/>
            <a:ext cx="928964" cy="15957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8561495" y="4481892"/>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8561495" y="5262180"/>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7810671" y="7164636"/>
            <a:ext cx="1509436" cy="284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7810671" y="7193059"/>
            <a:ext cx="1509436" cy="751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113452" y="380928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2362840" y="38102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2614158" y="381099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2856835" y="381170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2114128" y="40087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2363516" y="400974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2614834" y="40104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857509" y="401116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3549593" y="3811704"/>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 name="Straight Arrow Connector 5"/>
          <p:cNvCxnSpPr>
            <a:endCxn id="55" idx="1"/>
          </p:cNvCxnSpPr>
          <p:nvPr/>
        </p:nvCxnSpPr>
        <p:spPr>
          <a:xfrm flipV="1">
            <a:off x="3103261" y="400049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121401" y="4571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2370789" y="457208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2622107" y="45727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2122078" y="477054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2371466" y="477155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6" name="Rectangle 65"/>
          <p:cNvSpPr/>
          <p:nvPr/>
        </p:nvSpPr>
        <p:spPr>
          <a:xfrm>
            <a:off x="2622783" y="47722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8" name="Rectangle 67"/>
          <p:cNvSpPr/>
          <p:nvPr/>
        </p:nvSpPr>
        <p:spPr>
          <a:xfrm>
            <a:off x="4461789" y="4585710"/>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9" name="Straight Arrow Connector 68"/>
          <p:cNvCxnSpPr/>
          <p:nvPr/>
        </p:nvCxnSpPr>
        <p:spPr>
          <a:xfrm flipV="1">
            <a:off x="3037450" y="4774498"/>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2117766" y="53694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1" name="Rectangle 70"/>
          <p:cNvSpPr/>
          <p:nvPr/>
        </p:nvSpPr>
        <p:spPr>
          <a:xfrm>
            <a:off x="2367154" y="537041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618472" y="537112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861146" y="53718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4" name="Rectangle 73"/>
          <p:cNvSpPr/>
          <p:nvPr/>
        </p:nvSpPr>
        <p:spPr>
          <a:xfrm>
            <a:off x="2118440" y="5568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5" name="Rectangle 74"/>
          <p:cNvSpPr/>
          <p:nvPr/>
        </p:nvSpPr>
        <p:spPr>
          <a:xfrm>
            <a:off x="2367828" y="5569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6" name="Rectangle 75"/>
          <p:cNvSpPr/>
          <p:nvPr/>
        </p:nvSpPr>
        <p:spPr>
          <a:xfrm>
            <a:off x="2619146" y="557059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7" name="Rectangle 76"/>
          <p:cNvSpPr/>
          <p:nvPr/>
        </p:nvSpPr>
        <p:spPr>
          <a:xfrm>
            <a:off x="2861821" y="55713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8" name="Rectangle 77"/>
          <p:cNvSpPr/>
          <p:nvPr/>
        </p:nvSpPr>
        <p:spPr>
          <a:xfrm>
            <a:off x="3553905" y="5371838"/>
            <a:ext cx="382744" cy="37757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79" name="Straight Arrow Connector 78"/>
          <p:cNvCxnSpPr>
            <a:endCxn id="78" idx="1"/>
          </p:cNvCxnSpPr>
          <p:nvPr/>
        </p:nvCxnSpPr>
        <p:spPr>
          <a:xfrm flipV="1">
            <a:off x="3107573" y="5560626"/>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279117" y="427353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1" name="Rectangle 80"/>
          <p:cNvSpPr/>
          <p:nvPr/>
        </p:nvSpPr>
        <p:spPr>
          <a:xfrm>
            <a:off x="6528505" y="42745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2" name="Rectangle 81"/>
          <p:cNvSpPr/>
          <p:nvPr/>
        </p:nvSpPr>
        <p:spPr>
          <a:xfrm>
            <a:off x="6779823" y="427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3" name="Rectangle 82"/>
          <p:cNvSpPr/>
          <p:nvPr/>
        </p:nvSpPr>
        <p:spPr>
          <a:xfrm>
            <a:off x="7022498" y="427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4" name="Rectangle 83"/>
          <p:cNvSpPr/>
          <p:nvPr/>
        </p:nvSpPr>
        <p:spPr>
          <a:xfrm>
            <a:off x="6279794" y="44729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5" name="Rectangle 84"/>
          <p:cNvSpPr/>
          <p:nvPr/>
        </p:nvSpPr>
        <p:spPr>
          <a:xfrm>
            <a:off x="6529182" y="447399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6" name="Rectangle 85"/>
          <p:cNvSpPr/>
          <p:nvPr/>
        </p:nvSpPr>
        <p:spPr>
          <a:xfrm>
            <a:off x="6780500" y="447470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7" name="Rectangle 86"/>
          <p:cNvSpPr/>
          <p:nvPr/>
        </p:nvSpPr>
        <p:spPr>
          <a:xfrm>
            <a:off x="7023174" y="447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8" name="Rectangle 87"/>
          <p:cNvSpPr/>
          <p:nvPr/>
        </p:nvSpPr>
        <p:spPr>
          <a:xfrm>
            <a:off x="7715256" y="4275956"/>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89" name="Straight Arrow Connector 88"/>
          <p:cNvCxnSpPr>
            <a:endCxn id="88" idx="1"/>
          </p:cNvCxnSpPr>
          <p:nvPr/>
        </p:nvCxnSpPr>
        <p:spPr>
          <a:xfrm flipV="1">
            <a:off x="7268925" y="446474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6285359" y="5062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1" name="Rectangle 100"/>
          <p:cNvSpPr/>
          <p:nvPr/>
        </p:nvSpPr>
        <p:spPr>
          <a:xfrm>
            <a:off x="6534747" y="5063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2" name="Rectangle 101"/>
          <p:cNvSpPr/>
          <p:nvPr/>
        </p:nvSpPr>
        <p:spPr>
          <a:xfrm>
            <a:off x="6786065" y="506386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3" name="Rectangle 102"/>
          <p:cNvSpPr/>
          <p:nvPr/>
        </p:nvSpPr>
        <p:spPr>
          <a:xfrm>
            <a:off x="7028742" y="50645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4" name="Rectangle 103"/>
          <p:cNvSpPr/>
          <p:nvPr/>
        </p:nvSpPr>
        <p:spPr>
          <a:xfrm>
            <a:off x="6286036" y="52616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5" name="Rectangle 104"/>
          <p:cNvSpPr/>
          <p:nvPr/>
        </p:nvSpPr>
        <p:spPr>
          <a:xfrm>
            <a:off x="6535423" y="52626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6" name="Rectangle 105"/>
          <p:cNvSpPr/>
          <p:nvPr/>
        </p:nvSpPr>
        <p:spPr>
          <a:xfrm>
            <a:off x="6786741" y="52633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7" name="Rectangle 106"/>
          <p:cNvSpPr/>
          <p:nvPr/>
        </p:nvSpPr>
        <p:spPr>
          <a:xfrm>
            <a:off x="7029416" y="52640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8" name="Rectangle 107"/>
          <p:cNvSpPr/>
          <p:nvPr/>
        </p:nvSpPr>
        <p:spPr>
          <a:xfrm>
            <a:off x="7721498" y="5064581"/>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09" name="Straight Arrow Connector 108"/>
          <p:cNvCxnSpPr>
            <a:endCxn id="108" idx="1"/>
          </p:cNvCxnSpPr>
          <p:nvPr/>
        </p:nvCxnSpPr>
        <p:spPr>
          <a:xfrm flipV="1">
            <a:off x="7275167" y="525336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9517951" y="62120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1" name="Rectangle 110"/>
          <p:cNvSpPr/>
          <p:nvPr/>
        </p:nvSpPr>
        <p:spPr>
          <a:xfrm>
            <a:off x="9767339" y="621303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2" name="Rectangle 111"/>
          <p:cNvSpPr/>
          <p:nvPr/>
        </p:nvSpPr>
        <p:spPr>
          <a:xfrm>
            <a:off x="10018657" y="621374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3" name="Rectangle 112"/>
          <p:cNvSpPr/>
          <p:nvPr/>
        </p:nvSpPr>
        <p:spPr>
          <a:xfrm>
            <a:off x="10261332" y="62144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4" name="Rectangle 113"/>
          <p:cNvSpPr/>
          <p:nvPr/>
        </p:nvSpPr>
        <p:spPr>
          <a:xfrm>
            <a:off x="9518626" y="641150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5" name="Rectangle 114"/>
          <p:cNvSpPr/>
          <p:nvPr/>
        </p:nvSpPr>
        <p:spPr>
          <a:xfrm>
            <a:off x="9768014" y="6412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6" name="Rectangle 115"/>
          <p:cNvSpPr/>
          <p:nvPr/>
        </p:nvSpPr>
        <p:spPr>
          <a:xfrm>
            <a:off x="10019334" y="64132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10262009" y="641392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10954090" y="6214460"/>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19" name="Straight Arrow Connector 118"/>
          <p:cNvCxnSpPr>
            <a:endCxn id="118" idx="1"/>
          </p:cNvCxnSpPr>
          <p:nvPr/>
        </p:nvCxnSpPr>
        <p:spPr>
          <a:xfrm flipV="1">
            <a:off x="10507759" y="640325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9497589" y="699403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1" name="Rectangle 130"/>
          <p:cNvSpPr/>
          <p:nvPr/>
        </p:nvSpPr>
        <p:spPr>
          <a:xfrm>
            <a:off x="9746977" y="699503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9998295" y="699574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10240970" y="699645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9498264" y="7193499"/>
            <a:ext cx="245751" cy="199022"/>
          </a:xfrm>
          <a:prstGeom prst="rect">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9747654" y="71944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9998972" y="7195210"/>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10241647" y="719592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10933728" y="6996459"/>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39" name="Straight Arrow Connector 138"/>
          <p:cNvCxnSpPr>
            <a:endCxn id="138" idx="1"/>
          </p:cNvCxnSpPr>
          <p:nvPr/>
        </p:nvCxnSpPr>
        <p:spPr>
          <a:xfrm flipV="1">
            <a:off x="10487397" y="718524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5525504" y="6954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5774892" y="695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6026210" y="695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6268887" y="6956665"/>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526181" y="7153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5775568" y="7154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026886" y="715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6269561" y="715612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6961643" y="6956665"/>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Arrow Connector 148"/>
          <p:cNvCxnSpPr>
            <a:endCxn id="148" idx="1"/>
          </p:cNvCxnSpPr>
          <p:nvPr/>
        </p:nvCxnSpPr>
        <p:spPr>
          <a:xfrm flipV="1">
            <a:off x="6515313" y="714545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5529141" y="7745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1" name="Rectangle 150"/>
          <p:cNvSpPr/>
          <p:nvPr/>
        </p:nvSpPr>
        <p:spPr>
          <a:xfrm>
            <a:off x="5778529" y="7746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2" name="Rectangle 151"/>
          <p:cNvSpPr/>
          <p:nvPr/>
        </p:nvSpPr>
        <p:spPr>
          <a:xfrm>
            <a:off x="6029847" y="77471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3" name="Rectangle 152"/>
          <p:cNvSpPr/>
          <p:nvPr/>
        </p:nvSpPr>
        <p:spPr>
          <a:xfrm>
            <a:off x="6272522" y="77478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4" name="Rectangle 153"/>
          <p:cNvSpPr/>
          <p:nvPr/>
        </p:nvSpPr>
        <p:spPr>
          <a:xfrm>
            <a:off x="5529816" y="7944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5" name="Rectangle 154"/>
          <p:cNvSpPr/>
          <p:nvPr/>
        </p:nvSpPr>
        <p:spPr>
          <a:xfrm>
            <a:off x="5779206" y="79459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6" name="Rectangle 155"/>
          <p:cNvSpPr/>
          <p:nvPr/>
        </p:nvSpPr>
        <p:spPr>
          <a:xfrm>
            <a:off x="6030524" y="794663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6273199" y="79473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6965280" y="7747882"/>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9" name="Straight Arrow Connector 158"/>
          <p:cNvCxnSpPr>
            <a:endCxn id="158" idx="1"/>
          </p:cNvCxnSpPr>
          <p:nvPr/>
        </p:nvCxnSpPr>
        <p:spPr>
          <a:xfrm flipV="1">
            <a:off x="6518949" y="793667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3403210" y="4575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3652597" y="4576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2" name="Rectangle 161"/>
          <p:cNvSpPr/>
          <p:nvPr/>
        </p:nvSpPr>
        <p:spPr>
          <a:xfrm>
            <a:off x="3903915" y="4576747"/>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4146590" y="4577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3403884" y="4774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5" name="Rectangle 164"/>
          <p:cNvSpPr/>
          <p:nvPr/>
        </p:nvSpPr>
        <p:spPr>
          <a:xfrm>
            <a:off x="3653272" y="477549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3904590" y="477621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4147267" y="47769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1" name="Rectangle 60"/>
          <p:cNvSpPr/>
          <p:nvPr/>
        </p:nvSpPr>
        <p:spPr>
          <a:xfrm>
            <a:off x="2864782" y="45735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7" name="Rectangle 66"/>
          <p:cNvSpPr/>
          <p:nvPr/>
        </p:nvSpPr>
        <p:spPr>
          <a:xfrm>
            <a:off x="2865458" y="477297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8" name="Curved Connector 167"/>
          <p:cNvCxnSpPr/>
          <p:nvPr/>
        </p:nvCxnSpPr>
        <p:spPr>
          <a:xfrm rot="10800000">
            <a:off x="5372271" y="7164634"/>
            <a:ext cx="18062" cy="780288"/>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7472157" y="2421467"/>
            <a:ext cx="659944"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12045390" y="3162665"/>
            <a:ext cx="639141"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9521" y="2090518"/>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54560" y="2889837"/>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7253295" y="2681166"/>
            <a:ext cx="431485"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A</a:t>
            </a:r>
          </a:p>
        </p:txBody>
      </p:sp>
      <p:sp>
        <p:nvSpPr>
          <p:cNvPr id="183" name="TextBox 182"/>
          <p:cNvSpPr txBox="1"/>
          <p:nvPr/>
        </p:nvSpPr>
        <p:spPr>
          <a:xfrm>
            <a:off x="12433175" y="3474944"/>
            <a:ext cx="421369"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B</a:t>
            </a:r>
          </a:p>
        </p:txBody>
      </p:sp>
      <p:sp>
        <p:nvSpPr>
          <p:cNvPr id="184" name="Oval 183"/>
          <p:cNvSpPr/>
          <p:nvPr/>
        </p:nvSpPr>
        <p:spPr>
          <a:xfrm>
            <a:off x="0" y="4189281"/>
            <a:ext cx="1286511" cy="961270"/>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85" name="Straight Arrow Connector 184"/>
          <p:cNvCxnSpPr>
            <a:stCxn id="184" idx="6"/>
          </p:cNvCxnSpPr>
          <p:nvPr/>
        </p:nvCxnSpPr>
        <p:spPr>
          <a:xfrm flipV="1">
            <a:off x="1286511" y="4008301"/>
            <a:ext cx="718396" cy="6616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1286511" y="4669916"/>
            <a:ext cx="718396" cy="1186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1286511" y="4669916"/>
            <a:ext cx="718396" cy="8989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11758507" y="6412771"/>
            <a:ext cx="505044" cy="12395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10539308" y="7485665"/>
            <a:ext cx="1262919" cy="6888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11802226" y="7652316"/>
            <a:ext cx="922650" cy="1044473"/>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sp>
        <p:nvSpPr>
          <p:cNvPr id="192" name="TextBox 191"/>
          <p:cNvSpPr txBox="1"/>
          <p:nvPr/>
        </p:nvSpPr>
        <p:spPr>
          <a:xfrm>
            <a:off x="81501" y="5219035"/>
            <a:ext cx="1074254" cy="831681"/>
          </a:xfrm>
          <a:prstGeom prst="rect">
            <a:avLst/>
          </a:prstGeom>
          <a:noFill/>
          <a:ln>
            <a:solidFill>
              <a:schemeClr val="tx1"/>
            </a:solidFill>
          </a:ln>
        </p:spPr>
        <p:txBody>
          <a:bodyPr wrap="none" lIns="130039" tIns="65020" rIns="130039" bIns="65020" rtlCol="0">
            <a:spAutoFit/>
          </a:bodyPr>
          <a:lstStyle/>
          <a:p>
            <a:pPr defTabSz="1300393" rtl="0"/>
            <a:r>
              <a:rPr lang="en-US" sz="2300" kern="1200" dirty="0">
                <a:solidFill>
                  <a:prstClr val="black"/>
                </a:solidFill>
                <a:latin typeface="Calibri"/>
                <a:ea typeface="+mn-ea"/>
                <a:cs typeface="+mn-cs"/>
              </a:rPr>
              <a:t>Source</a:t>
            </a:r>
          </a:p>
          <a:p>
            <a:pPr defTabSz="1300393" rtl="0"/>
            <a:r>
              <a:rPr lang="en-US" sz="2300" kern="1200" dirty="0">
                <a:solidFill>
                  <a:prstClr val="black"/>
                </a:solidFill>
                <a:latin typeface="Calibri"/>
                <a:ea typeface="+mn-ea"/>
                <a:cs typeface="+mn-cs"/>
              </a:rPr>
              <a:t>Node</a:t>
            </a:r>
          </a:p>
        </p:txBody>
      </p:sp>
      <p:sp>
        <p:nvSpPr>
          <p:cNvPr id="193" name="Rectangle 192"/>
          <p:cNvSpPr/>
          <p:nvPr/>
        </p:nvSpPr>
        <p:spPr>
          <a:xfrm>
            <a:off x="120330" y="445406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4" name="Rectangle 193"/>
          <p:cNvSpPr/>
          <p:nvPr/>
        </p:nvSpPr>
        <p:spPr>
          <a:xfrm>
            <a:off x="369717" y="44550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5" name="Rectangle 194"/>
          <p:cNvSpPr/>
          <p:nvPr/>
        </p:nvSpPr>
        <p:spPr>
          <a:xfrm>
            <a:off x="621035" y="44557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6" name="Rectangle 195"/>
          <p:cNvSpPr/>
          <p:nvPr/>
        </p:nvSpPr>
        <p:spPr>
          <a:xfrm>
            <a:off x="863710" y="445649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7" name="Rectangle 196"/>
          <p:cNvSpPr/>
          <p:nvPr/>
        </p:nvSpPr>
        <p:spPr>
          <a:xfrm>
            <a:off x="121004" y="4653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8" name="Rectangle 197"/>
          <p:cNvSpPr/>
          <p:nvPr/>
        </p:nvSpPr>
        <p:spPr>
          <a:xfrm>
            <a:off x="370392" y="4654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9" name="Rectangle 198"/>
          <p:cNvSpPr/>
          <p:nvPr/>
        </p:nvSpPr>
        <p:spPr>
          <a:xfrm>
            <a:off x="621710" y="46552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0" name="Rectangle 199"/>
          <p:cNvSpPr/>
          <p:nvPr/>
        </p:nvSpPr>
        <p:spPr>
          <a:xfrm>
            <a:off x="864387" y="465595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1" name="Rectangle 200"/>
          <p:cNvSpPr/>
          <p:nvPr/>
        </p:nvSpPr>
        <p:spPr>
          <a:xfrm>
            <a:off x="119653" y="4455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2" name="Rectangle 201"/>
          <p:cNvSpPr/>
          <p:nvPr/>
        </p:nvSpPr>
        <p:spPr>
          <a:xfrm>
            <a:off x="369041" y="445603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3" name="Rectangle 202"/>
          <p:cNvSpPr/>
          <p:nvPr/>
        </p:nvSpPr>
        <p:spPr>
          <a:xfrm>
            <a:off x="620359" y="445675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4" name="Rectangle 203"/>
          <p:cNvSpPr/>
          <p:nvPr/>
        </p:nvSpPr>
        <p:spPr>
          <a:xfrm>
            <a:off x="863036" y="445746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5" name="Rectangle 204"/>
          <p:cNvSpPr/>
          <p:nvPr/>
        </p:nvSpPr>
        <p:spPr>
          <a:xfrm>
            <a:off x="120330" y="4654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6" name="Rectangle 205"/>
          <p:cNvSpPr/>
          <p:nvPr/>
        </p:nvSpPr>
        <p:spPr>
          <a:xfrm>
            <a:off x="369717" y="4655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7" name="Rectangle 206"/>
          <p:cNvSpPr/>
          <p:nvPr/>
        </p:nvSpPr>
        <p:spPr>
          <a:xfrm>
            <a:off x="621035" y="465621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8" name="Rectangle 207"/>
          <p:cNvSpPr/>
          <p:nvPr/>
        </p:nvSpPr>
        <p:spPr>
          <a:xfrm>
            <a:off x="863710" y="46569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5" name="Rectangle 224"/>
          <p:cNvSpPr/>
          <p:nvPr/>
        </p:nvSpPr>
        <p:spPr>
          <a:xfrm>
            <a:off x="4939903" y="457745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6" name="Rectangle 225"/>
          <p:cNvSpPr/>
          <p:nvPr/>
        </p:nvSpPr>
        <p:spPr>
          <a:xfrm>
            <a:off x="5189291" y="457845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7" name="Rectangle 226"/>
          <p:cNvSpPr/>
          <p:nvPr/>
        </p:nvSpPr>
        <p:spPr>
          <a:xfrm>
            <a:off x="5440609" y="457916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8" name="Rectangle 227"/>
          <p:cNvSpPr/>
          <p:nvPr/>
        </p:nvSpPr>
        <p:spPr>
          <a:xfrm>
            <a:off x="5683284" y="45798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9" name="Rectangle 228"/>
          <p:cNvSpPr/>
          <p:nvPr/>
        </p:nvSpPr>
        <p:spPr>
          <a:xfrm>
            <a:off x="4940578" y="4776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0" name="Rectangle 229"/>
          <p:cNvSpPr/>
          <p:nvPr/>
        </p:nvSpPr>
        <p:spPr>
          <a:xfrm>
            <a:off x="5189966" y="477792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1" name="Rectangle 230"/>
          <p:cNvSpPr/>
          <p:nvPr/>
        </p:nvSpPr>
        <p:spPr>
          <a:xfrm>
            <a:off x="5441286" y="477863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2" name="Rectangle 231"/>
          <p:cNvSpPr/>
          <p:nvPr/>
        </p:nvSpPr>
        <p:spPr>
          <a:xfrm>
            <a:off x="5683961" y="477934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3" name="Rectangle 232"/>
          <p:cNvSpPr/>
          <p:nvPr/>
        </p:nvSpPr>
        <p:spPr>
          <a:xfrm>
            <a:off x="4026792" y="347125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4" name="Rectangle 233"/>
          <p:cNvSpPr/>
          <p:nvPr/>
        </p:nvSpPr>
        <p:spPr>
          <a:xfrm>
            <a:off x="4276180" y="347225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5" name="Rectangle 234"/>
          <p:cNvSpPr/>
          <p:nvPr/>
        </p:nvSpPr>
        <p:spPr>
          <a:xfrm>
            <a:off x="4527498" y="34729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6" name="Rectangle 235"/>
          <p:cNvSpPr/>
          <p:nvPr/>
        </p:nvSpPr>
        <p:spPr>
          <a:xfrm>
            <a:off x="4770172" y="347368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7" name="Rectangle 236"/>
          <p:cNvSpPr/>
          <p:nvPr/>
        </p:nvSpPr>
        <p:spPr>
          <a:xfrm>
            <a:off x="4027466" y="36707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8" name="Rectangle 237"/>
          <p:cNvSpPr/>
          <p:nvPr/>
        </p:nvSpPr>
        <p:spPr>
          <a:xfrm>
            <a:off x="4276854" y="36717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9" name="Rectangle 238"/>
          <p:cNvSpPr/>
          <p:nvPr/>
        </p:nvSpPr>
        <p:spPr>
          <a:xfrm>
            <a:off x="4528172" y="367243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0" name="Rectangle 239"/>
          <p:cNvSpPr/>
          <p:nvPr/>
        </p:nvSpPr>
        <p:spPr>
          <a:xfrm>
            <a:off x="4770849" y="36731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9" name="Rectangle 288"/>
          <p:cNvSpPr/>
          <p:nvPr/>
        </p:nvSpPr>
        <p:spPr>
          <a:xfrm>
            <a:off x="7406497" y="6673006"/>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0" name="Rectangle 289"/>
          <p:cNvSpPr/>
          <p:nvPr/>
        </p:nvSpPr>
        <p:spPr>
          <a:xfrm>
            <a:off x="7655885" y="6674004"/>
            <a:ext cx="245751" cy="199022"/>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1" name="Rectangle 290"/>
          <p:cNvSpPr/>
          <p:nvPr/>
        </p:nvSpPr>
        <p:spPr>
          <a:xfrm>
            <a:off x="7907203" y="66747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2" name="Rectangle 291"/>
          <p:cNvSpPr/>
          <p:nvPr/>
        </p:nvSpPr>
        <p:spPr>
          <a:xfrm>
            <a:off x="8149877" y="667542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3" name="Rectangle 292"/>
          <p:cNvSpPr/>
          <p:nvPr/>
        </p:nvSpPr>
        <p:spPr>
          <a:xfrm>
            <a:off x="7407171" y="68724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4" name="Rectangle 293"/>
          <p:cNvSpPr/>
          <p:nvPr/>
        </p:nvSpPr>
        <p:spPr>
          <a:xfrm>
            <a:off x="7656559" y="68734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5" name="Rectangle 294"/>
          <p:cNvSpPr/>
          <p:nvPr/>
        </p:nvSpPr>
        <p:spPr>
          <a:xfrm>
            <a:off x="7907877" y="687417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6" name="Rectangle 295"/>
          <p:cNvSpPr/>
          <p:nvPr/>
        </p:nvSpPr>
        <p:spPr>
          <a:xfrm>
            <a:off x="8150552" y="687489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9" name="Rectangle 328"/>
          <p:cNvSpPr/>
          <p:nvPr/>
        </p:nvSpPr>
        <p:spPr>
          <a:xfrm>
            <a:off x="11435647" y="618176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0" name="Rectangle 329"/>
          <p:cNvSpPr/>
          <p:nvPr/>
        </p:nvSpPr>
        <p:spPr>
          <a:xfrm>
            <a:off x="11685035" y="618276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1" name="Rectangle 330"/>
          <p:cNvSpPr/>
          <p:nvPr/>
        </p:nvSpPr>
        <p:spPr>
          <a:xfrm>
            <a:off x="11936353" y="618347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2" name="Rectangle 331"/>
          <p:cNvSpPr/>
          <p:nvPr/>
        </p:nvSpPr>
        <p:spPr>
          <a:xfrm>
            <a:off x="12179028" y="618418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3" name="Rectangle 332"/>
          <p:cNvSpPr/>
          <p:nvPr/>
        </p:nvSpPr>
        <p:spPr>
          <a:xfrm>
            <a:off x="11436322" y="638122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4" name="Rectangle 333"/>
          <p:cNvSpPr/>
          <p:nvPr/>
        </p:nvSpPr>
        <p:spPr>
          <a:xfrm>
            <a:off x="11685710" y="638222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5" name="Rectangle 334"/>
          <p:cNvSpPr/>
          <p:nvPr/>
        </p:nvSpPr>
        <p:spPr>
          <a:xfrm>
            <a:off x="11937030" y="63829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6" name="Rectangle 335"/>
          <p:cNvSpPr/>
          <p:nvPr/>
        </p:nvSpPr>
        <p:spPr>
          <a:xfrm>
            <a:off x="12179705" y="638364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7" name="Rectangle 336"/>
          <p:cNvSpPr/>
          <p:nvPr/>
        </p:nvSpPr>
        <p:spPr>
          <a:xfrm>
            <a:off x="10594675" y="745400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8" name="Rectangle 337"/>
          <p:cNvSpPr/>
          <p:nvPr/>
        </p:nvSpPr>
        <p:spPr>
          <a:xfrm>
            <a:off x="10844065" y="745500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9" name="Rectangle 338"/>
          <p:cNvSpPr/>
          <p:nvPr/>
        </p:nvSpPr>
        <p:spPr>
          <a:xfrm>
            <a:off x="11095383" y="745571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0" name="Rectangle 339"/>
          <p:cNvSpPr/>
          <p:nvPr/>
        </p:nvSpPr>
        <p:spPr>
          <a:xfrm>
            <a:off x="11338058" y="7456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1" name="Rectangle 340"/>
          <p:cNvSpPr/>
          <p:nvPr/>
        </p:nvSpPr>
        <p:spPr>
          <a:xfrm>
            <a:off x="10595351" y="765346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2" name="Rectangle 341"/>
          <p:cNvSpPr/>
          <p:nvPr/>
        </p:nvSpPr>
        <p:spPr>
          <a:xfrm>
            <a:off x="10844739" y="765446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3" name="Rectangle 342"/>
          <p:cNvSpPr/>
          <p:nvPr/>
        </p:nvSpPr>
        <p:spPr>
          <a:xfrm>
            <a:off x="11096057" y="765517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4" name="Rectangle 343"/>
          <p:cNvSpPr/>
          <p:nvPr/>
        </p:nvSpPr>
        <p:spPr>
          <a:xfrm>
            <a:off x="11338732" y="765588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5" name="Rectangle 304"/>
          <p:cNvSpPr/>
          <p:nvPr/>
        </p:nvSpPr>
        <p:spPr>
          <a:xfrm>
            <a:off x="6130394" y="3519094"/>
            <a:ext cx="2915942"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06" name="Rectangle 305"/>
          <p:cNvSpPr/>
          <p:nvPr/>
        </p:nvSpPr>
        <p:spPr>
          <a:xfrm>
            <a:off x="6246888" y="35941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7" name="Rectangle 306"/>
          <p:cNvSpPr/>
          <p:nvPr/>
        </p:nvSpPr>
        <p:spPr>
          <a:xfrm>
            <a:off x="6496276" y="359519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8" name="Rectangle 307"/>
          <p:cNvSpPr/>
          <p:nvPr/>
        </p:nvSpPr>
        <p:spPr>
          <a:xfrm>
            <a:off x="6747594" y="359591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9" name="Rectangle 308"/>
          <p:cNvSpPr/>
          <p:nvPr/>
        </p:nvSpPr>
        <p:spPr>
          <a:xfrm>
            <a:off x="6247565" y="379366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0" name="Rectangle 309"/>
          <p:cNvSpPr/>
          <p:nvPr/>
        </p:nvSpPr>
        <p:spPr>
          <a:xfrm>
            <a:off x="6496953" y="379466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1" name="Rectangle 310"/>
          <p:cNvSpPr/>
          <p:nvPr/>
        </p:nvSpPr>
        <p:spPr>
          <a:xfrm>
            <a:off x="6748271" y="379537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2" name="Rectangle 311"/>
          <p:cNvSpPr/>
          <p:nvPr/>
        </p:nvSpPr>
        <p:spPr>
          <a:xfrm>
            <a:off x="8587276" y="3608823"/>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353" name="Straight Arrow Connector 352"/>
          <p:cNvCxnSpPr/>
          <p:nvPr/>
        </p:nvCxnSpPr>
        <p:spPr>
          <a:xfrm flipV="1">
            <a:off x="7162937" y="3797611"/>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4" name="Rectangle 353"/>
          <p:cNvSpPr/>
          <p:nvPr/>
        </p:nvSpPr>
        <p:spPr>
          <a:xfrm>
            <a:off x="7528697" y="359814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5" name="Rectangle 354"/>
          <p:cNvSpPr/>
          <p:nvPr/>
        </p:nvSpPr>
        <p:spPr>
          <a:xfrm>
            <a:off x="7778085" y="359914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6" name="Rectangle 355"/>
          <p:cNvSpPr/>
          <p:nvPr/>
        </p:nvSpPr>
        <p:spPr>
          <a:xfrm>
            <a:off x="8029402" y="359985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7" name="Rectangle 356"/>
          <p:cNvSpPr/>
          <p:nvPr/>
        </p:nvSpPr>
        <p:spPr>
          <a:xfrm>
            <a:off x="8272077" y="36005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8" name="Rectangle 357"/>
          <p:cNvSpPr/>
          <p:nvPr/>
        </p:nvSpPr>
        <p:spPr>
          <a:xfrm>
            <a:off x="7529371" y="37976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9" name="Rectangle 358"/>
          <p:cNvSpPr/>
          <p:nvPr/>
        </p:nvSpPr>
        <p:spPr>
          <a:xfrm>
            <a:off x="7778759" y="379861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0" name="Rectangle 359"/>
          <p:cNvSpPr/>
          <p:nvPr/>
        </p:nvSpPr>
        <p:spPr>
          <a:xfrm>
            <a:off x="8030077" y="37993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1" name="Rectangle 360"/>
          <p:cNvSpPr/>
          <p:nvPr/>
        </p:nvSpPr>
        <p:spPr>
          <a:xfrm>
            <a:off x="8272754" y="380003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2" name="Rectangle 361"/>
          <p:cNvSpPr/>
          <p:nvPr/>
        </p:nvSpPr>
        <p:spPr>
          <a:xfrm>
            <a:off x="6990269" y="359662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3" name="Rectangle 362"/>
          <p:cNvSpPr/>
          <p:nvPr/>
        </p:nvSpPr>
        <p:spPr>
          <a:xfrm>
            <a:off x="6990945" y="3796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9" name="Rectangle 258"/>
          <p:cNvSpPr/>
          <p:nvPr/>
        </p:nvSpPr>
        <p:spPr>
          <a:xfrm>
            <a:off x="4069827" y="53621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0" name="Rectangle 259"/>
          <p:cNvSpPr/>
          <p:nvPr/>
        </p:nvSpPr>
        <p:spPr>
          <a:xfrm>
            <a:off x="4319215" y="536315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1" name="Rectangle 260"/>
          <p:cNvSpPr/>
          <p:nvPr/>
        </p:nvSpPr>
        <p:spPr>
          <a:xfrm>
            <a:off x="4570533" y="536386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2" name="Rectangle 261"/>
          <p:cNvSpPr/>
          <p:nvPr/>
        </p:nvSpPr>
        <p:spPr>
          <a:xfrm>
            <a:off x="4813208" y="536457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3" name="Rectangle 262"/>
          <p:cNvSpPr/>
          <p:nvPr/>
        </p:nvSpPr>
        <p:spPr>
          <a:xfrm>
            <a:off x="4070504" y="556161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4" name="Rectangle 263"/>
          <p:cNvSpPr/>
          <p:nvPr/>
        </p:nvSpPr>
        <p:spPr>
          <a:xfrm>
            <a:off x="4319892" y="556261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5" name="Rectangle 264"/>
          <p:cNvSpPr/>
          <p:nvPr/>
        </p:nvSpPr>
        <p:spPr>
          <a:xfrm>
            <a:off x="4571210" y="556332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6" name="Rectangle 265"/>
          <p:cNvSpPr/>
          <p:nvPr/>
        </p:nvSpPr>
        <p:spPr>
          <a:xfrm>
            <a:off x="4813884" y="556404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9" name="Straight Arrow Connector 168"/>
          <p:cNvCxnSpPr>
            <a:stCxn id="31" idx="3"/>
            <a:endCxn id="34" idx="1"/>
          </p:cNvCxnSpPr>
          <p:nvPr/>
        </p:nvCxnSpPr>
        <p:spPr>
          <a:xfrm>
            <a:off x="4920849" y="4788589"/>
            <a:ext cx="1202244"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4" name="Straight Arrow Connector 363"/>
          <p:cNvCxnSpPr>
            <a:stCxn id="30" idx="3"/>
            <a:endCxn id="305" idx="1"/>
          </p:cNvCxnSpPr>
          <p:nvPr/>
        </p:nvCxnSpPr>
        <p:spPr>
          <a:xfrm flipV="1">
            <a:off x="4443309" y="3811702"/>
            <a:ext cx="1687087" cy="1965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Freeform 15"/>
          <p:cNvSpPr/>
          <p:nvPr/>
        </p:nvSpPr>
        <p:spPr>
          <a:xfrm>
            <a:off x="8662912" y="3790921"/>
            <a:ext cx="1679212" cy="3374990"/>
          </a:xfrm>
          <a:custGeom>
            <a:avLst/>
            <a:gdLst>
              <a:gd name="connsiteX0" fmla="*/ 267391 w 1180696"/>
              <a:gd name="connsiteY0" fmla="*/ 0 h 2373040"/>
              <a:gd name="connsiteX1" fmla="*/ 1178135 w 1180696"/>
              <a:gd name="connsiteY1" fmla="*/ 442856 h 2373040"/>
              <a:gd name="connsiteX2" fmla="*/ 16727 w 1180696"/>
              <a:gd name="connsiteY2" fmla="*/ 1971963 h 2373040"/>
              <a:gd name="connsiteX3" fmla="*/ 459566 w 1180696"/>
              <a:gd name="connsiteY3" fmla="*/ 2373040 h 2373040"/>
            </a:gdLst>
            <a:ahLst/>
            <a:cxnLst>
              <a:cxn ang="0">
                <a:pos x="connsiteX0" y="connsiteY0"/>
              </a:cxn>
              <a:cxn ang="0">
                <a:pos x="connsiteX1" y="connsiteY1"/>
              </a:cxn>
              <a:cxn ang="0">
                <a:pos x="connsiteX2" y="connsiteY2"/>
              </a:cxn>
              <a:cxn ang="0">
                <a:pos x="connsiteX3" y="connsiteY3"/>
              </a:cxn>
            </a:cxnLst>
            <a:rect l="l" t="t" r="r" b="b"/>
            <a:pathLst>
              <a:path w="1180696" h="2373040">
                <a:moveTo>
                  <a:pt x="267391" y="0"/>
                </a:moveTo>
                <a:cubicBezTo>
                  <a:pt x="743651" y="57098"/>
                  <a:pt x="1219912" y="114196"/>
                  <a:pt x="1178135" y="442856"/>
                </a:cubicBezTo>
                <a:cubicBezTo>
                  <a:pt x="1136358" y="771517"/>
                  <a:pt x="136488" y="1650266"/>
                  <a:pt x="16727" y="1971963"/>
                </a:cubicBezTo>
                <a:cubicBezTo>
                  <a:pt x="-103035" y="2293660"/>
                  <a:pt x="459566" y="2373040"/>
                  <a:pt x="459566" y="2373040"/>
                </a:cubicBezTo>
              </a:path>
            </a:pathLst>
          </a:custGeom>
          <a:ln>
            <a:solidFill>
              <a:srgbClr val="000000"/>
            </a:solidFill>
            <a:tailEnd type="stealth"/>
          </a:ln>
        </p:spPr>
        <p:style>
          <a:lnRef idx="2">
            <a:schemeClr val="accent1"/>
          </a:lnRef>
          <a:fillRef idx="0">
            <a:schemeClr val="accent1"/>
          </a:fillRef>
          <a:effectRef idx="1">
            <a:schemeClr val="accent1"/>
          </a:effectRef>
          <a:fontRef idx="minor">
            <a:schemeClr val="tx1"/>
          </a:fontRef>
        </p:style>
        <p:txBody>
          <a:bodyPr lIns="130039" tIns="65020" rIns="130039" bIns="65020" rtlCol="0" anchor="ctr"/>
          <a:lstStyle/>
          <a:p>
            <a:pPr defTabSz="1300393" rtl="0"/>
            <a:endParaRPr lang="en-US" sz="2600" kern="1200">
              <a:solidFill>
                <a:prstClr val="black"/>
              </a:solidFill>
              <a:latin typeface="Calibri"/>
            </a:endParaRPr>
          </a:p>
        </p:txBody>
      </p:sp>
      <p:sp>
        <p:nvSpPr>
          <p:cNvPr id="272" name="Rectangle 271"/>
          <p:cNvSpPr/>
          <p:nvPr/>
        </p:nvSpPr>
        <p:spPr>
          <a:xfrm>
            <a:off x="4029218" y="347665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7" name="Rectangle 296"/>
          <p:cNvSpPr/>
          <p:nvPr/>
        </p:nvSpPr>
        <p:spPr>
          <a:xfrm>
            <a:off x="4278606" y="347765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8" name="Rectangle 297"/>
          <p:cNvSpPr/>
          <p:nvPr/>
        </p:nvSpPr>
        <p:spPr>
          <a:xfrm>
            <a:off x="4529926" y="347836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0" name="Rectangle 299"/>
          <p:cNvSpPr/>
          <p:nvPr/>
        </p:nvSpPr>
        <p:spPr>
          <a:xfrm>
            <a:off x="4772601" y="347908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0" name="Rectangle 319"/>
          <p:cNvSpPr/>
          <p:nvPr/>
        </p:nvSpPr>
        <p:spPr>
          <a:xfrm>
            <a:off x="4029894" y="367612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5" name="Rectangle 364"/>
          <p:cNvSpPr/>
          <p:nvPr/>
        </p:nvSpPr>
        <p:spPr>
          <a:xfrm>
            <a:off x="4279282" y="36771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6" name="Rectangle 365"/>
          <p:cNvSpPr/>
          <p:nvPr/>
        </p:nvSpPr>
        <p:spPr>
          <a:xfrm>
            <a:off x="4530600" y="367783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7" name="Rectangle 366"/>
          <p:cNvSpPr/>
          <p:nvPr/>
        </p:nvSpPr>
        <p:spPr>
          <a:xfrm>
            <a:off x="4773275" y="367854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8" name="Rectangle 367"/>
          <p:cNvSpPr/>
          <p:nvPr/>
        </p:nvSpPr>
        <p:spPr>
          <a:xfrm>
            <a:off x="9032697" y="3589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9" name="Rectangle 368"/>
          <p:cNvSpPr/>
          <p:nvPr/>
        </p:nvSpPr>
        <p:spPr>
          <a:xfrm>
            <a:off x="9282085" y="3590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0" name="Rectangle 369"/>
          <p:cNvSpPr/>
          <p:nvPr/>
        </p:nvSpPr>
        <p:spPr>
          <a:xfrm>
            <a:off x="9533402" y="359075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1" name="Rectangle 370"/>
          <p:cNvSpPr/>
          <p:nvPr/>
        </p:nvSpPr>
        <p:spPr>
          <a:xfrm>
            <a:off x="9776077" y="359146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2" name="Rectangle 371"/>
          <p:cNvSpPr/>
          <p:nvPr/>
        </p:nvSpPr>
        <p:spPr>
          <a:xfrm>
            <a:off x="9033371" y="378850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3" name="Rectangle 372"/>
          <p:cNvSpPr/>
          <p:nvPr/>
        </p:nvSpPr>
        <p:spPr>
          <a:xfrm>
            <a:off x="9282759" y="378950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4" name="Rectangle 373"/>
          <p:cNvSpPr/>
          <p:nvPr/>
        </p:nvSpPr>
        <p:spPr>
          <a:xfrm>
            <a:off x="9534077" y="379021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5" name="Rectangle 374"/>
          <p:cNvSpPr/>
          <p:nvPr/>
        </p:nvSpPr>
        <p:spPr>
          <a:xfrm>
            <a:off x="9776754" y="379092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6" name="Rectangle 375"/>
          <p:cNvSpPr/>
          <p:nvPr/>
        </p:nvSpPr>
        <p:spPr>
          <a:xfrm>
            <a:off x="9035772" y="35877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7" name="Rectangle 376"/>
          <p:cNvSpPr/>
          <p:nvPr/>
        </p:nvSpPr>
        <p:spPr>
          <a:xfrm>
            <a:off x="9285160" y="358870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8" name="Rectangle 377"/>
          <p:cNvSpPr/>
          <p:nvPr/>
        </p:nvSpPr>
        <p:spPr>
          <a:xfrm>
            <a:off x="9536478" y="358941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9" name="Rectangle 378"/>
          <p:cNvSpPr/>
          <p:nvPr/>
        </p:nvSpPr>
        <p:spPr>
          <a:xfrm>
            <a:off x="9779153" y="35901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0" name="Rectangle 379"/>
          <p:cNvSpPr/>
          <p:nvPr/>
        </p:nvSpPr>
        <p:spPr>
          <a:xfrm>
            <a:off x="9036449" y="3787166"/>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1" name="Rectangle 380"/>
          <p:cNvSpPr/>
          <p:nvPr/>
        </p:nvSpPr>
        <p:spPr>
          <a:xfrm>
            <a:off x="9285837" y="3788166"/>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2" name="Rectangle 381"/>
          <p:cNvSpPr/>
          <p:nvPr/>
        </p:nvSpPr>
        <p:spPr>
          <a:xfrm>
            <a:off x="9537155" y="378887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3" name="Rectangle 382"/>
          <p:cNvSpPr/>
          <p:nvPr/>
        </p:nvSpPr>
        <p:spPr>
          <a:xfrm>
            <a:off x="9779829" y="378958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4" name="Rectangle 383"/>
          <p:cNvSpPr/>
          <p:nvPr/>
        </p:nvSpPr>
        <p:spPr>
          <a:xfrm>
            <a:off x="9550689" y="7456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5" name="Rectangle 384"/>
          <p:cNvSpPr/>
          <p:nvPr/>
        </p:nvSpPr>
        <p:spPr>
          <a:xfrm>
            <a:off x="9800077" y="7457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6" name="Rectangle 385"/>
          <p:cNvSpPr/>
          <p:nvPr/>
        </p:nvSpPr>
        <p:spPr>
          <a:xfrm>
            <a:off x="10051395" y="745813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7" name="Rectangle 386"/>
          <p:cNvSpPr/>
          <p:nvPr/>
        </p:nvSpPr>
        <p:spPr>
          <a:xfrm>
            <a:off x="10294070" y="745884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8" name="Rectangle 387"/>
          <p:cNvSpPr/>
          <p:nvPr/>
        </p:nvSpPr>
        <p:spPr>
          <a:xfrm>
            <a:off x="9551366" y="7655888"/>
            <a:ext cx="245751" cy="19902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9" name="Rectangle 388"/>
          <p:cNvSpPr/>
          <p:nvPr/>
        </p:nvSpPr>
        <p:spPr>
          <a:xfrm>
            <a:off x="9800754" y="765688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0" name="Rectangle 389"/>
          <p:cNvSpPr/>
          <p:nvPr/>
        </p:nvSpPr>
        <p:spPr>
          <a:xfrm>
            <a:off x="10052072" y="765759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1" name="Rectangle 390"/>
          <p:cNvSpPr/>
          <p:nvPr/>
        </p:nvSpPr>
        <p:spPr>
          <a:xfrm>
            <a:off x="10294746" y="765831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2" name="Rectangle 391"/>
          <p:cNvSpPr/>
          <p:nvPr/>
        </p:nvSpPr>
        <p:spPr>
          <a:xfrm>
            <a:off x="11922638" y="903519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3" name="Rectangle 392"/>
          <p:cNvSpPr/>
          <p:nvPr/>
        </p:nvSpPr>
        <p:spPr>
          <a:xfrm>
            <a:off x="12172028" y="903619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4" name="Rectangle 393"/>
          <p:cNvSpPr/>
          <p:nvPr/>
        </p:nvSpPr>
        <p:spPr>
          <a:xfrm>
            <a:off x="12423346" y="903690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5" name="Rectangle 394"/>
          <p:cNvSpPr/>
          <p:nvPr/>
        </p:nvSpPr>
        <p:spPr>
          <a:xfrm>
            <a:off x="12666021" y="90376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6" name="Rectangle 395"/>
          <p:cNvSpPr/>
          <p:nvPr/>
        </p:nvSpPr>
        <p:spPr>
          <a:xfrm>
            <a:off x="11923314" y="9234657"/>
            <a:ext cx="245751" cy="19902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7" name="Rectangle 396"/>
          <p:cNvSpPr/>
          <p:nvPr/>
        </p:nvSpPr>
        <p:spPr>
          <a:xfrm>
            <a:off x="12172702" y="923565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8" name="Rectangle 397"/>
          <p:cNvSpPr/>
          <p:nvPr/>
        </p:nvSpPr>
        <p:spPr>
          <a:xfrm>
            <a:off x="12424020" y="92363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9" name="Rectangle 398"/>
          <p:cNvSpPr/>
          <p:nvPr/>
        </p:nvSpPr>
        <p:spPr>
          <a:xfrm>
            <a:off x="12666695" y="9237079"/>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0" name="Rectangle 399"/>
          <p:cNvSpPr/>
          <p:nvPr/>
        </p:nvSpPr>
        <p:spPr>
          <a:xfrm>
            <a:off x="10831896" y="855839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1" name="Rectangle 400"/>
          <p:cNvSpPr/>
          <p:nvPr/>
        </p:nvSpPr>
        <p:spPr>
          <a:xfrm>
            <a:off x="11081286" y="855939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2" name="Rectangle 401"/>
          <p:cNvSpPr/>
          <p:nvPr/>
        </p:nvSpPr>
        <p:spPr>
          <a:xfrm>
            <a:off x="11332604" y="856010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3" name="Rectangle 402"/>
          <p:cNvSpPr/>
          <p:nvPr/>
        </p:nvSpPr>
        <p:spPr>
          <a:xfrm>
            <a:off x="11575279" y="856081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4" name="Rectangle 403"/>
          <p:cNvSpPr/>
          <p:nvPr/>
        </p:nvSpPr>
        <p:spPr>
          <a:xfrm>
            <a:off x="10832572" y="875785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5" name="Rectangle 404"/>
          <p:cNvSpPr/>
          <p:nvPr/>
        </p:nvSpPr>
        <p:spPr>
          <a:xfrm>
            <a:off x="11081960" y="875885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6" name="Rectangle 405"/>
          <p:cNvSpPr/>
          <p:nvPr/>
        </p:nvSpPr>
        <p:spPr>
          <a:xfrm>
            <a:off x="11333278" y="875956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7" name="Rectangle 406"/>
          <p:cNvSpPr/>
          <p:nvPr/>
        </p:nvSpPr>
        <p:spPr>
          <a:xfrm>
            <a:off x="11575953" y="876027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8" name="Rectangle 407"/>
          <p:cNvSpPr/>
          <p:nvPr/>
        </p:nvSpPr>
        <p:spPr>
          <a:xfrm>
            <a:off x="11896094" y="856125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9" name="Rectangle 408"/>
          <p:cNvSpPr/>
          <p:nvPr/>
        </p:nvSpPr>
        <p:spPr>
          <a:xfrm>
            <a:off x="12145482" y="856225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0" name="Rectangle 409"/>
          <p:cNvSpPr/>
          <p:nvPr/>
        </p:nvSpPr>
        <p:spPr>
          <a:xfrm>
            <a:off x="12396799" y="856297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1" name="Rectangle 410"/>
          <p:cNvSpPr/>
          <p:nvPr/>
        </p:nvSpPr>
        <p:spPr>
          <a:xfrm>
            <a:off x="12639474" y="856368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2" name="Rectangle 411"/>
          <p:cNvSpPr/>
          <p:nvPr/>
        </p:nvSpPr>
        <p:spPr>
          <a:xfrm>
            <a:off x="11896768" y="87607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3" name="Rectangle 412"/>
          <p:cNvSpPr/>
          <p:nvPr/>
        </p:nvSpPr>
        <p:spPr>
          <a:xfrm>
            <a:off x="12146156" y="87617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4" name="Rectangle 413"/>
          <p:cNvSpPr/>
          <p:nvPr/>
        </p:nvSpPr>
        <p:spPr>
          <a:xfrm>
            <a:off x="12397474" y="876243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5" name="Rectangle 414"/>
          <p:cNvSpPr/>
          <p:nvPr/>
        </p:nvSpPr>
        <p:spPr>
          <a:xfrm>
            <a:off x="12640151" y="8763145"/>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5" name="Oval 424"/>
          <p:cNvSpPr/>
          <p:nvPr/>
        </p:nvSpPr>
        <p:spPr>
          <a:xfrm>
            <a:off x="5611019" y="3713435"/>
            <a:ext cx="687859" cy="1077501"/>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426" name="Curved Connector 425"/>
          <p:cNvCxnSpPr/>
          <p:nvPr/>
        </p:nvCxnSpPr>
        <p:spPr>
          <a:xfrm rot="10800000">
            <a:off x="6123093" y="3869744"/>
            <a:ext cx="18062" cy="780288"/>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435" name="Rectangle 434"/>
          <p:cNvSpPr/>
          <p:nvPr/>
        </p:nvSpPr>
        <p:spPr>
          <a:xfrm>
            <a:off x="8272077" y="50510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6" name="Rectangle 435"/>
          <p:cNvSpPr/>
          <p:nvPr/>
        </p:nvSpPr>
        <p:spPr>
          <a:xfrm>
            <a:off x="8521465" y="50520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7" name="Rectangle 436"/>
          <p:cNvSpPr/>
          <p:nvPr/>
        </p:nvSpPr>
        <p:spPr>
          <a:xfrm>
            <a:off x="8772783" y="505275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8" name="Rectangle 437"/>
          <p:cNvSpPr/>
          <p:nvPr/>
        </p:nvSpPr>
        <p:spPr>
          <a:xfrm>
            <a:off x="9015458" y="505346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9" name="Rectangle 438"/>
          <p:cNvSpPr/>
          <p:nvPr/>
        </p:nvSpPr>
        <p:spPr>
          <a:xfrm>
            <a:off x="8272754" y="525050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40" name="Rectangle 439"/>
          <p:cNvSpPr/>
          <p:nvPr/>
        </p:nvSpPr>
        <p:spPr>
          <a:xfrm>
            <a:off x="8522142" y="525150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41" name="Rectangle 440"/>
          <p:cNvSpPr/>
          <p:nvPr/>
        </p:nvSpPr>
        <p:spPr>
          <a:xfrm>
            <a:off x="8773460" y="525221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42" name="Rectangle 441"/>
          <p:cNvSpPr/>
          <p:nvPr/>
        </p:nvSpPr>
        <p:spPr>
          <a:xfrm>
            <a:off x="9016134" y="525292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6" name="Oval 415"/>
          <p:cNvSpPr/>
          <p:nvPr/>
        </p:nvSpPr>
        <p:spPr>
          <a:xfrm>
            <a:off x="8071430" y="3826266"/>
            <a:ext cx="2882658" cy="1324284"/>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8" name="Rectangle 427"/>
          <p:cNvSpPr/>
          <p:nvPr/>
        </p:nvSpPr>
        <p:spPr>
          <a:xfrm>
            <a:off x="9897085" y="425653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9" name="Rectangle 428"/>
          <p:cNvSpPr/>
          <p:nvPr/>
        </p:nvSpPr>
        <p:spPr>
          <a:xfrm>
            <a:off x="10148403" y="425724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1" name="Rectangle 430"/>
          <p:cNvSpPr/>
          <p:nvPr/>
        </p:nvSpPr>
        <p:spPr>
          <a:xfrm>
            <a:off x="9897761" y="445599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2" name="Rectangle 431"/>
          <p:cNvSpPr/>
          <p:nvPr/>
        </p:nvSpPr>
        <p:spPr>
          <a:xfrm>
            <a:off x="10149079" y="445670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3" name="Rectangle 432"/>
          <p:cNvSpPr/>
          <p:nvPr/>
        </p:nvSpPr>
        <p:spPr>
          <a:xfrm>
            <a:off x="10391080" y="425795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4" name="Rectangle 433"/>
          <p:cNvSpPr/>
          <p:nvPr/>
        </p:nvSpPr>
        <p:spPr>
          <a:xfrm>
            <a:off x="10391754" y="445741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3" name="Rectangle 272"/>
          <p:cNvSpPr/>
          <p:nvPr/>
        </p:nvSpPr>
        <p:spPr>
          <a:xfrm>
            <a:off x="8192404" y="427143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4" name="Rectangle 273"/>
          <p:cNvSpPr/>
          <p:nvPr/>
        </p:nvSpPr>
        <p:spPr>
          <a:xfrm>
            <a:off x="8441791" y="427243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5" name="Rectangle 274"/>
          <p:cNvSpPr/>
          <p:nvPr/>
        </p:nvSpPr>
        <p:spPr>
          <a:xfrm>
            <a:off x="8693109" y="427314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6" name="Rectangle 275"/>
          <p:cNvSpPr/>
          <p:nvPr/>
        </p:nvSpPr>
        <p:spPr>
          <a:xfrm>
            <a:off x="8935784" y="4273855"/>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7" name="Rectangle 276"/>
          <p:cNvSpPr/>
          <p:nvPr/>
        </p:nvSpPr>
        <p:spPr>
          <a:xfrm>
            <a:off x="8193078" y="447089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8" name="Rectangle 277"/>
          <p:cNvSpPr/>
          <p:nvPr/>
        </p:nvSpPr>
        <p:spPr>
          <a:xfrm>
            <a:off x="8442466" y="447189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9" name="Rectangle 278"/>
          <p:cNvSpPr/>
          <p:nvPr/>
        </p:nvSpPr>
        <p:spPr>
          <a:xfrm>
            <a:off x="8693784" y="4472606"/>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0" name="Rectangle 279"/>
          <p:cNvSpPr/>
          <p:nvPr/>
        </p:nvSpPr>
        <p:spPr>
          <a:xfrm>
            <a:off x="8936461" y="447331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7" name="Rectangle 426"/>
          <p:cNvSpPr/>
          <p:nvPr/>
        </p:nvSpPr>
        <p:spPr>
          <a:xfrm>
            <a:off x="9647697" y="425553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0" name="Rectangle 429"/>
          <p:cNvSpPr/>
          <p:nvPr/>
        </p:nvSpPr>
        <p:spPr>
          <a:xfrm>
            <a:off x="9648373" y="445499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 name="TextBox 3"/>
          <p:cNvSpPr txBox="1"/>
          <p:nvPr/>
        </p:nvSpPr>
        <p:spPr>
          <a:xfrm>
            <a:off x="9219035" y="4161052"/>
            <a:ext cx="364710"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a:t>
            </a:r>
          </a:p>
        </p:txBody>
      </p:sp>
      <p:sp>
        <p:nvSpPr>
          <p:cNvPr id="443" name="TextBox 442"/>
          <p:cNvSpPr txBox="1"/>
          <p:nvPr/>
        </p:nvSpPr>
        <p:spPr>
          <a:xfrm>
            <a:off x="650242" y="2016196"/>
            <a:ext cx="6091786" cy="1331645"/>
          </a:xfrm>
          <a:prstGeom prst="rect">
            <a:avLst/>
          </a:prstGeom>
          <a:noFill/>
        </p:spPr>
        <p:txBody>
          <a:bodyPr wrap="square" lIns="130039" tIns="65020" rIns="130039" bIns="65020" rtlCol="0">
            <a:spAutoFit/>
          </a:bodyPr>
          <a:lstStyle/>
          <a:p>
            <a:pPr marL="487647" indent="-487647" algn="l" defTabSz="1300393" rtl="0">
              <a:buFontTx/>
              <a:buAutoNum type="arabicParenR"/>
            </a:pPr>
            <a:r>
              <a:rPr lang="en-US" sz="2600" kern="1200" dirty="0">
                <a:solidFill>
                  <a:prstClr val="black"/>
                </a:solidFill>
                <a:latin typeface="Calibri"/>
                <a:ea typeface="+mn-ea"/>
                <a:cs typeface="+mn-cs"/>
              </a:rPr>
              <a:t>Create directed edges</a:t>
            </a:r>
          </a:p>
          <a:p>
            <a:pPr marL="487647" indent="-487647" algn="l" defTabSz="1300393" rtl="0">
              <a:buFontTx/>
              <a:buAutoNum type="arabicParenR"/>
            </a:pPr>
            <a:r>
              <a:rPr lang="en-US" sz="2600" kern="1200" dirty="0">
                <a:solidFill>
                  <a:prstClr val="black"/>
                </a:solidFill>
                <a:latin typeface="Calibri"/>
                <a:ea typeface="+mn-ea"/>
                <a:cs typeface="+mn-cs"/>
              </a:rPr>
              <a:t>Route flows </a:t>
            </a:r>
          </a:p>
          <a:p>
            <a:pPr marL="487647" indent="-487647" algn="l" defTabSz="1300393" rtl="0">
              <a:buFontTx/>
              <a:buAutoNum type="arabicParenR"/>
            </a:pPr>
            <a:r>
              <a:rPr lang="en-US" sz="2600" kern="1200" dirty="0">
                <a:solidFill>
                  <a:prstClr val="black"/>
                </a:solidFill>
                <a:latin typeface="Calibri"/>
                <a:ea typeface="+mn-ea"/>
                <a:cs typeface="+mn-cs"/>
              </a:rPr>
              <a:t>Update intra-table dependency</a:t>
            </a:r>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313"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54402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13981 -0.03541 " pathEditMode="relative" ptsTypes="AA">
                                      <p:cBhvr>
                                        <p:cTn id="6" dur="2000" fill="hold"/>
                                        <p:tgtEl>
                                          <p:spTgt spid="27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13981 -0.03541 " pathEditMode="relative" ptsTypes="AA">
                                      <p:cBhvr>
                                        <p:cTn id="8" dur="2000" fill="hold"/>
                                        <p:tgtEl>
                                          <p:spTgt spid="29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13981 -0.03541 " pathEditMode="relative" ptsTypes="AA">
                                      <p:cBhvr>
                                        <p:cTn id="10" dur="2000" fill="hold"/>
                                        <p:tgtEl>
                                          <p:spTgt spid="298"/>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13981 -0.03541 " pathEditMode="relative" ptsTypes="AA">
                                      <p:cBhvr>
                                        <p:cTn id="12" dur="2000" fill="hold"/>
                                        <p:tgtEl>
                                          <p:spTgt spid="30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13981 -0.03541 " pathEditMode="relative" ptsTypes="AA">
                                      <p:cBhvr>
                                        <p:cTn id="14" dur="2000" fill="hold"/>
                                        <p:tgtEl>
                                          <p:spTgt spid="32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13981 -0.03541 " pathEditMode="relative" ptsTypes="AA">
                                      <p:cBhvr>
                                        <p:cTn id="16" dur="2000" fill="hold"/>
                                        <p:tgtEl>
                                          <p:spTgt spid="365"/>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13981 -0.03541 " pathEditMode="relative" ptsTypes="AA">
                                      <p:cBhvr>
                                        <p:cTn id="18" dur="2000" fill="hold"/>
                                        <p:tgtEl>
                                          <p:spTgt spid="366"/>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13981 -0.03541 " pathEditMode="relative" ptsTypes="AA">
                                      <p:cBhvr>
                                        <p:cTn id="20" dur="2000" fill="hold"/>
                                        <p:tgtEl>
                                          <p:spTgt spid="367"/>
                                        </p:tgtEl>
                                        <p:attrNameLst>
                                          <p:attrName>ppt_x</p:attrName>
                                          <p:attrName>ppt_y</p:attrName>
                                        </p:attrNameLst>
                                      </p:cBhvr>
                                    </p:animMotion>
                                  </p:childTnLst>
                                </p:cTn>
                              </p:par>
                            </p:childTnLst>
                          </p:cTn>
                        </p:par>
                        <p:par>
                          <p:cTn id="21" fill="hold">
                            <p:stCondLst>
                              <p:cond delay="2000"/>
                            </p:stCondLst>
                            <p:childTnLst>
                              <p:par>
                                <p:cTn id="22" presetID="1" presetClass="exit" presetSubtype="0" fill="hold" grpId="1" nodeType="afterEffect">
                                  <p:stCondLst>
                                    <p:cond delay="0"/>
                                  </p:stCondLst>
                                  <p:childTnLst>
                                    <p:set>
                                      <p:cBhvr>
                                        <p:cTn id="23" dur="1" fill="hold">
                                          <p:stCondLst>
                                            <p:cond delay="0"/>
                                          </p:stCondLst>
                                        </p:cTn>
                                        <p:tgtEl>
                                          <p:spTgt spid="27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9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9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00"/>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2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6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6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67"/>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368"/>
                                        </p:tgtEl>
                                        <p:attrNameLst>
                                          <p:attrName>style.visibility</p:attrName>
                                        </p:attrNameLst>
                                      </p:cBhvr>
                                      <p:to>
                                        <p:strVal val="visible"/>
                                      </p:to>
                                    </p:set>
                                    <p:animEffect transition="in" filter="fade">
                                      <p:cBhvr>
                                        <p:cTn id="41" dur="500"/>
                                        <p:tgtEl>
                                          <p:spTgt spid="3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9"/>
                                        </p:tgtEl>
                                        <p:attrNameLst>
                                          <p:attrName>style.visibility</p:attrName>
                                        </p:attrNameLst>
                                      </p:cBhvr>
                                      <p:to>
                                        <p:strVal val="visible"/>
                                      </p:to>
                                    </p:set>
                                    <p:animEffect transition="in" filter="fade">
                                      <p:cBhvr>
                                        <p:cTn id="44" dur="500"/>
                                        <p:tgtEl>
                                          <p:spTgt spid="36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0"/>
                                        </p:tgtEl>
                                        <p:attrNameLst>
                                          <p:attrName>style.visibility</p:attrName>
                                        </p:attrNameLst>
                                      </p:cBhvr>
                                      <p:to>
                                        <p:strVal val="visible"/>
                                      </p:to>
                                    </p:set>
                                    <p:animEffect transition="in" filter="fade">
                                      <p:cBhvr>
                                        <p:cTn id="47" dur="500"/>
                                        <p:tgtEl>
                                          <p:spTgt spid="3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1"/>
                                        </p:tgtEl>
                                        <p:attrNameLst>
                                          <p:attrName>style.visibility</p:attrName>
                                        </p:attrNameLst>
                                      </p:cBhvr>
                                      <p:to>
                                        <p:strVal val="visible"/>
                                      </p:to>
                                    </p:set>
                                    <p:animEffect transition="in" filter="fade">
                                      <p:cBhvr>
                                        <p:cTn id="50" dur="500"/>
                                        <p:tgtEl>
                                          <p:spTgt spid="37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2"/>
                                        </p:tgtEl>
                                        <p:attrNameLst>
                                          <p:attrName>style.visibility</p:attrName>
                                        </p:attrNameLst>
                                      </p:cBhvr>
                                      <p:to>
                                        <p:strVal val="visible"/>
                                      </p:to>
                                    </p:set>
                                    <p:animEffect transition="in" filter="fade">
                                      <p:cBhvr>
                                        <p:cTn id="53" dur="500"/>
                                        <p:tgtEl>
                                          <p:spTgt spid="37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3"/>
                                        </p:tgtEl>
                                        <p:attrNameLst>
                                          <p:attrName>style.visibility</p:attrName>
                                        </p:attrNameLst>
                                      </p:cBhvr>
                                      <p:to>
                                        <p:strVal val="visible"/>
                                      </p:to>
                                    </p:set>
                                    <p:animEffect transition="in" filter="fade">
                                      <p:cBhvr>
                                        <p:cTn id="56" dur="500"/>
                                        <p:tgtEl>
                                          <p:spTgt spid="3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4"/>
                                        </p:tgtEl>
                                        <p:attrNameLst>
                                          <p:attrName>style.visibility</p:attrName>
                                        </p:attrNameLst>
                                      </p:cBhvr>
                                      <p:to>
                                        <p:strVal val="visible"/>
                                      </p:to>
                                    </p:set>
                                    <p:animEffect transition="in" filter="fade">
                                      <p:cBhvr>
                                        <p:cTn id="59" dur="500"/>
                                        <p:tgtEl>
                                          <p:spTgt spid="37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5"/>
                                        </p:tgtEl>
                                        <p:attrNameLst>
                                          <p:attrName>style.visibility</p:attrName>
                                        </p:attrNameLst>
                                      </p:cBhvr>
                                      <p:to>
                                        <p:strVal val="visible"/>
                                      </p:to>
                                    </p:set>
                                    <p:animEffect transition="in" filter="fade">
                                      <p:cBhvr>
                                        <p:cTn id="62" dur="500"/>
                                        <p:tgtEl>
                                          <p:spTgt spid="3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76"/>
                                        </p:tgtEl>
                                        <p:attrNameLst>
                                          <p:attrName>style.visibility</p:attrName>
                                        </p:attrNameLst>
                                      </p:cBhvr>
                                      <p:to>
                                        <p:strVal val="visible"/>
                                      </p:to>
                                    </p:set>
                                    <p:animEffect transition="in" filter="fade">
                                      <p:cBhvr>
                                        <p:cTn id="67" dur="500"/>
                                        <p:tgtEl>
                                          <p:spTgt spid="3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7"/>
                                        </p:tgtEl>
                                        <p:attrNameLst>
                                          <p:attrName>style.visibility</p:attrName>
                                        </p:attrNameLst>
                                      </p:cBhvr>
                                      <p:to>
                                        <p:strVal val="visible"/>
                                      </p:to>
                                    </p:set>
                                    <p:animEffect transition="in" filter="fade">
                                      <p:cBhvr>
                                        <p:cTn id="70" dur="500"/>
                                        <p:tgtEl>
                                          <p:spTgt spid="3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8"/>
                                        </p:tgtEl>
                                        <p:attrNameLst>
                                          <p:attrName>style.visibility</p:attrName>
                                        </p:attrNameLst>
                                      </p:cBhvr>
                                      <p:to>
                                        <p:strVal val="visible"/>
                                      </p:to>
                                    </p:set>
                                    <p:animEffect transition="in" filter="fade">
                                      <p:cBhvr>
                                        <p:cTn id="73" dur="500"/>
                                        <p:tgtEl>
                                          <p:spTgt spid="3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9"/>
                                        </p:tgtEl>
                                        <p:attrNameLst>
                                          <p:attrName>style.visibility</p:attrName>
                                        </p:attrNameLst>
                                      </p:cBhvr>
                                      <p:to>
                                        <p:strVal val="visible"/>
                                      </p:to>
                                    </p:set>
                                    <p:animEffect transition="in" filter="fade">
                                      <p:cBhvr>
                                        <p:cTn id="76" dur="500"/>
                                        <p:tgtEl>
                                          <p:spTgt spid="3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0"/>
                                        </p:tgtEl>
                                        <p:attrNameLst>
                                          <p:attrName>style.visibility</p:attrName>
                                        </p:attrNameLst>
                                      </p:cBhvr>
                                      <p:to>
                                        <p:strVal val="visible"/>
                                      </p:to>
                                    </p:set>
                                    <p:animEffect transition="in" filter="fade">
                                      <p:cBhvr>
                                        <p:cTn id="79" dur="500"/>
                                        <p:tgtEl>
                                          <p:spTgt spid="3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1"/>
                                        </p:tgtEl>
                                        <p:attrNameLst>
                                          <p:attrName>style.visibility</p:attrName>
                                        </p:attrNameLst>
                                      </p:cBhvr>
                                      <p:to>
                                        <p:strVal val="visible"/>
                                      </p:to>
                                    </p:set>
                                    <p:animEffect transition="in" filter="fade">
                                      <p:cBhvr>
                                        <p:cTn id="82" dur="500"/>
                                        <p:tgtEl>
                                          <p:spTgt spid="38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2"/>
                                        </p:tgtEl>
                                        <p:attrNameLst>
                                          <p:attrName>style.visibility</p:attrName>
                                        </p:attrNameLst>
                                      </p:cBhvr>
                                      <p:to>
                                        <p:strVal val="visible"/>
                                      </p:to>
                                    </p:set>
                                    <p:animEffect transition="in" filter="fade">
                                      <p:cBhvr>
                                        <p:cTn id="85" dur="500"/>
                                        <p:tgtEl>
                                          <p:spTgt spid="38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3"/>
                                        </p:tgtEl>
                                        <p:attrNameLst>
                                          <p:attrName>style.visibility</p:attrName>
                                        </p:attrNameLst>
                                      </p:cBhvr>
                                      <p:to>
                                        <p:strVal val="visible"/>
                                      </p:to>
                                    </p:set>
                                    <p:animEffect transition="in" filter="fade">
                                      <p:cBhvr>
                                        <p:cTn id="88" dur="500"/>
                                        <p:tgtEl>
                                          <p:spTgt spid="383"/>
                                        </p:tgtEl>
                                      </p:cBhvr>
                                    </p:animEffect>
                                  </p:childTnLst>
                                </p:cTn>
                              </p:par>
                            </p:childTnLst>
                          </p:cTn>
                        </p:par>
                        <p:par>
                          <p:cTn id="89" fill="hold">
                            <p:stCondLst>
                              <p:cond delay="500"/>
                            </p:stCondLst>
                            <p:childTnLst>
                              <p:par>
                                <p:cTn id="90" presetID="0" presetClass="path" presetSubtype="0" accel="50000" decel="50000" fill="hold" grpId="1" nodeType="afterEffect">
                                  <p:stCondLst>
                                    <p:cond delay="0"/>
                                  </p:stCondLst>
                                  <p:childTnLst>
                                    <p:animMotion origin="layout" path="M 0 0 C 0.01962 0.01296 0.03925 0.02592 0.02379 0.06827 C 0.00834 0.11062 -0.08927 0.1988 -0.09309 0.25457 C -0.09691 0.31035 -0.04793 0.35663 0.00104 0.40315 " pathEditMode="relative" ptsTypes="aaaA">
                                      <p:cBhvr>
                                        <p:cTn id="91" dur="2000" fill="hold"/>
                                        <p:tgtEl>
                                          <p:spTgt spid="376"/>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93" dur="2000" fill="hold"/>
                                        <p:tgtEl>
                                          <p:spTgt spid="377"/>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95" dur="2000" fill="hold"/>
                                        <p:tgtEl>
                                          <p:spTgt spid="378"/>
                                        </p:tgtEl>
                                        <p:attrNameLst>
                                          <p:attrName>ppt_x</p:attrName>
                                          <p:attrName>ppt_y</p:attrName>
                                        </p:attrNameLst>
                                      </p:cBhvr>
                                    </p:animMotion>
                                  </p:childTnLst>
                                </p:cTn>
                              </p:par>
                              <p:par>
                                <p:cTn id="96"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97" dur="2000" fill="hold"/>
                                        <p:tgtEl>
                                          <p:spTgt spid="379"/>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99" dur="2000" fill="hold"/>
                                        <p:tgtEl>
                                          <p:spTgt spid="380"/>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101" dur="2000" fill="hold"/>
                                        <p:tgtEl>
                                          <p:spTgt spid="381"/>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103" dur="2000" fill="hold"/>
                                        <p:tgtEl>
                                          <p:spTgt spid="382"/>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105" dur="2000" fill="hold"/>
                                        <p:tgtEl>
                                          <p:spTgt spid="383"/>
                                        </p:tgtEl>
                                        <p:attrNameLst>
                                          <p:attrName>ppt_x</p:attrName>
                                          <p:attrName>ppt_y</p:attrName>
                                        </p:attrNameLst>
                                      </p:cBhvr>
                                    </p:animMotion>
                                  </p:childTnLst>
                                </p:cTn>
                              </p:par>
                            </p:childTnLst>
                          </p:cTn>
                        </p:par>
                        <p:par>
                          <p:cTn id="106" fill="hold">
                            <p:stCondLst>
                              <p:cond delay="2500"/>
                            </p:stCondLst>
                            <p:childTnLst>
                              <p:par>
                                <p:cTn id="107" presetID="1" presetClass="exit" presetSubtype="0" fill="hold" grpId="2" nodeType="afterEffect">
                                  <p:stCondLst>
                                    <p:cond delay="0"/>
                                  </p:stCondLst>
                                  <p:childTnLst>
                                    <p:set>
                                      <p:cBhvr>
                                        <p:cTn id="108" dur="1" fill="hold">
                                          <p:stCondLst>
                                            <p:cond delay="0"/>
                                          </p:stCondLst>
                                        </p:cTn>
                                        <p:tgtEl>
                                          <p:spTgt spid="376"/>
                                        </p:tgtEl>
                                        <p:attrNameLst>
                                          <p:attrName>style.visibility</p:attrName>
                                        </p:attrNameLst>
                                      </p:cBhvr>
                                      <p:to>
                                        <p:strVal val="hidden"/>
                                      </p:to>
                                    </p:set>
                                  </p:childTnLst>
                                </p:cTn>
                              </p:par>
                              <p:par>
                                <p:cTn id="109" presetID="1" presetClass="exit" presetSubtype="0" fill="hold" grpId="2" nodeType="withEffect">
                                  <p:stCondLst>
                                    <p:cond delay="0"/>
                                  </p:stCondLst>
                                  <p:childTnLst>
                                    <p:set>
                                      <p:cBhvr>
                                        <p:cTn id="110" dur="1" fill="hold">
                                          <p:stCondLst>
                                            <p:cond delay="0"/>
                                          </p:stCondLst>
                                        </p:cTn>
                                        <p:tgtEl>
                                          <p:spTgt spid="377"/>
                                        </p:tgtEl>
                                        <p:attrNameLst>
                                          <p:attrName>style.visibility</p:attrName>
                                        </p:attrNameLst>
                                      </p:cBhvr>
                                      <p:to>
                                        <p:strVal val="hidden"/>
                                      </p:to>
                                    </p:set>
                                  </p:childTnLst>
                                </p:cTn>
                              </p:par>
                              <p:par>
                                <p:cTn id="111" presetID="1" presetClass="exit" presetSubtype="0" fill="hold" grpId="2" nodeType="withEffect">
                                  <p:stCondLst>
                                    <p:cond delay="0"/>
                                  </p:stCondLst>
                                  <p:childTnLst>
                                    <p:set>
                                      <p:cBhvr>
                                        <p:cTn id="112" dur="1" fill="hold">
                                          <p:stCondLst>
                                            <p:cond delay="0"/>
                                          </p:stCondLst>
                                        </p:cTn>
                                        <p:tgtEl>
                                          <p:spTgt spid="378"/>
                                        </p:tgtEl>
                                        <p:attrNameLst>
                                          <p:attrName>style.visibility</p:attrName>
                                        </p:attrNameLst>
                                      </p:cBhvr>
                                      <p:to>
                                        <p:strVal val="hidden"/>
                                      </p:to>
                                    </p:set>
                                  </p:childTnLst>
                                </p:cTn>
                              </p:par>
                              <p:par>
                                <p:cTn id="113" presetID="1" presetClass="exit" presetSubtype="0" fill="hold" grpId="2" nodeType="withEffect">
                                  <p:stCondLst>
                                    <p:cond delay="0"/>
                                  </p:stCondLst>
                                  <p:childTnLst>
                                    <p:set>
                                      <p:cBhvr>
                                        <p:cTn id="114" dur="1" fill="hold">
                                          <p:stCondLst>
                                            <p:cond delay="0"/>
                                          </p:stCondLst>
                                        </p:cTn>
                                        <p:tgtEl>
                                          <p:spTgt spid="379"/>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380"/>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381"/>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382"/>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383"/>
                                        </p:tgtEl>
                                        <p:attrNameLst>
                                          <p:attrName>style.visibility</p:attrName>
                                        </p:attrNameLst>
                                      </p:cBhvr>
                                      <p:to>
                                        <p:strVal val="hidden"/>
                                      </p:to>
                                    </p:se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384"/>
                                        </p:tgtEl>
                                        <p:attrNameLst>
                                          <p:attrName>style.visibility</p:attrName>
                                        </p:attrNameLst>
                                      </p:cBhvr>
                                      <p:to>
                                        <p:strVal val="visible"/>
                                      </p:to>
                                    </p:set>
                                    <p:animEffect transition="in" filter="fade">
                                      <p:cBhvr>
                                        <p:cTn id="126" dur="500"/>
                                        <p:tgtEl>
                                          <p:spTgt spid="38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85"/>
                                        </p:tgtEl>
                                        <p:attrNameLst>
                                          <p:attrName>style.visibility</p:attrName>
                                        </p:attrNameLst>
                                      </p:cBhvr>
                                      <p:to>
                                        <p:strVal val="visible"/>
                                      </p:to>
                                    </p:set>
                                    <p:animEffect transition="in" filter="fade">
                                      <p:cBhvr>
                                        <p:cTn id="129" dur="500"/>
                                        <p:tgtEl>
                                          <p:spTgt spid="38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86"/>
                                        </p:tgtEl>
                                        <p:attrNameLst>
                                          <p:attrName>style.visibility</p:attrName>
                                        </p:attrNameLst>
                                      </p:cBhvr>
                                      <p:to>
                                        <p:strVal val="visible"/>
                                      </p:to>
                                    </p:set>
                                    <p:animEffect transition="in" filter="fade">
                                      <p:cBhvr>
                                        <p:cTn id="132" dur="500"/>
                                        <p:tgtEl>
                                          <p:spTgt spid="38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87"/>
                                        </p:tgtEl>
                                        <p:attrNameLst>
                                          <p:attrName>style.visibility</p:attrName>
                                        </p:attrNameLst>
                                      </p:cBhvr>
                                      <p:to>
                                        <p:strVal val="visible"/>
                                      </p:to>
                                    </p:set>
                                    <p:animEffect transition="in" filter="fade">
                                      <p:cBhvr>
                                        <p:cTn id="135" dur="500"/>
                                        <p:tgtEl>
                                          <p:spTgt spid="38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88"/>
                                        </p:tgtEl>
                                        <p:attrNameLst>
                                          <p:attrName>style.visibility</p:attrName>
                                        </p:attrNameLst>
                                      </p:cBhvr>
                                      <p:to>
                                        <p:strVal val="visible"/>
                                      </p:to>
                                    </p:set>
                                    <p:animEffect transition="in" filter="fade">
                                      <p:cBhvr>
                                        <p:cTn id="138" dur="500"/>
                                        <p:tgtEl>
                                          <p:spTgt spid="38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89"/>
                                        </p:tgtEl>
                                        <p:attrNameLst>
                                          <p:attrName>style.visibility</p:attrName>
                                        </p:attrNameLst>
                                      </p:cBhvr>
                                      <p:to>
                                        <p:strVal val="visible"/>
                                      </p:to>
                                    </p:set>
                                    <p:animEffect transition="in" filter="fade">
                                      <p:cBhvr>
                                        <p:cTn id="141" dur="500"/>
                                        <p:tgtEl>
                                          <p:spTgt spid="3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90"/>
                                        </p:tgtEl>
                                        <p:attrNameLst>
                                          <p:attrName>style.visibility</p:attrName>
                                        </p:attrNameLst>
                                      </p:cBhvr>
                                      <p:to>
                                        <p:strVal val="visible"/>
                                      </p:to>
                                    </p:set>
                                    <p:animEffect transition="in" filter="fade">
                                      <p:cBhvr>
                                        <p:cTn id="144" dur="500"/>
                                        <p:tgtEl>
                                          <p:spTgt spid="39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91"/>
                                        </p:tgtEl>
                                        <p:attrNameLst>
                                          <p:attrName>style.visibility</p:attrName>
                                        </p:attrNameLst>
                                      </p:cBhvr>
                                      <p:to>
                                        <p:strVal val="visible"/>
                                      </p:to>
                                    </p:set>
                                    <p:animEffect transition="in" filter="fade">
                                      <p:cBhvr>
                                        <p:cTn id="147" dur="500"/>
                                        <p:tgtEl>
                                          <p:spTgt spid="391"/>
                                        </p:tgtEl>
                                      </p:cBhvr>
                                    </p:animEffect>
                                  </p:childTnLst>
                                </p:cTn>
                              </p:par>
                            </p:childTnLst>
                          </p:cTn>
                        </p:par>
                        <p:par>
                          <p:cTn id="148" fill="hold">
                            <p:stCondLst>
                              <p:cond delay="3000"/>
                            </p:stCondLst>
                            <p:childTnLst>
                              <p:par>
                                <p:cTn id="149" presetID="10" presetClass="entr" presetSubtype="0" fill="hold" grpId="0" nodeType="afterEffect">
                                  <p:stCondLst>
                                    <p:cond delay="0"/>
                                  </p:stCondLst>
                                  <p:childTnLst>
                                    <p:set>
                                      <p:cBhvr>
                                        <p:cTn id="150" dur="1" fill="hold">
                                          <p:stCondLst>
                                            <p:cond delay="0"/>
                                          </p:stCondLst>
                                        </p:cTn>
                                        <p:tgtEl>
                                          <p:spTgt spid="392"/>
                                        </p:tgtEl>
                                        <p:attrNameLst>
                                          <p:attrName>style.visibility</p:attrName>
                                        </p:attrNameLst>
                                      </p:cBhvr>
                                      <p:to>
                                        <p:strVal val="visible"/>
                                      </p:to>
                                    </p:set>
                                    <p:animEffect transition="in" filter="fade">
                                      <p:cBhvr>
                                        <p:cTn id="151" dur="500"/>
                                        <p:tgtEl>
                                          <p:spTgt spid="39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93"/>
                                        </p:tgtEl>
                                        <p:attrNameLst>
                                          <p:attrName>style.visibility</p:attrName>
                                        </p:attrNameLst>
                                      </p:cBhvr>
                                      <p:to>
                                        <p:strVal val="visible"/>
                                      </p:to>
                                    </p:set>
                                    <p:animEffect transition="in" filter="fade">
                                      <p:cBhvr>
                                        <p:cTn id="154" dur="500"/>
                                        <p:tgtEl>
                                          <p:spTgt spid="39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94"/>
                                        </p:tgtEl>
                                        <p:attrNameLst>
                                          <p:attrName>style.visibility</p:attrName>
                                        </p:attrNameLst>
                                      </p:cBhvr>
                                      <p:to>
                                        <p:strVal val="visible"/>
                                      </p:to>
                                    </p:set>
                                    <p:animEffect transition="in" filter="fade">
                                      <p:cBhvr>
                                        <p:cTn id="157" dur="500"/>
                                        <p:tgtEl>
                                          <p:spTgt spid="39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95"/>
                                        </p:tgtEl>
                                        <p:attrNameLst>
                                          <p:attrName>style.visibility</p:attrName>
                                        </p:attrNameLst>
                                      </p:cBhvr>
                                      <p:to>
                                        <p:strVal val="visible"/>
                                      </p:to>
                                    </p:set>
                                    <p:animEffect transition="in" filter="fade">
                                      <p:cBhvr>
                                        <p:cTn id="160" dur="500"/>
                                        <p:tgtEl>
                                          <p:spTgt spid="39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96"/>
                                        </p:tgtEl>
                                        <p:attrNameLst>
                                          <p:attrName>style.visibility</p:attrName>
                                        </p:attrNameLst>
                                      </p:cBhvr>
                                      <p:to>
                                        <p:strVal val="visible"/>
                                      </p:to>
                                    </p:set>
                                    <p:animEffect transition="in" filter="fade">
                                      <p:cBhvr>
                                        <p:cTn id="163" dur="500"/>
                                        <p:tgtEl>
                                          <p:spTgt spid="39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97"/>
                                        </p:tgtEl>
                                        <p:attrNameLst>
                                          <p:attrName>style.visibility</p:attrName>
                                        </p:attrNameLst>
                                      </p:cBhvr>
                                      <p:to>
                                        <p:strVal val="visible"/>
                                      </p:to>
                                    </p:set>
                                    <p:animEffect transition="in" filter="fade">
                                      <p:cBhvr>
                                        <p:cTn id="166" dur="500"/>
                                        <p:tgtEl>
                                          <p:spTgt spid="39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98"/>
                                        </p:tgtEl>
                                        <p:attrNameLst>
                                          <p:attrName>style.visibility</p:attrName>
                                        </p:attrNameLst>
                                      </p:cBhvr>
                                      <p:to>
                                        <p:strVal val="visible"/>
                                      </p:to>
                                    </p:set>
                                    <p:animEffect transition="in" filter="fade">
                                      <p:cBhvr>
                                        <p:cTn id="169" dur="500"/>
                                        <p:tgtEl>
                                          <p:spTgt spid="398"/>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99"/>
                                        </p:tgtEl>
                                        <p:attrNameLst>
                                          <p:attrName>style.visibility</p:attrName>
                                        </p:attrNameLst>
                                      </p:cBhvr>
                                      <p:to>
                                        <p:strVal val="visible"/>
                                      </p:to>
                                    </p:set>
                                    <p:animEffect transition="in" filter="fade">
                                      <p:cBhvr>
                                        <p:cTn id="172" dur="500"/>
                                        <p:tgtEl>
                                          <p:spTgt spid="399"/>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16"/>
                                        </p:tgtEl>
                                        <p:attrNameLst>
                                          <p:attrName>style.visibility</p:attrName>
                                        </p:attrNameLst>
                                      </p:cBhvr>
                                      <p:to>
                                        <p:strVal val="visible"/>
                                      </p:to>
                                    </p:set>
                                    <p:animEffect transition="in" filter="fade">
                                      <p:cBhvr>
                                        <p:cTn id="177" dur="500"/>
                                        <p:tgtEl>
                                          <p:spTgt spid="416"/>
                                        </p:tgtEl>
                                      </p:cBhvr>
                                    </p:animEffect>
                                  </p:childTnLst>
                                </p:cTn>
                              </p:par>
                              <p:par>
                                <p:cTn id="178" presetID="10" presetClass="entr" presetSubtype="0" fill="hold" nodeType="withEffect">
                                  <p:stCondLst>
                                    <p:cond delay="0"/>
                                  </p:stCondLst>
                                  <p:childTnLst>
                                    <p:set>
                                      <p:cBhvr>
                                        <p:cTn id="179" dur="1" fill="hold">
                                          <p:stCondLst>
                                            <p:cond delay="0"/>
                                          </p:stCondLst>
                                        </p:cTn>
                                        <p:tgtEl>
                                          <p:spTgt spid="426"/>
                                        </p:tgtEl>
                                        <p:attrNameLst>
                                          <p:attrName>style.visibility</p:attrName>
                                        </p:attrNameLst>
                                      </p:cBhvr>
                                      <p:to>
                                        <p:strVal val="visible"/>
                                      </p:to>
                                    </p:set>
                                    <p:animEffect transition="in" filter="fade">
                                      <p:cBhvr>
                                        <p:cTn id="180" dur="500"/>
                                        <p:tgtEl>
                                          <p:spTgt spid="426"/>
                                        </p:tgtEl>
                                      </p:cBhvr>
                                    </p:animEffect>
                                  </p:childTnLst>
                                </p:cTn>
                              </p:par>
                              <p:par>
                                <p:cTn id="181" presetID="10" presetClass="entr" presetSubtype="0" fill="hold" nodeType="withEffect">
                                  <p:stCondLst>
                                    <p:cond delay="0"/>
                                  </p:stCondLst>
                                  <p:childTnLst>
                                    <p:set>
                                      <p:cBhvr>
                                        <p:cTn id="182" dur="1" fill="hold">
                                          <p:stCondLst>
                                            <p:cond delay="0"/>
                                          </p:stCondLst>
                                        </p:cTn>
                                        <p:tgtEl>
                                          <p:spTgt spid="443">
                                            <p:txEl>
                                              <p:pRg st="2" end="2"/>
                                            </p:txEl>
                                          </p:spTgt>
                                        </p:tgtEl>
                                        <p:attrNameLst>
                                          <p:attrName>style.visibility</p:attrName>
                                        </p:attrNameLst>
                                      </p:cBhvr>
                                      <p:to>
                                        <p:strVal val="visible"/>
                                      </p:to>
                                    </p:set>
                                    <p:animEffect transition="in" filter="fade">
                                      <p:cBhvr>
                                        <p:cTn id="183" dur="500"/>
                                        <p:tgtEl>
                                          <p:spTgt spid="443">
                                            <p:txEl>
                                              <p:pRg st="2" end="2"/>
                                            </p:txEl>
                                          </p:spTgt>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425"/>
                                        </p:tgtEl>
                                        <p:attrNameLst>
                                          <p:attrName>style.visibility</p:attrName>
                                        </p:attrNameLst>
                                      </p:cBhvr>
                                      <p:to>
                                        <p:strVal val="visible"/>
                                      </p:to>
                                    </p:set>
                                    <p:animEffect transition="in" filter="fade">
                                      <p:cBhvr>
                                        <p:cTn id="186" dur="500"/>
                                        <p:tgtEl>
                                          <p:spTgt spid="42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427"/>
                                        </p:tgtEl>
                                        <p:attrNameLst>
                                          <p:attrName>style.visibility</p:attrName>
                                        </p:attrNameLst>
                                      </p:cBhvr>
                                      <p:to>
                                        <p:strVal val="visible"/>
                                      </p:to>
                                    </p:set>
                                    <p:animEffect transition="in" filter="fade">
                                      <p:cBhvr>
                                        <p:cTn id="189" dur="500"/>
                                        <p:tgtEl>
                                          <p:spTgt spid="42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428"/>
                                        </p:tgtEl>
                                        <p:attrNameLst>
                                          <p:attrName>style.visibility</p:attrName>
                                        </p:attrNameLst>
                                      </p:cBhvr>
                                      <p:to>
                                        <p:strVal val="visible"/>
                                      </p:to>
                                    </p:set>
                                    <p:animEffect transition="in" filter="fade">
                                      <p:cBhvr>
                                        <p:cTn id="192" dur="500"/>
                                        <p:tgtEl>
                                          <p:spTgt spid="428"/>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429"/>
                                        </p:tgtEl>
                                        <p:attrNameLst>
                                          <p:attrName>style.visibility</p:attrName>
                                        </p:attrNameLst>
                                      </p:cBhvr>
                                      <p:to>
                                        <p:strVal val="visible"/>
                                      </p:to>
                                    </p:set>
                                    <p:animEffect transition="in" filter="fade">
                                      <p:cBhvr>
                                        <p:cTn id="195" dur="500"/>
                                        <p:tgtEl>
                                          <p:spTgt spid="429"/>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30"/>
                                        </p:tgtEl>
                                        <p:attrNameLst>
                                          <p:attrName>style.visibility</p:attrName>
                                        </p:attrNameLst>
                                      </p:cBhvr>
                                      <p:to>
                                        <p:strVal val="visible"/>
                                      </p:to>
                                    </p:set>
                                    <p:animEffect transition="in" filter="fade">
                                      <p:cBhvr>
                                        <p:cTn id="198" dur="500"/>
                                        <p:tgtEl>
                                          <p:spTgt spid="43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431"/>
                                        </p:tgtEl>
                                        <p:attrNameLst>
                                          <p:attrName>style.visibility</p:attrName>
                                        </p:attrNameLst>
                                      </p:cBhvr>
                                      <p:to>
                                        <p:strVal val="visible"/>
                                      </p:to>
                                    </p:set>
                                    <p:animEffect transition="in" filter="fade">
                                      <p:cBhvr>
                                        <p:cTn id="201" dur="500"/>
                                        <p:tgtEl>
                                          <p:spTgt spid="431"/>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432"/>
                                        </p:tgtEl>
                                        <p:attrNameLst>
                                          <p:attrName>style.visibility</p:attrName>
                                        </p:attrNameLst>
                                      </p:cBhvr>
                                      <p:to>
                                        <p:strVal val="visible"/>
                                      </p:to>
                                    </p:set>
                                    <p:animEffect transition="in" filter="fade">
                                      <p:cBhvr>
                                        <p:cTn id="204" dur="500"/>
                                        <p:tgtEl>
                                          <p:spTgt spid="43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433"/>
                                        </p:tgtEl>
                                        <p:attrNameLst>
                                          <p:attrName>style.visibility</p:attrName>
                                        </p:attrNameLst>
                                      </p:cBhvr>
                                      <p:to>
                                        <p:strVal val="visible"/>
                                      </p:to>
                                    </p:set>
                                    <p:animEffect transition="in" filter="fade">
                                      <p:cBhvr>
                                        <p:cTn id="207" dur="500"/>
                                        <p:tgtEl>
                                          <p:spTgt spid="433"/>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434"/>
                                        </p:tgtEl>
                                        <p:attrNameLst>
                                          <p:attrName>style.visibility</p:attrName>
                                        </p:attrNameLst>
                                      </p:cBhvr>
                                      <p:to>
                                        <p:strVal val="visible"/>
                                      </p:to>
                                    </p:set>
                                    <p:animEffect transition="in" filter="fade">
                                      <p:cBhvr>
                                        <p:cTn id="210" dur="500"/>
                                        <p:tgtEl>
                                          <p:spTgt spid="434"/>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4"/>
                                        </p:tgtEl>
                                        <p:attrNameLst>
                                          <p:attrName>style.visibility</p:attrName>
                                        </p:attrNameLst>
                                      </p:cBhvr>
                                      <p:to>
                                        <p:strVal val="visible"/>
                                      </p:to>
                                    </p:set>
                                    <p:animEffect transition="in" filter="fade">
                                      <p:cBhvr>
                                        <p:cTn id="213" dur="500"/>
                                        <p:tgtEl>
                                          <p:spTgt spid="4"/>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xit" presetSubtype="0" fill="hold" grpId="1" nodeType="clickEffect">
                                  <p:stCondLst>
                                    <p:cond delay="0"/>
                                  </p:stCondLst>
                                  <p:childTnLst>
                                    <p:animEffect transition="out" filter="dissolve">
                                      <p:cBhvr>
                                        <p:cTn id="217" dur="500"/>
                                        <p:tgtEl>
                                          <p:spTgt spid="428"/>
                                        </p:tgtEl>
                                      </p:cBhvr>
                                    </p:animEffect>
                                    <p:set>
                                      <p:cBhvr>
                                        <p:cTn id="218" dur="1" fill="hold">
                                          <p:stCondLst>
                                            <p:cond delay="499"/>
                                          </p:stCondLst>
                                        </p:cTn>
                                        <p:tgtEl>
                                          <p:spTgt spid="428"/>
                                        </p:tgtEl>
                                        <p:attrNameLst>
                                          <p:attrName>style.visibility</p:attrName>
                                        </p:attrNameLst>
                                      </p:cBhvr>
                                      <p:to>
                                        <p:strVal val="hidden"/>
                                      </p:to>
                                    </p:set>
                                  </p:childTnLst>
                                </p:cTn>
                              </p:par>
                              <p:par>
                                <p:cTn id="219" presetID="9" presetClass="exit" presetSubtype="0" fill="hold" grpId="1" nodeType="withEffect">
                                  <p:stCondLst>
                                    <p:cond delay="0"/>
                                  </p:stCondLst>
                                  <p:childTnLst>
                                    <p:animEffect transition="out" filter="dissolve">
                                      <p:cBhvr>
                                        <p:cTn id="220" dur="500"/>
                                        <p:tgtEl>
                                          <p:spTgt spid="429"/>
                                        </p:tgtEl>
                                      </p:cBhvr>
                                    </p:animEffect>
                                    <p:set>
                                      <p:cBhvr>
                                        <p:cTn id="221" dur="1" fill="hold">
                                          <p:stCondLst>
                                            <p:cond delay="499"/>
                                          </p:stCondLst>
                                        </p:cTn>
                                        <p:tgtEl>
                                          <p:spTgt spid="429"/>
                                        </p:tgtEl>
                                        <p:attrNameLst>
                                          <p:attrName>style.visibility</p:attrName>
                                        </p:attrNameLst>
                                      </p:cBhvr>
                                      <p:to>
                                        <p:strVal val="hidden"/>
                                      </p:to>
                                    </p:set>
                                  </p:childTnLst>
                                </p:cTn>
                              </p:par>
                              <p:par>
                                <p:cTn id="222" presetID="9" presetClass="exit" presetSubtype="0" fill="hold" grpId="1" nodeType="withEffect">
                                  <p:stCondLst>
                                    <p:cond delay="0"/>
                                  </p:stCondLst>
                                  <p:childTnLst>
                                    <p:animEffect transition="out" filter="dissolve">
                                      <p:cBhvr>
                                        <p:cTn id="223" dur="500"/>
                                        <p:tgtEl>
                                          <p:spTgt spid="431"/>
                                        </p:tgtEl>
                                      </p:cBhvr>
                                    </p:animEffect>
                                    <p:set>
                                      <p:cBhvr>
                                        <p:cTn id="224" dur="1" fill="hold">
                                          <p:stCondLst>
                                            <p:cond delay="499"/>
                                          </p:stCondLst>
                                        </p:cTn>
                                        <p:tgtEl>
                                          <p:spTgt spid="431"/>
                                        </p:tgtEl>
                                        <p:attrNameLst>
                                          <p:attrName>style.visibility</p:attrName>
                                        </p:attrNameLst>
                                      </p:cBhvr>
                                      <p:to>
                                        <p:strVal val="hidden"/>
                                      </p:to>
                                    </p:set>
                                  </p:childTnLst>
                                </p:cTn>
                              </p:par>
                              <p:par>
                                <p:cTn id="225" presetID="9" presetClass="exit" presetSubtype="0" fill="hold" grpId="1" nodeType="withEffect">
                                  <p:stCondLst>
                                    <p:cond delay="0"/>
                                  </p:stCondLst>
                                  <p:childTnLst>
                                    <p:animEffect transition="out" filter="dissolve">
                                      <p:cBhvr>
                                        <p:cTn id="226" dur="500"/>
                                        <p:tgtEl>
                                          <p:spTgt spid="432"/>
                                        </p:tgtEl>
                                      </p:cBhvr>
                                    </p:animEffect>
                                    <p:set>
                                      <p:cBhvr>
                                        <p:cTn id="227" dur="1" fill="hold">
                                          <p:stCondLst>
                                            <p:cond delay="499"/>
                                          </p:stCondLst>
                                        </p:cTn>
                                        <p:tgtEl>
                                          <p:spTgt spid="432"/>
                                        </p:tgtEl>
                                        <p:attrNameLst>
                                          <p:attrName>style.visibility</p:attrName>
                                        </p:attrNameLst>
                                      </p:cBhvr>
                                      <p:to>
                                        <p:strVal val="hidden"/>
                                      </p:to>
                                    </p:set>
                                  </p:childTnLst>
                                </p:cTn>
                              </p:par>
                              <p:par>
                                <p:cTn id="228" presetID="9" presetClass="exit" presetSubtype="0" fill="hold" grpId="1" nodeType="withEffect">
                                  <p:stCondLst>
                                    <p:cond delay="0"/>
                                  </p:stCondLst>
                                  <p:childTnLst>
                                    <p:animEffect transition="out" filter="dissolve">
                                      <p:cBhvr>
                                        <p:cTn id="229" dur="500"/>
                                        <p:tgtEl>
                                          <p:spTgt spid="433"/>
                                        </p:tgtEl>
                                      </p:cBhvr>
                                    </p:animEffect>
                                    <p:set>
                                      <p:cBhvr>
                                        <p:cTn id="230" dur="1" fill="hold">
                                          <p:stCondLst>
                                            <p:cond delay="499"/>
                                          </p:stCondLst>
                                        </p:cTn>
                                        <p:tgtEl>
                                          <p:spTgt spid="433"/>
                                        </p:tgtEl>
                                        <p:attrNameLst>
                                          <p:attrName>style.visibility</p:attrName>
                                        </p:attrNameLst>
                                      </p:cBhvr>
                                      <p:to>
                                        <p:strVal val="hidden"/>
                                      </p:to>
                                    </p:set>
                                  </p:childTnLst>
                                </p:cTn>
                              </p:par>
                              <p:par>
                                <p:cTn id="231" presetID="9" presetClass="exit" presetSubtype="0" fill="hold" grpId="1" nodeType="withEffect">
                                  <p:stCondLst>
                                    <p:cond delay="0"/>
                                  </p:stCondLst>
                                  <p:childTnLst>
                                    <p:animEffect transition="out" filter="dissolve">
                                      <p:cBhvr>
                                        <p:cTn id="232" dur="500"/>
                                        <p:tgtEl>
                                          <p:spTgt spid="434"/>
                                        </p:tgtEl>
                                      </p:cBhvr>
                                    </p:animEffect>
                                    <p:set>
                                      <p:cBhvr>
                                        <p:cTn id="233" dur="1" fill="hold">
                                          <p:stCondLst>
                                            <p:cond delay="499"/>
                                          </p:stCondLst>
                                        </p:cTn>
                                        <p:tgtEl>
                                          <p:spTgt spid="434"/>
                                        </p:tgtEl>
                                        <p:attrNameLst>
                                          <p:attrName>style.visibility</p:attrName>
                                        </p:attrNameLst>
                                      </p:cBhvr>
                                      <p:to>
                                        <p:strVal val="hidden"/>
                                      </p:to>
                                    </p:set>
                                  </p:childTnLst>
                                </p:cTn>
                              </p:par>
                              <p:par>
                                <p:cTn id="234" presetID="9" presetClass="exit" presetSubtype="0" fill="hold" grpId="0" nodeType="withEffect">
                                  <p:stCondLst>
                                    <p:cond delay="0"/>
                                  </p:stCondLst>
                                  <p:childTnLst>
                                    <p:animEffect transition="out" filter="dissolve">
                                      <p:cBhvr>
                                        <p:cTn id="235" dur="500"/>
                                        <p:tgtEl>
                                          <p:spTgt spid="273"/>
                                        </p:tgtEl>
                                      </p:cBhvr>
                                    </p:animEffect>
                                    <p:set>
                                      <p:cBhvr>
                                        <p:cTn id="236" dur="1" fill="hold">
                                          <p:stCondLst>
                                            <p:cond delay="499"/>
                                          </p:stCondLst>
                                        </p:cTn>
                                        <p:tgtEl>
                                          <p:spTgt spid="273"/>
                                        </p:tgtEl>
                                        <p:attrNameLst>
                                          <p:attrName>style.visibility</p:attrName>
                                        </p:attrNameLst>
                                      </p:cBhvr>
                                      <p:to>
                                        <p:strVal val="hidden"/>
                                      </p:to>
                                    </p:set>
                                  </p:childTnLst>
                                </p:cTn>
                              </p:par>
                              <p:par>
                                <p:cTn id="237" presetID="9" presetClass="exit" presetSubtype="0" fill="hold" grpId="0" nodeType="withEffect">
                                  <p:stCondLst>
                                    <p:cond delay="0"/>
                                  </p:stCondLst>
                                  <p:childTnLst>
                                    <p:animEffect transition="out" filter="dissolve">
                                      <p:cBhvr>
                                        <p:cTn id="238" dur="500"/>
                                        <p:tgtEl>
                                          <p:spTgt spid="274"/>
                                        </p:tgtEl>
                                      </p:cBhvr>
                                    </p:animEffect>
                                    <p:set>
                                      <p:cBhvr>
                                        <p:cTn id="239" dur="1" fill="hold">
                                          <p:stCondLst>
                                            <p:cond delay="499"/>
                                          </p:stCondLst>
                                        </p:cTn>
                                        <p:tgtEl>
                                          <p:spTgt spid="274"/>
                                        </p:tgtEl>
                                        <p:attrNameLst>
                                          <p:attrName>style.visibility</p:attrName>
                                        </p:attrNameLst>
                                      </p:cBhvr>
                                      <p:to>
                                        <p:strVal val="hidden"/>
                                      </p:to>
                                    </p:set>
                                  </p:childTnLst>
                                </p:cTn>
                              </p:par>
                              <p:par>
                                <p:cTn id="240" presetID="9" presetClass="exit" presetSubtype="0" fill="hold" grpId="0" nodeType="withEffect">
                                  <p:stCondLst>
                                    <p:cond delay="0"/>
                                  </p:stCondLst>
                                  <p:childTnLst>
                                    <p:animEffect transition="out" filter="dissolve">
                                      <p:cBhvr>
                                        <p:cTn id="241" dur="500"/>
                                        <p:tgtEl>
                                          <p:spTgt spid="275"/>
                                        </p:tgtEl>
                                      </p:cBhvr>
                                    </p:animEffect>
                                    <p:set>
                                      <p:cBhvr>
                                        <p:cTn id="242" dur="1" fill="hold">
                                          <p:stCondLst>
                                            <p:cond delay="499"/>
                                          </p:stCondLst>
                                        </p:cTn>
                                        <p:tgtEl>
                                          <p:spTgt spid="275"/>
                                        </p:tgtEl>
                                        <p:attrNameLst>
                                          <p:attrName>style.visibility</p:attrName>
                                        </p:attrNameLst>
                                      </p:cBhvr>
                                      <p:to>
                                        <p:strVal val="hidden"/>
                                      </p:to>
                                    </p:set>
                                  </p:childTnLst>
                                </p:cTn>
                              </p:par>
                              <p:par>
                                <p:cTn id="243" presetID="9" presetClass="exit" presetSubtype="0" fill="hold" grpId="0" nodeType="withEffect">
                                  <p:stCondLst>
                                    <p:cond delay="0"/>
                                  </p:stCondLst>
                                  <p:childTnLst>
                                    <p:animEffect transition="out" filter="dissolve">
                                      <p:cBhvr>
                                        <p:cTn id="244" dur="500"/>
                                        <p:tgtEl>
                                          <p:spTgt spid="276"/>
                                        </p:tgtEl>
                                      </p:cBhvr>
                                    </p:animEffect>
                                    <p:set>
                                      <p:cBhvr>
                                        <p:cTn id="245" dur="1" fill="hold">
                                          <p:stCondLst>
                                            <p:cond delay="499"/>
                                          </p:stCondLst>
                                        </p:cTn>
                                        <p:tgtEl>
                                          <p:spTgt spid="276"/>
                                        </p:tgtEl>
                                        <p:attrNameLst>
                                          <p:attrName>style.visibility</p:attrName>
                                        </p:attrNameLst>
                                      </p:cBhvr>
                                      <p:to>
                                        <p:strVal val="hidden"/>
                                      </p:to>
                                    </p:set>
                                  </p:childTnLst>
                                </p:cTn>
                              </p:par>
                              <p:par>
                                <p:cTn id="246" presetID="9" presetClass="exit" presetSubtype="0" fill="hold" grpId="0" nodeType="withEffect">
                                  <p:stCondLst>
                                    <p:cond delay="0"/>
                                  </p:stCondLst>
                                  <p:childTnLst>
                                    <p:animEffect transition="out" filter="dissolve">
                                      <p:cBhvr>
                                        <p:cTn id="247" dur="500"/>
                                        <p:tgtEl>
                                          <p:spTgt spid="277"/>
                                        </p:tgtEl>
                                      </p:cBhvr>
                                    </p:animEffect>
                                    <p:set>
                                      <p:cBhvr>
                                        <p:cTn id="248" dur="1" fill="hold">
                                          <p:stCondLst>
                                            <p:cond delay="499"/>
                                          </p:stCondLst>
                                        </p:cTn>
                                        <p:tgtEl>
                                          <p:spTgt spid="277"/>
                                        </p:tgtEl>
                                        <p:attrNameLst>
                                          <p:attrName>style.visibility</p:attrName>
                                        </p:attrNameLst>
                                      </p:cBhvr>
                                      <p:to>
                                        <p:strVal val="hidden"/>
                                      </p:to>
                                    </p:set>
                                  </p:childTnLst>
                                </p:cTn>
                              </p:par>
                              <p:par>
                                <p:cTn id="249" presetID="9" presetClass="exit" presetSubtype="0" fill="hold" grpId="0" nodeType="withEffect">
                                  <p:stCondLst>
                                    <p:cond delay="0"/>
                                  </p:stCondLst>
                                  <p:childTnLst>
                                    <p:animEffect transition="out" filter="dissolve">
                                      <p:cBhvr>
                                        <p:cTn id="250" dur="500"/>
                                        <p:tgtEl>
                                          <p:spTgt spid="278"/>
                                        </p:tgtEl>
                                      </p:cBhvr>
                                    </p:animEffect>
                                    <p:set>
                                      <p:cBhvr>
                                        <p:cTn id="251" dur="1" fill="hold">
                                          <p:stCondLst>
                                            <p:cond delay="499"/>
                                          </p:stCondLst>
                                        </p:cTn>
                                        <p:tgtEl>
                                          <p:spTgt spid="278"/>
                                        </p:tgtEl>
                                        <p:attrNameLst>
                                          <p:attrName>style.visibility</p:attrName>
                                        </p:attrNameLst>
                                      </p:cBhvr>
                                      <p:to>
                                        <p:strVal val="hidden"/>
                                      </p:to>
                                    </p:set>
                                  </p:childTnLst>
                                </p:cTn>
                              </p:par>
                              <p:par>
                                <p:cTn id="252" presetID="9" presetClass="exit" presetSubtype="0" fill="hold" grpId="0" nodeType="withEffect">
                                  <p:stCondLst>
                                    <p:cond delay="0"/>
                                  </p:stCondLst>
                                  <p:childTnLst>
                                    <p:animEffect transition="out" filter="dissolve">
                                      <p:cBhvr>
                                        <p:cTn id="253" dur="500"/>
                                        <p:tgtEl>
                                          <p:spTgt spid="279"/>
                                        </p:tgtEl>
                                      </p:cBhvr>
                                    </p:animEffect>
                                    <p:set>
                                      <p:cBhvr>
                                        <p:cTn id="254" dur="1" fill="hold">
                                          <p:stCondLst>
                                            <p:cond delay="499"/>
                                          </p:stCondLst>
                                        </p:cTn>
                                        <p:tgtEl>
                                          <p:spTgt spid="279"/>
                                        </p:tgtEl>
                                        <p:attrNameLst>
                                          <p:attrName>style.visibility</p:attrName>
                                        </p:attrNameLst>
                                      </p:cBhvr>
                                      <p:to>
                                        <p:strVal val="hidden"/>
                                      </p:to>
                                    </p:set>
                                  </p:childTnLst>
                                </p:cTn>
                              </p:par>
                              <p:par>
                                <p:cTn id="255" presetID="9" presetClass="exit" presetSubtype="0" fill="hold" grpId="0" nodeType="withEffect">
                                  <p:stCondLst>
                                    <p:cond delay="0"/>
                                  </p:stCondLst>
                                  <p:childTnLst>
                                    <p:animEffect transition="out" filter="dissolve">
                                      <p:cBhvr>
                                        <p:cTn id="256" dur="500"/>
                                        <p:tgtEl>
                                          <p:spTgt spid="280"/>
                                        </p:tgtEl>
                                      </p:cBhvr>
                                    </p:animEffect>
                                    <p:set>
                                      <p:cBhvr>
                                        <p:cTn id="257" dur="1" fill="hold">
                                          <p:stCondLst>
                                            <p:cond delay="499"/>
                                          </p:stCondLst>
                                        </p:cTn>
                                        <p:tgtEl>
                                          <p:spTgt spid="280"/>
                                        </p:tgtEl>
                                        <p:attrNameLst>
                                          <p:attrName>style.visibility</p:attrName>
                                        </p:attrNameLst>
                                      </p:cBhvr>
                                      <p:to>
                                        <p:strVal val="hidden"/>
                                      </p:to>
                                    </p:set>
                                  </p:childTnLst>
                                </p:cTn>
                              </p:par>
                              <p:par>
                                <p:cTn id="258" presetID="9" presetClass="exit" presetSubtype="0" fill="hold" grpId="1" nodeType="withEffect">
                                  <p:stCondLst>
                                    <p:cond delay="0"/>
                                  </p:stCondLst>
                                  <p:childTnLst>
                                    <p:animEffect transition="out" filter="dissolve">
                                      <p:cBhvr>
                                        <p:cTn id="259" dur="500"/>
                                        <p:tgtEl>
                                          <p:spTgt spid="427"/>
                                        </p:tgtEl>
                                      </p:cBhvr>
                                    </p:animEffect>
                                    <p:set>
                                      <p:cBhvr>
                                        <p:cTn id="260" dur="1" fill="hold">
                                          <p:stCondLst>
                                            <p:cond delay="499"/>
                                          </p:stCondLst>
                                        </p:cTn>
                                        <p:tgtEl>
                                          <p:spTgt spid="427"/>
                                        </p:tgtEl>
                                        <p:attrNameLst>
                                          <p:attrName>style.visibility</p:attrName>
                                        </p:attrNameLst>
                                      </p:cBhvr>
                                      <p:to>
                                        <p:strVal val="hidden"/>
                                      </p:to>
                                    </p:set>
                                  </p:childTnLst>
                                </p:cTn>
                              </p:par>
                              <p:par>
                                <p:cTn id="261" presetID="9" presetClass="exit" presetSubtype="0" fill="hold" grpId="1" nodeType="withEffect">
                                  <p:stCondLst>
                                    <p:cond delay="0"/>
                                  </p:stCondLst>
                                  <p:childTnLst>
                                    <p:animEffect transition="out" filter="dissolve">
                                      <p:cBhvr>
                                        <p:cTn id="262" dur="500"/>
                                        <p:tgtEl>
                                          <p:spTgt spid="430"/>
                                        </p:tgtEl>
                                      </p:cBhvr>
                                    </p:animEffect>
                                    <p:set>
                                      <p:cBhvr>
                                        <p:cTn id="263" dur="1" fill="hold">
                                          <p:stCondLst>
                                            <p:cond delay="499"/>
                                          </p:stCondLst>
                                        </p:cTn>
                                        <p:tgtEl>
                                          <p:spTgt spid="430"/>
                                        </p:tgtEl>
                                        <p:attrNameLst>
                                          <p:attrName>style.visibility</p:attrName>
                                        </p:attrNameLst>
                                      </p:cBhvr>
                                      <p:to>
                                        <p:strVal val="hidden"/>
                                      </p:to>
                                    </p:set>
                                  </p:childTnLst>
                                </p:cTn>
                              </p:par>
                              <p:par>
                                <p:cTn id="264" presetID="9" presetClass="exit" presetSubtype="0" fill="hold" grpId="1" nodeType="withEffect">
                                  <p:stCondLst>
                                    <p:cond delay="0"/>
                                  </p:stCondLst>
                                  <p:childTnLst>
                                    <p:animEffect transition="out" filter="dissolve">
                                      <p:cBhvr>
                                        <p:cTn id="265" dur="500"/>
                                        <p:tgtEl>
                                          <p:spTgt spid="4"/>
                                        </p:tgtEl>
                                      </p:cBhvr>
                                    </p:animEffect>
                                    <p:set>
                                      <p:cBhvr>
                                        <p:cTn id="266" dur="1" fill="hold">
                                          <p:stCondLst>
                                            <p:cond delay="499"/>
                                          </p:stCondLst>
                                        </p:cTn>
                                        <p:tgtEl>
                                          <p:spTgt spid="4"/>
                                        </p:tgtEl>
                                        <p:attrNameLst>
                                          <p:attrName>style.visibility</p:attrName>
                                        </p:attrNameLst>
                                      </p:cBhvr>
                                      <p:to>
                                        <p:strVal val="hidden"/>
                                      </p:to>
                                    </p:set>
                                  </p:childTnLst>
                                </p:cTn>
                              </p:par>
                              <p:par>
                                <p:cTn id="267" presetID="9" presetClass="exit" presetSubtype="0" fill="hold" grpId="1" nodeType="withEffect">
                                  <p:stCondLst>
                                    <p:cond delay="0"/>
                                  </p:stCondLst>
                                  <p:childTnLst>
                                    <p:animEffect transition="out" filter="dissolve">
                                      <p:cBhvr>
                                        <p:cTn id="268" dur="500"/>
                                        <p:tgtEl>
                                          <p:spTgt spid="416"/>
                                        </p:tgtEl>
                                      </p:cBhvr>
                                    </p:animEffect>
                                    <p:set>
                                      <p:cBhvr>
                                        <p:cTn id="269" dur="1" fill="hold">
                                          <p:stCondLst>
                                            <p:cond delay="499"/>
                                          </p:stCondLst>
                                        </p:cTn>
                                        <p:tgtEl>
                                          <p:spTgt spid="416"/>
                                        </p:tgtEl>
                                        <p:attrNameLst>
                                          <p:attrName>style.visibility</p:attrName>
                                        </p:attrNameLst>
                                      </p:cBhvr>
                                      <p:to>
                                        <p:strVal val="hidden"/>
                                      </p:to>
                                    </p:set>
                                  </p:childTnLst>
                                </p:cTn>
                              </p:par>
                            </p:childTnLst>
                          </p:cTn>
                        </p:par>
                        <p:par>
                          <p:cTn id="270" fill="hold">
                            <p:stCondLst>
                              <p:cond delay="500"/>
                            </p:stCondLst>
                            <p:childTnLst>
                              <p:par>
                                <p:cTn id="271" presetID="9" presetClass="exit" presetSubtype="0" fill="hold" grpId="0" nodeType="afterEffect">
                                  <p:stCondLst>
                                    <p:cond delay="0"/>
                                  </p:stCondLst>
                                  <p:childTnLst>
                                    <p:animEffect transition="out" filter="dissolve">
                                      <p:cBhvr>
                                        <p:cTn id="272" dur="500"/>
                                        <p:tgtEl>
                                          <p:spTgt spid="329"/>
                                        </p:tgtEl>
                                      </p:cBhvr>
                                    </p:animEffect>
                                    <p:set>
                                      <p:cBhvr>
                                        <p:cTn id="273" dur="1" fill="hold">
                                          <p:stCondLst>
                                            <p:cond delay="499"/>
                                          </p:stCondLst>
                                        </p:cTn>
                                        <p:tgtEl>
                                          <p:spTgt spid="329"/>
                                        </p:tgtEl>
                                        <p:attrNameLst>
                                          <p:attrName>style.visibility</p:attrName>
                                        </p:attrNameLst>
                                      </p:cBhvr>
                                      <p:to>
                                        <p:strVal val="hidden"/>
                                      </p:to>
                                    </p:set>
                                  </p:childTnLst>
                                </p:cTn>
                              </p:par>
                              <p:par>
                                <p:cTn id="274" presetID="9" presetClass="exit" presetSubtype="0" fill="hold" grpId="0" nodeType="withEffect">
                                  <p:stCondLst>
                                    <p:cond delay="0"/>
                                  </p:stCondLst>
                                  <p:childTnLst>
                                    <p:animEffect transition="out" filter="dissolve">
                                      <p:cBhvr>
                                        <p:cTn id="275" dur="500"/>
                                        <p:tgtEl>
                                          <p:spTgt spid="330"/>
                                        </p:tgtEl>
                                      </p:cBhvr>
                                    </p:animEffect>
                                    <p:set>
                                      <p:cBhvr>
                                        <p:cTn id="276" dur="1" fill="hold">
                                          <p:stCondLst>
                                            <p:cond delay="499"/>
                                          </p:stCondLst>
                                        </p:cTn>
                                        <p:tgtEl>
                                          <p:spTgt spid="330"/>
                                        </p:tgtEl>
                                        <p:attrNameLst>
                                          <p:attrName>style.visibility</p:attrName>
                                        </p:attrNameLst>
                                      </p:cBhvr>
                                      <p:to>
                                        <p:strVal val="hidden"/>
                                      </p:to>
                                    </p:set>
                                  </p:childTnLst>
                                </p:cTn>
                              </p:par>
                              <p:par>
                                <p:cTn id="277" presetID="9" presetClass="exit" presetSubtype="0" fill="hold" grpId="0" nodeType="withEffect">
                                  <p:stCondLst>
                                    <p:cond delay="0"/>
                                  </p:stCondLst>
                                  <p:childTnLst>
                                    <p:animEffect transition="out" filter="dissolve">
                                      <p:cBhvr>
                                        <p:cTn id="278" dur="500"/>
                                        <p:tgtEl>
                                          <p:spTgt spid="331"/>
                                        </p:tgtEl>
                                      </p:cBhvr>
                                    </p:animEffect>
                                    <p:set>
                                      <p:cBhvr>
                                        <p:cTn id="279" dur="1" fill="hold">
                                          <p:stCondLst>
                                            <p:cond delay="499"/>
                                          </p:stCondLst>
                                        </p:cTn>
                                        <p:tgtEl>
                                          <p:spTgt spid="331"/>
                                        </p:tgtEl>
                                        <p:attrNameLst>
                                          <p:attrName>style.visibility</p:attrName>
                                        </p:attrNameLst>
                                      </p:cBhvr>
                                      <p:to>
                                        <p:strVal val="hidden"/>
                                      </p:to>
                                    </p:set>
                                  </p:childTnLst>
                                </p:cTn>
                              </p:par>
                              <p:par>
                                <p:cTn id="280" presetID="9" presetClass="exit" presetSubtype="0" fill="hold" grpId="0" nodeType="withEffect">
                                  <p:stCondLst>
                                    <p:cond delay="0"/>
                                  </p:stCondLst>
                                  <p:childTnLst>
                                    <p:animEffect transition="out" filter="dissolve">
                                      <p:cBhvr>
                                        <p:cTn id="281" dur="500"/>
                                        <p:tgtEl>
                                          <p:spTgt spid="332"/>
                                        </p:tgtEl>
                                      </p:cBhvr>
                                    </p:animEffect>
                                    <p:set>
                                      <p:cBhvr>
                                        <p:cTn id="282" dur="1" fill="hold">
                                          <p:stCondLst>
                                            <p:cond delay="499"/>
                                          </p:stCondLst>
                                        </p:cTn>
                                        <p:tgtEl>
                                          <p:spTgt spid="332"/>
                                        </p:tgtEl>
                                        <p:attrNameLst>
                                          <p:attrName>style.visibility</p:attrName>
                                        </p:attrNameLst>
                                      </p:cBhvr>
                                      <p:to>
                                        <p:strVal val="hidden"/>
                                      </p:to>
                                    </p:set>
                                  </p:childTnLst>
                                </p:cTn>
                              </p:par>
                              <p:par>
                                <p:cTn id="283" presetID="9" presetClass="exit" presetSubtype="0" fill="hold" grpId="0" nodeType="withEffect">
                                  <p:stCondLst>
                                    <p:cond delay="0"/>
                                  </p:stCondLst>
                                  <p:childTnLst>
                                    <p:animEffect transition="out" filter="dissolve">
                                      <p:cBhvr>
                                        <p:cTn id="284" dur="500"/>
                                        <p:tgtEl>
                                          <p:spTgt spid="333"/>
                                        </p:tgtEl>
                                      </p:cBhvr>
                                    </p:animEffect>
                                    <p:set>
                                      <p:cBhvr>
                                        <p:cTn id="285" dur="1" fill="hold">
                                          <p:stCondLst>
                                            <p:cond delay="499"/>
                                          </p:stCondLst>
                                        </p:cTn>
                                        <p:tgtEl>
                                          <p:spTgt spid="333"/>
                                        </p:tgtEl>
                                        <p:attrNameLst>
                                          <p:attrName>style.visibility</p:attrName>
                                        </p:attrNameLst>
                                      </p:cBhvr>
                                      <p:to>
                                        <p:strVal val="hidden"/>
                                      </p:to>
                                    </p:set>
                                  </p:childTnLst>
                                </p:cTn>
                              </p:par>
                              <p:par>
                                <p:cTn id="286" presetID="9" presetClass="exit" presetSubtype="0" fill="hold" grpId="0" nodeType="withEffect">
                                  <p:stCondLst>
                                    <p:cond delay="0"/>
                                  </p:stCondLst>
                                  <p:childTnLst>
                                    <p:animEffect transition="out" filter="dissolve">
                                      <p:cBhvr>
                                        <p:cTn id="287" dur="500"/>
                                        <p:tgtEl>
                                          <p:spTgt spid="334"/>
                                        </p:tgtEl>
                                      </p:cBhvr>
                                    </p:animEffect>
                                    <p:set>
                                      <p:cBhvr>
                                        <p:cTn id="288" dur="1" fill="hold">
                                          <p:stCondLst>
                                            <p:cond delay="499"/>
                                          </p:stCondLst>
                                        </p:cTn>
                                        <p:tgtEl>
                                          <p:spTgt spid="334"/>
                                        </p:tgtEl>
                                        <p:attrNameLst>
                                          <p:attrName>style.visibility</p:attrName>
                                        </p:attrNameLst>
                                      </p:cBhvr>
                                      <p:to>
                                        <p:strVal val="hidden"/>
                                      </p:to>
                                    </p:set>
                                  </p:childTnLst>
                                </p:cTn>
                              </p:par>
                              <p:par>
                                <p:cTn id="289" presetID="9" presetClass="exit" presetSubtype="0" fill="hold" grpId="0" nodeType="withEffect">
                                  <p:stCondLst>
                                    <p:cond delay="0"/>
                                  </p:stCondLst>
                                  <p:childTnLst>
                                    <p:animEffect transition="out" filter="dissolve">
                                      <p:cBhvr>
                                        <p:cTn id="290" dur="500"/>
                                        <p:tgtEl>
                                          <p:spTgt spid="335"/>
                                        </p:tgtEl>
                                      </p:cBhvr>
                                    </p:animEffect>
                                    <p:set>
                                      <p:cBhvr>
                                        <p:cTn id="291" dur="1" fill="hold">
                                          <p:stCondLst>
                                            <p:cond delay="499"/>
                                          </p:stCondLst>
                                        </p:cTn>
                                        <p:tgtEl>
                                          <p:spTgt spid="335"/>
                                        </p:tgtEl>
                                        <p:attrNameLst>
                                          <p:attrName>style.visibility</p:attrName>
                                        </p:attrNameLst>
                                      </p:cBhvr>
                                      <p:to>
                                        <p:strVal val="hidden"/>
                                      </p:to>
                                    </p:set>
                                  </p:childTnLst>
                                </p:cTn>
                              </p:par>
                              <p:par>
                                <p:cTn id="292" presetID="9" presetClass="exit" presetSubtype="0" fill="hold" grpId="0" nodeType="withEffect">
                                  <p:stCondLst>
                                    <p:cond delay="0"/>
                                  </p:stCondLst>
                                  <p:childTnLst>
                                    <p:animEffect transition="out" filter="dissolve">
                                      <p:cBhvr>
                                        <p:cTn id="293" dur="500"/>
                                        <p:tgtEl>
                                          <p:spTgt spid="336"/>
                                        </p:tgtEl>
                                      </p:cBhvr>
                                    </p:animEffect>
                                    <p:set>
                                      <p:cBhvr>
                                        <p:cTn id="294" dur="1" fill="hold">
                                          <p:stCondLst>
                                            <p:cond delay="499"/>
                                          </p:stCondLst>
                                        </p:cTn>
                                        <p:tgtEl>
                                          <p:spTgt spid="336"/>
                                        </p:tgtEl>
                                        <p:attrNameLst>
                                          <p:attrName>style.visibility</p:attrName>
                                        </p:attrNameLst>
                                      </p:cBhvr>
                                      <p:to>
                                        <p:strVal val="hidden"/>
                                      </p:to>
                                    </p:set>
                                  </p:childTnLst>
                                </p:cTn>
                              </p:par>
                            </p:childTnLst>
                          </p:cTn>
                        </p:par>
                        <p:par>
                          <p:cTn id="295" fill="hold">
                            <p:stCondLst>
                              <p:cond delay="1000"/>
                            </p:stCondLst>
                            <p:childTnLst>
                              <p:par>
                                <p:cTn id="296" presetID="1" presetClass="exit" presetSubtype="0" fill="hold" grpId="0" nodeType="afterEffect">
                                  <p:stCondLst>
                                    <p:cond delay="0"/>
                                  </p:stCondLst>
                                  <p:childTnLst>
                                    <p:set>
                                      <p:cBhvr>
                                        <p:cTn id="297" dur="1" fill="hold">
                                          <p:stCondLst>
                                            <p:cond delay="0"/>
                                          </p:stCondLst>
                                        </p:cTn>
                                        <p:tgtEl>
                                          <p:spTgt spid="400"/>
                                        </p:tgtEl>
                                        <p:attrNameLst>
                                          <p:attrName>style.visibility</p:attrName>
                                        </p:attrNameLst>
                                      </p:cBhvr>
                                      <p:to>
                                        <p:strVal val="hidden"/>
                                      </p:to>
                                    </p:set>
                                  </p:childTnLst>
                                </p:cTn>
                              </p:par>
                              <p:par>
                                <p:cTn id="298" presetID="9" presetClass="exit" presetSubtype="0" fill="hold" grpId="0" nodeType="withEffect">
                                  <p:stCondLst>
                                    <p:cond delay="0"/>
                                  </p:stCondLst>
                                  <p:childTnLst>
                                    <p:animEffect transition="out" filter="dissolve">
                                      <p:cBhvr>
                                        <p:cTn id="299" dur="500"/>
                                        <p:tgtEl>
                                          <p:spTgt spid="401"/>
                                        </p:tgtEl>
                                      </p:cBhvr>
                                    </p:animEffect>
                                    <p:set>
                                      <p:cBhvr>
                                        <p:cTn id="300" dur="1" fill="hold">
                                          <p:stCondLst>
                                            <p:cond delay="499"/>
                                          </p:stCondLst>
                                        </p:cTn>
                                        <p:tgtEl>
                                          <p:spTgt spid="401"/>
                                        </p:tgtEl>
                                        <p:attrNameLst>
                                          <p:attrName>style.visibility</p:attrName>
                                        </p:attrNameLst>
                                      </p:cBhvr>
                                      <p:to>
                                        <p:strVal val="hidden"/>
                                      </p:to>
                                    </p:set>
                                  </p:childTnLst>
                                </p:cTn>
                              </p:par>
                              <p:par>
                                <p:cTn id="301" presetID="9" presetClass="exit" presetSubtype="0" fill="hold" grpId="0" nodeType="withEffect">
                                  <p:stCondLst>
                                    <p:cond delay="0"/>
                                  </p:stCondLst>
                                  <p:childTnLst>
                                    <p:animEffect transition="out" filter="dissolve">
                                      <p:cBhvr>
                                        <p:cTn id="302" dur="500"/>
                                        <p:tgtEl>
                                          <p:spTgt spid="402"/>
                                        </p:tgtEl>
                                      </p:cBhvr>
                                    </p:animEffect>
                                    <p:set>
                                      <p:cBhvr>
                                        <p:cTn id="303" dur="1" fill="hold">
                                          <p:stCondLst>
                                            <p:cond delay="499"/>
                                          </p:stCondLst>
                                        </p:cTn>
                                        <p:tgtEl>
                                          <p:spTgt spid="402"/>
                                        </p:tgtEl>
                                        <p:attrNameLst>
                                          <p:attrName>style.visibility</p:attrName>
                                        </p:attrNameLst>
                                      </p:cBhvr>
                                      <p:to>
                                        <p:strVal val="hidden"/>
                                      </p:to>
                                    </p:set>
                                  </p:childTnLst>
                                </p:cTn>
                              </p:par>
                              <p:par>
                                <p:cTn id="304" presetID="9" presetClass="exit" presetSubtype="0" fill="hold" grpId="0" nodeType="withEffect">
                                  <p:stCondLst>
                                    <p:cond delay="0"/>
                                  </p:stCondLst>
                                  <p:childTnLst>
                                    <p:animEffect transition="out" filter="dissolve">
                                      <p:cBhvr>
                                        <p:cTn id="305" dur="500"/>
                                        <p:tgtEl>
                                          <p:spTgt spid="403"/>
                                        </p:tgtEl>
                                      </p:cBhvr>
                                    </p:animEffect>
                                    <p:set>
                                      <p:cBhvr>
                                        <p:cTn id="306" dur="1" fill="hold">
                                          <p:stCondLst>
                                            <p:cond delay="499"/>
                                          </p:stCondLst>
                                        </p:cTn>
                                        <p:tgtEl>
                                          <p:spTgt spid="403"/>
                                        </p:tgtEl>
                                        <p:attrNameLst>
                                          <p:attrName>style.visibility</p:attrName>
                                        </p:attrNameLst>
                                      </p:cBhvr>
                                      <p:to>
                                        <p:strVal val="hidden"/>
                                      </p:to>
                                    </p:set>
                                  </p:childTnLst>
                                </p:cTn>
                              </p:par>
                              <p:par>
                                <p:cTn id="307" presetID="9" presetClass="exit" presetSubtype="0" fill="hold" grpId="0" nodeType="withEffect">
                                  <p:stCondLst>
                                    <p:cond delay="0"/>
                                  </p:stCondLst>
                                  <p:childTnLst>
                                    <p:animEffect transition="out" filter="dissolve">
                                      <p:cBhvr>
                                        <p:cTn id="308" dur="500"/>
                                        <p:tgtEl>
                                          <p:spTgt spid="404"/>
                                        </p:tgtEl>
                                      </p:cBhvr>
                                    </p:animEffect>
                                    <p:set>
                                      <p:cBhvr>
                                        <p:cTn id="309" dur="1" fill="hold">
                                          <p:stCondLst>
                                            <p:cond delay="499"/>
                                          </p:stCondLst>
                                        </p:cTn>
                                        <p:tgtEl>
                                          <p:spTgt spid="404"/>
                                        </p:tgtEl>
                                        <p:attrNameLst>
                                          <p:attrName>style.visibility</p:attrName>
                                        </p:attrNameLst>
                                      </p:cBhvr>
                                      <p:to>
                                        <p:strVal val="hidden"/>
                                      </p:to>
                                    </p:set>
                                  </p:childTnLst>
                                </p:cTn>
                              </p:par>
                              <p:par>
                                <p:cTn id="310" presetID="9" presetClass="exit" presetSubtype="0" fill="hold" grpId="0" nodeType="withEffect">
                                  <p:stCondLst>
                                    <p:cond delay="0"/>
                                  </p:stCondLst>
                                  <p:childTnLst>
                                    <p:animEffect transition="out" filter="dissolve">
                                      <p:cBhvr>
                                        <p:cTn id="311" dur="500"/>
                                        <p:tgtEl>
                                          <p:spTgt spid="405"/>
                                        </p:tgtEl>
                                      </p:cBhvr>
                                    </p:animEffect>
                                    <p:set>
                                      <p:cBhvr>
                                        <p:cTn id="312" dur="1" fill="hold">
                                          <p:stCondLst>
                                            <p:cond delay="499"/>
                                          </p:stCondLst>
                                        </p:cTn>
                                        <p:tgtEl>
                                          <p:spTgt spid="405"/>
                                        </p:tgtEl>
                                        <p:attrNameLst>
                                          <p:attrName>style.visibility</p:attrName>
                                        </p:attrNameLst>
                                      </p:cBhvr>
                                      <p:to>
                                        <p:strVal val="hidden"/>
                                      </p:to>
                                    </p:set>
                                  </p:childTnLst>
                                </p:cTn>
                              </p:par>
                              <p:par>
                                <p:cTn id="313" presetID="9" presetClass="exit" presetSubtype="0" fill="hold" grpId="0" nodeType="withEffect">
                                  <p:stCondLst>
                                    <p:cond delay="0"/>
                                  </p:stCondLst>
                                  <p:childTnLst>
                                    <p:animEffect transition="out" filter="dissolve">
                                      <p:cBhvr>
                                        <p:cTn id="314" dur="500"/>
                                        <p:tgtEl>
                                          <p:spTgt spid="406"/>
                                        </p:tgtEl>
                                      </p:cBhvr>
                                    </p:animEffect>
                                    <p:set>
                                      <p:cBhvr>
                                        <p:cTn id="315" dur="1" fill="hold">
                                          <p:stCondLst>
                                            <p:cond delay="499"/>
                                          </p:stCondLst>
                                        </p:cTn>
                                        <p:tgtEl>
                                          <p:spTgt spid="406"/>
                                        </p:tgtEl>
                                        <p:attrNameLst>
                                          <p:attrName>style.visibility</p:attrName>
                                        </p:attrNameLst>
                                      </p:cBhvr>
                                      <p:to>
                                        <p:strVal val="hidden"/>
                                      </p:to>
                                    </p:set>
                                  </p:childTnLst>
                                </p:cTn>
                              </p:par>
                              <p:par>
                                <p:cTn id="316" presetID="9" presetClass="exit" presetSubtype="0" fill="hold" grpId="0" nodeType="withEffect">
                                  <p:stCondLst>
                                    <p:cond delay="0"/>
                                  </p:stCondLst>
                                  <p:childTnLst>
                                    <p:animEffect transition="out" filter="dissolve">
                                      <p:cBhvr>
                                        <p:cTn id="317" dur="500"/>
                                        <p:tgtEl>
                                          <p:spTgt spid="407"/>
                                        </p:tgtEl>
                                      </p:cBhvr>
                                    </p:animEffect>
                                    <p:set>
                                      <p:cBhvr>
                                        <p:cTn id="318" dur="1" fill="hold">
                                          <p:stCondLst>
                                            <p:cond delay="499"/>
                                          </p:stCondLst>
                                        </p:cTn>
                                        <p:tgtEl>
                                          <p:spTgt spid="407"/>
                                        </p:tgtEl>
                                        <p:attrNameLst>
                                          <p:attrName>style.visibility</p:attrName>
                                        </p:attrNameLst>
                                      </p:cBhvr>
                                      <p:to>
                                        <p:strVal val="hidden"/>
                                      </p:to>
                                    </p:set>
                                  </p:childTnLst>
                                </p:cTn>
                              </p:par>
                              <p:par>
                                <p:cTn id="319" presetID="9" presetClass="exit" presetSubtype="0" fill="hold" grpId="1" nodeType="withEffect">
                                  <p:stCondLst>
                                    <p:cond delay="0"/>
                                  </p:stCondLst>
                                  <p:childTnLst>
                                    <p:animEffect transition="out" filter="dissolve">
                                      <p:cBhvr>
                                        <p:cTn id="320" dur="500"/>
                                        <p:tgtEl>
                                          <p:spTgt spid="425"/>
                                        </p:tgtEl>
                                      </p:cBhvr>
                                    </p:animEffect>
                                    <p:set>
                                      <p:cBhvr>
                                        <p:cTn id="321" dur="1" fill="hold">
                                          <p:stCondLst>
                                            <p:cond delay="499"/>
                                          </p:stCondLst>
                                        </p:cTn>
                                        <p:tgtEl>
                                          <p:spTgt spid="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p:bldP spid="330" grpId="0" animBg="1"/>
      <p:bldP spid="331" grpId="0" animBg="1"/>
      <p:bldP spid="332" grpId="0" animBg="1"/>
      <p:bldP spid="333" grpId="0" animBg="1"/>
      <p:bldP spid="334" grpId="0" animBg="1"/>
      <p:bldP spid="335" grpId="0" animBg="1"/>
      <p:bldP spid="336" grpId="0" animBg="1"/>
      <p:bldP spid="272" grpId="0" animBg="1"/>
      <p:bldP spid="272" grpId="1" animBg="1"/>
      <p:bldP spid="297" grpId="0" animBg="1"/>
      <p:bldP spid="297" grpId="1" animBg="1"/>
      <p:bldP spid="298" grpId="0" animBg="1"/>
      <p:bldP spid="298" grpId="1" animBg="1"/>
      <p:bldP spid="300" grpId="0" animBg="1"/>
      <p:bldP spid="300" grpId="1" animBg="1"/>
      <p:bldP spid="320" grpId="0" animBg="1"/>
      <p:bldP spid="320" grpId="1" animBg="1"/>
      <p:bldP spid="365" grpId="0" animBg="1"/>
      <p:bldP spid="365" grpId="1" animBg="1"/>
      <p:bldP spid="366" grpId="0" animBg="1"/>
      <p:bldP spid="366" grpId="1" animBg="1"/>
      <p:bldP spid="367" grpId="0" animBg="1"/>
      <p:bldP spid="367" grpId="1"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6" grpId="1" animBg="1"/>
      <p:bldP spid="376" grpId="2" animBg="1"/>
      <p:bldP spid="377" grpId="0" animBg="1"/>
      <p:bldP spid="377" grpId="1" animBg="1"/>
      <p:bldP spid="377" grpId="2" animBg="1"/>
      <p:bldP spid="378" grpId="0" animBg="1"/>
      <p:bldP spid="378" grpId="1" animBg="1"/>
      <p:bldP spid="378" grpId="2" animBg="1"/>
      <p:bldP spid="379" grpId="0" animBg="1"/>
      <p:bldP spid="379" grpId="1" animBg="1"/>
      <p:bldP spid="379" grpId="2" animBg="1"/>
      <p:bldP spid="380" grpId="0" animBg="1"/>
      <p:bldP spid="380" grpId="1" animBg="1"/>
      <p:bldP spid="380" grpId="2" animBg="1"/>
      <p:bldP spid="381" grpId="0" animBg="1"/>
      <p:bldP spid="381" grpId="1" animBg="1"/>
      <p:bldP spid="381" grpId="2" animBg="1"/>
      <p:bldP spid="382" grpId="0" animBg="1"/>
      <p:bldP spid="382" grpId="1" animBg="1"/>
      <p:bldP spid="382" grpId="2" animBg="1"/>
      <p:bldP spid="383" grpId="0" animBg="1"/>
      <p:bldP spid="383" grpId="1" animBg="1"/>
      <p:bldP spid="383" grpId="2"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25" grpId="0" animBg="1"/>
      <p:bldP spid="425" grpId="1" animBg="1"/>
      <p:bldP spid="416" grpId="0" animBg="1"/>
      <p:bldP spid="416" grpId="1" animBg="1"/>
      <p:bldP spid="428" grpId="0" animBg="1"/>
      <p:bldP spid="428" grpId="1" animBg="1"/>
      <p:bldP spid="429" grpId="0" animBg="1"/>
      <p:bldP spid="429" grpId="1" animBg="1"/>
      <p:bldP spid="431" grpId="0" animBg="1"/>
      <p:bldP spid="431" grpId="1" animBg="1"/>
      <p:bldP spid="432" grpId="0" animBg="1"/>
      <p:bldP spid="432" grpId="1" animBg="1"/>
      <p:bldP spid="433" grpId="0" animBg="1"/>
      <p:bldP spid="433" grpId="1" animBg="1"/>
      <p:bldP spid="434" grpId="0" animBg="1"/>
      <p:bldP spid="434" grpId="1" animBg="1"/>
      <p:bldP spid="273" grpId="0" animBg="1"/>
      <p:bldP spid="274" grpId="0" animBg="1"/>
      <p:bldP spid="275" grpId="0" animBg="1"/>
      <p:bldP spid="276" grpId="0" animBg="1"/>
      <p:bldP spid="277" grpId="0" animBg="1"/>
      <p:bldP spid="278" grpId="0" animBg="1"/>
      <p:bldP spid="279" grpId="0" animBg="1"/>
      <p:bldP spid="280" grpId="0" animBg="1"/>
      <p:bldP spid="427" grpId="0" animBg="1"/>
      <p:bldP spid="427" grpId="1" animBg="1"/>
      <p:bldP spid="430" grpId="0" animBg="1"/>
      <p:bldP spid="430" grpId="1" animBg="1"/>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004907" y="5276270"/>
            <a:ext cx="2438400"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5" name="Rectangle 34"/>
          <p:cNvSpPr/>
          <p:nvPr/>
        </p:nvSpPr>
        <p:spPr>
          <a:xfrm>
            <a:off x="5372271" y="6872026"/>
            <a:ext cx="2438400" cy="585216"/>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422" name="Oval 421"/>
          <p:cNvSpPr/>
          <p:nvPr/>
        </p:nvSpPr>
        <p:spPr>
          <a:xfrm>
            <a:off x="3932337" y="5268592"/>
            <a:ext cx="1338099" cy="599689"/>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w="25400">
            <a:solidFill>
              <a:srgbClr val="FF0000"/>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0" name="Oval 419"/>
          <p:cNvSpPr/>
          <p:nvPr/>
        </p:nvSpPr>
        <p:spPr>
          <a:xfrm>
            <a:off x="11692829" y="8993790"/>
            <a:ext cx="1338099" cy="599689"/>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w="25400">
            <a:solidFill>
              <a:srgbClr val="FF0000"/>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 name="Title 1"/>
          <p:cNvSpPr>
            <a:spLocks noGrp="1"/>
          </p:cNvSpPr>
          <p:nvPr>
            <p:ph type="title"/>
          </p:nvPr>
        </p:nvSpPr>
        <p:spPr/>
        <p:txBody>
          <a:bodyPr>
            <a:normAutofit/>
          </a:bodyPr>
          <a:lstStyle/>
          <a:p>
            <a:r>
              <a:rPr lang="en-US" dirty="0" err="1" smtClean="0"/>
              <a:t>NetPlumber</a:t>
            </a:r>
            <a:r>
              <a:rPr lang="en-US" dirty="0"/>
              <a:t> </a:t>
            </a:r>
            <a:r>
              <a:rPr lang="en-US" dirty="0" smtClean="0"/>
              <a:t>– Checking Policy</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
        <p:nvSpPr>
          <p:cNvPr id="10" name="Can 9"/>
          <p:cNvSpPr/>
          <p:nvPr/>
        </p:nvSpPr>
        <p:spPr>
          <a:xfrm>
            <a:off x="8132100" y="2166176"/>
            <a:ext cx="858786" cy="510582"/>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1" name="Can 10"/>
          <p:cNvSpPr/>
          <p:nvPr/>
        </p:nvSpPr>
        <p:spPr>
          <a:xfrm>
            <a:off x="10288833" y="2166176"/>
            <a:ext cx="858786" cy="510582"/>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cxnSp>
        <p:nvCxnSpPr>
          <p:cNvPr id="14" name="Straight Connector 13"/>
          <p:cNvCxnSpPr>
            <a:stCxn id="10" idx="4"/>
            <a:endCxn id="11" idx="2"/>
          </p:cNvCxnSpPr>
          <p:nvPr/>
        </p:nvCxnSpPr>
        <p:spPr>
          <a:xfrm>
            <a:off x="8990889" y="2421467"/>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9888659" y="3162665"/>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10718227" y="2676757"/>
            <a:ext cx="717420" cy="48590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8561495" y="2676757"/>
            <a:ext cx="989871" cy="58473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9029871" y="2907374"/>
            <a:ext cx="858786" cy="510582"/>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3" name="Can 12"/>
          <p:cNvSpPr/>
          <p:nvPr/>
        </p:nvSpPr>
        <p:spPr>
          <a:xfrm>
            <a:off x="11186604" y="2907374"/>
            <a:ext cx="858786" cy="510582"/>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30" name="Rectangle 29"/>
          <p:cNvSpPr/>
          <p:nvPr/>
        </p:nvSpPr>
        <p:spPr>
          <a:xfrm>
            <a:off x="2004907" y="3715694"/>
            <a:ext cx="2438400" cy="585216"/>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000000"/>
              </a:solidFill>
              <a:latin typeface="Calibri"/>
            </a:endParaRPr>
          </a:p>
        </p:txBody>
      </p:sp>
      <p:sp>
        <p:nvSpPr>
          <p:cNvPr id="31" name="Rectangle 30"/>
          <p:cNvSpPr/>
          <p:nvPr/>
        </p:nvSpPr>
        <p:spPr>
          <a:xfrm>
            <a:off x="2004907" y="4495982"/>
            <a:ext cx="2915942"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3" name="Rectangle 32"/>
          <p:cNvSpPr/>
          <p:nvPr/>
        </p:nvSpPr>
        <p:spPr>
          <a:xfrm>
            <a:off x="6123093" y="4189282"/>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4" name="Rectangle 33"/>
          <p:cNvSpPr/>
          <p:nvPr/>
        </p:nvSpPr>
        <p:spPr>
          <a:xfrm>
            <a:off x="6123093" y="4969570"/>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6" name="Rectangle 35"/>
          <p:cNvSpPr/>
          <p:nvPr/>
        </p:nvSpPr>
        <p:spPr>
          <a:xfrm>
            <a:off x="5372271" y="7652314"/>
            <a:ext cx="2438400" cy="585216"/>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7" name="Rectangle 36"/>
          <p:cNvSpPr/>
          <p:nvPr/>
        </p:nvSpPr>
        <p:spPr>
          <a:xfrm>
            <a:off x="9320107" y="6120161"/>
            <a:ext cx="2438400" cy="585216"/>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8" name="Rectangle 37"/>
          <p:cNvSpPr/>
          <p:nvPr/>
        </p:nvSpPr>
        <p:spPr>
          <a:xfrm>
            <a:off x="9320107" y="6900449"/>
            <a:ext cx="2438400" cy="585216"/>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cxnSp>
        <p:nvCxnSpPr>
          <p:cNvPr id="44" name="Straight Arrow Connector 43"/>
          <p:cNvCxnSpPr>
            <a:stCxn id="30" idx="3"/>
            <a:endCxn id="33" idx="1"/>
          </p:cNvCxnSpPr>
          <p:nvPr/>
        </p:nvCxnSpPr>
        <p:spPr>
          <a:xfrm>
            <a:off x="4443308" y="4008301"/>
            <a:ext cx="1679787"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4443307" y="5568878"/>
            <a:ext cx="928964" cy="15957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8561495" y="4481892"/>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8561495" y="5262180"/>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7810671" y="7164636"/>
            <a:ext cx="1509436" cy="284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7810671" y="7193059"/>
            <a:ext cx="1509436" cy="751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113452" y="380928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2362840" y="38102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2614158" y="381099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2856835" y="381170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2114128" y="40087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2363516" y="400974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2614834" y="40104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857509" y="401116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3549593" y="3811704"/>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 name="Straight Arrow Connector 5"/>
          <p:cNvCxnSpPr>
            <a:endCxn id="55" idx="1"/>
          </p:cNvCxnSpPr>
          <p:nvPr/>
        </p:nvCxnSpPr>
        <p:spPr>
          <a:xfrm flipV="1">
            <a:off x="3103261" y="400049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121401" y="4571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2370789" y="457208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2622107" y="45727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2122078" y="477054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2371466" y="477155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6" name="Rectangle 65"/>
          <p:cNvSpPr/>
          <p:nvPr/>
        </p:nvSpPr>
        <p:spPr>
          <a:xfrm>
            <a:off x="2622783" y="47722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8" name="Rectangle 67"/>
          <p:cNvSpPr/>
          <p:nvPr/>
        </p:nvSpPr>
        <p:spPr>
          <a:xfrm>
            <a:off x="4461789" y="4585710"/>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9" name="Straight Arrow Connector 68"/>
          <p:cNvCxnSpPr/>
          <p:nvPr/>
        </p:nvCxnSpPr>
        <p:spPr>
          <a:xfrm flipV="1">
            <a:off x="3037450" y="4774498"/>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2117766" y="53694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1" name="Rectangle 70"/>
          <p:cNvSpPr/>
          <p:nvPr/>
        </p:nvSpPr>
        <p:spPr>
          <a:xfrm>
            <a:off x="2367154" y="537041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618472" y="537112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861146" y="53718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4" name="Rectangle 73"/>
          <p:cNvSpPr/>
          <p:nvPr/>
        </p:nvSpPr>
        <p:spPr>
          <a:xfrm>
            <a:off x="2118440" y="5568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5" name="Rectangle 74"/>
          <p:cNvSpPr/>
          <p:nvPr/>
        </p:nvSpPr>
        <p:spPr>
          <a:xfrm>
            <a:off x="2367828" y="5569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6" name="Rectangle 75"/>
          <p:cNvSpPr/>
          <p:nvPr/>
        </p:nvSpPr>
        <p:spPr>
          <a:xfrm>
            <a:off x="2619146" y="557059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7" name="Rectangle 76"/>
          <p:cNvSpPr/>
          <p:nvPr/>
        </p:nvSpPr>
        <p:spPr>
          <a:xfrm>
            <a:off x="2861821" y="55713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8" name="Rectangle 77"/>
          <p:cNvSpPr/>
          <p:nvPr/>
        </p:nvSpPr>
        <p:spPr>
          <a:xfrm>
            <a:off x="3553905" y="5371838"/>
            <a:ext cx="382744" cy="37757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79" name="Straight Arrow Connector 78"/>
          <p:cNvCxnSpPr>
            <a:endCxn id="78" idx="1"/>
          </p:cNvCxnSpPr>
          <p:nvPr/>
        </p:nvCxnSpPr>
        <p:spPr>
          <a:xfrm flipV="1">
            <a:off x="3107573" y="5560626"/>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279117" y="427353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1" name="Rectangle 80"/>
          <p:cNvSpPr/>
          <p:nvPr/>
        </p:nvSpPr>
        <p:spPr>
          <a:xfrm>
            <a:off x="6528505" y="42745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2" name="Rectangle 81"/>
          <p:cNvSpPr/>
          <p:nvPr/>
        </p:nvSpPr>
        <p:spPr>
          <a:xfrm>
            <a:off x="6779823" y="427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3" name="Rectangle 82"/>
          <p:cNvSpPr/>
          <p:nvPr/>
        </p:nvSpPr>
        <p:spPr>
          <a:xfrm>
            <a:off x="7022498" y="427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4" name="Rectangle 83"/>
          <p:cNvSpPr/>
          <p:nvPr/>
        </p:nvSpPr>
        <p:spPr>
          <a:xfrm>
            <a:off x="6279794" y="44729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5" name="Rectangle 84"/>
          <p:cNvSpPr/>
          <p:nvPr/>
        </p:nvSpPr>
        <p:spPr>
          <a:xfrm>
            <a:off x="6529182" y="447399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6" name="Rectangle 85"/>
          <p:cNvSpPr/>
          <p:nvPr/>
        </p:nvSpPr>
        <p:spPr>
          <a:xfrm>
            <a:off x="6780500" y="447470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7" name="Rectangle 86"/>
          <p:cNvSpPr/>
          <p:nvPr/>
        </p:nvSpPr>
        <p:spPr>
          <a:xfrm>
            <a:off x="7023174" y="447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8" name="Rectangle 87"/>
          <p:cNvSpPr/>
          <p:nvPr/>
        </p:nvSpPr>
        <p:spPr>
          <a:xfrm>
            <a:off x="7715256" y="4275956"/>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89" name="Straight Arrow Connector 88"/>
          <p:cNvCxnSpPr>
            <a:endCxn id="88" idx="1"/>
          </p:cNvCxnSpPr>
          <p:nvPr/>
        </p:nvCxnSpPr>
        <p:spPr>
          <a:xfrm flipV="1">
            <a:off x="7268925" y="446474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6285359" y="5062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1" name="Rectangle 100"/>
          <p:cNvSpPr/>
          <p:nvPr/>
        </p:nvSpPr>
        <p:spPr>
          <a:xfrm>
            <a:off x="6534747" y="5063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2" name="Rectangle 101"/>
          <p:cNvSpPr/>
          <p:nvPr/>
        </p:nvSpPr>
        <p:spPr>
          <a:xfrm>
            <a:off x="6786065" y="506386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3" name="Rectangle 102"/>
          <p:cNvSpPr/>
          <p:nvPr/>
        </p:nvSpPr>
        <p:spPr>
          <a:xfrm>
            <a:off x="7028742" y="50645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4" name="Rectangle 103"/>
          <p:cNvSpPr/>
          <p:nvPr/>
        </p:nvSpPr>
        <p:spPr>
          <a:xfrm>
            <a:off x="6286036" y="52616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5" name="Rectangle 104"/>
          <p:cNvSpPr/>
          <p:nvPr/>
        </p:nvSpPr>
        <p:spPr>
          <a:xfrm>
            <a:off x="6535423" y="52626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6" name="Rectangle 105"/>
          <p:cNvSpPr/>
          <p:nvPr/>
        </p:nvSpPr>
        <p:spPr>
          <a:xfrm>
            <a:off x="6786741" y="52633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7" name="Rectangle 106"/>
          <p:cNvSpPr/>
          <p:nvPr/>
        </p:nvSpPr>
        <p:spPr>
          <a:xfrm>
            <a:off x="7029416" y="52640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8" name="Rectangle 107"/>
          <p:cNvSpPr/>
          <p:nvPr/>
        </p:nvSpPr>
        <p:spPr>
          <a:xfrm>
            <a:off x="7721498" y="5064581"/>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09" name="Straight Arrow Connector 108"/>
          <p:cNvCxnSpPr>
            <a:endCxn id="108" idx="1"/>
          </p:cNvCxnSpPr>
          <p:nvPr/>
        </p:nvCxnSpPr>
        <p:spPr>
          <a:xfrm flipV="1">
            <a:off x="7275167" y="525336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9517951" y="62120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1" name="Rectangle 110"/>
          <p:cNvSpPr/>
          <p:nvPr/>
        </p:nvSpPr>
        <p:spPr>
          <a:xfrm>
            <a:off x="9767339" y="621303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2" name="Rectangle 111"/>
          <p:cNvSpPr/>
          <p:nvPr/>
        </p:nvSpPr>
        <p:spPr>
          <a:xfrm>
            <a:off x="10018657" y="621374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3" name="Rectangle 112"/>
          <p:cNvSpPr/>
          <p:nvPr/>
        </p:nvSpPr>
        <p:spPr>
          <a:xfrm>
            <a:off x="10261332" y="62144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4" name="Rectangle 113"/>
          <p:cNvSpPr/>
          <p:nvPr/>
        </p:nvSpPr>
        <p:spPr>
          <a:xfrm>
            <a:off x="9518626" y="641150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5" name="Rectangle 114"/>
          <p:cNvSpPr/>
          <p:nvPr/>
        </p:nvSpPr>
        <p:spPr>
          <a:xfrm>
            <a:off x="9768014" y="6412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6" name="Rectangle 115"/>
          <p:cNvSpPr/>
          <p:nvPr/>
        </p:nvSpPr>
        <p:spPr>
          <a:xfrm>
            <a:off x="10019334" y="64132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10262009" y="641392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10954090" y="6214460"/>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19" name="Straight Arrow Connector 118"/>
          <p:cNvCxnSpPr>
            <a:endCxn id="118" idx="1"/>
          </p:cNvCxnSpPr>
          <p:nvPr/>
        </p:nvCxnSpPr>
        <p:spPr>
          <a:xfrm flipV="1">
            <a:off x="10507759" y="640325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9497589" y="699403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1" name="Rectangle 130"/>
          <p:cNvSpPr/>
          <p:nvPr/>
        </p:nvSpPr>
        <p:spPr>
          <a:xfrm>
            <a:off x="9746977" y="699503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9998295" y="699574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10240970" y="699645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9498264" y="7193499"/>
            <a:ext cx="245751" cy="199022"/>
          </a:xfrm>
          <a:prstGeom prst="rect">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9747654" y="71944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9998972" y="7195210"/>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10241647" y="719592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10933728" y="6996459"/>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39" name="Straight Arrow Connector 138"/>
          <p:cNvCxnSpPr>
            <a:endCxn id="138" idx="1"/>
          </p:cNvCxnSpPr>
          <p:nvPr/>
        </p:nvCxnSpPr>
        <p:spPr>
          <a:xfrm flipV="1">
            <a:off x="10487397" y="718524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5525504" y="6954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5774892" y="695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6026210" y="695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6268887" y="6956665"/>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526181" y="7153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5775568" y="7154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026886" y="715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6961643" y="6956665"/>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6269561" y="715612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Arrow Connector 148"/>
          <p:cNvCxnSpPr>
            <a:endCxn id="148" idx="1"/>
          </p:cNvCxnSpPr>
          <p:nvPr/>
        </p:nvCxnSpPr>
        <p:spPr>
          <a:xfrm flipV="1">
            <a:off x="6515313" y="714545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5529141" y="7745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1" name="Rectangle 150"/>
          <p:cNvSpPr/>
          <p:nvPr/>
        </p:nvSpPr>
        <p:spPr>
          <a:xfrm>
            <a:off x="5778529" y="7746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2" name="Rectangle 151"/>
          <p:cNvSpPr/>
          <p:nvPr/>
        </p:nvSpPr>
        <p:spPr>
          <a:xfrm>
            <a:off x="6029847" y="77471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3" name="Rectangle 152"/>
          <p:cNvSpPr/>
          <p:nvPr/>
        </p:nvSpPr>
        <p:spPr>
          <a:xfrm>
            <a:off x="6272522" y="77478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4" name="Rectangle 153"/>
          <p:cNvSpPr/>
          <p:nvPr/>
        </p:nvSpPr>
        <p:spPr>
          <a:xfrm>
            <a:off x="5529816" y="7944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5" name="Rectangle 154"/>
          <p:cNvSpPr/>
          <p:nvPr/>
        </p:nvSpPr>
        <p:spPr>
          <a:xfrm>
            <a:off x="5779206" y="79459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6" name="Rectangle 155"/>
          <p:cNvSpPr/>
          <p:nvPr/>
        </p:nvSpPr>
        <p:spPr>
          <a:xfrm>
            <a:off x="6030524" y="794663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6273199" y="79473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6965280" y="7747882"/>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9" name="Straight Arrow Connector 158"/>
          <p:cNvCxnSpPr>
            <a:endCxn id="158" idx="1"/>
          </p:cNvCxnSpPr>
          <p:nvPr/>
        </p:nvCxnSpPr>
        <p:spPr>
          <a:xfrm flipV="1">
            <a:off x="6518949" y="793667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3403210" y="4575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3652597" y="4576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2" name="Rectangle 161"/>
          <p:cNvSpPr/>
          <p:nvPr/>
        </p:nvSpPr>
        <p:spPr>
          <a:xfrm>
            <a:off x="3903915" y="4576747"/>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4146590" y="4577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3403884" y="4774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5" name="Rectangle 164"/>
          <p:cNvSpPr/>
          <p:nvPr/>
        </p:nvSpPr>
        <p:spPr>
          <a:xfrm>
            <a:off x="3653272" y="477549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3904590" y="477621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4147267" y="47769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1" name="Rectangle 60"/>
          <p:cNvSpPr/>
          <p:nvPr/>
        </p:nvSpPr>
        <p:spPr>
          <a:xfrm>
            <a:off x="2864782" y="45735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7" name="Rectangle 66"/>
          <p:cNvSpPr/>
          <p:nvPr/>
        </p:nvSpPr>
        <p:spPr>
          <a:xfrm>
            <a:off x="2865458" y="477297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8" name="Curved Connector 167"/>
          <p:cNvCxnSpPr/>
          <p:nvPr/>
        </p:nvCxnSpPr>
        <p:spPr>
          <a:xfrm rot="10800000">
            <a:off x="5372271" y="7164634"/>
            <a:ext cx="18062" cy="780288"/>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7472157" y="2421467"/>
            <a:ext cx="659944"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12045390" y="3162665"/>
            <a:ext cx="639141"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9521" y="2090518"/>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54560" y="2889837"/>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7253295" y="2681166"/>
            <a:ext cx="431485"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A</a:t>
            </a:r>
          </a:p>
        </p:txBody>
      </p:sp>
      <p:sp>
        <p:nvSpPr>
          <p:cNvPr id="183" name="TextBox 182"/>
          <p:cNvSpPr txBox="1"/>
          <p:nvPr/>
        </p:nvSpPr>
        <p:spPr>
          <a:xfrm>
            <a:off x="12433175" y="3474944"/>
            <a:ext cx="421369"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B</a:t>
            </a:r>
          </a:p>
        </p:txBody>
      </p:sp>
      <p:sp>
        <p:nvSpPr>
          <p:cNvPr id="184" name="Oval 183"/>
          <p:cNvSpPr/>
          <p:nvPr/>
        </p:nvSpPr>
        <p:spPr>
          <a:xfrm>
            <a:off x="0" y="4189281"/>
            <a:ext cx="1286511" cy="961270"/>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85" name="Straight Arrow Connector 184"/>
          <p:cNvCxnSpPr>
            <a:stCxn id="184" idx="6"/>
          </p:cNvCxnSpPr>
          <p:nvPr/>
        </p:nvCxnSpPr>
        <p:spPr>
          <a:xfrm flipV="1">
            <a:off x="1286511" y="4008301"/>
            <a:ext cx="718396" cy="6616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1286511" y="4669916"/>
            <a:ext cx="718396" cy="1186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1286511" y="4669916"/>
            <a:ext cx="718396" cy="8989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11758507" y="6412771"/>
            <a:ext cx="505044" cy="12395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10539308" y="7485665"/>
            <a:ext cx="1262919" cy="6888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11802226" y="7652316"/>
            <a:ext cx="922650" cy="1044473"/>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sp>
        <p:nvSpPr>
          <p:cNvPr id="192" name="TextBox 191"/>
          <p:cNvSpPr txBox="1"/>
          <p:nvPr/>
        </p:nvSpPr>
        <p:spPr>
          <a:xfrm>
            <a:off x="81501" y="5219035"/>
            <a:ext cx="1074254" cy="831681"/>
          </a:xfrm>
          <a:prstGeom prst="rect">
            <a:avLst/>
          </a:prstGeom>
          <a:noFill/>
          <a:ln>
            <a:solidFill>
              <a:schemeClr val="tx1"/>
            </a:solidFill>
          </a:ln>
        </p:spPr>
        <p:txBody>
          <a:bodyPr wrap="none" lIns="130039" tIns="65020" rIns="130039" bIns="65020" rtlCol="0">
            <a:spAutoFit/>
          </a:bodyPr>
          <a:lstStyle/>
          <a:p>
            <a:pPr defTabSz="1300393" rtl="0"/>
            <a:r>
              <a:rPr lang="en-US" sz="2300" kern="1200" dirty="0">
                <a:solidFill>
                  <a:prstClr val="black"/>
                </a:solidFill>
                <a:latin typeface="Calibri"/>
                <a:ea typeface="+mn-ea"/>
                <a:cs typeface="+mn-cs"/>
              </a:rPr>
              <a:t>Source</a:t>
            </a:r>
          </a:p>
          <a:p>
            <a:pPr defTabSz="1300393" rtl="0"/>
            <a:r>
              <a:rPr lang="en-US" sz="2300" kern="1200" dirty="0">
                <a:solidFill>
                  <a:prstClr val="black"/>
                </a:solidFill>
                <a:latin typeface="Calibri"/>
                <a:ea typeface="+mn-ea"/>
                <a:cs typeface="+mn-cs"/>
              </a:rPr>
              <a:t>Node</a:t>
            </a:r>
          </a:p>
        </p:txBody>
      </p:sp>
      <p:sp>
        <p:nvSpPr>
          <p:cNvPr id="193" name="Rectangle 192"/>
          <p:cNvSpPr/>
          <p:nvPr/>
        </p:nvSpPr>
        <p:spPr>
          <a:xfrm>
            <a:off x="120330" y="445406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4" name="Rectangle 193"/>
          <p:cNvSpPr/>
          <p:nvPr/>
        </p:nvSpPr>
        <p:spPr>
          <a:xfrm>
            <a:off x="369717" y="44550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5" name="Rectangle 194"/>
          <p:cNvSpPr/>
          <p:nvPr/>
        </p:nvSpPr>
        <p:spPr>
          <a:xfrm>
            <a:off x="621035" y="44557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6" name="Rectangle 195"/>
          <p:cNvSpPr/>
          <p:nvPr/>
        </p:nvSpPr>
        <p:spPr>
          <a:xfrm>
            <a:off x="863710" y="445649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7" name="Rectangle 196"/>
          <p:cNvSpPr/>
          <p:nvPr/>
        </p:nvSpPr>
        <p:spPr>
          <a:xfrm>
            <a:off x="121004" y="4653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8" name="Rectangle 197"/>
          <p:cNvSpPr/>
          <p:nvPr/>
        </p:nvSpPr>
        <p:spPr>
          <a:xfrm>
            <a:off x="370392" y="4654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9" name="Rectangle 198"/>
          <p:cNvSpPr/>
          <p:nvPr/>
        </p:nvSpPr>
        <p:spPr>
          <a:xfrm>
            <a:off x="621710" y="46552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0" name="Rectangle 199"/>
          <p:cNvSpPr/>
          <p:nvPr/>
        </p:nvSpPr>
        <p:spPr>
          <a:xfrm>
            <a:off x="864387" y="465595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1" name="Rectangle 200"/>
          <p:cNvSpPr/>
          <p:nvPr/>
        </p:nvSpPr>
        <p:spPr>
          <a:xfrm>
            <a:off x="119653" y="4455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2" name="Rectangle 201"/>
          <p:cNvSpPr/>
          <p:nvPr/>
        </p:nvSpPr>
        <p:spPr>
          <a:xfrm>
            <a:off x="369041" y="445603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3" name="Rectangle 202"/>
          <p:cNvSpPr/>
          <p:nvPr/>
        </p:nvSpPr>
        <p:spPr>
          <a:xfrm>
            <a:off x="620359" y="445675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4" name="Rectangle 203"/>
          <p:cNvSpPr/>
          <p:nvPr/>
        </p:nvSpPr>
        <p:spPr>
          <a:xfrm>
            <a:off x="863036" y="445746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5" name="Rectangle 204"/>
          <p:cNvSpPr/>
          <p:nvPr/>
        </p:nvSpPr>
        <p:spPr>
          <a:xfrm>
            <a:off x="120330" y="4654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6" name="Rectangle 205"/>
          <p:cNvSpPr/>
          <p:nvPr/>
        </p:nvSpPr>
        <p:spPr>
          <a:xfrm>
            <a:off x="369717" y="4655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7" name="Rectangle 206"/>
          <p:cNvSpPr/>
          <p:nvPr/>
        </p:nvSpPr>
        <p:spPr>
          <a:xfrm>
            <a:off x="621035" y="465621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8" name="Rectangle 207"/>
          <p:cNvSpPr/>
          <p:nvPr/>
        </p:nvSpPr>
        <p:spPr>
          <a:xfrm>
            <a:off x="863710" y="46569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5" name="Rectangle 224"/>
          <p:cNvSpPr/>
          <p:nvPr/>
        </p:nvSpPr>
        <p:spPr>
          <a:xfrm>
            <a:off x="4939903" y="457745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6" name="Rectangle 225"/>
          <p:cNvSpPr/>
          <p:nvPr/>
        </p:nvSpPr>
        <p:spPr>
          <a:xfrm>
            <a:off x="5189291" y="457845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7" name="Rectangle 226"/>
          <p:cNvSpPr/>
          <p:nvPr/>
        </p:nvSpPr>
        <p:spPr>
          <a:xfrm>
            <a:off x="5440609" y="457916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8" name="Rectangle 227"/>
          <p:cNvSpPr/>
          <p:nvPr/>
        </p:nvSpPr>
        <p:spPr>
          <a:xfrm>
            <a:off x="5683284" y="45798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9" name="Rectangle 228"/>
          <p:cNvSpPr/>
          <p:nvPr/>
        </p:nvSpPr>
        <p:spPr>
          <a:xfrm>
            <a:off x="4940578" y="4776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0" name="Rectangle 229"/>
          <p:cNvSpPr/>
          <p:nvPr/>
        </p:nvSpPr>
        <p:spPr>
          <a:xfrm>
            <a:off x="5189966" y="477792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1" name="Rectangle 230"/>
          <p:cNvSpPr/>
          <p:nvPr/>
        </p:nvSpPr>
        <p:spPr>
          <a:xfrm>
            <a:off x="5441286" y="477863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2" name="Rectangle 231"/>
          <p:cNvSpPr/>
          <p:nvPr/>
        </p:nvSpPr>
        <p:spPr>
          <a:xfrm>
            <a:off x="5683961" y="477934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3" name="Rectangle 232"/>
          <p:cNvSpPr/>
          <p:nvPr/>
        </p:nvSpPr>
        <p:spPr>
          <a:xfrm>
            <a:off x="4026792" y="347125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4" name="Rectangle 233"/>
          <p:cNvSpPr/>
          <p:nvPr/>
        </p:nvSpPr>
        <p:spPr>
          <a:xfrm>
            <a:off x="4276180" y="347225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5" name="Rectangle 234"/>
          <p:cNvSpPr/>
          <p:nvPr/>
        </p:nvSpPr>
        <p:spPr>
          <a:xfrm>
            <a:off x="4527498" y="34729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6" name="Rectangle 235"/>
          <p:cNvSpPr/>
          <p:nvPr/>
        </p:nvSpPr>
        <p:spPr>
          <a:xfrm>
            <a:off x="4770172" y="347368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7" name="Rectangle 236"/>
          <p:cNvSpPr/>
          <p:nvPr/>
        </p:nvSpPr>
        <p:spPr>
          <a:xfrm>
            <a:off x="4027466" y="36707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8" name="Rectangle 237"/>
          <p:cNvSpPr/>
          <p:nvPr/>
        </p:nvSpPr>
        <p:spPr>
          <a:xfrm>
            <a:off x="4276854" y="36717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9" name="Rectangle 238"/>
          <p:cNvSpPr/>
          <p:nvPr/>
        </p:nvSpPr>
        <p:spPr>
          <a:xfrm>
            <a:off x="4528172" y="367243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0" name="Rectangle 239"/>
          <p:cNvSpPr/>
          <p:nvPr/>
        </p:nvSpPr>
        <p:spPr>
          <a:xfrm>
            <a:off x="4770849" y="36731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7" name="Rectangle 336"/>
          <p:cNvSpPr/>
          <p:nvPr/>
        </p:nvSpPr>
        <p:spPr>
          <a:xfrm>
            <a:off x="10594675" y="745400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8" name="Rectangle 337"/>
          <p:cNvSpPr/>
          <p:nvPr/>
        </p:nvSpPr>
        <p:spPr>
          <a:xfrm>
            <a:off x="10844065" y="745500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9" name="Rectangle 338"/>
          <p:cNvSpPr/>
          <p:nvPr/>
        </p:nvSpPr>
        <p:spPr>
          <a:xfrm>
            <a:off x="11095383" y="745571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0" name="Rectangle 339"/>
          <p:cNvSpPr/>
          <p:nvPr/>
        </p:nvSpPr>
        <p:spPr>
          <a:xfrm>
            <a:off x="11338058" y="7456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1" name="Rectangle 340"/>
          <p:cNvSpPr/>
          <p:nvPr/>
        </p:nvSpPr>
        <p:spPr>
          <a:xfrm>
            <a:off x="10595351" y="765346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2" name="Rectangle 341"/>
          <p:cNvSpPr/>
          <p:nvPr/>
        </p:nvSpPr>
        <p:spPr>
          <a:xfrm>
            <a:off x="10844739" y="765446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3" name="Rectangle 342"/>
          <p:cNvSpPr/>
          <p:nvPr/>
        </p:nvSpPr>
        <p:spPr>
          <a:xfrm>
            <a:off x="11096057" y="765517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4" name="Rectangle 343"/>
          <p:cNvSpPr/>
          <p:nvPr/>
        </p:nvSpPr>
        <p:spPr>
          <a:xfrm>
            <a:off x="11338732" y="765588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5" name="Rectangle 304"/>
          <p:cNvSpPr/>
          <p:nvPr/>
        </p:nvSpPr>
        <p:spPr>
          <a:xfrm>
            <a:off x="6130394" y="3519094"/>
            <a:ext cx="2915942"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06" name="Rectangle 305"/>
          <p:cNvSpPr/>
          <p:nvPr/>
        </p:nvSpPr>
        <p:spPr>
          <a:xfrm>
            <a:off x="6246888" y="35941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7" name="Rectangle 306"/>
          <p:cNvSpPr/>
          <p:nvPr/>
        </p:nvSpPr>
        <p:spPr>
          <a:xfrm>
            <a:off x="6496276" y="359519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8" name="Rectangle 307"/>
          <p:cNvSpPr/>
          <p:nvPr/>
        </p:nvSpPr>
        <p:spPr>
          <a:xfrm>
            <a:off x="6747594" y="359591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9" name="Rectangle 308"/>
          <p:cNvSpPr/>
          <p:nvPr/>
        </p:nvSpPr>
        <p:spPr>
          <a:xfrm>
            <a:off x="6247565" y="379366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0" name="Rectangle 309"/>
          <p:cNvSpPr/>
          <p:nvPr/>
        </p:nvSpPr>
        <p:spPr>
          <a:xfrm>
            <a:off x="6496953" y="379466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1" name="Rectangle 310"/>
          <p:cNvSpPr/>
          <p:nvPr/>
        </p:nvSpPr>
        <p:spPr>
          <a:xfrm>
            <a:off x="6748271" y="379537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2" name="Rectangle 311"/>
          <p:cNvSpPr/>
          <p:nvPr/>
        </p:nvSpPr>
        <p:spPr>
          <a:xfrm>
            <a:off x="8587276" y="3608823"/>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353" name="Straight Arrow Connector 352"/>
          <p:cNvCxnSpPr/>
          <p:nvPr/>
        </p:nvCxnSpPr>
        <p:spPr>
          <a:xfrm flipV="1">
            <a:off x="7162937" y="3797611"/>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4" name="Rectangle 353"/>
          <p:cNvSpPr/>
          <p:nvPr/>
        </p:nvSpPr>
        <p:spPr>
          <a:xfrm>
            <a:off x="7528697" y="359814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5" name="Rectangle 354"/>
          <p:cNvSpPr/>
          <p:nvPr/>
        </p:nvSpPr>
        <p:spPr>
          <a:xfrm>
            <a:off x="7778085" y="359914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6" name="Rectangle 355"/>
          <p:cNvSpPr/>
          <p:nvPr/>
        </p:nvSpPr>
        <p:spPr>
          <a:xfrm>
            <a:off x="8029402" y="359985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7" name="Rectangle 356"/>
          <p:cNvSpPr/>
          <p:nvPr/>
        </p:nvSpPr>
        <p:spPr>
          <a:xfrm>
            <a:off x="8272077" y="36005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8" name="Rectangle 357"/>
          <p:cNvSpPr/>
          <p:nvPr/>
        </p:nvSpPr>
        <p:spPr>
          <a:xfrm>
            <a:off x="7529371" y="37976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9" name="Rectangle 358"/>
          <p:cNvSpPr/>
          <p:nvPr/>
        </p:nvSpPr>
        <p:spPr>
          <a:xfrm>
            <a:off x="7778759" y="379861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0" name="Rectangle 359"/>
          <p:cNvSpPr/>
          <p:nvPr/>
        </p:nvSpPr>
        <p:spPr>
          <a:xfrm>
            <a:off x="8030077" y="37993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1" name="Rectangle 360"/>
          <p:cNvSpPr/>
          <p:nvPr/>
        </p:nvSpPr>
        <p:spPr>
          <a:xfrm>
            <a:off x="8272754" y="380003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2" name="Rectangle 361"/>
          <p:cNvSpPr/>
          <p:nvPr/>
        </p:nvSpPr>
        <p:spPr>
          <a:xfrm>
            <a:off x="6990269" y="359662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3" name="Rectangle 362"/>
          <p:cNvSpPr/>
          <p:nvPr/>
        </p:nvSpPr>
        <p:spPr>
          <a:xfrm>
            <a:off x="6990945" y="3796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9" name="Rectangle 258"/>
          <p:cNvSpPr/>
          <p:nvPr/>
        </p:nvSpPr>
        <p:spPr>
          <a:xfrm>
            <a:off x="4069827" y="53621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0" name="Rectangle 259"/>
          <p:cNvSpPr/>
          <p:nvPr/>
        </p:nvSpPr>
        <p:spPr>
          <a:xfrm>
            <a:off x="4319215" y="536315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1" name="Rectangle 260"/>
          <p:cNvSpPr/>
          <p:nvPr/>
        </p:nvSpPr>
        <p:spPr>
          <a:xfrm>
            <a:off x="4570533" y="536386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2" name="Rectangle 261"/>
          <p:cNvSpPr/>
          <p:nvPr/>
        </p:nvSpPr>
        <p:spPr>
          <a:xfrm>
            <a:off x="4813208" y="536457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3" name="Rectangle 262"/>
          <p:cNvSpPr/>
          <p:nvPr/>
        </p:nvSpPr>
        <p:spPr>
          <a:xfrm>
            <a:off x="4070504" y="556161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4" name="Rectangle 263"/>
          <p:cNvSpPr/>
          <p:nvPr/>
        </p:nvSpPr>
        <p:spPr>
          <a:xfrm>
            <a:off x="4319892" y="556261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5" name="Rectangle 264"/>
          <p:cNvSpPr/>
          <p:nvPr/>
        </p:nvSpPr>
        <p:spPr>
          <a:xfrm>
            <a:off x="4571210" y="556332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6" name="Rectangle 265"/>
          <p:cNvSpPr/>
          <p:nvPr/>
        </p:nvSpPr>
        <p:spPr>
          <a:xfrm>
            <a:off x="4813884" y="556404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9" name="Straight Arrow Connector 168"/>
          <p:cNvCxnSpPr>
            <a:stCxn id="31" idx="3"/>
            <a:endCxn id="34" idx="1"/>
          </p:cNvCxnSpPr>
          <p:nvPr/>
        </p:nvCxnSpPr>
        <p:spPr>
          <a:xfrm>
            <a:off x="4920849" y="4788589"/>
            <a:ext cx="1202244"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4" name="Straight Arrow Connector 363"/>
          <p:cNvCxnSpPr>
            <a:stCxn id="30" idx="3"/>
            <a:endCxn id="305" idx="1"/>
          </p:cNvCxnSpPr>
          <p:nvPr/>
        </p:nvCxnSpPr>
        <p:spPr>
          <a:xfrm flipV="1">
            <a:off x="4443309" y="3811702"/>
            <a:ext cx="1687087" cy="1965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Freeform 15"/>
          <p:cNvSpPr/>
          <p:nvPr/>
        </p:nvSpPr>
        <p:spPr>
          <a:xfrm>
            <a:off x="8662912" y="3790921"/>
            <a:ext cx="1679212" cy="3374990"/>
          </a:xfrm>
          <a:custGeom>
            <a:avLst/>
            <a:gdLst>
              <a:gd name="connsiteX0" fmla="*/ 267391 w 1180696"/>
              <a:gd name="connsiteY0" fmla="*/ 0 h 2373040"/>
              <a:gd name="connsiteX1" fmla="*/ 1178135 w 1180696"/>
              <a:gd name="connsiteY1" fmla="*/ 442856 h 2373040"/>
              <a:gd name="connsiteX2" fmla="*/ 16727 w 1180696"/>
              <a:gd name="connsiteY2" fmla="*/ 1971963 h 2373040"/>
              <a:gd name="connsiteX3" fmla="*/ 459566 w 1180696"/>
              <a:gd name="connsiteY3" fmla="*/ 2373040 h 2373040"/>
            </a:gdLst>
            <a:ahLst/>
            <a:cxnLst>
              <a:cxn ang="0">
                <a:pos x="connsiteX0" y="connsiteY0"/>
              </a:cxn>
              <a:cxn ang="0">
                <a:pos x="connsiteX1" y="connsiteY1"/>
              </a:cxn>
              <a:cxn ang="0">
                <a:pos x="connsiteX2" y="connsiteY2"/>
              </a:cxn>
              <a:cxn ang="0">
                <a:pos x="connsiteX3" y="connsiteY3"/>
              </a:cxn>
            </a:cxnLst>
            <a:rect l="l" t="t" r="r" b="b"/>
            <a:pathLst>
              <a:path w="1180696" h="2373040">
                <a:moveTo>
                  <a:pt x="267391" y="0"/>
                </a:moveTo>
                <a:cubicBezTo>
                  <a:pt x="743651" y="57098"/>
                  <a:pt x="1219912" y="114196"/>
                  <a:pt x="1178135" y="442856"/>
                </a:cubicBezTo>
                <a:cubicBezTo>
                  <a:pt x="1136358" y="771517"/>
                  <a:pt x="136488" y="1650266"/>
                  <a:pt x="16727" y="1971963"/>
                </a:cubicBezTo>
                <a:cubicBezTo>
                  <a:pt x="-103035" y="2293660"/>
                  <a:pt x="459566" y="2373040"/>
                  <a:pt x="459566" y="2373040"/>
                </a:cubicBezTo>
              </a:path>
            </a:pathLst>
          </a:custGeom>
          <a:ln>
            <a:solidFill>
              <a:srgbClr val="000000"/>
            </a:solidFill>
            <a:tailEnd type="stealth"/>
          </a:ln>
        </p:spPr>
        <p:style>
          <a:lnRef idx="2">
            <a:schemeClr val="accent1"/>
          </a:lnRef>
          <a:fillRef idx="0">
            <a:schemeClr val="accent1"/>
          </a:fillRef>
          <a:effectRef idx="1">
            <a:schemeClr val="accent1"/>
          </a:effectRef>
          <a:fontRef idx="minor">
            <a:schemeClr val="tx1"/>
          </a:fontRef>
        </p:style>
        <p:txBody>
          <a:bodyPr lIns="130039" tIns="65020" rIns="130039" bIns="65020" rtlCol="0" anchor="ctr"/>
          <a:lstStyle/>
          <a:p>
            <a:pPr defTabSz="1300393" rtl="0"/>
            <a:endParaRPr lang="en-US" sz="2600" kern="1200">
              <a:solidFill>
                <a:prstClr val="black"/>
              </a:solidFill>
              <a:latin typeface="Calibri"/>
            </a:endParaRPr>
          </a:p>
        </p:txBody>
      </p:sp>
      <p:sp>
        <p:nvSpPr>
          <p:cNvPr id="368" name="Rectangle 367"/>
          <p:cNvSpPr/>
          <p:nvPr/>
        </p:nvSpPr>
        <p:spPr>
          <a:xfrm>
            <a:off x="9032697" y="3589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9" name="Rectangle 368"/>
          <p:cNvSpPr/>
          <p:nvPr/>
        </p:nvSpPr>
        <p:spPr>
          <a:xfrm>
            <a:off x="9282085" y="3590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0" name="Rectangle 369"/>
          <p:cNvSpPr/>
          <p:nvPr/>
        </p:nvSpPr>
        <p:spPr>
          <a:xfrm>
            <a:off x="9533402" y="359075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1" name="Rectangle 370"/>
          <p:cNvSpPr/>
          <p:nvPr/>
        </p:nvSpPr>
        <p:spPr>
          <a:xfrm>
            <a:off x="9776077" y="359146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2" name="Rectangle 371"/>
          <p:cNvSpPr/>
          <p:nvPr/>
        </p:nvSpPr>
        <p:spPr>
          <a:xfrm>
            <a:off x="9033371" y="378850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3" name="Rectangle 372"/>
          <p:cNvSpPr/>
          <p:nvPr/>
        </p:nvSpPr>
        <p:spPr>
          <a:xfrm>
            <a:off x="9282759" y="378950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4" name="Rectangle 373"/>
          <p:cNvSpPr/>
          <p:nvPr/>
        </p:nvSpPr>
        <p:spPr>
          <a:xfrm>
            <a:off x="9534077" y="379021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5" name="Rectangle 374"/>
          <p:cNvSpPr/>
          <p:nvPr/>
        </p:nvSpPr>
        <p:spPr>
          <a:xfrm>
            <a:off x="9776754" y="379092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4" name="Rectangle 383"/>
          <p:cNvSpPr/>
          <p:nvPr/>
        </p:nvSpPr>
        <p:spPr>
          <a:xfrm>
            <a:off x="9550689" y="7456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5" name="Rectangle 384"/>
          <p:cNvSpPr/>
          <p:nvPr/>
        </p:nvSpPr>
        <p:spPr>
          <a:xfrm>
            <a:off x="9800077" y="7457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6" name="Rectangle 385"/>
          <p:cNvSpPr/>
          <p:nvPr/>
        </p:nvSpPr>
        <p:spPr>
          <a:xfrm>
            <a:off x="10051395" y="745813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7" name="Rectangle 386"/>
          <p:cNvSpPr/>
          <p:nvPr/>
        </p:nvSpPr>
        <p:spPr>
          <a:xfrm>
            <a:off x="10294070" y="745884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8" name="Rectangle 387"/>
          <p:cNvSpPr/>
          <p:nvPr/>
        </p:nvSpPr>
        <p:spPr>
          <a:xfrm>
            <a:off x="9551366" y="7655888"/>
            <a:ext cx="245751" cy="19902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9" name="Rectangle 388"/>
          <p:cNvSpPr/>
          <p:nvPr/>
        </p:nvSpPr>
        <p:spPr>
          <a:xfrm>
            <a:off x="9800754" y="765688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0" name="Rectangle 389"/>
          <p:cNvSpPr/>
          <p:nvPr/>
        </p:nvSpPr>
        <p:spPr>
          <a:xfrm>
            <a:off x="10052072" y="765759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1" name="Rectangle 390"/>
          <p:cNvSpPr/>
          <p:nvPr/>
        </p:nvSpPr>
        <p:spPr>
          <a:xfrm>
            <a:off x="10294746" y="765831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2" name="Rectangle 391"/>
          <p:cNvSpPr/>
          <p:nvPr/>
        </p:nvSpPr>
        <p:spPr>
          <a:xfrm>
            <a:off x="11863225" y="90946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3" name="Rectangle 392"/>
          <p:cNvSpPr/>
          <p:nvPr/>
        </p:nvSpPr>
        <p:spPr>
          <a:xfrm>
            <a:off x="12112613" y="90956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4" name="Rectangle 393"/>
          <p:cNvSpPr/>
          <p:nvPr/>
        </p:nvSpPr>
        <p:spPr>
          <a:xfrm>
            <a:off x="12363931" y="9096326"/>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5" name="Rectangle 394"/>
          <p:cNvSpPr/>
          <p:nvPr/>
        </p:nvSpPr>
        <p:spPr>
          <a:xfrm>
            <a:off x="12606606" y="909703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6" name="Rectangle 395"/>
          <p:cNvSpPr/>
          <p:nvPr/>
        </p:nvSpPr>
        <p:spPr>
          <a:xfrm>
            <a:off x="11863902" y="9294079"/>
            <a:ext cx="245751" cy="19902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7" name="Rectangle 396"/>
          <p:cNvSpPr/>
          <p:nvPr/>
        </p:nvSpPr>
        <p:spPr>
          <a:xfrm>
            <a:off x="12113290" y="929507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8" name="Rectangle 397"/>
          <p:cNvSpPr/>
          <p:nvPr/>
        </p:nvSpPr>
        <p:spPr>
          <a:xfrm>
            <a:off x="12364607" y="929579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9" name="Rectangle 398"/>
          <p:cNvSpPr/>
          <p:nvPr/>
        </p:nvSpPr>
        <p:spPr>
          <a:xfrm>
            <a:off x="12607282" y="9296501"/>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8" name="Rectangle 407"/>
          <p:cNvSpPr/>
          <p:nvPr/>
        </p:nvSpPr>
        <p:spPr>
          <a:xfrm>
            <a:off x="11896094" y="856125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9" name="Rectangle 408"/>
          <p:cNvSpPr/>
          <p:nvPr/>
        </p:nvSpPr>
        <p:spPr>
          <a:xfrm>
            <a:off x="12145482" y="856225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0" name="Rectangle 409"/>
          <p:cNvSpPr/>
          <p:nvPr/>
        </p:nvSpPr>
        <p:spPr>
          <a:xfrm>
            <a:off x="12396799" y="856297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1" name="Rectangle 410"/>
          <p:cNvSpPr/>
          <p:nvPr/>
        </p:nvSpPr>
        <p:spPr>
          <a:xfrm>
            <a:off x="12639474" y="856368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2" name="Rectangle 411"/>
          <p:cNvSpPr/>
          <p:nvPr/>
        </p:nvSpPr>
        <p:spPr>
          <a:xfrm>
            <a:off x="11896768" y="87607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3" name="Rectangle 412"/>
          <p:cNvSpPr/>
          <p:nvPr/>
        </p:nvSpPr>
        <p:spPr>
          <a:xfrm>
            <a:off x="12146156" y="87617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4" name="Rectangle 413"/>
          <p:cNvSpPr/>
          <p:nvPr/>
        </p:nvSpPr>
        <p:spPr>
          <a:xfrm>
            <a:off x="12397474" y="876243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5" name="Rectangle 414"/>
          <p:cNvSpPr/>
          <p:nvPr/>
        </p:nvSpPr>
        <p:spPr>
          <a:xfrm>
            <a:off x="12640151" y="8763145"/>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426" name="Curved Connector 425"/>
          <p:cNvCxnSpPr/>
          <p:nvPr/>
        </p:nvCxnSpPr>
        <p:spPr>
          <a:xfrm rot="10800000">
            <a:off x="6123093" y="3869744"/>
            <a:ext cx="18062" cy="780288"/>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313" name="Rectangle 312"/>
          <p:cNvSpPr/>
          <p:nvPr/>
        </p:nvSpPr>
        <p:spPr>
          <a:xfrm>
            <a:off x="8272077" y="50510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4" name="Rectangle 313"/>
          <p:cNvSpPr/>
          <p:nvPr/>
        </p:nvSpPr>
        <p:spPr>
          <a:xfrm>
            <a:off x="8521465" y="50520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5" name="Rectangle 314"/>
          <p:cNvSpPr/>
          <p:nvPr/>
        </p:nvSpPr>
        <p:spPr>
          <a:xfrm>
            <a:off x="8772783" y="505275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6" name="Rectangle 315"/>
          <p:cNvSpPr/>
          <p:nvPr/>
        </p:nvSpPr>
        <p:spPr>
          <a:xfrm>
            <a:off x="9015458" y="505346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7" name="Rectangle 316"/>
          <p:cNvSpPr/>
          <p:nvPr/>
        </p:nvSpPr>
        <p:spPr>
          <a:xfrm>
            <a:off x="8272754" y="525050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8" name="Rectangle 317"/>
          <p:cNvSpPr/>
          <p:nvPr/>
        </p:nvSpPr>
        <p:spPr>
          <a:xfrm>
            <a:off x="8522142" y="525150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9" name="Rectangle 318"/>
          <p:cNvSpPr/>
          <p:nvPr/>
        </p:nvSpPr>
        <p:spPr>
          <a:xfrm>
            <a:off x="8773460" y="525221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1" name="Rectangle 320"/>
          <p:cNvSpPr/>
          <p:nvPr/>
        </p:nvSpPr>
        <p:spPr>
          <a:xfrm>
            <a:off x="9016134" y="525292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2" name="TextBox 321"/>
          <p:cNvSpPr txBox="1"/>
          <p:nvPr/>
        </p:nvSpPr>
        <p:spPr>
          <a:xfrm>
            <a:off x="8064644" y="8654775"/>
            <a:ext cx="3595723" cy="1054646"/>
          </a:xfrm>
          <a:prstGeom prst="rect">
            <a:avLst/>
          </a:prstGeom>
          <a:solidFill>
            <a:schemeClr val="bg2">
              <a:lumMod val="90000"/>
            </a:schemeClr>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130039" tIns="65020" rIns="130039" bIns="65020" rtlCol="0">
            <a:spAutoFit/>
          </a:bodyPr>
          <a:lstStyle/>
          <a:p>
            <a:pPr algn="l" defTabSz="1300393" rtl="0"/>
            <a:r>
              <a:rPr lang="en-US" sz="2000" kern="1200" dirty="0">
                <a:solidFill>
                  <a:srgbClr val="008000"/>
                </a:solidFill>
                <a:latin typeface="Calibri"/>
              </a:rPr>
              <a:t>Policy</a:t>
            </a:r>
            <a:r>
              <a:rPr lang="en-US" sz="2000" kern="1200" dirty="0">
                <a:solidFill>
                  <a:prstClr val="black"/>
                </a:solidFill>
                <a:latin typeface="Calibri"/>
              </a:rPr>
              <a:t>:</a:t>
            </a:r>
            <a:r>
              <a:rPr lang="en-US" sz="2000" kern="1200" dirty="0">
                <a:solidFill>
                  <a:prstClr val="white"/>
                </a:solidFill>
                <a:latin typeface="Calibri"/>
              </a:rPr>
              <a:t> 		</a:t>
            </a:r>
            <a:r>
              <a:rPr lang="en-US" sz="2000" kern="1200" dirty="0">
                <a:solidFill>
                  <a:prstClr val="black"/>
                </a:solidFill>
                <a:latin typeface="Calibri"/>
              </a:rPr>
              <a:t>packets go through </a:t>
            </a:r>
            <a:r>
              <a:rPr lang="en-US" sz="2000" kern="1200" dirty="0">
                <a:solidFill>
                  <a:srgbClr val="FF0000"/>
                </a:solidFill>
                <a:latin typeface="Calibri"/>
              </a:rPr>
              <a:t>RED</a:t>
            </a:r>
            <a:r>
              <a:rPr lang="en-US" sz="2000" kern="1200" dirty="0">
                <a:solidFill>
                  <a:prstClr val="black"/>
                </a:solidFill>
                <a:latin typeface="Calibri"/>
              </a:rPr>
              <a:t> box. 	</a:t>
            </a:r>
          </a:p>
        </p:txBody>
      </p:sp>
      <p:sp>
        <p:nvSpPr>
          <p:cNvPr id="323" name="L-Shape 322"/>
          <p:cNvSpPr/>
          <p:nvPr/>
        </p:nvSpPr>
        <p:spPr>
          <a:xfrm rot="19005218">
            <a:off x="7298032" y="8655950"/>
            <a:ext cx="718572" cy="387300"/>
          </a:xfrm>
          <a:prstGeom prst="corner">
            <a:avLst>
              <a:gd name="adj1" fmla="val 16633"/>
              <a:gd name="adj2" fmla="val 13316"/>
            </a:avLst>
          </a:prstGeom>
          <a:solidFill>
            <a:srgbClr val="FF0000"/>
          </a:solidFill>
          <a:ln/>
        </p:spPr>
        <p:style>
          <a:lnRef idx="1">
            <a:schemeClr val="accent3"/>
          </a:lnRef>
          <a:fillRef idx="3">
            <a:schemeClr val="accent3"/>
          </a:fillRef>
          <a:effectRef idx="2">
            <a:schemeClr val="accent3"/>
          </a:effectRef>
          <a:fontRef idx="minor">
            <a:schemeClr val="lt1"/>
          </a:fontRef>
        </p:style>
        <p:txBody>
          <a:bodyPr lIns="130039" tIns="65020" rIns="130039" bIns="65020"/>
          <a:lstStyle/>
          <a:p>
            <a:pPr algn="l" defTabSz="1300393" rtl="0"/>
            <a:endParaRPr lang="en-US" sz="2600" kern="1200">
              <a:solidFill>
                <a:prstClr val="white"/>
              </a:solidFill>
              <a:latin typeface="Calibri"/>
            </a:endParaRPr>
          </a:p>
        </p:txBody>
      </p:sp>
      <p:sp>
        <p:nvSpPr>
          <p:cNvPr id="348" name="Rectangle 347"/>
          <p:cNvSpPr/>
          <p:nvPr/>
        </p:nvSpPr>
        <p:spPr>
          <a:xfrm>
            <a:off x="8920525" y="86505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9" name="Rectangle 348"/>
          <p:cNvSpPr/>
          <p:nvPr/>
        </p:nvSpPr>
        <p:spPr>
          <a:xfrm>
            <a:off x="9169913" y="86515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0" name="Rectangle 349"/>
          <p:cNvSpPr/>
          <p:nvPr/>
        </p:nvSpPr>
        <p:spPr>
          <a:xfrm>
            <a:off x="9421231" y="865229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1" name="Rectangle 350"/>
          <p:cNvSpPr/>
          <p:nvPr/>
        </p:nvSpPr>
        <p:spPr>
          <a:xfrm>
            <a:off x="9663906" y="865300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2" name="Rectangle 351"/>
          <p:cNvSpPr/>
          <p:nvPr/>
        </p:nvSpPr>
        <p:spPr>
          <a:xfrm>
            <a:off x="8921202" y="8850044"/>
            <a:ext cx="245751" cy="19902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7" name="Rectangle 416"/>
          <p:cNvSpPr/>
          <p:nvPr/>
        </p:nvSpPr>
        <p:spPr>
          <a:xfrm>
            <a:off x="9170590" y="885104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8" name="Rectangle 417"/>
          <p:cNvSpPr/>
          <p:nvPr/>
        </p:nvSpPr>
        <p:spPr>
          <a:xfrm>
            <a:off x="9421908" y="885175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9" name="Rectangle 418"/>
          <p:cNvSpPr/>
          <p:nvPr/>
        </p:nvSpPr>
        <p:spPr>
          <a:xfrm>
            <a:off x="9664582" y="8852466"/>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8" name="Curved Connector 7"/>
          <p:cNvCxnSpPr>
            <a:stCxn id="420" idx="2"/>
            <a:endCxn id="421" idx="6"/>
          </p:cNvCxnSpPr>
          <p:nvPr/>
        </p:nvCxnSpPr>
        <p:spPr>
          <a:xfrm rot="10800000">
            <a:off x="8606320" y="6872261"/>
            <a:ext cx="3086507" cy="2421377"/>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4" name="Curved Connector 423"/>
          <p:cNvCxnSpPr>
            <a:stCxn id="421" idx="2"/>
            <a:endCxn id="422" idx="6"/>
          </p:cNvCxnSpPr>
          <p:nvPr/>
        </p:nvCxnSpPr>
        <p:spPr>
          <a:xfrm rot="10800000">
            <a:off x="5270434" y="5568435"/>
            <a:ext cx="1997787" cy="1303822"/>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21" name="Oval 420"/>
          <p:cNvSpPr/>
          <p:nvPr/>
        </p:nvSpPr>
        <p:spPr>
          <a:xfrm>
            <a:off x="7268223" y="6572413"/>
            <a:ext cx="1338099" cy="599689"/>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w="25400">
            <a:solidFill>
              <a:srgbClr val="FF0000"/>
            </a:solidFill>
          </a:ln>
        </p:spPr>
        <p:style>
          <a:lnRef idx="1">
            <a:schemeClr val="accent4"/>
          </a:lnRef>
          <a:fillRef idx="3">
            <a:schemeClr val="accent4"/>
          </a:fillRef>
          <a:effectRef idx="2">
            <a:schemeClr val="accent4"/>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9" name="Rectangle 288"/>
          <p:cNvSpPr/>
          <p:nvPr/>
        </p:nvSpPr>
        <p:spPr>
          <a:xfrm>
            <a:off x="7406497" y="6673006"/>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0" name="Rectangle 289"/>
          <p:cNvSpPr/>
          <p:nvPr/>
        </p:nvSpPr>
        <p:spPr>
          <a:xfrm>
            <a:off x="7655885" y="6674004"/>
            <a:ext cx="245751" cy="199022"/>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1" name="Rectangle 290"/>
          <p:cNvSpPr/>
          <p:nvPr/>
        </p:nvSpPr>
        <p:spPr>
          <a:xfrm>
            <a:off x="7907203" y="66747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2" name="Rectangle 291"/>
          <p:cNvSpPr/>
          <p:nvPr/>
        </p:nvSpPr>
        <p:spPr>
          <a:xfrm>
            <a:off x="8149877" y="667542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3" name="Rectangle 292"/>
          <p:cNvSpPr/>
          <p:nvPr/>
        </p:nvSpPr>
        <p:spPr>
          <a:xfrm>
            <a:off x="7407171" y="68724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4" name="Rectangle 293"/>
          <p:cNvSpPr/>
          <p:nvPr/>
        </p:nvSpPr>
        <p:spPr>
          <a:xfrm>
            <a:off x="7656559" y="68734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5" name="Rectangle 294"/>
          <p:cNvSpPr/>
          <p:nvPr/>
        </p:nvSpPr>
        <p:spPr>
          <a:xfrm>
            <a:off x="7907877" y="687417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6" name="Rectangle 295"/>
          <p:cNvSpPr/>
          <p:nvPr/>
        </p:nvSpPr>
        <p:spPr>
          <a:xfrm>
            <a:off x="8150552" y="687489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576320" y="9189156"/>
            <a:ext cx="4551680" cy="564444"/>
          </a:xfrm>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276" name="TextBox 275"/>
          <p:cNvSpPr txBox="1"/>
          <p:nvPr/>
        </p:nvSpPr>
        <p:spPr>
          <a:xfrm>
            <a:off x="650242" y="2016196"/>
            <a:ext cx="6091786" cy="931536"/>
          </a:xfrm>
          <a:prstGeom prst="rect">
            <a:avLst/>
          </a:prstGeom>
          <a:noFill/>
        </p:spPr>
        <p:txBody>
          <a:bodyPr wrap="square" lIns="130039" tIns="65020" rIns="130039" bIns="65020" rtlCol="0">
            <a:spAutoFit/>
          </a:bodyPr>
          <a:lstStyle/>
          <a:p>
            <a:pPr marL="487647" indent="-487647" algn="l" defTabSz="1300393" rtl="0">
              <a:buFontTx/>
              <a:buAutoNum type="arabicParenR"/>
            </a:pPr>
            <a:r>
              <a:rPr lang="en-US" sz="2600" kern="1200" dirty="0">
                <a:solidFill>
                  <a:prstClr val="black"/>
                </a:solidFill>
                <a:latin typeface="Calibri"/>
                <a:ea typeface="+mn-ea"/>
                <a:cs typeface="+mn-cs"/>
              </a:rPr>
              <a:t>Back-tracing to check if 0010 packets go through RED box</a:t>
            </a:r>
          </a:p>
        </p:txBody>
      </p:sp>
    </p:spTree>
    <p:custDataLst>
      <p:tags r:id="rId1"/>
    </p:custDataLst>
    <p:extLst>
      <p:ext uri="{BB962C8B-B14F-4D97-AF65-F5344CB8AC3E}">
        <p14:creationId xmlns:p14="http://schemas.microsoft.com/office/powerpoint/2010/main" val="231413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500"/>
                                        <p:tgtEl>
                                          <p:spTgt spid="27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2"/>
                                        </p:tgtEl>
                                        <p:attrNameLst>
                                          <p:attrName>style.visibility</p:attrName>
                                        </p:attrNameLst>
                                      </p:cBhvr>
                                      <p:to>
                                        <p:strVal val="visible"/>
                                      </p:to>
                                    </p:set>
                                    <p:animEffect transition="in" filter="fade">
                                      <p:cBhvr>
                                        <p:cTn id="10" dur="500"/>
                                        <p:tgtEl>
                                          <p:spTgt spid="3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
                                        </p:tgtEl>
                                        <p:attrNameLst>
                                          <p:attrName>style.visibility</p:attrName>
                                        </p:attrNameLst>
                                      </p:cBhvr>
                                      <p:to>
                                        <p:strVal val="visible"/>
                                      </p:to>
                                    </p:set>
                                    <p:animEffect transition="in" filter="fade">
                                      <p:cBhvr>
                                        <p:cTn id="13" dur="500"/>
                                        <p:tgtEl>
                                          <p:spTgt spid="3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9"/>
                                        </p:tgtEl>
                                        <p:attrNameLst>
                                          <p:attrName>style.visibility</p:attrName>
                                        </p:attrNameLst>
                                      </p:cBhvr>
                                      <p:to>
                                        <p:strVal val="visible"/>
                                      </p:to>
                                    </p:set>
                                    <p:animEffect transition="in" filter="fade">
                                      <p:cBhvr>
                                        <p:cTn id="16" dur="500"/>
                                        <p:tgtEl>
                                          <p:spTgt spid="3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0"/>
                                        </p:tgtEl>
                                        <p:attrNameLst>
                                          <p:attrName>style.visibility</p:attrName>
                                        </p:attrNameLst>
                                      </p:cBhvr>
                                      <p:to>
                                        <p:strVal val="visible"/>
                                      </p:to>
                                    </p:set>
                                    <p:animEffect transition="in" filter="fade">
                                      <p:cBhvr>
                                        <p:cTn id="19" dur="500"/>
                                        <p:tgtEl>
                                          <p:spTgt spid="3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1"/>
                                        </p:tgtEl>
                                        <p:attrNameLst>
                                          <p:attrName>style.visibility</p:attrName>
                                        </p:attrNameLst>
                                      </p:cBhvr>
                                      <p:to>
                                        <p:strVal val="visible"/>
                                      </p:to>
                                    </p:set>
                                    <p:animEffect transition="in" filter="fade">
                                      <p:cBhvr>
                                        <p:cTn id="22" dur="500"/>
                                        <p:tgtEl>
                                          <p:spTgt spid="3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2"/>
                                        </p:tgtEl>
                                        <p:attrNameLst>
                                          <p:attrName>style.visibility</p:attrName>
                                        </p:attrNameLst>
                                      </p:cBhvr>
                                      <p:to>
                                        <p:strVal val="visible"/>
                                      </p:to>
                                    </p:set>
                                    <p:animEffect transition="in" filter="fade">
                                      <p:cBhvr>
                                        <p:cTn id="25" dur="500"/>
                                        <p:tgtEl>
                                          <p:spTgt spid="3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7"/>
                                        </p:tgtEl>
                                        <p:attrNameLst>
                                          <p:attrName>style.visibility</p:attrName>
                                        </p:attrNameLst>
                                      </p:cBhvr>
                                      <p:to>
                                        <p:strVal val="visible"/>
                                      </p:to>
                                    </p:set>
                                    <p:animEffect transition="in" filter="fade">
                                      <p:cBhvr>
                                        <p:cTn id="28" dur="500"/>
                                        <p:tgtEl>
                                          <p:spTgt spid="4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8"/>
                                        </p:tgtEl>
                                        <p:attrNameLst>
                                          <p:attrName>style.visibility</p:attrName>
                                        </p:attrNameLst>
                                      </p:cBhvr>
                                      <p:to>
                                        <p:strVal val="visible"/>
                                      </p:to>
                                    </p:set>
                                    <p:animEffect transition="in" filter="fade">
                                      <p:cBhvr>
                                        <p:cTn id="31" dur="500"/>
                                        <p:tgtEl>
                                          <p:spTgt spid="4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9"/>
                                        </p:tgtEl>
                                        <p:attrNameLst>
                                          <p:attrName>style.visibility</p:attrName>
                                        </p:attrNameLst>
                                      </p:cBhvr>
                                      <p:to>
                                        <p:strVal val="visible"/>
                                      </p:to>
                                    </p:set>
                                    <p:animEffect transition="in" filter="fade">
                                      <p:cBhvr>
                                        <p:cTn id="34" dur="500"/>
                                        <p:tgtEl>
                                          <p:spTgt spid="4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20"/>
                                        </p:tgtEl>
                                        <p:attrNameLst>
                                          <p:attrName>style.visibility</p:attrName>
                                        </p:attrNameLst>
                                      </p:cBhvr>
                                      <p:to>
                                        <p:strVal val="visible"/>
                                      </p:to>
                                    </p:set>
                                    <p:animEffect transition="in" filter="fade">
                                      <p:cBhvr>
                                        <p:cTn id="39" dur="500"/>
                                        <p:tgtEl>
                                          <p:spTgt spid="420"/>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1"/>
                                        </p:tgtEl>
                                        <p:attrNameLst>
                                          <p:attrName>style.visibility</p:attrName>
                                        </p:attrNameLst>
                                      </p:cBhvr>
                                      <p:to>
                                        <p:strVal val="visible"/>
                                      </p:to>
                                    </p:set>
                                    <p:animEffect transition="in" filter="fade">
                                      <p:cBhvr>
                                        <p:cTn id="45" dur="500"/>
                                        <p:tgtEl>
                                          <p:spTgt spid="421"/>
                                        </p:tgtEl>
                                      </p:cBhvr>
                                    </p:animEffect>
                                  </p:childTnLst>
                                </p:cTn>
                              </p:par>
                              <p:par>
                                <p:cTn id="46" presetID="10" presetClass="entr" presetSubtype="0" fill="hold" nodeType="withEffect">
                                  <p:stCondLst>
                                    <p:cond delay="0"/>
                                  </p:stCondLst>
                                  <p:childTnLst>
                                    <p:set>
                                      <p:cBhvr>
                                        <p:cTn id="47" dur="1" fill="hold">
                                          <p:stCondLst>
                                            <p:cond delay="0"/>
                                          </p:stCondLst>
                                        </p:cTn>
                                        <p:tgtEl>
                                          <p:spTgt spid="424"/>
                                        </p:tgtEl>
                                        <p:attrNameLst>
                                          <p:attrName>style.visibility</p:attrName>
                                        </p:attrNameLst>
                                      </p:cBhvr>
                                      <p:to>
                                        <p:strVal val="visible"/>
                                      </p:to>
                                    </p:set>
                                    <p:animEffect transition="in" filter="fade">
                                      <p:cBhvr>
                                        <p:cTn id="48" dur="500"/>
                                        <p:tgtEl>
                                          <p:spTgt spid="4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2"/>
                                        </p:tgtEl>
                                        <p:attrNameLst>
                                          <p:attrName>style.visibility</p:attrName>
                                        </p:attrNameLst>
                                      </p:cBhvr>
                                      <p:to>
                                        <p:strVal val="visible"/>
                                      </p:to>
                                    </p:set>
                                    <p:animEffect transition="in" filter="fade">
                                      <p:cBhvr>
                                        <p:cTn id="51" dur="500"/>
                                        <p:tgtEl>
                                          <p:spTgt spid="4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23"/>
                                        </p:tgtEl>
                                        <p:attrNameLst>
                                          <p:attrName>style.visibility</p:attrName>
                                        </p:attrNameLst>
                                      </p:cBhvr>
                                      <p:to>
                                        <p:strVal val="visible"/>
                                      </p:to>
                                    </p:set>
                                    <p:animEffect transition="in" filter="wipe(down)">
                                      <p:cBhvr>
                                        <p:cTn id="56"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animBg="1"/>
      <p:bldP spid="420" grpId="0" animBg="1"/>
      <p:bldP spid="322" grpId="0" animBg="1"/>
      <p:bldP spid="323" grpId="0" animBg="1"/>
      <p:bldP spid="348" grpId="0" animBg="1"/>
      <p:bldP spid="349" grpId="0" animBg="1"/>
      <p:bldP spid="350" grpId="0" animBg="1"/>
      <p:bldP spid="351" grpId="0" animBg="1"/>
      <p:bldP spid="352" grpId="0" animBg="1"/>
      <p:bldP spid="417" grpId="0" animBg="1"/>
      <p:bldP spid="418" grpId="0" animBg="1"/>
      <p:bldP spid="419" grpId="0" animBg="1"/>
      <p:bldP spid="4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004907" y="5276270"/>
            <a:ext cx="2438400"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5" name="Rectangle 34"/>
          <p:cNvSpPr/>
          <p:nvPr/>
        </p:nvSpPr>
        <p:spPr>
          <a:xfrm>
            <a:off x="5372271" y="6872026"/>
            <a:ext cx="2438400" cy="585216"/>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2" name="Title 1"/>
          <p:cNvSpPr>
            <a:spLocks noGrp="1"/>
          </p:cNvSpPr>
          <p:nvPr>
            <p:ph type="title"/>
          </p:nvPr>
        </p:nvSpPr>
        <p:spPr/>
        <p:txBody>
          <a:bodyPr>
            <a:normAutofit/>
          </a:bodyPr>
          <a:lstStyle/>
          <a:p>
            <a:r>
              <a:rPr lang="en-US" dirty="0" err="1" smtClean="0"/>
              <a:t>NetPlumber</a:t>
            </a:r>
            <a:r>
              <a:rPr lang="en-US" dirty="0"/>
              <a:t> </a:t>
            </a:r>
            <a:r>
              <a:rPr lang="en-US" dirty="0" smtClean="0"/>
              <a:t>– Checking Policy</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
        <p:nvSpPr>
          <p:cNvPr id="10" name="Can 9"/>
          <p:cNvSpPr/>
          <p:nvPr/>
        </p:nvSpPr>
        <p:spPr>
          <a:xfrm>
            <a:off x="8132100" y="2166176"/>
            <a:ext cx="858786" cy="510582"/>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1" name="Can 10"/>
          <p:cNvSpPr/>
          <p:nvPr/>
        </p:nvSpPr>
        <p:spPr>
          <a:xfrm>
            <a:off x="10288833" y="2166176"/>
            <a:ext cx="858786" cy="510582"/>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cxnSp>
        <p:nvCxnSpPr>
          <p:cNvPr id="14" name="Straight Connector 13"/>
          <p:cNvCxnSpPr>
            <a:stCxn id="10" idx="4"/>
            <a:endCxn id="11" idx="2"/>
          </p:cNvCxnSpPr>
          <p:nvPr/>
        </p:nvCxnSpPr>
        <p:spPr>
          <a:xfrm>
            <a:off x="8990889" y="2421467"/>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9888659" y="3162665"/>
            <a:ext cx="1297947"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10718227" y="2676757"/>
            <a:ext cx="717420" cy="48590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8561495" y="2676757"/>
            <a:ext cx="989871" cy="58473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9029871" y="2907374"/>
            <a:ext cx="858786" cy="510582"/>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13" name="Can 12"/>
          <p:cNvSpPr/>
          <p:nvPr/>
        </p:nvSpPr>
        <p:spPr>
          <a:xfrm>
            <a:off x="11186604" y="2907374"/>
            <a:ext cx="858786" cy="510582"/>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17034" tIns="58518" rIns="117034" bIns="58518" anchor="ctr"/>
          <a:lstStyle/>
          <a:p>
            <a:pPr defTabSz="1300393" rtl="0">
              <a:defRPr/>
            </a:pPr>
            <a:endParaRPr lang="en-US" sz="1600" kern="1200" dirty="0">
              <a:solidFill>
                <a:prstClr val="white"/>
              </a:solidFill>
              <a:latin typeface="Calibri"/>
            </a:endParaRPr>
          </a:p>
        </p:txBody>
      </p:sp>
      <p:sp>
        <p:nvSpPr>
          <p:cNvPr id="30" name="Rectangle 29"/>
          <p:cNvSpPr/>
          <p:nvPr/>
        </p:nvSpPr>
        <p:spPr>
          <a:xfrm>
            <a:off x="2004907" y="3715694"/>
            <a:ext cx="2438400" cy="585216"/>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000000"/>
              </a:solidFill>
              <a:latin typeface="Calibri"/>
            </a:endParaRPr>
          </a:p>
        </p:txBody>
      </p:sp>
      <p:sp>
        <p:nvSpPr>
          <p:cNvPr id="31" name="Rectangle 30"/>
          <p:cNvSpPr/>
          <p:nvPr/>
        </p:nvSpPr>
        <p:spPr>
          <a:xfrm>
            <a:off x="2004907" y="4495982"/>
            <a:ext cx="2915942" cy="585216"/>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3" name="Rectangle 32"/>
          <p:cNvSpPr/>
          <p:nvPr/>
        </p:nvSpPr>
        <p:spPr>
          <a:xfrm>
            <a:off x="6123093" y="4189282"/>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4" name="Rectangle 33"/>
          <p:cNvSpPr/>
          <p:nvPr/>
        </p:nvSpPr>
        <p:spPr>
          <a:xfrm>
            <a:off x="6123093" y="4969570"/>
            <a:ext cx="2438400"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6" name="Rectangle 35"/>
          <p:cNvSpPr/>
          <p:nvPr/>
        </p:nvSpPr>
        <p:spPr>
          <a:xfrm>
            <a:off x="5372271" y="7652314"/>
            <a:ext cx="2438400" cy="585216"/>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srgbClr val="FFFFFF"/>
              </a:solidFill>
              <a:latin typeface="Calibri"/>
            </a:endParaRPr>
          </a:p>
        </p:txBody>
      </p:sp>
      <p:sp>
        <p:nvSpPr>
          <p:cNvPr id="37" name="Rectangle 36"/>
          <p:cNvSpPr/>
          <p:nvPr/>
        </p:nvSpPr>
        <p:spPr>
          <a:xfrm>
            <a:off x="9320107" y="6120161"/>
            <a:ext cx="2438400" cy="585216"/>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8" name="Rectangle 37"/>
          <p:cNvSpPr/>
          <p:nvPr/>
        </p:nvSpPr>
        <p:spPr>
          <a:xfrm>
            <a:off x="9320107" y="6900449"/>
            <a:ext cx="2438400" cy="585216"/>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cxnSp>
        <p:nvCxnSpPr>
          <p:cNvPr id="44" name="Straight Arrow Connector 43"/>
          <p:cNvCxnSpPr>
            <a:stCxn id="30" idx="3"/>
            <a:endCxn id="33" idx="1"/>
          </p:cNvCxnSpPr>
          <p:nvPr/>
        </p:nvCxnSpPr>
        <p:spPr>
          <a:xfrm>
            <a:off x="4443308" y="4008301"/>
            <a:ext cx="1679787"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4443307" y="5568878"/>
            <a:ext cx="928964" cy="15957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8561495" y="4481892"/>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8561495" y="5262180"/>
            <a:ext cx="758613" cy="19308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7810671" y="7164636"/>
            <a:ext cx="1509436" cy="284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7810671" y="7193059"/>
            <a:ext cx="1509436" cy="7518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2113452" y="380928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2362840" y="38102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2614158" y="381099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2856835" y="381170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2114128" y="40087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1" name="Rectangle 50"/>
          <p:cNvSpPr/>
          <p:nvPr/>
        </p:nvSpPr>
        <p:spPr>
          <a:xfrm>
            <a:off x="2363516" y="400974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2614834" y="40104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2857509" y="401116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3549593" y="3811704"/>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 name="Straight Arrow Connector 5"/>
          <p:cNvCxnSpPr>
            <a:endCxn id="55" idx="1"/>
          </p:cNvCxnSpPr>
          <p:nvPr/>
        </p:nvCxnSpPr>
        <p:spPr>
          <a:xfrm flipV="1">
            <a:off x="3103261" y="400049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121401" y="4571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2370789" y="457208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2622107" y="45727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2122078" y="477054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2371466" y="477155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6" name="Rectangle 65"/>
          <p:cNvSpPr/>
          <p:nvPr/>
        </p:nvSpPr>
        <p:spPr>
          <a:xfrm>
            <a:off x="2622783" y="47722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8" name="Rectangle 67"/>
          <p:cNvSpPr/>
          <p:nvPr/>
        </p:nvSpPr>
        <p:spPr>
          <a:xfrm>
            <a:off x="4461789" y="4585710"/>
            <a:ext cx="382744" cy="377579"/>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9" name="Straight Arrow Connector 68"/>
          <p:cNvCxnSpPr/>
          <p:nvPr/>
        </p:nvCxnSpPr>
        <p:spPr>
          <a:xfrm flipV="1">
            <a:off x="3037450" y="4774498"/>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2117766" y="536941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1" name="Rectangle 70"/>
          <p:cNvSpPr/>
          <p:nvPr/>
        </p:nvSpPr>
        <p:spPr>
          <a:xfrm>
            <a:off x="2367154" y="537041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618472" y="537112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861146" y="53718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4" name="Rectangle 73"/>
          <p:cNvSpPr/>
          <p:nvPr/>
        </p:nvSpPr>
        <p:spPr>
          <a:xfrm>
            <a:off x="2118440" y="5568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5" name="Rectangle 74"/>
          <p:cNvSpPr/>
          <p:nvPr/>
        </p:nvSpPr>
        <p:spPr>
          <a:xfrm>
            <a:off x="2367828" y="55698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6" name="Rectangle 75"/>
          <p:cNvSpPr/>
          <p:nvPr/>
        </p:nvSpPr>
        <p:spPr>
          <a:xfrm>
            <a:off x="2619146" y="557059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7" name="Rectangle 76"/>
          <p:cNvSpPr/>
          <p:nvPr/>
        </p:nvSpPr>
        <p:spPr>
          <a:xfrm>
            <a:off x="2861821" y="55713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8" name="Rectangle 77"/>
          <p:cNvSpPr/>
          <p:nvPr/>
        </p:nvSpPr>
        <p:spPr>
          <a:xfrm>
            <a:off x="3553905" y="5371838"/>
            <a:ext cx="382744" cy="377579"/>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79" name="Straight Arrow Connector 78"/>
          <p:cNvCxnSpPr>
            <a:endCxn id="78" idx="1"/>
          </p:cNvCxnSpPr>
          <p:nvPr/>
        </p:nvCxnSpPr>
        <p:spPr>
          <a:xfrm flipV="1">
            <a:off x="3107573" y="5560626"/>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6279117" y="427353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1" name="Rectangle 80"/>
          <p:cNvSpPr/>
          <p:nvPr/>
        </p:nvSpPr>
        <p:spPr>
          <a:xfrm>
            <a:off x="6528505" y="42745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2" name="Rectangle 81"/>
          <p:cNvSpPr/>
          <p:nvPr/>
        </p:nvSpPr>
        <p:spPr>
          <a:xfrm>
            <a:off x="6779823" y="427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3" name="Rectangle 82"/>
          <p:cNvSpPr/>
          <p:nvPr/>
        </p:nvSpPr>
        <p:spPr>
          <a:xfrm>
            <a:off x="7022498" y="427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4" name="Rectangle 83"/>
          <p:cNvSpPr/>
          <p:nvPr/>
        </p:nvSpPr>
        <p:spPr>
          <a:xfrm>
            <a:off x="6279794" y="447299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5" name="Rectangle 84"/>
          <p:cNvSpPr/>
          <p:nvPr/>
        </p:nvSpPr>
        <p:spPr>
          <a:xfrm>
            <a:off x="6529182" y="447399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6" name="Rectangle 85"/>
          <p:cNvSpPr/>
          <p:nvPr/>
        </p:nvSpPr>
        <p:spPr>
          <a:xfrm>
            <a:off x="6780500" y="447470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7" name="Rectangle 86"/>
          <p:cNvSpPr/>
          <p:nvPr/>
        </p:nvSpPr>
        <p:spPr>
          <a:xfrm>
            <a:off x="7023174" y="447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88" name="Rectangle 87"/>
          <p:cNvSpPr/>
          <p:nvPr/>
        </p:nvSpPr>
        <p:spPr>
          <a:xfrm>
            <a:off x="7715256" y="4275956"/>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89" name="Straight Arrow Connector 88"/>
          <p:cNvCxnSpPr>
            <a:endCxn id="88" idx="1"/>
          </p:cNvCxnSpPr>
          <p:nvPr/>
        </p:nvCxnSpPr>
        <p:spPr>
          <a:xfrm flipV="1">
            <a:off x="7268925" y="446474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6285359" y="5062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1" name="Rectangle 100"/>
          <p:cNvSpPr/>
          <p:nvPr/>
        </p:nvSpPr>
        <p:spPr>
          <a:xfrm>
            <a:off x="6534747" y="506315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2" name="Rectangle 101"/>
          <p:cNvSpPr/>
          <p:nvPr/>
        </p:nvSpPr>
        <p:spPr>
          <a:xfrm>
            <a:off x="6786065" y="506386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3" name="Rectangle 102"/>
          <p:cNvSpPr/>
          <p:nvPr/>
        </p:nvSpPr>
        <p:spPr>
          <a:xfrm>
            <a:off x="7028742" y="506457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4" name="Rectangle 103"/>
          <p:cNvSpPr/>
          <p:nvPr/>
        </p:nvSpPr>
        <p:spPr>
          <a:xfrm>
            <a:off x="6286036" y="52616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5" name="Rectangle 104"/>
          <p:cNvSpPr/>
          <p:nvPr/>
        </p:nvSpPr>
        <p:spPr>
          <a:xfrm>
            <a:off x="6535423" y="52626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6" name="Rectangle 105"/>
          <p:cNvSpPr/>
          <p:nvPr/>
        </p:nvSpPr>
        <p:spPr>
          <a:xfrm>
            <a:off x="6786741" y="526333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7" name="Rectangle 106"/>
          <p:cNvSpPr/>
          <p:nvPr/>
        </p:nvSpPr>
        <p:spPr>
          <a:xfrm>
            <a:off x="7029416" y="52640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08" name="Rectangle 107"/>
          <p:cNvSpPr/>
          <p:nvPr/>
        </p:nvSpPr>
        <p:spPr>
          <a:xfrm>
            <a:off x="7721498" y="5064581"/>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09" name="Straight Arrow Connector 108"/>
          <p:cNvCxnSpPr>
            <a:endCxn id="108" idx="1"/>
          </p:cNvCxnSpPr>
          <p:nvPr/>
        </p:nvCxnSpPr>
        <p:spPr>
          <a:xfrm flipV="1">
            <a:off x="7275167" y="525336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9517951" y="621203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1" name="Rectangle 110"/>
          <p:cNvSpPr/>
          <p:nvPr/>
        </p:nvSpPr>
        <p:spPr>
          <a:xfrm>
            <a:off x="9767339" y="621303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2" name="Rectangle 111"/>
          <p:cNvSpPr/>
          <p:nvPr/>
        </p:nvSpPr>
        <p:spPr>
          <a:xfrm>
            <a:off x="10018657" y="621374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3" name="Rectangle 112"/>
          <p:cNvSpPr/>
          <p:nvPr/>
        </p:nvSpPr>
        <p:spPr>
          <a:xfrm>
            <a:off x="10261332" y="621446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4" name="Rectangle 113"/>
          <p:cNvSpPr/>
          <p:nvPr/>
        </p:nvSpPr>
        <p:spPr>
          <a:xfrm>
            <a:off x="9518626" y="641150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5" name="Rectangle 114"/>
          <p:cNvSpPr/>
          <p:nvPr/>
        </p:nvSpPr>
        <p:spPr>
          <a:xfrm>
            <a:off x="9768014" y="6412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6" name="Rectangle 115"/>
          <p:cNvSpPr/>
          <p:nvPr/>
        </p:nvSpPr>
        <p:spPr>
          <a:xfrm>
            <a:off x="10019334" y="64132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10262009" y="641392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10954090" y="6214460"/>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19" name="Straight Arrow Connector 118"/>
          <p:cNvCxnSpPr>
            <a:endCxn id="118" idx="1"/>
          </p:cNvCxnSpPr>
          <p:nvPr/>
        </p:nvCxnSpPr>
        <p:spPr>
          <a:xfrm flipV="1">
            <a:off x="10507759" y="640325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9497589" y="699403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1" name="Rectangle 130"/>
          <p:cNvSpPr/>
          <p:nvPr/>
        </p:nvSpPr>
        <p:spPr>
          <a:xfrm>
            <a:off x="9746977" y="699503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9998295" y="6995748"/>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10240970" y="699645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9498264" y="7193499"/>
            <a:ext cx="245751" cy="199022"/>
          </a:xfrm>
          <a:prstGeom prst="rect">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9747654" y="71944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9998972" y="7195210"/>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10241647" y="719592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10933728" y="6996459"/>
            <a:ext cx="382744" cy="3775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srgbClr val="FF0000"/>
                </a:solidFill>
                <a:latin typeface="Calibri"/>
              </a:rPr>
              <a:t>S</a:t>
            </a:r>
          </a:p>
        </p:txBody>
      </p:sp>
      <p:cxnSp>
        <p:nvCxnSpPr>
          <p:cNvPr id="139" name="Straight Arrow Connector 138"/>
          <p:cNvCxnSpPr>
            <a:endCxn id="138" idx="1"/>
          </p:cNvCxnSpPr>
          <p:nvPr/>
        </p:nvCxnSpPr>
        <p:spPr>
          <a:xfrm flipV="1">
            <a:off x="10487397" y="7185249"/>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5525504" y="6954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5774892" y="695524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6026210" y="695595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6268887" y="6956665"/>
            <a:ext cx="245751" cy="19902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526181" y="7153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5775568" y="71547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026886" y="715541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6961643" y="6956665"/>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6269561" y="715612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Arrow Connector 148"/>
          <p:cNvCxnSpPr>
            <a:endCxn id="148" idx="1"/>
          </p:cNvCxnSpPr>
          <p:nvPr/>
        </p:nvCxnSpPr>
        <p:spPr>
          <a:xfrm flipV="1">
            <a:off x="6515313" y="7145454"/>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5529141" y="7745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1" name="Rectangle 150"/>
          <p:cNvSpPr/>
          <p:nvPr/>
        </p:nvSpPr>
        <p:spPr>
          <a:xfrm>
            <a:off x="5778529" y="7746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2" name="Rectangle 151"/>
          <p:cNvSpPr/>
          <p:nvPr/>
        </p:nvSpPr>
        <p:spPr>
          <a:xfrm>
            <a:off x="6029847" y="77471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3" name="Rectangle 152"/>
          <p:cNvSpPr/>
          <p:nvPr/>
        </p:nvSpPr>
        <p:spPr>
          <a:xfrm>
            <a:off x="6272522" y="774788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4" name="Rectangle 153"/>
          <p:cNvSpPr/>
          <p:nvPr/>
        </p:nvSpPr>
        <p:spPr>
          <a:xfrm>
            <a:off x="5529816" y="7944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5" name="Rectangle 154"/>
          <p:cNvSpPr/>
          <p:nvPr/>
        </p:nvSpPr>
        <p:spPr>
          <a:xfrm>
            <a:off x="5779206" y="79459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6" name="Rectangle 155"/>
          <p:cNvSpPr/>
          <p:nvPr/>
        </p:nvSpPr>
        <p:spPr>
          <a:xfrm>
            <a:off x="6030524" y="794663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6273199" y="7947344"/>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6965280" y="7747882"/>
            <a:ext cx="382744" cy="377579"/>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9" name="Straight Arrow Connector 158"/>
          <p:cNvCxnSpPr>
            <a:endCxn id="158" idx="1"/>
          </p:cNvCxnSpPr>
          <p:nvPr/>
        </p:nvCxnSpPr>
        <p:spPr>
          <a:xfrm flipV="1">
            <a:off x="6518949" y="7936670"/>
            <a:ext cx="446330" cy="10674"/>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3403210" y="4575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3652597" y="4576036"/>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2" name="Rectangle 161"/>
          <p:cNvSpPr/>
          <p:nvPr/>
        </p:nvSpPr>
        <p:spPr>
          <a:xfrm>
            <a:off x="3903915" y="4576747"/>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4146590" y="4577458"/>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3403884" y="47745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5" name="Rectangle 164"/>
          <p:cNvSpPr/>
          <p:nvPr/>
        </p:nvSpPr>
        <p:spPr>
          <a:xfrm>
            <a:off x="3653272" y="477549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3904590" y="477621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4147267" y="47769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1" name="Rectangle 60"/>
          <p:cNvSpPr/>
          <p:nvPr/>
        </p:nvSpPr>
        <p:spPr>
          <a:xfrm>
            <a:off x="2864782" y="457350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7" name="Rectangle 66"/>
          <p:cNvSpPr/>
          <p:nvPr/>
        </p:nvSpPr>
        <p:spPr>
          <a:xfrm>
            <a:off x="2865458" y="477297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8" name="Curved Connector 167"/>
          <p:cNvCxnSpPr/>
          <p:nvPr/>
        </p:nvCxnSpPr>
        <p:spPr>
          <a:xfrm rot="10800000">
            <a:off x="5372271" y="7164634"/>
            <a:ext cx="18062" cy="780288"/>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7472157" y="2421467"/>
            <a:ext cx="659944"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12045390" y="3162665"/>
            <a:ext cx="639141"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09521" y="2090518"/>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54560" y="2889837"/>
            <a:ext cx="570556" cy="57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7253295" y="2681166"/>
            <a:ext cx="431485"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A</a:t>
            </a:r>
          </a:p>
        </p:txBody>
      </p:sp>
      <p:sp>
        <p:nvSpPr>
          <p:cNvPr id="183" name="TextBox 182"/>
          <p:cNvSpPr txBox="1"/>
          <p:nvPr/>
        </p:nvSpPr>
        <p:spPr>
          <a:xfrm>
            <a:off x="12433175" y="3474944"/>
            <a:ext cx="421369" cy="481499"/>
          </a:xfrm>
          <a:prstGeom prst="rect">
            <a:avLst/>
          </a:prstGeom>
          <a:noFill/>
          <a:ln>
            <a:solidFill>
              <a:schemeClr val="tx1"/>
            </a:solidFill>
          </a:ln>
        </p:spPr>
        <p:txBody>
          <a:bodyPr wrap="none" lIns="130039" tIns="65020" rIns="130039" bIns="65020" rtlCol="0">
            <a:spAutoFit/>
          </a:bodyPr>
          <a:lstStyle/>
          <a:p>
            <a:pPr algn="l" defTabSz="1300393" rtl="0"/>
            <a:r>
              <a:rPr lang="en-US" sz="2300" kern="1200" dirty="0">
                <a:solidFill>
                  <a:prstClr val="black"/>
                </a:solidFill>
                <a:latin typeface="Calibri"/>
                <a:ea typeface="+mn-ea"/>
                <a:cs typeface="+mn-cs"/>
              </a:rPr>
              <a:t>B</a:t>
            </a:r>
          </a:p>
        </p:txBody>
      </p:sp>
      <p:sp>
        <p:nvSpPr>
          <p:cNvPr id="184" name="Oval 183"/>
          <p:cNvSpPr/>
          <p:nvPr/>
        </p:nvSpPr>
        <p:spPr>
          <a:xfrm>
            <a:off x="0" y="4189281"/>
            <a:ext cx="1286511" cy="961270"/>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85" name="Straight Arrow Connector 184"/>
          <p:cNvCxnSpPr>
            <a:stCxn id="184" idx="6"/>
          </p:cNvCxnSpPr>
          <p:nvPr/>
        </p:nvCxnSpPr>
        <p:spPr>
          <a:xfrm flipV="1">
            <a:off x="1286511" y="4008301"/>
            <a:ext cx="718396" cy="6616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1286511" y="4669916"/>
            <a:ext cx="718396" cy="1186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1286511" y="4669916"/>
            <a:ext cx="718396" cy="8989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11758507" y="6412771"/>
            <a:ext cx="505044" cy="12395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10539308" y="7485665"/>
            <a:ext cx="1262919" cy="6888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11802226" y="7652316"/>
            <a:ext cx="922650" cy="1044473"/>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sp>
        <p:nvSpPr>
          <p:cNvPr id="192" name="TextBox 191"/>
          <p:cNvSpPr txBox="1"/>
          <p:nvPr/>
        </p:nvSpPr>
        <p:spPr>
          <a:xfrm>
            <a:off x="81501" y="5219035"/>
            <a:ext cx="1074254" cy="831681"/>
          </a:xfrm>
          <a:prstGeom prst="rect">
            <a:avLst/>
          </a:prstGeom>
          <a:noFill/>
          <a:ln>
            <a:solidFill>
              <a:schemeClr val="tx1"/>
            </a:solidFill>
          </a:ln>
        </p:spPr>
        <p:txBody>
          <a:bodyPr wrap="none" lIns="130039" tIns="65020" rIns="130039" bIns="65020" rtlCol="0">
            <a:spAutoFit/>
          </a:bodyPr>
          <a:lstStyle/>
          <a:p>
            <a:pPr defTabSz="1300393" rtl="0"/>
            <a:r>
              <a:rPr lang="en-US" sz="2300" kern="1200" dirty="0">
                <a:solidFill>
                  <a:prstClr val="black"/>
                </a:solidFill>
                <a:latin typeface="Calibri"/>
                <a:ea typeface="+mn-ea"/>
                <a:cs typeface="+mn-cs"/>
              </a:rPr>
              <a:t>Source</a:t>
            </a:r>
          </a:p>
          <a:p>
            <a:pPr defTabSz="1300393" rtl="0"/>
            <a:r>
              <a:rPr lang="en-US" sz="2300" kern="1200" dirty="0">
                <a:solidFill>
                  <a:prstClr val="black"/>
                </a:solidFill>
                <a:latin typeface="Calibri"/>
                <a:ea typeface="+mn-ea"/>
                <a:cs typeface="+mn-cs"/>
              </a:rPr>
              <a:t>Node</a:t>
            </a:r>
          </a:p>
        </p:txBody>
      </p:sp>
      <p:sp>
        <p:nvSpPr>
          <p:cNvPr id="193" name="Rectangle 192"/>
          <p:cNvSpPr/>
          <p:nvPr/>
        </p:nvSpPr>
        <p:spPr>
          <a:xfrm>
            <a:off x="120330" y="445406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4" name="Rectangle 193"/>
          <p:cNvSpPr/>
          <p:nvPr/>
        </p:nvSpPr>
        <p:spPr>
          <a:xfrm>
            <a:off x="369717" y="44550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5" name="Rectangle 194"/>
          <p:cNvSpPr/>
          <p:nvPr/>
        </p:nvSpPr>
        <p:spPr>
          <a:xfrm>
            <a:off x="621035" y="44557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6" name="Rectangle 195"/>
          <p:cNvSpPr/>
          <p:nvPr/>
        </p:nvSpPr>
        <p:spPr>
          <a:xfrm>
            <a:off x="863710" y="445649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7" name="Rectangle 196"/>
          <p:cNvSpPr/>
          <p:nvPr/>
        </p:nvSpPr>
        <p:spPr>
          <a:xfrm>
            <a:off x="121004" y="4653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8" name="Rectangle 197"/>
          <p:cNvSpPr/>
          <p:nvPr/>
        </p:nvSpPr>
        <p:spPr>
          <a:xfrm>
            <a:off x="370392" y="465453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9" name="Rectangle 198"/>
          <p:cNvSpPr/>
          <p:nvPr/>
        </p:nvSpPr>
        <p:spPr>
          <a:xfrm>
            <a:off x="621710" y="46552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0" name="Rectangle 199"/>
          <p:cNvSpPr/>
          <p:nvPr/>
        </p:nvSpPr>
        <p:spPr>
          <a:xfrm>
            <a:off x="864387" y="465595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1" name="Rectangle 200"/>
          <p:cNvSpPr/>
          <p:nvPr/>
        </p:nvSpPr>
        <p:spPr>
          <a:xfrm>
            <a:off x="119653" y="4455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2" name="Rectangle 201"/>
          <p:cNvSpPr/>
          <p:nvPr/>
        </p:nvSpPr>
        <p:spPr>
          <a:xfrm>
            <a:off x="369041" y="445603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3" name="Rectangle 202"/>
          <p:cNvSpPr/>
          <p:nvPr/>
        </p:nvSpPr>
        <p:spPr>
          <a:xfrm>
            <a:off x="620359" y="445675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4" name="Rectangle 203"/>
          <p:cNvSpPr/>
          <p:nvPr/>
        </p:nvSpPr>
        <p:spPr>
          <a:xfrm>
            <a:off x="863036" y="445746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5" name="Rectangle 204"/>
          <p:cNvSpPr/>
          <p:nvPr/>
        </p:nvSpPr>
        <p:spPr>
          <a:xfrm>
            <a:off x="120330" y="4654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6" name="Rectangle 205"/>
          <p:cNvSpPr/>
          <p:nvPr/>
        </p:nvSpPr>
        <p:spPr>
          <a:xfrm>
            <a:off x="369717" y="465550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7" name="Rectangle 206"/>
          <p:cNvSpPr/>
          <p:nvPr/>
        </p:nvSpPr>
        <p:spPr>
          <a:xfrm>
            <a:off x="621035" y="465621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08" name="Rectangle 207"/>
          <p:cNvSpPr/>
          <p:nvPr/>
        </p:nvSpPr>
        <p:spPr>
          <a:xfrm>
            <a:off x="863710" y="46569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5" name="Rectangle 224"/>
          <p:cNvSpPr/>
          <p:nvPr/>
        </p:nvSpPr>
        <p:spPr>
          <a:xfrm>
            <a:off x="4939903" y="457745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6" name="Rectangle 225"/>
          <p:cNvSpPr/>
          <p:nvPr/>
        </p:nvSpPr>
        <p:spPr>
          <a:xfrm>
            <a:off x="5189291" y="457845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7" name="Rectangle 226"/>
          <p:cNvSpPr/>
          <p:nvPr/>
        </p:nvSpPr>
        <p:spPr>
          <a:xfrm>
            <a:off x="5440609" y="457916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8" name="Rectangle 227"/>
          <p:cNvSpPr/>
          <p:nvPr/>
        </p:nvSpPr>
        <p:spPr>
          <a:xfrm>
            <a:off x="5683284" y="45798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9" name="Rectangle 228"/>
          <p:cNvSpPr/>
          <p:nvPr/>
        </p:nvSpPr>
        <p:spPr>
          <a:xfrm>
            <a:off x="4940578" y="477692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0" name="Rectangle 229"/>
          <p:cNvSpPr/>
          <p:nvPr/>
        </p:nvSpPr>
        <p:spPr>
          <a:xfrm>
            <a:off x="5189966" y="477792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1" name="Rectangle 230"/>
          <p:cNvSpPr/>
          <p:nvPr/>
        </p:nvSpPr>
        <p:spPr>
          <a:xfrm>
            <a:off x="5441286" y="477863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2" name="Rectangle 231"/>
          <p:cNvSpPr/>
          <p:nvPr/>
        </p:nvSpPr>
        <p:spPr>
          <a:xfrm>
            <a:off x="5683961" y="477934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3" name="Rectangle 232"/>
          <p:cNvSpPr/>
          <p:nvPr/>
        </p:nvSpPr>
        <p:spPr>
          <a:xfrm>
            <a:off x="4026792" y="347125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4" name="Rectangle 233"/>
          <p:cNvSpPr/>
          <p:nvPr/>
        </p:nvSpPr>
        <p:spPr>
          <a:xfrm>
            <a:off x="4276180" y="347225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5" name="Rectangle 234"/>
          <p:cNvSpPr/>
          <p:nvPr/>
        </p:nvSpPr>
        <p:spPr>
          <a:xfrm>
            <a:off x="4527498" y="34729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6" name="Rectangle 235"/>
          <p:cNvSpPr/>
          <p:nvPr/>
        </p:nvSpPr>
        <p:spPr>
          <a:xfrm>
            <a:off x="4770172" y="347368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7" name="Rectangle 236"/>
          <p:cNvSpPr/>
          <p:nvPr/>
        </p:nvSpPr>
        <p:spPr>
          <a:xfrm>
            <a:off x="4027466" y="36707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8" name="Rectangle 237"/>
          <p:cNvSpPr/>
          <p:nvPr/>
        </p:nvSpPr>
        <p:spPr>
          <a:xfrm>
            <a:off x="4276854" y="367172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39" name="Rectangle 238"/>
          <p:cNvSpPr/>
          <p:nvPr/>
        </p:nvSpPr>
        <p:spPr>
          <a:xfrm>
            <a:off x="4528172" y="367243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0" name="Rectangle 239"/>
          <p:cNvSpPr/>
          <p:nvPr/>
        </p:nvSpPr>
        <p:spPr>
          <a:xfrm>
            <a:off x="4770849" y="367314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7" name="Rectangle 336"/>
          <p:cNvSpPr/>
          <p:nvPr/>
        </p:nvSpPr>
        <p:spPr>
          <a:xfrm>
            <a:off x="10594675" y="7454002"/>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8" name="Rectangle 337"/>
          <p:cNvSpPr/>
          <p:nvPr/>
        </p:nvSpPr>
        <p:spPr>
          <a:xfrm>
            <a:off x="10844065" y="745500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9" name="Rectangle 338"/>
          <p:cNvSpPr/>
          <p:nvPr/>
        </p:nvSpPr>
        <p:spPr>
          <a:xfrm>
            <a:off x="11095383" y="745571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0" name="Rectangle 339"/>
          <p:cNvSpPr/>
          <p:nvPr/>
        </p:nvSpPr>
        <p:spPr>
          <a:xfrm>
            <a:off x="11338058" y="7456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1" name="Rectangle 340"/>
          <p:cNvSpPr/>
          <p:nvPr/>
        </p:nvSpPr>
        <p:spPr>
          <a:xfrm>
            <a:off x="10595351" y="765346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2" name="Rectangle 341"/>
          <p:cNvSpPr/>
          <p:nvPr/>
        </p:nvSpPr>
        <p:spPr>
          <a:xfrm>
            <a:off x="10844739" y="765446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3" name="Rectangle 342"/>
          <p:cNvSpPr/>
          <p:nvPr/>
        </p:nvSpPr>
        <p:spPr>
          <a:xfrm>
            <a:off x="11096057" y="765517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4" name="Rectangle 343"/>
          <p:cNvSpPr/>
          <p:nvPr/>
        </p:nvSpPr>
        <p:spPr>
          <a:xfrm>
            <a:off x="11338732" y="765588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5" name="Rectangle 304"/>
          <p:cNvSpPr/>
          <p:nvPr/>
        </p:nvSpPr>
        <p:spPr>
          <a:xfrm>
            <a:off x="6130394" y="3519094"/>
            <a:ext cx="2915942" cy="585216"/>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17034" tIns="58518" rIns="117034" bIns="58518" rtlCol="0" anchor="ctr"/>
          <a:lstStyle/>
          <a:p>
            <a:pPr defTabSz="1300393" rtl="0"/>
            <a:endParaRPr lang="en-US" sz="1800" kern="1200" dirty="0">
              <a:solidFill>
                <a:prstClr val="white"/>
              </a:solidFill>
              <a:latin typeface="Calibri"/>
            </a:endParaRPr>
          </a:p>
        </p:txBody>
      </p:sp>
      <p:sp>
        <p:nvSpPr>
          <p:cNvPr id="306" name="Rectangle 305"/>
          <p:cNvSpPr/>
          <p:nvPr/>
        </p:nvSpPr>
        <p:spPr>
          <a:xfrm>
            <a:off x="6246888" y="359419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7" name="Rectangle 306"/>
          <p:cNvSpPr/>
          <p:nvPr/>
        </p:nvSpPr>
        <p:spPr>
          <a:xfrm>
            <a:off x="6496276" y="359519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8" name="Rectangle 307"/>
          <p:cNvSpPr/>
          <p:nvPr/>
        </p:nvSpPr>
        <p:spPr>
          <a:xfrm>
            <a:off x="6747594" y="3595910"/>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9" name="Rectangle 308"/>
          <p:cNvSpPr/>
          <p:nvPr/>
        </p:nvSpPr>
        <p:spPr>
          <a:xfrm>
            <a:off x="6247565" y="3793663"/>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0" name="Rectangle 309"/>
          <p:cNvSpPr/>
          <p:nvPr/>
        </p:nvSpPr>
        <p:spPr>
          <a:xfrm>
            <a:off x="6496953" y="379466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1" name="Rectangle 310"/>
          <p:cNvSpPr/>
          <p:nvPr/>
        </p:nvSpPr>
        <p:spPr>
          <a:xfrm>
            <a:off x="6748271" y="379537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2" name="Rectangle 311"/>
          <p:cNvSpPr/>
          <p:nvPr/>
        </p:nvSpPr>
        <p:spPr>
          <a:xfrm>
            <a:off x="8587276" y="3608823"/>
            <a:ext cx="382744" cy="377579"/>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353" name="Straight Arrow Connector 352"/>
          <p:cNvCxnSpPr/>
          <p:nvPr/>
        </p:nvCxnSpPr>
        <p:spPr>
          <a:xfrm flipV="1">
            <a:off x="7162937" y="3797611"/>
            <a:ext cx="388021" cy="2028"/>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4" name="Rectangle 353"/>
          <p:cNvSpPr/>
          <p:nvPr/>
        </p:nvSpPr>
        <p:spPr>
          <a:xfrm>
            <a:off x="7528697" y="359814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5" name="Rectangle 354"/>
          <p:cNvSpPr/>
          <p:nvPr/>
        </p:nvSpPr>
        <p:spPr>
          <a:xfrm>
            <a:off x="7778085" y="3599147"/>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6" name="Rectangle 355"/>
          <p:cNvSpPr/>
          <p:nvPr/>
        </p:nvSpPr>
        <p:spPr>
          <a:xfrm>
            <a:off x="8029402" y="3599858"/>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7" name="Rectangle 356"/>
          <p:cNvSpPr/>
          <p:nvPr/>
        </p:nvSpPr>
        <p:spPr>
          <a:xfrm>
            <a:off x="8272077" y="3600569"/>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8" name="Rectangle 357"/>
          <p:cNvSpPr/>
          <p:nvPr/>
        </p:nvSpPr>
        <p:spPr>
          <a:xfrm>
            <a:off x="7529371" y="379761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9" name="Rectangle 358"/>
          <p:cNvSpPr/>
          <p:nvPr/>
        </p:nvSpPr>
        <p:spPr>
          <a:xfrm>
            <a:off x="7778759" y="379861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0" name="Rectangle 359"/>
          <p:cNvSpPr/>
          <p:nvPr/>
        </p:nvSpPr>
        <p:spPr>
          <a:xfrm>
            <a:off x="8030077" y="3799322"/>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1" name="Rectangle 360"/>
          <p:cNvSpPr/>
          <p:nvPr/>
        </p:nvSpPr>
        <p:spPr>
          <a:xfrm>
            <a:off x="8272754" y="380003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2" name="Rectangle 361"/>
          <p:cNvSpPr/>
          <p:nvPr/>
        </p:nvSpPr>
        <p:spPr>
          <a:xfrm>
            <a:off x="6990269" y="3596621"/>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3" name="Rectangle 362"/>
          <p:cNvSpPr/>
          <p:nvPr/>
        </p:nvSpPr>
        <p:spPr>
          <a:xfrm>
            <a:off x="6990945" y="3796085"/>
            <a:ext cx="245751" cy="19902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9" name="Straight Arrow Connector 168"/>
          <p:cNvCxnSpPr>
            <a:stCxn id="31" idx="3"/>
            <a:endCxn id="34" idx="1"/>
          </p:cNvCxnSpPr>
          <p:nvPr/>
        </p:nvCxnSpPr>
        <p:spPr>
          <a:xfrm>
            <a:off x="4920849" y="4788589"/>
            <a:ext cx="1202244" cy="473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4" name="Straight Arrow Connector 363"/>
          <p:cNvCxnSpPr>
            <a:stCxn id="30" idx="3"/>
            <a:endCxn id="305" idx="1"/>
          </p:cNvCxnSpPr>
          <p:nvPr/>
        </p:nvCxnSpPr>
        <p:spPr>
          <a:xfrm flipV="1">
            <a:off x="4443309" y="3811702"/>
            <a:ext cx="1687087" cy="1965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Freeform 15"/>
          <p:cNvSpPr/>
          <p:nvPr/>
        </p:nvSpPr>
        <p:spPr>
          <a:xfrm>
            <a:off x="8662912" y="3790921"/>
            <a:ext cx="1679212" cy="3374990"/>
          </a:xfrm>
          <a:custGeom>
            <a:avLst/>
            <a:gdLst>
              <a:gd name="connsiteX0" fmla="*/ 267391 w 1180696"/>
              <a:gd name="connsiteY0" fmla="*/ 0 h 2373040"/>
              <a:gd name="connsiteX1" fmla="*/ 1178135 w 1180696"/>
              <a:gd name="connsiteY1" fmla="*/ 442856 h 2373040"/>
              <a:gd name="connsiteX2" fmla="*/ 16727 w 1180696"/>
              <a:gd name="connsiteY2" fmla="*/ 1971963 h 2373040"/>
              <a:gd name="connsiteX3" fmla="*/ 459566 w 1180696"/>
              <a:gd name="connsiteY3" fmla="*/ 2373040 h 2373040"/>
            </a:gdLst>
            <a:ahLst/>
            <a:cxnLst>
              <a:cxn ang="0">
                <a:pos x="connsiteX0" y="connsiteY0"/>
              </a:cxn>
              <a:cxn ang="0">
                <a:pos x="connsiteX1" y="connsiteY1"/>
              </a:cxn>
              <a:cxn ang="0">
                <a:pos x="connsiteX2" y="connsiteY2"/>
              </a:cxn>
              <a:cxn ang="0">
                <a:pos x="connsiteX3" y="connsiteY3"/>
              </a:cxn>
            </a:cxnLst>
            <a:rect l="l" t="t" r="r" b="b"/>
            <a:pathLst>
              <a:path w="1180696" h="2373040">
                <a:moveTo>
                  <a:pt x="267391" y="0"/>
                </a:moveTo>
                <a:cubicBezTo>
                  <a:pt x="743651" y="57098"/>
                  <a:pt x="1219912" y="114196"/>
                  <a:pt x="1178135" y="442856"/>
                </a:cubicBezTo>
                <a:cubicBezTo>
                  <a:pt x="1136358" y="771517"/>
                  <a:pt x="136488" y="1650266"/>
                  <a:pt x="16727" y="1971963"/>
                </a:cubicBezTo>
                <a:cubicBezTo>
                  <a:pt x="-103035" y="2293660"/>
                  <a:pt x="459566" y="2373040"/>
                  <a:pt x="459566" y="2373040"/>
                </a:cubicBezTo>
              </a:path>
            </a:pathLst>
          </a:custGeom>
          <a:ln>
            <a:solidFill>
              <a:srgbClr val="000000"/>
            </a:solidFill>
            <a:tailEnd type="stealth"/>
          </a:ln>
        </p:spPr>
        <p:style>
          <a:lnRef idx="2">
            <a:schemeClr val="accent1"/>
          </a:lnRef>
          <a:fillRef idx="0">
            <a:schemeClr val="accent1"/>
          </a:fillRef>
          <a:effectRef idx="1">
            <a:schemeClr val="accent1"/>
          </a:effectRef>
          <a:fontRef idx="minor">
            <a:schemeClr val="tx1"/>
          </a:fontRef>
        </p:style>
        <p:txBody>
          <a:bodyPr lIns="130039" tIns="65020" rIns="130039" bIns="65020" rtlCol="0" anchor="ctr"/>
          <a:lstStyle/>
          <a:p>
            <a:pPr defTabSz="1300393" rtl="0"/>
            <a:endParaRPr lang="en-US" sz="2600" kern="1200">
              <a:solidFill>
                <a:prstClr val="black"/>
              </a:solidFill>
              <a:latin typeface="Calibri"/>
            </a:endParaRPr>
          </a:p>
        </p:txBody>
      </p:sp>
      <p:sp>
        <p:nvSpPr>
          <p:cNvPr id="368" name="Rectangle 367"/>
          <p:cNvSpPr/>
          <p:nvPr/>
        </p:nvSpPr>
        <p:spPr>
          <a:xfrm>
            <a:off x="9032697" y="3589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69" name="Rectangle 368"/>
          <p:cNvSpPr/>
          <p:nvPr/>
        </p:nvSpPr>
        <p:spPr>
          <a:xfrm>
            <a:off x="9282085" y="359003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0" name="Rectangle 369"/>
          <p:cNvSpPr/>
          <p:nvPr/>
        </p:nvSpPr>
        <p:spPr>
          <a:xfrm>
            <a:off x="9533402" y="359075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1" name="Rectangle 370"/>
          <p:cNvSpPr/>
          <p:nvPr/>
        </p:nvSpPr>
        <p:spPr>
          <a:xfrm>
            <a:off x="9776077" y="359146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2" name="Rectangle 371"/>
          <p:cNvSpPr/>
          <p:nvPr/>
        </p:nvSpPr>
        <p:spPr>
          <a:xfrm>
            <a:off x="9033371" y="378850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3" name="Rectangle 372"/>
          <p:cNvSpPr/>
          <p:nvPr/>
        </p:nvSpPr>
        <p:spPr>
          <a:xfrm>
            <a:off x="9282759" y="3789503"/>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4" name="Rectangle 373"/>
          <p:cNvSpPr/>
          <p:nvPr/>
        </p:nvSpPr>
        <p:spPr>
          <a:xfrm>
            <a:off x="9534077" y="379021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5" name="Rectangle 374"/>
          <p:cNvSpPr/>
          <p:nvPr/>
        </p:nvSpPr>
        <p:spPr>
          <a:xfrm>
            <a:off x="9776754" y="379092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8" name="Rectangle 407"/>
          <p:cNvSpPr/>
          <p:nvPr/>
        </p:nvSpPr>
        <p:spPr>
          <a:xfrm>
            <a:off x="11896094" y="856125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9" name="Rectangle 408"/>
          <p:cNvSpPr/>
          <p:nvPr/>
        </p:nvSpPr>
        <p:spPr>
          <a:xfrm>
            <a:off x="12145482" y="856225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0" name="Rectangle 409"/>
          <p:cNvSpPr/>
          <p:nvPr/>
        </p:nvSpPr>
        <p:spPr>
          <a:xfrm>
            <a:off x="12396799" y="856297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1" name="Rectangle 410"/>
          <p:cNvSpPr/>
          <p:nvPr/>
        </p:nvSpPr>
        <p:spPr>
          <a:xfrm>
            <a:off x="12639474" y="856368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2" name="Rectangle 411"/>
          <p:cNvSpPr/>
          <p:nvPr/>
        </p:nvSpPr>
        <p:spPr>
          <a:xfrm>
            <a:off x="11896768" y="876072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3" name="Rectangle 412"/>
          <p:cNvSpPr/>
          <p:nvPr/>
        </p:nvSpPr>
        <p:spPr>
          <a:xfrm>
            <a:off x="12146156" y="876172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4" name="Rectangle 413"/>
          <p:cNvSpPr/>
          <p:nvPr/>
        </p:nvSpPr>
        <p:spPr>
          <a:xfrm>
            <a:off x="12397474" y="876243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5" name="Rectangle 414"/>
          <p:cNvSpPr/>
          <p:nvPr/>
        </p:nvSpPr>
        <p:spPr>
          <a:xfrm>
            <a:off x="12640151" y="8763145"/>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426" name="Curved Connector 425"/>
          <p:cNvCxnSpPr/>
          <p:nvPr/>
        </p:nvCxnSpPr>
        <p:spPr>
          <a:xfrm rot="10800000">
            <a:off x="6123093" y="3869744"/>
            <a:ext cx="18062" cy="780288"/>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313" name="Rectangle 312"/>
          <p:cNvSpPr/>
          <p:nvPr/>
        </p:nvSpPr>
        <p:spPr>
          <a:xfrm>
            <a:off x="8272077" y="50510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4" name="Rectangle 313"/>
          <p:cNvSpPr/>
          <p:nvPr/>
        </p:nvSpPr>
        <p:spPr>
          <a:xfrm>
            <a:off x="8521465" y="505204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5" name="Rectangle 314"/>
          <p:cNvSpPr/>
          <p:nvPr/>
        </p:nvSpPr>
        <p:spPr>
          <a:xfrm>
            <a:off x="8772783" y="5052752"/>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6" name="Rectangle 315"/>
          <p:cNvSpPr/>
          <p:nvPr/>
        </p:nvSpPr>
        <p:spPr>
          <a:xfrm>
            <a:off x="9015458" y="505346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7" name="Rectangle 316"/>
          <p:cNvSpPr/>
          <p:nvPr/>
        </p:nvSpPr>
        <p:spPr>
          <a:xfrm>
            <a:off x="8272754" y="525050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8" name="Rectangle 317"/>
          <p:cNvSpPr/>
          <p:nvPr/>
        </p:nvSpPr>
        <p:spPr>
          <a:xfrm>
            <a:off x="8522142" y="525150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19" name="Rectangle 318"/>
          <p:cNvSpPr/>
          <p:nvPr/>
        </p:nvSpPr>
        <p:spPr>
          <a:xfrm>
            <a:off x="8773460" y="525221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1" name="Rectangle 320"/>
          <p:cNvSpPr/>
          <p:nvPr/>
        </p:nvSpPr>
        <p:spPr>
          <a:xfrm>
            <a:off x="9016134" y="525292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2" name="TextBox 321"/>
          <p:cNvSpPr txBox="1"/>
          <p:nvPr/>
        </p:nvSpPr>
        <p:spPr>
          <a:xfrm>
            <a:off x="8064644" y="8654775"/>
            <a:ext cx="3595723" cy="1054646"/>
          </a:xfrm>
          <a:prstGeom prst="rect">
            <a:avLst/>
          </a:prstGeom>
          <a:solidFill>
            <a:schemeClr val="bg2">
              <a:lumMod val="90000"/>
            </a:schemeClr>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130039" tIns="65020" rIns="130039" bIns="65020" rtlCol="0">
            <a:spAutoFit/>
          </a:bodyPr>
          <a:lstStyle/>
          <a:p>
            <a:pPr algn="l" defTabSz="1300393" rtl="0"/>
            <a:r>
              <a:rPr lang="en-US" sz="2000" kern="1200" dirty="0">
                <a:solidFill>
                  <a:srgbClr val="008000"/>
                </a:solidFill>
                <a:latin typeface="Calibri"/>
              </a:rPr>
              <a:t>Policy</a:t>
            </a:r>
            <a:r>
              <a:rPr lang="en-US" sz="2000" kern="1200" dirty="0">
                <a:solidFill>
                  <a:prstClr val="black"/>
                </a:solidFill>
                <a:latin typeface="Calibri"/>
              </a:rPr>
              <a:t>:</a:t>
            </a:r>
            <a:r>
              <a:rPr lang="en-US" sz="2000" kern="1200" dirty="0">
                <a:solidFill>
                  <a:prstClr val="white"/>
                </a:solidFill>
                <a:latin typeface="Calibri"/>
              </a:rPr>
              <a:t> 		</a:t>
            </a:r>
            <a:r>
              <a:rPr lang="en-US" sz="2000" kern="1200" dirty="0">
                <a:solidFill>
                  <a:prstClr val="black"/>
                </a:solidFill>
                <a:latin typeface="Calibri"/>
              </a:rPr>
              <a:t>packets go through </a:t>
            </a:r>
            <a:r>
              <a:rPr lang="en-US" sz="2000" kern="1200" dirty="0">
                <a:solidFill>
                  <a:srgbClr val="FF0000"/>
                </a:solidFill>
                <a:latin typeface="Calibri"/>
              </a:rPr>
              <a:t>RED</a:t>
            </a:r>
            <a:r>
              <a:rPr lang="en-US" sz="2000" kern="1200" dirty="0">
                <a:solidFill>
                  <a:prstClr val="black"/>
                </a:solidFill>
                <a:latin typeface="Calibri"/>
              </a:rPr>
              <a:t> box. 	</a:t>
            </a:r>
          </a:p>
        </p:txBody>
      </p:sp>
      <p:sp>
        <p:nvSpPr>
          <p:cNvPr id="323" name="L-Shape 322"/>
          <p:cNvSpPr/>
          <p:nvPr/>
        </p:nvSpPr>
        <p:spPr>
          <a:xfrm rot="19005218">
            <a:off x="7298032" y="8655950"/>
            <a:ext cx="718572" cy="387300"/>
          </a:xfrm>
          <a:prstGeom prst="corner">
            <a:avLst>
              <a:gd name="adj1" fmla="val 16633"/>
              <a:gd name="adj2" fmla="val 13316"/>
            </a:avLst>
          </a:prstGeom>
          <a:solidFill>
            <a:srgbClr val="FF0000"/>
          </a:solidFill>
          <a:ln/>
        </p:spPr>
        <p:style>
          <a:lnRef idx="1">
            <a:schemeClr val="accent3"/>
          </a:lnRef>
          <a:fillRef idx="3">
            <a:schemeClr val="accent3"/>
          </a:fillRef>
          <a:effectRef idx="2">
            <a:schemeClr val="accent3"/>
          </a:effectRef>
          <a:fontRef idx="minor">
            <a:schemeClr val="lt1"/>
          </a:fontRef>
        </p:style>
        <p:txBody>
          <a:bodyPr lIns="130039" tIns="65020" rIns="130039" bIns="65020"/>
          <a:lstStyle/>
          <a:p>
            <a:pPr algn="l" defTabSz="1300393" rtl="0"/>
            <a:endParaRPr lang="en-US" sz="2600" kern="1200">
              <a:solidFill>
                <a:prstClr val="white"/>
              </a:solidFill>
              <a:latin typeface="Calibri"/>
            </a:endParaRPr>
          </a:p>
        </p:txBody>
      </p:sp>
      <p:sp>
        <p:nvSpPr>
          <p:cNvPr id="348" name="Rectangle 347"/>
          <p:cNvSpPr/>
          <p:nvPr/>
        </p:nvSpPr>
        <p:spPr>
          <a:xfrm>
            <a:off x="8920525" y="86505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9" name="Rectangle 348"/>
          <p:cNvSpPr/>
          <p:nvPr/>
        </p:nvSpPr>
        <p:spPr>
          <a:xfrm>
            <a:off x="9169913" y="86515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0" name="Rectangle 349"/>
          <p:cNvSpPr/>
          <p:nvPr/>
        </p:nvSpPr>
        <p:spPr>
          <a:xfrm>
            <a:off x="9421231" y="865229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1" name="Rectangle 350"/>
          <p:cNvSpPr/>
          <p:nvPr/>
        </p:nvSpPr>
        <p:spPr>
          <a:xfrm>
            <a:off x="9663906" y="865300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2" name="Rectangle 351"/>
          <p:cNvSpPr/>
          <p:nvPr/>
        </p:nvSpPr>
        <p:spPr>
          <a:xfrm>
            <a:off x="8921202" y="8850044"/>
            <a:ext cx="245751" cy="19902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7" name="Rectangle 416"/>
          <p:cNvSpPr/>
          <p:nvPr/>
        </p:nvSpPr>
        <p:spPr>
          <a:xfrm>
            <a:off x="9170590" y="8851044"/>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8" name="Rectangle 417"/>
          <p:cNvSpPr/>
          <p:nvPr/>
        </p:nvSpPr>
        <p:spPr>
          <a:xfrm>
            <a:off x="9421908" y="885175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19" name="Rectangle 418"/>
          <p:cNvSpPr/>
          <p:nvPr/>
        </p:nvSpPr>
        <p:spPr>
          <a:xfrm>
            <a:off x="9664582" y="8852466"/>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4" name="Multiply 273"/>
          <p:cNvSpPr/>
          <p:nvPr/>
        </p:nvSpPr>
        <p:spPr>
          <a:xfrm>
            <a:off x="2636167" y="4913088"/>
            <a:ext cx="1300480" cy="1300480"/>
          </a:xfrm>
          <a:prstGeom prst="mathMultiply">
            <a:avLst>
              <a:gd name="adj1" fmla="val 8532"/>
            </a:avLst>
          </a:prstGeom>
          <a:solidFill>
            <a:srgbClr val="FF0000"/>
          </a:solidFill>
        </p:spPr>
        <p:style>
          <a:lnRef idx="1">
            <a:schemeClr val="accent3"/>
          </a:lnRef>
          <a:fillRef idx="3">
            <a:schemeClr val="accent3"/>
          </a:fillRef>
          <a:effectRef idx="2">
            <a:schemeClr val="accent3"/>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5" name="Oval 274"/>
          <p:cNvSpPr/>
          <p:nvPr/>
        </p:nvSpPr>
        <p:spPr>
          <a:xfrm>
            <a:off x="3849503" y="5146320"/>
            <a:ext cx="1541063"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59" name="Rectangle 258"/>
          <p:cNvSpPr/>
          <p:nvPr/>
        </p:nvSpPr>
        <p:spPr>
          <a:xfrm>
            <a:off x="4069827" y="536215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0" name="Rectangle 259"/>
          <p:cNvSpPr/>
          <p:nvPr/>
        </p:nvSpPr>
        <p:spPr>
          <a:xfrm>
            <a:off x="4319215" y="536315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1" name="Rectangle 260"/>
          <p:cNvSpPr/>
          <p:nvPr/>
        </p:nvSpPr>
        <p:spPr>
          <a:xfrm>
            <a:off x="4570533" y="536386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2" name="Rectangle 261"/>
          <p:cNvSpPr/>
          <p:nvPr/>
        </p:nvSpPr>
        <p:spPr>
          <a:xfrm>
            <a:off x="4813208" y="536457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3" name="Rectangle 262"/>
          <p:cNvSpPr/>
          <p:nvPr/>
        </p:nvSpPr>
        <p:spPr>
          <a:xfrm>
            <a:off x="4070504" y="556161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4" name="Rectangle 263"/>
          <p:cNvSpPr/>
          <p:nvPr/>
        </p:nvSpPr>
        <p:spPr>
          <a:xfrm>
            <a:off x="4319892" y="556261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5" name="Rectangle 264"/>
          <p:cNvSpPr/>
          <p:nvPr/>
        </p:nvSpPr>
        <p:spPr>
          <a:xfrm>
            <a:off x="4571210" y="556332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66" name="Rectangle 265"/>
          <p:cNvSpPr/>
          <p:nvPr/>
        </p:nvSpPr>
        <p:spPr>
          <a:xfrm>
            <a:off x="4813884" y="5564041"/>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6" name="Oval 275"/>
          <p:cNvSpPr/>
          <p:nvPr/>
        </p:nvSpPr>
        <p:spPr>
          <a:xfrm>
            <a:off x="7064727" y="6414895"/>
            <a:ext cx="1541063"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89" name="Rectangle 288"/>
          <p:cNvSpPr/>
          <p:nvPr/>
        </p:nvSpPr>
        <p:spPr>
          <a:xfrm>
            <a:off x="7406497" y="6673006"/>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0" name="Rectangle 289"/>
          <p:cNvSpPr/>
          <p:nvPr/>
        </p:nvSpPr>
        <p:spPr>
          <a:xfrm>
            <a:off x="7655885" y="6674004"/>
            <a:ext cx="245751" cy="199022"/>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1" name="Rectangle 290"/>
          <p:cNvSpPr/>
          <p:nvPr/>
        </p:nvSpPr>
        <p:spPr>
          <a:xfrm>
            <a:off x="7907203" y="66747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2" name="Rectangle 291"/>
          <p:cNvSpPr/>
          <p:nvPr/>
        </p:nvSpPr>
        <p:spPr>
          <a:xfrm>
            <a:off x="8149877" y="667542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3" name="Rectangle 292"/>
          <p:cNvSpPr/>
          <p:nvPr/>
        </p:nvSpPr>
        <p:spPr>
          <a:xfrm>
            <a:off x="7407171" y="68724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4" name="Rectangle 293"/>
          <p:cNvSpPr/>
          <p:nvPr/>
        </p:nvSpPr>
        <p:spPr>
          <a:xfrm>
            <a:off x="7656559" y="68734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5" name="Rectangle 294"/>
          <p:cNvSpPr/>
          <p:nvPr/>
        </p:nvSpPr>
        <p:spPr>
          <a:xfrm>
            <a:off x="7907877" y="687417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6" name="Rectangle 295"/>
          <p:cNvSpPr/>
          <p:nvPr/>
        </p:nvSpPr>
        <p:spPr>
          <a:xfrm>
            <a:off x="8150552" y="687489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7" name="Oval 276"/>
          <p:cNvSpPr/>
          <p:nvPr/>
        </p:nvSpPr>
        <p:spPr>
          <a:xfrm>
            <a:off x="11645780" y="8861355"/>
            <a:ext cx="1541063"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8" name="Oval 277"/>
          <p:cNvSpPr/>
          <p:nvPr/>
        </p:nvSpPr>
        <p:spPr>
          <a:xfrm>
            <a:off x="9251972" y="7209468"/>
            <a:ext cx="1541063"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4" name="Rectangle 383"/>
          <p:cNvSpPr/>
          <p:nvPr/>
        </p:nvSpPr>
        <p:spPr>
          <a:xfrm>
            <a:off x="9550689" y="7456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5" name="Rectangle 384"/>
          <p:cNvSpPr/>
          <p:nvPr/>
        </p:nvSpPr>
        <p:spPr>
          <a:xfrm>
            <a:off x="9800077" y="745742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6" name="Rectangle 385"/>
          <p:cNvSpPr/>
          <p:nvPr/>
        </p:nvSpPr>
        <p:spPr>
          <a:xfrm>
            <a:off x="10051395" y="7458135"/>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7" name="Rectangle 386"/>
          <p:cNvSpPr/>
          <p:nvPr/>
        </p:nvSpPr>
        <p:spPr>
          <a:xfrm>
            <a:off x="10294070" y="745884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8" name="Rectangle 387"/>
          <p:cNvSpPr/>
          <p:nvPr/>
        </p:nvSpPr>
        <p:spPr>
          <a:xfrm>
            <a:off x="9551366" y="7655888"/>
            <a:ext cx="245751" cy="19902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9" name="Rectangle 388"/>
          <p:cNvSpPr/>
          <p:nvPr/>
        </p:nvSpPr>
        <p:spPr>
          <a:xfrm>
            <a:off x="9800754" y="765688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0" name="Rectangle 389"/>
          <p:cNvSpPr/>
          <p:nvPr/>
        </p:nvSpPr>
        <p:spPr>
          <a:xfrm>
            <a:off x="10052072" y="765759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1" name="Rectangle 390"/>
          <p:cNvSpPr/>
          <p:nvPr/>
        </p:nvSpPr>
        <p:spPr>
          <a:xfrm>
            <a:off x="10294746" y="7658310"/>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2" name="Rectangle 391"/>
          <p:cNvSpPr/>
          <p:nvPr/>
        </p:nvSpPr>
        <p:spPr>
          <a:xfrm>
            <a:off x="11863225" y="90946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3" name="Rectangle 392"/>
          <p:cNvSpPr/>
          <p:nvPr/>
        </p:nvSpPr>
        <p:spPr>
          <a:xfrm>
            <a:off x="12112613" y="909561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4" name="Rectangle 393"/>
          <p:cNvSpPr/>
          <p:nvPr/>
        </p:nvSpPr>
        <p:spPr>
          <a:xfrm>
            <a:off x="12363931" y="9096326"/>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5" name="Rectangle 394"/>
          <p:cNvSpPr/>
          <p:nvPr/>
        </p:nvSpPr>
        <p:spPr>
          <a:xfrm>
            <a:off x="12606606" y="909703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6" name="Rectangle 395"/>
          <p:cNvSpPr/>
          <p:nvPr/>
        </p:nvSpPr>
        <p:spPr>
          <a:xfrm>
            <a:off x="11863902" y="9294079"/>
            <a:ext cx="245751" cy="19902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7" name="Rectangle 396"/>
          <p:cNvSpPr/>
          <p:nvPr/>
        </p:nvSpPr>
        <p:spPr>
          <a:xfrm>
            <a:off x="12113290" y="9295077"/>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8" name="Rectangle 397"/>
          <p:cNvSpPr/>
          <p:nvPr/>
        </p:nvSpPr>
        <p:spPr>
          <a:xfrm>
            <a:off x="12364607" y="929579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9" name="Rectangle 398"/>
          <p:cNvSpPr/>
          <p:nvPr/>
        </p:nvSpPr>
        <p:spPr>
          <a:xfrm>
            <a:off x="12607282" y="9296501"/>
            <a:ext cx="245751" cy="199022"/>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79" name="Multiply 278"/>
          <p:cNvSpPr/>
          <p:nvPr/>
        </p:nvSpPr>
        <p:spPr>
          <a:xfrm>
            <a:off x="7145196" y="8563681"/>
            <a:ext cx="1079169" cy="954930"/>
          </a:xfrm>
          <a:prstGeom prst="mathMultiply">
            <a:avLst>
              <a:gd name="adj1" fmla="val 4470"/>
            </a:avLst>
          </a:prstGeom>
          <a:solidFill>
            <a:srgbClr val="FF0000"/>
          </a:solidFill>
        </p:spPr>
        <p:style>
          <a:lnRef idx="1">
            <a:schemeClr val="accent3"/>
          </a:lnRef>
          <a:fillRef idx="3">
            <a:schemeClr val="accent3"/>
          </a:fillRef>
          <a:effectRef idx="2">
            <a:schemeClr val="accent3"/>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7" name="Footer Placeholder 6"/>
          <p:cNvSpPr>
            <a:spLocks noGrp="1"/>
          </p:cNvSpPr>
          <p:nvPr>
            <p:ph type="ftr" sz="quarter" idx="11"/>
          </p:nvPr>
        </p:nvSpPr>
        <p:spPr>
          <a:xfrm>
            <a:off x="3359573" y="9177116"/>
            <a:ext cx="4551680" cy="564444"/>
          </a:xfrm>
        </p:spPr>
        <p:txBody>
          <a:bodyPr/>
          <a:lstStyle/>
          <a:p>
            <a:r>
              <a:rPr lang="en-US"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
        <p:nvSpPr>
          <p:cNvPr id="280" name="TextBox 279"/>
          <p:cNvSpPr txBox="1"/>
          <p:nvPr/>
        </p:nvSpPr>
        <p:spPr>
          <a:xfrm>
            <a:off x="650242" y="2016196"/>
            <a:ext cx="6091786" cy="2131864"/>
          </a:xfrm>
          <a:prstGeom prst="rect">
            <a:avLst/>
          </a:prstGeom>
          <a:noFill/>
        </p:spPr>
        <p:txBody>
          <a:bodyPr wrap="square" lIns="130039" tIns="65020" rIns="130039" bIns="65020" rtlCol="0">
            <a:spAutoFit/>
          </a:bodyPr>
          <a:lstStyle/>
          <a:p>
            <a:pPr marL="487647" indent="-487647" algn="l" defTabSz="1300393" rtl="0">
              <a:buFontTx/>
              <a:buAutoNum type="arabicParenR"/>
            </a:pPr>
            <a:r>
              <a:rPr lang="en-US" sz="2600" kern="1200" dirty="0">
                <a:solidFill>
                  <a:prstClr val="black"/>
                </a:solidFill>
                <a:latin typeface="Calibri"/>
                <a:ea typeface="+mn-ea"/>
                <a:cs typeface="+mn-cs"/>
              </a:rPr>
              <a:t>Back-tracing to check if 0010 packets go through RED box</a:t>
            </a:r>
          </a:p>
          <a:p>
            <a:pPr marL="487647" indent="-487647" algn="l" defTabSz="1300393" rtl="0">
              <a:buFontTx/>
              <a:buAutoNum type="arabicParenR"/>
            </a:pPr>
            <a:r>
              <a:rPr lang="en-US" sz="2600" kern="1200" dirty="0">
                <a:solidFill>
                  <a:prstClr val="black"/>
                </a:solidFill>
                <a:latin typeface="Calibri"/>
                <a:ea typeface="+mn-ea"/>
                <a:cs typeface="+mn-cs"/>
              </a:rPr>
              <a:t>Update policy checking with rule deletion </a:t>
            </a:r>
          </a:p>
          <a:p>
            <a:pPr marL="487647" indent="-487647" algn="l" defTabSz="1300393" rtl="0">
              <a:buFontTx/>
              <a:buAutoNum type="arabicParenR"/>
            </a:pPr>
            <a:endParaRPr lang="en-US" sz="2600" kern="1200" dirty="0">
              <a:solidFill>
                <a:prstClr val="black"/>
              </a:solidFill>
              <a:latin typeface="Calibri"/>
              <a:ea typeface="+mn-ea"/>
              <a:cs typeface="+mn-cs"/>
            </a:endParaRPr>
          </a:p>
        </p:txBody>
      </p:sp>
    </p:spTree>
    <p:custDataLst>
      <p:tags r:id="rId1"/>
    </p:custDataLst>
    <p:extLst>
      <p:ext uri="{BB962C8B-B14F-4D97-AF65-F5344CB8AC3E}">
        <p14:creationId xmlns:p14="http://schemas.microsoft.com/office/powerpoint/2010/main" val="32775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animEffect transition="in" filter="fade">
                                      <p:cBhvr>
                                        <p:cTn id="7" dur="500"/>
                                        <p:tgtEl>
                                          <p:spTgt spid="28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0">
                                            <p:txEl>
                                              <p:pRg st="1" end="1"/>
                                            </p:txEl>
                                          </p:spTgt>
                                        </p:tgtEl>
                                        <p:attrNameLst>
                                          <p:attrName>style.visibility</p:attrName>
                                        </p:attrNameLst>
                                      </p:cBhvr>
                                      <p:to>
                                        <p:strVal val="visible"/>
                                      </p:to>
                                    </p:set>
                                    <p:animEffect transition="in" filter="fade">
                                      <p:cBhvr>
                                        <p:cTn id="10" dur="500"/>
                                        <p:tgtEl>
                                          <p:spTgt spid="28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4"/>
                                        </p:tgtEl>
                                        <p:attrNameLst>
                                          <p:attrName>style.visibility</p:attrName>
                                        </p:attrNameLst>
                                      </p:cBhvr>
                                      <p:to>
                                        <p:strVal val="visible"/>
                                      </p:to>
                                    </p:set>
                                    <p:animEffect transition="in" filter="fade">
                                      <p:cBhvr>
                                        <p:cTn id="13" dur="500"/>
                                        <p:tgtEl>
                                          <p:spTgt spid="2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5"/>
                                        </p:tgtEl>
                                        <p:attrNameLst>
                                          <p:attrName>style.visibility</p:attrName>
                                        </p:attrNameLst>
                                      </p:cBhvr>
                                      <p:to>
                                        <p:strVal val="visible"/>
                                      </p:to>
                                    </p:set>
                                    <p:animEffect transition="in" filter="fade">
                                      <p:cBhvr>
                                        <p:cTn id="18" dur="500"/>
                                        <p:tgtEl>
                                          <p:spTgt spid="27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
                                        </p:tgtEl>
                                        <p:attrNameLst>
                                          <p:attrName>style.visibility</p:attrName>
                                        </p:attrNameLst>
                                      </p:cBhvr>
                                      <p:to>
                                        <p:strVal val="visible"/>
                                      </p:to>
                                    </p:set>
                                    <p:animEffect transition="in" filter="fade">
                                      <p:cBhvr>
                                        <p:cTn id="21" dur="500"/>
                                        <p:tgtEl>
                                          <p:spTgt spid="2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7"/>
                                        </p:tgtEl>
                                        <p:attrNameLst>
                                          <p:attrName>style.visibility</p:attrName>
                                        </p:attrNameLst>
                                      </p:cBhvr>
                                      <p:to>
                                        <p:strVal val="visible"/>
                                      </p:to>
                                    </p:set>
                                    <p:animEffect transition="in" filter="fade">
                                      <p:cBhvr>
                                        <p:cTn id="24" dur="500"/>
                                        <p:tgtEl>
                                          <p:spTgt spid="27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8"/>
                                        </p:tgtEl>
                                        <p:attrNameLst>
                                          <p:attrName>style.visibility</p:attrName>
                                        </p:attrNameLst>
                                      </p:cBhvr>
                                      <p:to>
                                        <p:strVal val="visible"/>
                                      </p:to>
                                    </p:set>
                                    <p:animEffect transition="in" filter="fade">
                                      <p:cBhvr>
                                        <p:cTn id="27" dur="500"/>
                                        <p:tgtEl>
                                          <p:spTgt spid="27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59"/>
                                        </p:tgtEl>
                                      </p:cBhvr>
                                    </p:animEffect>
                                    <p:set>
                                      <p:cBhvr>
                                        <p:cTn id="32" dur="1" fill="hold">
                                          <p:stCondLst>
                                            <p:cond delay="499"/>
                                          </p:stCondLst>
                                        </p:cTn>
                                        <p:tgtEl>
                                          <p:spTgt spid="259"/>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500"/>
                                        <p:tgtEl>
                                          <p:spTgt spid="260"/>
                                        </p:tgtEl>
                                      </p:cBhvr>
                                    </p:animEffect>
                                    <p:set>
                                      <p:cBhvr>
                                        <p:cTn id="35" dur="1" fill="hold">
                                          <p:stCondLst>
                                            <p:cond delay="499"/>
                                          </p:stCondLst>
                                        </p:cTn>
                                        <p:tgtEl>
                                          <p:spTgt spid="260"/>
                                        </p:tgtEl>
                                        <p:attrNameLst>
                                          <p:attrName>style.visibility</p:attrName>
                                        </p:attrNameLst>
                                      </p:cBhvr>
                                      <p:to>
                                        <p:strVal val="hidden"/>
                                      </p:to>
                                    </p:set>
                                  </p:childTnLst>
                                </p:cTn>
                              </p:par>
                              <p:par>
                                <p:cTn id="36" presetID="9" presetClass="exit" presetSubtype="0" fill="hold" grpId="0" nodeType="withEffect">
                                  <p:stCondLst>
                                    <p:cond delay="0"/>
                                  </p:stCondLst>
                                  <p:childTnLst>
                                    <p:animEffect transition="out" filter="dissolve">
                                      <p:cBhvr>
                                        <p:cTn id="37" dur="500"/>
                                        <p:tgtEl>
                                          <p:spTgt spid="261"/>
                                        </p:tgtEl>
                                      </p:cBhvr>
                                    </p:animEffect>
                                    <p:set>
                                      <p:cBhvr>
                                        <p:cTn id="38" dur="1" fill="hold">
                                          <p:stCondLst>
                                            <p:cond delay="499"/>
                                          </p:stCondLst>
                                        </p:cTn>
                                        <p:tgtEl>
                                          <p:spTgt spid="261"/>
                                        </p:tgtEl>
                                        <p:attrNameLst>
                                          <p:attrName>style.visibility</p:attrName>
                                        </p:attrNameLst>
                                      </p:cBhvr>
                                      <p:to>
                                        <p:strVal val="hidden"/>
                                      </p:to>
                                    </p:set>
                                  </p:childTnLst>
                                </p:cTn>
                              </p:par>
                              <p:par>
                                <p:cTn id="39" presetID="9" presetClass="exit" presetSubtype="0" fill="hold" grpId="0" nodeType="withEffect">
                                  <p:stCondLst>
                                    <p:cond delay="0"/>
                                  </p:stCondLst>
                                  <p:childTnLst>
                                    <p:animEffect transition="out" filter="dissolve">
                                      <p:cBhvr>
                                        <p:cTn id="40" dur="500"/>
                                        <p:tgtEl>
                                          <p:spTgt spid="262"/>
                                        </p:tgtEl>
                                      </p:cBhvr>
                                    </p:animEffect>
                                    <p:set>
                                      <p:cBhvr>
                                        <p:cTn id="41" dur="1" fill="hold">
                                          <p:stCondLst>
                                            <p:cond delay="499"/>
                                          </p:stCondLst>
                                        </p:cTn>
                                        <p:tgtEl>
                                          <p:spTgt spid="262"/>
                                        </p:tgtEl>
                                        <p:attrNameLst>
                                          <p:attrName>style.visibility</p:attrName>
                                        </p:attrNameLst>
                                      </p:cBhvr>
                                      <p:to>
                                        <p:strVal val="hidden"/>
                                      </p:to>
                                    </p:set>
                                  </p:childTnLst>
                                </p:cTn>
                              </p:par>
                              <p:par>
                                <p:cTn id="42" presetID="9" presetClass="exit" presetSubtype="0" fill="hold" grpId="0" nodeType="withEffect">
                                  <p:stCondLst>
                                    <p:cond delay="0"/>
                                  </p:stCondLst>
                                  <p:childTnLst>
                                    <p:animEffect transition="out" filter="dissolve">
                                      <p:cBhvr>
                                        <p:cTn id="43" dur="500"/>
                                        <p:tgtEl>
                                          <p:spTgt spid="263"/>
                                        </p:tgtEl>
                                      </p:cBhvr>
                                    </p:animEffect>
                                    <p:set>
                                      <p:cBhvr>
                                        <p:cTn id="44" dur="1" fill="hold">
                                          <p:stCondLst>
                                            <p:cond delay="499"/>
                                          </p:stCondLst>
                                        </p:cTn>
                                        <p:tgtEl>
                                          <p:spTgt spid="263"/>
                                        </p:tgtEl>
                                        <p:attrNameLst>
                                          <p:attrName>style.visibility</p:attrName>
                                        </p:attrNameLst>
                                      </p:cBhvr>
                                      <p:to>
                                        <p:strVal val="hidden"/>
                                      </p:to>
                                    </p:set>
                                  </p:childTnLst>
                                </p:cTn>
                              </p:par>
                              <p:par>
                                <p:cTn id="45" presetID="9" presetClass="exit" presetSubtype="0" fill="hold" grpId="0" nodeType="withEffect">
                                  <p:stCondLst>
                                    <p:cond delay="0"/>
                                  </p:stCondLst>
                                  <p:childTnLst>
                                    <p:animEffect transition="out" filter="dissolve">
                                      <p:cBhvr>
                                        <p:cTn id="46" dur="500"/>
                                        <p:tgtEl>
                                          <p:spTgt spid="264"/>
                                        </p:tgtEl>
                                      </p:cBhvr>
                                    </p:animEffect>
                                    <p:set>
                                      <p:cBhvr>
                                        <p:cTn id="47" dur="1" fill="hold">
                                          <p:stCondLst>
                                            <p:cond delay="499"/>
                                          </p:stCondLst>
                                        </p:cTn>
                                        <p:tgtEl>
                                          <p:spTgt spid="264"/>
                                        </p:tgtEl>
                                        <p:attrNameLst>
                                          <p:attrName>style.visibility</p:attrName>
                                        </p:attrNameLst>
                                      </p:cBhvr>
                                      <p:to>
                                        <p:strVal val="hidden"/>
                                      </p:to>
                                    </p:set>
                                  </p:childTnLst>
                                </p:cTn>
                              </p:par>
                              <p:par>
                                <p:cTn id="48" presetID="9" presetClass="exit" presetSubtype="0" fill="hold" grpId="0" nodeType="withEffect">
                                  <p:stCondLst>
                                    <p:cond delay="0"/>
                                  </p:stCondLst>
                                  <p:childTnLst>
                                    <p:animEffect transition="out" filter="dissolve">
                                      <p:cBhvr>
                                        <p:cTn id="49" dur="500"/>
                                        <p:tgtEl>
                                          <p:spTgt spid="265"/>
                                        </p:tgtEl>
                                      </p:cBhvr>
                                    </p:animEffect>
                                    <p:set>
                                      <p:cBhvr>
                                        <p:cTn id="50" dur="1" fill="hold">
                                          <p:stCondLst>
                                            <p:cond delay="499"/>
                                          </p:stCondLst>
                                        </p:cTn>
                                        <p:tgtEl>
                                          <p:spTgt spid="265"/>
                                        </p:tgtEl>
                                        <p:attrNameLst>
                                          <p:attrName>style.visibility</p:attrName>
                                        </p:attrNameLst>
                                      </p:cBhvr>
                                      <p:to>
                                        <p:strVal val="hidden"/>
                                      </p:to>
                                    </p:set>
                                  </p:childTnLst>
                                </p:cTn>
                              </p:par>
                              <p:par>
                                <p:cTn id="51" presetID="9" presetClass="exit" presetSubtype="0" fill="hold" grpId="0" nodeType="withEffect">
                                  <p:stCondLst>
                                    <p:cond delay="0"/>
                                  </p:stCondLst>
                                  <p:childTnLst>
                                    <p:animEffect transition="out" filter="dissolve">
                                      <p:cBhvr>
                                        <p:cTn id="52" dur="500"/>
                                        <p:tgtEl>
                                          <p:spTgt spid="266"/>
                                        </p:tgtEl>
                                      </p:cBhvr>
                                    </p:animEffect>
                                    <p:set>
                                      <p:cBhvr>
                                        <p:cTn id="53" dur="1" fill="hold">
                                          <p:stCondLst>
                                            <p:cond delay="499"/>
                                          </p:stCondLst>
                                        </p:cTn>
                                        <p:tgtEl>
                                          <p:spTgt spid="266"/>
                                        </p:tgtEl>
                                        <p:attrNameLst>
                                          <p:attrName>style.visibility</p:attrName>
                                        </p:attrNameLst>
                                      </p:cBhvr>
                                      <p:to>
                                        <p:strVal val="hidden"/>
                                      </p:to>
                                    </p:set>
                                  </p:childTnLst>
                                </p:cTn>
                              </p:par>
                            </p:childTnLst>
                          </p:cTn>
                        </p:par>
                        <p:par>
                          <p:cTn id="54" fill="hold">
                            <p:stCondLst>
                              <p:cond delay="500"/>
                            </p:stCondLst>
                            <p:childTnLst>
                              <p:par>
                                <p:cTn id="55" presetID="9" presetClass="exit" presetSubtype="0" fill="hold" grpId="0" nodeType="afterEffect">
                                  <p:stCondLst>
                                    <p:cond delay="0"/>
                                  </p:stCondLst>
                                  <p:childTnLst>
                                    <p:animEffect transition="out" filter="dissolve">
                                      <p:cBhvr>
                                        <p:cTn id="56" dur="500"/>
                                        <p:tgtEl>
                                          <p:spTgt spid="289"/>
                                        </p:tgtEl>
                                      </p:cBhvr>
                                    </p:animEffect>
                                    <p:set>
                                      <p:cBhvr>
                                        <p:cTn id="57" dur="1" fill="hold">
                                          <p:stCondLst>
                                            <p:cond delay="499"/>
                                          </p:stCondLst>
                                        </p:cTn>
                                        <p:tgtEl>
                                          <p:spTgt spid="289"/>
                                        </p:tgtEl>
                                        <p:attrNameLst>
                                          <p:attrName>style.visibility</p:attrName>
                                        </p:attrNameLst>
                                      </p:cBhvr>
                                      <p:to>
                                        <p:strVal val="hidden"/>
                                      </p:to>
                                    </p:set>
                                  </p:childTnLst>
                                </p:cTn>
                              </p:par>
                              <p:par>
                                <p:cTn id="58" presetID="9" presetClass="exit" presetSubtype="0" fill="hold" grpId="0" nodeType="withEffect">
                                  <p:stCondLst>
                                    <p:cond delay="0"/>
                                  </p:stCondLst>
                                  <p:childTnLst>
                                    <p:animEffect transition="out" filter="dissolve">
                                      <p:cBhvr>
                                        <p:cTn id="59" dur="500"/>
                                        <p:tgtEl>
                                          <p:spTgt spid="290"/>
                                        </p:tgtEl>
                                      </p:cBhvr>
                                    </p:animEffect>
                                    <p:set>
                                      <p:cBhvr>
                                        <p:cTn id="60" dur="1" fill="hold">
                                          <p:stCondLst>
                                            <p:cond delay="499"/>
                                          </p:stCondLst>
                                        </p:cTn>
                                        <p:tgtEl>
                                          <p:spTgt spid="290"/>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291"/>
                                        </p:tgtEl>
                                      </p:cBhvr>
                                    </p:animEffect>
                                    <p:set>
                                      <p:cBhvr>
                                        <p:cTn id="63" dur="1" fill="hold">
                                          <p:stCondLst>
                                            <p:cond delay="499"/>
                                          </p:stCondLst>
                                        </p:cTn>
                                        <p:tgtEl>
                                          <p:spTgt spid="291"/>
                                        </p:tgtEl>
                                        <p:attrNameLst>
                                          <p:attrName>style.visibility</p:attrName>
                                        </p:attrNameLst>
                                      </p:cBhvr>
                                      <p:to>
                                        <p:strVal val="hidden"/>
                                      </p:to>
                                    </p:set>
                                  </p:childTnLst>
                                </p:cTn>
                              </p:par>
                              <p:par>
                                <p:cTn id="64" presetID="9" presetClass="exit" presetSubtype="0" fill="hold" grpId="0" nodeType="withEffect">
                                  <p:stCondLst>
                                    <p:cond delay="0"/>
                                  </p:stCondLst>
                                  <p:childTnLst>
                                    <p:animEffect transition="out" filter="dissolve">
                                      <p:cBhvr>
                                        <p:cTn id="65" dur="500"/>
                                        <p:tgtEl>
                                          <p:spTgt spid="292"/>
                                        </p:tgtEl>
                                      </p:cBhvr>
                                    </p:animEffect>
                                    <p:set>
                                      <p:cBhvr>
                                        <p:cTn id="66" dur="1" fill="hold">
                                          <p:stCondLst>
                                            <p:cond delay="499"/>
                                          </p:stCondLst>
                                        </p:cTn>
                                        <p:tgtEl>
                                          <p:spTgt spid="292"/>
                                        </p:tgtEl>
                                        <p:attrNameLst>
                                          <p:attrName>style.visibility</p:attrName>
                                        </p:attrNameLst>
                                      </p:cBhvr>
                                      <p:to>
                                        <p:strVal val="hidden"/>
                                      </p:to>
                                    </p:set>
                                  </p:childTnLst>
                                </p:cTn>
                              </p:par>
                              <p:par>
                                <p:cTn id="67" presetID="9" presetClass="exit" presetSubtype="0" fill="hold" grpId="0" nodeType="withEffect">
                                  <p:stCondLst>
                                    <p:cond delay="0"/>
                                  </p:stCondLst>
                                  <p:childTnLst>
                                    <p:animEffect transition="out" filter="dissolve">
                                      <p:cBhvr>
                                        <p:cTn id="68" dur="500"/>
                                        <p:tgtEl>
                                          <p:spTgt spid="293"/>
                                        </p:tgtEl>
                                      </p:cBhvr>
                                    </p:animEffect>
                                    <p:set>
                                      <p:cBhvr>
                                        <p:cTn id="69" dur="1" fill="hold">
                                          <p:stCondLst>
                                            <p:cond delay="499"/>
                                          </p:stCondLst>
                                        </p:cTn>
                                        <p:tgtEl>
                                          <p:spTgt spid="293"/>
                                        </p:tgtEl>
                                        <p:attrNameLst>
                                          <p:attrName>style.visibility</p:attrName>
                                        </p:attrNameLst>
                                      </p:cBhvr>
                                      <p:to>
                                        <p:strVal val="hidden"/>
                                      </p:to>
                                    </p:set>
                                  </p:childTnLst>
                                </p:cTn>
                              </p:par>
                              <p:par>
                                <p:cTn id="70" presetID="9" presetClass="exit" presetSubtype="0" fill="hold" grpId="0" nodeType="withEffect">
                                  <p:stCondLst>
                                    <p:cond delay="0"/>
                                  </p:stCondLst>
                                  <p:childTnLst>
                                    <p:animEffect transition="out" filter="dissolve">
                                      <p:cBhvr>
                                        <p:cTn id="71" dur="500"/>
                                        <p:tgtEl>
                                          <p:spTgt spid="294"/>
                                        </p:tgtEl>
                                      </p:cBhvr>
                                    </p:animEffect>
                                    <p:set>
                                      <p:cBhvr>
                                        <p:cTn id="72" dur="1" fill="hold">
                                          <p:stCondLst>
                                            <p:cond delay="499"/>
                                          </p:stCondLst>
                                        </p:cTn>
                                        <p:tgtEl>
                                          <p:spTgt spid="294"/>
                                        </p:tgtEl>
                                        <p:attrNameLst>
                                          <p:attrName>style.visibility</p:attrName>
                                        </p:attrNameLst>
                                      </p:cBhvr>
                                      <p:to>
                                        <p:strVal val="hidden"/>
                                      </p:to>
                                    </p:set>
                                  </p:childTnLst>
                                </p:cTn>
                              </p:par>
                              <p:par>
                                <p:cTn id="73" presetID="9" presetClass="exit" presetSubtype="0" fill="hold" grpId="0" nodeType="withEffect">
                                  <p:stCondLst>
                                    <p:cond delay="0"/>
                                  </p:stCondLst>
                                  <p:childTnLst>
                                    <p:animEffect transition="out" filter="dissolve">
                                      <p:cBhvr>
                                        <p:cTn id="74" dur="500"/>
                                        <p:tgtEl>
                                          <p:spTgt spid="295"/>
                                        </p:tgtEl>
                                      </p:cBhvr>
                                    </p:animEffect>
                                    <p:set>
                                      <p:cBhvr>
                                        <p:cTn id="75" dur="1" fill="hold">
                                          <p:stCondLst>
                                            <p:cond delay="499"/>
                                          </p:stCondLst>
                                        </p:cTn>
                                        <p:tgtEl>
                                          <p:spTgt spid="295"/>
                                        </p:tgtEl>
                                        <p:attrNameLst>
                                          <p:attrName>style.visibility</p:attrName>
                                        </p:attrNameLst>
                                      </p:cBhvr>
                                      <p:to>
                                        <p:strVal val="hidden"/>
                                      </p:to>
                                    </p:set>
                                  </p:childTnLst>
                                </p:cTn>
                              </p:par>
                              <p:par>
                                <p:cTn id="76" presetID="9" presetClass="exit" presetSubtype="0" fill="hold" grpId="0" nodeType="withEffect">
                                  <p:stCondLst>
                                    <p:cond delay="0"/>
                                  </p:stCondLst>
                                  <p:childTnLst>
                                    <p:animEffect transition="out" filter="dissolve">
                                      <p:cBhvr>
                                        <p:cTn id="77" dur="500"/>
                                        <p:tgtEl>
                                          <p:spTgt spid="296"/>
                                        </p:tgtEl>
                                      </p:cBhvr>
                                    </p:animEffect>
                                    <p:set>
                                      <p:cBhvr>
                                        <p:cTn id="78" dur="1" fill="hold">
                                          <p:stCondLst>
                                            <p:cond delay="499"/>
                                          </p:stCondLst>
                                        </p:cTn>
                                        <p:tgtEl>
                                          <p:spTgt spid="296"/>
                                        </p:tgtEl>
                                        <p:attrNameLst>
                                          <p:attrName>style.visibility</p:attrName>
                                        </p:attrNameLst>
                                      </p:cBhvr>
                                      <p:to>
                                        <p:strVal val="hidden"/>
                                      </p:to>
                                    </p:set>
                                  </p:childTnLst>
                                </p:cTn>
                              </p:par>
                            </p:childTnLst>
                          </p:cTn>
                        </p:par>
                        <p:par>
                          <p:cTn id="79" fill="hold">
                            <p:stCondLst>
                              <p:cond delay="1000"/>
                            </p:stCondLst>
                            <p:childTnLst>
                              <p:par>
                                <p:cTn id="80" presetID="9" presetClass="exit" presetSubtype="0" fill="hold" grpId="0" nodeType="afterEffect">
                                  <p:stCondLst>
                                    <p:cond delay="0"/>
                                  </p:stCondLst>
                                  <p:childTnLst>
                                    <p:animEffect transition="out" filter="dissolve">
                                      <p:cBhvr>
                                        <p:cTn id="81" dur="500"/>
                                        <p:tgtEl>
                                          <p:spTgt spid="384"/>
                                        </p:tgtEl>
                                      </p:cBhvr>
                                    </p:animEffect>
                                    <p:set>
                                      <p:cBhvr>
                                        <p:cTn id="82" dur="1" fill="hold">
                                          <p:stCondLst>
                                            <p:cond delay="499"/>
                                          </p:stCondLst>
                                        </p:cTn>
                                        <p:tgtEl>
                                          <p:spTgt spid="384"/>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385"/>
                                        </p:tgtEl>
                                      </p:cBhvr>
                                    </p:animEffect>
                                    <p:set>
                                      <p:cBhvr>
                                        <p:cTn id="85" dur="1" fill="hold">
                                          <p:stCondLst>
                                            <p:cond delay="499"/>
                                          </p:stCondLst>
                                        </p:cTn>
                                        <p:tgtEl>
                                          <p:spTgt spid="385"/>
                                        </p:tgtEl>
                                        <p:attrNameLst>
                                          <p:attrName>style.visibility</p:attrName>
                                        </p:attrNameLst>
                                      </p:cBhvr>
                                      <p:to>
                                        <p:strVal val="hidden"/>
                                      </p:to>
                                    </p:set>
                                  </p:childTnLst>
                                </p:cTn>
                              </p:par>
                              <p:par>
                                <p:cTn id="86" presetID="9" presetClass="exit" presetSubtype="0" fill="hold" grpId="0" nodeType="withEffect">
                                  <p:stCondLst>
                                    <p:cond delay="0"/>
                                  </p:stCondLst>
                                  <p:childTnLst>
                                    <p:animEffect transition="out" filter="dissolve">
                                      <p:cBhvr>
                                        <p:cTn id="87" dur="500"/>
                                        <p:tgtEl>
                                          <p:spTgt spid="386"/>
                                        </p:tgtEl>
                                      </p:cBhvr>
                                    </p:animEffect>
                                    <p:set>
                                      <p:cBhvr>
                                        <p:cTn id="88" dur="1" fill="hold">
                                          <p:stCondLst>
                                            <p:cond delay="499"/>
                                          </p:stCondLst>
                                        </p:cTn>
                                        <p:tgtEl>
                                          <p:spTgt spid="386"/>
                                        </p:tgtEl>
                                        <p:attrNameLst>
                                          <p:attrName>style.visibility</p:attrName>
                                        </p:attrNameLst>
                                      </p:cBhvr>
                                      <p:to>
                                        <p:strVal val="hidden"/>
                                      </p:to>
                                    </p:set>
                                  </p:childTnLst>
                                </p:cTn>
                              </p:par>
                              <p:par>
                                <p:cTn id="89" presetID="9" presetClass="exit" presetSubtype="0" fill="hold" grpId="0" nodeType="withEffect">
                                  <p:stCondLst>
                                    <p:cond delay="0"/>
                                  </p:stCondLst>
                                  <p:childTnLst>
                                    <p:animEffect transition="out" filter="dissolve">
                                      <p:cBhvr>
                                        <p:cTn id="90" dur="500"/>
                                        <p:tgtEl>
                                          <p:spTgt spid="387"/>
                                        </p:tgtEl>
                                      </p:cBhvr>
                                    </p:animEffect>
                                    <p:set>
                                      <p:cBhvr>
                                        <p:cTn id="91" dur="1" fill="hold">
                                          <p:stCondLst>
                                            <p:cond delay="499"/>
                                          </p:stCondLst>
                                        </p:cTn>
                                        <p:tgtEl>
                                          <p:spTgt spid="387"/>
                                        </p:tgtEl>
                                        <p:attrNameLst>
                                          <p:attrName>style.visibility</p:attrName>
                                        </p:attrNameLst>
                                      </p:cBhvr>
                                      <p:to>
                                        <p:strVal val="hidden"/>
                                      </p:to>
                                    </p:set>
                                  </p:childTnLst>
                                </p:cTn>
                              </p:par>
                              <p:par>
                                <p:cTn id="92" presetID="9" presetClass="exit" presetSubtype="0" fill="hold" grpId="0" nodeType="withEffect">
                                  <p:stCondLst>
                                    <p:cond delay="0"/>
                                  </p:stCondLst>
                                  <p:childTnLst>
                                    <p:animEffect transition="out" filter="dissolve">
                                      <p:cBhvr>
                                        <p:cTn id="93" dur="500"/>
                                        <p:tgtEl>
                                          <p:spTgt spid="388"/>
                                        </p:tgtEl>
                                      </p:cBhvr>
                                    </p:animEffect>
                                    <p:set>
                                      <p:cBhvr>
                                        <p:cTn id="94" dur="1" fill="hold">
                                          <p:stCondLst>
                                            <p:cond delay="499"/>
                                          </p:stCondLst>
                                        </p:cTn>
                                        <p:tgtEl>
                                          <p:spTgt spid="388"/>
                                        </p:tgtEl>
                                        <p:attrNameLst>
                                          <p:attrName>style.visibility</p:attrName>
                                        </p:attrNameLst>
                                      </p:cBhvr>
                                      <p:to>
                                        <p:strVal val="hidden"/>
                                      </p:to>
                                    </p:set>
                                  </p:childTnLst>
                                </p:cTn>
                              </p:par>
                              <p:par>
                                <p:cTn id="95" presetID="9" presetClass="exit" presetSubtype="0" fill="hold" grpId="0" nodeType="withEffect">
                                  <p:stCondLst>
                                    <p:cond delay="0"/>
                                  </p:stCondLst>
                                  <p:childTnLst>
                                    <p:animEffect transition="out" filter="dissolve">
                                      <p:cBhvr>
                                        <p:cTn id="96" dur="500"/>
                                        <p:tgtEl>
                                          <p:spTgt spid="389"/>
                                        </p:tgtEl>
                                      </p:cBhvr>
                                    </p:animEffect>
                                    <p:set>
                                      <p:cBhvr>
                                        <p:cTn id="97" dur="1" fill="hold">
                                          <p:stCondLst>
                                            <p:cond delay="499"/>
                                          </p:stCondLst>
                                        </p:cTn>
                                        <p:tgtEl>
                                          <p:spTgt spid="389"/>
                                        </p:tgtEl>
                                        <p:attrNameLst>
                                          <p:attrName>style.visibility</p:attrName>
                                        </p:attrNameLst>
                                      </p:cBhvr>
                                      <p:to>
                                        <p:strVal val="hidden"/>
                                      </p:to>
                                    </p:set>
                                  </p:childTnLst>
                                </p:cTn>
                              </p:par>
                              <p:par>
                                <p:cTn id="98" presetID="9" presetClass="exit" presetSubtype="0" fill="hold" grpId="0" nodeType="withEffect">
                                  <p:stCondLst>
                                    <p:cond delay="0"/>
                                  </p:stCondLst>
                                  <p:childTnLst>
                                    <p:animEffect transition="out" filter="dissolve">
                                      <p:cBhvr>
                                        <p:cTn id="99" dur="500"/>
                                        <p:tgtEl>
                                          <p:spTgt spid="390"/>
                                        </p:tgtEl>
                                      </p:cBhvr>
                                    </p:animEffect>
                                    <p:set>
                                      <p:cBhvr>
                                        <p:cTn id="100" dur="1" fill="hold">
                                          <p:stCondLst>
                                            <p:cond delay="499"/>
                                          </p:stCondLst>
                                        </p:cTn>
                                        <p:tgtEl>
                                          <p:spTgt spid="390"/>
                                        </p:tgtEl>
                                        <p:attrNameLst>
                                          <p:attrName>style.visibility</p:attrName>
                                        </p:attrNameLst>
                                      </p:cBhvr>
                                      <p:to>
                                        <p:strVal val="hidden"/>
                                      </p:to>
                                    </p:set>
                                  </p:childTnLst>
                                </p:cTn>
                              </p:par>
                              <p:par>
                                <p:cTn id="101" presetID="9" presetClass="exit" presetSubtype="0" fill="hold" grpId="0" nodeType="withEffect">
                                  <p:stCondLst>
                                    <p:cond delay="0"/>
                                  </p:stCondLst>
                                  <p:childTnLst>
                                    <p:animEffect transition="out" filter="dissolve">
                                      <p:cBhvr>
                                        <p:cTn id="102" dur="500"/>
                                        <p:tgtEl>
                                          <p:spTgt spid="391"/>
                                        </p:tgtEl>
                                      </p:cBhvr>
                                    </p:animEffect>
                                    <p:set>
                                      <p:cBhvr>
                                        <p:cTn id="103" dur="1" fill="hold">
                                          <p:stCondLst>
                                            <p:cond delay="499"/>
                                          </p:stCondLst>
                                        </p:cTn>
                                        <p:tgtEl>
                                          <p:spTgt spid="391"/>
                                        </p:tgtEl>
                                        <p:attrNameLst>
                                          <p:attrName>style.visibility</p:attrName>
                                        </p:attrNameLst>
                                      </p:cBhvr>
                                      <p:to>
                                        <p:strVal val="hidden"/>
                                      </p:to>
                                    </p:set>
                                  </p:childTnLst>
                                </p:cTn>
                              </p:par>
                            </p:childTnLst>
                          </p:cTn>
                        </p:par>
                        <p:par>
                          <p:cTn id="104" fill="hold">
                            <p:stCondLst>
                              <p:cond delay="1500"/>
                            </p:stCondLst>
                            <p:childTnLst>
                              <p:par>
                                <p:cTn id="105" presetID="9" presetClass="exit" presetSubtype="0" fill="hold" grpId="0" nodeType="afterEffect">
                                  <p:stCondLst>
                                    <p:cond delay="0"/>
                                  </p:stCondLst>
                                  <p:childTnLst>
                                    <p:animEffect transition="out" filter="dissolve">
                                      <p:cBhvr>
                                        <p:cTn id="106" dur="500"/>
                                        <p:tgtEl>
                                          <p:spTgt spid="392"/>
                                        </p:tgtEl>
                                      </p:cBhvr>
                                    </p:animEffect>
                                    <p:set>
                                      <p:cBhvr>
                                        <p:cTn id="107" dur="1" fill="hold">
                                          <p:stCondLst>
                                            <p:cond delay="499"/>
                                          </p:stCondLst>
                                        </p:cTn>
                                        <p:tgtEl>
                                          <p:spTgt spid="392"/>
                                        </p:tgtEl>
                                        <p:attrNameLst>
                                          <p:attrName>style.visibility</p:attrName>
                                        </p:attrNameLst>
                                      </p:cBhvr>
                                      <p:to>
                                        <p:strVal val="hidden"/>
                                      </p:to>
                                    </p:set>
                                  </p:childTnLst>
                                </p:cTn>
                              </p:par>
                              <p:par>
                                <p:cTn id="108" presetID="9" presetClass="exit" presetSubtype="0" fill="hold" grpId="0" nodeType="withEffect">
                                  <p:stCondLst>
                                    <p:cond delay="0"/>
                                  </p:stCondLst>
                                  <p:childTnLst>
                                    <p:animEffect transition="out" filter="dissolve">
                                      <p:cBhvr>
                                        <p:cTn id="109" dur="500"/>
                                        <p:tgtEl>
                                          <p:spTgt spid="393"/>
                                        </p:tgtEl>
                                      </p:cBhvr>
                                    </p:animEffect>
                                    <p:set>
                                      <p:cBhvr>
                                        <p:cTn id="110" dur="1" fill="hold">
                                          <p:stCondLst>
                                            <p:cond delay="499"/>
                                          </p:stCondLst>
                                        </p:cTn>
                                        <p:tgtEl>
                                          <p:spTgt spid="393"/>
                                        </p:tgtEl>
                                        <p:attrNameLst>
                                          <p:attrName>style.visibility</p:attrName>
                                        </p:attrNameLst>
                                      </p:cBhvr>
                                      <p:to>
                                        <p:strVal val="hidden"/>
                                      </p:to>
                                    </p:set>
                                  </p:childTnLst>
                                </p:cTn>
                              </p:par>
                              <p:par>
                                <p:cTn id="111" presetID="9" presetClass="exit" presetSubtype="0" fill="hold" grpId="0" nodeType="withEffect">
                                  <p:stCondLst>
                                    <p:cond delay="0"/>
                                  </p:stCondLst>
                                  <p:childTnLst>
                                    <p:animEffect transition="out" filter="dissolve">
                                      <p:cBhvr>
                                        <p:cTn id="112" dur="500"/>
                                        <p:tgtEl>
                                          <p:spTgt spid="394"/>
                                        </p:tgtEl>
                                      </p:cBhvr>
                                    </p:animEffect>
                                    <p:set>
                                      <p:cBhvr>
                                        <p:cTn id="113" dur="1" fill="hold">
                                          <p:stCondLst>
                                            <p:cond delay="499"/>
                                          </p:stCondLst>
                                        </p:cTn>
                                        <p:tgtEl>
                                          <p:spTgt spid="394"/>
                                        </p:tgtEl>
                                        <p:attrNameLst>
                                          <p:attrName>style.visibility</p:attrName>
                                        </p:attrNameLst>
                                      </p:cBhvr>
                                      <p:to>
                                        <p:strVal val="hidden"/>
                                      </p:to>
                                    </p:set>
                                  </p:childTnLst>
                                </p:cTn>
                              </p:par>
                              <p:par>
                                <p:cTn id="114" presetID="9" presetClass="exit" presetSubtype="0" fill="hold" grpId="0" nodeType="withEffect">
                                  <p:stCondLst>
                                    <p:cond delay="0"/>
                                  </p:stCondLst>
                                  <p:childTnLst>
                                    <p:animEffect transition="out" filter="dissolve">
                                      <p:cBhvr>
                                        <p:cTn id="115" dur="500"/>
                                        <p:tgtEl>
                                          <p:spTgt spid="395"/>
                                        </p:tgtEl>
                                      </p:cBhvr>
                                    </p:animEffect>
                                    <p:set>
                                      <p:cBhvr>
                                        <p:cTn id="116" dur="1" fill="hold">
                                          <p:stCondLst>
                                            <p:cond delay="499"/>
                                          </p:stCondLst>
                                        </p:cTn>
                                        <p:tgtEl>
                                          <p:spTgt spid="395"/>
                                        </p:tgtEl>
                                        <p:attrNameLst>
                                          <p:attrName>style.visibility</p:attrName>
                                        </p:attrNameLst>
                                      </p:cBhvr>
                                      <p:to>
                                        <p:strVal val="hidden"/>
                                      </p:to>
                                    </p:set>
                                  </p:childTnLst>
                                </p:cTn>
                              </p:par>
                              <p:par>
                                <p:cTn id="117" presetID="9" presetClass="exit" presetSubtype="0" fill="hold" grpId="0" nodeType="withEffect">
                                  <p:stCondLst>
                                    <p:cond delay="0"/>
                                  </p:stCondLst>
                                  <p:childTnLst>
                                    <p:animEffect transition="out" filter="dissolve">
                                      <p:cBhvr>
                                        <p:cTn id="118" dur="500"/>
                                        <p:tgtEl>
                                          <p:spTgt spid="396"/>
                                        </p:tgtEl>
                                      </p:cBhvr>
                                    </p:animEffect>
                                    <p:set>
                                      <p:cBhvr>
                                        <p:cTn id="119" dur="1" fill="hold">
                                          <p:stCondLst>
                                            <p:cond delay="499"/>
                                          </p:stCondLst>
                                        </p:cTn>
                                        <p:tgtEl>
                                          <p:spTgt spid="396"/>
                                        </p:tgtEl>
                                        <p:attrNameLst>
                                          <p:attrName>style.visibility</p:attrName>
                                        </p:attrNameLst>
                                      </p:cBhvr>
                                      <p:to>
                                        <p:strVal val="hidden"/>
                                      </p:to>
                                    </p:set>
                                  </p:childTnLst>
                                </p:cTn>
                              </p:par>
                              <p:par>
                                <p:cTn id="120" presetID="9" presetClass="exit" presetSubtype="0" fill="hold" grpId="0" nodeType="withEffect">
                                  <p:stCondLst>
                                    <p:cond delay="0"/>
                                  </p:stCondLst>
                                  <p:childTnLst>
                                    <p:animEffect transition="out" filter="dissolve">
                                      <p:cBhvr>
                                        <p:cTn id="121" dur="500"/>
                                        <p:tgtEl>
                                          <p:spTgt spid="397"/>
                                        </p:tgtEl>
                                      </p:cBhvr>
                                    </p:animEffect>
                                    <p:set>
                                      <p:cBhvr>
                                        <p:cTn id="122" dur="1" fill="hold">
                                          <p:stCondLst>
                                            <p:cond delay="499"/>
                                          </p:stCondLst>
                                        </p:cTn>
                                        <p:tgtEl>
                                          <p:spTgt spid="397"/>
                                        </p:tgtEl>
                                        <p:attrNameLst>
                                          <p:attrName>style.visibility</p:attrName>
                                        </p:attrNameLst>
                                      </p:cBhvr>
                                      <p:to>
                                        <p:strVal val="hidden"/>
                                      </p:to>
                                    </p:set>
                                  </p:childTnLst>
                                </p:cTn>
                              </p:par>
                              <p:par>
                                <p:cTn id="123" presetID="9" presetClass="exit" presetSubtype="0" fill="hold" grpId="0" nodeType="withEffect">
                                  <p:stCondLst>
                                    <p:cond delay="0"/>
                                  </p:stCondLst>
                                  <p:childTnLst>
                                    <p:animEffect transition="out" filter="dissolve">
                                      <p:cBhvr>
                                        <p:cTn id="124" dur="500"/>
                                        <p:tgtEl>
                                          <p:spTgt spid="398"/>
                                        </p:tgtEl>
                                      </p:cBhvr>
                                    </p:animEffect>
                                    <p:set>
                                      <p:cBhvr>
                                        <p:cTn id="125" dur="1" fill="hold">
                                          <p:stCondLst>
                                            <p:cond delay="499"/>
                                          </p:stCondLst>
                                        </p:cTn>
                                        <p:tgtEl>
                                          <p:spTgt spid="398"/>
                                        </p:tgtEl>
                                        <p:attrNameLst>
                                          <p:attrName>style.visibility</p:attrName>
                                        </p:attrNameLst>
                                      </p:cBhvr>
                                      <p:to>
                                        <p:strVal val="hidden"/>
                                      </p:to>
                                    </p:set>
                                  </p:childTnLst>
                                </p:cTn>
                              </p:par>
                              <p:par>
                                <p:cTn id="126" presetID="9" presetClass="exit" presetSubtype="0" fill="hold" grpId="0" nodeType="withEffect">
                                  <p:stCondLst>
                                    <p:cond delay="0"/>
                                  </p:stCondLst>
                                  <p:childTnLst>
                                    <p:animEffect transition="out" filter="dissolve">
                                      <p:cBhvr>
                                        <p:cTn id="127" dur="500"/>
                                        <p:tgtEl>
                                          <p:spTgt spid="399"/>
                                        </p:tgtEl>
                                      </p:cBhvr>
                                    </p:animEffect>
                                    <p:set>
                                      <p:cBhvr>
                                        <p:cTn id="128" dur="1" fill="hold">
                                          <p:stCondLst>
                                            <p:cond delay="499"/>
                                          </p:stCondLst>
                                        </p:cTn>
                                        <p:tgtEl>
                                          <p:spTgt spid="399"/>
                                        </p:tgtEl>
                                        <p:attrNameLst>
                                          <p:attrName>style.visibility</p:attrName>
                                        </p:attrNameLst>
                                      </p:cBhvr>
                                      <p:to>
                                        <p:strVal val="hidden"/>
                                      </p:to>
                                    </p:set>
                                  </p:childTnLst>
                                </p:cTn>
                              </p:par>
                              <p:par>
                                <p:cTn id="129" presetID="9" presetClass="exit" presetSubtype="0" fill="hold" grpId="1" nodeType="withEffect">
                                  <p:stCondLst>
                                    <p:cond delay="0"/>
                                  </p:stCondLst>
                                  <p:childTnLst>
                                    <p:animEffect transition="out" filter="dissolve">
                                      <p:cBhvr>
                                        <p:cTn id="130" dur="500"/>
                                        <p:tgtEl>
                                          <p:spTgt spid="275"/>
                                        </p:tgtEl>
                                      </p:cBhvr>
                                    </p:animEffect>
                                    <p:set>
                                      <p:cBhvr>
                                        <p:cTn id="131" dur="1" fill="hold">
                                          <p:stCondLst>
                                            <p:cond delay="499"/>
                                          </p:stCondLst>
                                        </p:cTn>
                                        <p:tgtEl>
                                          <p:spTgt spid="275"/>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276"/>
                                        </p:tgtEl>
                                      </p:cBhvr>
                                    </p:animEffect>
                                    <p:set>
                                      <p:cBhvr>
                                        <p:cTn id="134" dur="1" fill="hold">
                                          <p:stCondLst>
                                            <p:cond delay="499"/>
                                          </p:stCondLst>
                                        </p:cTn>
                                        <p:tgtEl>
                                          <p:spTgt spid="276"/>
                                        </p:tgtEl>
                                        <p:attrNameLst>
                                          <p:attrName>style.visibility</p:attrName>
                                        </p:attrNameLst>
                                      </p:cBhvr>
                                      <p:to>
                                        <p:strVal val="hidden"/>
                                      </p:to>
                                    </p:set>
                                  </p:childTnLst>
                                </p:cTn>
                              </p:par>
                              <p:par>
                                <p:cTn id="135" presetID="9" presetClass="exit" presetSubtype="0" fill="hold" grpId="1" nodeType="withEffect">
                                  <p:stCondLst>
                                    <p:cond delay="0"/>
                                  </p:stCondLst>
                                  <p:childTnLst>
                                    <p:animEffect transition="out" filter="dissolve">
                                      <p:cBhvr>
                                        <p:cTn id="136" dur="500"/>
                                        <p:tgtEl>
                                          <p:spTgt spid="278"/>
                                        </p:tgtEl>
                                      </p:cBhvr>
                                    </p:animEffect>
                                    <p:set>
                                      <p:cBhvr>
                                        <p:cTn id="137" dur="1" fill="hold">
                                          <p:stCondLst>
                                            <p:cond delay="499"/>
                                          </p:stCondLst>
                                        </p:cTn>
                                        <p:tgtEl>
                                          <p:spTgt spid="278"/>
                                        </p:tgtEl>
                                        <p:attrNameLst>
                                          <p:attrName>style.visibility</p:attrName>
                                        </p:attrNameLst>
                                      </p:cBhvr>
                                      <p:to>
                                        <p:strVal val="hidden"/>
                                      </p:to>
                                    </p:set>
                                  </p:childTnLst>
                                </p:cTn>
                              </p:par>
                              <p:par>
                                <p:cTn id="138" presetID="9" presetClass="exit" presetSubtype="0" fill="hold" grpId="1" nodeType="withEffect">
                                  <p:stCondLst>
                                    <p:cond delay="0"/>
                                  </p:stCondLst>
                                  <p:childTnLst>
                                    <p:animEffect transition="out" filter="dissolve">
                                      <p:cBhvr>
                                        <p:cTn id="139" dur="500"/>
                                        <p:tgtEl>
                                          <p:spTgt spid="277"/>
                                        </p:tgtEl>
                                      </p:cBhvr>
                                    </p:animEffect>
                                    <p:set>
                                      <p:cBhvr>
                                        <p:cTn id="140" dur="1" fill="hold">
                                          <p:stCondLst>
                                            <p:cond delay="499"/>
                                          </p:stCondLst>
                                        </p:cTn>
                                        <p:tgtEl>
                                          <p:spTgt spid="277"/>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9" presetClass="exit" presetSubtype="0" fill="hold" grpId="0" nodeType="clickEffect">
                                  <p:stCondLst>
                                    <p:cond delay="0"/>
                                  </p:stCondLst>
                                  <p:childTnLst>
                                    <p:animEffect transition="out" filter="dissolve">
                                      <p:cBhvr>
                                        <p:cTn id="144" dur="500"/>
                                        <p:tgtEl>
                                          <p:spTgt spid="32"/>
                                        </p:tgtEl>
                                      </p:cBhvr>
                                    </p:animEffect>
                                    <p:set>
                                      <p:cBhvr>
                                        <p:cTn id="145" dur="1" fill="hold">
                                          <p:stCondLst>
                                            <p:cond delay="499"/>
                                          </p:stCondLst>
                                        </p:cTn>
                                        <p:tgtEl>
                                          <p:spTgt spid="32"/>
                                        </p:tgtEl>
                                        <p:attrNameLst>
                                          <p:attrName>style.visibility</p:attrName>
                                        </p:attrNameLst>
                                      </p:cBhvr>
                                      <p:to>
                                        <p:strVal val="hidden"/>
                                      </p:to>
                                    </p:set>
                                  </p:childTnLst>
                                </p:cTn>
                              </p:par>
                              <p:par>
                                <p:cTn id="146" presetID="9" presetClass="exit" presetSubtype="0" fill="hold" grpId="0" nodeType="withEffect">
                                  <p:stCondLst>
                                    <p:cond delay="0"/>
                                  </p:stCondLst>
                                  <p:childTnLst>
                                    <p:animEffect transition="out" filter="dissolve">
                                      <p:cBhvr>
                                        <p:cTn id="147" dur="500"/>
                                        <p:tgtEl>
                                          <p:spTgt spid="70"/>
                                        </p:tgtEl>
                                      </p:cBhvr>
                                    </p:animEffect>
                                    <p:set>
                                      <p:cBhvr>
                                        <p:cTn id="148" dur="1" fill="hold">
                                          <p:stCondLst>
                                            <p:cond delay="499"/>
                                          </p:stCondLst>
                                        </p:cTn>
                                        <p:tgtEl>
                                          <p:spTgt spid="70"/>
                                        </p:tgtEl>
                                        <p:attrNameLst>
                                          <p:attrName>style.visibility</p:attrName>
                                        </p:attrNameLst>
                                      </p:cBhvr>
                                      <p:to>
                                        <p:strVal val="hidden"/>
                                      </p:to>
                                    </p:set>
                                  </p:childTnLst>
                                </p:cTn>
                              </p:par>
                              <p:par>
                                <p:cTn id="149" presetID="9" presetClass="exit" presetSubtype="0" fill="hold" grpId="0" nodeType="withEffect">
                                  <p:stCondLst>
                                    <p:cond delay="0"/>
                                  </p:stCondLst>
                                  <p:childTnLst>
                                    <p:animEffect transition="out" filter="dissolve">
                                      <p:cBhvr>
                                        <p:cTn id="150" dur="500"/>
                                        <p:tgtEl>
                                          <p:spTgt spid="71"/>
                                        </p:tgtEl>
                                      </p:cBhvr>
                                    </p:animEffect>
                                    <p:set>
                                      <p:cBhvr>
                                        <p:cTn id="151" dur="1" fill="hold">
                                          <p:stCondLst>
                                            <p:cond delay="499"/>
                                          </p:stCondLst>
                                        </p:cTn>
                                        <p:tgtEl>
                                          <p:spTgt spid="71"/>
                                        </p:tgtEl>
                                        <p:attrNameLst>
                                          <p:attrName>style.visibility</p:attrName>
                                        </p:attrNameLst>
                                      </p:cBhvr>
                                      <p:to>
                                        <p:strVal val="hidden"/>
                                      </p:to>
                                    </p:set>
                                  </p:childTnLst>
                                </p:cTn>
                              </p:par>
                              <p:par>
                                <p:cTn id="152" presetID="9" presetClass="exit" presetSubtype="0" fill="hold" grpId="0" nodeType="withEffect">
                                  <p:stCondLst>
                                    <p:cond delay="0"/>
                                  </p:stCondLst>
                                  <p:childTnLst>
                                    <p:animEffect transition="out" filter="dissolve">
                                      <p:cBhvr>
                                        <p:cTn id="153" dur="500"/>
                                        <p:tgtEl>
                                          <p:spTgt spid="72"/>
                                        </p:tgtEl>
                                      </p:cBhvr>
                                    </p:animEffect>
                                    <p:set>
                                      <p:cBhvr>
                                        <p:cTn id="154" dur="1" fill="hold">
                                          <p:stCondLst>
                                            <p:cond delay="499"/>
                                          </p:stCondLst>
                                        </p:cTn>
                                        <p:tgtEl>
                                          <p:spTgt spid="72"/>
                                        </p:tgtEl>
                                        <p:attrNameLst>
                                          <p:attrName>style.visibility</p:attrName>
                                        </p:attrNameLst>
                                      </p:cBhvr>
                                      <p:to>
                                        <p:strVal val="hidden"/>
                                      </p:to>
                                    </p:set>
                                  </p:childTnLst>
                                </p:cTn>
                              </p:par>
                              <p:par>
                                <p:cTn id="155" presetID="9" presetClass="exit" presetSubtype="0" fill="hold" grpId="0" nodeType="withEffect">
                                  <p:stCondLst>
                                    <p:cond delay="0"/>
                                  </p:stCondLst>
                                  <p:childTnLst>
                                    <p:animEffect transition="out" filter="dissolve">
                                      <p:cBhvr>
                                        <p:cTn id="156" dur="500"/>
                                        <p:tgtEl>
                                          <p:spTgt spid="73"/>
                                        </p:tgtEl>
                                      </p:cBhvr>
                                    </p:animEffect>
                                    <p:set>
                                      <p:cBhvr>
                                        <p:cTn id="157" dur="1" fill="hold">
                                          <p:stCondLst>
                                            <p:cond delay="499"/>
                                          </p:stCondLst>
                                        </p:cTn>
                                        <p:tgtEl>
                                          <p:spTgt spid="73"/>
                                        </p:tgtEl>
                                        <p:attrNameLst>
                                          <p:attrName>style.visibility</p:attrName>
                                        </p:attrNameLst>
                                      </p:cBhvr>
                                      <p:to>
                                        <p:strVal val="hidden"/>
                                      </p:to>
                                    </p:set>
                                  </p:childTnLst>
                                </p:cTn>
                              </p:par>
                              <p:par>
                                <p:cTn id="158" presetID="9" presetClass="exit" presetSubtype="0" fill="hold" grpId="0" nodeType="withEffect">
                                  <p:stCondLst>
                                    <p:cond delay="0"/>
                                  </p:stCondLst>
                                  <p:childTnLst>
                                    <p:animEffect transition="out" filter="dissolve">
                                      <p:cBhvr>
                                        <p:cTn id="159" dur="500"/>
                                        <p:tgtEl>
                                          <p:spTgt spid="74"/>
                                        </p:tgtEl>
                                      </p:cBhvr>
                                    </p:animEffect>
                                    <p:set>
                                      <p:cBhvr>
                                        <p:cTn id="160" dur="1" fill="hold">
                                          <p:stCondLst>
                                            <p:cond delay="499"/>
                                          </p:stCondLst>
                                        </p:cTn>
                                        <p:tgtEl>
                                          <p:spTgt spid="74"/>
                                        </p:tgtEl>
                                        <p:attrNameLst>
                                          <p:attrName>style.visibility</p:attrName>
                                        </p:attrNameLst>
                                      </p:cBhvr>
                                      <p:to>
                                        <p:strVal val="hidden"/>
                                      </p:to>
                                    </p:set>
                                  </p:childTnLst>
                                </p:cTn>
                              </p:par>
                              <p:par>
                                <p:cTn id="161" presetID="9" presetClass="exit" presetSubtype="0" fill="hold" grpId="0" nodeType="withEffect">
                                  <p:stCondLst>
                                    <p:cond delay="0"/>
                                  </p:stCondLst>
                                  <p:childTnLst>
                                    <p:animEffect transition="out" filter="dissolve">
                                      <p:cBhvr>
                                        <p:cTn id="162" dur="500"/>
                                        <p:tgtEl>
                                          <p:spTgt spid="75"/>
                                        </p:tgtEl>
                                      </p:cBhvr>
                                    </p:animEffect>
                                    <p:set>
                                      <p:cBhvr>
                                        <p:cTn id="163" dur="1" fill="hold">
                                          <p:stCondLst>
                                            <p:cond delay="499"/>
                                          </p:stCondLst>
                                        </p:cTn>
                                        <p:tgtEl>
                                          <p:spTgt spid="75"/>
                                        </p:tgtEl>
                                        <p:attrNameLst>
                                          <p:attrName>style.visibility</p:attrName>
                                        </p:attrNameLst>
                                      </p:cBhvr>
                                      <p:to>
                                        <p:strVal val="hidden"/>
                                      </p:to>
                                    </p:set>
                                  </p:childTnLst>
                                </p:cTn>
                              </p:par>
                              <p:par>
                                <p:cTn id="164" presetID="9" presetClass="exit" presetSubtype="0" fill="hold" grpId="0" nodeType="withEffect">
                                  <p:stCondLst>
                                    <p:cond delay="0"/>
                                  </p:stCondLst>
                                  <p:childTnLst>
                                    <p:animEffect transition="out" filter="dissolve">
                                      <p:cBhvr>
                                        <p:cTn id="165" dur="500"/>
                                        <p:tgtEl>
                                          <p:spTgt spid="76"/>
                                        </p:tgtEl>
                                      </p:cBhvr>
                                    </p:animEffect>
                                    <p:set>
                                      <p:cBhvr>
                                        <p:cTn id="166" dur="1" fill="hold">
                                          <p:stCondLst>
                                            <p:cond delay="499"/>
                                          </p:stCondLst>
                                        </p:cTn>
                                        <p:tgtEl>
                                          <p:spTgt spid="76"/>
                                        </p:tgtEl>
                                        <p:attrNameLst>
                                          <p:attrName>style.visibility</p:attrName>
                                        </p:attrNameLst>
                                      </p:cBhvr>
                                      <p:to>
                                        <p:strVal val="hidden"/>
                                      </p:to>
                                    </p:set>
                                  </p:childTnLst>
                                </p:cTn>
                              </p:par>
                              <p:par>
                                <p:cTn id="167" presetID="9" presetClass="exit" presetSubtype="0" fill="hold" grpId="0" nodeType="withEffect">
                                  <p:stCondLst>
                                    <p:cond delay="0"/>
                                  </p:stCondLst>
                                  <p:childTnLst>
                                    <p:animEffect transition="out" filter="dissolve">
                                      <p:cBhvr>
                                        <p:cTn id="168" dur="500"/>
                                        <p:tgtEl>
                                          <p:spTgt spid="77"/>
                                        </p:tgtEl>
                                      </p:cBhvr>
                                    </p:animEffect>
                                    <p:set>
                                      <p:cBhvr>
                                        <p:cTn id="169" dur="1" fill="hold">
                                          <p:stCondLst>
                                            <p:cond delay="499"/>
                                          </p:stCondLst>
                                        </p:cTn>
                                        <p:tgtEl>
                                          <p:spTgt spid="77"/>
                                        </p:tgtEl>
                                        <p:attrNameLst>
                                          <p:attrName>style.visibility</p:attrName>
                                        </p:attrNameLst>
                                      </p:cBhvr>
                                      <p:to>
                                        <p:strVal val="hidden"/>
                                      </p:to>
                                    </p:set>
                                  </p:childTnLst>
                                </p:cTn>
                              </p:par>
                              <p:par>
                                <p:cTn id="170" presetID="9" presetClass="exit" presetSubtype="0" fill="hold" grpId="0" nodeType="withEffect">
                                  <p:stCondLst>
                                    <p:cond delay="0"/>
                                  </p:stCondLst>
                                  <p:childTnLst>
                                    <p:animEffect transition="out" filter="dissolve">
                                      <p:cBhvr>
                                        <p:cTn id="171" dur="500"/>
                                        <p:tgtEl>
                                          <p:spTgt spid="78"/>
                                        </p:tgtEl>
                                      </p:cBhvr>
                                    </p:animEffect>
                                    <p:set>
                                      <p:cBhvr>
                                        <p:cTn id="172" dur="1" fill="hold">
                                          <p:stCondLst>
                                            <p:cond delay="499"/>
                                          </p:stCondLst>
                                        </p:cTn>
                                        <p:tgtEl>
                                          <p:spTgt spid="78"/>
                                        </p:tgtEl>
                                        <p:attrNameLst>
                                          <p:attrName>style.visibility</p:attrName>
                                        </p:attrNameLst>
                                      </p:cBhvr>
                                      <p:to>
                                        <p:strVal val="hidden"/>
                                      </p:to>
                                    </p:set>
                                  </p:childTnLst>
                                </p:cTn>
                              </p:par>
                              <p:par>
                                <p:cTn id="173" presetID="9" presetClass="exit" presetSubtype="0" fill="hold" nodeType="withEffect">
                                  <p:stCondLst>
                                    <p:cond delay="0"/>
                                  </p:stCondLst>
                                  <p:childTnLst>
                                    <p:animEffect transition="out" filter="dissolve">
                                      <p:cBhvr>
                                        <p:cTn id="174" dur="500"/>
                                        <p:tgtEl>
                                          <p:spTgt spid="79"/>
                                        </p:tgtEl>
                                      </p:cBhvr>
                                    </p:animEffect>
                                    <p:set>
                                      <p:cBhvr>
                                        <p:cTn id="175" dur="1" fill="hold">
                                          <p:stCondLst>
                                            <p:cond delay="499"/>
                                          </p:stCondLst>
                                        </p:cTn>
                                        <p:tgtEl>
                                          <p:spTgt spid="79"/>
                                        </p:tgtEl>
                                        <p:attrNameLst>
                                          <p:attrName>style.visibility</p:attrName>
                                        </p:attrNameLst>
                                      </p:cBhvr>
                                      <p:to>
                                        <p:strVal val="hidden"/>
                                      </p:to>
                                    </p:set>
                                  </p:childTnLst>
                                </p:cTn>
                              </p:par>
                              <p:par>
                                <p:cTn id="176" presetID="9" presetClass="exit" presetSubtype="0" fill="hold" grpId="1" nodeType="withEffect">
                                  <p:stCondLst>
                                    <p:cond delay="0"/>
                                  </p:stCondLst>
                                  <p:childTnLst>
                                    <p:animEffect transition="out" filter="dissolve">
                                      <p:cBhvr>
                                        <p:cTn id="177" dur="500"/>
                                        <p:tgtEl>
                                          <p:spTgt spid="259"/>
                                        </p:tgtEl>
                                      </p:cBhvr>
                                    </p:animEffect>
                                    <p:set>
                                      <p:cBhvr>
                                        <p:cTn id="178" dur="1" fill="hold">
                                          <p:stCondLst>
                                            <p:cond delay="499"/>
                                          </p:stCondLst>
                                        </p:cTn>
                                        <p:tgtEl>
                                          <p:spTgt spid="259"/>
                                        </p:tgtEl>
                                        <p:attrNameLst>
                                          <p:attrName>style.visibility</p:attrName>
                                        </p:attrNameLst>
                                      </p:cBhvr>
                                      <p:to>
                                        <p:strVal val="hidden"/>
                                      </p:to>
                                    </p:set>
                                  </p:childTnLst>
                                </p:cTn>
                              </p:par>
                              <p:par>
                                <p:cTn id="179" presetID="9" presetClass="exit" presetSubtype="0" fill="hold" grpId="1" nodeType="withEffect">
                                  <p:stCondLst>
                                    <p:cond delay="0"/>
                                  </p:stCondLst>
                                  <p:childTnLst>
                                    <p:animEffect transition="out" filter="dissolve">
                                      <p:cBhvr>
                                        <p:cTn id="180" dur="500"/>
                                        <p:tgtEl>
                                          <p:spTgt spid="260"/>
                                        </p:tgtEl>
                                      </p:cBhvr>
                                    </p:animEffect>
                                    <p:set>
                                      <p:cBhvr>
                                        <p:cTn id="181" dur="1" fill="hold">
                                          <p:stCondLst>
                                            <p:cond delay="499"/>
                                          </p:stCondLst>
                                        </p:cTn>
                                        <p:tgtEl>
                                          <p:spTgt spid="260"/>
                                        </p:tgtEl>
                                        <p:attrNameLst>
                                          <p:attrName>style.visibility</p:attrName>
                                        </p:attrNameLst>
                                      </p:cBhvr>
                                      <p:to>
                                        <p:strVal val="hidden"/>
                                      </p:to>
                                    </p:set>
                                  </p:childTnLst>
                                </p:cTn>
                              </p:par>
                              <p:par>
                                <p:cTn id="182" presetID="9" presetClass="exit" presetSubtype="0" fill="hold" grpId="1" nodeType="withEffect">
                                  <p:stCondLst>
                                    <p:cond delay="0"/>
                                  </p:stCondLst>
                                  <p:childTnLst>
                                    <p:animEffect transition="out" filter="dissolve">
                                      <p:cBhvr>
                                        <p:cTn id="183" dur="500"/>
                                        <p:tgtEl>
                                          <p:spTgt spid="263"/>
                                        </p:tgtEl>
                                      </p:cBhvr>
                                    </p:animEffect>
                                    <p:set>
                                      <p:cBhvr>
                                        <p:cTn id="184" dur="1" fill="hold">
                                          <p:stCondLst>
                                            <p:cond delay="499"/>
                                          </p:stCondLst>
                                        </p:cTn>
                                        <p:tgtEl>
                                          <p:spTgt spid="263"/>
                                        </p:tgtEl>
                                        <p:attrNameLst>
                                          <p:attrName>style.visibility</p:attrName>
                                        </p:attrNameLst>
                                      </p:cBhvr>
                                      <p:to>
                                        <p:strVal val="hidden"/>
                                      </p:to>
                                    </p:set>
                                  </p:childTnLst>
                                </p:cTn>
                              </p:par>
                              <p:par>
                                <p:cTn id="185" presetID="9" presetClass="exit" presetSubtype="0" fill="hold" grpId="1" nodeType="withEffect">
                                  <p:stCondLst>
                                    <p:cond delay="0"/>
                                  </p:stCondLst>
                                  <p:childTnLst>
                                    <p:animEffect transition="out" filter="dissolve">
                                      <p:cBhvr>
                                        <p:cTn id="186" dur="500"/>
                                        <p:tgtEl>
                                          <p:spTgt spid="264"/>
                                        </p:tgtEl>
                                      </p:cBhvr>
                                    </p:animEffect>
                                    <p:set>
                                      <p:cBhvr>
                                        <p:cTn id="187" dur="1" fill="hold">
                                          <p:stCondLst>
                                            <p:cond delay="499"/>
                                          </p:stCondLst>
                                        </p:cTn>
                                        <p:tgtEl>
                                          <p:spTgt spid="264"/>
                                        </p:tgtEl>
                                        <p:attrNameLst>
                                          <p:attrName>style.visibility</p:attrName>
                                        </p:attrNameLst>
                                      </p:cBhvr>
                                      <p:to>
                                        <p:strVal val="hidden"/>
                                      </p:to>
                                    </p:set>
                                  </p:childTnLst>
                                </p:cTn>
                              </p:par>
                              <p:par>
                                <p:cTn id="188" presetID="9" presetClass="exit" presetSubtype="0" fill="hold" nodeType="withEffect">
                                  <p:stCondLst>
                                    <p:cond delay="0"/>
                                  </p:stCondLst>
                                  <p:childTnLst>
                                    <p:animEffect transition="out" filter="dissolve">
                                      <p:cBhvr>
                                        <p:cTn id="189" dur="500"/>
                                        <p:tgtEl>
                                          <p:spTgt spid="46"/>
                                        </p:tgtEl>
                                      </p:cBhvr>
                                    </p:animEffect>
                                    <p:set>
                                      <p:cBhvr>
                                        <p:cTn id="190" dur="1" fill="hold">
                                          <p:stCondLst>
                                            <p:cond delay="499"/>
                                          </p:stCondLst>
                                        </p:cTn>
                                        <p:tgtEl>
                                          <p:spTgt spid="46"/>
                                        </p:tgtEl>
                                        <p:attrNameLst>
                                          <p:attrName>style.visibility</p:attrName>
                                        </p:attrNameLst>
                                      </p:cBhvr>
                                      <p:to>
                                        <p:strVal val="hidden"/>
                                      </p:to>
                                    </p:set>
                                  </p:childTnLst>
                                </p:cTn>
                              </p:par>
                              <p:par>
                                <p:cTn id="191" presetID="9" presetClass="exit" presetSubtype="0" fill="hold" nodeType="withEffect">
                                  <p:stCondLst>
                                    <p:cond delay="0"/>
                                  </p:stCondLst>
                                  <p:childTnLst>
                                    <p:animEffect transition="out" filter="dissolve">
                                      <p:cBhvr>
                                        <p:cTn id="192" dur="500"/>
                                        <p:tgtEl>
                                          <p:spTgt spid="187"/>
                                        </p:tgtEl>
                                      </p:cBhvr>
                                    </p:animEffect>
                                    <p:set>
                                      <p:cBhvr>
                                        <p:cTn id="193" dur="1" fill="hold">
                                          <p:stCondLst>
                                            <p:cond delay="499"/>
                                          </p:stCondLst>
                                        </p:cTn>
                                        <p:tgtEl>
                                          <p:spTgt spid="187"/>
                                        </p:tgtEl>
                                        <p:attrNameLst>
                                          <p:attrName>style.visibility</p:attrName>
                                        </p:attrNameLst>
                                      </p:cBhvr>
                                      <p:to>
                                        <p:strVal val="hidden"/>
                                      </p:to>
                                    </p:set>
                                  </p:childTnLst>
                                </p:cTn>
                              </p:par>
                              <p:par>
                                <p:cTn id="194" presetID="9" presetClass="exit" presetSubtype="0" fill="hold" grpId="1" nodeType="withEffect">
                                  <p:stCondLst>
                                    <p:cond delay="0"/>
                                  </p:stCondLst>
                                  <p:childTnLst>
                                    <p:animEffect transition="out" filter="dissolve">
                                      <p:cBhvr>
                                        <p:cTn id="195" dur="500"/>
                                        <p:tgtEl>
                                          <p:spTgt spid="274"/>
                                        </p:tgtEl>
                                      </p:cBhvr>
                                    </p:animEffect>
                                    <p:set>
                                      <p:cBhvr>
                                        <p:cTn id="196" dur="1" fill="hold">
                                          <p:stCondLst>
                                            <p:cond delay="499"/>
                                          </p:stCondLst>
                                        </p:cTn>
                                        <p:tgtEl>
                                          <p:spTgt spid="274"/>
                                        </p:tgtEl>
                                        <p:attrNameLst>
                                          <p:attrName>style.visibility</p:attrName>
                                        </p:attrNameLst>
                                      </p:cBhvr>
                                      <p:to>
                                        <p:strVal val="hidden"/>
                                      </p:to>
                                    </p:set>
                                  </p:childTnLst>
                                </p:cTn>
                              </p:par>
                            </p:childTnLst>
                          </p:cTn>
                        </p:par>
                        <p:par>
                          <p:cTn id="197" fill="hold">
                            <p:stCondLst>
                              <p:cond delay="500"/>
                            </p:stCondLst>
                            <p:childTnLst>
                              <p:par>
                                <p:cTn id="198" presetID="9" presetClass="exit" presetSubtype="0" fill="hold" grpId="0" nodeType="afterEffect">
                                  <p:stCondLst>
                                    <p:cond delay="0"/>
                                  </p:stCondLst>
                                  <p:childTnLst>
                                    <p:animEffect transition="out" filter="dissolve">
                                      <p:cBhvr>
                                        <p:cTn id="199" dur="500"/>
                                        <p:tgtEl>
                                          <p:spTgt spid="323"/>
                                        </p:tgtEl>
                                      </p:cBhvr>
                                    </p:animEffect>
                                    <p:set>
                                      <p:cBhvr>
                                        <p:cTn id="200" dur="1" fill="hold">
                                          <p:stCondLst>
                                            <p:cond delay="499"/>
                                          </p:stCondLst>
                                        </p:cTn>
                                        <p:tgtEl>
                                          <p:spTgt spid="323"/>
                                        </p:tgtEl>
                                        <p:attrNameLst>
                                          <p:attrName>style.visibility</p:attrName>
                                        </p:attrNameLst>
                                      </p:cBhvr>
                                      <p:to>
                                        <p:strVal val="hidden"/>
                                      </p:to>
                                    </p:se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279"/>
                                        </p:tgtEl>
                                        <p:attrNameLst>
                                          <p:attrName>style.visibility</p:attrName>
                                        </p:attrNameLst>
                                      </p:cBhvr>
                                      <p:to>
                                        <p:strVal val="visible"/>
                                      </p:to>
                                    </p:set>
                                    <p:animEffect transition="in" filter="fade">
                                      <p:cBhvr>
                                        <p:cTn id="204" dur="500"/>
                                        <p:tgtEl>
                                          <p:spTgt spid="279"/>
                                        </p:tgtEl>
                                      </p:cBhvr>
                                    </p:animEffect>
                                  </p:childTnLst>
                                </p:cTn>
                              </p:par>
                            </p:childTnLst>
                          </p:cTn>
                        </p:par>
                        <p:par>
                          <p:cTn id="205" fill="hold">
                            <p:stCondLst>
                              <p:cond delay="1500"/>
                            </p:stCondLst>
                            <p:childTnLst>
                              <p:par>
                                <p:cTn id="206" presetID="22" presetClass="emph" presetSubtype="0" repeatCount="indefinite" fill="hold" grpId="0" nodeType="afterEffect">
                                  <p:stCondLst>
                                    <p:cond delay="0"/>
                                  </p:stCondLst>
                                  <p:childTnLst>
                                    <p:animClr clrSpc="hsl" dir="cw">
                                      <p:cBhvr override="childStyle">
                                        <p:cTn id="207" dur="1000" fill="hold"/>
                                        <p:tgtEl>
                                          <p:spTgt spid="190"/>
                                        </p:tgtEl>
                                        <p:attrNameLst>
                                          <p:attrName>style.color</p:attrName>
                                        </p:attrNameLst>
                                      </p:cBhvr>
                                      <p:by>
                                        <p:hsl h="-7200000" s="0" l="0"/>
                                      </p:by>
                                    </p:animClr>
                                    <p:animClr clrSpc="hsl" dir="cw">
                                      <p:cBhvr>
                                        <p:cTn id="208" dur="1000" fill="hold"/>
                                        <p:tgtEl>
                                          <p:spTgt spid="190"/>
                                        </p:tgtEl>
                                        <p:attrNameLst>
                                          <p:attrName>fillcolor</p:attrName>
                                        </p:attrNameLst>
                                      </p:cBhvr>
                                      <p:by>
                                        <p:hsl h="-7200000" s="0" l="0"/>
                                      </p:by>
                                    </p:animClr>
                                    <p:animClr clrSpc="hsl" dir="cw">
                                      <p:cBhvr>
                                        <p:cTn id="209" dur="1000" fill="hold"/>
                                        <p:tgtEl>
                                          <p:spTgt spid="190"/>
                                        </p:tgtEl>
                                        <p:attrNameLst>
                                          <p:attrName>stroke.color</p:attrName>
                                        </p:attrNameLst>
                                      </p:cBhvr>
                                      <p:by>
                                        <p:hsl h="-7200000" s="0" l="0"/>
                                      </p:by>
                                    </p:animClr>
                                    <p:set>
                                      <p:cBhvr>
                                        <p:cTn id="210" dur="1000" fill="hold"/>
                                        <p:tgtEl>
                                          <p:spTgt spid="1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70" grpId="0" animBg="1"/>
      <p:bldP spid="71" grpId="0" animBg="1"/>
      <p:bldP spid="72" grpId="0" animBg="1"/>
      <p:bldP spid="73" grpId="0" animBg="1"/>
      <p:bldP spid="74" grpId="0" animBg="1"/>
      <p:bldP spid="75" grpId="0" animBg="1"/>
      <p:bldP spid="76" grpId="0" animBg="1"/>
      <p:bldP spid="77" grpId="0" animBg="1"/>
      <p:bldP spid="78" grpId="0" animBg="1"/>
      <p:bldP spid="190" grpId="0" animBg="1"/>
      <p:bldP spid="323" grpId="0" animBg="1"/>
      <p:bldP spid="274" grpId="0" animBg="1"/>
      <p:bldP spid="274" grpId="1" animBg="1"/>
      <p:bldP spid="275" grpId="0" animBg="1"/>
      <p:bldP spid="275" grpId="1" animBg="1"/>
      <p:bldP spid="259" grpId="0" animBg="1"/>
      <p:bldP spid="259" grpId="1" animBg="1"/>
      <p:bldP spid="260" grpId="0" animBg="1"/>
      <p:bldP spid="260" grpId="1" animBg="1"/>
      <p:bldP spid="261" grpId="0" animBg="1"/>
      <p:bldP spid="262" grpId="0" animBg="1"/>
      <p:bldP spid="263" grpId="0" animBg="1"/>
      <p:bldP spid="263" grpId="1" animBg="1"/>
      <p:bldP spid="264" grpId="0" animBg="1"/>
      <p:bldP spid="264" grpId="1" animBg="1"/>
      <p:bldP spid="265" grpId="0" animBg="1"/>
      <p:bldP spid="266" grpId="0" animBg="1"/>
      <p:bldP spid="276" grpId="0" animBg="1"/>
      <p:bldP spid="276" grpId="1" animBg="1"/>
      <p:bldP spid="289" grpId="0" animBg="1"/>
      <p:bldP spid="290" grpId="0" animBg="1"/>
      <p:bldP spid="291" grpId="0" animBg="1"/>
      <p:bldP spid="292" grpId="0" animBg="1"/>
      <p:bldP spid="293" grpId="0" animBg="1"/>
      <p:bldP spid="294" grpId="0" animBg="1"/>
      <p:bldP spid="295" grpId="0" animBg="1"/>
      <p:bldP spid="296" grpId="0" animBg="1"/>
      <p:bldP spid="277" grpId="0" animBg="1"/>
      <p:bldP spid="277" grpId="1" animBg="1"/>
      <p:bldP spid="278" grpId="0" animBg="1"/>
      <p:bldP spid="278" grpId="1"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2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6" name="Straight Connector 335"/>
          <p:cNvCxnSpPr/>
          <p:nvPr/>
        </p:nvCxnSpPr>
        <p:spPr>
          <a:xfrm flipH="1">
            <a:off x="5996801" y="3515676"/>
            <a:ext cx="878140" cy="1"/>
          </a:xfrm>
          <a:prstGeom prst="line">
            <a:avLst/>
          </a:prstGeom>
        </p:spPr>
        <p:style>
          <a:lnRef idx="2">
            <a:schemeClr val="dk1"/>
          </a:lnRef>
          <a:fillRef idx="0">
            <a:schemeClr val="dk1"/>
          </a:fillRef>
          <a:effectRef idx="1">
            <a:schemeClr val="dk1"/>
          </a:effectRef>
          <a:fontRef idx="minor">
            <a:schemeClr val="tx1"/>
          </a:fontRef>
        </p:style>
      </p:cxnSp>
      <p:cxnSp>
        <p:nvCxnSpPr>
          <p:cNvPr id="288" name="Straight Connector 287"/>
          <p:cNvCxnSpPr/>
          <p:nvPr/>
        </p:nvCxnSpPr>
        <p:spPr>
          <a:xfrm flipH="1" flipV="1">
            <a:off x="3595362" y="3376829"/>
            <a:ext cx="1054123" cy="262511"/>
          </a:xfrm>
          <a:prstGeom prst="line">
            <a:avLst/>
          </a:prstGeom>
        </p:spPr>
        <p:style>
          <a:lnRef idx="2">
            <a:schemeClr val="dk1"/>
          </a:lnRef>
          <a:fillRef idx="0">
            <a:schemeClr val="dk1"/>
          </a:fillRef>
          <a:effectRef idx="1">
            <a:schemeClr val="dk1"/>
          </a:effectRef>
          <a:fontRef idx="minor">
            <a:schemeClr val="tx1"/>
          </a:fontRef>
        </p:style>
      </p:cxnSp>
      <p:cxnSp>
        <p:nvCxnSpPr>
          <p:cNvPr id="291" name="Straight Connector 290"/>
          <p:cNvCxnSpPr/>
          <p:nvPr/>
        </p:nvCxnSpPr>
        <p:spPr>
          <a:xfrm flipH="1">
            <a:off x="3595361" y="4746132"/>
            <a:ext cx="1009974" cy="0"/>
          </a:xfrm>
          <a:prstGeom prst="line">
            <a:avLst/>
          </a:prstGeom>
        </p:spPr>
        <p:style>
          <a:lnRef idx="2">
            <a:schemeClr val="dk1"/>
          </a:lnRef>
          <a:fillRef idx="0">
            <a:schemeClr val="dk1"/>
          </a:fillRef>
          <a:effectRef idx="1">
            <a:schemeClr val="dk1"/>
          </a:effectRef>
          <a:fontRef idx="minor">
            <a:schemeClr val="tx1"/>
          </a:fontRef>
        </p:style>
      </p:cxnSp>
      <p:cxnSp>
        <p:nvCxnSpPr>
          <p:cNvPr id="283" name="Straight Connector 282"/>
          <p:cNvCxnSpPr/>
          <p:nvPr/>
        </p:nvCxnSpPr>
        <p:spPr>
          <a:xfrm flipH="1" flipV="1">
            <a:off x="8405193" y="3769280"/>
            <a:ext cx="743329" cy="216747"/>
          </a:xfrm>
          <a:prstGeom prst="line">
            <a:avLst/>
          </a:prstGeom>
        </p:spPr>
        <p:style>
          <a:lnRef idx="2">
            <a:schemeClr val="dk1"/>
          </a:lnRef>
          <a:fillRef idx="0">
            <a:schemeClr val="dk1"/>
          </a:fillRef>
          <a:effectRef idx="1">
            <a:schemeClr val="dk1"/>
          </a:effectRef>
          <a:fontRef idx="minor">
            <a:schemeClr val="tx1"/>
          </a:fontRef>
        </p:style>
      </p:cxnSp>
      <p:cxnSp>
        <p:nvCxnSpPr>
          <p:cNvPr id="256" name="Straight Connector 255"/>
          <p:cNvCxnSpPr/>
          <p:nvPr/>
        </p:nvCxnSpPr>
        <p:spPr>
          <a:xfrm flipH="1" flipV="1">
            <a:off x="7196515" y="3547797"/>
            <a:ext cx="1208676" cy="221483"/>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flipH="1">
            <a:off x="6468790" y="3547800"/>
            <a:ext cx="498796" cy="1146463"/>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5572132" y="3639342"/>
            <a:ext cx="207922" cy="636705"/>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flipV="1">
            <a:off x="5689088" y="4380104"/>
            <a:ext cx="779702" cy="340043"/>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a:off x="6585748" y="4694261"/>
            <a:ext cx="1289165" cy="2588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H="1" flipV="1">
            <a:off x="7196517" y="3639340"/>
            <a:ext cx="818687" cy="1175953"/>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flipH="1">
            <a:off x="4649484" y="4380102"/>
            <a:ext cx="922648" cy="43519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H="1" flipV="1">
            <a:off x="5780054" y="3639342"/>
            <a:ext cx="688738" cy="105492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H="1">
            <a:off x="8078345" y="3769280"/>
            <a:ext cx="278060" cy="950864"/>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flipH="1">
            <a:off x="4605336" y="3769282"/>
            <a:ext cx="44149" cy="976852"/>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H="1">
            <a:off x="4649483" y="3639340"/>
            <a:ext cx="1039605" cy="129940"/>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smtClean="0"/>
              <a:t>Checking Policy with </a:t>
            </a:r>
            <a:r>
              <a:rPr lang="en-US" dirty="0" err="1" smtClean="0"/>
              <a:t>NetPlumber</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pic>
        <p:nvPicPr>
          <p:cNvPr id="7" name="Picture 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337" y="4380104"/>
            <a:ext cx="691068" cy="706069"/>
          </a:xfrm>
          <a:prstGeom prst="rect">
            <a:avLst/>
          </a:prstGeom>
        </p:spPr>
      </p:pic>
      <p:pic>
        <p:nvPicPr>
          <p:cNvPr id="25" name="Picture 24"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264" y="3988194"/>
            <a:ext cx="691068" cy="706069"/>
          </a:xfrm>
          <a:prstGeom prst="rect">
            <a:avLst/>
          </a:prstGeom>
        </p:spPr>
      </p:pic>
      <p:pic>
        <p:nvPicPr>
          <p:cNvPr id="26" name="Picture 25"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380" y="3160083"/>
            <a:ext cx="691068" cy="706069"/>
          </a:xfrm>
          <a:prstGeom prst="rect">
            <a:avLst/>
          </a:prstGeom>
        </p:spPr>
      </p:pic>
      <p:pic>
        <p:nvPicPr>
          <p:cNvPr id="27" name="Picture 2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15" y="4380104"/>
            <a:ext cx="691068" cy="706069"/>
          </a:xfrm>
          <a:prstGeom prst="rect">
            <a:avLst/>
          </a:prstGeom>
        </p:spPr>
      </p:pic>
      <p:pic>
        <p:nvPicPr>
          <p:cNvPr id="28" name="Picture 27"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846" y="3160083"/>
            <a:ext cx="691068" cy="706069"/>
          </a:xfrm>
          <a:prstGeom prst="rect">
            <a:avLst/>
          </a:prstGeom>
        </p:spPr>
      </p:pic>
      <p:pic>
        <p:nvPicPr>
          <p:cNvPr id="29" name="Picture 28"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326" y="4427579"/>
            <a:ext cx="691068" cy="706069"/>
          </a:xfrm>
          <a:prstGeom prst="rect">
            <a:avLst/>
          </a:prstGeom>
        </p:spPr>
      </p:pic>
      <p:pic>
        <p:nvPicPr>
          <p:cNvPr id="53" name="Picture 52"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949" y="3308007"/>
            <a:ext cx="691068" cy="706069"/>
          </a:xfrm>
          <a:prstGeom prst="rect">
            <a:avLst/>
          </a:prstGeom>
        </p:spPr>
      </p:pic>
      <p:pic>
        <p:nvPicPr>
          <p:cNvPr id="54" name="Picture 53"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872" y="3376830"/>
            <a:ext cx="691068" cy="706069"/>
          </a:xfrm>
          <a:prstGeom prst="rect">
            <a:avLst/>
          </a:prstGeom>
        </p:spPr>
      </p:pic>
      <p:sp>
        <p:nvSpPr>
          <p:cNvPr id="69" name="Rectangle 68"/>
          <p:cNvSpPr/>
          <p:nvPr/>
        </p:nvSpPr>
        <p:spPr>
          <a:xfrm>
            <a:off x="2572921" y="553852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0" name="Rectangle 69"/>
          <p:cNvSpPr/>
          <p:nvPr/>
        </p:nvSpPr>
        <p:spPr>
          <a:xfrm>
            <a:off x="2572921" y="585923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572921" y="6772958"/>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572921" y="5900382"/>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75" name="Rectangle 74"/>
          <p:cNvSpPr/>
          <p:nvPr/>
        </p:nvSpPr>
        <p:spPr>
          <a:xfrm>
            <a:off x="2491636" y="5417436"/>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3595361" y="75614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3595361" y="788213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9" name="Rectangle 118"/>
          <p:cNvSpPr/>
          <p:nvPr/>
        </p:nvSpPr>
        <p:spPr>
          <a:xfrm>
            <a:off x="3595361" y="879586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0" name="Rectangle 119"/>
          <p:cNvSpPr/>
          <p:nvPr/>
        </p:nvSpPr>
        <p:spPr>
          <a:xfrm>
            <a:off x="3595361" y="7923291"/>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21" name="Rectangle 120"/>
          <p:cNvSpPr/>
          <p:nvPr/>
        </p:nvSpPr>
        <p:spPr>
          <a:xfrm>
            <a:off x="3514077" y="744034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2" name="Rectangle 121"/>
          <p:cNvSpPr/>
          <p:nvPr/>
        </p:nvSpPr>
        <p:spPr>
          <a:xfrm>
            <a:off x="4244297" y="543248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3" name="Rectangle 122"/>
          <p:cNvSpPr/>
          <p:nvPr/>
        </p:nvSpPr>
        <p:spPr>
          <a:xfrm>
            <a:off x="4244297" y="575318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4" name="Rectangle 123"/>
          <p:cNvSpPr/>
          <p:nvPr/>
        </p:nvSpPr>
        <p:spPr>
          <a:xfrm>
            <a:off x="4244297" y="666691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5" name="Rectangle 124"/>
          <p:cNvSpPr/>
          <p:nvPr/>
        </p:nvSpPr>
        <p:spPr>
          <a:xfrm>
            <a:off x="4244297" y="5794341"/>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26" name="Rectangle 125"/>
          <p:cNvSpPr/>
          <p:nvPr/>
        </p:nvSpPr>
        <p:spPr>
          <a:xfrm>
            <a:off x="4163013" y="531139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7" name="Rectangle 126"/>
          <p:cNvSpPr/>
          <p:nvPr/>
        </p:nvSpPr>
        <p:spPr>
          <a:xfrm>
            <a:off x="5112454" y="730777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8" name="Rectangle 127"/>
          <p:cNvSpPr/>
          <p:nvPr/>
        </p:nvSpPr>
        <p:spPr>
          <a:xfrm>
            <a:off x="5112454" y="762848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9" name="Rectangle 128"/>
          <p:cNvSpPr/>
          <p:nvPr/>
        </p:nvSpPr>
        <p:spPr>
          <a:xfrm>
            <a:off x="5112454" y="854221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0" name="Rectangle 129"/>
          <p:cNvSpPr/>
          <p:nvPr/>
        </p:nvSpPr>
        <p:spPr>
          <a:xfrm>
            <a:off x="5112454" y="7669633"/>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31" name="Rectangle 130"/>
          <p:cNvSpPr/>
          <p:nvPr/>
        </p:nvSpPr>
        <p:spPr>
          <a:xfrm>
            <a:off x="5031170" y="7186688"/>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6446106" y="736653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6446106" y="76872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6446106" y="860096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6446106" y="7728387"/>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36" name="Rectangle 135"/>
          <p:cNvSpPr/>
          <p:nvPr/>
        </p:nvSpPr>
        <p:spPr>
          <a:xfrm>
            <a:off x="6364822" y="7245441"/>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7445396" y="552760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7445396" y="584830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9" name="Rectangle 138"/>
          <p:cNvSpPr/>
          <p:nvPr/>
        </p:nvSpPr>
        <p:spPr>
          <a:xfrm>
            <a:off x="7445396" y="67620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0" name="Rectangle 139"/>
          <p:cNvSpPr/>
          <p:nvPr/>
        </p:nvSpPr>
        <p:spPr>
          <a:xfrm>
            <a:off x="7445396" y="5889459"/>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41" name="Rectangle 140"/>
          <p:cNvSpPr/>
          <p:nvPr/>
        </p:nvSpPr>
        <p:spPr>
          <a:xfrm>
            <a:off x="7364112" y="540651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8405190" y="76367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8405190" y="795747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8405190" y="887120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8405190" y="7998629"/>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46" name="Rectangle 145"/>
          <p:cNvSpPr/>
          <p:nvPr/>
        </p:nvSpPr>
        <p:spPr>
          <a:xfrm>
            <a:off x="8323906" y="751568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9949941" y="56377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9949941" y="595847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9" name="Rectangle 148"/>
          <p:cNvSpPr/>
          <p:nvPr/>
        </p:nvSpPr>
        <p:spPr>
          <a:xfrm>
            <a:off x="9949941" y="687220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0" name="Rectangle 149"/>
          <p:cNvSpPr/>
          <p:nvPr/>
        </p:nvSpPr>
        <p:spPr>
          <a:xfrm>
            <a:off x="9949941" y="5999629"/>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51" name="Rectangle 150"/>
          <p:cNvSpPr/>
          <p:nvPr/>
        </p:nvSpPr>
        <p:spPr>
          <a:xfrm>
            <a:off x="9868657" y="551668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2" name="Straight Connector 151"/>
          <p:cNvCxnSpPr>
            <a:stCxn id="122" idx="1"/>
            <a:endCxn id="69" idx="3"/>
          </p:cNvCxnSpPr>
          <p:nvPr/>
        </p:nvCxnSpPr>
        <p:spPr>
          <a:xfrm flipH="1">
            <a:off x="3001755" y="5536438"/>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155" name="Straight Connector 154"/>
          <p:cNvCxnSpPr>
            <a:stCxn id="122" idx="1"/>
            <a:endCxn id="70" idx="3"/>
          </p:cNvCxnSpPr>
          <p:nvPr/>
        </p:nvCxnSpPr>
        <p:spPr>
          <a:xfrm flipH="1">
            <a:off x="3001755" y="5536437"/>
            <a:ext cx="1242542" cy="426743"/>
          </a:xfrm>
          <a:prstGeom prst="line">
            <a:avLst/>
          </a:prstGeom>
          <a:ln w="15875"/>
        </p:spPr>
        <p:style>
          <a:lnRef idx="2">
            <a:schemeClr val="dk1"/>
          </a:lnRef>
          <a:fillRef idx="0">
            <a:schemeClr val="dk1"/>
          </a:fillRef>
          <a:effectRef idx="1">
            <a:schemeClr val="dk1"/>
          </a:effectRef>
          <a:fontRef idx="minor">
            <a:schemeClr val="tx1"/>
          </a:fontRef>
        </p:style>
      </p:cxnSp>
      <p:cxnSp>
        <p:nvCxnSpPr>
          <p:cNvPr id="159" name="Straight Connector 158"/>
          <p:cNvCxnSpPr>
            <a:stCxn id="124" idx="1"/>
            <a:endCxn id="70" idx="3"/>
          </p:cNvCxnSpPr>
          <p:nvPr/>
        </p:nvCxnSpPr>
        <p:spPr>
          <a:xfrm flipH="1" flipV="1">
            <a:off x="3001755" y="5963180"/>
            <a:ext cx="1242542" cy="807689"/>
          </a:xfrm>
          <a:prstGeom prst="line">
            <a:avLst/>
          </a:prstGeom>
          <a:ln w="15875"/>
        </p:spPr>
        <p:style>
          <a:lnRef idx="2">
            <a:schemeClr val="dk1"/>
          </a:lnRef>
          <a:fillRef idx="0">
            <a:schemeClr val="dk1"/>
          </a:fillRef>
          <a:effectRef idx="1">
            <a:schemeClr val="dk1"/>
          </a:effectRef>
          <a:fontRef idx="minor">
            <a:schemeClr val="tx1"/>
          </a:fontRef>
        </p:style>
      </p:cxnSp>
      <p:cxnSp>
        <p:nvCxnSpPr>
          <p:cNvPr id="162" name="Straight Connector 161"/>
          <p:cNvCxnSpPr>
            <a:stCxn id="123" idx="1"/>
            <a:endCxn id="72" idx="3"/>
          </p:cNvCxnSpPr>
          <p:nvPr/>
        </p:nvCxnSpPr>
        <p:spPr>
          <a:xfrm flipH="1">
            <a:off x="3001755" y="5857139"/>
            <a:ext cx="1242542" cy="1019770"/>
          </a:xfrm>
          <a:prstGeom prst="line">
            <a:avLst/>
          </a:prstGeom>
          <a:ln w="15875"/>
        </p:spPr>
        <p:style>
          <a:lnRef idx="2">
            <a:schemeClr val="dk1"/>
          </a:lnRef>
          <a:fillRef idx="0">
            <a:schemeClr val="dk1"/>
          </a:fillRef>
          <a:effectRef idx="1">
            <a:schemeClr val="dk1"/>
          </a:effectRef>
          <a:fontRef idx="minor">
            <a:schemeClr val="tx1"/>
          </a:fontRef>
        </p:style>
      </p:cxnSp>
      <p:cxnSp>
        <p:nvCxnSpPr>
          <p:cNvPr id="165" name="Straight Connector 164"/>
          <p:cNvCxnSpPr>
            <a:stCxn id="124" idx="1"/>
            <a:endCxn id="72" idx="3"/>
          </p:cNvCxnSpPr>
          <p:nvPr/>
        </p:nvCxnSpPr>
        <p:spPr>
          <a:xfrm flipH="1">
            <a:off x="3001755" y="6770870"/>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168" name="Straight Connector 167"/>
          <p:cNvCxnSpPr>
            <a:stCxn id="122" idx="1"/>
            <a:endCxn id="72" idx="3"/>
          </p:cNvCxnSpPr>
          <p:nvPr/>
        </p:nvCxnSpPr>
        <p:spPr>
          <a:xfrm flipH="1">
            <a:off x="3001755" y="5536438"/>
            <a:ext cx="1242542" cy="1340473"/>
          </a:xfrm>
          <a:prstGeom prst="line">
            <a:avLst/>
          </a:prstGeom>
          <a:ln w="15875"/>
        </p:spPr>
        <p:style>
          <a:lnRef idx="2">
            <a:schemeClr val="dk1"/>
          </a:lnRef>
          <a:fillRef idx="0">
            <a:schemeClr val="dk1"/>
          </a:fillRef>
          <a:effectRef idx="1">
            <a:schemeClr val="dk1"/>
          </a:effectRef>
          <a:fontRef idx="minor">
            <a:schemeClr val="tx1"/>
          </a:fontRef>
        </p:style>
      </p:cxnSp>
      <p:cxnSp>
        <p:nvCxnSpPr>
          <p:cNvPr id="171" name="Straight Connector 170"/>
          <p:cNvCxnSpPr>
            <a:stCxn id="117" idx="1"/>
            <a:endCxn id="69" idx="3"/>
          </p:cNvCxnSpPr>
          <p:nvPr/>
        </p:nvCxnSpPr>
        <p:spPr>
          <a:xfrm flipH="1" flipV="1">
            <a:off x="3001757" y="5642479"/>
            <a:ext cx="593606" cy="2022909"/>
          </a:xfrm>
          <a:prstGeom prst="line">
            <a:avLst/>
          </a:prstGeom>
          <a:ln w="15875"/>
        </p:spPr>
        <p:style>
          <a:lnRef idx="2">
            <a:schemeClr val="dk1"/>
          </a:lnRef>
          <a:fillRef idx="0">
            <a:schemeClr val="dk1"/>
          </a:fillRef>
          <a:effectRef idx="1">
            <a:schemeClr val="dk1"/>
          </a:effectRef>
          <a:fontRef idx="minor">
            <a:schemeClr val="tx1"/>
          </a:fontRef>
        </p:style>
      </p:cxnSp>
      <p:cxnSp>
        <p:nvCxnSpPr>
          <p:cNvPr id="174" name="Straight Connector 173"/>
          <p:cNvCxnSpPr>
            <a:stCxn id="118" idx="1"/>
            <a:endCxn id="72" idx="3"/>
          </p:cNvCxnSpPr>
          <p:nvPr/>
        </p:nvCxnSpPr>
        <p:spPr>
          <a:xfrm flipH="1" flipV="1">
            <a:off x="3001757" y="6876909"/>
            <a:ext cx="593606" cy="1109180"/>
          </a:xfrm>
          <a:prstGeom prst="line">
            <a:avLst/>
          </a:prstGeom>
          <a:ln w="15875"/>
        </p:spPr>
        <p:style>
          <a:lnRef idx="2">
            <a:schemeClr val="dk1"/>
          </a:lnRef>
          <a:fillRef idx="0">
            <a:schemeClr val="dk1"/>
          </a:fillRef>
          <a:effectRef idx="1">
            <a:schemeClr val="dk1"/>
          </a:effectRef>
          <a:fontRef idx="minor">
            <a:schemeClr val="tx1"/>
          </a:fontRef>
        </p:style>
      </p:cxnSp>
      <p:cxnSp>
        <p:nvCxnSpPr>
          <p:cNvPr id="177" name="Straight Connector 176"/>
          <p:cNvCxnSpPr>
            <a:stCxn id="127" idx="1"/>
            <a:endCxn id="119" idx="3"/>
          </p:cNvCxnSpPr>
          <p:nvPr/>
        </p:nvCxnSpPr>
        <p:spPr>
          <a:xfrm flipH="1">
            <a:off x="4024199" y="7411731"/>
            <a:ext cx="1088257" cy="1488090"/>
          </a:xfrm>
          <a:prstGeom prst="line">
            <a:avLst/>
          </a:prstGeom>
          <a:ln w="15875"/>
        </p:spPr>
        <p:style>
          <a:lnRef idx="2">
            <a:schemeClr val="dk1"/>
          </a:lnRef>
          <a:fillRef idx="0">
            <a:schemeClr val="dk1"/>
          </a:fillRef>
          <a:effectRef idx="1">
            <a:schemeClr val="dk1"/>
          </a:effectRef>
          <a:fontRef idx="minor">
            <a:schemeClr val="tx1"/>
          </a:fontRef>
        </p:style>
      </p:cxnSp>
      <p:cxnSp>
        <p:nvCxnSpPr>
          <p:cNvPr id="180" name="Straight Connector 179"/>
          <p:cNvCxnSpPr>
            <a:stCxn id="127" idx="1"/>
            <a:endCxn id="117" idx="3"/>
          </p:cNvCxnSpPr>
          <p:nvPr/>
        </p:nvCxnSpPr>
        <p:spPr>
          <a:xfrm flipH="1">
            <a:off x="4024199" y="7411731"/>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183" name="Straight Connector 182"/>
          <p:cNvCxnSpPr>
            <a:stCxn id="128" idx="1"/>
            <a:endCxn id="118" idx="3"/>
          </p:cNvCxnSpPr>
          <p:nvPr/>
        </p:nvCxnSpPr>
        <p:spPr>
          <a:xfrm flipH="1">
            <a:off x="4024199" y="7732432"/>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186" name="Straight Connector 185"/>
          <p:cNvCxnSpPr>
            <a:stCxn id="129" idx="1"/>
          </p:cNvCxnSpPr>
          <p:nvPr/>
        </p:nvCxnSpPr>
        <p:spPr>
          <a:xfrm flipH="1">
            <a:off x="4024199" y="8646161"/>
            <a:ext cx="1088257" cy="292645"/>
          </a:xfrm>
          <a:prstGeom prst="line">
            <a:avLst/>
          </a:prstGeom>
          <a:ln w="15875"/>
        </p:spPr>
        <p:style>
          <a:lnRef idx="2">
            <a:schemeClr val="dk1"/>
          </a:lnRef>
          <a:fillRef idx="0">
            <a:schemeClr val="dk1"/>
          </a:fillRef>
          <a:effectRef idx="1">
            <a:schemeClr val="dk1"/>
          </a:effectRef>
          <a:fontRef idx="minor">
            <a:schemeClr val="tx1"/>
          </a:fontRef>
        </p:style>
      </p:cxnSp>
      <p:cxnSp>
        <p:nvCxnSpPr>
          <p:cNvPr id="189" name="Straight Connector 188"/>
          <p:cNvCxnSpPr>
            <a:stCxn id="129" idx="1"/>
            <a:endCxn id="118" idx="3"/>
          </p:cNvCxnSpPr>
          <p:nvPr/>
        </p:nvCxnSpPr>
        <p:spPr>
          <a:xfrm flipH="1" flipV="1">
            <a:off x="4024199" y="7986091"/>
            <a:ext cx="1088257" cy="660072"/>
          </a:xfrm>
          <a:prstGeom prst="line">
            <a:avLst/>
          </a:prstGeom>
          <a:ln w="15875"/>
        </p:spPr>
        <p:style>
          <a:lnRef idx="2">
            <a:schemeClr val="dk1"/>
          </a:lnRef>
          <a:fillRef idx="0">
            <a:schemeClr val="dk1"/>
          </a:fillRef>
          <a:effectRef idx="1">
            <a:schemeClr val="dk1"/>
          </a:effectRef>
          <a:fontRef idx="minor">
            <a:schemeClr val="tx1"/>
          </a:fontRef>
        </p:style>
      </p:cxnSp>
      <p:cxnSp>
        <p:nvCxnSpPr>
          <p:cNvPr id="192" name="Straight Connector 191"/>
          <p:cNvCxnSpPr>
            <a:stCxn id="122" idx="3"/>
            <a:endCxn id="127" idx="1"/>
          </p:cNvCxnSpPr>
          <p:nvPr/>
        </p:nvCxnSpPr>
        <p:spPr>
          <a:xfrm>
            <a:off x="4673132" y="5536439"/>
            <a:ext cx="439322" cy="1875292"/>
          </a:xfrm>
          <a:prstGeom prst="line">
            <a:avLst/>
          </a:prstGeom>
          <a:ln w="15875"/>
        </p:spPr>
        <p:style>
          <a:lnRef idx="2">
            <a:schemeClr val="dk1"/>
          </a:lnRef>
          <a:fillRef idx="0">
            <a:schemeClr val="dk1"/>
          </a:fillRef>
          <a:effectRef idx="1">
            <a:schemeClr val="dk1"/>
          </a:effectRef>
          <a:fontRef idx="minor">
            <a:schemeClr val="tx1"/>
          </a:fontRef>
        </p:style>
      </p:cxnSp>
      <p:cxnSp>
        <p:nvCxnSpPr>
          <p:cNvPr id="195" name="Straight Connector 194"/>
          <p:cNvCxnSpPr>
            <a:endCxn id="124" idx="3"/>
          </p:cNvCxnSpPr>
          <p:nvPr/>
        </p:nvCxnSpPr>
        <p:spPr>
          <a:xfrm flipH="1" flipV="1">
            <a:off x="4673132" y="6770869"/>
            <a:ext cx="439322" cy="916366"/>
          </a:xfrm>
          <a:prstGeom prst="line">
            <a:avLst/>
          </a:prstGeom>
          <a:ln w="15875"/>
        </p:spPr>
        <p:style>
          <a:lnRef idx="2">
            <a:schemeClr val="dk1"/>
          </a:lnRef>
          <a:fillRef idx="0">
            <a:schemeClr val="dk1"/>
          </a:fillRef>
          <a:effectRef idx="1">
            <a:schemeClr val="dk1"/>
          </a:effectRef>
          <a:fontRef idx="minor">
            <a:schemeClr val="tx1"/>
          </a:fontRef>
        </p:style>
      </p:cxnSp>
      <p:cxnSp>
        <p:nvCxnSpPr>
          <p:cNvPr id="199" name="Straight Connector 198"/>
          <p:cNvCxnSpPr>
            <a:stCxn id="132" idx="1"/>
          </p:cNvCxnSpPr>
          <p:nvPr/>
        </p:nvCxnSpPr>
        <p:spPr>
          <a:xfrm flipH="1" flipV="1">
            <a:off x="4673132" y="5859229"/>
            <a:ext cx="1772974" cy="1611254"/>
          </a:xfrm>
          <a:prstGeom prst="line">
            <a:avLst/>
          </a:prstGeom>
          <a:ln w="15875"/>
        </p:spPr>
        <p:style>
          <a:lnRef idx="2">
            <a:schemeClr val="dk1"/>
          </a:lnRef>
          <a:fillRef idx="0">
            <a:schemeClr val="dk1"/>
          </a:fillRef>
          <a:effectRef idx="1">
            <a:schemeClr val="dk1"/>
          </a:effectRef>
          <a:fontRef idx="minor">
            <a:schemeClr val="tx1"/>
          </a:fontRef>
        </p:style>
      </p:cxnSp>
      <p:cxnSp>
        <p:nvCxnSpPr>
          <p:cNvPr id="202" name="Straight Connector 201"/>
          <p:cNvCxnSpPr>
            <a:stCxn id="133" idx="1"/>
            <a:endCxn id="124" idx="3"/>
          </p:cNvCxnSpPr>
          <p:nvPr/>
        </p:nvCxnSpPr>
        <p:spPr>
          <a:xfrm flipH="1" flipV="1">
            <a:off x="4673132" y="6770869"/>
            <a:ext cx="1772974" cy="1020316"/>
          </a:xfrm>
          <a:prstGeom prst="line">
            <a:avLst/>
          </a:prstGeom>
          <a:ln w="15875"/>
        </p:spPr>
        <p:style>
          <a:lnRef idx="2">
            <a:schemeClr val="dk1"/>
          </a:lnRef>
          <a:fillRef idx="0">
            <a:schemeClr val="dk1"/>
          </a:fillRef>
          <a:effectRef idx="1">
            <a:schemeClr val="dk1"/>
          </a:effectRef>
          <a:fontRef idx="minor">
            <a:schemeClr val="tx1"/>
          </a:fontRef>
        </p:style>
      </p:cxnSp>
      <p:cxnSp>
        <p:nvCxnSpPr>
          <p:cNvPr id="206" name="Straight Connector 205"/>
          <p:cNvCxnSpPr>
            <a:stCxn id="134" idx="1"/>
            <a:endCxn id="122" idx="3"/>
          </p:cNvCxnSpPr>
          <p:nvPr/>
        </p:nvCxnSpPr>
        <p:spPr>
          <a:xfrm flipH="1" flipV="1">
            <a:off x="4673132" y="5536437"/>
            <a:ext cx="1772974" cy="3168478"/>
          </a:xfrm>
          <a:prstGeom prst="line">
            <a:avLst/>
          </a:prstGeom>
          <a:ln w="15875"/>
        </p:spPr>
        <p:style>
          <a:lnRef idx="2">
            <a:schemeClr val="dk1"/>
          </a:lnRef>
          <a:fillRef idx="0">
            <a:schemeClr val="dk1"/>
          </a:fillRef>
          <a:effectRef idx="1">
            <a:schemeClr val="dk1"/>
          </a:effectRef>
          <a:fontRef idx="minor">
            <a:schemeClr val="tx1"/>
          </a:fontRef>
        </p:style>
      </p:cxnSp>
      <p:cxnSp>
        <p:nvCxnSpPr>
          <p:cNvPr id="209" name="Straight Connector 208"/>
          <p:cNvCxnSpPr>
            <a:stCxn id="133" idx="1"/>
            <a:endCxn id="129" idx="3"/>
          </p:cNvCxnSpPr>
          <p:nvPr/>
        </p:nvCxnSpPr>
        <p:spPr>
          <a:xfrm flipH="1">
            <a:off x="5541290" y="7791187"/>
            <a:ext cx="904816" cy="854976"/>
          </a:xfrm>
          <a:prstGeom prst="line">
            <a:avLst/>
          </a:prstGeom>
          <a:ln w="15875"/>
        </p:spPr>
        <p:style>
          <a:lnRef idx="2">
            <a:schemeClr val="dk1"/>
          </a:lnRef>
          <a:fillRef idx="0">
            <a:schemeClr val="dk1"/>
          </a:fillRef>
          <a:effectRef idx="1">
            <a:schemeClr val="dk1"/>
          </a:effectRef>
          <a:fontRef idx="minor">
            <a:schemeClr val="tx1"/>
          </a:fontRef>
        </p:style>
      </p:cxnSp>
      <p:cxnSp>
        <p:nvCxnSpPr>
          <p:cNvPr id="213" name="Straight Connector 212"/>
          <p:cNvCxnSpPr>
            <a:stCxn id="134" idx="1"/>
            <a:endCxn id="128" idx="3"/>
          </p:cNvCxnSpPr>
          <p:nvPr/>
        </p:nvCxnSpPr>
        <p:spPr>
          <a:xfrm flipH="1" flipV="1">
            <a:off x="5541290" y="7732434"/>
            <a:ext cx="904816" cy="972483"/>
          </a:xfrm>
          <a:prstGeom prst="line">
            <a:avLst/>
          </a:prstGeom>
          <a:ln w="15875"/>
        </p:spPr>
        <p:style>
          <a:lnRef idx="2">
            <a:schemeClr val="dk1"/>
          </a:lnRef>
          <a:fillRef idx="0">
            <a:schemeClr val="dk1"/>
          </a:fillRef>
          <a:effectRef idx="1">
            <a:schemeClr val="dk1"/>
          </a:effectRef>
          <a:fontRef idx="minor">
            <a:schemeClr val="tx1"/>
          </a:fontRef>
        </p:style>
      </p:cxnSp>
      <p:cxnSp>
        <p:nvCxnSpPr>
          <p:cNvPr id="216" name="Straight Connector 215"/>
          <p:cNvCxnSpPr>
            <a:stCxn id="132" idx="1"/>
            <a:endCxn id="127" idx="3"/>
          </p:cNvCxnSpPr>
          <p:nvPr/>
        </p:nvCxnSpPr>
        <p:spPr>
          <a:xfrm flipH="1" flipV="1">
            <a:off x="5541290" y="7411731"/>
            <a:ext cx="904816" cy="58753"/>
          </a:xfrm>
          <a:prstGeom prst="line">
            <a:avLst/>
          </a:prstGeom>
          <a:ln w="15875"/>
        </p:spPr>
        <p:style>
          <a:lnRef idx="2">
            <a:schemeClr val="dk1"/>
          </a:lnRef>
          <a:fillRef idx="0">
            <a:schemeClr val="dk1"/>
          </a:fillRef>
          <a:effectRef idx="1">
            <a:schemeClr val="dk1"/>
          </a:effectRef>
          <a:fontRef idx="minor">
            <a:schemeClr val="tx1"/>
          </a:fontRef>
        </p:style>
      </p:cxnSp>
      <p:cxnSp>
        <p:nvCxnSpPr>
          <p:cNvPr id="219" name="Straight Connector 218"/>
          <p:cNvCxnSpPr>
            <a:stCxn id="133" idx="1"/>
            <a:endCxn id="127" idx="3"/>
          </p:cNvCxnSpPr>
          <p:nvPr/>
        </p:nvCxnSpPr>
        <p:spPr>
          <a:xfrm flipH="1" flipV="1">
            <a:off x="5541290" y="7411731"/>
            <a:ext cx="904816" cy="379456"/>
          </a:xfrm>
          <a:prstGeom prst="line">
            <a:avLst/>
          </a:prstGeom>
          <a:ln w="15875"/>
        </p:spPr>
        <p:style>
          <a:lnRef idx="2">
            <a:schemeClr val="dk1"/>
          </a:lnRef>
          <a:fillRef idx="0">
            <a:schemeClr val="dk1"/>
          </a:fillRef>
          <a:effectRef idx="1">
            <a:schemeClr val="dk1"/>
          </a:effectRef>
          <a:fontRef idx="minor">
            <a:schemeClr val="tx1"/>
          </a:fontRef>
        </p:style>
      </p:cxnSp>
      <p:cxnSp>
        <p:nvCxnSpPr>
          <p:cNvPr id="222" name="Straight Connector 221"/>
          <p:cNvCxnSpPr>
            <a:stCxn id="142" idx="1"/>
            <a:endCxn id="132" idx="3"/>
          </p:cNvCxnSpPr>
          <p:nvPr/>
        </p:nvCxnSpPr>
        <p:spPr>
          <a:xfrm flipH="1" flipV="1">
            <a:off x="6874941" y="7470483"/>
            <a:ext cx="1530249" cy="270242"/>
          </a:xfrm>
          <a:prstGeom prst="line">
            <a:avLst/>
          </a:prstGeom>
          <a:ln w="15875"/>
        </p:spPr>
        <p:style>
          <a:lnRef idx="2">
            <a:schemeClr val="dk1"/>
          </a:lnRef>
          <a:fillRef idx="0">
            <a:schemeClr val="dk1"/>
          </a:fillRef>
          <a:effectRef idx="1">
            <a:schemeClr val="dk1"/>
          </a:effectRef>
          <a:fontRef idx="minor">
            <a:schemeClr val="tx1"/>
          </a:fontRef>
        </p:style>
      </p:cxnSp>
      <p:cxnSp>
        <p:nvCxnSpPr>
          <p:cNvPr id="225" name="Straight Connector 224"/>
          <p:cNvCxnSpPr>
            <a:stCxn id="142" idx="1"/>
            <a:endCxn id="133" idx="3"/>
          </p:cNvCxnSpPr>
          <p:nvPr/>
        </p:nvCxnSpPr>
        <p:spPr>
          <a:xfrm flipH="1">
            <a:off x="6874941" y="7740725"/>
            <a:ext cx="1530249" cy="50460"/>
          </a:xfrm>
          <a:prstGeom prst="line">
            <a:avLst/>
          </a:prstGeom>
          <a:ln w="15875"/>
        </p:spPr>
        <p:style>
          <a:lnRef idx="2">
            <a:schemeClr val="dk1"/>
          </a:lnRef>
          <a:fillRef idx="0">
            <a:schemeClr val="dk1"/>
          </a:fillRef>
          <a:effectRef idx="1">
            <a:schemeClr val="dk1"/>
          </a:effectRef>
          <a:fontRef idx="minor">
            <a:schemeClr val="tx1"/>
          </a:fontRef>
        </p:style>
      </p:cxnSp>
      <p:cxnSp>
        <p:nvCxnSpPr>
          <p:cNvPr id="228" name="Straight Connector 227"/>
          <p:cNvCxnSpPr>
            <a:stCxn id="139" idx="1"/>
            <a:endCxn id="132" idx="3"/>
          </p:cNvCxnSpPr>
          <p:nvPr/>
        </p:nvCxnSpPr>
        <p:spPr>
          <a:xfrm flipH="1">
            <a:off x="6874943" y="6865987"/>
            <a:ext cx="570455" cy="604496"/>
          </a:xfrm>
          <a:prstGeom prst="line">
            <a:avLst/>
          </a:prstGeom>
          <a:ln w="15875"/>
        </p:spPr>
        <p:style>
          <a:lnRef idx="2">
            <a:schemeClr val="dk1"/>
          </a:lnRef>
          <a:fillRef idx="0">
            <a:schemeClr val="dk1"/>
          </a:fillRef>
          <a:effectRef idx="1">
            <a:schemeClr val="dk1"/>
          </a:effectRef>
          <a:fontRef idx="minor">
            <a:schemeClr val="tx1"/>
          </a:fontRef>
        </p:style>
      </p:cxnSp>
      <p:cxnSp>
        <p:nvCxnSpPr>
          <p:cNvPr id="231" name="Straight Connector 230"/>
          <p:cNvCxnSpPr>
            <a:stCxn id="137" idx="1"/>
            <a:endCxn id="132" idx="3"/>
          </p:cNvCxnSpPr>
          <p:nvPr/>
        </p:nvCxnSpPr>
        <p:spPr>
          <a:xfrm flipH="1">
            <a:off x="6874943" y="5631555"/>
            <a:ext cx="570455" cy="1838928"/>
          </a:xfrm>
          <a:prstGeom prst="line">
            <a:avLst/>
          </a:prstGeom>
          <a:ln w="15875"/>
        </p:spPr>
        <p:style>
          <a:lnRef idx="2">
            <a:schemeClr val="dk1"/>
          </a:lnRef>
          <a:fillRef idx="0">
            <a:schemeClr val="dk1"/>
          </a:fillRef>
          <a:effectRef idx="1">
            <a:schemeClr val="dk1"/>
          </a:effectRef>
          <a:fontRef idx="minor">
            <a:schemeClr val="tx1"/>
          </a:fontRef>
        </p:style>
      </p:cxnSp>
      <p:cxnSp>
        <p:nvCxnSpPr>
          <p:cNvPr id="235" name="Straight Connector 234"/>
          <p:cNvCxnSpPr>
            <a:stCxn id="138" idx="1"/>
            <a:endCxn id="133" idx="3"/>
          </p:cNvCxnSpPr>
          <p:nvPr/>
        </p:nvCxnSpPr>
        <p:spPr>
          <a:xfrm flipH="1">
            <a:off x="6874943" y="5952257"/>
            <a:ext cx="570455" cy="1838928"/>
          </a:xfrm>
          <a:prstGeom prst="line">
            <a:avLst/>
          </a:prstGeom>
          <a:ln w="15875"/>
        </p:spPr>
        <p:style>
          <a:lnRef idx="2">
            <a:schemeClr val="dk1"/>
          </a:lnRef>
          <a:fillRef idx="0">
            <a:schemeClr val="dk1"/>
          </a:fillRef>
          <a:effectRef idx="1">
            <a:schemeClr val="dk1"/>
          </a:effectRef>
          <a:fontRef idx="minor">
            <a:schemeClr val="tx1"/>
          </a:fontRef>
        </p:style>
      </p:cxnSp>
      <p:cxnSp>
        <p:nvCxnSpPr>
          <p:cNvPr id="238" name="Straight Connector 237"/>
          <p:cNvCxnSpPr>
            <a:stCxn id="143" idx="1"/>
            <a:endCxn id="134" idx="3"/>
          </p:cNvCxnSpPr>
          <p:nvPr/>
        </p:nvCxnSpPr>
        <p:spPr>
          <a:xfrm flipH="1">
            <a:off x="6874941" y="8061427"/>
            <a:ext cx="1530249" cy="643487"/>
          </a:xfrm>
          <a:prstGeom prst="line">
            <a:avLst/>
          </a:prstGeom>
          <a:ln w="15875"/>
        </p:spPr>
        <p:style>
          <a:lnRef idx="2">
            <a:schemeClr val="dk1"/>
          </a:lnRef>
          <a:fillRef idx="0">
            <a:schemeClr val="dk1"/>
          </a:fillRef>
          <a:effectRef idx="1">
            <a:schemeClr val="dk1"/>
          </a:effectRef>
          <a:fontRef idx="minor">
            <a:schemeClr val="tx1"/>
          </a:fontRef>
        </p:style>
      </p:cxnSp>
      <p:cxnSp>
        <p:nvCxnSpPr>
          <p:cNvPr id="241" name="Straight Connector 240"/>
          <p:cNvCxnSpPr>
            <a:stCxn id="144" idx="1"/>
            <a:endCxn id="133" idx="3"/>
          </p:cNvCxnSpPr>
          <p:nvPr/>
        </p:nvCxnSpPr>
        <p:spPr>
          <a:xfrm flipH="1" flipV="1">
            <a:off x="6874941" y="7791185"/>
            <a:ext cx="1530249" cy="1183972"/>
          </a:xfrm>
          <a:prstGeom prst="line">
            <a:avLst/>
          </a:prstGeom>
          <a:ln w="15875"/>
        </p:spPr>
        <p:style>
          <a:lnRef idx="2">
            <a:schemeClr val="dk1"/>
          </a:lnRef>
          <a:fillRef idx="0">
            <a:schemeClr val="dk1"/>
          </a:fillRef>
          <a:effectRef idx="1">
            <a:schemeClr val="dk1"/>
          </a:effectRef>
          <a:fontRef idx="minor">
            <a:schemeClr val="tx1"/>
          </a:fontRef>
        </p:style>
      </p:cxnSp>
      <p:cxnSp>
        <p:nvCxnSpPr>
          <p:cNvPr id="244" name="Straight Connector 243"/>
          <p:cNvCxnSpPr>
            <a:stCxn id="142" idx="1"/>
          </p:cNvCxnSpPr>
          <p:nvPr/>
        </p:nvCxnSpPr>
        <p:spPr>
          <a:xfrm flipH="1">
            <a:off x="6874941" y="7740727"/>
            <a:ext cx="1530249" cy="1003177"/>
          </a:xfrm>
          <a:prstGeom prst="line">
            <a:avLst/>
          </a:prstGeom>
          <a:ln w="15875"/>
        </p:spPr>
        <p:style>
          <a:lnRef idx="2">
            <a:schemeClr val="dk1"/>
          </a:lnRef>
          <a:fillRef idx="0">
            <a:schemeClr val="dk1"/>
          </a:fillRef>
          <a:effectRef idx="1">
            <a:schemeClr val="dk1"/>
          </a:effectRef>
          <a:fontRef idx="minor">
            <a:schemeClr val="tx1"/>
          </a:fontRef>
        </p:style>
      </p:cxnSp>
      <p:cxnSp>
        <p:nvCxnSpPr>
          <p:cNvPr id="247" name="Straight Connector 246"/>
          <p:cNvCxnSpPr>
            <a:stCxn id="142" idx="1"/>
          </p:cNvCxnSpPr>
          <p:nvPr/>
        </p:nvCxnSpPr>
        <p:spPr>
          <a:xfrm flipH="1" flipV="1">
            <a:off x="7874232" y="6876911"/>
            <a:ext cx="530958" cy="863815"/>
          </a:xfrm>
          <a:prstGeom prst="line">
            <a:avLst/>
          </a:prstGeom>
          <a:ln w="15875"/>
        </p:spPr>
        <p:style>
          <a:lnRef idx="2">
            <a:schemeClr val="dk1"/>
          </a:lnRef>
          <a:fillRef idx="0">
            <a:schemeClr val="dk1"/>
          </a:fillRef>
          <a:effectRef idx="1">
            <a:schemeClr val="dk1"/>
          </a:effectRef>
          <a:fontRef idx="minor">
            <a:schemeClr val="tx1"/>
          </a:fontRef>
        </p:style>
      </p:cxnSp>
      <p:cxnSp>
        <p:nvCxnSpPr>
          <p:cNvPr id="250" name="Straight Connector 249"/>
          <p:cNvCxnSpPr>
            <a:endCxn id="139" idx="3"/>
          </p:cNvCxnSpPr>
          <p:nvPr/>
        </p:nvCxnSpPr>
        <p:spPr>
          <a:xfrm flipH="1" flipV="1">
            <a:off x="7874233" y="6865988"/>
            <a:ext cx="530960" cy="2137785"/>
          </a:xfrm>
          <a:prstGeom prst="line">
            <a:avLst/>
          </a:prstGeom>
          <a:ln w="15875"/>
        </p:spPr>
        <p:style>
          <a:lnRef idx="2">
            <a:schemeClr val="dk1"/>
          </a:lnRef>
          <a:fillRef idx="0">
            <a:schemeClr val="dk1"/>
          </a:fillRef>
          <a:effectRef idx="1">
            <a:schemeClr val="dk1"/>
          </a:effectRef>
          <a:fontRef idx="minor">
            <a:schemeClr val="tx1"/>
          </a:fontRef>
        </p:style>
      </p:cxnSp>
      <p:cxnSp>
        <p:nvCxnSpPr>
          <p:cNvPr id="253" name="Straight Connector 252"/>
          <p:cNvCxnSpPr>
            <a:stCxn id="149" idx="1"/>
            <a:endCxn id="142" idx="3"/>
          </p:cNvCxnSpPr>
          <p:nvPr/>
        </p:nvCxnSpPr>
        <p:spPr>
          <a:xfrm flipH="1">
            <a:off x="8834025" y="6976157"/>
            <a:ext cx="1115915" cy="764568"/>
          </a:xfrm>
          <a:prstGeom prst="line">
            <a:avLst/>
          </a:prstGeom>
          <a:ln w="15875"/>
        </p:spPr>
        <p:style>
          <a:lnRef idx="2">
            <a:schemeClr val="dk1"/>
          </a:lnRef>
          <a:fillRef idx="0">
            <a:schemeClr val="dk1"/>
          </a:fillRef>
          <a:effectRef idx="1">
            <a:schemeClr val="dk1"/>
          </a:effectRef>
          <a:fontRef idx="minor">
            <a:schemeClr val="tx1"/>
          </a:fontRef>
        </p:style>
      </p:cxnSp>
      <p:cxnSp>
        <p:nvCxnSpPr>
          <p:cNvPr id="259" name="Straight Connector 258"/>
          <p:cNvCxnSpPr>
            <a:stCxn id="148" idx="1"/>
            <a:endCxn id="138" idx="3"/>
          </p:cNvCxnSpPr>
          <p:nvPr/>
        </p:nvCxnSpPr>
        <p:spPr>
          <a:xfrm flipH="1" flipV="1">
            <a:off x="7874234" y="5952259"/>
            <a:ext cx="2075709" cy="110170"/>
          </a:xfrm>
          <a:prstGeom prst="line">
            <a:avLst/>
          </a:prstGeom>
          <a:ln w="15875"/>
        </p:spPr>
        <p:style>
          <a:lnRef idx="2">
            <a:schemeClr val="dk1"/>
          </a:lnRef>
          <a:fillRef idx="0">
            <a:schemeClr val="dk1"/>
          </a:fillRef>
          <a:effectRef idx="1">
            <a:schemeClr val="dk1"/>
          </a:effectRef>
          <a:fontRef idx="minor">
            <a:schemeClr val="tx1"/>
          </a:fontRef>
        </p:style>
      </p:cxnSp>
      <p:cxnSp>
        <p:nvCxnSpPr>
          <p:cNvPr id="262" name="Straight Connector 261"/>
          <p:cNvCxnSpPr>
            <a:stCxn id="147" idx="1"/>
            <a:endCxn id="138" idx="3"/>
          </p:cNvCxnSpPr>
          <p:nvPr/>
        </p:nvCxnSpPr>
        <p:spPr>
          <a:xfrm flipH="1">
            <a:off x="7874234" y="5741727"/>
            <a:ext cx="2075709" cy="210533"/>
          </a:xfrm>
          <a:prstGeom prst="line">
            <a:avLst/>
          </a:prstGeom>
          <a:ln w="15875"/>
        </p:spPr>
        <p:style>
          <a:lnRef idx="2">
            <a:schemeClr val="dk1"/>
          </a:lnRef>
          <a:fillRef idx="0">
            <a:schemeClr val="dk1"/>
          </a:fillRef>
          <a:effectRef idx="1">
            <a:schemeClr val="dk1"/>
          </a:effectRef>
          <a:fontRef idx="minor">
            <a:schemeClr val="tx1"/>
          </a:fontRef>
        </p:style>
      </p:cxnSp>
      <p:cxnSp>
        <p:nvCxnSpPr>
          <p:cNvPr id="265" name="Straight Connector 264"/>
          <p:cNvCxnSpPr>
            <a:stCxn id="149" idx="1"/>
            <a:endCxn id="137" idx="3"/>
          </p:cNvCxnSpPr>
          <p:nvPr/>
        </p:nvCxnSpPr>
        <p:spPr>
          <a:xfrm flipH="1" flipV="1">
            <a:off x="7874234" y="5631555"/>
            <a:ext cx="2075709" cy="1344602"/>
          </a:xfrm>
          <a:prstGeom prst="line">
            <a:avLst/>
          </a:prstGeom>
          <a:ln w="15875"/>
        </p:spPr>
        <p:style>
          <a:lnRef idx="2">
            <a:schemeClr val="dk1"/>
          </a:lnRef>
          <a:fillRef idx="0">
            <a:schemeClr val="dk1"/>
          </a:fillRef>
          <a:effectRef idx="1">
            <a:schemeClr val="dk1"/>
          </a:effectRef>
          <a:fontRef idx="minor">
            <a:schemeClr val="tx1"/>
          </a:fontRef>
        </p:style>
      </p:cxnSp>
      <p:cxnSp>
        <p:nvCxnSpPr>
          <p:cNvPr id="268" name="Straight Connector 267"/>
          <p:cNvCxnSpPr>
            <a:stCxn id="148" idx="1"/>
            <a:endCxn id="139" idx="3"/>
          </p:cNvCxnSpPr>
          <p:nvPr/>
        </p:nvCxnSpPr>
        <p:spPr>
          <a:xfrm flipH="1">
            <a:off x="7874234" y="6062429"/>
            <a:ext cx="2075709" cy="803560"/>
          </a:xfrm>
          <a:prstGeom prst="line">
            <a:avLst/>
          </a:prstGeom>
          <a:ln w="15875"/>
        </p:spPr>
        <p:style>
          <a:lnRef idx="2">
            <a:schemeClr val="dk1"/>
          </a:lnRef>
          <a:fillRef idx="0">
            <a:schemeClr val="dk1"/>
          </a:fillRef>
          <a:effectRef idx="1">
            <a:schemeClr val="dk1"/>
          </a:effectRef>
          <a:fontRef idx="minor">
            <a:schemeClr val="tx1"/>
          </a:fontRef>
        </p:style>
      </p:cxnSp>
      <p:cxnSp>
        <p:nvCxnSpPr>
          <p:cNvPr id="272" name="Straight Connector 271"/>
          <p:cNvCxnSpPr>
            <a:stCxn id="148" idx="1"/>
            <a:endCxn id="144" idx="3"/>
          </p:cNvCxnSpPr>
          <p:nvPr/>
        </p:nvCxnSpPr>
        <p:spPr>
          <a:xfrm flipH="1">
            <a:off x="8834025" y="6062429"/>
            <a:ext cx="1115915" cy="2912730"/>
          </a:xfrm>
          <a:prstGeom prst="line">
            <a:avLst/>
          </a:prstGeom>
          <a:ln w="15875"/>
        </p:spPr>
        <p:style>
          <a:lnRef idx="2">
            <a:schemeClr val="dk1"/>
          </a:lnRef>
          <a:fillRef idx="0">
            <a:schemeClr val="dk1"/>
          </a:fillRef>
          <a:effectRef idx="1">
            <a:schemeClr val="dk1"/>
          </a:effectRef>
          <a:fontRef idx="minor">
            <a:schemeClr val="tx1"/>
          </a:fontRef>
        </p:style>
      </p:cxnSp>
      <p:cxnSp>
        <p:nvCxnSpPr>
          <p:cNvPr id="275" name="Straight Connector 274"/>
          <p:cNvCxnSpPr>
            <a:stCxn id="149" idx="1"/>
            <a:endCxn id="143" idx="3"/>
          </p:cNvCxnSpPr>
          <p:nvPr/>
        </p:nvCxnSpPr>
        <p:spPr>
          <a:xfrm flipH="1">
            <a:off x="8834025" y="6976158"/>
            <a:ext cx="1115915" cy="1085271"/>
          </a:xfrm>
          <a:prstGeom prst="line">
            <a:avLst/>
          </a:prstGeom>
          <a:ln w="15875"/>
        </p:spPr>
        <p:style>
          <a:lnRef idx="2">
            <a:schemeClr val="dk1"/>
          </a:lnRef>
          <a:fillRef idx="0">
            <a:schemeClr val="dk1"/>
          </a:fillRef>
          <a:effectRef idx="1">
            <a:schemeClr val="dk1"/>
          </a:effectRef>
          <a:fontRef idx="minor">
            <a:schemeClr val="tx1"/>
          </a:fontRef>
        </p:style>
      </p:cxnSp>
      <p:cxnSp>
        <p:nvCxnSpPr>
          <p:cNvPr id="278" name="Straight Connector 277"/>
          <p:cNvCxnSpPr>
            <a:stCxn id="149" idx="1"/>
            <a:endCxn id="139" idx="3"/>
          </p:cNvCxnSpPr>
          <p:nvPr/>
        </p:nvCxnSpPr>
        <p:spPr>
          <a:xfrm flipH="1" flipV="1">
            <a:off x="7874234" y="6865987"/>
            <a:ext cx="2075709" cy="110170"/>
          </a:xfrm>
          <a:prstGeom prst="line">
            <a:avLst/>
          </a:prstGeom>
          <a:ln w="15875"/>
        </p:spPr>
        <p:style>
          <a:lnRef idx="2">
            <a:schemeClr val="dk1"/>
          </a:lnRef>
          <a:fillRef idx="0">
            <a:schemeClr val="dk1"/>
          </a:fillRef>
          <a:effectRef idx="1">
            <a:schemeClr val="dk1"/>
          </a:effectRef>
          <a:fontRef idx="minor">
            <a:schemeClr val="tx1"/>
          </a:fontRef>
        </p:style>
      </p:cxnSp>
      <p:sp>
        <p:nvSpPr>
          <p:cNvPr id="281" name="TextBox 280"/>
          <p:cNvSpPr txBox="1"/>
          <p:nvPr/>
        </p:nvSpPr>
        <p:spPr>
          <a:xfrm>
            <a:off x="3558064" y="2016197"/>
            <a:ext cx="5433481"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Policy: Guests can not access Server S.</a:t>
            </a:r>
          </a:p>
        </p:txBody>
      </p:sp>
      <p:pic>
        <p:nvPicPr>
          <p:cNvPr id="282"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11997" y="3639340"/>
            <a:ext cx="548548" cy="54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5" descr="laptop_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8964" y="3106545"/>
            <a:ext cx="532797" cy="532797"/>
          </a:xfrm>
          <a:prstGeom prst="rect">
            <a:avLst/>
          </a:prstGeom>
        </p:spPr>
      </p:pic>
      <p:pic>
        <p:nvPicPr>
          <p:cNvPr id="287" name="Picture 286" descr="laptop_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9311" y="4453748"/>
            <a:ext cx="532797" cy="532797"/>
          </a:xfrm>
          <a:prstGeom prst="rect">
            <a:avLst/>
          </a:prstGeom>
        </p:spPr>
      </p:pic>
      <p:sp>
        <p:nvSpPr>
          <p:cNvPr id="294" name="TextBox 293"/>
          <p:cNvSpPr txBox="1"/>
          <p:nvPr/>
        </p:nvSpPr>
        <p:spPr>
          <a:xfrm>
            <a:off x="9070696" y="4105747"/>
            <a:ext cx="379958"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S</a:t>
            </a:r>
          </a:p>
        </p:txBody>
      </p:sp>
      <p:sp>
        <p:nvSpPr>
          <p:cNvPr id="301" name="Oval 300"/>
          <p:cNvSpPr/>
          <p:nvPr/>
        </p:nvSpPr>
        <p:spPr>
          <a:xfrm>
            <a:off x="313061" y="5730021"/>
            <a:ext cx="1541063"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306" name="Straight Connector 305"/>
          <p:cNvCxnSpPr>
            <a:stCxn id="69" idx="1"/>
            <a:endCxn id="301" idx="6"/>
          </p:cNvCxnSpPr>
          <p:nvPr/>
        </p:nvCxnSpPr>
        <p:spPr>
          <a:xfrm flipH="1">
            <a:off x="1854124" y="5642480"/>
            <a:ext cx="718797" cy="555991"/>
          </a:xfrm>
          <a:prstGeom prst="line">
            <a:avLst/>
          </a:prstGeom>
          <a:ln w="15875"/>
        </p:spPr>
        <p:style>
          <a:lnRef idx="2">
            <a:schemeClr val="dk1"/>
          </a:lnRef>
          <a:fillRef idx="0">
            <a:schemeClr val="dk1"/>
          </a:fillRef>
          <a:effectRef idx="1">
            <a:schemeClr val="dk1"/>
          </a:effectRef>
          <a:fontRef idx="minor">
            <a:schemeClr val="tx1"/>
          </a:fontRef>
        </p:style>
      </p:cxnSp>
      <p:cxnSp>
        <p:nvCxnSpPr>
          <p:cNvPr id="309" name="Straight Connector 308"/>
          <p:cNvCxnSpPr>
            <a:stCxn id="70" idx="1"/>
            <a:endCxn id="301" idx="6"/>
          </p:cNvCxnSpPr>
          <p:nvPr/>
        </p:nvCxnSpPr>
        <p:spPr>
          <a:xfrm flipH="1">
            <a:off x="1854124" y="5963182"/>
            <a:ext cx="718797" cy="235288"/>
          </a:xfrm>
          <a:prstGeom prst="line">
            <a:avLst/>
          </a:prstGeom>
          <a:ln w="15875"/>
        </p:spPr>
        <p:style>
          <a:lnRef idx="2">
            <a:schemeClr val="dk1"/>
          </a:lnRef>
          <a:fillRef idx="0">
            <a:schemeClr val="dk1"/>
          </a:fillRef>
          <a:effectRef idx="1">
            <a:schemeClr val="dk1"/>
          </a:effectRef>
          <a:fontRef idx="minor">
            <a:schemeClr val="tx1"/>
          </a:fontRef>
        </p:style>
      </p:cxnSp>
      <p:cxnSp>
        <p:nvCxnSpPr>
          <p:cNvPr id="313" name="Straight Connector 312"/>
          <p:cNvCxnSpPr>
            <a:stCxn id="72" idx="1"/>
            <a:endCxn id="301" idx="6"/>
          </p:cNvCxnSpPr>
          <p:nvPr/>
        </p:nvCxnSpPr>
        <p:spPr>
          <a:xfrm flipH="1" flipV="1">
            <a:off x="1854124" y="6198471"/>
            <a:ext cx="718797" cy="678441"/>
          </a:xfrm>
          <a:prstGeom prst="line">
            <a:avLst/>
          </a:prstGeom>
          <a:ln w="15875"/>
        </p:spPr>
        <p:style>
          <a:lnRef idx="2">
            <a:schemeClr val="dk1"/>
          </a:lnRef>
          <a:fillRef idx="0">
            <a:schemeClr val="dk1"/>
          </a:fillRef>
          <a:effectRef idx="1">
            <a:schemeClr val="dk1"/>
          </a:effectRef>
          <a:fontRef idx="minor">
            <a:schemeClr val="tx1"/>
          </a:fontRef>
        </p:style>
      </p:cxnSp>
      <p:cxnSp>
        <p:nvCxnSpPr>
          <p:cNvPr id="316" name="Straight Connector 315"/>
          <p:cNvCxnSpPr>
            <a:stCxn id="117" idx="1"/>
          </p:cNvCxnSpPr>
          <p:nvPr/>
        </p:nvCxnSpPr>
        <p:spPr>
          <a:xfrm flipH="1">
            <a:off x="2828753" y="7665387"/>
            <a:ext cx="766609" cy="692210"/>
          </a:xfrm>
          <a:prstGeom prst="line">
            <a:avLst/>
          </a:prstGeom>
          <a:ln w="15875"/>
        </p:spPr>
        <p:style>
          <a:lnRef idx="2">
            <a:schemeClr val="dk1"/>
          </a:lnRef>
          <a:fillRef idx="0">
            <a:schemeClr val="dk1"/>
          </a:fillRef>
          <a:effectRef idx="1">
            <a:schemeClr val="dk1"/>
          </a:effectRef>
          <a:fontRef idx="minor">
            <a:schemeClr val="tx1"/>
          </a:fontRef>
        </p:style>
      </p:cxnSp>
      <p:cxnSp>
        <p:nvCxnSpPr>
          <p:cNvPr id="319" name="Straight Connector 318"/>
          <p:cNvCxnSpPr>
            <a:stCxn id="118" idx="1"/>
          </p:cNvCxnSpPr>
          <p:nvPr/>
        </p:nvCxnSpPr>
        <p:spPr>
          <a:xfrm flipH="1">
            <a:off x="2828753" y="7986089"/>
            <a:ext cx="766609" cy="371507"/>
          </a:xfrm>
          <a:prstGeom prst="line">
            <a:avLst/>
          </a:prstGeom>
          <a:ln w="15875"/>
        </p:spPr>
        <p:style>
          <a:lnRef idx="2">
            <a:schemeClr val="dk1"/>
          </a:lnRef>
          <a:fillRef idx="0">
            <a:schemeClr val="dk1"/>
          </a:fillRef>
          <a:effectRef idx="1">
            <a:schemeClr val="dk1"/>
          </a:effectRef>
          <a:fontRef idx="minor">
            <a:schemeClr val="tx1"/>
          </a:fontRef>
        </p:style>
      </p:cxnSp>
      <p:cxnSp>
        <p:nvCxnSpPr>
          <p:cNvPr id="323" name="Straight Connector 322"/>
          <p:cNvCxnSpPr>
            <a:stCxn id="119" idx="1"/>
          </p:cNvCxnSpPr>
          <p:nvPr/>
        </p:nvCxnSpPr>
        <p:spPr>
          <a:xfrm flipH="1" flipV="1">
            <a:off x="2828753" y="8357597"/>
            <a:ext cx="766609" cy="542222"/>
          </a:xfrm>
          <a:prstGeom prst="line">
            <a:avLst/>
          </a:prstGeom>
          <a:ln w="15875"/>
        </p:spPr>
        <p:style>
          <a:lnRef idx="2">
            <a:schemeClr val="dk1"/>
          </a:lnRef>
          <a:fillRef idx="0">
            <a:schemeClr val="dk1"/>
          </a:fillRef>
          <a:effectRef idx="1">
            <a:schemeClr val="dk1"/>
          </a:effectRef>
          <a:fontRef idx="minor">
            <a:schemeClr val="tx1"/>
          </a:fontRef>
        </p:style>
      </p:cxnSp>
      <p:sp>
        <p:nvSpPr>
          <p:cNvPr id="326" name="Diamond 325"/>
          <p:cNvSpPr/>
          <p:nvPr/>
        </p:nvSpPr>
        <p:spPr>
          <a:xfrm>
            <a:off x="11474632" y="6056211"/>
            <a:ext cx="766709" cy="809778"/>
          </a:xfrm>
          <a:prstGeom prst="diamond">
            <a:avLst/>
          </a:prstGeom>
        </p:spPr>
        <p:style>
          <a:lnRef idx="1">
            <a:schemeClr val="accent6"/>
          </a:lnRef>
          <a:fillRef idx="3">
            <a:schemeClr val="accent6"/>
          </a:fillRef>
          <a:effectRef idx="2">
            <a:schemeClr val="accent6"/>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cxnSp>
        <p:nvCxnSpPr>
          <p:cNvPr id="327" name="Straight Connector 326"/>
          <p:cNvCxnSpPr>
            <a:stCxn id="326" idx="1"/>
            <a:endCxn id="147" idx="3"/>
          </p:cNvCxnSpPr>
          <p:nvPr/>
        </p:nvCxnSpPr>
        <p:spPr>
          <a:xfrm flipH="1" flipV="1">
            <a:off x="10378776" y="5741725"/>
            <a:ext cx="1095856" cy="719374"/>
          </a:xfrm>
          <a:prstGeom prst="line">
            <a:avLst/>
          </a:prstGeom>
          <a:ln w="15875"/>
        </p:spPr>
        <p:style>
          <a:lnRef idx="2">
            <a:schemeClr val="dk1"/>
          </a:lnRef>
          <a:fillRef idx="0">
            <a:schemeClr val="dk1"/>
          </a:fillRef>
          <a:effectRef idx="1">
            <a:schemeClr val="dk1"/>
          </a:effectRef>
          <a:fontRef idx="minor">
            <a:schemeClr val="tx1"/>
          </a:fontRef>
        </p:style>
      </p:cxnSp>
      <p:cxnSp>
        <p:nvCxnSpPr>
          <p:cNvPr id="330" name="Straight Connector 329"/>
          <p:cNvCxnSpPr>
            <a:stCxn id="326" idx="1"/>
            <a:endCxn id="148" idx="3"/>
          </p:cNvCxnSpPr>
          <p:nvPr/>
        </p:nvCxnSpPr>
        <p:spPr>
          <a:xfrm flipH="1" flipV="1">
            <a:off x="10378776" y="6062427"/>
            <a:ext cx="1095856" cy="398672"/>
          </a:xfrm>
          <a:prstGeom prst="line">
            <a:avLst/>
          </a:prstGeom>
          <a:ln w="15875"/>
        </p:spPr>
        <p:style>
          <a:lnRef idx="2">
            <a:schemeClr val="dk1"/>
          </a:lnRef>
          <a:fillRef idx="0">
            <a:schemeClr val="dk1"/>
          </a:fillRef>
          <a:effectRef idx="1">
            <a:schemeClr val="dk1"/>
          </a:effectRef>
          <a:fontRef idx="minor">
            <a:schemeClr val="tx1"/>
          </a:fontRef>
        </p:style>
      </p:cxnSp>
      <p:cxnSp>
        <p:nvCxnSpPr>
          <p:cNvPr id="333" name="Straight Connector 332"/>
          <p:cNvCxnSpPr>
            <a:stCxn id="326" idx="1"/>
            <a:endCxn id="149" idx="3"/>
          </p:cNvCxnSpPr>
          <p:nvPr/>
        </p:nvCxnSpPr>
        <p:spPr>
          <a:xfrm flipH="1">
            <a:off x="10378776" y="6461099"/>
            <a:ext cx="1095856" cy="515058"/>
          </a:xfrm>
          <a:prstGeom prst="line">
            <a:avLst/>
          </a:prstGeom>
          <a:ln w="15875"/>
        </p:spPr>
        <p:style>
          <a:lnRef idx="2">
            <a:schemeClr val="dk1"/>
          </a:lnRef>
          <a:fillRef idx="0">
            <a:schemeClr val="dk1"/>
          </a:fillRef>
          <a:effectRef idx="1">
            <a:schemeClr val="dk1"/>
          </a:effectRef>
          <a:fontRef idx="minor">
            <a:schemeClr val="tx1"/>
          </a:fontRef>
        </p:style>
      </p:cxnSp>
      <p:cxnSp>
        <p:nvCxnSpPr>
          <p:cNvPr id="338" name="Straight Connector 337"/>
          <p:cNvCxnSpPr>
            <a:stCxn id="122" idx="3"/>
            <a:endCxn id="137" idx="1"/>
          </p:cNvCxnSpPr>
          <p:nvPr/>
        </p:nvCxnSpPr>
        <p:spPr>
          <a:xfrm>
            <a:off x="4673132" y="5536437"/>
            <a:ext cx="2772264" cy="95118"/>
          </a:xfrm>
          <a:prstGeom prst="line">
            <a:avLst/>
          </a:prstGeom>
          <a:ln w="15875"/>
        </p:spPr>
        <p:style>
          <a:lnRef idx="2">
            <a:schemeClr val="dk1"/>
          </a:lnRef>
          <a:fillRef idx="0">
            <a:schemeClr val="dk1"/>
          </a:fillRef>
          <a:effectRef idx="1">
            <a:schemeClr val="dk1"/>
          </a:effectRef>
          <a:fontRef idx="minor">
            <a:schemeClr val="tx1"/>
          </a:fontRef>
        </p:style>
      </p:cxnSp>
      <p:cxnSp>
        <p:nvCxnSpPr>
          <p:cNvPr id="341" name="Straight Connector 340"/>
          <p:cNvCxnSpPr>
            <a:endCxn id="139" idx="1"/>
          </p:cNvCxnSpPr>
          <p:nvPr/>
        </p:nvCxnSpPr>
        <p:spPr>
          <a:xfrm>
            <a:off x="4751104" y="5631555"/>
            <a:ext cx="2694292" cy="1234432"/>
          </a:xfrm>
          <a:prstGeom prst="line">
            <a:avLst/>
          </a:prstGeom>
          <a:ln w="15875"/>
        </p:spPr>
        <p:style>
          <a:lnRef idx="2">
            <a:schemeClr val="dk1"/>
          </a:lnRef>
          <a:fillRef idx="0">
            <a:schemeClr val="dk1"/>
          </a:fillRef>
          <a:effectRef idx="1">
            <a:schemeClr val="dk1"/>
          </a:effectRef>
          <a:fontRef idx="minor">
            <a:schemeClr val="tx1"/>
          </a:fontRef>
        </p:style>
      </p:cxnSp>
      <p:cxnSp>
        <p:nvCxnSpPr>
          <p:cNvPr id="345" name="Straight Connector 344"/>
          <p:cNvCxnSpPr>
            <a:stCxn id="124" idx="3"/>
          </p:cNvCxnSpPr>
          <p:nvPr/>
        </p:nvCxnSpPr>
        <p:spPr>
          <a:xfrm flipV="1">
            <a:off x="4673132" y="5963180"/>
            <a:ext cx="2772264" cy="807689"/>
          </a:xfrm>
          <a:prstGeom prst="line">
            <a:avLst/>
          </a:prstGeom>
          <a:ln w="15875"/>
        </p:spPr>
        <p:style>
          <a:lnRef idx="2">
            <a:schemeClr val="dk1"/>
          </a:lnRef>
          <a:fillRef idx="0">
            <a:schemeClr val="dk1"/>
          </a:fillRef>
          <a:effectRef idx="1">
            <a:schemeClr val="dk1"/>
          </a:effectRef>
          <a:fontRef idx="minor">
            <a:schemeClr val="tx1"/>
          </a:fontRef>
        </p:style>
      </p:cxnSp>
      <p:pic>
        <p:nvPicPr>
          <p:cNvPr id="153" name="Picture 152"/>
          <p:cNvPicPr>
            <a:picLocks noChangeAspect="1"/>
          </p:cNvPicPr>
          <p:nvPr/>
        </p:nvPicPr>
        <p:blipFill>
          <a:blip r:embed="rId6"/>
          <a:stretch>
            <a:fillRect/>
          </a:stretch>
        </p:blipFill>
        <p:spPr>
          <a:xfrm>
            <a:off x="313061" y="2016196"/>
            <a:ext cx="12303095" cy="824664"/>
          </a:xfrm>
          <a:prstGeom prst="roundRect">
            <a:avLst>
              <a:gd name="adj" fmla="val 8594"/>
            </a:avLst>
          </a:prstGeom>
          <a:solidFill>
            <a:srgbClr val="FFFFFF">
              <a:shade val="85000"/>
            </a:srgbClr>
          </a:solidFill>
          <a:ln>
            <a:noFill/>
          </a:ln>
          <a:effectLst/>
        </p:spPr>
      </p:pic>
      <p:sp>
        <p:nvSpPr>
          <p:cNvPr id="154" name="TextBox 153"/>
          <p:cNvSpPr txBox="1"/>
          <p:nvPr/>
        </p:nvSpPr>
        <p:spPr>
          <a:xfrm>
            <a:off x="3368084" y="3558095"/>
            <a:ext cx="509998"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G</a:t>
            </a:r>
            <a:r>
              <a:rPr lang="en-US" sz="2000" kern="1200" baseline="-25000" dirty="0">
                <a:solidFill>
                  <a:prstClr val="black"/>
                </a:solidFill>
                <a:latin typeface="Calibri"/>
                <a:ea typeface="+mn-ea"/>
                <a:cs typeface="+mn-cs"/>
              </a:rPr>
              <a:t>1</a:t>
            </a:r>
          </a:p>
        </p:txBody>
      </p:sp>
      <p:sp>
        <p:nvSpPr>
          <p:cNvPr id="156" name="TextBox 155"/>
          <p:cNvSpPr txBox="1"/>
          <p:nvPr/>
        </p:nvSpPr>
        <p:spPr>
          <a:xfrm>
            <a:off x="3812106" y="4648446"/>
            <a:ext cx="517976"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G</a:t>
            </a:r>
            <a:r>
              <a:rPr lang="en-US" sz="2000" kern="1200" baseline="-25000" dirty="0">
                <a:solidFill>
                  <a:prstClr val="black"/>
                </a:solidFill>
                <a:latin typeface="Calibri"/>
                <a:ea typeface="+mn-ea"/>
                <a:cs typeface="+mn-cs"/>
              </a:rPr>
              <a:t>2</a:t>
            </a:r>
          </a:p>
        </p:txBody>
      </p:sp>
      <p:sp>
        <p:nvSpPr>
          <p:cNvPr id="157" name="Rectangle 156"/>
          <p:cNvSpPr/>
          <p:nvPr/>
        </p:nvSpPr>
        <p:spPr>
          <a:xfrm>
            <a:off x="622386" y="599561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871774" y="599661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0" name="Rectangle 159"/>
          <p:cNvSpPr/>
          <p:nvPr/>
        </p:nvSpPr>
        <p:spPr>
          <a:xfrm>
            <a:off x="1123092" y="599732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1365767" y="599803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623063" y="619507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872451" y="619607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1123769" y="619678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1366443" y="619750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9" name="Rectangle 168"/>
          <p:cNvSpPr/>
          <p:nvPr/>
        </p:nvSpPr>
        <p:spPr>
          <a:xfrm>
            <a:off x="621710" y="599658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0" name="Rectangle 169"/>
          <p:cNvSpPr/>
          <p:nvPr/>
        </p:nvSpPr>
        <p:spPr>
          <a:xfrm>
            <a:off x="871100" y="599758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2" name="Rectangle 171"/>
          <p:cNvSpPr/>
          <p:nvPr/>
        </p:nvSpPr>
        <p:spPr>
          <a:xfrm>
            <a:off x="1122418" y="599829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3" name="Rectangle 172"/>
          <p:cNvSpPr/>
          <p:nvPr/>
        </p:nvSpPr>
        <p:spPr>
          <a:xfrm>
            <a:off x="1365093" y="599900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5" name="Rectangle 174"/>
          <p:cNvSpPr/>
          <p:nvPr/>
        </p:nvSpPr>
        <p:spPr>
          <a:xfrm>
            <a:off x="622386" y="619604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6" name="Rectangle 175"/>
          <p:cNvSpPr/>
          <p:nvPr/>
        </p:nvSpPr>
        <p:spPr>
          <a:xfrm>
            <a:off x="871774" y="619704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8" name="Rectangle 177"/>
          <p:cNvSpPr/>
          <p:nvPr/>
        </p:nvSpPr>
        <p:spPr>
          <a:xfrm>
            <a:off x="1123092" y="619775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9" name="Rectangle 178"/>
          <p:cNvSpPr/>
          <p:nvPr/>
        </p:nvSpPr>
        <p:spPr>
          <a:xfrm>
            <a:off x="1365767" y="619847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1" name="Oval 180"/>
          <p:cNvSpPr/>
          <p:nvPr/>
        </p:nvSpPr>
        <p:spPr>
          <a:xfrm>
            <a:off x="1287690" y="7915644"/>
            <a:ext cx="1541063"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2" name="Rectangle 181"/>
          <p:cNvSpPr/>
          <p:nvPr/>
        </p:nvSpPr>
        <p:spPr>
          <a:xfrm>
            <a:off x="1596339" y="818220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4" name="Rectangle 183"/>
          <p:cNvSpPr/>
          <p:nvPr/>
        </p:nvSpPr>
        <p:spPr>
          <a:xfrm>
            <a:off x="1845729" y="818320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5" name="Rectangle 184"/>
          <p:cNvSpPr/>
          <p:nvPr/>
        </p:nvSpPr>
        <p:spPr>
          <a:xfrm>
            <a:off x="2097047" y="818391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7" name="Rectangle 186"/>
          <p:cNvSpPr/>
          <p:nvPr/>
        </p:nvSpPr>
        <p:spPr>
          <a:xfrm>
            <a:off x="2339722" y="818462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8" name="Rectangle 187"/>
          <p:cNvSpPr/>
          <p:nvPr/>
        </p:nvSpPr>
        <p:spPr>
          <a:xfrm>
            <a:off x="1597015" y="838166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0" name="Rectangle 189"/>
          <p:cNvSpPr/>
          <p:nvPr/>
        </p:nvSpPr>
        <p:spPr>
          <a:xfrm>
            <a:off x="1846403" y="838266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1" name="Rectangle 190"/>
          <p:cNvSpPr/>
          <p:nvPr/>
        </p:nvSpPr>
        <p:spPr>
          <a:xfrm>
            <a:off x="2097721" y="8383380"/>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3" name="Rectangle 192"/>
          <p:cNvSpPr/>
          <p:nvPr/>
        </p:nvSpPr>
        <p:spPr>
          <a:xfrm>
            <a:off x="2340396" y="838409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68519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36"/>
                                        </p:tgtEl>
                                        <p:attrNameLst>
                                          <p:attrName>style.visibility</p:attrName>
                                        </p:attrNameLst>
                                      </p:cBhvr>
                                      <p:to>
                                        <p:strVal val="visible"/>
                                      </p:to>
                                    </p:set>
                                    <p:animEffect transition="in" filter="fade">
                                      <p:cBhvr>
                                        <p:cTn id="19" dur="500"/>
                                        <p:tgtEl>
                                          <p:spTgt spid="336"/>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fade">
                                      <p:cBhvr>
                                        <p:cTn id="78" dur="500"/>
                                        <p:tgtEl>
                                          <p:spTgt spid="7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fade">
                                      <p:cBhvr>
                                        <p:cTn id="84" dur="500"/>
                                        <p:tgtEl>
                                          <p:spTgt spid="11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fade">
                                      <p:cBhvr>
                                        <p:cTn id="87" dur="500"/>
                                        <p:tgtEl>
                                          <p:spTgt spid="1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20"/>
                                        </p:tgtEl>
                                        <p:attrNameLst>
                                          <p:attrName>style.visibility</p:attrName>
                                        </p:attrNameLst>
                                      </p:cBhvr>
                                      <p:to>
                                        <p:strVal val="visible"/>
                                      </p:to>
                                    </p:set>
                                    <p:animEffect transition="in" filter="fade">
                                      <p:cBhvr>
                                        <p:cTn id="93" dur="500"/>
                                        <p:tgtEl>
                                          <p:spTgt spid="1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fade">
                                      <p:cBhvr>
                                        <p:cTn id="96" dur="500"/>
                                        <p:tgtEl>
                                          <p:spTgt spid="1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23"/>
                                        </p:tgtEl>
                                        <p:attrNameLst>
                                          <p:attrName>style.visibility</p:attrName>
                                        </p:attrNameLst>
                                      </p:cBhvr>
                                      <p:to>
                                        <p:strVal val="visible"/>
                                      </p:to>
                                    </p:set>
                                    <p:animEffect transition="in" filter="fade">
                                      <p:cBhvr>
                                        <p:cTn id="102" dur="500"/>
                                        <p:tgtEl>
                                          <p:spTgt spid="12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24"/>
                                        </p:tgtEl>
                                        <p:attrNameLst>
                                          <p:attrName>style.visibility</p:attrName>
                                        </p:attrNameLst>
                                      </p:cBhvr>
                                      <p:to>
                                        <p:strVal val="visible"/>
                                      </p:to>
                                    </p:set>
                                    <p:animEffect transition="in" filter="fade">
                                      <p:cBhvr>
                                        <p:cTn id="105" dur="500"/>
                                        <p:tgtEl>
                                          <p:spTgt spid="1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25"/>
                                        </p:tgtEl>
                                        <p:attrNameLst>
                                          <p:attrName>style.visibility</p:attrName>
                                        </p:attrNameLst>
                                      </p:cBhvr>
                                      <p:to>
                                        <p:strVal val="visible"/>
                                      </p:to>
                                    </p:set>
                                    <p:animEffect transition="in" filter="fade">
                                      <p:cBhvr>
                                        <p:cTn id="108" dur="500"/>
                                        <p:tgtEl>
                                          <p:spTgt spid="1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fade">
                                      <p:cBhvr>
                                        <p:cTn id="111" dur="500"/>
                                        <p:tgtEl>
                                          <p:spTgt spid="1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27"/>
                                        </p:tgtEl>
                                        <p:attrNameLst>
                                          <p:attrName>style.visibility</p:attrName>
                                        </p:attrNameLst>
                                      </p:cBhvr>
                                      <p:to>
                                        <p:strVal val="visible"/>
                                      </p:to>
                                    </p:set>
                                    <p:animEffect transition="in" filter="fade">
                                      <p:cBhvr>
                                        <p:cTn id="114" dur="500"/>
                                        <p:tgtEl>
                                          <p:spTgt spid="12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fade">
                                      <p:cBhvr>
                                        <p:cTn id="117" dur="500"/>
                                        <p:tgtEl>
                                          <p:spTgt spid="12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9"/>
                                        </p:tgtEl>
                                        <p:attrNameLst>
                                          <p:attrName>style.visibility</p:attrName>
                                        </p:attrNameLst>
                                      </p:cBhvr>
                                      <p:to>
                                        <p:strVal val="visible"/>
                                      </p:to>
                                    </p:set>
                                    <p:animEffect transition="in" filter="fade">
                                      <p:cBhvr>
                                        <p:cTn id="120" dur="500"/>
                                        <p:tgtEl>
                                          <p:spTgt spid="12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0"/>
                                        </p:tgtEl>
                                        <p:attrNameLst>
                                          <p:attrName>style.visibility</p:attrName>
                                        </p:attrNameLst>
                                      </p:cBhvr>
                                      <p:to>
                                        <p:strVal val="visible"/>
                                      </p:to>
                                    </p:set>
                                    <p:animEffect transition="in" filter="fade">
                                      <p:cBhvr>
                                        <p:cTn id="123" dur="500"/>
                                        <p:tgtEl>
                                          <p:spTgt spid="13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31"/>
                                        </p:tgtEl>
                                        <p:attrNameLst>
                                          <p:attrName>style.visibility</p:attrName>
                                        </p:attrNameLst>
                                      </p:cBhvr>
                                      <p:to>
                                        <p:strVal val="visible"/>
                                      </p:to>
                                    </p:set>
                                    <p:animEffect transition="in" filter="fade">
                                      <p:cBhvr>
                                        <p:cTn id="126" dur="500"/>
                                        <p:tgtEl>
                                          <p:spTgt spid="13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2"/>
                                        </p:tgtEl>
                                        <p:attrNameLst>
                                          <p:attrName>style.visibility</p:attrName>
                                        </p:attrNameLst>
                                      </p:cBhvr>
                                      <p:to>
                                        <p:strVal val="visible"/>
                                      </p:to>
                                    </p:set>
                                    <p:animEffect transition="in" filter="fade">
                                      <p:cBhvr>
                                        <p:cTn id="129" dur="500"/>
                                        <p:tgtEl>
                                          <p:spTgt spid="13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3"/>
                                        </p:tgtEl>
                                        <p:attrNameLst>
                                          <p:attrName>style.visibility</p:attrName>
                                        </p:attrNameLst>
                                      </p:cBhvr>
                                      <p:to>
                                        <p:strVal val="visible"/>
                                      </p:to>
                                    </p:set>
                                    <p:animEffect transition="in" filter="fade">
                                      <p:cBhvr>
                                        <p:cTn id="132" dur="500"/>
                                        <p:tgtEl>
                                          <p:spTgt spid="1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4"/>
                                        </p:tgtEl>
                                        <p:attrNameLst>
                                          <p:attrName>style.visibility</p:attrName>
                                        </p:attrNameLst>
                                      </p:cBhvr>
                                      <p:to>
                                        <p:strVal val="visible"/>
                                      </p:to>
                                    </p:set>
                                    <p:animEffect transition="in" filter="fade">
                                      <p:cBhvr>
                                        <p:cTn id="135" dur="500"/>
                                        <p:tgtEl>
                                          <p:spTgt spid="134"/>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5"/>
                                        </p:tgtEl>
                                        <p:attrNameLst>
                                          <p:attrName>style.visibility</p:attrName>
                                        </p:attrNameLst>
                                      </p:cBhvr>
                                      <p:to>
                                        <p:strVal val="visible"/>
                                      </p:to>
                                    </p:set>
                                    <p:animEffect transition="in" filter="fade">
                                      <p:cBhvr>
                                        <p:cTn id="138" dur="500"/>
                                        <p:tgtEl>
                                          <p:spTgt spid="13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36"/>
                                        </p:tgtEl>
                                        <p:attrNameLst>
                                          <p:attrName>style.visibility</p:attrName>
                                        </p:attrNameLst>
                                      </p:cBhvr>
                                      <p:to>
                                        <p:strVal val="visible"/>
                                      </p:to>
                                    </p:set>
                                    <p:animEffect transition="in" filter="fade">
                                      <p:cBhvr>
                                        <p:cTn id="141" dur="500"/>
                                        <p:tgtEl>
                                          <p:spTgt spid="13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37"/>
                                        </p:tgtEl>
                                        <p:attrNameLst>
                                          <p:attrName>style.visibility</p:attrName>
                                        </p:attrNameLst>
                                      </p:cBhvr>
                                      <p:to>
                                        <p:strVal val="visible"/>
                                      </p:to>
                                    </p:set>
                                    <p:animEffect transition="in" filter="fade">
                                      <p:cBhvr>
                                        <p:cTn id="144" dur="500"/>
                                        <p:tgtEl>
                                          <p:spTgt spid="13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8"/>
                                        </p:tgtEl>
                                        <p:attrNameLst>
                                          <p:attrName>style.visibility</p:attrName>
                                        </p:attrNameLst>
                                      </p:cBhvr>
                                      <p:to>
                                        <p:strVal val="visible"/>
                                      </p:to>
                                    </p:set>
                                    <p:animEffect transition="in" filter="fade">
                                      <p:cBhvr>
                                        <p:cTn id="147" dur="500"/>
                                        <p:tgtEl>
                                          <p:spTgt spid="13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39"/>
                                        </p:tgtEl>
                                        <p:attrNameLst>
                                          <p:attrName>style.visibility</p:attrName>
                                        </p:attrNameLst>
                                      </p:cBhvr>
                                      <p:to>
                                        <p:strVal val="visible"/>
                                      </p:to>
                                    </p:set>
                                    <p:animEffect transition="in" filter="fade">
                                      <p:cBhvr>
                                        <p:cTn id="150" dur="500"/>
                                        <p:tgtEl>
                                          <p:spTgt spid="13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40"/>
                                        </p:tgtEl>
                                        <p:attrNameLst>
                                          <p:attrName>style.visibility</p:attrName>
                                        </p:attrNameLst>
                                      </p:cBhvr>
                                      <p:to>
                                        <p:strVal val="visible"/>
                                      </p:to>
                                    </p:set>
                                    <p:animEffect transition="in" filter="fade">
                                      <p:cBhvr>
                                        <p:cTn id="153" dur="500"/>
                                        <p:tgtEl>
                                          <p:spTgt spid="14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41"/>
                                        </p:tgtEl>
                                        <p:attrNameLst>
                                          <p:attrName>style.visibility</p:attrName>
                                        </p:attrNameLst>
                                      </p:cBhvr>
                                      <p:to>
                                        <p:strVal val="visible"/>
                                      </p:to>
                                    </p:set>
                                    <p:animEffect transition="in" filter="fade">
                                      <p:cBhvr>
                                        <p:cTn id="156" dur="500"/>
                                        <p:tgtEl>
                                          <p:spTgt spid="14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42"/>
                                        </p:tgtEl>
                                        <p:attrNameLst>
                                          <p:attrName>style.visibility</p:attrName>
                                        </p:attrNameLst>
                                      </p:cBhvr>
                                      <p:to>
                                        <p:strVal val="visible"/>
                                      </p:to>
                                    </p:set>
                                    <p:animEffect transition="in" filter="fade">
                                      <p:cBhvr>
                                        <p:cTn id="159" dur="500"/>
                                        <p:tgtEl>
                                          <p:spTgt spid="142"/>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43"/>
                                        </p:tgtEl>
                                        <p:attrNameLst>
                                          <p:attrName>style.visibility</p:attrName>
                                        </p:attrNameLst>
                                      </p:cBhvr>
                                      <p:to>
                                        <p:strVal val="visible"/>
                                      </p:to>
                                    </p:set>
                                    <p:animEffect transition="in" filter="fade">
                                      <p:cBhvr>
                                        <p:cTn id="162" dur="500"/>
                                        <p:tgtEl>
                                          <p:spTgt spid="14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44"/>
                                        </p:tgtEl>
                                        <p:attrNameLst>
                                          <p:attrName>style.visibility</p:attrName>
                                        </p:attrNameLst>
                                      </p:cBhvr>
                                      <p:to>
                                        <p:strVal val="visible"/>
                                      </p:to>
                                    </p:set>
                                    <p:animEffect transition="in" filter="fade">
                                      <p:cBhvr>
                                        <p:cTn id="165" dur="500"/>
                                        <p:tgtEl>
                                          <p:spTgt spid="14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45"/>
                                        </p:tgtEl>
                                        <p:attrNameLst>
                                          <p:attrName>style.visibility</p:attrName>
                                        </p:attrNameLst>
                                      </p:cBhvr>
                                      <p:to>
                                        <p:strVal val="visible"/>
                                      </p:to>
                                    </p:set>
                                    <p:animEffect transition="in" filter="fade">
                                      <p:cBhvr>
                                        <p:cTn id="168" dur="500"/>
                                        <p:tgtEl>
                                          <p:spTgt spid="145"/>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46"/>
                                        </p:tgtEl>
                                        <p:attrNameLst>
                                          <p:attrName>style.visibility</p:attrName>
                                        </p:attrNameLst>
                                      </p:cBhvr>
                                      <p:to>
                                        <p:strVal val="visible"/>
                                      </p:to>
                                    </p:set>
                                    <p:animEffect transition="in" filter="fade">
                                      <p:cBhvr>
                                        <p:cTn id="171" dur="500"/>
                                        <p:tgtEl>
                                          <p:spTgt spid="14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47"/>
                                        </p:tgtEl>
                                        <p:attrNameLst>
                                          <p:attrName>style.visibility</p:attrName>
                                        </p:attrNameLst>
                                      </p:cBhvr>
                                      <p:to>
                                        <p:strVal val="visible"/>
                                      </p:to>
                                    </p:set>
                                    <p:animEffect transition="in" filter="fade">
                                      <p:cBhvr>
                                        <p:cTn id="174" dur="500"/>
                                        <p:tgtEl>
                                          <p:spTgt spid="147"/>
                                        </p:tgtEl>
                                      </p:cBhvr>
                                    </p:animEffect>
                                  </p:childTnLst>
                                </p:cTn>
                              </p:par>
                              <p:par>
                                <p:cTn id="175" presetID="10" presetClass="entr" presetSubtype="0" fill="hold" nodeType="withEffect">
                                  <p:stCondLst>
                                    <p:cond delay="0"/>
                                  </p:stCondLst>
                                  <p:childTnLst>
                                    <p:set>
                                      <p:cBhvr>
                                        <p:cTn id="176" dur="1" fill="hold">
                                          <p:stCondLst>
                                            <p:cond delay="0"/>
                                          </p:stCondLst>
                                        </p:cTn>
                                        <p:tgtEl>
                                          <p:spTgt spid="338"/>
                                        </p:tgtEl>
                                        <p:attrNameLst>
                                          <p:attrName>style.visibility</p:attrName>
                                        </p:attrNameLst>
                                      </p:cBhvr>
                                      <p:to>
                                        <p:strVal val="visible"/>
                                      </p:to>
                                    </p:set>
                                    <p:animEffect transition="in" filter="fade">
                                      <p:cBhvr>
                                        <p:cTn id="177" dur="500"/>
                                        <p:tgtEl>
                                          <p:spTgt spid="338"/>
                                        </p:tgtEl>
                                      </p:cBhvr>
                                    </p:animEffect>
                                  </p:childTnLst>
                                </p:cTn>
                              </p:par>
                              <p:par>
                                <p:cTn id="178" presetID="10" presetClass="entr" presetSubtype="0" fill="hold" nodeType="withEffect">
                                  <p:stCondLst>
                                    <p:cond delay="0"/>
                                  </p:stCondLst>
                                  <p:childTnLst>
                                    <p:set>
                                      <p:cBhvr>
                                        <p:cTn id="179" dur="1" fill="hold">
                                          <p:stCondLst>
                                            <p:cond delay="0"/>
                                          </p:stCondLst>
                                        </p:cTn>
                                        <p:tgtEl>
                                          <p:spTgt spid="341"/>
                                        </p:tgtEl>
                                        <p:attrNameLst>
                                          <p:attrName>style.visibility</p:attrName>
                                        </p:attrNameLst>
                                      </p:cBhvr>
                                      <p:to>
                                        <p:strVal val="visible"/>
                                      </p:to>
                                    </p:set>
                                    <p:animEffect transition="in" filter="fade">
                                      <p:cBhvr>
                                        <p:cTn id="180" dur="500"/>
                                        <p:tgtEl>
                                          <p:spTgt spid="341"/>
                                        </p:tgtEl>
                                      </p:cBhvr>
                                    </p:animEffect>
                                  </p:childTnLst>
                                </p:cTn>
                              </p:par>
                              <p:par>
                                <p:cTn id="181" presetID="10" presetClass="entr" presetSubtype="0" fill="hold" nodeType="withEffect">
                                  <p:stCondLst>
                                    <p:cond delay="0"/>
                                  </p:stCondLst>
                                  <p:childTnLst>
                                    <p:set>
                                      <p:cBhvr>
                                        <p:cTn id="182" dur="1" fill="hold">
                                          <p:stCondLst>
                                            <p:cond delay="0"/>
                                          </p:stCondLst>
                                        </p:cTn>
                                        <p:tgtEl>
                                          <p:spTgt spid="345"/>
                                        </p:tgtEl>
                                        <p:attrNameLst>
                                          <p:attrName>style.visibility</p:attrName>
                                        </p:attrNameLst>
                                      </p:cBhvr>
                                      <p:to>
                                        <p:strVal val="visible"/>
                                      </p:to>
                                    </p:set>
                                    <p:animEffect transition="in" filter="fade">
                                      <p:cBhvr>
                                        <p:cTn id="183" dur="500"/>
                                        <p:tgtEl>
                                          <p:spTgt spid="345"/>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48"/>
                                        </p:tgtEl>
                                        <p:attrNameLst>
                                          <p:attrName>style.visibility</p:attrName>
                                        </p:attrNameLst>
                                      </p:cBhvr>
                                      <p:to>
                                        <p:strVal val="visible"/>
                                      </p:to>
                                    </p:set>
                                    <p:animEffect transition="in" filter="fade">
                                      <p:cBhvr>
                                        <p:cTn id="186" dur="500"/>
                                        <p:tgtEl>
                                          <p:spTgt spid="148"/>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9"/>
                                        </p:tgtEl>
                                        <p:attrNameLst>
                                          <p:attrName>style.visibility</p:attrName>
                                        </p:attrNameLst>
                                      </p:cBhvr>
                                      <p:to>
                                        <p:strVal val="visible"/>
                                      </p:to>
                                    </p:set>
                                    <p:animEffect transition="in" filter="fade">
                                      <p:cBhvr>
                                        <p:cTn id="189" dur="500"/>
                                        <p:tgtEl>
                                          <p:spTgt spid="149"/>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50"/>
                                        </p:tgtEl>
                                        <p:attrNameLst>
                                          <p:attrName>style.visibility</p:attrName>
                                        </p:attrNameLst>
                                      </p:cBhvr>
                                      <p:to>
                                        <p:strVal val="visible"/>
                                      </p:to>
                                    </p:set>
                                    <p:animEffect transition="in" filter="fade">
                                      <p:cBhvr>
                                        <p:cTn id="192" dur="500"/>
                                        <p:tgtEl>
                                          <p:spTgt spid="150"/>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51"/>
                                        </p:tgtEl>
                                        <p:attrNameLst>
                                          <p:attrName>style.visibility</p:attrName>
                                        </p:attrNameLst>
                                      </p:cBhvr>
                                      <p:to>
                                        <p:strVal val="visible"/>
                                      </p:to>
                                    </p:set>
                                    <p:animEffect transition="in" filter="fade">
                                      <p:cBhvr>
                                        <p:cTn id="195" dur="500"/>
                                        <p:tgtEl>
                                          <p:spTgt spid="151"/>
                                        </p:tgtEl>
                                      </p:cBhvr>
                                    </p:animEffect>
                                  </p:childTnLst>
                                </p:cTn>
                              </p:par>
                              <p:par>
                                <p:cTn id="196" presetID="10" presetClass="entr" presetSubtype="0" fill="hold" nodeType="withEffect">
                                  <p:stCondLst>
                                    <p:cond delay="0"/>
                                  </p:stCondLst>
                                  <p:childTnLst>
                                    <p:set>
                                      <p:cBhvr>
                                        <p:cTn id="197" dur="1" fill="hold">
                                          <p:stCondLst>
                                            <p:cond delay="0"/>
                                          </p:stCondLst>
                                        </p:cTn>
                                        <p:tgtEl>
                                          <p:spTgt spid="152"/>
                                        </p:tgtEl>
                                        <p:attrNameLst>
                                          <p:attrName>style.visibility</p:attrName>
                                        </p:attrNameLst>
                                      </p:cBhvr>
                                      <p:to>
                                        <p:strVal val="visible"/>
                                      </p:to>
                                    </p:set>
                                    <p:animEffect transition="in" filter="fade">
                                      <p:cBhvr>
                                        <p:cTn id="198" dur="500"/>
                                        <p:tgtEl>
                                          <p:spTgt spid="152"/>
                                        </p:tgtEl>
                                      </p:cBhvr>
                                    </p:animEffect>
                                  </p:childTnLst>
                                </p:cTn>
                              </p:par>
                              <p:par>
                                <p:cTn id="199" presetID="10" presetClass="entr" presetSubtype="0" fill="hold" nodeType="withEffect">
                                  <p:stCondLst>
                                    <p:cond delay="0"/>
                                  </p:stCondLst>
                                  <p:childTnLst>
                                    <p:set>
                                      <p:cBhvr>
                                        <p:cTn id="200" dur="1" fill="hold">
                                          <p:stCondLst>
                                            <p:cond delay="0"/>
                                          </p:stCondLst>
                                        </p:cTn>
                                        <p:tgtEl>
                                          <p:spTgt spid="155"/>
                                        </p:tgtEl>
                                        <p:attrNameLst>
                                          <p:attrName>style.visibility</p:attrName>
                                        </p:attrNameLst>
                                      </p:cBhvr>
                                      <p:to>
                                        <p:strVal val="visible"/>
                                      </p:to>
                                    </p:set>
                                    <p:animEffect transition="in" filter="fade">
                                      <p:cBhvr>
                                        <p:cTn id="201" dur="500"/>
                                        <p:tgtEl>
                                          <p:spTgt spid="155"/>
                                        </p:tgtEl>
                                      </p:cBhvr>
                                    </p:animEffect>
                                  </p:childTnLst>
                                </p:cTn>
                              </p:par>
                              <p:par>
                                <p:cTn id="202" presetID="10" presetClass="entr" presetSubtype="0" fill="hold" nodeType="withEffect">
                                  <p:stCondLst>
                                    <p:cond delay="0"/>
                                  </p:stCondLst>
                                  <p:childTnLst>
                                    <p:set>
                                      <p:cBhvr>
                                        <p:cTn id="203" dur="1" fill="hold">
                                          <p:stCondLst>
                                            <p:cond delay="0"/>
                                          </p:stCondLst>
                                        </p:cTn>
                                        <p:tgtEl>
                                          <p:spTgt spid="159"/>
                                        </p:tgtEl>
                                        <p:attrNameLst>
                                          <p:attrName>style.visibility</p:attrName>
                                        </p:attrNameLst>
                                      </p:cBhvr>
                                      <p:to>
                                        <p:strVal val="visible"/>
                                      </p:to>
                                    </p:set>
                                    <p:animEffect transition="in" filter="fade">
                                      <p:cBhvr>
                                        <p:cTn id="204" dur="500"/>
                                        <p:tgtEl>
                                          <p:spTgt spid="159"/>
                                        </p:tgtEl>
                                      </p:cBhvr>
                                    </p:animEffect>
                                  </p:childTnLst>
                                </p:cTn>
                              </p:par>
                              <p:par>
                                <p:cTn id="205" presetID="10" presetClass="entr" presetSubtype="0" fill="hold" nodeType="withEffect">
                                  <p:stCondLst>
                                    <p:cond delay="0"/>
                                  </p:stCondLst>
                                  <p:childTnLst>
                                    <p:set>
                                      <p:cBhvr>
                                        <p:cTn id="206" dur="1" fill="hold">
                                          <p:stCondLst>
                                            <p:cond delay="0"/>
                                          </p:stCondLst>
                                        </p:cTn>
                                        <p:tgtEl>
                                          <p:spTgt spid="162"/>
                                        </p:tgtEl>
                                        <p:attrNameLst>
                                          <p:attrName>style.visibility</p:attrName>
                                        </p:attrNameLst>
                                      </p:cBhvr>
                                      <p:to>
                                        <p:strVal val="visible"/>
                                      </p:to>
                                    </p:set>
                                    <p:animEffect transition="in" filter="fade">
                                      <p:cBhvr>
                                        <p:cTn id="207" dur="500"/>
                                        <p:tgtEl>
                                          <p:spTgt spid="162"/>
                                        </p:tgtEl>
                                      </p:cBhvr>
                                    </p:animEffect>
                                  </p:childTnLst>
                                </p:cTn>
                              </p:par>
                              <p:par>
                                <p:cTn id="208" presetID="10" presetClass="entr" presetSubtype="0" fill="hold" nodeType="withEffect">
                                  <p:stCondLst>
                                    <p:cond delay="0"/>
                                  </p:stCondLst>
                                  <p:childTnLst>
                                    <p:set>
                                      <p:cBhvr>
                                        <p:cTn id="209" dur="1" fill="hold">
                                          <p:stCondLst>
                                            <p:cond delay="0"/>
                                          </p:stCondLst>
                                        </p:cTn>
                                        <p:tgtEl>
                                          <p:spTgt spid="165"/>
                                        </p:tgtEl>
                                        <p:attrNameLst>
                                          <p:attrName>style.visibility</p:attrName>
                                        </p:attrNameLst>
                                      </p:cBhvr>
                                      <p:to>
                                        <p:strVal val="visible"/>
                                      </p:to>
                                    </p:set>
                                    <p:animEffect transition="in" filter="fade">
                                      <p:cBhvr>
                                        <p:cTn id="210" dur="500"/>
                                        <p:tgtEl>
                                          <p:spTgt spid="165"/>
                                        </p:tgtEl>
                                      </p:cBhvr>
                                    </p:animEffect>
                                  </p:childTnLst>
                                </p:cTn>
                              </p:par>
                              <p:par>
                                <p:cTn id="211" presetID="10" presetClass="entr" presetSubtype="0" fill="hold" nodeType="withEffect">
                                  <p:stCondLst>
                                    <p:cond delay="0"/>
                                  </p:stCondLst>
                                  <p:childTnLst>
                                    <p:set>
                                      <p:cBhvr>
                                        <p:cTn id="212" dur="1" fill="hold">
                                          <p:stCondLst>
                                            <p:cond delay="0"/>
                                          </p:stCondLst>
                                        </p:cTn>
                                        <p:tgtEl>
                                          <p:spTgt spid="168"/>
                                        </p:tgtEl>
                                        <p:attrNameLst>
                                          <p:attrName>style.visibility</p:attrName>
                                        </p:attrNameLst>
                                      </p:cBhvr>
                                      <p:to>
                                        <p:strVal val="visible"/>
                                      </p:to>
                                    </p:set>
                                    <p:animEffect transition="in" filter="fade">
                                      <p:cBhvr>
                                        <p:cTn id="213" dur="500"/>
                                        <p:tgtEl>
                                          <p:spTgt spid="168"/>
                                        </p:tgtEl>
                                      </p:cBhvr>
                                    </p:animEffect>
                                  </p:childTnLst>
                                </p:cTn>
                              </p:par>
                              <p:par>
                                <p:cTn id="214" presetID="10" presetClass="entr" presetSubtype="0" fill="hold" nodeType="withEffect">
                                  <p:stCondLst>
                                    <p:cond delay="0"/>
                                  </p:stCondLst>
                                  <p:childTnLst>
                                    <p:set>
                                      <p:cBhvr>
                                        <p:cTn id="215" dur="1" fill="hold">
                                          <p:stCondLst>
                                            <p:cond delay="0"/>
                                          </p:stCondLst>
                                        </p:cTn>
                                        <p:tgtEl>
                                          <p:spTgt spid="171"/>
                                        </p:tgtEl>
                                        <p:attrNameLst>
                                          <p:attrName>style.visibility</p:attrName>
                                        </p:attrNameLst>
                                      </p:cBhvr>
                                      <p:to>
                                        <p:strVal val="visible"/>
                                      </p:to>
                                    </p:set>
                                    <p:animEffect transition="in" filter="fade">
                                      <p:cBhvr>
                                        <p:cTn id="216" dur="500"/>
                                        <p:tgtEl>
                                          <p:spTgt spid="171"/>
                                        </p:tgtEl>
                                      </p:cBhvr>
                                    </p:animEffect>
                                  </p:childTnLst>
                                </p:cTn>
                              </p:par>
                              <p:par>
                                <p:cTn id="217" presetID="10" presetClass="entr" presetSubtype="0" fill="hold" nodeType="withEffect">
                                  <p:stCondLst>
                                    <p:cond delay="0"/>
                                  </p:stCondLst>
                                  <p:childTnLst>
                                    <p:set>
                                      <p:cBhvr>
                                        <p:cTn id="218" dur="1" fill="hold">
                                          <p:stCondLst>
                                            <p:cond delay="0"/>
                                          </p:stCondLst>
                                        </p:cTn>
                                        <p:tgtEl>
                                          <p:spTgt spid="174"/>
                                        </p:tgtEl>
                                        <p:attrNameLst>
                                          <p:attrName>style.visibility</p:attrName>
                                        </p:attrNameLst>
                                      </p:cBhvr>
                                      <p:to>
                                        <p:strVal val="visible"/>
                                      </p:to>
                                    </p:set>
                                    <p:animEffect transition="in" filter="fade">
                                      <p:cBhvr>
                                        <p:cTn id="219" dur="500"/>
                                        <p:tgtEl>
                                          <p:spTgt spid="174"/>
                                        </p:tgtEl>
                                      </p:cBhvr>
                                    </p:animEffect>
                                  </p:childTnLst>
                                </p:cTn>
                              </p:par>
                              <p:par>
                                <p:cTn id="220" presetID="10" presetClass="entr" presetSubtype="0" fill="hold" nodeType="withEffect">
                                  <p:stCondLst>
                                    <p:cond delay="0"/>
                                  </p:stCondLst>
                                  <p:childTnLst>
                                    <p:set>
                                      <p:cBhvr>
                                        <p:cTn id="221" dur="1" fill="hold">
                                          <p:stCondLst>
                                            <p:cond delay="0"/>
                                          </p:stCondLst>
                                        </p:cTn>
                                        <p:tgtEl>
                                          <p:spTgt spid="177"/>
                                        </p:tgtEl>
                                        <p:attrNameLst>
                                          <p:attrName>style.visibility</p:attrName>
                                        </p:attrNameLst>
                                      </p:cBhvr>
                                      <p:to>
                                        <p:strVal val="visible"/>
                                      </p:to>
                                    </p:set>
                                    <p:animEffect transition="in" filter="fade">
                                      <p:cBhvr>
                                        <p:cTn id="222" dur="500"/>
                                        <p:tgtEl>
                                          <p:spTgt spid="177"/>
                                        </p:tgtEl>
                                      </p:cBhvr>
                                    </p:animEffect>
                                  </p:childTnLst>
                                </p:cTn>
                              </p:par>
                              <p:par>
                                <p:cTn id="223" presetID="10" presetClass="entr" presetSubtype="0" fill="hold" nodeType="withEffect">
                                  <p:stCondLst>
                                    <p:cond delay="0"/>
                                  </p:stCondLst>
                                  <p:childTnLst>
                                    <p:set>
                                      <p:cBhvr>
                                        <p:cTn id="224" dur="1" fill="hold">
                                          <p:stCondLst>
                                            <p:cond delay="0"/>
                                          </p:stCondLst>
                                        </p:cTn>
                                        <p:tgtEl>
                                          <p:spTgt spid="180"/>
                                        </p:tgtEl>
                                        <p:attrNameLst>
                                          <p:attrName>style.visibility</p:attrName>
                                        </p:attrNameLst>
                                      </p:cBhvr>
                                      <p:to>
                                        <p:strVal val="visible"/>
                                      </p:to>
                                    </p:set>
                                    <p:animEffect transition="in" filter="fade">
                                      <p:cBhvr>
                                        <p:cTn id="225" dur="500"/>
                                        <p:tgtEl>
                                          <p:spTgt spid="180"/>
                                        </p:tgtEl>
                                      </p:cBhvr>
                                    </p:animEffect>
                                  </p:childTnLst>
                                </p:cTn>
                              </p:par>
                              <p:par>
                                <p:cTn id="226" presetID="10" presetClass="entr" presetSubtype="0" fill="hold" nodeType="withEffect">
                                  <p:stCondLst>
                                    <p:cond delay="0"/>
                                  </p:stCondLst>
                                  <p:childTnLst>
                                    <p:set>
                                      <p:cBhvr>
                                        <p:cTn id="227" dur="1" fill="hold">
                                          <p:stCondLst>
                                            <p:cond delay="0"/>
                                          </p:stCondLst>
                                        </p:cTn>
                                        <p:tgtEl>
                                          <p:spTgt spid="183"/>
                                        </p:tgtEl>
                                        <p:attrNameLst>
                                          <p:attrName>style.visibility</p:attrName>
                                        </p:attrNameLst>
                                      </p:cBhvr>
                                      <p:to>
                                        <p:strVal val="visible"/>
                                      </p:to>
                                    </p:set>
                                    <p:animEffect transition="in" filter="fade">
                                      <p:cBhvr>
                                        <p:cTn id="228" dur="500"/>
                                        <p:tgtEl>
                                          <p:spTgt spid="183"/>
                                        </p:tgtEl>
                                      </p:cBhvr>
                                    </p:animEffect>
                                  </p:childTnLst>
                                </p:cTn>
                              </p:par>
                              <p:par>
                                <p:cTn id="229" presetID="10" presetClass="entr" presetSubtype="0" fill="hold" nodeType="withEffect">
                                  <p:stCondLst>
                                    <p:cond delay="0"/>
                                  </p:stCondLst>
                                  <p:childTnLst>
                                    <p:set>
                                      <p:cBhvr>
                                        <p:cTn id="230" dur="1" fill="hold">
                                          <p:stCondLst>
                                            <p:cond delay="0"/>
                                          </p:stCondLst>
                                        </p:cTn>
                                        <p:tgtEl>
                                          <p:spTgt spid="186"/>
                                        </p:tgtEl>
                                        <p:attrNameLst>
                                          <p:attrName>style.visibility</p:attrName>
                                        </p:attrNameLst>
                                      </p:cBhvr>
                                      <p:to>
                                        <p:strVal val="visible"/>
                                      </p:to>
                                    </p:set>
                                    <p:animEffect transition="in" filter="fade">
                                      <p:cBhvr>
                                        <p:cTn id="231" dur="500"/>
                                        <p:tgtEl>
                                          <p:spTgt spid="186"/>
                                        </p:tgtEl>
                                      </p:cBhvr>
                                    </p:animEffect>
                                  </p:childTnLst>
                                </p:cTn>
                              </p:par>
                              <p:par>
                                <p:cTn id="232" presetID="10" presetClass="entr" presetSubtype="0" fill="hold" nodeType="withEffect">
                                  <p:stCondLst>
                                    <p:cond delay="0"/>
                                  </p:stCondLst>
                                  <p:childTnLst>
                                    <p:set>
                                      <p:cBhvr>
                                        <p:cTn id="233" dur="1" fill="hold">
                                          <p:stCondLst>
                                            <p:cond delay="0"/>
                                          </p:stCondLst>
                                        </p:cTn>
                                        <p:tgtEl>
                                          <p:spTgt spid="189"/>
                                        </p:tgtEl>
                                        <p:attrNameLst>
                                          <p:attrName>style.visibility</p:attrName>
                                        </p:attrNameLst>
                                      </p:cBhvr>
                                      <p:to>
                                        <p:strVal val="visible"/>
                                      </p:to>
                                    </p:set>
                                    <p:animEffect transition="in" filter="fade">
                                      <p:cBhvr>
                                        <p:cTn id="234" dur="500"/>
                                        <p:tgtEl>
                                          <p:spTgt spid="189"/>
                                        </p:tgtEl>
                                      </p:cBhvr>
                                    </p:animEffect>
                                  </p:childTnLst>
                                </p:cTn>
                              </p:par>
                              <p:par>
                                <p:cTn id="235" presetID="10" presetClass="entr" presetSubtype="0" fill="hold" nodeType="withEffect">
                                  <p:stCondLst>
                                    <p:cond delay="0"/>
                                  </p:stCondLst>
                                  <p:childTnLst>
                                    <p:set>
                                      <p:cBhvr>
                                        <p:cTn id="236" dur="1" fill="hold">
                                          <p:stCondLst>
                                            <p:cond delay="0"/>
                                          </p:stCondLst>
                                        </p:cTn>
                                        <p:tgtEl>
                                          <p:spTgt spid="192"/>
                                        </p:tgtEl>
                                        <p:attrNameLst>
                                          <p:attrName>style.visibility</p:attrName>
                                        </p:attrNameLst>
                                      </p:cBhvr>
                                      <p:to>
                                        <p:strVal val="visible"/>
                                      </p:to>
                                    </p:set>
                                    <p:animEffect transition="in" filter="fade">
                                      <p:cBhvr>
                                        <p:cTn id="237" dur="500"/>
                                        <p:tgtEl>
                                          <p:spTgt spid="192"/>
                                        </p:tgtEl>
                                      </p:cBhvr>
                                    </p:animEffect>
                                  </p:childTnLst>
                                </p:cTn>
                              </p:par>
                              <p:par>
                                <p:cTn id="238" presetID="10" presetClass="entr" presetSubtype="0" fill="hold" nodeType="withEffect">
                                  <p:stCondLst>
                                    <p:cond delay="0"/>
                                  </p:stCondLst>
                                  <p:childTnLst>
                                    <p:set>
                                      <p:cBhvr>
                                        <p:cTn id="239" dur="1" fill="hold">
                                          <p:stCondLst>
                                            <p:cond delay="0"/>
                                          </p:stCondLst>
                                        </p:cTn>
                                        <p:tgtEl>
                                          <p:spTgt spid="195"/>
                                        </p:tgtEl>
                                        <p:attrNameLst>
                                          <p:attrName>style.visibility</p:attrName>
                                        </p:attrNameLst>
                                      </p:cBhvr>
                                      <p:to>
                                        <p:strVal val="visible"/>
                                      </p:to>
                                    </p:set>
                                    <p:animEffect transition="in" filter="fade">
                                      <p:cBhvr>
                                        <p:cTn id="240" dur="500"/>
                                        <p:tgtEl>
                                          <p:spTgt spid="195"/>
                                        </p:tgtEl>
                                      </p:cBhvr>
                                    </p:animEffect>
                                  </p:childTnLst>
                                </p:cTn>
                              </p:par>
                              <p:par>
                                <p:cTn id="241" presetID="10" presetClass="entr" presetSubtype="0" fill="hold" nodeType="withEffect">
                                  <p:stCondLst>
                                    <p:cond delay="0"/>
                                  </p:stCondLst>
                                  <p:childTnLst>
                                    <p:set>
                                      <p:cBhvr>
                                        <p:cTn id="242" dur="1" fill="hold">
                                          <p:stCondLst>
                                            <p:cond delay="0"/>
                                          </p:stCondLst>
                                        </p:cTn>
                                        <p:tgtEl>
                                          <p:spTgt spid="199"/>
                                        </p:tgtEl>
                                        <p:attrNameLst>
                                          <p:attrName>style.visibility</p:attrName>
                                        </p:attrNameLst>
                                      </p:cBhvr>
                                      <p:to>
                                        <p:strVal val="visible"/>
                                      </p:to>
                                    </p:set>
                                    <p:animEffect transition="in" filter="fade">
                                      <p:cBhvr>
                                        <p:cTn id="243" dur="500"/>
                                        <p:tgtEl>
                                          <p:spTgt spid="199"/>
                                        </p:tgtEl>
                                      </p:cBhvr>
                                    </p:animEffect>
                                  </p:childTnLst>
                                </p:cTn>
                              </p:par>
                              <p:par>
                                <p:cTn id="244" presetID="10" presetClass="entr" presetSubtype="0" fill="hold" nodeType="withEffect">
                                  <p:stCondLst>
                                    <p:cond delay="0"/>
                                  </p:stCondLst>
                                  <p:childTnLst>
                                    <p:set>
                                      <p:cBhvr>
                                        <p:cTn id="245" dur="1" fill="hold">
                                          <p:stCondLst>
                                            <p:cond delay="0"/>
                                          </p:stCondLst>
                                        </p:cTn>
                                        <p:tgtEl>
                                          <p:spTgt spid="202"/>
                                        </p:tgtEl>
                                        <p:attrNameLst>
                                          <p:attrName>style.visibility</p:attrName>
                                        </p:attrNameLst>
                                      </p:cBhvr>
                                      <p:to>
                                        <p:strVal val="visible"/>
                                      </p:to>
                                    </p:set>
                                    <p:animEffect transition="in" filter="fade">
                                      <p:cBhvr>
                                        <p:cTn id="246" dur="500"/>
                                        <p:tgtEl>
                                          <p:spTgt spid="202"/>
                                        </p:tgtEl>
                                      </p:cBhvr>
                                    </p:animEffect>
                                  </p:childTnLst>
                                </p:cTn>
                              </p:par>
                              <p:par>
                                <p:cTn id="247" presetID="10" presetClass="entr" presetSubtype="0" fill="hold" nodeType="withEffect">
                                  <p:stCondLst>
                                    <p:cond delay="0"/>
                                  </p:stCondLst>
                                  <p:childTnLst>
                                    <p:set>
                                      <p:cBhvr>
                                        <p:cTn id="248" dur="1" fill="hold">
                                          <p:stCondLst>
                                            <p:cond delay="0"/>
                                          </p:stCondLst>
                                        </p:cTn>
                                        <p:tgtEl>
                                          <p:spTgt spid="206"/>
                                        </p:tgtEl>
                                        <p:attrNameLst>
                                          <p:attrName>style.visibility</p:attrName>
                                        </p:attrNameLst>
                                      </p:cBhvr>
                                      <p:to>
                                        <p:strVal val="visible"/>
                                      </p:to>
                                    </p:set>
                                    <p:animEffect transition="in" filter="fade">
                                      <p:cBhvr>
                                        <p:cTn id="249" dur="500"/>
                                        <p:tgtEl>
                                          <p:spTgt spid="206"/>
                                        </p:tgtEl>
                                      </p:cBhvr>
                                    </p:animEffect>
                                  </p:childTnLst>
                                </p:cTn>
                              </p:par>
                              <p:par>
                                <p:cTn id="250" presetID="10" presetClass="entr" presetSubtype="0" fill="hold" nodeType="withEffect">
                                  <p:stCondLst>
                                    <p:cond delay="0"/>
                                  </p:stCondLst>
                                  <p:childTnLst>
                                    <p:set>
                                      <p:cBhvr>
                                        <p:cTn id="251" dur="1" fill="hold">
                                          <p:stCondLst>
                                            <p:cond delay="0"/>
                                          </p:stCondLst>
                                        </p:cTn>
                                        <p:tgtEl>
                                          <p:spTgt spid="209"/>
                                        </p:tgtEl>
                                        <p:attrNameLst>
                                          <p:attrName>style.visibility</p:attrName>
                                        </p:attrNameLst>
                                      </p:cBhvr>
                                      <p:to>
                                        <p:strVal val="visible"/>
                                      </p:to>
                                    </p:set>
                                    <p:animEffect transition="in" filter="fade">
                                      <p:cBhvr>
                                        <p:cTn id="252" dur="500"/>
                                        <p:tgtEl>
                                          <p:spTgt spid="209"/>
                                        </p:tgtEl>
                                      </p:cBhvr>
                                    </p:animEffect>
                                  </p:childTnLst>
                                </p:cTn>
                              </p:par>
                              <p:par>
                                <p:cTn id="253" presetID="10" presetClass="entr" presetSubtype="0" fill="hold" nodeType="withEffect">
                                  <p:stCondLst>
                                    <p:cond delay="0"/>
                                  </p:stCondLst>
                                  <p:childTnLst>
                                    <p:set>
                                      <p:cBhvr>
                                        <p:cTn id="254" dur="1" fill="hold">
                                          <p:stCondLst>
                                            <p:cond delay="0"/>
                                          </p:stCondLst>
                                        </p:cTn>
                                        <p:tgtEl>
                                          <p:spTgt spid="213"/>
                                        </p:tgtEl>
                                        <p:attrNameLst>
                                          <p:attrName>style.visibility</p:attrName>
                                        </p:attrNameLst>
                                      </p:cBhvr>
                                      <p:to>
                                        <p:strVal val="visible"/>
                                      </p:to>
                                    </p:set>
                                    <p:animEffect transition="in" filter="fade">
                                      <p:cBhvr>
                                        <p:cTn id="255" dur="500"/>
                                        <p:tgtEl>
                                          <p:spTgt spid="213"/>
                                        </p:tgtEl>
                                      </p:cBhvr>
                                    </p:animEffect>
                                  </p:childTnLst>
                                </p:cTn>
                              </p:par>
                              <p:par>
                                <p:cTn id="256" presetID="10" presetClass="entr" presetSubtype="0" fill="hold" nodeType="withEffect">
                                  <p:stCondLst>
                                    <p:cond delay="0"/>
                                  </p:stCondLst>
                                  <p:childTnLst>
                                    <p:set>
                                      <p:cBhvr>
                                        <p:cTn id="257" dur="1" fill="hold">
                                          <p:stCondLst>
                                            <p:cond delay="0"/>
                                          </p:stCondLst>
                                        </p:cTn>
                                        <p:tgtEl>
                                          <p:spTgt spid="216"/>
                                        </p:tgtEl>
                                        <p:attrNameLst>
                                          <p:attrName>style.visibility</p:attrName>
                                        </p:attrNameLst>
                                      </p:cBhvr>
                                      <p:to>
                                        <p:strVal val="visible"/>
                                      </p:to>
                                    </p:set>
                                    <p:animEffect transition="in" filter="fade">
                                      <p:cBhvr>
                                        <p:cTn id="258" dur="500"/>
                                        <p:tgtEl>
                                          <p:spTgt spid="216"/>
                                        </p:tgtEl>
                                      </p:cBhvr>
                                    </p:animEffect>
                                  </p:childTnLst>
                                </p:cTn>
                              </p:par>
                              <p:par>
                                <p:cTn id="259" presetID="10" presetClass="entr" presetSubtype="0" fill="hold" nodeType="withEffect">
                                  <p:stCondLst>
                                    <p:cond delay="0"/>
                                  </p:stCondLst>
                                  <p:childTnLst>
                                    <p:set>
                                      <p:cBhvr>
                                        <p:cTn id="260" dur="1" fill="hold">
                                          <p:stCondLst>
                                            <p:cond delay="0"/>
                                          </p:stCondLst>
                                        </p:cTn>
                                        <p:tgtEl>
                                          <p:spTgt spid="219"/>
                                        </p:tgtEl>
                                        <p:attrNameLst>
                                          <p:attrName>style.visibility</p:attrName>
                                        </p:attrNameLst>
                                      </p:cBhvr>
                                      <p:to>
                                        <p:strVal val="visible"/>
                                      </p:to>
                                    </p:set>
                                    <p:animEffect transition="in" filter="fade">
                                      <p:cBhvr>
                                        <p:cTn id="261" dur="500"/>
                                        <p:tgtEl>
                                          <p:spTgt spid="219"/>
                                        </p:tgtEl>
                                      </p:cBhvr>
                                    </p:animEffect>
                                  </p:childTnLst>
                                </p:cTn>
                              </p:par>
                              <p:par>
                                <p:cTn id="262" presetID="10" presetClass="entr" presetSubtype="0" fill="hold" nodeType="withEffect">
                                  <p:stCondLst>
                                    <p:cond delay="0"/>
                                  </p:stCondLst>
                                  <p:childTnLst>
                                    <p:set>
                                      <p:cBhvr>
                                        <p:cTn id="263" dur="1" fill="hold">
                                          <p:stCondLst>
                                            <p:cond delay="0"/>
                                          </p:stCondLst>
                                        </p:cTn>
                                        <p:tgtEl>
                                          <p:spTgt spid="222"/>
                                        </p:tgtEl>
                                        <p:attrNameLst>
                                          <p:attrName>style.visibility</p:attrName>
                                        </p:attrNameLst>
                                      </p:cBhvr>
                                      <p:to>
                                        <p:strVal val="visible"/>
                                      </p:to>
                                    </p:set>
                                    <p:animEffect transition="in" filter="fade">
                                      <p:cBhvr>
                                        <p:cTn id="264" dur="500"/>
                                        <p:tgtEl>
                                          <p:spTgt spid="222"/>
                                        </p:tgtEl>
                                      </p:cBhvr>
                                    </p:animEffect>
                                  </p:childTnLst>
                                </p:cTn>
                              </p:par>
                              <p:par>
                                <p:cTn id="265" presetID="10" presetClass="entr" presetSubtype="0" fill="hold" nodeType="withEffect">
                                  <p:stCondLst>
                                    <p:cond delay="0"/>
                                  </p:stCondLst>
                                  <p:childTnLst>
                                    <p:set>
                                      <p:cBhvr>
                                        <p:cTn id="266" dur="1" fill="hold">
                                          <p:stCondLst>
                                            <p:cond delay="0"/>
                                          </p:stCondLst>
                                        </p:cTn>
                                        <p:tgtEl>
                                          <p:spTgt spid="225"/>
                                        </p:tgtEl>
                                        <p:attrNameLst>
                                          <p:attrName>style.visibility</p:attrName>
                                        </p:attrNameLst>
                                      </p:cBhvr>
                                      <p:to>
                                        <p:strVal val="visible"/>
                                      </p:to>
                                    </p:set>
                                    <p:animEffect transition="in" filter="fade">
                                      <p:cBhvr>
                                        <p:cTn id="267" dur="500"/>
                                        <p:tgtEl>
                                          <p:spTgt spid="225"/>
                                        </p:tgtEl>
                                      </p:cBhvr>
                                    </p:animEffect>
                                  </p:childTnLst>
                                </p:cTn>
                              </p:par>
                              <p:par>
                                <p:cTn id="268" presetID="10" presetClass="entr" presetSubtype="0" fill="hold" nodeType="withEffect">
                                  <p:stCondLst>
                                    <p:cond delay="0"/>
                                  </p:stCondLst>
                                  <p:childTnLst>
                                    <p:set>
                                      <p:cBhvr>
                                        <p:cTn id="269" dur="1" fill="hold">
                                          <p:stCondLst>
                                            <p:cond delay="0"/>
                                          </p:stCondLst>
                                        </p:cTn>
                                        <p:tgtEl>
                                          <p:spTgt spid="228"/>
                                        </p:tgtEl>
                                        <p:attrNameLst>
                                          <p:attrName>style.visibility</p:attrName>
                                        </p:attrNameLst>
                                      </p:cBhvr>
                                      <p:to>
                                        <p:strVal val="visible"/>
                                      </p:to>
                                    </p:set>
                                    <p:animEffect transition="in" filter="fade">
                                      <p:cBhvr>
                                        <p:cTn id="270" dur="500"/>
                                        <p:tgtEl>
                                          <p:spTgt spid="228"/>
                                        </p:tgtEl>
                                      </p:cBhvr>
                                    </p:animEffect>
                                  </p:childTnLst>
                                </p:cTn>
                              </p:par>
                              <p:par>
                                <p:cTn id="271" presetID="10" presetClass="entr" presetSubtype="0" fill="hold" nodeType="withEffect">
                                  <p:stCondLst>
                                    <p:cond delay="0"/>
                                  </p:stCondLst>
                                  <p:childTnLst>
                                    <p:set>
                                      <p:cBhvr>
                                        <p:cTn id="272" dur="1" fill="hold">
                                          <p:stCondLst>
                                            <p:cond delay="0"/>
                                          </p:stCondLst>
                                        </p:cTn>
                                        <p:tgtEl>
                                          <p:spTgt spid="231"/>
                                        </p:tgtEl>
                                        <p:attrNameLst>
                                          <p:attrName>style.visibility</p:attrName>
                                        </p:attrNameLst>
                                      </p:cBhvr>
                                      <p:to>
                                        <p:strVal val="visible"/>
                                      </p:to>
                                    </p:set>
                                    <p:animEffect transition="in" filter="fade">
                                      <p:cBhvr>
                                        <p:cTn id="273" dur="500"/>
                                        <p:tgtEl>
                                          <p:spTgt spid="231"/>
                                        </p:tgtEl>
                                      </p:cBhvr>
                                    </p:animEffect>
                                  </p:childTnLst>
                                </p:cTn>
                              </p:par>
                              <p:par>
                                <p:cTn id="274" presetID="10" presetClass="entr" presetSubtype="0" fill="hold" nodeType="withEffect">
                                  <p:stCondLst>
                                    <p:cond delay="0"/>
                                  </p:stCondLst>
                                  <p:childTnLst>
                                    <p:set>
                                      <p:cBhvr>
                                        <p:cTn id="275" dur="1" fill="hold">
                                          <p:stCondLst>
                                            <p:cond delay="0"/>
                                          </p:stCondLst>
                                        </p:cTn>
                                        <p:tgtEl>
                                          <p:spTgt spid="235"/>
                                        </p:tgtEl>
                                        <p:attrNameLst>
                                          <p:attrName>style.visibility</p:attrName>
                                        </p:attrNameLst>
                                      </p:cBhvr>
                                      <p:to>
                                        <p:strVal val="visible"/>
                                      </p:to>
                                    </p:set>
                                    <p:animEffect transition="in" filter="fade">
                                      <p:cBhvr>
                                        <p:cTn id="276" dur="500"/>
                                        <p:tgtEl>
                                          <p:spTgt spid="235"/>
                                        </p:tgtEl>
                                      </p:cBhvr>
                                    </p:animEffect>
                                  </p:childTnLst>
                                </p:cTn>
                              </p:par>
                              <p:par>
                                <p:cTn id="277" presetID="10" presetClass="entr" presetSubtype="0" fill="hold" nodeType="withEffect">
                                  <p:stCondLst>
                                    <p:cond delay="0"/>
                                  </p:stCondLst>
                                  <p:childTnLst>
                                    <p:set>
                                      <p:cBhvr>
                                        <p:cTn id="278" dur="1" fill="hold">
                                          <p:stCondLst>
                                            <p:cond delay="0"/>
                                          </p:stCondLst>
                                        </p:cTn>
                                        <p:tgtEl>
                                          <p:spTgt spid="238"/>
                                        </p:tgtEl>
                                        <p:attrNameLst>
                                          <p:attrName>style.visibility</p:attrName>
                                        </p:attrNameLst>
                                      </p:cBhvr>
                                      <p:to>
                                        <p:strVal val="visible"/>
                                      </p:to>
                                    </p:set>
                                    <p:animEffect transition="in" filter="fade">
                                      <p:cBhvr>
                                        <p:cTn id="279" dur="500"/>
                                        <p:tgtEl>
                                          <p:spTgt spid="238"/>
                                        </p:tgtEl>
                                      </p:cBhvr>
                                    </p:animEffect>
                                  </p:childTnLst>
                                </p:cTn>
                              </p:par>
                              <p:par>
                                <p:cTn id="280" presetID="10" presetClass="entr" presetSubtype="0" fill="hold" nodeType="withEffect">
                                  <p:stCondLst>
                                    <p:cond delay="0"/>
                                  </p:stCondLst>
                                  <p:childTnLst>
                                    <p:set>
                                      <p:cBhvr>
                                        <p:cTn id="281" dur="1" fill="hold">
                                          <p:stCondLst>
                                            <p:cond delay="0"/>
                                          </p:stCondLst>
                                        </p:cTn>
                                        <p:tgtEl>
                                          <p:spTgt spid="241"/>
                                        </p:tgtEl>
                                        <p:attrNameLst>
                                          <p:attrName>style.visibility</p:attrName>
                                        </p:attrNameLst>
                                      </p:cBhvr>
                                      <p:to>
                                        <p:strVal val="visible"/>
                                      </p:to>
                                    </p:set>
                                    <p:animEffect transition="in" filter="fade">
                                      <p:cBhvr>
                                        <p:cTn id="282" dur="500"/>
                                        <p:tgtEl>
                                          <p:spTgt spid="241"/>
                                        </p:tgtEl>
                                      </p:cBhvr>
                                    </p:animEffect>
                                  </p:childTnLst>
                                </p:cTn>
                              </p:par>
                              <p:par>
                                <p:cTn id="283" presetID="10" presetClass="entr" presetSubtype="0" fill="hold" nodeType="withEffect">
                                  <p:stCondLst>
                                    <p:cond delay="0"/>
                                  </p:stCondLst>
                                  <p:childTnLst>
                                    <p:set>
                                      <p:cBhvr>
                                        <p:cTn id="284" dur="1" fill="hold">
                                          <p:stCondLst>
                                            <p:cond delay="0"/>
                                          </p:stCondLst>
                                        </p:cTn>
                                        <p:tgtEl>
                                          <p:spTgt spid="244"/>
                                        </p:tgtEl>
                                        <p:attrNameLst>
                                          <p:attrName>style.visibility</p:attrName>
                                        </p:attrNameLst>
                                      </p:cBhvr>
                                      <p:to>
                                        <p:strVal val="visible"/>
                                      </p:to>
                                    </p:set>
                                    <p:animEffect transition="in" filter="fade">
                                      <p:cBhvr>
                                        <p:cTn id="285" dur="500"/>
                                        <p:tgtEl>
                                          <p:spTgt spid="244"/>
                                        </p:tgtEl>
                                      </p:cBhvr>
                                    </p:animEffect>
                                  </p:childTnLst>
                                </p:cTn>
                              </p:par>
                              <p:par>
                                <p:cTn id="286" presetID="10" presetClass="entr" presetSubtype="0" fill="hold" nodeType="withEffect">
                                  <p:stCondLst>
                                    <p:cond delay="0"/>
                                  </p:stCondLst>
                                  <p:childTnLst>
                                    <p:set>
                                      <p:cBhvr>
                                        <p:cTn id="287" dur="1" fill="hold">
                                          <p:stCondLst>
                                            <p:cond delay="0"/>
                                          </p:stCondLst>
                                        </p:cTn>
                                        <p:tgtEl>
                                          <p:spTgt spid="247"/>
                                        </p:tgtEl>
                                        <p:attrNameLst>
                                          <p:attrName>style.visibility</p:attrName>
                                        </p:attrNameLst>
                                      </p:cBhvr>
                                      <p:to>
                                        <p:strVal val="visible"/>
                                      </p:to>
                                    </p:set>
                                    <p:animEffect transition="in" filter="fade">
                                      <p:cBhvr>
                                        <p:cTn id="288" dur="500"/>
                                        <p:tgtEl>
                                          <p:spTgt spid="247"/>
                                        </p:tgtEl>
                                      </p:cBhvr>
                                    </p:animEffect>
                                  </p:childTnLst>
                                </p:cTn>
                              </p:par>
                              <p:par>
                                <p:cTn id="289" presetID="10" presetClass="entr" presetSubtype="0" fill="hold" nodeType="withEffect">
                                  <p:stCondLst>
                                    <p:cond delay="0"/>
                                  </p:stCondLst>
                                  <p:childTnLst>
                                    <p:set>
                                      <p:cBhvr>
                                        <p:cTn id="290" dur="1" fill="hold">
                                          <p:stCondLst>
                                            <p:cond delay="0"/>
                                          </p:stCondLst>
                                        </p:cTn>
                                        <p:tgtEl>
                                          <p:spTgt spid="250"/>
                                        </p:tgtEl>
                                        <p:attrNameLst>
                                          <p:attrName>style.visibility</p:attrName>
                                        </p:attrNameLst>
                                      </p:cBhvr>
                                      <p:to>
                                        <p:strVal val="visible"/>
                                      </p:to>
                                    </p:set>
                                    <p:animEffect transition="in" filter="fade">
                                      <p:cBhvr>
                                        <p:cTn id="291" dur="500"/>
                                        <p:tgtEl>
                                          <p:spTgt spid="250"/>
                                        </p:tgtEl>
                                      </p:cBhvr>
                                    </p:animEffect>
                                  </p:childTnLst>
                                </p:cTn>
                              </p:par>
                              <p:par>
                                <p:cTn id="292" presetID="10" presetClass="entr" presetSubtype="0" fill="hold" nodeType="withEffect">
                                  <p:stCondLst>
                                    <p:cond delay="0"/>
                                  </p:stCondLst>
                                  <p:childTnLst>
                                    <p:set>
                                      <p:cBhvr>
                                        <p:cTn id="293" dur="1" fill="hold">
                                          <p:stCondLst>
                                            <p:cond delay="0"/>
                                          </p:stCondLst>
                                        </p:cTn>
                                        <p:tgtEl>
                                          <p:spTgt spid="253"/>
                                        </p:tgtEl>
                                        <p:attrNameLst>
                                          <p:attrName>style.visibility</p:attrName>
                                        </p:attrNameLst>
                                      </p:cBhvr>
                                      <p:to>
                                        <p:strVal val="visible"/>
                                      </p:to>
                                    </p:set>
                                    <p:animEffect transition="in" filter="fade">
                                      <p:cBhvr>
                                        <p:cTn id="294" dur="500"/>
                                        <p:tgtEl>
                                          <p:spTgt spid="253"/>
                                        </p:tgtEl>
                                      </p:cBhvr>
                                    </p:animEffect>
                                  </p:childTnLst>
                                </p:cTn>
                              </p:par>
                              <p:par>
                                <p:cTn id="295" presetID="10" presetClass="entr" presetSubtype="0" fill="hold" nodeType="withEffect">
                                  <p:stCondLst>
                                    <p:cond delay="0"/>
                                  </p:stCondLst>
                                  <p:childTnLst>
                                    <p:set>
                                      <p:cBhvr>
                                        <p:cTn id="296" dur="1" fill="hold">
                                          <p:stCondLst>
                                            <p:cond delay="0"/>
                                          </p:stCondLst>
                                        </p:cTn>
                                        <p:tgtEl>
                                          <p:spTgt spid="259"/>
                                        </p:tgtEl>
                                        <p:attrNameLst>
                                          <p:attrName>style.visibility</p:attrName>
                                        </p:attrNameLst>
                                      </p:cBhvr>
                                      <p:to>
                                        <p:strVal val="visible"/>
                                      </p:to>
                                    </p:set>
                                    <p:animEffect transition="in" filter="fade">
                                      <p:cBhvr>
                                        <p:cTn id="297" dur="500"/>
                                        <p:tgtEl>
                                          <p:spTgt spid="259"/>
                                        </p:tgtEl>
                                      </p:cBhvr>
                                    </p:animEffect>
                                  </p:childTnLst>
                                </p:cTn>
                              </p:par>
                              <p:par>
                                <p:cTn id="298" presetID="10" presetClass="entr" presetSubtype="0" fill="hold" nodeType="withEffect">
                                  <p:stCondLst>
                                    <p:cond delay="0"/>
                                  </p:stCondLst>
                                  <p:childTnLst>
                                    <p:set>
                                      <p:cBhvr>
                                        <p:cTn id="299" dur="1" fill="hold">
                                          <p:stCondLst>
                                            <p:cond delay="0"/>
                                          </p:stCondLst>
                                        </p:cTn>
                                        <p:tgtEl>
                                          <p:spTgt spid="262"/>
                                        </p:tgtEl>
                                        <p:attrNameLst>
                                          <p:attrName>style.visibility</p:attrName>
                                        </p:attrNameLst>
                                      </p:cBhvr>
                                      <p:to>
                                        <p:strVal val="visible"/>
                                      </p:to>
                                    </p:set>
                                    <p:animEffect transition="in" filter="fade">
                                      <p:cBhvr>
                                        <p:cTn id="300" dur="500"/>
                                        <p:tgtEl>
                                          <p:spTgt spid="262"/>
                                        </p:tgtEl>
                                      </p:cBhvr>
                                    </p:animEffect>
                                  </p:childTnLst>
                                </p:cTn>
                              </p:par>
                              <p:par>
                                <p:cTn id="301" presetID="10" presetClass="entr" presetSubtype="0" fill="hold" nodeType="withEffect">
                                  <p:stCondLst>
                                    <p:cond delay="0"/>
                                  </p:stCondLst>
                                  <p:childTnLst>
                                    <p:set>
                                      <p:cBhvr>
                                        <p:cTn id="302" dur="1" fill="hold">
                                          <p:stCondLst>
                                            <p:cond delay="0"/>
                                          </p:stCondLst>
                                        </p:cTn>
                                        <p:tgtEl>
                                          <p:spTgt spid="265"/>
                                        </p:tgtEl>
                                        <p:attrNameLst>
                                          <p:attrName>style.visibility</p:attrName>
                                        </p:attrNameLst>
                                      </p:cBhvr>
                                      <p:to>
                                        <p:strVal val="visible"/>
                                      </p:to>
                                    </p:set>
                                    <p:animEffect transition="in" filter="fade">
                                      <p:cBhvr>
                                        <p:cTn id="303" dur="500"/>
                                        <p:tgtEl>
                                          <p:spTgt spid="265"/>
                                        </p:tgtEl>
                                      </p:cBhvr>
                                    </p:animEffect>
                                  </p:childTnLst>
                                </p:cTn>
                              </p:par>
                              <p:par>
                                <p:cTn id="304" presetID="10" presetClass="entr" presetSubtype="0" fill="hold" nodeType="withEffect">
                                  <p:stCondLst>
                                    <p:cond delay="0"/>
                                  </p:stCondLst>
                                  <p:childTnLst>
                                    <p:set>
                                      <p:cBhvr>
                                        <p:cTn id="305" dur="1" fill="hold">
                                          <p:stCondLst>
                                            <p:cond delay="0"/>
                                          </p:stCondLst>
                                        </p:cTn>
                                        <p:tgtEl>
                                          <p:spTgt spid="268"/>
                                        </p:tgtEl>
                                        <p:attrNameLst>
                                          <p:attrName>style.visibility</p:attrName>
                                        </p:attrNameLst>
                                      </p:cBhvr>
                                      <p:to>
                                        <p:strVal val="visible"/>
                                      </p:to>
                                    </p:set>
                                    <p:animEffect transition="in" filter="fade">
                                      <p:cBhvr>
                                        <p:cTn id="306" dur="500"/>
                                        <p:tgtEl>
                                          <p:spTgt spid="268"/>
                                        </p:tgtEl>
                                      </p:cBhvr>
                                    </p:animEffect>
                                  </p:childTnLst>
                                </p:cTn>
                              </p:par>
                              <p:par>
                                <p:cTn id="307" presetID="10" presetClass="entr" presetSubtype="0" fill="hold" nodeType="withEffect">
                                  <p:stCondLst>
                                    <p:cond delay="0"/>
                                  </p:stCondLst>
                                  <p:childTnLst>
                                    <p:set>
                                      <p:cBhvr>
                                        <p:cTn id="308" dur="1" fill="hold">
                                          <p:stCondLst>
                                            <p:cond delay="0"/>
                                          </p:stCondLst>
                                        </p:cTn>
                                        <p:tgtEl>
                                          <p:spTgt spid="272"/>
                                        </p:tgtEl>
                                        <p:attrNameLst>
                                          <p:attrName>style.visibility</p:attrName>
                                        </p:attrNameLst>
                                      </p:cBhvr>
                                      <p:to>
                                        <p:strVal val="visible"/>
                                      </p:to>
                                    </p:set>
                                    <p:animEffect transition="in" filter="fade">
                                      <p:cBhvr>
                                        <p:cTn id="309" dur="500"/>
                                        <p:tgtEl>
                                          <p:spTgt spid="272"/>
                                        </p:tgtEl>
                                      </p:cBhvr>
                                    </p:animEffect>
                                  </p:childTnLst>
                                </p:cTn>
                              </p:par>
                              <p:par>
                                <p:cTn id="310" presetID="10" presetClass="entr" presetSubtype="0" fill="hold" nodeType="withEffect">
                                  <p:stCondLst>
                                    <p:cond delay="0"/>
                                  </p:stCondLst>
                                  <p:childTnLst>
                                    <p:set>
                                      <p:cBhvr>
                                        <p:cTn id="311" dur="1" fill="hold">
                                          <p:stCondLst>
                                            <p:cond delay="0"/>
                                          </p:stCondLst>
                                        </p:cTn>
                                        <p:tgtEl>
                                          <p:spTgt spid="275"/>
                                        </p:tgtEl>
                                        <p:attrNameLst>
                                          <p:attrName>style.visibility</p:attrName>
                                        </p:attrNameLst>
                                      </p:cBhvr>
                                      <p:to>
                                        <p:strVal val="visible"/>
                                      </p:to>
                                    </p:set>
                                    <p:animEffect transition="in" filter="fade">
                                      <p:cBhvr>
                                        <p:cTn id="312" dur="500"/>
                                        <p:tgtEl>
                                          <p:spTgt spid="275"/>
                                        </p:tgtEl>
                                      </p:cBhvr>
                                    </p:animEffect>
                                  </p:childTnLst>
                                </p:cTn>
                              </p:par>
                              <p:par>
                                <p:cTn id="313" presetID="10" presetClass="entr" presetSubtype="0" fill="hold" nodeType="withEffect">
                                  <p:stCondLst>
                                    <p:cond delay="0"/>
                                  </p:stCondLst>
                                  <p:childTnLst>
                                    <p:set>
                                      <p:cBhvr>
                                        <p:cTn id="314" dur="1" fill="hold">
                                          <p:stCondLst>
                                            <p:cond delay="0"/>
                                          </p:stCondLst>
                                        </p:cTn>
                                        <p:tgtEl>
                                          <p:spTgt spid="278"/>
                                        </p:tgtEl>
                                        <p:attrNameLst>
                                          <p:attrName>style.visibility</p:attrName>
                                        </p:attrNameLst>
                                      </p:cBhvr>
                                      <p:to>
                                        <p:strVal val="visible"/>
                                      </p:to>
                                    </p:set>
                                    <p:animEffect transition="in" filter="fade">
                                      <p:cBhvr>
                                        <p:cTn id="315" dur="500"/>
                                        <p:tgtEl>
                                          <p:spTgt spid="278"/>
                                        </p:tgtEl>
                                      </p:cBhvr>
                                    </p:animEffect>
                                  </p:childTnLst>
                                </p:cTn>
                              </p:par>
                            </p:childTnLst>
                          </p:cTn>
                        </p:par>
                      </p:childTnLst>
                    </p:cTn>
                  </p:par>
                  <p:par>
                    <p:cTn id="316" fill="hold">
                      <p:stCondLst>
                        <p:cond delay="indefinite"/>
                      </p:stCondLst>
                      <p:childTnLst>
                        <p:par>
                          <p:cTn id="317" fill="hold">
                            <p:stCondLst>
                              <p:cond delay="0"/>
                            </p:stCondLst>
                            <p:childTnLst>
                              <p:par>
                                <p:cTn id="318" presetID="10" presetClass="entr" presetSubtype="0" fill="hold" nodeType="clickEffect">
                                  <p:stCondLst>
                                    <p:cond delay="0"/>
                                  </p:stCondLst>
                                  <p:childTnLst>
                                    <p:set>
                                      <p:cBhvr>
                                        <p:cTn id="319" dur="1" fill="hold">
                                          <p:stCondLst>
                                            <p:cond delay="0"/>
                                          </p:stCondLst>
                                        </p:cTn>
                                        <p:tgtEl>
                                          <p:spTgt spid="282"/>
                                        </p:tgtEl>
                                        <p:attrNameLst>
                                          <p:attrName>style.visibility</p:attrName>
                                        </p:attrNameLst>
                                      </p:cBhvr>
                                      <p:to>
                                        <p:strVal val="visible"/>
                                      </p:to>
                                    </p:set>
                                    <p:animEffect transition="in" filter="fade">
                                      <p:cBhvr>
                                        <p:cTn id="320" dur="500"/>
                                        <p:tgtEl>
                                          <p:spTgt spid="282"/>
                                        </p:tgtEl>
                                      </p:cBhvr>
                                    </p:animEffect>
                                  </p:childTnLst>
                                </p:cTn>
                              </p:par>
                              <p:par>
                                <p:cTn id="321" presetID="10" presetClass="entr" presetSubtype="0" fill="hold" nodeType="withEffect">
                                  <p:stCondLst>
                                    <p:cond delay="0"/>
                                  </p:stCondLst>
                                  <p:childTnLst>
                                    <p:set>
                                      <p:cBhvr>
                                        <p:cTn id="322" dur="1" fill="hold">
                                          <p:stCondLst>
                                            <p:cond delay="0"/>
                                          </p:stCondLst>
                                        </p:cTn>
                                        <p:tgtEl>
                                          <p:spTgt spid="283"/>
                                        </p:tgtEl>
                                        <p:attrNameLst>
                                          <p:attrName>style.visibility</p:attrName>
                                        </p:attrNameLst>
                                      </p:cBhvr>
                                      <p:to>
                                        <p:strVal val="visible"/>
                                      </p:to>
                                    </p:set>
                                    <p:animEffect transition="in" filter="fade">
                                      <p:cBhvr>
                                        <p:cTn id="323" dur="500"/>
                                        <p:tgtEl>
                                          <p:spTgt spid="283"/>
                                        </p:tgtEl>
                                      </p:cBhvr>
                                    </p:animEffect>
                                  </p:childTnLst>
                                </p:cTn>
                              </p:par>
                              <p:par>
                                <p:cTn id="324" presetID="10" presetClass="entr" presetSubtype="0" fill="hold" nodeType="withEffect">
                                  <p:stCondLst>
                                    <p:cond delay="0"/>
                                  </p:stCondLst>
                                  <p:childTnLst>
                                    <p:set>
                                      <p:cBhvr>
                                        <p:cTn id="325" dur="1" fill="hold">
                                          <p:stCondLst>
                                            <p:cond delay="0"/>
                                          </p:stCondLst>
                                        </p:cTn>
                                        <p:tgtEl>
                                          <p:spTgt spid="288"/>
                                        </p:tgtEl>
                                        <p:attrNameLst>
                                          <p:attrName>style.visibility</p:attrName>
                                        </p:attrNameLst>
                                      </p:cBhvr>
                                      <p:to>
                                        <p:strVal val="visible"/>
                                      </p:to>
                                    </p:set>
                                    <p:animEffect transition="in" filter="fade">
                                      <p:cBhvr>
                                        <p:cTn id="326" dur="500"/>
                                        <p:tgtEl>
                                          <p:spTgt spid="288"/>
                                        </p:tgtEl>
                                      </p:cBhvr>
                                    </p:animEffect>
                                  </p:childTnLst>
                                </p:cTn>
                              </p:par>
                              <p:par>
                                <p:cTn id="327" presetID="10" presetClass="entr" presetSubtype="0" fill="hold" nodeType="withEffect">
                                  <p:stCondLst>
                                    <p:cond delay="0"/>
                                  </p:stCondLst>
                                  <p:childTnLst>
                                    <p:set>
                                      <p:cBhvr>
                                        <p:cTn id="328" dur="1" fill="hold">
                                          <p:stCondLst>
                                            <p:cond delay="0"/>
                                          </p:stCondLst>
                                        </p:cTn>
                                        <p:tgtEl>
                                          <p:spTgt spid="286"/>
                                        </p:tgtEl>
                                        <p:attrNameLst>
                                          <p:attrName>style.visibility</p:attrName>
                                        </p:attrNameLst>
                                      </p:cBhvr>
                                      <p:to>
                                        <p:strVal val="visible"/>
                                      </p:to>
                                    </p:set>
                                    <p:animEffect transition="in" filter="fade">
                                      <p:cBhvr>
                                        <p:cTn id="329" dur="500"/>
                                        <p:tgtEl>
                                          <p:spTgt spid="286"/>
                                        </p:tgtEl>
                                      </p:cBhvr>
                                    </p:animEffect>
                                  </p:childTnLst>
                                </p:cTn>
                              </p:par>
                              <p:par>
                                <p:cTn id="330" presetID="10" presetClass="entr" presetSubtype="0" fill="hold" nodeType="withEffect">
                                  <p:stCondLst>
                                    <p:cond delay="0"/>
                                  </p:stCondLst>
                                  <p:childTnLst>
                                    <p:set>
                                      <p:cBhvr>
                                        <p:cTn id="331" dur="1" fill="hold">
                                          <p:stCondLst>
                                            <p:cond delay="0"/>
                                          </p:stCondLst>
                                        </p:cTn>
                                        <p:tgtEl>
                                          <p:spTgt spid="291"/>
                                        </p:tgtEl>
                                        <p:attrNameLst>
                                          <p:attrName>style.visibility</p:attrName>
                                        </p:attrNameLst>
                                      </p:cBhvr>
                                      <p:to>
                                        <p:strVal val="visible"/>
                                      </p:to>
                                    </p:set>
                                    <p:animEffect transition="in" filter="fade">
                                      <p:cBhvr>
                                        <p:cTn id="332" dur="500"/>
                                        <p:tgtEl>
                                          <p:spTgt spid="291"/>
                                        </p:tgtEl>
                                      </p:cBhvr>
                                    </p:animEffect>
                                  </p:childTnLst>
                                </p:cTn>
                              </p:par>
                              <p:par>
                                <p:cTn id="333" presetID="10" presetClass="entr" presetSubtype="0" fill="hold" nodeType="withEffect">
                                  <p:stCondLst>
                                    <p:cond delay="0"/>
                                  </p:stCondLst>
                                  <p:childTnLst>
                                    <p:set>
                                      <p:cBhvr>
                                        <p:cTn id="334" dur="1" fill="hold">
                                          <p:stCondLst>
                                            <p:cond delay="0"/>
                                          </p:stCondLst>
                                        </p:cTn>
                                        <p:tgtEl>
                                          <p:spTgt spid="287"/>
                                        </p:tgtEl>
                                        <p:attrNameLst>
                                          <p:attrName>style.visibility</p:attrName>
                                        </p:attrNameLst>
                                      </p:cBhvr>
                                      <p:to>
                                        <p:strVal val="visible"/>
                                      </p:to>
                                    </p:set>
                                    <p:animEffect transition="in" filter="fade">
                                      <p:cBhvr>
                                        <p:cTn id="335" dur="500"/>
                                        <p:tgtEl>
                                          <p:spTgt spid="287"/>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281"/>
                                        </p:tgtEl>
                                        <p:attrNameLst>
                                          <p:attrName>style.visibility</p:attrName>
                                        </p:attrNameLst>
                                      </p:cBhvr>
                                      <p:to>
                                        <p:strVal val="visible"/>
                                      </p:to>
                                    </p:set>
                                    <p:animEffect transition="in" filter="fade">
                                      <p:cBhvr>
                                        <p:cTn id="338" dur="500"/>
                                        <p:tgtEl>
                                          <p:spTgt spid="281"/>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294"/>
                                        </p:tgtEl>
                                        <p:attrNameLst>
                                          <p:attrName>style.visibility</p:attrName>
                                        </p:attrNameLst>
                                      </p:cBhvr>
                                      <p:to>
                                        <p:strVal val="visible"/>
                                      </p:to>
                                    </p:set>
                                    <p:animEffect transition="in" filter="fade">
                                      <p:cBhvr>
                                        <p:cTn id="341" dur="500"/>
                                        <p:tgtEl>
                                          <p:spTgt spid="294"/>
                                        </p:tgtEl>
                                      </p:cBhvr>
                                    </p:animEffect>
                                  </p:childTnLst>
                                </p:cTn>
                              </p:par>
                            </p:childTnLst>
                          </p:cTn>
                        </p:par>
                      </p:childTnLst>
                    </p:cTn>
                  </p:par>
                  <p:par>
                    <p:cTn id="342" fill="hold">
                      <p:stCondLst>
                        <p:cond delay="indefinite"/>
                      </p:stCondLst>
                      <p:childTnLst>
                        <p:par>
                          <p:cTn id="343" fill="hold">
                            <p:stCondLst>
                              <p:cond delay="0"/>
                            </p:stCondLst>
                            <p:childTnLst>
                              <p:par>
                                <p:cTn id="344" presetID="10" presetClass="entr" presetSubtype="0" fill="hold" nodeType="clickEffect">
                                  <p:stCondLst>
                                    <p:cond delay="0"/>
                                  </p:stCondLst>
                                  <p:childTnLst>
                                    <p:set>
                                      <p:cBhvr>
                                        <p:cTn id="345" dur="1" fill="hold">
                                          <p:stCondLst>
                                            <p:cond delay="0"/>
                                          </p:stCondLst>
                                        </p:cTn>
                                        <p:tgtEl>
                                          <p:spTgt spid="306"/>
                                        </p:tgtEl>
                                        <p:attrNameLst>
                                          <p:attrName>style.visibility</p:attrName>
                                        </p:attrNameLst>
                                      </p:cBhvr>
                                      <p:to>
                                        <p:strVal val="visible"/>
                                      </p:to>
                                    </p:set>
                                    <p:animEffect transition="in" filter="fade">
                                      <p:cBhvr>
                                        <p:cTn id="346" dur="500"/>
                                        <p:tgtEl>
                                          <p:spTgt spid="306"/>
                                        </p:tgtEl>
                                      </p:cBhvr>
                                    </p:animEffect>
                                  </p:childTnLst>
                                </p:cTn>
                              </p:par>
                              <p:par>
                                <p:cTn id="347" presetID="10" presetClass="entr" presetSubtype="0" fill="hold" nodeType="withEffect">
                                  <p:stCondLst>
                                    <p:cond delay="0"/>
                                  </p:stCondLst>
                                  <p:childTnLst>
                                    <p:set>
                                      <p:cBhvr>
                                        <p:cTn id="348" dur="1" fill="hold">
                                          <p:stCondLst>
                                            <p:cond delay="0"/>
                                          </p:stCondLst>
                                        </p:cTn>
                                        <p:tgtEl>
                                          <p:spTgt spid="309"/>
                                        </p:tgtEl>
                                        <p:attrNameLst>
                                          <p:attrName>style.visibility</p:attrName>
                                        </p:attrNameLst>
                                      </p:cBhvr>
                                      <p:to>
                                        <p:strVal val="visible"/>
                                      </p:to>
                                    </p:set>
                                    <p:animEffect transition="in" filter="fade">
                                      <p:cBhvr>
                                        <p:cTn id="349" dur="500"/>
                                        <p:tgtEl>
                                          <p:spTgt spid="309"/>
                                        </p:tgtEl>
                                      </p:cBhvr>
                                    </p:animEffect>
                                  </p:childTnLst>
                                </p:cTn>
                              </p:par>
                              <p:par>
                                <p:cTn id="350" presetID="10" presetClass="entr" presetSubtype="0" fill="hold" nodeType="withEffect">
                                  <p:stCondLst>
                                    <p:cond delay="0"/>
                                  </p:stCondLst>
                                  <p:childTnLst>
                                    <p:set>
                                      <p:cBhvr>
                                        <p:cTn id="351" dur="1" fill="hold">
                                          <p:stCondLst>
                                            <p:cond delay="0"/>
                                          </p:stCondLst>
                                        </p:cTn>
                                        <p:tgtEl>
                                          <p:spTgt spid="313"/>
                                        </p:tgtEl>
                                        <p:attrNameLst>
                                          <p:attrName>style.visibility</p:attrName>
                                        </p:attrNameLst>
                                      </p:cBhvr>
                                      <p:to>
                                        <p:strVal val="visible"/>
                                      </p:to>
                                    </p:set>
                                    <p:animEffect transition="in" filter="fade">
                                      <p:cBhvr>
                                        <p:cTn id="352" dur="500"/>
                                        <p:tgtEl>
                                          <p:spTgt spid="313"/>
                                        </p:tgtEl>
                                      </p:cBhvr>
                                    </p:animEffect>
                                  </p:childTnLst>
                                </p:cTn>
                              </p:par>
                              <p:par>
                                <p:cTn id="353" presetID="10" presetClass="entr" presetSubtype="0" fill="hold" nodeType="withEffect">
                                  <p:stCondLst>
                                    <p:cond delay="0"/>
                                  </p:stCondLst>
                                  <p:childTnLst>
                                    <p:set>
                                      <p:cBhvr>
                                        <p:cTn id="354" dur="1" fill="hold">
                                          <p:stCondLst>
                                            <p:cond delay="0"/>
                                          </p:stCondLst>
                                        </p:cTn>
                                        <p:tgtEl>
                                          <p:spTgt spid="316"/>
                                        </p:tgtEl>
                                        <p:attrNameLst>
                                          <p:attrName>style.visibility</p:attrName>
                                        </p:attrNameLst>
                                      </p:cBhvr>
                                      <p:to>
                                        <p:strVal val="visible"/>
                                      </p:to>
                                    </p:set>
                                    <p:animEffect transition="in" filter="fade">
                                      <p:cBhvr>
                                        <p:cTn id="355" dur="500"/>
                                        <p:tgtEl>
                                          <p:spTgt spid="316"/>
                                        </p:tgtEl>
                                      </p:cBhvr>
                                    </p:animEffect>
                                  </p:childTnLst>
                                </p:cTn>
                              </p:par>
                              <p:par>
                                <p:cTn id="356" presetID="10" presetClass="entr" presetSubtype="0" fill="hold" nodeType="withEffect">
                                  <p:stCondLst>
                                    <p:cond delay="0"/>
                                  </p:stCondLst>
                                  <p:childTnLst>
                                    <p:set>
                                      <p:cBhvr>
                                        <p:cTn id="357" dur="1" fill="hold">
                                          <p:stCondLst>
                                            <p:cond delay="0"/>
                                          </p:stCondLst>
                                        </p:cTn>
                                        <p:tgtEl>
                                          <p:spTgt spid="319"/>
                                        </p:tgtEl>
                                        <p:attrNameLst>
                                          <p:attrName>style.visibility</p:attrName>
                                        </p:attrNameLst>
                                      </p:cBhvr>
                                      <p:to>
                                        <p:strVal val="visible"/>
                                      </p:to>
                                    </p:set>
                                    <p:animEffect transition="in" filter="fade">
                                      <p:cBhvr>
                                        <p:cTn id="358" dur="500"/>
                                        <p:tgtEl>
                                          <p:spTgt spid="319"/>
                                        </p:tgtEl>
                                      </p:cBhvr>
                                    </p:animEffect>
                                  </p:childTnLst>
                                </p:cTn>
                              </p:par>
                              <p:par>
                                <p:cTn id="359" presetID="10" presetClass="entr" presetSubtype="0" fill="hold" nodeType="withEffect">
                                  <p:stCondLst>
                                    <p:cond delay="0"/>
                                  </p:stCondLst>
                                  <p:childTnLst>
                                    <p:set>
                                      <p:cBhvr>
                                        <p:cTn id="360" dur="1" fill="hold">
                                          <p:stCondLst>
                                            <p:cond delay="0"/>
                                          </p:stCondLst>
                                        </p:cTn>
                                        <p:tgtEl>
                                          <p:spTgt spid="323"/>
                                        </p:tgtEl>
                                        <p:attrNameLst>
                                          <p:attrName>style.visibility</p:attrName>
                                        </p:attrNameLst>
                                      </p:cBhvr>
                                      <p:to>
                                        <p:strVal val="visible"/>
                                      </p:to>
                                    </p:set>
                                    <p:animEffect transition="in" filter="fade">
                                      <p:cBhvr>
                                        <p:cTn id="361" dur="500"/>
                                        <p:tgtEl>
                                          <p:spTgt spid="323"/>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301"/>
                                        </p:tgtEl>
                                        <p:attrNameLst>
                                          <p:attrName>style.visibility</p:attrName>
                                        </p:attrNameLst>
                                      </p:cBhvr>
                                      <p:to>
                                        <p:strVal val="visible"/>
                                      </p:to>
                                    </p:set>
                                    <p:animEffect transition="in" filter="fade">
                                      <p:cBhvr>
                                        <p:cTn id="364" dur="500"/>
                                        <p:tgtEl>
                                          <p:spTgt spid="301"/>
                                        </p:tgtEl>
                                      </p:cBhvr>
                                    </p:animEffect>
                                  </p:childTnLst>
                                </p:cTn>
                              </p:par>
                              <p:par>
                                <p:cTn id="365" presetID="10" presetClass="entr" presetSubtype="0" fill="hold" nodeType="withEffect">
                                  <p:stCondLst>
                                    <p:cond delay="0"/>
                                  </p:stCondLst>
                                  <p:childTnLst>
                                    <p:set>
                                      <p:cBhvr>
                                        <p:cTn id="366" dur="1" fill="hold">
                                          <p:stCondLst>
                                            <p:cond delay="0"/>
                                          </p:stCondLst>
                                        </p:cTn>
                                        <p:tgtEl>
                                          <p:spTgt spid="327"/>
                                        </p:tgtEl>
                                        <p:attrNameLst>
                                          <p:attrName>style.visibility</p:attrName>
                                        </p:attrNameLst>
                                      </p:cBhvr>
                                      <p:to>
                                        <p:strVal val="visible"/>
                                      </p:to>
                                    </p:set>
                                    <p:animEffect transition="in" filter="fade">
                                      <p:cBhvr>
                                        <p:cTn id="367" dur="500"/>
                                        <p:tgtEl>
                                          <p:spTgt spid="327"/>
                                        </p:tgtEl>
                                      </p:cBhvr>
                                    </p:animEffect>
                                  </p:childTnLst>
                                </p:cTn>
                              </p:par>
                              <p:par>
                                <p:cTn id="368" presetID="10" presetClass="entr" presetSubtype="0" fill="hold" nodeType="withEffect">
                                  <p:stCondLst>
                                    <p:cond delay="0"/>
                                  </p:stCondLst>
                                  <p:childTnLst>
                                    <p:set>
                                      <p:cBhvr>
                                        <p:cTn id="369" dur="1" fill="hold">
                                          <p:stCondLst>
                                            <p:cond delay="0"/>
                                          </p:stCondLst>
                                        </p:cTn>
                                        <p:tgtEl>
                                          <p:spTgt spid="330"/>
                                        </p:tgtEl>
                                        <p:attrNameLst>
                                          <p:attrName>style.visibility</p:attrName>
                                        </p:attrNameLst>
                                      </p:cBhvr>
                                      <p:to>
                                        <p:strVal val="visible"/>
                                      </p:to>
                                    </p:set>
                                    <p:animEffect transition="in" filter="fade">
                                      <p:cBhvr>
                                        <p:cTn id="370" dur="500"/>
                                        <p:tgtEl>
                                          <p:spTgt spid="330"/>
                                        </p:tgtEl>
                                      </p:cBhvr>
                                    </p:animEffect>
                                  </p:childTnLst>
                                </p:cTn>
                              </p:par>
                              <p:par>
                                <p:cTn id="371" presetID="10" presetClass="entr" presetSubtype="0" fill="hold" nodeType="withEffect">
                                  <p:stCondLst>
                                    <p:cond delay="0"/>
                                  </p:stCondLst>
                                  <p:childTnLst>
                                    <p:set>
                                      <p:cBhvr>
                                        <p:cTn id="372" dur="1" fill="hold">
                                          <p:stCondLst>
                                            <p:cond delay="0"/>
                                          </p:stCondLst>
                                        </p:cTn>
                                        <p:tgtEl>
                                          <p:spTgt spid="333"/>
                                        </p:tgtEl>
                                        <p:attrNameLst>
                                          <p:attrName>style.visibility</p:attrName>
                                        </p:attrNameLst>
                                      </p:cBhvr>
                                      <p:to>
                                        <p:strVal val="visible"/>
                                      </p:to>
                                    </p:set>
                                    <p:animEffect transition="in" filter="fade">
                                      <p:cBhvr>
                                        <p:cTn id="373" dur="500"/>
                                        <p:tgtEl>
                                          <p:spTgt spid="333"/>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326"/>
                                        </p:tgtEl>
                                        <p:attrNameLst>
                                          <p:attrName>style.visibility</p:attrName>
                                        </p:attrNameLst>
                                      </p:cBhvr>
                                      <p:to>
                                        <p:strVal val="visible"/>
                                      </p:to>
                                    </p:set>
                                    <p:animEffect transition="in" filter="fade">
                                      <p:cBhvr>
                                        <p:cTn id="376" dur="500"/>
                                        <p:tgtEl>
                                          <p:spTgt spid="326"/>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157"/>
                                        </p:tgtEl>
                                        <p:attrNameLst>
                                          <p:attrName>style.visibility</p:attrName>
                                        </p:attrNameLst>
                                      </p:cBhvr>
                                      <p:to>
                                        <p:strVal val="visible"/>
                                      </p:to>
                                    </p:set>
                                    <p:animEffect transition="in" filter="fade">
                                      <p:cBhvr>
                                        <p:cTn id="379" dur="500"/>
                                        <p:tgtEl>
                                          <p:spTgt spid="157"/>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158"/>
                                        </p:tgtEl>
                                        <p:attrNameLst>
                                          <p:attrName>style.visibility</p:attrName>
                                        </p:attrNameLst>
                                      </p:cBhvr>
                                      <p:to>
                                        <p:strVal val="visible"/>
                                      </p:to>
                                    </p:set>
                                    <p:animEffect transition="in" filter="fade">
                                      <p:cBhvr>
                                        <p:cTn id="382" dur="500"/>
                                        <p:tgtEl>
                                          <p:spTgt spid="158"/>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160"/>
                                        </p:tgtEl>
                                        <p:attrNameLst>
                                          <p:attrName>style.visibility</p:attrName>
                                        </p:attrNameLst>
                                      </p:cBhvr>
                                      <p:to>
                                        <p:strVal val="visible"/>
                                      </p:to>
                                    </p:set>
                                    <p:animEffect transition="in" filter="fade">
                                      <p:cBhvr>
                                        <p:cTn id="385" dur="500"/>
                                        <p:tgtEl>
                                          <p:spTgt spid="160"/>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161"/>
                                        </p:tgtEl>
                                        <p:attrNameLst>
                                          <p:attrName>style.visibility</p:attrName>
                                        </p:attrNameLst>
                                      </p:cBhvr>
                                      <p:to>
                                        <p:strVal val="visible"/>
                                      </p:to>
                                    </p:set>
                                    <p:animEffect transition="in" filter="fade">
                                      <p:cBhvr>
                                        <p:cTn id="388" dur="500"/>
                                        <p:tgtEl>
                                          <p:spTgt spid="161"/>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163"/>
                                        </p:tgtEl>
                                        <p:attrNameLst>
                                          <p:attrName>style.visibility</p:attrName>
                                        </p:attrNameLst>
                                      </p:cBhvr>
                                      <p:to>
                                        <p:strVal val="visible"/>
                                      </p:to>
                                    </p:set>
                                    <p:animEffect transition="in" filter="fade">
                                      <p:cBhvr>
                                        <p:cTn id="391" dur="500"/>
                                        <p:tgtEl>
                                          <p:spTgt spid="163"/>
                                        </p:tgtEl>
                                      </p:cBhvr>
                                    </p:animEffect>
                                  </p:childTnLst>
                                </p:cTn>
                              </p:par>
                              <p:par>
                                <p:cTn id="392" presetID="10" presetClass="entr" presetSubtype="0" fill="hold" grpId="0" nodeType="withEffect">
                                  <p:stCondLst>
                                    <p:cond delay="0"/>
                                  </p:stCondLst>
                                  <p:childTnLst>
                                    <p:set>
                                      <p:cBhvr>
                                        <p:cTn id="393" dur="1" fill="hold">
                                          <p:stCondLst>
                                            <p:cond delay="0"/>
                                          </p:stCondLst>
                                        </p:cTn>
                                        <p:tgtEl>
                                          <p:spTgt spid="164"/>
                                        </p:tgtEl>
                                        <p:attrNameLst>
                                          <p:attrName>style.visibility</p:attrName>
                                        </p:attrNameLst>
                                      </p:cBhvr>
                                      <p:to>
                                        <p:strVal val="visible"/>
                                      </p:to>
                                    </p:set>
                                    <p:animEffect transition="in" filter="fade">
                                      <p:cBhvr>
                                        <p:cTn id="394" dur="500"/>
                                        <p:tgtEl>
                                          <p:spTgt spid="164"/>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166"/>
                                        </p:tgtEl>
                                        <p:attrNameLst>
                                          <p:attrName>style.visibility</p:attrName>
                                        </p:attrNameLst>
                                      </p:cBhvr>
                                      <p:to>
                                        <p:strVal val="visible"/>
                                      </p:to>
                                    </p:set>
                                    <p:animEffect transition="in" filter="fade">
                                      <p:cBhvr>
                                        <p:cTn id="397" dur="500"/>
                                        <p:tgtEl>
                                          <p:spTgt spid="166"/>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167"/>
                                        </p:tgtEl>
                                        <p:attrNameLst>
                                          <p:attrName>style.visibility</p:attrName>
                                        </p:attrNameLst>
                                      </p:cBhvr>
                                      <p:to>
                                        <p:strVal val="visible"/>
                                      </p:to>
                                    </p:set>
                                    <p:animEffect transition="in" filter="fade">
                                      <p:cBhvr>
                                        <p:cTn id="400" dur="500"/>
                                        <p:tgtEl>
                                          <p:spTgt spid="167"/>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169"/>
                                        </p:tgtEl>
                                        <p:attrNameLst>
                                          <p:attrName>style.visibility</p:attrName>
                                        </p:attrNameLst>
                                      </p:cBhvr>
                                      <p:to>
                                        <p:strVal val="visible"/>
                                      </p:to>
                                    </p:set>
                                    <p:animEffect transition="in" filter="fade">
                                      <p:cBhvr>
                                        <p:cTn id="403" dur="500"/>
                                        <p:tgtEl>
                                          <p:spTgt spid="169"/>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170"/>
                                        </p:tgtEl>
                                        <p:attrNameLst>
                                          <p:attrName>style.visibility</p:attrName>
                                        </p:attrNameLst>
                                      </p:cBhvr>
                                      <p:to>
                                        <p:strVal val="visible"/>
                                      </p:to>
                                    </p:set>
                                    <p:animEffect transition="in" filter="fade">
                                      <p:cBhvr>
                                        <p:cTn id="406" dur="500"/>
                                        <p:tgtEl>
                                          <p:spTgt spid="170"/>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172"/>
                                        </p:tgtEl>
                                        <p:attrNameLst>
                                          <p:attrName>style.visibility</p:attrName>
                                        </p:attrNameLst>
                                      </p:cBhvr>
                                      <p:to>
                                        <p:strVal val="visible"/>
                                      </p:to>
                                    </p:set>
                                    <p:animEffect transition="in" filter="fade">
                                      <p:cBhvr>
                                        <p:cTn id="409" dur="500"/>
                                        <p:tgtEl>
                                          <p:spTgt spid="172"/>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173"/>
                                        </p:tgtEl>
                                        <p:attrNameLst>
                                          <p:attrName>style.visibility</p:attrName>
                                        </p:attrNameLst>
                                      </p:cBhvr>
                                      <p:to>
                                        <p:strVal val="visible"/>
                                      </p:to>
                                    </p:set>
                                    <p:animEffect transition="in" filter="fade">
                                      <p:cBhvr>
                                        <p:cTn id="412" dur="500"/>
                                        <p:tgtEl>
                                          <p:spTgt spid="173"/>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175"/>
                                        </p:tgtEl>
                                        <p:attrNameLst>
                                          <p:attrName>style.visibility</p:attrName>
                                        </p:attrNameLst>
                                      </p:cBhvr>
                                      <p:to>
                                        <p:strVal val="visible"/>
                                      </p:to>
                                    </p:set>
                                    <p:animEffect transition="in" filter="fade">
                                      <p:cBhvr>
                                        <p:cTn id="415" dur="500"/>
                                        <p:tgtEl>
                                          <p:spTgt spid="175"/>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176"/>
                                        </p:tgtEl>
                                        <p:attrNameLst>
                                          <p:attrName>style.visibility</p:attrName>
                                        </p:attrNameLst>
                                      </p:cBhvr>
                                      <p:to>
                                        <p:strVal val="visible"/>
                                      </p:to>
                                    </p:set>
                                    <p:animEffect transition="in" filter="fade">
                                      <p:cBhvr>
                                        <p:cTn id="418" dur="500"/>
                                        <p:tgtEl>
                                          <p:spTgt spid="176"/>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178"/>
                                        </p:tgtEl>
                                        <p:attrNameLst>
                                          <p:attrName>style.visibility</p:attrName>
                                        </p:attrNameLst>
                                      </p:cBhvr>
                                      <p:to>
                                        <p:strVal val="visible"/>
                                      </p:to>
                                    </p:set>
                                    <p:animEffect transition="in" filter="fade">
                                      <p:cBhvr>
                                        <p:cTn id="421" dur="500"/>
                                        <p:tgtEl>
                                          <p:spTgt spid="178"/>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179"/>
                                        </p:tgtEl>
                                        <p:attrNameLst>
                                          <p:attrName>style.visibility</p:attrName>
                                        </p:attrNameLst>
                                      </p:cBhvr>
                                      <p:to>
                                        <p:strVal val="visible"/>
                                      </p:to>
                                    </p:set>
                                    <p:animEffect transition="in" filter="fade">
                                      <p:cBhvr>
                                        <p:cTn id="424" dur="500"/>
                                        <p:tgtEl>
                                          <p:spTgt spid="179"/>
                                        </p:tgtEl>
                                      </p:cBhvr>
                                    </p:animEffect>
                                  </p:childTnLst>
                                </p:cTn>
                              </p:par>
                              <p:par>
                                <p:cTn id="425" presetID="10" presetClass="entr" presetSubtype="0" fill="hold" grpId="0" nodeType="withEffect">
                                  <p:stCondLst>
                                    <p:cond delay="0"/>
                                  </p:stCondLst>
                                  <p:childTnLst>
                                    <p:set>
                                      <p:cBhvr>
                                        <p:cTn id="426" dur="1" fill="hold">
                                          <p:stCondLst>
                                            <p:cond delay="0"/>
                                          </p:stCondLst>
                                        </p:cTn>
                                        <p:tgtEl>
                                          <p:spTgt spid="181"/>
                                        </p:tgtEl>
                                        <p:attrNameLst>
                                          <p:attrName>style.visibility</p:attrName>
                                        </p:attrNameLst>
                                      </p:cBhvr>
                                      <p:to>
                                        <p:strVal val="visible"/>
                                      </p:to>
                                    </p:set>
                                    <p:animEffect transition="in" filter="fade">
                                      <p:cBhvr>
                                        <p:cTn id="427" dur="500"/>
                                        <p:tgtEl>
                                          <p:spTgt spid="181"/>
                                        </p:tgtEl>
                                      </p:cBhvr>
                                    </p:animEffect>
                                  </p:childTnLst>
                                </p:cTn>
                              </p:par>
                              <p:par>
                                <p:cTn id="428" presetID="10" presetClass="entr" presetSubtype="0" fill="hold" grpId="0" nodeType="withEffect">
                                  <p:stCondLst>
                                    <p:cond delay="0"/>
                                  </p:stCondLst>
                                  <p:childTnLst>
                                    <p:set>
                                      <p:cBhvr>
                                        <p:cTn id="429" dur="1" fill="hold">
                                          <p:stCondLst>
                                            <p:cond delay="0"/>
                                          </p:stCondLst>
                                        </p:cTn>
                                        <p:tgtEl>
                                          <p:spTgt spid="182"/>
                                        </p:tgtEl>
                                        <p:attrNameLst>
                                          <p:attrName>style.visibility</p:attrName>
                                        </p:attrNameLst>
                                      </p:cBhvr>
                                      <p:to>
                                        <p:strVal val="visible"/>
                                      </p:to>
                                    </p:set>
                                    <p:animEffect transition="in" filter="fade">
                                      <p:cBhvr>
                                        <p:cTn id="430" dur="500"/>
                                        <p:tgtEl>
                                          <p:spTgt spid="182"/>
                                        </p:tgtEl>
                                      </p:cBhvr>
                                    </p:animEffect>
                                  </p:childTnLst>
                                </p:cTn>
                              </p:par>
                              <p:par>
                                <p:cTn id="431" presetID="10" presetClass="entr" presetSubtype="0" fill="hold" grpId="0" nodeType="withEffect">
                                  <p:stCondLst>
                                    <p:cond delay="0"/>
                                  </p:stCondLst>
                                  <p:childTnLst>
                                    <p:set>
                                      <p:cBhvr>
                                        <p:cTn id="432" dur="1" fill="hold">
                                          <p:stCondLst>
                                            <p:cond delay="0"/>
                                          </p:stCondLst>
                                        </p:cTn>
                                        <p:tgtEl>
                                          <p:spTgt spid="184"/>
                                        </p:tgtEl>
                                        <p:attrNameLst>
                                          <p:attrName>style.visibility</p:attrName>
                                        </p:attrNameLst>
                                      </p:cBhvr>
                                      <p:to>
                                        <p:strVal val="visible"/>
                                      </p:to>
                                    </p:set>
                                    <p:animEffect transition="in" filter="fade">
                                      <p:cBhvr>
                                        <p:cTn id="433" dur="500"/>
                                        <p:tgtEl>
                                          <p:spTgt spid="184"/>
                                        </p:tgtEl>
                                      </p:cBhvr>
                                    </p:animEffect>
                                  </p:childTnLst>
                                </p:cTn>
                              </p:par>
                              <p:par>
                                <p:cTn id="434" presetID="10" presetClass="entr" presetSubtype="0" fill="hold" grpId="0" nodeType="withEffect">
                                  <p:stCondLst>
                                    <p:cond delay="0"/>
                                  </p:stCondLst>
                                  <p:childTnLst>
                                    <p:set>
                                      <p:cBhvr>
                                        <p:cTn id="435" dur="1" fill="hold">
                                          <p:stCondLst>
                                            <p:cond delay="0"/>
                                          </p:stCondLst>
                                        </p:cTn>
                                        <p:tgtEl>
                                          <p:spTgt spid="185"/>
                                        </p:tgtEl>
                                        <p:attrNameLst>
                                          <p:attrName>style.visibility</p:attrName>
                                        </p:attrNameLst>
                                      </p:cBhvr>
                                      <p:to>
                                        <p:strVal val="visible"/>
                                      </p:to>
                                    </p:set>
                                    <p:animEffect transition="in" filter="fade">
                                      <p:cBhvr>
                                        <p:cTn id="436" dur="500"/>
                                        <p:tgtEl>
                                          <p:spTgt spid="185"/>
                                        </p:tgtEl>
                                      </p:cBhvr>
                                    </p:animEffect>
                                  </p:childTnLst>
                                </p:cTn>
                              </p:par>
                              <p:par>
                                <p:cTn id="437" presetID="10" presetClass="entr" presetSubtype="0" fill="hold" grpId="0" nodeType="withEffect">
                                  <p:stCondLst>
                                    <p:cond delay="0"/>
                                  </p:stCondLst>
                                  <p:childTnLst>
                                    <p:set>
                                      <p:cBhvr>
                                        <p:cTn id="438" dur="1" fill="hold">
                                          <p:stCondLst>
                                            <p:cond delay="0"/>
                                          </p:stCondLst>
                                        </p:cTn>
                                        <p:tgtEl>
                                          <p:spTgt spid="187"/>
                                        </p:tgtEl>
                                        <p:attrNameLst>
                                          <p:attrName>style.visibility</p:attrName>
                                        </p:attrNameLst>
                                      </p:cBhvr>
                                      <p:to>
                                        <p:strVal val="visible"/>
                                      </p:to>
                                    </p:set>
                                    <p:animEffect transition="in" filter="fade">
                                      <p:cBhvr>
                                        <p:cTn id="439" dur="500"/>
                                        <p:tgtEl>
                                          <p:spTgt spid="187"/>
                                        </p:tgtEl>
                                      </p:cBhvr>
                                    </p:animEffect>
                                  </p:childTnLst>
                                </p:cTn>
                              </p:par>
                              <p:par>
                                <p:cTn id="440" presetID="10" presetClass="entr" presetSubtype="0" fill="hold" grpId="0" nodeType="withEffect">
                                  <p:stCondLst>
                                    <p:cond delay="0"/>
                                  </p:stCondLst>
                                  <p:childTnLst>
                                    <p:set>
                                      <p:cBhvr>
                                        <p:cTn id="441" dur="1" fill="hold">
                                          <p:stCondLst>
                                            <p:cond delay="0"/>
                                          </p:stCondLst>
                                        </p:cTn>
                                        <p:tgtEl>
                                          <p:spTgt spid="188"/>
                                        </p:tgtEl>
                                        <p:attrNameLst>
                                          <p:attrName>style.visibility</p:attrName>
                                        </p:attrNameLst>
                                      </p:cBhvr>
                                      <p:to>
                                        <p:strVal val="visible"/>
                                      </p:to>
                                    </p:set>
                                    <p:animEffect transition="in" filter="fade">
                                      <p:cBhvr>
                                        <p:cTn id="442" dur="500"/>
                                        <p:tgtEl>
                                          <p:spTgt spid="188"/>
                                        </p:tgtEl>
                                      </p:cBhvr>
                                    </p:animEffect>
                                  </p:childTnLst>
                                </p:cTn>
                              </p:par>
                              <p:par>
                                <p:cTn id="443" presetID="10" presetClass="entr" presetSubtype="0" fill="hold" grpId="0" nodeType="withEffect">
                                  <p:stCondLst>
                                    <p:cond delay="0"/>
                                  </p:stCondLst>
                                  <p:childTnLst>
                                    <p:set>
                                      <p:cBhvr>
                                        <p:cTn id="444" dur="1" fill="hold">
                                          <p:stCondLst>
                                            <p:cond delay="0"/>
                                          </p:stCondLst>
                                        </p:cTn>
                                        <p:tgtEl>
                                          <p:spTgt spid="190"/>
                                        </p:tgtEl>
                                        <p:attrNameLst>
                                          <p:attrName>style.visibility</p:attrName>
                                        </p:attrNameLst>
                                      </p:cBhvr>
                                      <p:to>
                                        <p:strVal val="visible"/>
                                      </p:to>
                                    </p:set>
                                    <p:animEffect transition="in" filter="fade">
                                      <p:cBhvr>
                                        <p:cTn id="445" dur="500"/>
                                        <p:tgtEl>
                                          <p:spTgt spid="190"/>
                                        </p:tgtEl>
                                      </p:cBhvr>
                                    </p:animEffect>
                                  </p:childTnLst>
                                </p:cTn>
                              </p:par>
                              <p:par>
                                <p:cTn id="446" presetID="10" presetClass="entr" presetSubtype="0" fill="hold" grpId="0" nodeType="withEffect">
                                  <p:stCondLst>
                                    <p:cond delay="0"/>
                                  </p:stCondLst>
                                  <p:childTnLst>
                                    <p:set>
                                      <p:cBhvr>
                                        <p:cTn id="447" dur="1" fill="hold">
                                          <p:stCondLst>
                                            <p:cond delay="0"/>
                                          </p:stCondLst>
                                        </p:cTn>
                                        <p:tgtEl>
                                          <p:spTgt spid="191"/>
                                        </p:tgtEl>
                                        <p:attrNameLst>
                                          <p:attrName>style.visibility</p:attrName>
                                        </p:attrNameLst>
                                      </p:cBhvr>
                                      <p:to>
                                        <p:strVal val="visible"/>
                                      </p:to>
                                    </p:set>
                                    <p:animEffect transition="in" filter="fade">
                                      <p:cBhvr>
                                        <p:cTn id="448" dur="500"/>
                                        <p:tgtEl>
                                          <p:spTgt spid="191"/>
                                        </p:tgtEl>
                                      </p:cBhvr>
                                    </p:animEffect>
                                  </p:childTnLst>
                                </p:cTn>
                              </p:par>
                              <p:par>
                                <p:cTn id="449" presetID="10" presetClass="entr" presetSubtype="0" fill="hold" grpId="0" nodeType="withEffect">
                                  <p:stCondLst>
                                    <p:cond delay="0"/>
                                  </p:stCondLst>
                                  <p:childTnLst>
                                    <p:set>
                                      <p:cBhvr>
                                        <p:cTn id="450" dur="1" fill="hold">
                                          <p:stCondLst>
                                            <p:cond delay="0"/>
                                          </p:stCondLst>
                                        </p:cTn>
                                        <p:tgtEl>
                                          <p:spTgt spid="193"/>
                                        </p:tgtEl>
                                        <p:attrNameLst>
                                          <p:attrName>style.visibility</p:attrName>
                                        </p:attrNameLst>
                                      </p:cBhvr>
                                      <p:to>
                                        <p:strVal val="visible"/>
                                      </p:to>
                                    </p:set>
                                    <p:animEffect transition="in" filter="fade">
                                      <p:cBhvr>
                                        <p:cTn id="451" dur="500"/>
                                        <p:tgtEl>
                                          <p:spTgt spid="193"/>
                                        </p:tgtEl>
                                      </p:cBhvr>
                                    </p:animEffect>
                                  </p:childTnLst>
                                </p:cTn>
                              </p:par>
                            </p:childTnLst>
                          </p:cTn>
                        </p:par>
                      </p:childTnLst>
                    </p:cTn>
                  </p:par>
                  <p:par>
                    <p:cTn id="452" fill="hold">
                      <p:stCondLst>
                        <p:cond delay="indefinite"/>
                      </p:stCondLst>
                      <p:childTnLst>
                        <p:par>
                          <p:cTn id="453" fill="hold">
                            <p:stCondLst>
                              <p:cond delay="0"/>
                            </p:stCondLst>
                            <p:childTnLst>
                              <p:par>
                                <p:cTn id="454" presetID="10" presetClass="entr" presetSubtype="0" fill="hold" nodeType="clickEffect">
                                  <p:stCondLst>
                                    <p:cond delay="0"/>
                                  </p:stCondLst>
                                  <p:childTnLst>
                                    <p:set>
                                      <p:cBhvr>
                                        <p:cTn id="455" dur="1" fill="hold">
                                          <p:stCondLst>
                                            <p:cond delay="0"/>
                                          </p:stCondLst>
                                        </p:cTn>
                                        <p:tgtEl>
                                          <p:spTgt spid="153"/>
                                        </p:tgtEl>
                                        <p:attrNameLst>
                                          <p:attrName>style.visibility</p:attrName>
                                        </p:attrNameLst>
                                      </p:cBhvr>
                                      <p:to>
                                        <p:strVal val="visible"/>
                                      </p:to>
                                    </p:set>
                                    <p:animEffect transition="in" filter="fade">
                                      <p:cBhvr>
                                        <p:cTn id="456" dur="500"/>
                                        <p:tgtEl>
                                          <p:spTgt spid="153"/>
                                        </p:tgtEl>
                                      </p:cBhvr>
                                    </p:animEffect>
                                  </p:childTnLst>
                                </p:cTn>
                              </p:par>
                              <p:par>
                                <p:cTn id="457" presetID="10" presetClass="entr" presetSubtype="0" fill="hold" grpId="0" nodeType="withEffect">
                                  <p:stCondLst>
                                    <p:cond delay="0"/>
                                  </p:stCondLst>
                                  <p:childTnLst>
                                    <p:set>
                                      <p:cBhvr>
                                        <p:cTn id="458" dur="1" fill="hold">
                                          <p:stCondLst>
                                            <p:cond delay="0"/>
                                          </p:stCondLst>
                                        </p:cTn>
                                        <p:tgtEl>
                                          <p:spTgt spid="154"/>
                                        </p:tgtEl>
                                        <p:attrNameLst>
                                          <p:attrName>style.visibility</p:attrName>
                                        </p:attrNameLst>
                                      </p:cBhvr>
                                      <p:to>
                                        <p:strVal val="visible"/>
                                      </p:to>
                                    </p:set>
                                    <p:animEffect transition="in" filter="fade">
                                      <p:cBhvr>
                                        <p:cTn id="459" dur="500"/>
                                        <p:tgtEl>
                                          <p:spTgt spid="154"/>
                                        </p:tgtEl>
                                      </p:cBhvr>
                                    </p:animEffect>
                                  </p:childTnLst>
                                </p:cTn>
                              </p:par>
                              <p:par>
                                <p:cTn id="460" presetID="10" presetClass="entr" presetSubtype="0" fill="hold" grpId="0" nodeType="withEffect">
                                  <p:stCondLst>
                                    <p:cond delay="0"/>
                                  </p:stCondLst>
                                  <p:childTnLst>
                                    <p:set>
                                      <p:cBhvr>
                                        <p:cTn id="461" dur="1" fill="hold">
                                          <p:stCondLst>
                                            <p:cond delay="0"/>
                                          </p:stCondLst>
                                        </p:cTn>
                                        <p:tgtEl>
                                          <p:spTgt spid="156"/>
                                        </p:tgtEl>
                                        <p:attrNameLst>
                                          <p:attrName>style.visibility</p:attrName>
                                        </p:attrNameLst>
                                      </p:cBhvr>
                                      <p:to>
                                        <p:strVal val="visible"/>
                                      </p:to>
                                    </p:set>
                                    <p:animEffect transition="in" filter="fade">
                                      <p:cBhvr>
                                        <p:cTn id="462"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3" grpId="0"/>
      <p:bldP spid="75" grpId="0" animBg="1"/>
      <p:bldP spid="117" grpId="0" animBg="1"/>
      <p:bldP spid="118" grpId="0" animBg="1"/>
      <p:bldP spid="119" grpId="0" animBg="1"/>
      <p:bldP spid="120" grpId="0"/>
      <p:bldP spid="121" grpId="0" animBg="1"/>
      <p:bldP spid="122" grpId="0" animBg="1"/>
      <p:bldP spid="123" grpId="0" animBg="1"/>
      <p:bldP spid="124" grpId="0" animBg="1"/>
      <p:bldP spid="125" grpId="0"/>
      <p:bldP spid="126" grpId="0" animBg="1"/>
      <p:bldP spid="127" grpId="0" animBg="1"/>
      <p:bldP spid="128" grpId="0" animBg="1"/>
      <p:bldP spid="129" grpId="0" animBg="1"/>
      <p:bldP spid="130" grpId="0"/>
      <p:bldP spid="131" grpId="0" animBg="1"/>
      <p:bldP spid="132" grpId="0" animBg="1"/>
      <p:bldP spid="133" grpId="0" animBg="1"/>
      <p:bldP spid="134" grpId="0" animBg="1"/>
      <p:bldP spid="135" grpId="0"/>
      <p:bldP spid="136" grpId="0" animBg="1"/>
      <p:bldP spid="137" grpId="0" animBg="1"/>
      <p:bldP spid="138" grpId="0" animBg="1"/>
      <p:bldP spid="139" grpId="0" animBg="1"/>
      <p:bldP spid="140" grpId="0"/>
      <p:bldP spid="141" grpId="0" animBg="1"/>
      <p:bldP spid="142" grpId="0" animBg="1"/>
      <p:bldP spid="143" grpId="0" animBg="1"/>
      <p:bldP spid="144" grpId="0" animBg="1"/>
      <p:bldP spid="145" grpId="0"/>
      <p:bldP spid="146" grpId="0" animBg="1"/>
      <p:bldP spid="147" grpId="0" animBg="1"/>
      <p:bldP spid="148" grpId="0" animBg="1"/>
      <p:bldP spid="149" grpId="0" animBg="1"/>
      <p:bldP spid="150" grpId="0"/>
      <p:bldP spid="151" grpId="0" animBg="1"/>
      <p:bldP spid="281" grpId="0"/>
      <p:bldP spid="294" grpId="0"/>
      <p:bldP spid="301" grpId="0" animBg="1"/>
      <p:bldP spid="326" grpId="0" animBg="1"/>
      <p:bldP spid="154" grpId="0"/>
      <p:bldP spid="156" grpId="0"/>
      <p:bldP spid="157" grpId="0" animBg="1"/>
      <p:bldP spid="158" grpId="0" animBg="1"/>
      <p:bldP spid="160" grpId="0" animBg="1"/>
      <p:bldP spid="161" grpId="0" animBg="1"/>
      <p:bldP spid="163" grpId="0" animBg="1"/>
      <p:bldP spid="164" grpId="0" animBg="1"/>
      <p:bldP spid="166" grpId="0" animBg="1"/>
      <p:bldP spid="167" grpId="0" animBg="1"/>
      <p:bldP spid="169" grpId="0" animBg="1"/>
      <p:bldP spid="170" grpId="0" animBg="1"/>
      <p:bldP spid="172" grpId="0" animBg="1"/>
      <p:bldP spid="173" grpId="0" animBg="1"/>
      <p:bldP spid="175" grpId="0" animBg="1"/>
      <p:bldP spid="176" grpId="0" animBg="1"/>
      <p:bldP spid="178" grpId="0" animBg="1"/>
      <p:bldP spid="179" grpId="0" animBg="1"/>
      <p:bldP spid="181" grpId="0" animBg="1"/>
      <p:bldP spid="182" grpId="0" animBg="1"/>
      <p:bldP spid="184" grpId="0" animBg="1"/>
      <p:bldP spid="185" grpId="0" animBg="1"/>
      <p:bldP spid="187" grpId="0" animBg="1"/>
      <p:bldP spid="188" grpId="0" animBg="1"/>
      <p:bldP spid="190" grpId="0" animBg="1"/>
      <p:bldP spid="191" grpId="0" animBg="1"/>
      <p:bldP spid="19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a:defRPr/>
            </a:pPr>
            <a:r>
              <a:rPr lang="en-US" dirty="0"/>
              <a:t>Review of Previous Lecture</a:t>
            </a:r>
            <a:endParaRPr lang="en-US" dirty="0" smtClean="0"/>
          </a:p>
        </p:txBody>
      </p:sp>
      <p:sp>
        <p:nvSpPr>
          <p:cNvPr id="57346" name="Rectangle 2"/>
          <p:cNvSpPr>
            <a:spLocks noGrp="1" noChangeArrowheads="1"/>
          </p:cNvSpPr>
          <p:nvPr>
            <p:ph type="body" idx="1"/>
          </p:nvPr>
        </p:nvSpPr>
        <p:spPr>
          <a:xfrm>
            <a:off x="568960" y="2330029"/>
            <a:ext cx="11125200" cy="6570133"/>
          </a:xfrm>
        </p:spPr>
        <p:txBody>
          <a:bodyPr>
            <a:normAutofit/>
          </a:bodyPr>
          <a:lstStyle/>
          <a:p>
            <a:pPr marL="0" indent="0">
              <a:buNone/>
              <a:defRPr/>
            </a:pPr>
            <a:r>
              <a:rPr lang="en-US" sz="3400" dirty="0"/>
              <a:t>What is algorithmic policies</a:t>
            </a:r>
          </a:p>
          <a:p>
            <a:pPr eaLnBrk="1" hangingPunct="1">
              <a:defRPr/>
            </a:pPr>
            <a:r>
              <a:rPr lang="en-US" sz="3400" dirty="0"/>
              <a:t>Function in a </a:t>
            </a:r>
            <a:r>
              <a:rPr lang="en-US" sz="3400" b="1" dirty="0"/>
              <a:t>general purpose language </a:t>
            </a:r>
            <a:r>
              <a:rPr lang="en-US" sz="3400" dirty="0"/>
              <a:t>that describes how a packet should be routed, </a:t>
            </a:r>
            <a:r>
              <a:rPr lang="en-US" sz="3400" b="1" dirty="0">
                <a:solidFill>
                  <a:srgbClr val="D90B00"/>
                </a:solidFill>
              </a:rPr>
              <a:t>not</a:t>
            </a:r>
            <a:r>
              <a:rPr lang="en-US" sz="3400" dirty="0"/>
              <a:t> how flow tables are configured.</a:t>
            </a:r>
          </a:p>
          <a:p>
            <a:pPr eaLnBrk="1" hangingPunct="1">
              <a:defRPr/>
            </a:pPr>
            <a:r>
              <a:rPr lang="en-US" sz="3400" b="1" dirty="0">
                <a:solidFill>
                  <a:srgbClr val="D90B00"/>
                </a:solidFill>
              </a:rPr>
              <a:t>Conceptually invoked on every packet entering the network</a:t>
            </a:r>
            <a:r>
              <a:rPr lang="en-US" sz="3400" dirty="0"/>
              <a:t>; may also access network environment state; hence it has the form: </a:t>
            </a:r>
          </a:p>
          <a:p>
            <a:pPr eaLnBrk="1" hangingPunct="1">
              <a:defRPr/>
            </a:pPr>
            <a:endParaRPr lang="en-US" sz="3400" dirty="0"/>
          </a:p>
          <a:p>
            <a:pPr eaLnBrk="1" hangingPunct="1">
              <a:defRPr/>
            </a:pPr>
            <a:r>
              <a:rPr lang="en-US" sz="3400" dirty="0"/>
              <a:t>Written in a familiar language such as Java, Python, or Haskell</a:t>
            </a:r>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933" y="6285653"/>
            <a:ext cx="5340351" cy="6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
        <p:nvSpPr>
          <p:cNvPr id="8"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a:t>
            </a:r>
            <a:r>
              <a:rPr lang="en-US" dirty="0">
                <a:solidFill>
                  <a:prstClr val="black">
                    <a:tint val="75000"/>
                  </a:prstClr>
                </a:solidFill>
                <a:latin typeface="Calibri"/>
              </a:rPr>
              <a:t>Andreas </a:t>
            </a:r>
            <a:r>
              <a:rPr lang="en-US" dirty="0" err="1" smtClean="0">
                <a:solidFill>
                  <a:prstClr val="black">
                    <a:tint val="75000"/>
                  </a:prstClr>
                </a:solidFill>
                <a:latin typeface="Calibri"/>
              </a:rPr>
              <a:t>Voellmy</a:t>
            </a:r>
            <a:r>
              <a:rPr lang="en-US" dirty="0" smtClean="0">
                <a:solidFill>
                  <a:prstClr val="black">
                    <a:tint val="75000"/>
                  </a:prstClr>
                </a:solidFill>
                <a:latin typeface="Calibri"/>
              </a:rPr>
              <a:t>, Yale</a:t>
            </a:r>
            <a:endParaRPr lang="en-US" dirty="0">
              <a:solidFill>
                <a:prstClr val="black">
                  <a:tint val="75000"/>
                </a:prstClr>
              </a:solidFill>
              <a:latin typeface="Calibri"/>
            </a:endParaRPr>
          </a:p>
        </p:txBody>
      </p:sp>
    </p:spTree>
    <p:extLst>
      <p:ext uri="{BB962C8B-B14F-4D97-AF65-F5344CB8AC3E}">
        <p14:creationId xmlns:p14="http://schemas.microsoft.com/office/powerpoint/2010/main" val="861922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6">
                                            <p:txEl>
                                              <p:pRg st="4" end="4"/>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499"/>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6" name="Straight Connector 335"/>
          <p:cNvCxnSpPr/>
          <p:nvPr/>
        </p:nvCxnSpPr>
        <p:spPr>
          <a:xfrm flipH="1">
            <a:off x="5996801" y="3515676"/>
            <a:ext cx="878140" cy="1"/>
          </a:xfrm>
          <a:prstGeom prst="line">
            <a:avLst/>
          </a:prstGeom>
        </p:spPr>
        <p:style>
          <a:lnRef idx="2">
            <a:schemeClr val="dk1"/>
          </a:lnRef>
          <a:fillRef idx="0">
            <a:schemeClr val="dk1"/>
          </a:fillRef>
          <a:effectRef idx="1">
            <a:schemeClr val="dk1"/>
          </a:effectRef>
          <a:fontRef idx="minor">
            <a:schemeClr val="tx1"/>
          </a:fontRef>
        </p:style>
      </p:cxnSp>
      <p:cxnSp>
        <p:nvCxnSpPr>
          <p:cNvPr id="288" name="Straight Connector 287"/>
          <p:cNvCxnSpPr/>
          <p:nvPr/>
        </p:nvCxnSpPr>
        <p:spPr>
          <a:xfrm flipH="1" flipV="1">
            <a:off x="3595362" y="3376829"/>
            <a:ext cx="1054123" cy="262511"/>
          </a:xfrm>
          <a:prstGeom prst="line">
            <a:avLst/>
          </a:prstGeom>
        </p:spPr>
        <p:style>
          <a:lnRef idx="2">
            <a:schemeClr val="dk1"/>
          </a:lnRef>
          <a:fillRef idx="0">
            <a:schemeClr val="dk1"/>
          </a:fillRef>
          <a:effectRef idx="1">
            <a:schemeClr val="dk1"/>
          </a:effectRef>
          <a:fontRef idx="minor">
            <a:schemeClr val="tx1"/>
          </a:fontRef>
        </p:style>
      </p:cxnSp>
      <p:cxnSp>
        <p:nvCxnSpPr>
          <p:cNvPr id="283" name="Straight Connector 282"/>
          <p:cNvCxnSpPr/>
          <p:nvPr/>
        </p:nvCxnSpPr>
        <p:spPr>
          <a:xfrm flipH="1" flipV="1">
            <a:off x="8405193" y="3769280"/>
            <a:ext cx="743329" cy="216747"/>
          </a:xfrm>
          <a:prstGeom prst="line">
            <a:avLst/>
          </a:prstGeom>
        </p:spPr>
        <p:style>
          <a:lnRef idx="2">
            <a:schemeClr val="dk1"/>
          </a:lnRef>
          <a:fillRef idx="0">
            <a:schemeClr val="dk1"/>
          </a:fillRef>
          <a:effectRef idx="1">
            <a:schemeClr val="dk1"/>
          </a:effectRef>
          <a:fontRef idx="minor">
            <a:schemeClr val="tx1"/>
          </a:fontRef>
        </p:style>
      </p:cxnSp>
      <p:cxnSp>
        <p:nvCxnSpPr>
          <p:cNvPr id="256" name="Straight Connector 255"/>
          <p:cNvCxnSpPr/>
          <p:nvPr/>
        </p:nvCxnSpPr>
        <p:spPr>
          <a:xfrm flipH="1" flipV="1">
            <a:off x="7196515" y="3547797"/>
            <a:ext cx="1208676" cy="221483"/>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flipH="1">
            <a:off x="6468790" y="3547800"/>
            <a:ext cx="498796" cy="1146463"/>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5572132" y="3639342"/>
            <a:ext cx="207922" cy="636705"/>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flipV="1">
            <a:off x="5689088" y="4380104"/>
            <a:ext cx="779702" cy="340043"/>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a:off x="6585748" y="4694261"/>
            <a:ext cx="1289165" cy="2588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H="1" flipV="1">
            <a:off x="7196517" y="3639340"/>
            <a:ext cx="818687" cy="1175953"/>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flipH="1">
            <a:off x="4649484" y="4380102"/>
            <a:ext cx="922648" cy="43519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H="1" flipV="1">
            <a:off x="5780054" y="3639342"/>
            <a:ext cx="688738" cy="105492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H="1">
            <a:off x="8078345" y="3769280"/>
            <a:ext cx="278060" cy="950864"/>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flipH="1">
            <a:off x="4605336" y="3769282"/>
            <a:ext cx="44149" cy="976852"/>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H="1">
            <a:off x="4649483" y="3639340"/>
            <a:ext cx="1039605" cy="129940"/>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smtClean="0"/>
              <a:t>Checking Policy with </a:t>
            </a:r>
            <a:r>
              <a:rPr lang="en-US" dirty="0" err="1" smtClean="0"/>
              <a:t>NetPlumber</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pic>
        <p:nvPicPr>
          <p:cNvPr id="7" name="Picture 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337" y="4380104"/>
            <a:ext cx="691068" cy="706069"/>
          </a:xfrm>
          <a:prstGeom prst="rect">
            <a:avLst/>
          </a:prstGeom>
        </p:spPr>
      </p:pic>
      <p:pic>
        <p:nvPicPr>
          <p:cNvPr id="25" name="Picture 24"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264" y="3988194"/>
            <a:ext cx="691068" cy="706069"/>
          </a:xfrm>
          <a:prstGeom prst="rect">
            <a:avLst/>
          </a:prstGeom>
        </p:spPr>
      </p:pic>
      <p:pic>
        <p:nvPicPr>
          <p:cNvPr id="26" name="Picture 25"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380" y="3160083"/>
            <a:ext cx="691068" cy="706069"/>
          </a:xfrm>
          <a:prstGeom prst="rect">
            <a:avLst/>
          </a:prstGeom>
        </p:spPr>
      </p:pic>
      <p:pic>
        <p:nvPicPr>
          <p:cNvPr id="27" name="Picture 2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15" y="4380104"/>
            <a:ext cx="691068" cy="706069"/>
          </a:xfrm>
          <a:prstGeom prst="rect">
            <a:avLst/>
          </a:prstGeom>
        </p:spPr>
      </p:pic>
      <p:pic>
        <p:nvPicPr>
          <p:cNvPr id="28" name="Picture 27"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846" y="3160083"/>
            <a:ext cx="691068" cy="706069"/>
          </a:xfrm>
          <a:prstGeom prst="rect">
            <a:avLst/>
          </a:prstGeom>
        </p:spPr>
      </p:pic>
      <p:pic>
        <p:nvPicPr>
          <p:cNvPr id="29" name="Picture 28"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326" y="4427579"/>
            <a:ext cx="691068" cy="706069"/>
          </a:xfrm>
          <a:prstGeom prst="rect">
            <a:avLst/>
          </a:prstGeom>
        </p:spPr>
      </p:pic>
      <p:pic>
        <p:nvPicPr>
          <p:cNvPr id="53" name="Picture 52"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949" y="3308007"/>
            <a:ext cx="691068" cy="706069"/>
          </a:xfrm>
          <a:prstGeom prst="rect">
            <a:avLst/>
          </a:prstGeom>
        </p:spPr>
      </p:pic>
      <p:pic>
        <p:nvPicPr>
          <p:cNvPr id="54" name="Picture 53"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872" y="3376830"/>
            <a:ext cx="691068" cy="706069"/>
          </a:xfrm>
          <a:prstGeom prst="rect">
            <a:avLst/>
          </a:prstGeom>
        </p:spPr>
      </p:pic>
      <p:sp>
        <p:nvSpPr>
          <p:cNvPr id="69" name="Rectangle 68"/>
          <p:cNvSpPr/>
          <p:nvPr/>
        </p:nvSpPr>
        <p:spPr>
          <a:xfrm>
            <a:off x="2572921" y="553852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0" name="Rectangle 69"/>
          <p:cNvSpPr/>
          <p:nvPr/>
        </p:nvSpPr>
        <p:spPr>
          <a:xfrm>
            <a:off x="2572921" y="585923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572921" y="6772958"/>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572921" y="5900382"/>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75" name="Rectangle 74"/>
          <p:cNvSpPr/>
          <p:nvPr/>
        </p:nvSpPr>
        <p:spPr>
          <a:xfrm>
            <a:off x="2491636" y="5417436"/>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3595361" y="75614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3595361" y="788213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9" name="Rectangle 118"/>
          <p:cNvSpPr/>
          <p:nvPr/>
        </p:nvSpPr>
        <p:spPr>
          <a:xfrm>
            <a:off x="3595361" y="879586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0" name="Rectangle 119"/>
          <p:cNvSpPr/>
          <p:nvPr/>
        </p:nvSpPr>
        <p:spPr>
          <a:xfrm>
            <a:off x="3595361" y="7923291"/>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21" name="Rectangle 120"/>
          <p:cNvSpPr/>
          <p:nvPr/>
        </p:nvSpPr>
        <p:spPr>
          <a:xfrm>
            <a:off x="3514077" y="744034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2" name="Rectangle 121"/>
          <p:cNvSpPr/>
          <p:nvPr/>
        </p:nvSpPr>
        <p:spPr>
          <a:xfrm>
            <a:off x="4244297" y="543248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3" name="Rectangle 122"/>
          <p:cNvSpPr/>
          <p:nvPr/>
        </p:nvSpPr>
        <p:spPr>
          <a:xfrm>
            <a:off x="4244297" y="575318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4" name="Rectangle 123"/>
          <p:cNvSpPr/>
          <p:nvPr/>
        </p:nvSpPr>
        <p:spPr>
          <a:xfrm>
            <a:off x="4244297" y="666691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5" name="Rectangle 124"/>
          <p:cNvSpPr/>
          <p:nvPr/>
        </p:nvSpPr>
        <p:spPr>
          <a:xfrm>
            <a:off x="4244297" y="5794341"/>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26" name="Rectangle 125"/>
          <p:cNvSpPr/>
          <p:nvPr/>
        </p:nvSpPr>
        <p:spPr>
          <a:xfrm>
            <a:off x="4163013" y="531139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7" name="Rectangle 126"/>
          <p:cNvSpPr/>
          <p:nvPr/>
        </p:nvSpPr>
        <p:spPr>
          <a:xfrm>
            <a:off x="5112454" y="730777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8" name="Rectangle 127"/>
          <p:cNvSpPr/>
          <p:nvPr/>
        </p:nvSpPr>
        <p:spPr>
          <a:xfrm>
            <a:off x="5112454" y="762848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9" name="Rectangle 128"/>
          <p:cNvSpPr/>
          <p:nvPr/>
        </p:nvSpPr>
        <p:spPr>
          <a:xfrm>
            <a:off x="5112454" y="854221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0" name="Rectangle 129"/>
          <p:cNvSpPr/>
          <p:nvPr/>
        </p:nvSpPr>
        <p:spPr>
          <a:xfrm>
            <a:off x="5112454" y="7669633"/>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31" name="Rectangle 130"/>
          <p:cNvSpPr/>
          <p:nvPr/>
        </p:nvSpPr>
        <p:spPr>
          <a:xfrm>
            <a:off x="5031170" y="7186688"/>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6446106" y="736653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6446106" y="76872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6446106" y="860096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6446106" y="7728387"/>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36" name="Rectangle 135"/>
          <p:cNvSpPr/>
          <p:nvPr/>
        </p:nvSpPr>
        <p:spPr>
          <a:xfrm>
            <a:off x="6364822" y="7245441"/>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7445396" y="552760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7445396" y="584830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9" name="Rectangle 138"/>
          <p:cNvSpPr/>
          <p:nvPr/>
        </p:nvSpPr>
        <p:spPr>
          <a:xfrm>
            <a:off x="7445396" y="67620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0" name="Rectangle 139"/>
          <p:cNvSpPr/>
          <p:nvPr/>
        </p:nvSpPr>
        <p:spPr>
          <a:xfrm>
            <a:off x="7445396" y="5889459"/>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41" name="Rectangle 140"/>
          <p:cNvSpPr/>
          <p:nvPr/>
        </p:nvSpPr>
        <p:spPr>
          <a:xfrm>
            <a:off x="7364112" y="540651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8405190" y="76367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8405190" y="795747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8405190" y="887120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8405190" y="7998629"/>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46" name="Rectangle 145"/>
          <p:cNvSpPr/>
          <p:nvPr/>
        </p:nvSpPr>
        <p:spPr>
          <a:xfrm>
            <a:off x="8323906" y="751568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9949941" y="56377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9949941" y="595847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9" name="Rectangle 148"/>
          <p:cNvSpPr/>
          <p:nvPr/>
        </p:nvSpPr>
        <p:spPr>
          <a:xfrm>
            <a:off x="9949941" y="687220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0" name="Rectangle 149"/>
          <p:cNvSpPr/>
          <p:nvPr/>
        </p:nvSpPr>
        <p:spPr>
          <a:xfrm>
            <a:off x="9949941" y="5999629"/>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51" name="Rectangle 150"/>
          <p:cNvSpPr/>
          <p:nvPr/>
        </p:nvSpPr>
        <p:spPr>
          <a:xfrm>
            <a:off x="9868657" y="551668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2" name="Straight Connector 151"/>
          <p:cNvCxnSpPr>
            <a:stCxn id="122" idx="1"/>
            <a:endCxn id="69" idx="3"/>
          </p:cNvCxnSpPr>
          <p:nvPr/>
        </p:nvCxnSpPr>
        <p:spPr>
          <a:xfrm flipH="1">
            <a:off x="3001755" y="5536438"/>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155" name="Straight Connector 154"/>
          <p:cNvCxnSpPr>
            <a:stCxn id="122" idx="1"/>
            <a:endCxn id="70" idx="3"/>
          </p:cNvCxnSpPr>
          <p:nvPr/>
        </p:nvCxnSpPr>
        <p:spPr>
          <a:xfrm flipH="1">
            <a:off x="3001755" y="5536437"/>
            <a:ext cx="1242542" cy="426743"/>
          </a:xfrm>
          <a:prstGeom prst="line">
            <a:avLst/>
          </a:prstGeom>
          <a:ln w="15875"/>
        </p:spPr>
        <p:style>
          <a:lnRef idx="2">
            <a:schemeClr val="dk1"/>
          </a:lnRef>
          <a:fillRef idx="0">
            <a:schemeClr val="dk1"/>
          </a:fillRef>
          <a:effectRef idx="1">
            <a:schemeClr val="dk1"/>
          </a:effectRef>
          <a:fontRef idx="minor">
            <a:schemeClr val="tx1"/>
          </a:fontRef>
        </p:style>
      </p:cxnSp>
      <p:cxnSp>
        <p:nvCxnSpPr>
          <p:cNvPr id="159" name="Straight Connector 158"/>
          <p:cNvCxnSpPr>
            <a:stCxn id="124" idx="1"/>
            <a:endCxn id="70" idx="3"/>
          </p:cNvCxnSpPr>
          <p:nvPr/>
        </p:nvCxnSpPr>
        <p:spPr>
          <a:xfrm flipH="1" flipV="1">
            <a:off x="3001755" y="5963180"/>
            <a:ext cx="1242542" cy="807689"/>
          </a:xfrm>
          <a:prstGeom prst="line">
            <a:avLst/>
          </a:prstGeom>
          <a:ln w="15875"/>
        </p:spPr>
        <p:style>
          <a:lnRef idx="2">
            <a:schemeClr val="dk1"/>
          </a:lnRef>
          <a:fillRef idx="0">
            <a:schemeClr val="dk1"/>
          </a:fillRef>
          <a:effectRef idx="1">
            <a:schemeClr val="dk1"/>
          </a:effectRef>
          <a:fontRef idx="minor">
            <a:schemeClr val="tx1"/>
          </a:fontRef>
        </p:style>
      </p:cxnSp>
      <p:cxnSp>
        <p:nvCxnSpPr>
          <p:cNvPr id="162" name="Straight Connector 161"/>
          <p:cNvCxnSpPr>
            <a:stCxn id="123" idx="1"/>
            <a:endCxn id="72" idx="3"/>
          </p:cNvCxnSpPr>
          <p:nvPr/>
        </p:nvCxnSpPr>
        <p:spPr>
          <a:xfrm flipH="1">
            <a:off x="3001755" y="5857139"/>
            <a:ext cx="1242542" cy="1019770"/>
          </a:xfrm>
          <a:prstGeom prst="line">
            <a:avLst/>
          </a:prstGeom>
          <a:ln w="15875"/>
        </p:spPr>
        <p:style>
          <a:lnRef idx="2">
            <a:schemeClr val="dk1"/>
          </a:lnRef>
          <a:fillRef idx="0">
            <a:schemeClr val="dk1"/>
          </a:fillRef>
          <a:effectRef idx="1">
            <a:schemeClr val="dk1"/>
          </a:effectRef>
          <a:fontRef idx="minor">
            <a:schemeClr val="tx1"/>
          </a:fontRef>
        </p:style>
      </p:cxnSp>
      <p:cxnSp>
        <p:nvCxnSpPr>
          <p:cNvPr id="165" name="Straight Connector 164"/>
          <p:cNvCxnSpPr>
            <a:stCxn id="124" idx="1"/>
            <a:endCxn id="72" idx="3"/>
          </p:cNvCxnSpPr>
          <p:nvPr/>
        </p:nvCxnSpPr>
        <p:spPr>
          <a:xfrm flipH="1">
            <a:off x="3001755" y="6770870"/>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168" name="Straight Connector 167"/>
          <p:cNvCxnSpPr>
            <a:stCxn id="122" idx="1"/>
            <a:endCxn id="72" idx="3"/>
          </p:cNvCxnSpPr>
          <p:nvPr/>
        </p:nvCxnSpPr>
        <p:spPr>
          <a:xfrm flipH="1">
            <a:off x="3001755" y="5536438"/>
            <a:ext cx="1242542" cy="1340473"/>
          </a:xfrm>
          <a:prstGeom prst="line">
            <a:avLst/>
          </a:prstGeom>
          <a:ln w="15875"/>
        </p:spPr>
        <p:style>
          <a:lnRef idx="2">
            <a:schemeClr val="dk1"/>
          </a:lnRef>
          <a:fillRef idx="0">
            <a:schemeClr val="dk1"/>
          </a:fillRef>
          <a:effectRef idx="1">
            <a:schemeClr val="dk1"/>
          </a:effectRef>
          <a:fontRef idx="minor">
            <a:schemeClr val="tx1"/>
          </a:fontRef>
        </p:style>
      </p:cxnSp>
      <p:cxnSp>
        <p:nvCxnSpPr>
          <p:cNvPr id="171" name="Straight Connector 170"/>
          <p:cNvCxnSpPr>
            <a:stCxn id="117" idx="1"/>
            <a:endCxn id="69" idx="3"/>
          </p:cNvCxnSpPr>
          <p:nvPr/>
        </p:nvCxnSpPr>
        <p:spPr>
          <a:xfrm flipH="1" flipV="1">
            <a:off x="3001757" y="5642479"/>
            <a:ext cx="593606" cy="2022909"/>
          </a:xfrm>
          <a:prstGeom prst="line">
            <a:avLst/>
          </a:prstGeom>
          <a:ln w="15875"/>
        </p:spPr>
        <p:style>
          <a:lnRef idx="2">
            <a:schemeClr val="dk1"/>
          </a:lnRef>
          <a:fillRef idx="0">
            <a:schemeClr val="dk1"/>
          </a:fillRef>
          <a:effectRef idx="1">
            <a:schemeClr val="dk1"/>
          </a:effectRef>
          <a:fontRef idx="minor">
            <a:schemeClr val="tx1"/>
          </a:fontRef>
        </p:style>
      </p:cxnSp>
      <p:cxnSp>
        <p:nvCxnSpPr>
          <p:cNvPr id="174" name="Straight Connector 173"/>
          <p:cNvCxnSpPr>
            <a:stCxn id="118" idx="1"/>
            <a:endCxn id="72" idx="3"/>
          </p:cNvCxnSpPr>
          <p:nvPr/>
        </p:nvCxnSpPr>
        <p:spPr>
          <a:xfrm flipH="1" flipV="1">
            <a:off x="3001757" y="6876909"/>
            <a:ext cx="593606" cy="1109180"/>
          </a:xfrm>
          <a:prstGeom prst="line">
            <a:avLst/>
          </a:prstGeom>
          <a:ln w="15875"/>
        </p:spPr>
        <p:style>
          <a:lnRef idx="2">
            <a:schemeClr val="dk1"/>
          </a:lnRef>
          <a:fillRef idx="0">
            <a:schemeClr val="dk1"/>
          </a:fillRef>
          <a:effectRef idx="1">
            <a:schemeClr val="dk1"/>
          </a:effectRef>
          <a:fontRef idx="minor">
            <a:schemeClr val="tx1"/>
          </a:fontRef>
        </p:style>
      </p:cxnSp>
      <p:cxnSp>
        <p:nvCxnSpPr>
          <p:cNvPr id="177" name="Straight Connector 176"/>
          <p:cNvCxnSpPr>
            <a:stCxn id="127" idx="1"/>
            <a:endCxn id="119" idx="3"/>
          </p:cNvCxnSpPr>
          <p:nvPr/>
        </p:nvCxnSpPr>
        <p:spPr>
          <a:xfrm flipH="1">
            <a:off x="4024199" y="7411731"/>
            <a:ext cx="1088257" cy="1488090"/>
          </a:xfrm>
          <a:prstGeom prst="line">
            <a:avLst/>
          </a:prstGeom>
          <a:ln w="15875"/>
        </p:spPr>
        <p:style>
          <a:lnRef idx="2">
            <a:schemeClr val="dk1"/>
          </a:lnRef>
          <a:fillRef idx="0">
            <a:schemeClr val="dk1"/>
          </a:fillRef>
          <a:effectRef idx="1">
            <a:schemeClr val="dk1"/>
          </a:effectRef>
          <a:fontRef idx="minor">
            <a:schemeClr val="tx1"/>
          </a:fontRef>
        </p:style>
      </p:cxnSp>
      <p:cxnSp>
        <p:nvCxnSpPr>
          <p:cNvPr id="180" name="Straight Connector 179"/>
          <p:cNvCxnSpPr>
            <a:stCxn id="127" idx="1"/>
            <a:endCxn id="117" idx="3"/>
          </p:cNvCxnSpPr>
          <p:nvPr/>
        </p:nvCxnSpPr>
        <p:spPr>
          <a:xfrm flipH="1">
            <a:off x="4024199" y="7411731"/>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183" name="Straight Connector 182"/>
          <p:cNvCxnSpPr>
            <a:stCxn id="128" idx="1"/>
            <a:endCxn id="118" idx="3"/>
          </p:cNvCxnSpPr>
          <p:nvPr/>
        </p:nvCxnSpPr>
        <p:spPr>
          <a:xfrm flipH="1">
            <a:off x="4024199" y="7732432"/>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186" name="Straight Connector 185"/>
          <p:cNvCxnSpPr>
            <a:stCxn id="129" idx="1"/>
          </p:cNvCxnSpPr>
          <p:nvPr/>
        </p:nvCxnSpPr>
        <p:spPr>
          <a:xfrm flipH="1">
            <a:off x="4024199" y="8646161"/>
            <a:ext cx="1088257" cy="292645"/>
          </a:xfrm>
          <a:prstGeom prst="line">
            <a:avLst/>
          </a:prstGeom>
          <a:ln w="15875"/>
        </p:spPr>
        <p:style>
          <a:lnRef idx="2">
            <a:schemeClr val="dk1"/>
          </a:lnRef>
          <a:fillRef idx="0">
            <a:schemeClr val="dk1"/>
          </a:fillRef>
          <a:effectRef idx="1">
            <a:schemeClr val="dk1"/>
          </a:effectRef>
          <a:fontRef idx="minor">
            <a:schemeClr val="tx1"/>
          </a:fontRef>
        </p:style>
      </p:cxnSp>
      <p:cxnSp>
        <p:nvCxnSpPr>
          <p:cNvPr id="189" name="Straight Connector 188"/>
          <p:cNvCxnSpPr>
            <a:stCxn id="129" idx="1"/>
            <a:endCxn id="118" idx="3"/>
          </p:cNvCxnSpPr>
          <p:nvPr/>
        </p:nvCxnSpPr>
        <p:spPr>
          <a:xfrm flipH="1" flipV="1">
            <a:off x="4024199" y="7986091"/>
            <a:ext cx="1088257" cy="660072"/>
          </a:xfrm>
          <a:prstGeom prst="line">
            <a:avLst/>
          </a:prstGeom>
          <a:ln w="15875"/>
        </p:spPr>
        <p:style>
          <a:lnRef idx="2">
            <a:schemeClr val="dk1"/>
          </a:lnRef>
          <a:fillRef idx="0">
            <a:schemeClr val="dk1"/>
          </a:fillRef>
          <a:effectRef idx="1">
            <a:schemeClr val="dk1"/>
          </a:effectRef>
          <a:fontRef idx="minor">
            <a:schemeClr val="tx1"/>
          </a:fontRef>
        </p:style>
      </p:cxnSp>
      <p:cxnSp>
        <p:nvCxnSpPr>
          <p:cNvPr id="192" name="Straight Connector 191"/>
          <p:cNvCxnSpPr>
            <a:stCxn id="122" idx="3"/>
            <a:endCxn id="127" idx="1"/>
          </p:cNvCxnSpPr>
          <p:nvPr/>
        </p:nvCxnSpPr>
        <p:spPr>
          <a:xfrm>
            <a:off x="4673132" y="5536439"/>
            <a:ext cx="439322" cy="1875292"/>
          </a:xfrm>
          <a:prstGeom prst="line">
            <a:avLst/>
          </a:prstGeom>
          <a:ln w="15875"/>
        </p:spPr>
        <p:style>
          <a:lnRef idx="2">
            <a:schemeClr val="dk1"/>
          </a:lnRef>
          <a:fillRef idx="0">
            <a:schemeClr val="dk1"/>
          </a:fillRef>
          <a:effectRef idx="1">
            <a:schemeClr val="dk1"/>
          </a:effectRef>
          <a:fontRef idx="minor">
            <a:schemeClr val="tx1"/>
          </a:fontRef>
        </p:style>
      </p:cxnSp>
      <p:cxnSp>
        <p:nvCxnSpPr>
          <p:cNvPr id="195" name="Straight Connector 194"/>
          <p:cNvCxnSpPr>
            <a:endCxn id="124" idx="3"/>
          </p:cNvCxnSpPr>
          <p:nvPr/>
        </p:nvCxnSpPr>
        <p:spPr>
          <a:xfrm flipH="1" flipV="1">
            <a:off x="4673132" y="6770869"/>
            <a:ext cx="439322" cy="916366"/>
          </a:xfrm>
          <a:prstGeom prst="line">
            <a:avLst/>
          </a:prstGeom>
          <a:ln w="15875"/>
        </p:spPr>
        <p:style>
          <a:lnRef idx="2">
            <a:schemeClr val="dk1"/>
          </a:lnRef>
          <a:fillRef idx="0">
            <a:schemeClr val="dk1"/>
          </a:fillRef>
          <a:effectRef idx="1">
            <a:schemeClr val="dk1"/>
          </a:effectRef>
          <a:fontRef idx="minor">
            <a:schemeClr val="tx1"/>
          </a:fontRef>
        </p:style>
      </p:cxnSp>
      <p:cxnSp>
        <p:nvCxnSpPr>
          <p:cNvPr id="199" name="Straight Connector 198"/>
          <p:cNvCxnSpPr>
            <a:stCxn id="132" idx="1"/>
          </p:cNvCxnSpPr>
          <p:nvPr/>
        </p:nvCxnSpPr>
        <p:spPr>
          <a:xfrm flipH="1" flipV="1">
            <a:off x="4673132" y="5859229"/>
            <a:ext cx="1772974" cy="1611254"/>
          </a:xfrm>
          <a:prstGeom prst="line">
            <a:avLst/>
          </a:prstGeom>
          <a:ln w="15875"/>
        </p:spPr>
        <p:style>
          <a:lnRef idx="2">
            <a:schemeClr val="dk1"/>
          </a:lnRef>
          <a:fillRef idx="0">
            <a:schemeClr val="dk1"/>
          </a:fillRef>
          <a:effectRef idx="1">
            <a:schemeClr val="dk1"/>
          </a:effectRef>
          <a:fontRef idx="minor">
            <a:schemeClr val="tx1"/>
          </a:fontRef>
        </p:style>
      </p:cxnSp>
      <p:cxnSp>
        <p:nvCxnSpPr>
          <p:cNvPr id="202" name="Straight Connector 201"/>
          <p:cNvCxnSpPr>
            <a:stCxn id="133" idx="1"/>
            <a:endCxn id="124" idx="3"/>
          </p:cNvCxnSpPr>
          <p:nvPr/>
        </p:nvCxnSpPr>
        <p:spPr>
          <a:xfrm flipH="1" flipV="1">
            <a:off x="4673132" y="6770869"/>
            <a:ext cx="1772974" cy="1020316"/>
          </a:xfrm>
          <a:prstGeom prst="line">
            <a:avLst/>
          </a:prstGeom>
          <a:ln w="15875"/>
        </p:spPr>
        <p:style>
          <a:lnRef idx="2">
            <a:schemeClr val="dk1"/>
          </a:lnRef>
          <a:fillRef idx="0">
            <a:schemeClr val="dk1"/>
          </a:fillRef>
          <a:effectRef idx="1">
            <a:schemeClr val="dk1"/>
          </a:effectRef>
          <a:fontRef idx="minor">
            <a:schemeClr val="tx1"/>
          </a:fontRef>
        </p:style>
      </p:cxnSp>
      <p:cxnSp>
        <p:nvCxnSpPr>
          <p:cNvPr id="206" name="Straight Connector 205"/>
          <p:cNvCxnSpPr>
            <a:stCxn id="134" idx="1"/>
            <a:endCxn id="122" idx="3"/>
          </p:cNvCxnSpPr>
          <p:nvPr/>
        </p:nvCxnSpPr>
        <p:spPr>
          <a:xfrm flipH="1" flipV="1">
            <a:off x="4673132" y="5536437"/>
            <a:ext cx="1772974" cy="3168478"/>
          </a:xfrm>
          <a:prstGeom prst="line">
            <a:avLst/>
          </a:prstGeom>
          <a:ln w="15875"/>
        </p:spPr>
        <p:style>
          <a:lnRef idx="2">
            <a:schemeClr val="dk1"/>
          </a:lnRef>
          <a:fillRef idx="0">
            <a:schemeClr val="dk1"/>
          </a:fillRef>
          <a:effectRef idx="1">
            <a:schemeClr val="dk1"/>
          </a:effectRef>
          <a:fontRef idx="minor">
            <a:schemeClr val="tx1"/>
          </a:fontRef>
        </p:style>
      </p:cxnSp>
      <p:cxnSp>
        <p:nvCxnSpPr>
          <p:cNvPr id="209" name="Straight Connector 208"/>
          <p:cNvCxnSpPr>
            <a:stCxn id="133" idx="1"/>
            <a:endCxn id="129" idx="3"/>
          </p:cNvCxnSpPr>
          <p:nvPr/>
        </p:nvCxnSpPr>
        <p:spPr>
          <a:xfrm flipH="1">
            <a:off x="5541290" y="7791187"/>
            <a:ext cx="904816" cy="854976"/>
          </a:xfrm>
          <a:prstGeom prst="line">
            <a:avLst/>
          </a:prstGeom>
          <a:ln w="15875"/>
        </p:spPr>
        <p:style>
          <a:lnRef idx="2">
            <a:schemeClr val="dk1"/>
          </a:lnRef>
          <a:fillRef idx="0">
            <a:schemeClr val="dk1"/>
          </a:fillRef>
          <a:effectRef idx="1">
            <a:schemeClr val="dk1"/>
          </a:effectRef>
          <a:fontRef idx="minor">
            <a:schemeClr val="tx1"/>
          </a:fontRef>
        </p:style>
      </p:cxnSp>
      <p:cxnSp>
        <p:nvCxnSpPr>
          <p:cNvPr id="213" name="Straight Connector 212"/>
          <p:cNvCxnSpPr>
            <a:stCxn id="134" idx="1"/>
            <a:endCxn id="128" idx="3"/>
          </p:cNvCxnSpPr>
          <p:nvPr/>
        </p:nvCxnSpPr>
        <p:spPr>
          <a:xfrm flipH="1" flipV="1">
            <a:off x="5541290" y="7732434"/>
            <a:ext cx="904816" cy="972483"/>
          </a:xfrm>
          <a:prstGeom prst="line">
            <a:avLst/>
          </a:prstGeom>
          <a:ln w="15875"/>
        </p:spPr>
        <p:style>
          <a:lnRef idx="2">
            <a:schemeClr val="dk1"/>
          </a:lnRef>
          <a:fillRef idx="0">
            <a:schemeClr val="dk1"/>
          </a:fillRef>
          <a:effectRef idx="1">
            <a:schemeClr val="dk1"/>
          </a:effectRef>
          <a:fontRef idx="minor">
            <a:schemeClr val="tx1"/>
          </a:fontRef>
        </p:style>
      </p:cxnSp>
      <p:cxnSp>
        <p:nvCxnSpPr>
          <p:cNvPr id="216" name="Straight Connector 215"/>
          <p:cNvCxnSpPr>
            <a:stCxn id="132" idx="1"/>
            <a:endCxn id="127" idx="3"/>
          </p:cNvCxnSpPr>
          <p:nvPr/>
        </p:nvCxnSpPr>
        <p:spPr>
          <a:xfrm flipH="1" flipV="1">
            <a:off x="5541290" y="7411731"/>
            <a:ext cx="904816" cy="58753"/>
          </a:xfrm>
          <a:prstGeom prst="line">
            <a:avLst/>
          </a:prstGeom>
          <a:ln w="15875"/>
        </p:spPr>
        <p:style>
          <a:lnRef idx="2">
            <a:schemeClr val="dk1"/>
          </a:lnRef>
          <a:fillRef idx="0">
            <a:schemeClr val="dk1"/>
          </a:fillRef>
          <a:effectRef idx="1">
            <a:schemeClr val="dk1"/>
          </a:effectRef>
          <a:fontRef idx="minor">
            <a:schemeClr val="tx1"/>
          </a:fontRef>
        </p:style>
      </p:cxnSp>
      <p:cxnSp>
        <p:nvCxnSpPr>
          <p:cNvPr id="219" name="Straight Connector 218"/>
          <p:cNvCxnSpPr>
            <a:stCxn id="133" idx="1"/>
            <a:endCxn id="127" idx="3"/>
          </p:cNvCxnSpPr>
          <p:nvPr/>
        </p:nvCxnSpPr>
        <p:spPr>
          <a:xfrm flipH="1" flipV="1">
            <a:off x="5541290" y="7411731"/>
            <a:ext cx="904816" cy="379456"/>
          </a:xfrm>
          <a:prstGeom prst="line">
            <a:avLst/>
          </a:prstGeom>
          <a:ln w="15875"/>
        </p:spPr>
        <p:style>
          <a:lnRef idx="2">
            <a:schemeClr val="dk1"/>
          </a:lnRef>
          <a:fillRef idx="0">
            <a:schemeClr val="dk1"/>
          </a:fillRef>
          <a:effectRef idx="1">
            <a:schemeClr val="dk1"/>
          </a:effectRef>
          <a:fontRef idx="minor">
            <a:schemeClr val="tx1"/>
          </a:fontRef>
        </p:style>
      </p:cxnSp>
      <p:cxnSp>
        <p:nvCxnSpPr>
          <p:cNvPr id="222" name="Straight Connector 221"/>
          <p:cNvCxnSpPr>
            <a:stCxn id="142" idx="1"/>
            <a:endCxn id="132" idx="3"/>
          </p:cNvCxnSpPr>
          <p:nvPr/>
        </p:nvCxnSpPr>
        <p:spPr>
          <a:xfrm flipH="1" flipV="1">
            <a:off x="6874941" y="7470483"/>
            <a:ext cx="1530249" cy="270242"/>
          </a:xfrm>
          <a:prstGeom prst="line">
            <a:avLst/>
          </a:prstGeom>
          <a:ln w="15875"/>
        </p:spPr>
        <p:style>
          <a:lnRef idx="2">
            <a:schemeClr val="dk1"/>
          </a:lnRef>
          <a:fillRef idx="0">
            <a:schemeClr val="dk1"/>
          </a:fillRef>
          <a:effectRef idx="1">
            <a:schemeClr val="dk1"/>
          </a:effectRef>
          <a:fontRef idx="minor">
            <a:schemeClr val="tx1"/>
          </a:fontRef>
        </p:style>
      </p:cxnSp>
      <p:cxnSp>
        <p:nvCxnSpPr>
          <p:cNvPr id="225" name="Straight Connector 224"/>
          <p:cNvCxnSpPr>
            <a:stCxn id="142" idx="1"/>
            <a:endCxn id="133" idx="3"/>
          </p:cNvCxnSpPr>
          <p:nvPr/>
        </p:nvCxnSpPr>
        <p:spPr>
          <a:xfrm flipH="1">
            <a:off x="6874941" y="7740725"/>
            <a:ext cx="1530249" cy="50460"/>
          </a:xfrm>
          <a:prstGeom prst="line">
            <a:avLst/>
          </a:prstGeom>
          <a:ln w="15875"/>
        </p:spPr>
        <p:style>
          <a:lnRef idx="2">
            <a:schemeClr val="dk1"/>
          </a:lnRef>
          <a:fillRef idx="0">
            <a:schemeClr val="dk1"/>
          </a:fillRef>
          <a:effectRef idx="1">
            <a:schemeClr val="dk1"/>
          </a:effectRef>
          <a:fontRef idx="minor">
            <a:schemeClr val="tx1"/>
          </a:fontRef>
        </p:style>
      </p:cxnSp>
      <p:cxnSp>
        <p:nvCxnSpPr>
          <p:cNvPr id="228" name="Straight Connector 227"/>
          <p:cNvCxnSpPr>
            <a:stCxn id="139" idx="1"/>
            <a:endCxn id="132" idx="3"/>
          </p:cNvCxnSpPr>
          <p:nvPr/>
        </p:nvCxnSpPr>
        <p:spPr>
          <a:xfrm flipH="1">
            <a:off x="6874943" y="6865987"/>
            <a:ext cx="570455" cy="604496"/>
          </a:xfrm>
          <a:prstGeom prst="line">
            <a:avLst/>
          </a:prstGeom>
          <a:ln w="15875"/>
        </p:spPr>
        <p:style>
          <a:lnRef idx="2">
            <a:schemeClr val="dk1"/>
          </a:lnRef>
          <a:fillRef idx="0">
            <a:schemeClr val="dk1"/>
          </a:fillRef>
          <a:effectRef idx="1">
            <a:schemeClr val="dk1"/>
          </a:effectRef>
          <a:fontRef idx="minor">
            <a:schemeClr val="tx1"/>
          </a:fontRef>
        </p:style>
      </p:cxnSp>
      <p:cxnSp>
        <p:nvCxnSpPr>
          <p:cNvPr id="231" name="Straight Connector 230"/>
          <p:cNvCxnSpPr>
            <a:stCxn id="137" idx="1"/>
            <a:endCxn id="132" idx="3"/>
          </p:cNvCxnSpPr>
          <p:nvPr/>
        </p:nvCxnSpPr>
        <p:spPr>
          <a:xfrm flipH="1">
            <a:off x="6874943" y="5631555"/>
            <a:ext cx="570455" cy="1838928"/>
          </a:xfrm>
          <a:prstGeom prst="line">
            <a:avLst/>
          </a:prstGeom>
          <a:ln w="15875"/>
        </p:spPr>
        <p:style>
          <a:lnRef idx="2">
            <a:schemeClr val="dk1"/>
          </a:lnRef>
          <a:fillRef idx="0">
            <a:schemeClr val="dk1"/>
          </a:fillRef>
          <a:effectRef idx="1">
            <a:schemeClr val="dk1"/>
          </a:effectRef>
          <a:fontRef idx="minor">
            <a:schemeClr val="tx1"/>
          </a:fontRef>
        </p:style>
      </p:cxnSp>
      <p:cxnSp>
        <p:nvCxnSpPr>
          <p:cNvPr id="235" name="Straight Connector 234"/>
          <p:cNvCxnSpPr>
            <a:stCxn id="138" idx="1"/>
            <a:endCxn id="133" idx="3"/>
          </p:cNvCxnSpPr>
          <p:nvPr/>
        </p:nvCxnSpPr>
        <p:spPr>
          <a:xfrm flipH="1">
            <a:off x="6874943" y="5952257"/>
            <a:ext cx="570455" cy="1838928"/>
          </a:xfrm>
          <a:prstGeom prst="line">
            <a:avLst/>
          </a:prstGeom>
          <a:ln w="15875"/>
        </p:spPr>
        <p:style>
          <a:lnRef idx="2">
            <a:schemeClr val="dk1"/>
          </a:lnRef>
          <a:fillRef idx="0">
            <a:schemeClr val="dk1"/>
          </a:fillRef>
          <a:effectRef idx="1">
            <a:schemeClr val="dk1"/>
          </a:effectRef>
          <a:fontRef idx="minor">
            <a:schemeClr val="tx1"/>
          </a:fontRef>
        </p:style>
      </p:cxnSp>
      <p:cxnSp>
        <p:nvCxnSpPr>
          <p:cNvPr id="238" name="Straight Connector 237"/>
          <p:cNvCxnSpPr>
            <a:stCxn id="143" idx="1"/>
            <a:endCxn id="134" idx="3"/>
          </p:cNvCxnSpPr>
          <p:nvPr/>
        </p:nvCxnSpPr>
        <p:spPr>
          <a:xfrm flipH="1">
            <a:off x="6874941" y="8061427"/>
            <a:ext cx="1530249" cy="643487"/>
          </a:xfrm>
          <a:prstGeom prst="line">
            <a:avLst/>
          </a:prstGeom>
          <a:ln w="15875"/>
        </p:spPr>
        <p:style>
          <a:lnRef idx="2">
            <a:schemeClr val="dk1"/>
          </a:lnRef>
          <a:fillRef idx="0">
            <a:schemeClr val="dk1"/>
          </a:fillRef>
          <a:effectRef idx="1">
            <a:schemeClr val="dk1"/>
          </a:effectRef>
          <a:fontRef idx="minor">
            <a:schemeClr val="tx1"/>
          </a:fontRef>
        </p:style>
      </p:cxnSp>
      <p:cxnSp>
        <p:nvCxnSpPr>
          <p:cNvPr id="241" name="Straight Connector 240"/>
          <p:cNvCxnSpPr>
            <a:stCxn id="144" idx="1"/>
            <a:endCxn id="133" idx="3"/>
          </p:cNvCxnSpPr>
          <p:nvPr/>
        </p:nvCxnSpPr>
        <p:spPr>
          <a:xfrm flipH="1" flipV="1">
            <a:off x="6874941" y="7791185"/>
            <a:ext cx="1530249" cy="1183972"/>
          </a:xfrm>
          <a:prstGeom prst="line">
            <a:avLst/>
          </a:prstGeom>
          <a:ln w="15875"/>
        </p:spPr>
        <p:style>
          <a:lnRef idx="2">
            <a:schemeClr val="dk1"/>
          </a:lnRef>
          <a:fillRef idx="0">
            <a:schemeClr val="dk1"/>
          </a:fillRef>
          <a:effectRef idx="1">
            <a:schemeClr val="dk1"/>
          </a:effectRef>
          <a:fontRef idx="minor">
            <a:schemeClr val="tx1"/>
          </a:fontRef>
        </p:style>
      </p:cxnSp>
      <p:cxnSp>
        <p:nvCxnSpPr>
          <p:cNvPr id="244" name="Straight Connector 243"/>
          <p:cNvCxnSpPr>
            <a:stCxn id="142" idx="1"/>
          </p:cNvCxnSpPr>
          <p:nvPr/>
        </p:nvCxnSpPr>
        <p:spPr>
          <a:xfrm flipH="1">
            <a:off x="6874941" y="7740727"/>
            <a:ext cx="1530249" cy="1003177"/>
          </a:xfrm>
          <a:prstGeom prst="line">
            <a:avLst/>
          </a:prstGeom>
          <a:ln w="15875"/>
        </p:spPr>
        <p:style>
          <a:lnRef idx="2">
            <a:schemeClr val="dk1"/>
          </a:lnRef>
          <a:fillRef idx="0">
            <a:schemeClr val="dk1"/>
          </a:fillRef>
          <a:effectRef idx="1">
            <a:schemeClr val="dk1"/>
          </a:effectRef>
          <a:fontRef idx="minor">
            <a:schemeClr val="tx1"/>
          </a:fontRef>
        </p:style>
      </p:cxnSp>
      <p:cxnSp>
        <p:nvCxnSpPr>
          <p:cNvPr id="247" name="Straight Connector 246"/>
          <p:cNvCxnSpPr>
            <a:stCxn id="142" idx="1"/>
          </p:cNvCxnSpPr>
          <p:nvPr/>
        </p:nvCxnSpPr>
        <p:spPr>
          <a:xfrm flipH="1" flipV="1">
            <a:off x="7874232" y="6876911"/>
            <a:ext cx="530958" cy="863815"/>
          </a:xfrm>
          <a:prstGeom prst="line">
            <a:avLst/>
          </a:prstGeom>
          <a:ln w="15875"/>
        </p:spPr>
        <p:style>
          <a:lnRef idx="2">
            <a:schemeClr val="dk1"/>
          </a:lnRef>
          <a:fillRef idx="0">
            <a:schemeClr val="dk1"/>
          </a:fillRef>
          <a:effectRef idx="1">
            <a:schemeClr val="dk1"/>
          </a:effectRef>
          <a:fontRef idx="minor">
            <a:schemeClr val="tx1"/>
          </a:fontRef>
        </p:style>
      </p:cxnSp>
      <p:cxnSp>
        <p:nvCxnSpPr>
          <p:cNvPr id="250" name="Straight Connector 249"/>
          <p:cNvCxnSpPr>
            <a:endCxn id="139" idx="3"/>
          </p:cNvCxnSpPr>
          <p:nvPr/>
        </p:nvCxnSpPr>
        <p:spPr>
          <a:xfrm flipH="1" flipV="1">
            <a:off x="7874233" y="6865988"/>
            <a:ext cx="530960" cy="2137785"/>
          </a:xfrm>
          <a:prstGeom prst="line">
            <a:avLst/>
          </a:prstGeom>
          <a:ln w="15875"/>
        </p:spPr>
        <p:style>
          <a:lnRef idx="2">
            <a:schemeClr val="dk1"/>
          </a:lnRef>
          <a:fillRef idx="0">
            <a:schemeClr val="dk1"/>
          </a:fillRef>
          <a:effectRef idx="1">
            <a:schemeClr val="dk1"/>
          </a:effectRef>
          <a:fontRef idx="minor">
            <a:schemeClr val="tx1"/>
          </a:fontRef>
        </p:style>
      </p:cxnSp>
      <p:cxnSp>
        <p:nvCxnSpPr>
          <p:cNvPr id="253" name="Straight Connector 252"/>
          <p:cNvCxnSpPr>
            <a:stCxn id="149" idx="1"/>
            <a:endCxn id="142" idx="3"/>
          </p:cNvCxnSpPr>
          <p:nvPr/>
        </p:nvCxnSpPr>
        <p:spPr>
          <a:xfrm flipH="1">
            <a:off x="8834025" y="6976157"/>
            <a:ext cx="1115915" cy="764568"/>
          </a:xfrm>
          <a:prstGeom prst="line">
            <a:avLst/>
          </a:prstGeom>
          <a:ln w="15875"/>
        </p:spPr>
        <p:style>
          <a:lnRef idx="2">
            <a:schemeClr val="dk1"/>
          </a:lnRef>
          <a:fillRef idx="0">
            <a:schemeClr val="dk1"/>
          </a:fillRef>
          <a:effectRef idx="1">
            <a:schemeClr val="dk1"/>
          </a:effectRef>
          <a:fontRef idx="minor">
            <a:schemeClr val="tx1"/>
          </a:fontRef>
        </p:style>
      </p:cxnSp>
      <p:cxnSp>
        <p:nvCxnSpPr>
          <p:cNvPr id="259" name="Straight Connector 258"/>
          <p:cNvCxnSpPr>
            <a:stCxn id="148" idx="1"/>
            <a:endCxn id="138" idx="3"/>
          </p:cNvCxnSpPr>
          <p:nvPr/>
        </p:nvCxnSpPr>
        <p:spPr>
          <a:xfrm flipH="1" flipV="1">
            <a:off x="7874234" y="5952259"/>
            <a:ext cx="2075709" cy="110170"/>
          </a:xfrm>
          <a:prstGeom prst="line">
            <a:avLst/>
          </a:prstGeom>
          <a:ln w="15875"/>
        </p:spPr>
        <p:style>
          <a:lnRef idx="2">
            <a:schemeClr val="dk1"/>
          </a:lnRef>
          <a:fillRef idx="0">
            <a:schemeClr val="dk1"/>
          </a:fillRef>
          <a:effectRef idx="1">
            <a:schemeClr val="dk1"/>
          </a:effectRef>
          <a:fontRef idx="minor">
            <a:schemeClr val="tx1"/>
          </a:fontRef>
        </p:style>
      </p:cxnSp>
      <p:cxnSp>
        <p:nvCxnSpPr>
          <p:cNvPr id="262" name="Straight Connector 261"/>
          <p:cNvCxnSpPr>
            <a:stCxn id="147" idx="1"/>
            <a:endCxn id="138" idx="3"/>
          </p:cNvCxnSpPr>
          <p:nvPr/>
        </p:nvCxnSpPr>
        <p:spPr>
          <a:xfrm flipH="1">
            <a:off x="7874234" y="5741727"/>
            <a:ext cx="2075709" cy="210533"/>
          </a:xfrm>
          <a:prstGeom prst="line">
            <a:avLst/>
          </a:prstGeom>
          <a:ln w="15875"/>
        </p:spPr>
        <p:style>
          <a:lnRef idx="2">
            <a:schemeClr val="dk1"/>
          </a:lnRef>
          <a:fillRef idx="0">
            <a:schemeClr val="dk1"/>
          </a:fillRef>
          <a:effectRef idx="1">
            <a:schemeClr val="dk1"/>
          </a:effectRef>
          <a:fontRef idx="minor">
            <a:schemeClr val="tx1"/>
          </a:fontRef>
        </p:style>
      </p:cxnSp>
      <p:cxnSp>
        <p:nvCxnSpPr>
          <p:cNvPr id="265" name="Straight Connector 264"/>
          <p:cNvCxnSpPr>
            <a:stCxn id="149" idx="1"/>
            <a:endCxn id="137" idx="3"/>
          </p:cNvCxnSpPr>
          <p:nvPr/>
        </p:nvCxnSpPr>
        <p:spPr>
          <a:xfrm flipH="1" flipV="1">
            <a:off x="7874234" y="5631555"/>
            <a:ext cx="2075709" cy="1344602"/>
          </a:xfrm>
          <a:prstGeom prst="line">
            <a:avLst/>
          </a:prstGeom>
          <a:ln w="15875"/>
        </p:spPr>
        <p:style>
          <a:lnRef idx="2">
            <a:schemeClr val="dk1"/>
          </a:lnRef>
          <a:fillRef idx="0">
            <a:schemeClr val="dk1"/>
          </a:fillRef>
          <a:effectRef idx="1">
            <a:schemeClr val="dk1"/>
          </a:effectRef>
          <a:fontRef idx="minor">
            <a:schemeClr val="tx1"/>
          </a:fontRef>
        </p:style>
      </p:cxnSp>
      <p:cxnSp>
        <p:nvCxnSpPr>
          <p:cNvPr id="268" name="Straight Connector 267"/>
          <p:cNvCxnSpPr>
            <a:stCxn id="148" idx="1"/>
            <a:endCxn id="139" idx="3"/>
          </p:cNvCxnSpPr>
          <p:nvPr/>
        </p:nvCxnSpPr>
        <p:spPr>
          <a:xfrm flipH="1">
            <a:off x="7874234" y="6062429"/>
            <a:ext cx="2075709" cy="803560"/>
          </a:xfrm>
          <a:prstGeom prst="line">
            <a:avLst/>
          </a:prstGeom>
          <a:ln w="15875"/>
        </p:spPr>
        <p:style>
          <a:lnRef idx="2">
            <a:schemeClr val="dk1"/>
          </a:lnRef>
          <a:fillRef idx="0">
            <a:schemeClr val="dk1"/>
          </a:fillRef>
          <a:effectRef idx="1">
            <a:schemeClr val="dk1"/>
          </a:effectRef>
          <a:fontRef idx="minor">
            <a:schemeClr val="tx1"/>
          </a:fontRef>
        </p:style>
      </p:cxnSp>
      <p:cxnSp>
        <p:nvCxnSpPr>
          <p:cNvPr id="272" name="Straight Connector 271"/>
          <p:cNvCxnSpPr>
            <a:stCxn id="148" idx="1"/>
            <a:endCxn id="144" idx="3"/>
          </p:cNvCxnSpPr>
          <p:nvPr/>
        </p:nvCxnSpPr>
        <p:spPr>
          <a:xfrm flipH="1">
            <a:off x="8834025" y="6062429"/>
            <a:ext cx="1115915" cy="2912730"/>
          </a:xfrm>
          <a:prstGeom prst="line">
            <a:avLst/>
          </a:prstGeom>
          <a:ln w="15875"/>
        </p:spPr>
        <p:style>
          <a:lnRef idx="2">
            <a:schemeClr val="dk1"/>
          </a:lnRef>
          <a:fillRef idx="0">
            <a:schemeClr val="dk1"/>
          </a:fillRef>
          <a:effectRef idx="1">
            <a:schemeClr val="dk1"/>
          </a:effectRef>
          <a:fontRef idx="minor">
            <a:schemeClr val="tx1"/>
          </a:fontRef>
        </p:style>
      </p:cxnSp>
      <p:cxnSp>
        <p:nvCxnSpPr>
          <p:cNvPr id="275" name="Straight Connector 274"/>
          <p:cNvCxnSpPr>
            <a:stCxn id="149" idx="1"/>
            <a:endCxn id="143" idx="3"/>
          </p:cNvCxnSpPr>
          <p:nvPr/>
        </p:nvCxnSpPr>
        <p:spPr>
          <a:xfrm flipH="1">
            <a:off x="8834025" y="6976158"/>
            <a:ext cx="1115915" cy="1085271"/>
          </a:xfrm>
          <a:prstGeom prst="line">
            <a:avLst/>
          </a:prstGeom>
          <a:ln w="15875"/>
        </p:spPr>
        <p:style>
          <a:lnRef idx="2">
            <a:schemeClr val="dk1"/>
          </a:lnRef>
          <a:fillRef idx="0">
            <a:schemeClr val="dk1"/>
          </a:fillRef>
          <a:effectRef idx="1">
            <a:schemeClr val="dk1"/>
          </a:effectRef>
          <a:fontRef idx="minor">
            <a:schemeClr val="tx1"/>
          </a:fontRef>
        </p:style>
      </p:cxnSp>
      <p:cxnSp>
        <p:nvCxnSpPr>
          <p:cNvPr id="278" name="Straight Connector 277"/>
          <p:cNvCxnSpPr>
            <a:stCxn id="149" idx="1"/>
            <a:endCxn id="139" idx="3"/>
          </p:cNvCxnSpPr>
          <p:nvPr/>
        </p:nvCxnSpPr>
        <p:spPr>
          <a:xfrm flipH="1" flipV="1">
            <a:off x="7874234" y="6865987"/>
            <a:ext cx="2075709" cy="110170"/>
          </a:xfrm>
          <a:prstGeom prst="line">
            <a:avLst/>
          </a:prstGeom>
          <a:ln w="15875"/>
        </p:spPr>
        <p:style>
          <a:lnRef idx="2">
            <a:schemeClr val="dk1"/>
          </a:lnRef>
          <a:fillRef idx="0">
            <a:schemeClr val="dk1"/>
          </a:fillRef>
          <a:effectRef idx="1">
            <a:schemeClr val="dk1"/>
          </a:effectRef>
          <a:fontRef idx="minor">
            <a:schemeClr val="tx1"/>
          </a:fontRef>
        </p:style>
      </p:cxnSp>
      <p:sp>
        <p:nvSpPr>
          <p:cNvPr id="281" name="TextBox 280"/>
          <p:cNvSpPr txBox="1"/>
          <p:nvPr/>
        </p:nvSpPr>
        <p:spPr>
          <a:xfrm>
            <a:off x="831321" y="2040605"/>
            <a:ext cx="11198244"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Policy: http traffic from client C to server S doesn’t go through more than 4 hops. </a:t>
            </a:r>
          </a:p>
        </p:txBody>
      </p:sp>
      <p:pic>
        <p:nvPicPr>
          <p:cNvPr id="282"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11997" y="3726673"/>
            <a:ext cx="548548" cy="54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5" descr="laptop_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7678" y="3110432"/>
            <a:ext cx="532797" cy="532797"/>
          </a:xfrm>
          <a:prstGeom prst="rect">
            <a:avLst/>
          </a:prstGeom>
        </p:spPr>
      </p:pic>
      <p:sp>
        <p:nvSpPr>
          <p:cNvPr id="294" name="TextBox 293"/>
          <p:cNvSpPr txBox="1"/>
          <p:nvPr/>
        </p:nvSpPr>
        <p:spPr>
          <a:xfrm>
            <a:off x="3390840" y="3467618"/>
            <a:ext cx="398784"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C</a:t>
            </a:r>
          </a:p>
        </p:txBody>
      </p:sp>
      <p:cxnSp>
        <p:nvCxnSpPr>
          <p:cNvPr id="306" name="Straight Connector 305"/>
          <p:cNvCxnSpPr>
            <a:stCxn id="69" idx="1"/>
          </p:cNvCxnSpPr>
          <p:nvPr/>
        </p:nvCxnSpPr>
        <p:spPr>
          <a:xfrm flipH="1">
            <a:off x="1631145" y="5642480"/>
            <a:ext cx="941777" cy="151863"/>
          </a:xfrm>
          <a:prstGeom prst="line">
            <a:avLst/>
          </a:prstGeom>
          <a:ln w="15875"/>
        </p:spPr>
        <p:style>
          <a:lnRef idx="2">
            <a:schemeClr val="dk1"/>
          </a:lnRef>
          <a:fillRef idx="0">
            <a:schemeClr val="dk1"/>
          </a:fillRef>
          <a:effectRef idx="1">
            <a:schemeClr val="dk1"/>
          </a:effectRef>
          <a:fontRef idx="minor">
            <a:schemeClr val="tx1"/>
          </a:fontRef>
        </p:style>
      </p:cxnSp>
      <p:cxnSp>
        <p:nvCxnSpPr>
          <p:cNvPr id="309" name="Straight Connector 308"/>
          <p:cNvCxnSpPr>
            <a:stCxn id="70" idx="1"/>
          </p:cNvCxnSpPr>
          <p:nvPr/>
        </p:nvCxnSpPr>
        <p:spPr>
          <a:xfrm flipH="1" flipV="1">
            <a:off x="1631145" y="5794343"/>
            <a:ext cx="941777" cy="168839"/>
          </a:xfrm>
          <a:prstGeom prst="line">
            <a:avLst/>
          </a:prstGeom>
          <a:ln w="15875"/>
        </p:spPr>
        <p:style>
          <a:lnRef idx="2">
            <a:schemeClr val="dk1"/>
          </a:lnRef>
          <a:fillRef idx="0">
            <a:schemeClr val="dk1"/>
          </a:fillRef>
          <a:effectRef idx="1">
            <a:schemeClr val="dk1"/>
          </a:effectRef>
          <a:fontRef idx="minor">
            <a:schemeClr val="tx1"/>
          </a:fontRef>
        </p:style>
      </p:cxnSp>
      <p:cxnSp>
        <p:nvCxnSpPr>
          <p:cNvPr id="313" name="Straight Connector 312"/>
          <p:cNvCxnSpPr>
            <a:stCxn id="72" idx="1"/>
          </p:cNvCxnSpPr>
          <p:nvPr/>
        </p:nvCxnSpPr>
        <p:spPr>
          <a:xfrm flipH="1" flipV="1">
            <a:off x="1631145" y="5794343"/>
            <a:ext cx="941777" cy="1082569"/>
          </a:xfrm>
          <a:prstGeom prst="line">
            <a:avLst/>
          </a:prstGeom>
          <a:ln w="15875"/>
        </p:spPr>
        <p:style>
          <a:lnRef idx="2">
            <a:schemeClr val="dk1"/>
          </a:lnRef>
          <a:fillRef idx="0">
            <a:schemeClr val="dk1"/>
          </a:fillRef>
          <a:effectRef idx="1">
            <a:schemeClr val="dk1"/>
          </a:effectRef>
          <a:fontRef idx="minor">
            <a:schemeClr val="tx1"/>
          </a:fontRef>
        </p:style>
      </p:cxnSp>
      <p:sp>
        <p:nvSpPr>
          <p:cNvPr id="326" name="Diamond 325"/>
          <p:cNvSpPr/>
          <p:nvPr/>
        </p:nvSpPr>
        <p:spPr>
          <a:xfrm>
            <a:off x="11474632" y="6056211"/>
            <a:ext cx="766709" cy="809778"/>
          </a:xfrm>
          <a:prstGeom prst="diamond">
            <a:avLst/>
          </a:prstGeom>
        </p:spPr>
        <p:style>
          <a:lnRef idx="1">
            <a:schemeClr val="accent6"/>
          </a:lnRef>
          <a:fillRef idx="3">
            <a:schemeClr val="accent6"/>
          </a:fillRef>
          <a:effectRef idx="2">
            <a:schemeClr val="accent6"/>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cxnSp>
        <p:nvCxnSpPr>
          <p:cNvPr id="327" name="Straight Connector 326"/>
          <p:cNvCxnSpPr>
            <a:stCxn id="326" idx="1"/>
            <a:endCxn id="147" idx="3"/>
          </p:cNvCxnSpPr>
          <p:nvPr/>
        </p:nvCxnSpPr>
        <p:spPr>
          <a:xfrm flipH="1" flipV="1">
            <a:off x="10378776" y="5741725"/>
            <a:ext cx="1095856" cy="719374"/>
          </a:xfrm>
          <a:prstGeom prst="line">
            <a:avLst/>
          </a:prstGeom>
          <a:ln w="15875"/>
        </p:spPr>
        <p:style>
          <a:lnRef idx="2">
            <a:schemeClr val="dk1"/>
          </a:lnRef>
          <a:fillRef idx="0">
            <a:schemeClr val="dk1"/>
          </a:fillRef>
          <a:effectRef idx="1">
            <a:schemeClr val="dk1"/>
          </a:effectRef>
          <a:fontRef idx="minor">
            <a:schemeClr val="tx1"/>
          </a:fontRef>
        </p:style>
      </p:cxnSp>
      <p:cxnSp>
        <p:nvCxnSpPr>
          <p:cNvPr id="330" name="Straight Connector 329"/>
          <p:cNvCxnSpPr>
            <a:stCxn id="326" idx="1"/>
            <a:endCxn id="148" idx="3"/>
          </p:cNvCxnSpPr>
          <p:nvPr/>
        </p:nvCxnSpPr>
        <p:spPr>
          <a:xfrm flipH="1" flipV="1">
            <a:off x="10378776" y="6062427"/>
            <a:ext cx="1095856" cy="398672"/>
          </a:xfrm>
          <a:prstGeom prst="line">
            <a:avLst/>
          </a:prstGeom>
          <a:ln w="15875"/>
        </p:spPr>
        <p:style>
          <a:lnRef idx="2">
            <a:schemeClr val="dk1"/>
          </a:lnRef>
          <a:fillRef idx="0">
            <a:schemeClr val="dk1"/>
          </a:fillRef>
          <a:effectRef idx="1">
            <a:schemeClr val="dk1"/>
          </a:effectRef>
          <a:fontRef idx="minor">
            <a:schemeClr val="tx1"/>
          </a:fontRef>
        </p:style>
      </p:cxnSp>
      <p:cxnSp>
        <p:nvCxnSpPr>
          <p:cNvPr id="333" name="Straight Connector 332"/>
          <p:cNvCxnSpPr>
            <a:stCxn id="326" idx="1"/>
            <a:endCxn id="149" idx="3"/>
          </p:cNvCxnSpPr>
          <p:nvPr/>
        </p:nvCxnSpPr>
        <p:spPr>
          <a:xfrm flipH="1">
            <a:off x="10378776" y="6461099"/>
            <a:ext cx="1095856" cy="515058"/>
          </a:xfrm>
          <a:prstGeom prst="line">
            <a:avLst/>
          </a:prstGeom>
          <a:ln w="15875"/>
        </p:spPr>
        <p:style>
          <a:lnRef idx="2">
            <a:schemeClr val="dk1"/>
          </a:lnRef>
          <a:fillRef idx="0">
            <a:schemeClr val="dk1"/>
          </a:fillRef>
          <a:effectRef idx="1">
            <a:schemeClr val="dk1"/>
          </a:effectRef>
          <a:fontRef idx="minor">
            <a:schemeClr val="tx1"/>
          </a:fontRef>
        </p:style>
      </p:cxnSp>
      <p:cxnSp>
        <p:nvCxnSpPr>
          <p:cNvPr id="338" name="Straight Connector 337"/>
          <p:cNvCxnSpPr>
            <a:stCxn id="122" idx="3"/>
            <a:endCxn id="137" idx="1"/>
          </p:cNvCxnSpPr>
          <p:nvPr/>
        </p:nvCxnSpPr>
        <p:spPr>
          <a:xfrm>
            <a:off x="4673132" y="5536437"/>
            <a:ext cx="2772264" cy="95118"/>
          </a:xfrm>
          <a:prstGeom prst="line">
            <a:avLst/>
          </a:prstGeom>
          <a:ln w="15875"/>
        </p:spPr>
        <p:style>
          <a:lnRef idx="2">
            <a:schemeClr val="dk1"/>
          </a:lnRef>
          <a:fillRef idx="0">
            <a:schemeClr val="dk1"/>
          </a:fillRef>
          <a:effectRef idx="1">
            <a:schemeClr val="dk1"/>
          </a:effectRef>
          <a:fontRef idx="minor">
            <a:schemeClr val="tx1"/>
          </a:fontRef>
        </p:style>
      </p:cxnSp>
      <p:cxnSp>
        <p:nvCxnSpPr>
          <p:cNvPr id="341" name="Straight Connector 340"/>
          <p:cNvCxnSpPr>
            <a:endCxn id="139" idx="1"/>
          </p:cNvCxnSpPr>
          <p:nvPr/>
        </p:nvCxnSpPr>
        <p:spPr>
          <a:xfrm>
            <a:off x="4751104" y="5631555"/>
            <a:ext cx="2694292" cy="1234432"/>
          </a:xfrm>
          <a:prstGeom prst="line">
            <a:avLst/>
          </a:prstGeom>
          <a:ln w="15875"/>
        </p:spPr>
        <p:style>
          <a:lnRef idx="2">
            <a:schemeClr val="dk1"/>
          </a:lnRef>
          <a:fillRef idx="0">
            <a:schemeClr val="dk1"/>
          </a:fillRef>
          <a:effectRef idx="1">
            <a:schemeClr val="dk1"/>
          </a:effectRef>
          <a:fontRef idx="minor">
            <a:schemeClr val="tx1"/>
          </a:fontRef>
        </p:style>
      </p:cxnSp>
      <p:cxnSp>
        <p:nvCxnSpPr>
          <p:cNvPr id="345" name="Straight Connector 344"/>
          <p:cNvCxnSpPr>
            <a:stCxn id="124" idx="3"/>
          </p:cNvCxnSpPr>
          <p:nvPr/>
        </p:nvCxnSpPr>
        <p:spPr>
          <a:xfrm flipV="1">
            <a:off x="4673132" y="5963180"/>
            <a:ext cx="2772264" cy="807689"/>
          </a:xfrm>
          <a:prstGeom prst="line">
            <a:avLst/>
          </a:prstGeom>
          <a:ln w="15875"/>
        </p:spPr>
        <p:style>
          <a:lnRef idx="2">
            <a:schemeClr val="dk1"/>
          </a:lnRef>
          <a:fillRef idx="0">
            <a:schemeClr val="dk1"/>
          </a:fillRef>
          <a:effectRef idx="1">
            <a:schemeClr val="dk1"/>
          </a:effectRef>
          <a:fontRef idx="minor">
            <a:schemeClr val="tx1"/>
          </a:fontRef>
        </p:style>
      </p:cxnSp>
      <p:sp>
        <p:nvSpPr>
          <p:cNvPr id="153" name="TextBox 152"/>
          <p:cNvSpPr txBox="1"/>
          <p:nvPr/>
        </p:nvSpPr>
        <p:spPr>
          <a:xfrm>
            <a:off x="9061761" y="4251448"/>
            <a:ext cx="379958"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S</a:t>
            </a:r>
          </a:p>
        </p:txBody>
      </p:sp>
      <p:sp>
        <p:nvSpPr>
          <p:cNvPr id="154" name="TextBox 153"/>
          <p:cNvSpPr txBox="1"/>
          <p:nvPr/>
        </p:nvSpPr>
        <p:spPr>
          <a:xfrm>
            <a:off x="468217" y="6194700"/>
            <a:ext cx="802492"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HTTP</a:t>
            </a:r>
          </a:p>
        </p:txBody>
      </p:sp>
      <p:pic>
        <p:nvPicPr>
          <p:cNvPr id="3" name="Picture 2"/>
          <p:cNvPicPr>
            <a:picLocks noChangeAspect="1"/>
          </p:cNvPicPr>
          <p:nvPr/>
        </p:nvPicPr>
        <p:blipFill>
          <a:blip r:embed="rId6"/>
          <a:stretch>
            <a:fillRect/>
          </a:stretch>
        </p:blipFill>
        <p:spPr>
          <a:xfrm>
            <a:off x="17219" y="2040606"/>
            <a:ext cx="12791970" cy="564127"/>
          </a:xfrm>
          <a:prstGeom prst="roundRect">
            <a:avLst>
              <a:gd name="adj" fmla="val 8594"/>
            </a:avLst>
          </a:prstGeom>
          <a:solidFill>
            <a:srgbClr val="FFFFFF">
              <a:shade val="85000"/>
            </a:srgbClr>
          </a:solidFill>
          <a:ln>
            <a:noFill/>
          </a:ln>
          <a:effectLst/>
        </p:spPr>
      </p:pic>
      <p:sp>
        <p:nvSpPr>
          <p:cNvPr id="156" name="Oval 155"/>
          <p:cNvSpPr/>
          <p:nvPr/>
        </p:nvSpPr>
        <p:spPr>
          <a:xfrm>
            <a:off x="90079" y="5287626"/>
            <a:ext cx="1541063"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398730" y="5554189"/>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648118" y="5555189"/>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0" name="Rectangle 159"/>
          <p:cNvSpPr/>
          <p:nvPr/>
        </p:nvSpPr>
        <p:spPr>
          <a:xfrm>
            <a:off x="899436" y="5555900"/>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1142113" y="555661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399407" y="5753653"/>
            <a:ext cx="245751" cy="1990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648794" y="575465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900112" y="5755364"/>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1142787" y="5756075"/>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169"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40519985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fade">
                                      <p:cBhvr>
                                        <p:cTn id="10" dur="500"/>
                                        <p:tgtEl>
                                          <p:spTgt spid="309"/>
                                        </p:tgtEl>
                                      </p:cBhvr>
                                    </p:animEffect>
                                  </p:childTnLst>
                                </p:cTn>
                              </p:par>
                              <p:par>
                                <p:cTn id="11" presetID="10" presetClass="entr" presetSubtype="0" fill="hold" nodeType="withEffect">
                                  <p:stCondLst>
                                    <p:cond delay="0"/>
                                  </p:stCondLst>
                                  <p:childTnLst>
                                    <p:set>
                                      <p:cBhvr>
                                        <p:cTn id="12" dur="1" fill="hold">
                                          <p:stCondLst>
                                            <p:cond delay="0"/>
                                          </p:stCondLst>
                                        </p:cTn>
                                        <p:tgtEl>
                                          <p:spTgt spid="313"/>
                                        </p:tgtEl>
                                        <p:attrNameLst>
                                          <p:attrName>style.visibility</p:attrName>
                                        </p:attrNameLst>
                                      </p:cBhvr>
                                      <p:to>
                                        <p:strVal val="visible"/>
                                      </p:to>
                                    </p:set>
                                    <p:animEffect transition="in" filter="fade">
                                      <p:cBhvr>
                                        <p:cTn id="13" dur="500"/>
                                        <p:tgtEl>
                                          <p:spTgt spid="3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6"/>
                                        </p:tgtEl>
                                        <p:attrNameLst>
                                          <p:attrName>style.visibility</p:attrName>
                                        </p:attrNameLst>
                                      </p:cBhvr>
                                      <p:to>
                                        <p:strVal val="visible"/>
                                      </p:to>
                                    </p:set>
                                    <p:animEffect transition="in" filter="fade">
                                      <p:cBhvr>
                                        <p:cTn id="16" dur="500"/>
                                        <p:tgtEl>
                                          <p:spTgt spid="326"/>
                                        </p:tgtEl>
                                      </p:cBhvr>
                                    </p:animEffect>
                                  </p:childTnLst>
                                </p:cTn>
                              </p:par>
                              <p:par>
                                <p:cTn id="17" presetID="10" presetClass="entr" presetSubtype="0" fill="hold" nodeType="withEffect">
                                  <p:stCondLst>
                                    <p:cond delay="0"/>
                                  </p:stCondLst>
                                  <p:childTnLst>
                                    <p:set>
                                      <p:cBhvr>
                                        <p:cTn id="18" dur="1" fill="hold">
                                          <p:stCondLst>
                                            <p:cond delay="0"/>
                                          </p:stCondLst>
                                        </p:cTn>
                                        <p:tgtEl>
                                          <p:spTgt spid="327"/>
                                        </p:tgtEl>
                                        <p:attrNameLst>
                                          <p:attrName>style.visibility</p:attrName>
                                        </p:attrNameLst>
                                      </p:cBhvr>
                                      <p:to>
                                        <p:strVal val="visible"/>
                                      </p:to>
                                    </p:set>
                                    <p:animEffect transition="in" filter="fade">
                                      <p:cBhvr>
                                        <p:cTn id="19" dur="500"/>
                                        <p:tgtEl>
                                          <p:spTgt spid="327"/>
                                        </p:tgtEl>
                                      </p:cBhvr>
                                    </p:animEffect>
                                  </p:childTnLst>
                                </p:cTn>
                              </p:par>
                              <p:par>
                                <p:cTn id="20" presetID="10" presetClass="entr" presetSubtype="0" fill="hold" nodeType="withEffect">
                                  <p:stCondLst>
                                    <p:cond delay="0"/>
                                  </p:stCondLst>
                                  <p:childTnLst>
                                    <p:set>
                                      <p:cBhvr>
                                        <p:cTn id="21" dur="1" fill="hold">
                                          <p:stCondLst>
                                            <p:cond delay="0"/>
                                          </p:stCondLst>
                                        </p:cTn>
                                        <p:tgtEl>
                                          <p:spTgt spid="330"/>
                                        </p:tgtEl>
                                        <p:attrNameLst>
                                          <p:attrName>style.visibility</p:attrName>
                                        </p:attrNameLst>
                                      </p:cBhvr>
                                      <p:to>
                                        <p:strVal val="visible"/>
                                      </p:to>
                                    </p:set>
                                    <p:animEffect transition="in" filter="fade">
                                      <p:cBhvr>
                                        <p:cTn id="22" dur="500"/>
                                        <p:tgtEl>
                                          <p:spTgt spid="330"/>
                                        </p:tgtEl>
                                      </p:cBhvr>
                                    </p:animEffect>
                                  </p:childTnLst>
                                </p:cTn>
                              </p:par>
                              <p:par>
                                <p:cTn id="23" presetID="10" presetClass="entr" presetSubtype="0" fill="hold" nodeType="withEffect">
                                  <p:stCondLst>
                                    <p:cond delay="0"/>
                                  </p:stCondLst>
                                  <p:childTnLst>
                                    <p:set>
                                      <p:cBhvr>
                                        <p:cTn id="24" dur="1" fill="hold">
                                          <p:stCondLst>
                                            <p:cond delay="0"/>
                                          </p:stCondLst>
                                        </p:cTn>
                                        <p:tgtEl>
                                          <p:spTgt spid="333"/>
                                        </p:tgtEl>
                                        <p:attrNameLst>
                                          <p:attrName>style.visibility</p:attrName>
                                        </p:attrNameLst>
                                      </p:cBhvr>
                                      <p:to>
                                        <p:strVal val="visible"/>
                                      </p:to>
                                    </p:set>
                                    <p:animEffect transition="in" filter="fade">
                                      <p:cBhvr>
                                        <p:cTn id="25" dur="500"/>
                                        <p:tgtEl>
                                          <p:spTgt spid="3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fade">
                                      <p:cBhvr>
                                        <p:cTn id="31" dur="500"/>
                                        <p:tgtEl>
                                          <p:spTgt spid="1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7"/>
                                        </p:tgtEl>
                                        <p:attrNameLst>
                                          <p:attrName>style.visibility</p:attrName>
                                        </p:attrNameLst>
                                      </p:cBhvr>
                                      <p:to>
                                        <p:strVal val="visible"/>
                                      </p:to>
                                    </p:set>
                                    <p:animEffect transition="in" filter="fade">
                                      <p:cBhvr>
                                        <p:cTn id="34" dur="500"/>
                                        <p:tgtEl>
                                          <p:spTgt spid="1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8"/>
                                        </p:tgtEl>
                                        <p:attrNameLst>
                                          <p:attrName>style.visibility</p:attrName>
                                        </p:attrNameLst>
                                      </p:cBhvr>
                                      <p:to>
                                        <p:strVal val="visible"/>
                                      </p:to>
                                    </p:set>
                                    <p:animEffect transition="in" filter="fade">
                                      <p:cBhvr>
                                        <p:cTn id="37" dur="500"/>
                                        <p:tgtEl>
                                          <p:spTgt spid="1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fade">
                                      <p:cBhvr>
                                        <p:cTn id="43" dur="500"/>
                                        <p:tgtEl>
                                          <p:spTgt spid="1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fade">
                                      <p:cBhvr>
                                        <p:cTn id="46" dur="500"/>
                                        <p:tgtEl>
                                          <p:spTgt spid="1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4"/>
                                        </p:tgtEl>
                                        <p:attrNameLst>
                                          <p:attrName>style.visibility</p:attrName>
                                        </p:attrNameLst>
                                      </p:cBhvr>
                                      <p:to>
                                        <p:strVal val="visible"/>
                                      </p:to>
                                    </p:set>
                                    <p:animEffect transition="in" filter="fade">
                                      <p:cBhvr>
                                        <p:cTn id="49" dur="500"/>
                                        <p:tgtEl>
                                          <p:spTgt spid="1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6"/>
                                        </p:tgtEl>
                                        <p:attrNameLst>
                                          <p:attrName>style.visibility</p:attrName>
                                        </p:attrNameLst>
                                      </p:cBhvr>
                                      <p:to>
                                        <p:strVal val="visible"/>
                                      </p:to>
                                    </p:set>
                                    <p:animEffect transition="in" filter="fade">
                                      <p:cBhvr>
                                        <p:cTn id="52" dur="500"/>
                                        <p:tgtEl>
                                          <p:spTgt spid="1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7"/>
                                        </p:tgtEl>
                                        <p:attrNameLst>
                                          <p:attrName>style.visibility</p:attrName>
                                        </p:attrNameLst>
                                      </p:cBhvr>
                                      <p:to>
                                        <p:strVal val="visible"/>
                                      </p:to>
                                    </p:set>
                                    <p:animEffect transition="in" filter="fade">
                                      <p:cBhvr>
                                        <p:cTn id="55" dur="500"/>
                                        <p:tgtEl>
                                          <p:spTgt spid="16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154" grpId="0"/>
      <p:bldP spid="156" grpId="0" animBg="1"/>
      <p:bldP spid="157" grpId="0" animBg="1"/>
      <p:bldP spid="158" grpId="0" animBg="1"/>
      <p:bldP spid="160" grpId="0" animBg="1"/>
      <p:bldP spid="161" grpId="0" animBg="1"/>
      <p:bldP spid="163" grpId="0" animBg="1"/>
      <p:bldP spid="164" grpId="0" animBg="1"/>
      <p:bldP spid="166" grpId="0" animBg="1"/>
      <p:bldP spid="1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6" name="Straight Connector 335"/>
          <p:cNvCxnSpPr/>
          <p:nvPr/>
        </p:nvCxnSpPr>
        <p:spPr>
          <a:xfrm flipH="1">
            <a:off x="5996801" y="3515676"/>
            <a:ext cx="878140" cy="1"/>
          </a:xfrm>
          <a:prstGeom prst="line">
            <a:avLst/>
          </a:prstGeom>
        </p:spPr>
        <p:style>
          <a:lnRef idx="2">
            <a:schemeClr val="dk1"/>
          </a:lnRef>
          <a:fillRef idx="0">
            <a:schemeClr val="dk1"/>
          </a:fillRef>
          <a:effectRef idx="1">
            <a:schemeClr val="dk1"/>
          </a:effectRef>
          <a:fontRef idx="minor">
            <a:schemeClr val="tx1"/>
          </a:fontRef>
        </p:style>
      </p:cxnSp>
      <p:cxnSp>
        <p:nvCxnSpPr>
          <p:cNvPr id="288" name="Straight Connector 287"/>
          <p:cNvCxnSpPr/>
          <p:nvPr/>
        </p:nvCxnSpPr>
        <p:spPr>
          <a:xfrm flipH="1" flipV="1">
            <a:off x="3595362" y="3376829"/>
            <a:ext cx="1054123" cy="262511"/>
          </a:xfrm>
          <a:prstGeom prst="line">
            <a:avLst/>
          </a:prstGeom>
        </p:spPr>
        <p:style>
          <a:lnRef idx="2">
            <a:schemeClr val="dk1"/>
          </a:lnRef>
          <a:fillRef idx="0">
            <a:schemeClr val="dk1"/>
          </a:fillRef>
          <a:effectRef idx="1">
            <a:schemeClr val="dk1"/>
          </a:effectRef>
          <a:fontRef idx="minor">
            <a:schemeClr val="tx1"/>
          </a:fontRef>
        </p:style>
      </p:cxnSp>
      <p:cxnSp>
        <p:nvCxnSpPr>
          <p:cNvPr id="283" name="Straight Connector 282"/>
          <p:cNvCxnSpPr/>
          <p:nvPr/>
        </p:nvCxnSpPr>
        <p:spPr>
          <a:xfrm flipH="1" flipV="1">
            <a:off x="8405193" y="3769280"/>
            <a:ext cx="743329" cy="216747"/>
          </a:xfrm>
          <a:prstGeom prst="line">
            <a:avLst/>
          </a:prstGeom>
        </p:spPr>
        <p:style>
          <a:lnRef idx="2">
            <a:schemeClr val="dk1"/>
          </a:lnRef>
          <a:fillRef idx="0">
            <a:schemeClr val="dk1"/>
          </a:fillRef>
          <a:effectRef idx="1">
            <a:schemeClr val="dk1"/>
          </a:effectRef>
          <a:fontRef idx="minor">
            <a:schemeClr val="tx1"/>
          </a:fontRef>
        </p:style>
      </p:cxnSp>
      <p:cxnSp>
        <p:nvCxnSpPr>
          <p:cNvPr id="256" name="Straight Connector 255"/>
          <p:cNvCxnSpPr/>
          <p:nvPr/>
        </p:nvCxnSpPr>
        <p:spPr>
          <a:xfrm flipH="1" flipV="1">
            <a:off x="7196515" y="3547797"/>
            <a:ext cx="1208676" cy="221483"/>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flipH="1">
            <a:off x="6468790" y="3547800"/>
            <a:ext cx="498796" cy="1146463"/>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5572132" y="3639342"/>
            <a:ext cx="207922" cy="636705"/>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flipV="1">
            <a:off x="5689088" y="4380104"/>
            <a:ext cx="779702" cy="340043"/>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a:off x="6585748" y="4694261"/>
            <a:ext cx="1289165" cy="2588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H="1" flipV="1">
            <a:off x="7196517" y="3639340"/>
            <a:ext cx="818687" cy="1175953"/>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flipH="1">
            <a:off x="4649484" y="4380102"/>
            <a:ext cx="922648" cy="43519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H="1" flipV="1">
            <a:off x="5780054" y="3639342"/>
            <a:ext cx="688738" cy="105492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H="1">
            <a:off x="8078345" y="3769280"/>
            <a:ext cx="278060" cy="950864"/>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flipH="1">
            <a:off x="4605336" y="3769282"/>
            <a:ext cx="44149" cy="976852"/>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H="1">
            <a:off x="4649483" y="3639340"/>
            <a:ext cx="1039605" cy="129940"/>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smtClean="0"/>
              <a:t>Checking Policy with </a:t>
            </a:r>
            <a:r>
              <a:rPr lang="en-US" dirty="0" err="1" smtClean="0"/>
              <a:t>NetPlumber</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pic>
        <p:nvPicPr>
          <p:cNvPr id="7" name="Picture 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337" y="4380104"/>
            <a:ext cx="691068" cy="706069"/>
          </a:xfrm>
          <a:prstGeom prst="rect">
            <a:avLst/>
          </a:prstGeom>
        </p:spPr>
      </p:pic>
      <p:pic>
        <p:nvPicPr>
          <p:cNvPr id="25" name="Picture 24"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264" y="3988194"/>
            <a:ext cx="691068" cy="706069"/>
          </a:xfrm>
          <a:prstGeom prst="rect">
            <a:avLst/>
          </a:prstGeom>
        </p:spPr>
      </p:pic>
      <p:pic>
        <p:nvPicPr>
          <p:cNvPr id="26" name="Picture 25" descr="router.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88380" y="3160083"/>
            <a:ext cx="691068" cy="706069"/>
          </a:xfrm>
          <a:prstGeom prst="rect">
            <a:avLst/>
          </a:prstGeom>
        </p:spPr>
      </p:pic>
      <p:pic>
        <p:nvPicPr>
          <p:cNvPr id="27" name="Picture 2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15" y="4380104"/>
            <a:ext cx="691068" cy="706069"/>
          </a:xfrm>
          <a:prstGeom prst="rect">
            <a:avLst/>
          </a:prstGeom>
        </p:spPr>
      </p:pic>
      <p:pic>
        <p:nvPicPr>
          <p:cNvPr id="28" name="Picture 27"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846" y="3160083"/>
            <a:ext cx="691068" cy="706069"/>
          </a:xfrm>
          <a:prstGeom prst="rect">
            <a:avLst/>
          </a:prstGeom>
        </p:spPr>
      </p:pic>
      <p:pic>
        <p:nvPicPr>
          <p:cNvPr id="29" name="Picture 28"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326" y="4427579"/>
            <a:ext cx="691068" cy="706069"/>
          </a:xfrm>
          <a:prstGeom prst="rect">
            <a:avLst/>
          </a:prstGeom>
        </p:spPr>
      </p:pic>
      <p:pic>
        <p:nvPicPr>
          <p:cNvPr id="53" name="Picture 52"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949" y="3308007"/>
            <a:ext cx="691068" cy="706069"/>
          </a:xfrm>
          <a:prstGeom prst="rect">
            <a:avLst/>
          </a:prstGeom>
        </p:spPr>
      </p:pic>
      <p:pic>
        <p:nvPicPr>
          <p:cNvPr id="54" name="Picture 53"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872" y="3376830"/>
            <a:ext cx="691068" cy="706069"/>
          </a:xfrm>
          <a:prstGeom prst="rect">
            <a:avLst/>
          </a:prstGeom>
        </p:spPr>
      </p:pic>
      <p:sp>
        <p:nvSpPr>
          <p:cNvPr id="69" name="Rectangle 68"/>
          <p:cNvSpPr/>
          <p:nvPr/>
        </p:nvSpPr>
        <p:spPr>
          <a:xfrm>
            <a:off x="2572921" y="553852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0" name="Rectangle 69"/>
          <p:cNvSpPr/>
          <p:nvPr/>
        </p:nvSpPr>
        <p:spPr>
          <a:xfrm>
            <a:off x="2572921" y="585923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2" name="Rectangle 71"/>
          <p:cNvSpPr/>
          <p:nvPr/>
        </p:nvSpPr>
        <p:spPr>
          <a:xfrm>
            <a:off x="2572921" y="6772958"/>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73" name="Rectangle 72"/>
          <p:cNvSpPr/>
          <p:nvPr/>
        </p:nvSpPr>
        <p:spPr>
          <a:xfrm>
            <a:off x="2572921" y="5900382"/>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75" name="Rectangle 74"/>
          <p:cNvSpPr/>
          <p:nvPr/>
        </p:nvSpPr>
        <p:spPr>
          <a:xfrm>
            <a:off x="2491636" y="5417436"/>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7" name="Rectangle 116"/>
          <p:cNvSpPr/>
          <p:nvPr/>
        </p:nvSpPr>
        <p:spPr>
          <a:xfrm>
            <a:off x="3595361" y="75614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8" name="Rectangle 117"/>
          <p:cNvSpPr/>
          <p:nvPr/>
        </p:nvSpPr>
        <p:spPr>
          <a:xfrm>
            <a:off x="3595361" y="788213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19" name="Rectangle 118"/>
          <p:cNvSpPr/>
          <p:nvPr/>
        </p:nvSpPr>
        <p:spPr>
          <a:xfrm>
            <a:off x="3595361" y="879586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0" name="Rectangle 119"/>
          <p:cNvSpPr/>
          <p:nvPr/>
        </p:nvSpPr>
        <p:spPr>
          <a:xfrm>
            <a:off x="3595361" y="7923291"/>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21" name="Rectangle 120"/>
          <p:cNvSpPr/>
          <p:nvPr/>
        </p:nvSpPr>
        <p:spPr>
          <a:xfrm>
            <a:off x="3514077" y="744034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2" name="Rectangle 121"/>
          <p:cNvSpPr/>
          <p:nvPr/>
        </p:nvSpPr>
        <p:spPr>
          <a:xfrm>
            <a:off x="4244297" y="543248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3" name="Rectangle 122"/>
          <p:cNvSpPr/>
          <p:nvPr/>
        </p:nvSpPr>
        <p:spPr>
          <a:xfrm>
            <a:off x="4244297" y="575318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4" name="Rectangle 123"/>
          <p:cNvSpPr/>
          <p:nvPr/>
        </p:nvSpPr>
        <p:spPr>
          <a:xfrm>
            <a:off x="4244297" y="666691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5" name="Rectangle 124"/>
          <p:cNvSpPr/>
          <p:nvPr/>
        </p:nvSpPr>
        <p:spPr>
          <a:xfrm>
            <a:off x="4244297" y="5794341"/>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26" name="Rectangle 125"/>
          <p:cNvSpPr/>
          <p:nvPr/>
        </p:nvSpPr>
        <p:spPr>
          <a:xfrm>
            <a:off x="4163013" y="531139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7" name="Rectangle 126"/>
          <p:cNvSpPr/>
          <p:nvPr/>
        </p:nvSpPr>
        <p:spPr>
          <a:xfrm>
            <a:off x="5112454" y="730777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8" name="Rectangle 127"/>
          <p:cNvSpPr/>
          <p:nvPr/>
        </p:nvSpPr>
        <p:spPr>
          <a:xfrm>
            <a:off x="5112454" y="762848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29" name="Rectangle 128"/>
          <p:cNvSpPr/>
          <p:nvPr/>
        </p:nvSpPr>
        <p:spPr>
          <a:xfrm>
            <a:off x="5112454" y="854221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0" name="Rectangle 129"/>
          <p:cNvSpPr/>
          <p:nvPr/>
        </p:nvSpPr>
        <p:spPr>
          <a:xfrm>
            <a:off x="5112454" y="7669633"/>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31" name="Rectangle 130"/>
          <p:cNvSpPr/>
          <p:nvPr/>
        </p:nvSpPr>
        <p:spPr>
          <a:xfrm>
            <a:off x="5031170" y="7186688"/>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2" name="Rectangle 131"/>
          <p:cNvSpPr/>
          <p:nvPr/>
        </p:nvSpPr>
        <p:spPr>
          <a:xfrm>
            <a:off x="6446106" y="736653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3" name="Rectangle 132"/>
          <p:cNvSpPr/>
          <p:nvPr/>
        </p:nvSpPr>
        <p:spPr>
          <a:xfrm>
            <a:off x="6446106" y="76872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6446106" y="860096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6446106" y="7728387"/>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36" name="Rectangle 135"/>
          <p:cNvSpPr/>
          <p:nvPr/>
        </p:nvSpPr>
        <p:spPr>
          <a:xfrm>
            <a:off x="6364822" y="7245441"/>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7445396" y="552760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7445396" y="584830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9" name="Rectangle 138"/>
          <p:cNvSpPr/>
          <p:nvPr/>
        </p:nvSpPr>
        <p:spPr>
          <a:xfrm>
            <a:off x="7445396" y="67620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0" name="Rectangle 139"/>
          <p:cNvSpPr/>
          <p:nvPr/>
        </p:nvSpPr>
        <p:spPr>
          <a:xfrm>
            <a:off x="7445396" y="5889459"/>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41" name="Rectangle 140"/>
          <p:cNvSpPr/>
          <p:nvPr/>
        </p:nvSpPr>
        <p:spPr>
          <a:xfrm>
            <a:off x="7364112" y="540651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8405190" y="76367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8405190" y="795747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8405190" y="887120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8405190" y="7998629"/>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46" name="Rectangle 145"/>
          <p:cNvSpPr/>
          <p:nvPr/>
        </p:nvSpPr>
        <p:spPr>
          <a:xfrm>
            <a:off x="8323906" y="751568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9949941" y="56377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9949941" y="595847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9" name="Rectangle 148"/>
          <p:cNvSpPr/>
          <p:nvPr/>
        </p:nvSpPr>
        <p:spPr>
          <a:xfrm>
            <a:off x="9949941" y="687220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0" name="Rectangle 149"/>
          <p:cNvSpPr/>
          <p:nvPr/>
        </p:nvSpPr>
        <p:spPr>
          <a:xfrm>
            <a:off x="9949941" y="5999629"/>
            <a:ext cx="428836" cy="101551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a:p>
            <a:pPr defTabSz="1300393" rtl="0">
              <a:lnSpc>
                <a:spcPct val="50000"/>
              </a:lnSpc>
            </a:pPr>
            <a:r>
              <a:rPr lang="en-US" sz="2600" kern="1200" dirty="0">
                <a:solidFill>
                  <a:srgbClr val="000000"/>
                </a:solidFill>
                <a:latin typeface="Calibri"/>
              </a:rPr>
              <a:t>.</a:t>
            </a:r>
          </a:p>
        </p:txBody>
      </p:sp>
      <p:sp>
        <p:nvSpPr>
          <p:cNvPr id="151" name="Rectangle 150"/>
          <p:cNvSpPr/>
          <p:nvPr/>
        </p:nvSpPr>
        <p:spPr>
          <a:xfrm>
            <a:off x="9868657" y="551668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52" name="Straight Connector 151"/>
          <p:cNvCxnSpPr>
            <a:stCxn id="122" idx="1"/>
            <a:endCxn id="69" idx="3"/>
          </p:cNvCxnSpPr>
          <p:nvPr/>
        </p:nvCxnSpPr>
        <p:spPr>
          <a:xfrm flipH="1">
            <a:off x="3001755" y="5536438"/>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155" name="Straight Connector 154"/>
          <p:cNvCxnSpPr>
            <a:stCxn id="122" idx="1"/>
            <a:endCxn id="70" idx="3"/>
          </p:cNvCxnSpPr>
          <p:nvPr/>
        </p:nvCxnSpPr>
        <p:spPr>
          <a:xfrm flipH="1">
            <a:off x="3001755" y="5536437"/>
            <a:ext cx="1242542" cy="426743"/>
          </a:xfrm>
          <a:prstGeom prst="line">
            <a:avLst/>
          </a:prstGeom>
          <a:ln w="15875"/>
        </p:spPr>
        <p:style>
          <a:lnRef idx="2">
            <a:schemeClr val="dk1"/>
          </a:lnRef>
          <a:fillRef idx="0">
            <a:schemeClr val="dk1"/>
          </a:fillRef>
          <a:effectRef idx="1">
            <a:schemeClr val="dk1"/>
          </a:effectRef>
          <a:fontRef idx="minor">
            <a:schemeClr val="tx1"/>
          </a:fontRef>
        </p:style>
      </p:cxnSp>
      <p:cxnSp>
        <p:nvCxnSpPr>
          <p:cNvPr id="159" name="Straight Connector 158"/>
          <p:cNvCxnSpPr>
            <a:stCxn id="124" idx="1"/>
            <a:endCxn id="70" idx="3"/>
          </p:cNvCxnSpPr>
          <p:nvPr/>
        </p:nvCxnSpPr>
        <p:spPr>
          <a:xfrm flipH="1" flipV="1">
            <a:off x="3001755" y="5963180"/>
            <a:ext cx="1242542" cy="807689"/>
          </a:xfrm>
          <a:prstGeom prst="line">
            <a:avLst/>
          </a:prstGeom>
          <a:ln w="15875"/>
        </p:spPr>
        <p:style>
          <a:lnRef idx="2">
            <a:schemeClr val="dk1"/>
          </a:lnRef>
          <a:fillRef idx="0">
            <a:schemeClr val="dk1"/>
          </a:fillRef>
          <a:effectRef idx="1">
            <a:schemeClr val="dk1"/>
          </a:effectRef>
          <a:fontRef idx="minor">
            <a:schemeClr val="tx1"/>
          </a:fontRef>
        </p:style>
      </p:cxnSp>
      <p:cxnSp>
        <p:nvCxnSpPr>
          <p:cNvPr id="162" name="Straight Connector 161"/>
          <p:cNvCxnSpPr>
            <a:stCxn id="123" idx="1"/>
            <a:endCxn id="72" idx="3"/>
          </p:cNvCxnSpPr>
          <p:nvPr/>
        </p:nvCxnSpPr>
        <p:spPr>
          <a:xfrm flipH="1">
            <a:off x="3001755" y="5857139"/>
            <a:ext cx="1242542" cy="1019770"/>
          </a:xfrm>
          <a:prstGeom prst="line">
            <a:avLst/>
          </a:prstGeom>
          <a:ln w="15875"/>
        </p:spPr>
        <p:style>
          <a:lnRef idx="2">
            <a:schemeClr val="dk1"/>
          </a:lnRef>
          <a:fillRef idx="0">
            <a:schemeClr val="dk1"/>
          </a:fillRef>
          <a:effectRef idx="1">
            <a:schemeClr val="dk1"/>
          </a:effectRef>
          <a:fontRef idx="minor">
            <a:schemeClr val="tx1"/>
          </a:fontRef>
        </p:style>
      </p:cxnSp>
      <p:cxnSp>
        <p:nvCxnSpPr>
          <p:cNvPr id="165" name="Straight Connector 164"/>
          <p:cNvCxnSpPr>
            <a:stCxn id="124" idx="1"/>
            <a:endCxn id="72" idx="3"/>
          </p:cNvCxnSpPr>
          <p:nvPr/>
        </p:nvCxnSpPr>
        <p:spPr>
          <a:xfrm flipH="1">
            <a:off x="3001755" y="6770870"/>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168" name="Straight Connector 167"/>
          <p:cNvCxnSpPr>
            <a:stCxn id="122" idx="1"/>
            <a:endCxn id="72" idx="3"/>
          </p:cNvCxnSpPr>
          <p:nvPr/>
        </p:nvCxnSpPr>
        <p:spPr>
          <a:xfrm flipH="1">
            <a:off x="3001755" y="5536438"/>
            <a:ext cx="1242542" cy="1340473"/>
          </a:xfrm>
          <a:prstGeom prst="line">
            <a:avLst/>
          </a:prstGeom>
          <a:ln w="15875"/>
        </p:spPr>
        <p:style>
          <a:lnRef idx="2">
            <a:schemeClr val="dk1"/>
          </a:lnRef>
          <a:fillRef idx="0">
            <a:schemeClr val="dk1"/>
          </a:fillRef>
          <a:effectRef idx="1">
            <a:schemeClr val="dk1"/>
          </a:effectRef>
          <a:fontRef idx="minor">
            <a:schemeClr val="tx1"/>
          </a:fontRef>
        </p:style>
      </p:cxnSp>
      <p:cxnSp>
        <p:nvCxnSpPr>
          <p:cNvPr id="171" name="Straight Connector 170"/>
          <p:cNvCxnSpPr>
            <a:stCxn id="117" idx="1"/>
            <a:endCxn id="69" idx="3"/>
          </p:cNvCxnSpPr>
          <p:nvPr/>
        </p:nvCxnSpPr>
        <p:spPr>
          <a:xfrm flipH="1" flipV="1">
            <a:off x="3001757" y="5642479"/>
            <a:ext cx="593606" cy="2022909"/>
          </a:xfrm>
          <a:prstGeom prst="line">
            <a:avLst/>
          </a:prstGeom>
          <a:ln w="15875"/>
        </p:spPr>
        <p:style>
          <a:lnRef idx="2">
            <a:schemeClr val="dk1"/>
          </a:lnRef>
          <a:fillRef idx="0">
            <a:schemeClr val="dk1"/>
          </a:fillRef>
          <a:effectRef idx="1">
            <a:schemeClr val="dk1"/>
          </a:effectRef>
          <a:fontRef idx="minor">
            <a:schemeClr val="tx1"/>
          </a:fontRef>
        </p:style>
      </p:cxnSp>
      <p:cxnSp>
        <p:nvCxnSpPr>
          <p:cNvPr id="174" name="Straight Connector 173"/>
          <p:cNvCxnSpPr>
            <a:stCxn id="118" idx="1"/>
            <a:endCxn id="72" idx="3"/>
          </p:cNvCxnSpPr>
          <p:nvPr/>
        </p:nvCxnSpPr>
        <p:spPr>
          <a:xfrm flipH="1" flipV="1">
            <a:off x="3001757" y="6876909"/>
            <a:ext cx="593606" cy="1109180"/>
          </a:xfrm>
          <a:prstGeom prst="line">
            <a:avLst/>
          </a:prstGeom>
          <a:ln w="15875"/>
        </p:spPr>
        <p:style>
          <a:lnRef idx="2">
            <a:schemeClr val="dk1"/>
          </a:lnRef>
          <a:fillRef idx="0">
            <a:schemeClr val="dk1"/>
          </a:fillRef>
          <a:effectRef idx="1">
            <a:schemeClr val="dk1"/>
          </a:effectRef>
          <a:fontRef idx="minor">
            <a:schemeClr val="tx1"/>
          </a:fontRef>
        </p:style>
      </p:cxnSp>
      <p:cxnSp>
        <p:nvCxnSpPr>
          <p:cNvPr id="177" name="Straight Connector 176"/>
          <p:cNvCxnSpPr>
            <a:stCxn id="127" idx="1"/>
            <a:endCxn id="119" idx="3"/>
          </p:cNvCxnSpPr>
          <p:nvPr/>
        </p:nvCxnSpPr>
        <p:spPr>
          <a:xfrm flipH="1">
            <a:off x="4024199" y="7411731"/>
            <a:ext cx="1088257" cy="1488090"/>
          </a:xfrm>
          <a:prstGeom prst="line">
            <a:avLst/>
          </a:prstGeom>
          <a:ln w="15875"/>
        </p:spPr>
        <p:style>
          <a:lnRef idx="2">
            <a:schemeClr val="dk1"/>
          </a:lnRef>
          <a:fillRef idx="0">
            <a:schemeClr val="dk1"/>
          </a:fillRef>
          <a:effectRef idx="1">
            <a:schemeClr val="dk1"/>
          </a:effectRef>
          <a:fontRef idx="minor">
            <a:schemeClr val="tx1"/>
          </a:fontRef>
        </p:style>
      </p:cxnSp>
      <p:cxnSp>
        <p:nvCxnSpPr>
          <p:cNvPr id="180" name="Straight Connector 179"/>
          <p:cNvCxnSpPr>
            <a:stCxn id="127" idx="1"/>
            <a:endCxn id="117" idx="3"/>
          </p:cNvCxnSpPr>
          <p:nvPr/>
        </p:nvCxnSpPr>
        <p:spPr>
          <a:xfrm flipH="1">
            <a:off x="4024199" y="7411731"/>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183" name="Straight Connector 182"/>
          <p:cNvCxnSpPr>
            <a:stCxn id="128" idx="1"/>
            <a:endCxn id="118" idx="3"/>
          </p:cNvCxnSpPr>
          <p:nvPr/>
        </p:nvCxnSpPr>
        <p:spPr>
          <a:xfrm flipH="1">
            <a:off x="4024199" y="7732432"/>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186" name="Straight Connector 185"/>
          <p:cNvCxnSpPr>
            <a:stCxn id="129" idx="1"/>
          </p:cNvCxnSpPr>
          <p:nvPr/>
        </p:nvCxnSpPr>
        <p:spPr>
          <a:xfrm flipH="1">
            <a:off x="4024199" y="8646161"/>
            <a:ext cx="1088257" cy="292645"/>
          </a:xfrm>
          <a:prstGeom prst="line">
            <a:avLst/>
          </a:prstGeom>
          <a:ln w="15875"/>
        </p:spPr>
        <p:style>
          <a:lnRef idx="2">
            <a:schemeClr val="dk1"/>
          </a:lnRef>
          <a:fillRef idx="0">
            <a:schemeClr val="dk1"/>
          </a:fillRef>
          <a:effectRef idx="1">
            <a:schemeClr val="dk1"/>
          </a:effectRef>
          <a:fontRef idx="minor">
            <a:schemeClr val="tx1"/>
          </a:fontRef>
        </p:style>
      </p:cxnSp>
      <p:cxnSp>
        <p:nvCxnSpPr>
          <p:cNvPr id="189" name="Straight Connector 188"/>
          <p:cNvCxnSpPr>
            <a:stCxn id="129" idx="1"/>
            <a:endCxn id="118" idx="3"/>
          </p:cNvCxnSpPr>
          <p:nvPr/>
        </p:nvCxnSpPr>
        <p:spPr>
          <a:xfrm flipH="1" flipV="1">
            <a:off x="4024199" y="7986091"/>
            <a:ext cx="1088257" cy="660072"/>
          </a:xfrm>
          <a:prstGeom prst="line">
            <a:avLst/>
          </a:prstGeom>
          <a:ln w="15875"/>
        </p:spPr>
        <p:style>
          <a:lnRef idx="2">
            <a:schemeClr val="dk1"/>
          </a:lnRef>
          <a:fillRef idx="0">
            <a:schemeClr val="dk1"/>
          </a:fillRef>
          <a:effectRef idx="1">
            <a:schemeClr val="dk1"/>
          </a:effectRef>
          <a:fontRef idx="minor">
            <a:schemeClr val="tx1"/>
          </a:fontRef>
        </p:style>
      </p:cxnSp>
      <p:cxnSp>
        <p:nvCxnSpPr>
          <p:cNvPr id="192" name="Straight Connector 191"/>
          <p:cNvCxnSpPr>
            <a:stCxn id="122" idx="3"/>
            <a:endCxn id="127" idx="1"/>
          </p:cNvCxnSpPr>
          <p:nvPr/>
        </p:nvCxnSpPr>
        <p:spPr>
          <a:xfrm>
            <a:off x="4673132" y="5536439"/>
            <a:ext cx="439322" cy="1875292"/>
          </a:xfrm>
          <a:prstGeom prst="line">
            <a:avLst/>
          </a:prstGeom>
          <a:ln w="15875"/>
        </p:spPr>
        <p:style>
          <a:lnRef idx="2">
            <a:schemeClr val="dk1"/>
          </a:lnRef>
          <a:fillRef idx="0">
            <a:schemeClr val="dk1"/>
          </a:fillRef>
          <a:effectRef idx="1">
            <a:schemeClr val="dk1"/>
          </a:effectRef>
          <a:fontRef idx="minor">
            <a:schemeClr val="tx1"/>
          </a:fontRef>
        </p:style>
      </p:cxnSp>
      <p:cxnSp>
        <p:nvCxnSpPr>
          <p:cNvPr id="195" name="Straight Connector 194"/>
          <p:cNvCxnSpPr>
            <a:endCxn id="124" idx="3"/>
          </p:cNvCxnSpPr>
          <p:nvPr/>
        </p:nvCxnSpPr>
        <p:spPr>
          <a:xfrm flipH="1" flipV="1">
            <a:off x="4673132" y="6770869"/>
            <a:ext cx="439322" cy="916366"/>
          </a:xfrm>
          <a:prstGeom prst="line">
            <a:avLst/>
          </a:prstGeom>
          <a:ln w="15875"/>
        </p:spPr>
        <p:style>
          <a:lnRef idx="2">
            <a:schemeClr val="dk1"/>
          </a:lnRef>
          <a:fillRef idx="0">
            <a:schemeClr val="dk1"/>
          </a:fillRef>
          <a:effectRef idx="1">
            <a:schemeClr val="dk1"/>
          </a:effectRef>
          <a:fontRef idx="minor">
            <a:schemeClr val="tx1"/>
          </a:fontRef>
        </p:style>
      </p:cxnSp>
      <p:cxnSp>
        <p:nvCxnSpPr>
          <p:cNvPr id="199" name="Straight Connector 198"/>
          <p:cNvCxnSpPr>
            <a:stCxn id="132" idx="1"/>
          </p:cNvCxnSpPr>
          <p:nvPr/>
        </p:nvCxnSpPr>
        <p:spPr>
          <a:xfrm flipH="1" flipV="1">
            <a:off x="4673132" y="5859229"/>
            <a:ext cx="1772974" cy="1611254"/>
          </a:xfrm>
          <a:prstGeom prst="line">
            <a:avLst/>
          </a:prstGeom>
          <a:ln w="15875"/>
        </p:spPr>
        <p:style>
          <a:lnRef idx="2">
            <a:schemeClr val="dk1"/>
          </a:lnRef>
          <a:fillRef idx="0">
            <a:schemeClr val="dk1"/>
          </a:fillRef>
          <a:effectRef idx="1">
            <a:schemeClr val="dk1"/>
          </a:effectRef>
          <a:fontRef idx="minor">
            <a:schemeClr val="tx1"/>
          </a:fontRef>
        </p:style>
      </p:cxnSp>
      <p:cxnSp>
        <p:nvCxnSpPr>
          <p:cNvPr id="202" name="Straight Connector 201"/>
          <p:cNvCxnSpPr>
            <a:stCxn id="133" idx="1"/>
            <a:endCxn id="124" idx="3"/>
          </p:cNvCxnSpPr>
          <p:nvPr/>
        </p:nvCxnSpPr>
        <p:spPr>
          <a:xfrm flipH="1" flipV="1">
            <a:off x="4673132" y="6770869"/>
            <a:ext cx="1772974" cy="1020316"/>
          </a:xfrm>
          <a:prstGeom prst="line">
            <a:avLst/>
          </a:prstGeom>
          <a:ln w="15875"/>
        </p:spPr>
        <p:style>
          <a:lnRef idx="2">
            <a:schemeClr val="dk1"/>
          </a:lnRef>
          <a:fillRef idx="0">
            <a:schemeClr val="dk1"/>
          </a:fillRef>
          <a:effectRef idx="1">
            <a:schemeClr val="dk1"/>
          </a:effectRef>
          <a:fontRef idx="minor">
            <a:schemeClr val="tx1"/>
          </a:fontRef>
        </p:style>
      </p:cxnSp>
      <p:cxnSp>
        <p:nvCxnSpPr>
          <p:cNvPr id="206" name="Straight Connector 205"/>
          <p:cNvCxnSpPr>
            <a:stCxn id="134" idx="1"/>
            <a:endCxn id="122" idx="3"/>
          </p:cNvCxnSpPr>
          <p:nvPr/>
        </p:nvCxnSpPr>
        <p:spPr>
          <a:xfrm flipH="1" flipV="1">
            <a:off x="4673132" y="5536437"/>
            <a:ext cx="1772974" cy="3168478"/>
          </a:xfrm>
          <a:prstGeom prst="line">
            <a:avLst/>
          </a:prstGeom>
          <a:ln w="15875"/>
        </p:spPr>
        <p:style>
          <a:lnRef idx="2">
            <a:schemeClr val="dk1"/>
          </a:lnRef>
          <a:fillRef idx="0">
            <a:schemeClr val="dk1"/>
          </a:fillRef>
          <a:effectRef idx="1">
            <a:schemeClr val="dk1"/>
          </a:effectRef>
          <a:fontRef idx="minor">
            <a:schemeClr val="tx1"/>
          </a:fontRef>
        </p:style>
      </p:cxnSp>
      <p:cxnSp>
        <p:nvCxnSpPr>
          <p:cNvPr id="209" name="Straight Connector 208"/>
          <p:cNvCxnSpPr>
            <a:stCxn id="133" idx="1"/>
            <a:endCxn id="129" idx="3"/>
          </p:cNvCxnSpPr>
          <p:nvPr/>
        </p:nvCxnSpPr>
        <p:spPr>
          <a:xfrm flipH="1">
            <a:off x="5541290" y="7791187"/>
            <a:ext cx="904816" cy="854976"/>
          </a:xfrm>
          <a:prstGeom prst="line">
            <a:avLst/>
          </a:prstGeom>
          <a:ln w="15875"/>
        </p:spPr>
        <p:style>
          <a:lnRef idx="2">
            <a:schemeClr val="dk1"/>
          </a:lnRef>
          <a:fillRef idx="0">
            <a:schemeClr val="dk1"/>
          </a:fillRef>
          <a:effectRef idx="1">
            <a:schemeClr val="dk1"/>
          </a:effectRef>
          <a:fontRef idx="minor">
            <a:schemeClr val="tx1"/>
          </a:fontRef>
        </p:style>
      </p:cxnSp>
      <p:cxnSp>
        <p:nvCxnSpPr>
          <p:cNvPr id="213" name="Straight Connector 212"/>
          <p:cNvCxnSpPr>
            <a:stCxn id="134" idx="1"/>
            <a:endCxn id="128" idx="3"/>
          </p:cNvCxnSpPr>
          <p:nvPr/>
        </p:nvCxnSpPr>
        <p:spPr>
          <a:xfrm flipH="1" flipV="1">
            <a:off x="5541290" y="7732434"/>
            <a:ext cx="904816" cy="972483"/>
          </a:xfrm>
          <a:prstGeom prst="line">
            <a:avLst/>
          </a:prstGeom>
          <a:ln w="15875"/>
        </p:spPr>
        <p:style>
          <a:lnRef idx="2">
            <a:schemeClr val="dk1"/>
          </a:lnRef>
          <a:fillRef idx="0">
            <a:schemeClr val="dk1"/>
          </a:fillRef>
          <a:effectRef idx="1">
            <a:schemeClr val="dk1"/>
          </a:effectRef>
          <a:fontRef idx="minor">
            <a:schemeClr val="tx1"/>
          </a:fontRef>
        </p:style>
      </p:cxnSp>
      <p:cxnSp>
        <p:nvCxnSpPr>
          <p:cNvPr id="216" name="Straight Connector 215"/>
          <p:cNvCxnSpPr>
            <a:stCxn id="132" idx="1"/>
            <a:endCxn id="127" idx="3"/>
          </p:cNvCxnSpPr>
          <p:nvPr/>
        </p:nvCxnSpPr>
        <p:spPr>
          <a:xfrm flipH="1" flipV="1">
            <a:off x="5541290" y="7411731"/>
            <a:ext cx="904816" cy="58753"/>
          </a:xfrm>
          <a:prstGeom prst="line">
            <a:avLst/>
          </a:prstGeom>
          <a:ln w="15875"/>
        </p:spPr>
        <p:style>
          <a:lnRef idx="2">
            <a:schemeClr val="dk1"/>
          </a:lnRef>
          <a:fillRef idx="0">
            <a:schemeClr val="dk1"/>
          </a:fillRef>
          <a:effectRef idx="1">
            <a:schemeClr val="dk1"/>
          </a:effectRef>
          <a:fontRef idx="minor">
            <a:schemeClr val="tx1"/>
          </a:fontRef>
        </p:style>
      </p:cxnSp>
      <p:cxnSp>
        <p:nvCxnSpPr>
          <p:cNvPr id="219" name="Straight Connector 218"/>
          <p:cNvCxnSpPr>
            <a:stCxn id="133" idx="1"/>
            <a:endCxn id="127" idx="3"/>
          </p:cNvCxnSpPr>
          <p:nvPr/>
        </p:nvCxnSpPr>
        <p:spPr>
          <a:xfrm flipH="1" flipV="1">
            <a:off x="5541290" y="7411731"/>
            <a:ext cx="904816" cy="379456"/>
          </a:xfrm>
          <a:prstGeom prst="line">
            <a:avLst/>
          </a:prstGeom>
          <a:ln w="15875"/>
        </p:spPr>
        <p:style>
          <a:lnRef idx="2">
            <a:schemeClr val="dk1"/>
          </a:lnRef>
          <a:fillRef idx="0">
            <a:schemeClr val="dk1"/>
          </a:fillRef>
          <a:effectRef idx="1">
            <a:schemeClr val="dk1"/>
          </a:effectRef>
          <a:fontRef idx="minor">
            <a:schemeClr val="tx1"/>
          </a:fontRef>
        </p:style>
      </p:cxnSp>
      <p:cxnSp>
        <p:nvCxnSpPr>
          <p:cNvPr id="222" name="Straight Connector 221"/>
          <p:cNvCxnSpPr>
            <a:stCxn id="142" idx="1"/>
            <a:endCxn id="132" idx="3"/>
          </p:cNvCxnSpPr>
          <p:nvPr/>
        </p:nvCxnSpPr>
        <p:spPr>
          <a:xfrm flipH="1" flipV="1">
            <a:off x="6874941" y="7470483"/>
            <a:ext cx="1530249" cy="270242"/>
          </a:xfrm>
          <a:prstGeom prst="line">
            <a:avLst/>
          </a:prstGeom>
          <a:ln w="15875"/>
        </p:spPr>
        <p:style>
          <a:lnRef idx="2">
            <a:schemeClr val="dk1"/>
          </a:lnRef>
          <a:fillRef idx="0">
            <a:schemeClr val="dk1"/>
          </a:fillRef>
          <a:effectRef idx="1">
            <a:schemeClr val="dk1"/>
          </a:effectRef>
          <a:fontRef idx="minor">
            <a:schemeClr val="tx1"/>
          </a:fontRef>
        </p:style>
      </p:cxnSp>
      <p:cxnSp>
        <p:nvCxnSpPr>
          <p:cNvPr id="225" name="Straight Connector 224"/>
          <p:cNvCxnSpPr>
            <a:stCxn id="142" idx="1"/>
            <a:endCxn id="133" idx="3"/>
          </p:cNvCxnSpPr>
          <p:nvPr/>
        </p:nvCxnSpPr>
        <p:spPr>
          <a:xfrm flipH="1">
            <a:off x="6874941" y="7740725"/>
            <a:ext cx="1530249" cy="50460"/>
          </a:xfrm>
          <a:prstGeom prst="line">
            <a:avLst/>
          </a:prstGeom>
          <a:ln w="15875"/>
        </p:spPr>
        <p:style>
          <a:lnRef idx="2">
            <a:schemeClr val="dk1"/>
          </a:lnRef>
          <a:fillRef idx="0">
            <a:schemeClr val="dk1"/>
          </a:fillRef>
          <a:effectRef idx="1">
            <a:schemeClr val="dk1"/>
          </a:effectRef>
          <a:fontRef idx="minor">
            <a:schemeClr val="tx1"/>
          </a:fontRef>
        </p:style>
      </p:cxnSp>
      <p:cxnSp>
        <p:nvCxnSpPr>
          <p:cNvPr id="228" name="Straight Connector 227"/>
          <p:cNvCxnSpPr>
            <a:stCxn id="139" idx="1"/>
            <a:endCxn id="132" idx="3"/>
          </p:cNvCxnSpPr>
          <p:nvPr/>
        </p:nvCxnSpPr>
        <p:spPr>
          <a:xfrm flipH="1">
            <a:off x="6874943" y="6865987"/>
            <a:ext cx="570455" cy="604496"/>
          </a:xfrm>
          <a:prstGeom prst="line">
            <a:avLst/>
          </a:prstGeom>
          <a:ln w="15875"/>
        </p:spPr>
        <p:style>
          <a:lnRef idx="2">
            <a:schemeClr val="dk1"/>
          </a:lnRef>
          <a:fillRef idx="0">
            <a:schemeClr val="dk1"/>
          </a:fillRef>
          <a:effectRef idx="1">
            <a:schemeClr val="dk1"/>
          </a:effectRef>
          <a:fontRef idx="minor">
            <a:schemeClr val="tx1"/>
          </a:fontRef>
        </p:style>
      </p:cxnSp>
      <p:cxnSp>
        <p:nvCxnSpPr>
          <p:cNvPr id="231" name="Straight Connector 230"/>
          <p:cNvCxnSpPr>
            <a:stCxn id="137" idx="1"/>
            <a:endCxn id="132" idx="3"/>
          </p:cNvCxnSpPr>
          <p:nvPr/>
        </p:nvCxnSpPr>
        <p:spPr>
          <a:xfrm flipH="1">
            <a:off x="6874943" y="5631555"/>
            <a:ext cx="570455" cy="1838928"/>
          </a:xfrm>
          <a:prstGeom prst="line">
            <a:avLst/>
          </a:prstGeom>
          <a:ln w="15875"/>
        </p:spPr>
        <p:style>
          <a:lnRef idx="2">
            <a:schemeClr val="dk1"/>
          </a:lnRef>
          <a:fillRef idx="0">
            <a:schemeClr val="dk1"/>
          </a:fillRef>
          <a:effectRef idx="1">
            <a:schemeClr val="dk1"/>
          </a:effectRef>
          <a:fontRef idx="minor">
            <a:schemeClr val="tx1"/>
          </a:fontRef>
        </p:style>
      </p:cxnSp>
      <p:cxnSp>
        <p:nvCxnSpPr>
          <p:cNvPr id="235" name="Straight Connector 234"/>
          <p:cNvCxnSpPr>
            <a:stCxn id="138" idx="1"/>
            <a:endCxn id="133" idx="3"/>
          </p:cNvCxnSpPr>
          <p:nvPr/>
        </p:nvCxnSpPr>
        <p:spPr>
          <a:xfrm flipH="1">
            <a:off x="6874943" y="5952257"/>
            <a:ext cx="570455" cy="1838928"/>
          </a:xfrm>
          <a:prstGeom prst="line">
            <a:avLst/>
          </a:prstGeom>
          <a:ln w="15875"/>
        </p:spPr>
        <p:style>
          <a:lnRef idx="2">
            <a:schemeClr val="dk1"/>
          </a:lnRef>
          <a:fillRef idx="0">
            <a:schemeClr val="dk1"/>
          </a:fillRef>
          <a:effectRef idx="1">
            <a:schemeClr val="dk1"/>
          </a:effectRef>
          <a:fontRef idx="minor">
            <a:schemeClr val="tx1"/>
          </a:fontRef>
        </p:style>
      </p:cxnSp>
      <p:cxnSp>
        <p:nvCxnSpPr>
          <p:cNvPr id="238" name="Straight Connector 237"/>
          <p:cNvCxnSpPr>
            <a:stCxn id="143" idx="1"/>
            <a:endCxn id="134" idx="3"/>
          </p:cNvCxnSpPr>
          <p:nvPr/>
        </p:nvCxnSpPr>
        <p:spPr>
          <a:xfrm flipH="1">
            <a:off x="6874941" y="8061427"/>
            <a:ext cx="1530249" cy="643487"/>
          </a:xfrm>
          <a:prstGeom prst="line">
            <a:avLst/>
          </a:prstGeom>
          <a:ln w="15875"/>
        </p:spPr>
        <p:style>
          <a:lnRef idx="2">
            <a:schemeClr val="dk1"/>
          </a:lnRef>
          <a:fillRef idx="0">
            <a:schemeClr val="dk1"/>
          </a:fillRef>
          <a:effectRef idx="1">
            <a:schemeClr val="dk1"/>
          </a:effectRef>
          <a:fontRef idx="minor">
            <a:schemeClr val="tx1"/>
          </a:fontRef>
        </p:style>
      </p:cxnSp>
      <p:cxnSp>
        <p:nvCxnSpPr>
          <p:cNvPr id="241" name="Straight Connector 240"/>
          <p:cNvCxnSpPr>
            <a:stCxn id="144" idx="1"/>
            <a:endCxn id="133" idx="3"/>
          </p:cNvCxnSpPr>
          <p:nvPr/>
        </p:nvCxnSpPr>
        <p:spPr>
          <a:xfrm flipH="1" flipV="1">
            <a:off x="6874941" y="7791185"/>
            <a:ext cx="1530249" cy="1183972"/>
          </a:xfrm>
          <a:prstGeom prst="line">
            <a:avLst/>
          </a:prstGeom>
          <a:ln w="15875"/>
        </p:spPr>
        <p:style>
          <a:lnRef idx="2">
            <a:schemeClr val="dk1"/>
          </a:lnRef>
          <a:fillRef idx="0">
            <a:schemeClr val="dk1"/>
          </a:fillRef>
          <a:effectRef idx="1">
            <a:schemeClr val="dk1"/>
          </a:effectRef>
          <a:fontRef idx="minor">
            <a:schemeClr val="tx1"/>
          </a:fontRef>
        </p:style>
      </p:cxnSp>
      <p:cxnSp>
        <p:nvCxnSpPr>
          <p:cNvPr id="244" name="Straight Connector 243"/>
          <p:cNvCxnSpPr>
            <a:stCxn id="142" idx="1"/>
          </p:cNvCxnSpPr>
          <p:nvPr/>
        </p:nvCxnSpPr>
        <p:spPr>
          <a:xfrm flipH="1">
            <a:off x="6874941" y="7740727"/>
            <a:ext cx="1530249" cy="1003177"/>
          </a:xfrm>
          <a:prstGeom prst="line">
            <a:avLst/>
          </a:prstGeom>
          <a:ln w="15875"/>
        </p:spPr>
        <p:style>
          <a:lnRef idx="2">
            <a:schemeClr val="dk1"/>
          </a:lnRef>
          <a:fillRef idx="0">
            <a:schemeClr val="dk1"/>
          </a:fillRef>
          <a:effectRef idx="1">
            <a:schemeClr val="dk1"/>
          </a:effectRef>
          <a:fontRef idx="minor">
            <a:schemeClr val="tx1"/>
          </a:fontRef>
        </p:style>
      </p:cxnSp>
      <p:cxnSp>
        <p:nvCxnSpPr>
          <p:cNvPr id="247" name="Straight Connector 246"/>
          <p:cNvCxnSpPr>
            <a:stCxn id="142" idx="1"/>
          </p:cNvCxnSpPr>
          <p:nvPr/>
        </p:nvCxnSpPr>
        <p:spPr>
          <a:xfrm flipH="1" flipV="1">
            <a:off x="7874232" y="6876911"/>
            <a:ext cx="530958" cy="863815"/>
          </a:xfrm>
          <a:prstGeom prst="line">
            <a:avLst/>
          </a:prstGeom>
          <a:ln w="15875"/>
        </p:spPr>
        <p:style>
          <a:lnRef idx="2">
            <a:schemeClr val="dk1"/>
          </a:lnRef>
          <a:fillRef idx="0">
            <a:schemeClr val="dk1"/>
          </a:fillRef>
          <a:effectRef idx="1">
            <a:schemeClr val="dk1"/>
          </a:effectRef>
          <a:fontRef idx="minor">
            <a:schemeClr val="tx1"/>
          </a:fontRef>
        </p:style>
      </p:cxnSp>
      <p:cxnSp>
        <p:nvCxnSpPr>
          <p:cNvPr id="250" name="Straight Connector 249"/>
          <p:cNvCxnSpPr>
            <a:endCxn id="139" idx="3"/>
          </p:cNvCxnSpPr>
          <p:nvPr/>
        </p:nvCxnSpPr>
        <p:spPr>
          <a:xfrm flipH="1" flipV="1">
            <a:off x="7874233" y="6865988"/>
            <a:ext cx="530960" cy="2137785"/>
          </a:xfrm>
          <a:prstGeom prst="line">
            <a:avLst/>
          </a:prstGeom>
          <a:ln w="15875"/>
        </p:spPr>
        <p:style>
          <a:lnRef idx="2">
            <a:schemeClr val="dk1"/>
          </a:lnRef>
          <a:fillRef idx="0">
            <a:schemeClr val="dk1"/>
          </a:fillRef>
          <a:effectRef idx="1">
            <a:schemeClr val="dk1"/>
          </a:effectRef>
          <a:fontRef idx="minor">
            <a:schemeClr val="tx1"/>
          </a:fontRef>
        </p:style>
      </p:cxnSp>
      <p:cxnSp>
        <p:nvCxnSpPr>
          <p:cNvPr id="253" name="Straight Connector 252"/>
          <p:cNvCxnSpPr>
            <a:stCxn id="149" idx="1"/>
            <a:endCxn id="142" idx="3"/>
          </p:cNvCxnSpPr>
          <p:nvPr/>
        </p:nvCxnSpPr>
        <p:spPr>
          <a:xfrm flipH="1">
            <a:off x="8834025" y="6976157"/>
            <a:ext cx="1115915" cy="764568"/>
          </a:xfrm>
          <a:prstGeom prst="line">
            <a:avLst/>
          </a:prstGeom>
          <a:ln w="15875"/>
        </p:spPr>
        <p:style>
          <a:lnRef idx="2">
            <a:schemeClr val="dk1"/>
          </a:lnRef>
          <a:fillRef idx="0">
            <a:schemeClr val="dk1"/>
          </a:fillRef>
          <a:effectRef idx="1">
            <a:schemeClr val="dk1"/>
          </a:effectRef>
          <a:fontRef idx="minor">
            <a:schemeClr val="tx1"/>
          </a:fontRef>
        </p:style>
      </p:cxnSp>
      <p:cxnSp>
        <p:nvCxnSpPr>
          <p:cNvPr id="259" name="Straight Connector 258"/>
          <p:cNvCxnSpPr>
            <a:stCxn id="148" idx="1"/>
            <a:endCxn id="138" idx="3"/>
          </p:cNvCxnSpPr>
          <p:nvPr/>
        </p:nvCxnSpPr>
        <p:spPr>
          <a:xfrm flipH="1" flipV="1">
            <a:off x="7874234" y="5952259"/>
            <a:ext cx="2075709" cy="110170"/>
          </a:xfrm>
          <a:prstGeom prst="line">
            <a:avLst/>
          </a:prstGeom>
          <a:ln w="15875"/>
        </p:spPr>
        <p:style>
          <a:lnRef idx="2">
            <a:schemeClr val="dk1"/>
          </a:lnRef>
          <a:fillRef idx="0">
            <a:schemeClr val="dk1"/>
          </a:fillRef>
          <a:effectRef idx="1">
            <a:schemeClr val="dk1"/>
          </a:effectRef>
          <a:fontRef idx="minor">
            <a:schemeClr val="tx1"/>
          </a:fontRef>
        </p:style>
      </p:cxnSp>
      <p:cxnSp>
        <p:nvCxnSpPr>
          <p:cNvPr id="262" name="Straight Connector 261"/>
          <p:cNvCxnSpPr>
            <a:stCxn id="147" idx="1"/>
            <a:endCxn id="138" idx="3"/>
          </p:cNvCxnSpPr>
          <p:nvPr/>
        </p:nvCxnSpPr>
        <p:spPr>
          <a:xfrm flipH="1">
            <a:off x="7874234" y="5741727"/>
            <a:ext cx="2075709" cy="210533"/>
          </a:xfrm>
          <a:prstGeom prst="line">
            <a:avLst/>
          </a:prstGeom>
          <a:ln w="15875"/>
        </p:spPr>
        <p:style>
          <a:lnRef idx="2">
            <a:schemeClr val="dk1"/>
          </a:lnRef>
          <a:fillRef idx="0">
            <a:schemeClr val="dk1"/>
          </a:fillRef>
          <a:effectRef idx="1">
            <a:schemeClr val="dk1"/>
          </a:effectRef>
          <a:fontRef idx="minor">
            <a:schemeClr val="tx1"/>
          </a:fontRef>
        </p:style>
      </p:cxnSp>
      <p:cxnSp>
        <p:nvCxnSpPr>
          <p:cNvPr id="265" name="Straight Connector 264"/>
          <p:cNvCxnSpPr>
            <a:stCxn id="149" idx="1"/>
            <a:endCxn id="137" idx="3"/>
          </p:cNvCxnSpPr>
          <p:nvPr/>
        </p:nvCxnSpPr>
        <p:spPr>
          <a:xfrm flipH="1" flipV="1">
            <a:off x="7874234" y="5631555"/>
            <a:ext cx="2075709" cy="1344602"/>
          </a:xfrm>
          <a:prstGeom prst="line">
            <a:avLst/>
          </a:prstGeom>
          <a:ln w="15875"/>
        </p:spPr>
        <p:style>
          <a:lnRef idx="2">
            <a:schemeClr val="dk1"/>
          </a:lnRef>
          <a:fillRef idx="0">
            <a:schemeClr val="dk1"/>
          </a:fillRef>
          <a:effectRef idx="1">
            <a:schemeClr val="dk1"/>
          </a:effectRef>
          <a:fontRef idx="minor">
            <a:schemeClr val="tx1"/>
          </a:fontRef>
        </p:style>
      </p:cxnSp>
      <p:cxnSp>
        <p:nvCxnSpPr>
          <p:cNvPr id="268" name="Straight Connector 267"/>
          <p:cNvCxnSpPr>
            <a:stCxn id="148" idx="1"/>
            <a:endCxn id="139" idx="3"/>
          </p:cNvCxnSpPr>
          <p:nvPr/>
        </p:nvCxnSpPr>
        <p:spPr>
          <a:xfrm flipH="1">
            <a:off x="7874234" y="6062429"/>
            <a:ext cx="2075709" cy="803560"/>
          </a:xfrm>
          <a:prstGeom prst="line">
            <a:avLst/>
          </a:prstGeom>
          <a:ln w="15875"/>
        </p:spPr>
        <p:style>
          <a:lnRef idx="2">
            <a:schemeClr val="dk1"/>
          </a:lnRef>
          <a:fillRef idx="0">
            <a:schemeClr val="dk1"/>
          </a:fillRef>
          <a:effectRef idx="1">
            <a:schemeClr val="dk1"/>
          </a:effectRef>
          <a:fontRef idx="minor">
            <a:schemeClr val="tx1"/>
          </a:fontRef>
        </p:style>
      </p:cxnSp>
      <p:cxnSp>
        <p:nvCxnSpPr>
          <p:cNvPr id="272" name="Straight Connector 271"/>
          <p:cNvCxnSpPr>
            <a:stCxn id="148" idx="1"/>
            <a:endCxn id="144" idx="3"/>
          </p:cNvCxnSpPr>
          <p:nvPr/>
        </p:nvCxnSpPr>
        <p:spPr>
          <a:xfrm flipH="1">
            <a:off x="8834025" y="6062429"/>
            <a:ext cx="1115915" cy="2912730"/>
          </a:xfrm>
          <a:prstGeom prst="line">
            <a:avLst/>
          </a:prstGeom>
          <a:ln w="15875"/>
        </p:spPr>
        <p:style>
          <a:lnRef idx="2">
            <a:schemeClr val="dk1"/>
          </a:lnRef>
          <a:fillRef idx="0">
            <a:schemeClr val="dk1"/>
          </a:fillRef>
          <a:effectRef idx="1">
            <a:schemeClr val="dk1"/>
          </a:effectRef>
          <a:fontRef idx="minor">
            <a:schemeClr val="tx1"/>
          </a:fontRef>
        </p:style>
      </p:cxnSp>
      <p:cxnSp>
        <p:nvCxnSpPr>
          <p:cNvPr id="275" name="Straight Connector 274"/>
          <p:cNvCxnSpPr>
            <a:stCxn id="149" idx="1"/>
            <a:endCxn id="143" idx="3"/>
          </p:cNvCxnSpPr>
          <p:nvPr/>
        </p:nvCxnSpPr>
        <p:spPr>
          <a:xfrm flipH="1">
            <a:off x="8834025" y="6976158"/>
            <a:ext cx="1115915" cy="1085271"/>
          </a:xfrm>
          <a:prstGeom prst="line">
            <a:avLst/>
          </a:prstGeom>
          <a:ln w="15875"/>
        </p:spPr>
        <p:style>
          <a:lnRef idx="2">
            <a:schemeClr val="dk1"/>
          </a:lnRef>
          <a:fillRef idx="0">
            <a:schemeClr val="dk1"/>
          </a:fillRef>
          <a:effectRef idx="1">
            <a:schemeClr val="dk1"/>
          </a:effectRef>
          <a:fontRef idx="minor">
            <a:schemeClr val="tx1"/>
          </a:fontRef>
        </p:style>
      </p:cxnSp>
      <p:cxnSp>
        <p:nvCxnSpPr>
          <p:cNvPr id="278" name="Straight Connector 277"/>
          <p:cNvCxnSpPr>
            <a:stCxn id="149" idx="1"/>
            <a:endCxn id="139" idx="3"/>
          </p:cNvCxnSpPr>
          <p:nvPr/>
        </p:nvCxnSpPr>
        <p:spPr>
          <a:xfrm flipH="1" flipV="1">
            <a:off x="7874234" y="6865987"/>
            <a:ext cx="2075709" cy="110170"/>
          </a:xfrm>
          <a:prstGeom prst="line">
            <a:avLst/>
          </a:prstGeom>
          <a:ln w="15875"/>
        </p:spPr>
        <p:style>
          <a:lnRef idx="2">
            <a:schemeClr val="dk1"/>
          </a:lnRef>
          <a:fillRef idx="0">
            <a:schemeClr val="dk1"/>
          </a:fillRef>
          <a:effectRef idx="1">
            <a:schemeClr val="dk1"/>
          </a:effectRef>
          <a:fontRef idx="minor">
            <a:schemeClr val="tx1"/>
          </a:fontRef>
        </p:style>
      </p:cxnSp>
      <p:sp>
        <p:nvSpPr>
          <p:cNvPr id="281" name="TextBox 280"/>
          <p:cNvSpPr txBox="1"/>
          <p:nvPr/>
        </p:nvSpPr>
        <p:spPr>
          <a:xfrm>
            <a:off x="1387864" y="2040605"/>
            <a:ext cx="9921038" cy="531426"/>
          </a:xfrm>
          <a:prstGeom prst="rect">
            <a:avLst/>
          </a:prstGeom>
          <a:noFill/>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Policy: traffic from client C to server S should go through middle box M. </a:t>
            </a:r>
          </a:p>
        </p:txBody>
      </p:sp>
      <p:pic>
        <p:nvPicPr>
          <p:cNvPr id="282"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45833" y="3739388"/>
            <a:ext cx="548548" cy="54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5" descr="laptop_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1985" y="3094950"/>
            <a:ext cx="532797" cy="532797"/>
          </a:xfrm>
          <a:prstGeom prst="rect">
            <a:avLst/>
          </a:prstGeom>
        </p:spPr>
      </p:pic>
      <p:sp>
        <p:nvSpPr>
          <p:cNvPr id="294" name="TextBox 293"/>
          <p:cNvSpPr txBox="1"/>
          <p:nvPr/>
        </p:nvSpPr>
        <p:spPr>
          <a:xfrm>
            <a:off x="3255147" y="3452135"/>
            <a:ext cx="398784"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C</a:t>
            </a:r>
          </a:p>
        </p:txBody>
      </p:sp>
      <p:cxnSp>
        <p:nvCxnSpPr>
          <p:cNvPr id="306" name="Straight Connector 305"/>
          <p:cNvCxnSpPr>
            <a:stCxn id="69" idx="1"/>
          </p:cNvCxnSpPr>
          <p:nvPr/>
        </p:nvCxnSpPr>
        <p:spPr>
          <a:xfrm flipH="1">
            <a:off x="1631145" y="5642480"/>
            <a:ext cx="941777" cy="151863"/>
          </a:xfrm>
          <a:prstGeom prst="line">
            <a:avLst/>
          </a:prstGeom>
          <a:ln w="15875"/>
        </p:spPr>
        <p:style>
          <a:lnRef idx="2">
            <a:schemeClr val="dk1"/>
          </a:lnRef>
          <a:fillRef idx="0">
            <a:schemeClr val="dk1"/>
          </a:fillRef>
          <a:effectRef idx="1">
            <a:schemeClr val="dk1"/>
          </a:effectRef>
          <a:fontRef idx="minor">
            <a:schemeClr val="tx1"/>
          </a:fontRef>
        </p:style>
      </p:cxnSp>
      <p:cxnSp>
        <p:nvCxnSpPr>
          <p:cNvPr id="309" name="Straight Connector 308"/>
          <p:cNvCxnSpPr>
            <a:stCxn id="70" idx="1"/>
          </p:cNvCxnSpPr>
          <p:nvPr/>
        </p:nvCxnSpPr>
        <p:spPr>
          <a:xfrm flipH="1" flipV="1">
            <a:off x="1631145" y="5794343"/>
            <a:ext cx="941777" cy="168839"/>
          </a:xfrm>
          <a:prstGeom prst="line">
            <a:avLst/>
          </a:prstGeom>
          <a:ln w="15875"/>
        </p:spPr>
        <p:style>
          <a:lnRef idx="2">
            <a:schemeClr val="dk1"/>
          </a:lnRef>
          <a:fillRef idx="0">
            <a:schemeClr val="dk1"/>
          </a:fillRef>
          <a:effectRef idx="1">
            <a:schemeClr val="dk1"/>
          </a:effectRef>
          <a:fontRef idx="minor">
            <a:schemeClr val="tx1"/>
          </a:fontRef>
        </p:style>
      </p:cxnSp>
      <p:cxnSp>
        <p:nvCxnSpPr>
          <p:cNvPr id="313" name="Straight Connector 312"/>
          <p:cNvCxnSpPr>
            <a:stCxn id="72" idx="1"/>
          </p:cNvCxnSpPr>
          <p:nvPr/>
        </p:nvCxnSpPr>
        <p:spPr>
          <a:xfrm flipH="1" flipV="1">
            <a:off x="1631145" y="5794343"/>
            <a:ext cx="941777" cy="1082569"/>
          </a:xfrm>
          <a:prstGeom prst="line">
            <a:avLst/>
          </a:prstGeom>
          <a:ln w="15875"/>
        </p:spPr>
        <p:style>
          <a:lnRef idx="2">
            <a:schemeClr val="dk1"/>
          </a:lnRef>
          <a:fillRef idx="0">
            <a:schemeClr val="dk1"/>
          </a:fillRef>
          <a:effectRef idx="1">
            <a:schemeClr val="dk1"/>
          </a:effectRef>
          <a:fontRef idx="minor">
            <a:schemeClr val="tx1"/>
          </a:fontRef>
        </p:style>
      </p:cxnSp>
      <p:sp>
        <p:nvSpPr>
          <p:cNvPr id="326" name="Diamond 325"/>
          <p:cNvSpPr/>
          <p:nvPr/>
        </p:nvSpPr>
        <p:spPr>
          <a:xfrm>
            <a:off x="11474632" y="6056211"/>
            <a:ext cx="766709" cy="809778"/>
          </a:xfrm>
          <a:prstGeom prst="diamond">
            <a:avLst/>
          </a:prstGeom>
        </p:spPr>
        <p:style>
          <a:lnRef idx="1">
            <a:schemeClr val="accent6"/>
          </a:lnRef>
          <a:fillRef idx="3">
            <a:schemeClr val="accent6"/>
          </a:fillRef>
          <a:effectRef idx="2">
            <a:schemeClr val="accent6"/>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cxnSp>
        <p:nvCxnSpPr>
          <p:cNvPr id="327" name="Straight Connector 326"/>
          <p:cNvCxnSpPr>
            <a:stCxn id="326" idx="1"/>
            <a:endCxn id="147" idx="3"/>
          </p:cNvCxnSpPr>
          <p:nvPr/>
        </p:nvCxnSpPr>
        <p:spPr>
          <a:xfrm flipH="1" flipV="1">
            <a:off x="10378776" y="5741725"/>
            <a:ext cx="1095856" cy="719374"/>
          </a:xfrm>
          <a:prstGeom prst="line">
            <a:avLst/>
          </a:prstGeom>
          <a:ln w="15875"/>
        </p:spPr>
        <p:style>
          <a:lnRef idx="2">
            <a:schemeClr val="dk1"/>
          </a:lnRef>
          <a:fillRef idx="0">
            <a:schemeClr val="dk1"/>
          </a:fillRef>
          <a:effectRef idx="1">
            <a:schemeClr val="dk1"/>
          </a:effectRef>
          <a:fontRef idx="minor">
            <a:schemeClr val="tx1"/>
          </a:fontRef>
        </p:style>
      </p:cxnSp>
      <p:cxnSp>
        <p:nvCxnSpPr>
          <p:cNvPr id="330" name="Straight Connector 329"/>
          <p:cNvCxnSpPr>
            <a:stCxn id="326" idx="1"/>
            <a:endCxn id="148" idx="3"/>
          </p:cNvCxnSpPr>
          <p:nvPr/>
        </p:nvCxnSpPr>
        <p:spPr>
          <a:xfrm flipH="1" flipV="1">
            <a:off x="10378776" y="6062427"/>
            <a:ext cx="1095856" cy="398672"/>
          </a:xfrm>
          <a:prstGeom prst="line">
            <a:avLst/>
          </a:prstGeom>
          <a:ln w="15875"/>
        </p:spPr>
        <p:style>
          <a:lnRef idx="2">
            <a:schemeClr val="dk1"/>
          </a:lnRef>
          <a:fillRef idx="0">
            <a:schemeClr val="dk1"/>
          </a:fillRef>
          <a:effectRef idx="1">
            <a:schemeClr val="dk1"/>
          </a:effectRef>
          <a:fontRef idx="minor">
            <a:schemeClr val="tx1"/>
          </a:fontRef>
        </p:style>
      </p:cxnSp>
      <p:cxnSp>
        <p:nvCxnSpPr>
          <p:cNvPr id="333" name="Straight Connector 332"/>
          <p:cNvCxnSpPr>
            <a:stCxn id="326" idx="1"/>
            <a:endCxn id="149" idx="3"/>
          </p:cNvCxnSpPr>
          <p:nvPr/>
        </p:nvCxnSpPr>
        <p:spPr>
          <a:xfrm flipH="1">
            <a:off x="10378776" y="6461099"/>
            <a:ext cx="1095856" cy="515058"/>
          </a:xfrm>
          <a:prstGeom prst="line">
            <a:avLst/>
          </a:prstGeom>
          <a:ln w="15875"/>
        </p:spPr>
        <p:style>
          <a:lnRef idx="2">
            <a:schemeClr val="dk1"/>
          </a:lnRef>
          <a:fillRef idx="0">
            <a:schemeClr val="dk1"/>
          </a:fillRef>
          <a:effectRef idx="1">
            <a:schemeClr val="dk1"/>
          </a:effectRef>
          <a:fontRef idx="minor">
            <a:schemeClr val="tx1"/>
          </a:fontRef>
        </p:style>
      </p:cxnSp>
      <p:cxnSp>
        <p:nvCxnSpPr>
          <p:cNvPr id="338" name="Straight Connector 337"/>
          <p:cNvCxnSpPr>
            <a:stCxn id="122" idx="3"/>
            <a:endCxn id="137" idx="1"/>
          </p:cNvCxnSpPr>
          <p:nvPr/>
        </p:nvCxnSpPr>
        <p:spPr>
          <a:xfrm>
            <a:off x="4673132" y="5536437"/>
            <a:ext cx="2772264" cy="95118"/>
          </a:xfrm>
          <a:prstGeom prst="line">
            <a:avLst/>
          </a:prstGeom>
          <a:ln w="15875"/>
        </p:spPr>
        <p:style>
          <a:lnRef idx="2">
            <a:schemeClr val="dk1"/>
          </a:lnRef>
          <a:fillRef idx="0">
            <a:schemeClr val="dk1"/>
          </a:fillRef>
          <a:effectRef idx="1">
            <a:schemeClr val="dk1"/>
          </a:effectRef>
          <a:fontRef idx="minor">
            <a:schemeClr val="tx1"/>
          </a:fontRef>
        </p:style>
      </p:cxnSp>
      <p:cxnSp>
        <p:nvCxnSpPr>
          <p:cNvPr id="341" name="Straight Connector 340"/>
          <p:cNvCxnSpPr>
            <a:endCxn id="139" idx="1"/>
          </p:cNvCxnSpPr>
          <p:nvPr/>
        </p:nvCxnSpPr>
        <p:spPr>
          <a:xfrm>
            <a:off x="4751104" y="5631555"/>
            <a:ext cx="2694292" cy="1234432"/>
          </a:xfrm>
          <a:prstGeom prst="line">
            <a:avLst/>
          </a:prstGeom>
          <a:ln w="15875"/>
        </p:spPr>
        <p:style>
          <a:lnRef idx="2">
            <a:schemeClr val="dk1"/>
          </a:lnRef>
          <a:fillRef idx="0">
            <a:schemeClr val="dk1"/>
          </a:fillRef>
          <a:effectRef idx="1">
            <a:schemeClr val="dk1"/>
          </a:effectRef>
          <a:fontRef idx="minor">
            <a:schemeClr val="tx1"/>
          </a:fontRef>
        </p:style>
      </p:cxnSp>
      <p:cxnSp>
        <p:nvCxnSpPr>
          <p:cNvPr id="345" name="Straight Connector 344"/>
          <p:cNvCxnSpPr>
            <a:stCxn id="124" idx="3"/>
          </p:cNvCxnSpPr>
          <p:nvPr/>
        </p:nvCxnSpPr>
        <p:spPr>
          <a:xfrm flipV="1">
            <a:off x="4673132" y="5963180"/>
            <a:ext cx="2772264" cy="807689"/>
          </a:xfrm>
          <a:prstGeom prst="line">
            <a:avLst/>
          </a:prstGeom>
          <a:ln w="15875"/>
        </p:spPr>
        <p:style>
          <a:lnRef idx="2">
            <a:schemeClr val="dk1"/>
          </a:lnRef>
          <a:fillRef idx="0">
            <a:schemeClr val="dk1"/>
          </a:fillRef>
          <a:effectRef idx="1">
            <a:schemeClr val="dk1"/>
          </a:effectRef>
          <a:fontRef idx="minor">
            <a:schemeClr val="tx1"/>
          </a:fontRef>
        </p:style>
      </p:cxnSp>
      <p:sp>
        <p:nvSpPr>
          <p:cNvPr id="153" name="TextBox 152"/>
          <p:cNvSpPr txBox="1"/>
          <p:nvPr/>
        </p:nvSpPr>
        <p:spPr>
          <a:xfrm>
            <a:off x="9195597" y="4264164"/>
            <a:ext cx="379958"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S</a:t>
            </a:r>
          </a:p>
        </p:txBody>
      </p:sp>
      <p:sp>
        <p:nvSpPr>
          <p:cNvPr id="156" name="TextBox 155"/>
          <p:cNvSpPr txBox="1"/>
          <p:nvPr/>
        </p:nvSpPr>
        <p:spPr>
          <a:xfrm>
            <a:off x="6834011" y="3627747"/>
            <a:ext cx="480947"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M</a:t>
            </a:r>
          </a:p>
        </p:txBody>
      </p:sp>
      <p:pic>
        <p:nvPicPr>
          <p:cNvPr id="4" name="Picture 3"/>
          <p:cNvPicPr>
            <a:picLocks noChangeAspect="1"/>
          </p:cNvPicPr>
          <p:nvPr/>
        </p:nvPicPr>
        <p:blipFill>
          <a:blip r:embed="rId6"/>
          <a:stretch>
            <a:fillRect/>
          </a:stretch>
        </p:blipFill>
        <p:spPr>
          <a:xfrm>
            <a:off x="90081" y="2008349"/>
            <a:ext cx="12609660" cy="553594"/>
          </a:xfrm>
          <a:prstGeom prst="rect">
            <a:avLst/>
          </a:prstGeom>
          <a:solidFill>
            <a:schemeClr val="bg1">
              <a:lumMod val="95000"/>
            </a:schemeClr>
          </a:solidFill>
        </p:spPr>
      </p:pic>
      <p:sp>
        <p:nvSpPr>
          <p:cNvPr id="154" name="Oval 153"/>
          <p:cNvSpPr/>
          <p:nvPr/>
        </p:nvSpPr>
        <p:spPr>
          <a:xfrm>
            <a:off x="90079" y="5311393"/>
            <a:ext cx="1541063"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7" name="Rectangle 156"/>
          <p:cNvSpPr/>
          <p:nvPr/>
        </p:nvSpPr>
        <p:spPr>
          <a:xfrm>
            <a:off x="398730" y="5577956"/>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58" name="Rectangle 157"/>
          <p:cNvSpPr/>
          <p:nvPr/>
        </p:nvSpPr>
        <p:spPr>
          <a:xfrm>
            <a:off x="648118" y="5578957"/>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0" name="Rectangle 159"/>
          <p:cNvSpPr/>
          <p:nvPr/>
        </p:nvSpPr>
        <p:spPr>
          <a:xfrm>
            <a:off x="899436" y="557966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1142113" y="5580378"/>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3" name="Rectangle 162"/>
          <p:cNvSpPr/>
          <p:nvPr/>
        </p:nvSpPr>
        <p:spPr>
          <a:xfrm>
            <a:off x="399407" y="577742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648794" y="5778421"/>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6" name="Rectangle 165"/>
          <p:cNvSpPr/>
          <p:nvPr/>
        </p:nvSpPr>
        <p:spPr>
          <a:xfrm>
            <a:off x="900112" y="5779132"/>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7" name="Rectangle 166"/>
          <p:cNvSpPr/>
          <p:nvPr/>
        </p:nvSpPr>
        <p:spPr>
          <a:xfrm>
            <a:off x="1142787" y="5779843"/>
            <a:ext cx="245751" cy="199022"/>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169"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861131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fade">
                                      <p:cBhvr>
                                        <p:cTn id="10" dur="500"/>
                                        <p:tgtEl>
                                          <p:spTgt spid="309"/>
                                        </p:tgtEl>
                                      </p:cBhvr>
                                    </p:animEffect>
                                  </p:childTnLst>
                                </p:cTn>
                              </p:par>
                              <p:par>
                                <p:cTn id="11" presetID="10" presetClass="entr" presetSubtype="0" fill="hold" nodeType="withEffect">
                                  <p:stCondLst>
                                    <p:cond delay="0"/>
                                  </p:stCondLst>
                                  <p:childTnLst>
                                    <p:set>
                                      <p:cBhvr>
                                        <p:cTn id="12" dur="1" fill="hold">
                                          <p:stCondLst>
                                            <p:cond delay="0"/>
                                          </p:stCondLst>
                                        </p:cTn>
                                        <p:tgtEl>
                                          <p:spTgt spid="313"/>
                                        </p:tgtEl>
                                        <p:attrNameLst>
                                          <p:attrName>style.visibility</p:attrName>
                                        </p:attrNameLst>
                                      </p:cBhvr>
                                      <p:to>
                                        <p:strVal val="visible"/>
                                      </p:to>
                                    </p:set>
                                    <p:animEffect transition="in" filter="fade">
                                      <p:cBhvr>
                                        <p:cTn id="13" dur="500"/>
                                        <p:tgtEl>
                                          <p:spTgt spid="3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6"/>
                                        </p:tgtEl>
                                        <p:attrNameLst>
                                          <p:attrName>style.visibility</p:attrName>
                                        </p:attrNameLst>
                                      </p:cBhvr>
                                      <p:to>
                                        <p:strVal val="visible"/>
                                      </p:to>
                                    </p:set>
                                    <p:animEffect transition="in" filter="fade">
                                      <p:cBhvr>
                                        <p:cTn id="16" dur="500"/>
                                        <p:tgtEl>
                                          <p:spTgt spid="326"/>
                                        </p:tgtEl>
                                      </p:cBhvr>
                                    </p:animEffect>
                                  </p:childTnLst>
                                </p:cTn>
                              </p:par>
                              <p:par>
                                <p:cTn id="17" presetID="10" presetClass="entr" presetSubtype="0" fill="hold" nodeType="withEffect">
                                  <p:stCondLst>
                                    <p:cond delay="0"/>
                                  </p:stCondLst>
                                  <p:childTnLst>
                                    <p:set>
                                      <p:cBhvr>
                                        <p:cTn id="18" dur="1" fill="hold">
                                          <p:stCondLst>
                                            <p:cond delay="0"/>
                                          </p:stCondLst>
                                        </p:cTn>
                                        <p:tgtEl>
                                          <p:spTgt spid="327"/>
                                        </p:tgtEl>
                                        <p:attrNameLst>
                                          <p:attrName>style.visibility</p:attrName>
                                        </p:attrNameLst>
                                      </p:cBhvr>
                                      <p:to>
                                        <p:strVal val="visible"/>
                                      </p:to>
                                    </p:set>
                                    <p:animEffect transition="in" filter="fade">
                                      <p:cBhvr>
                                        <p:cTn id="19" dur="500"/>
                                        <p:tgtEl>
                                          <p:spTgt spid="327"/>
                                        </p:tgtEl>
                                      </p:cBhvr>
                                    </p:animEffect>
                                  </p:childTnLst>
                                </p:cTn>
                              </p:par>
                              <p:par>
                                <p:cTn id="20" presetID="10" presetClass="entr" presetSubtype="0" fill="hold" nodeType="withEffect">
                                  <p:stCondLst>
                                    <p:cond delay="0"/>
                                  </p:stCondLst>
                                  <p:childTnLst>
                                    <p:set>
                                      <p:cBhvr>
                                        <p:cTn id="21" dur="1" fill="hold">
                                          <p:stCondLst>
                                            <p:cond delay="0"/>
                                          </p:stCondLst>
                                        </p:cTn>
                                        <p:tgtEl>
                                          <p:spTgt spid="330"/>
                                        </p:tgtEl>
                                        <p:attrNameLst>
                                          <p:attrName>style.visibility</p:attrName>
                                        </p:attrNameLst>
                                      </p:cBhvr>
                                      <p:to>
                                        <p:strVal val="visible"/>
                                      </p:to>
                                    </p:set>
                                    <p:animEffect transition="in" filter="fade">
                                      <p:cBhvr>
                                        <p:cTn id="22" dur="500"/>
                                        <p:tgtEl>
                                          <p:spTgt spid="330"/>
                                        </p:tgtEl>
                                      </p:cBhvr>
                                    </p:animEffect>
                                  </p:childTnLst>
                                </p:cTn>
                              </p:par>
                              <p:par>
                                <p:cTn id="23" presetID="10" presetClass="entr" presetSubtype="0" fill="hold" nodeType="withEffect">
                                  <p:stCondLst>
                                    <p:cond delay="0"/>
                                  </p:stCondLst>
                                  <p:childTnLst>
                                    <p:set>
                                      <p:cBhvr>
                                        <p:cTn id="24" dur="1" fill="hold">
                                          <p:stCondLst>
                                            <p:cond delay="0"/>
                                          </p:stCondLst>
                                        </p:cTn>
                                        <p:tgtEl>
                                          <p:spTgt spid="333"/>
                                        </p:tgtEl>
                                        <p:attrNameLst>
                                          <p:attrName>style.visibility</p:attrName>
                                        </p:attrNameLst>
                                      </p:cBhvr>
                                      <p:to>
                                        <p:strVal val="visible"/>
                                      </p:to>
                                    </p:set>
                                    <p:animEffect transition="in" filter="fade">
                                      <p:cBhvr>
                                        <p:cTn id="25" dur="500"/>
                                        <p:tgtEl>
                                          <p:spTgt spid="3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500"/>
                                        <p:tgtEl>
                                          <p:spTgt spid="1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1"/>
                                        </p:tgtEl>
                                        <p:attrNameLst>
                                          <p:attrName>style.visibility</p:attrName>
                                        </p:attrNameLst>
                                      </p:cBhvr>
                                      <p:to>
                                        <p:strVal val="visible"/>
                                      </p:to>
                                    </p:set>
                                    <p:animEffect transition="in" filter="fade">
                                      <p:cBhvr>
                                        <p:cTn id="40" dur="500"/>
                                        <p:tgtEl>
                                          <p:spTgt spid="1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3"/>
                                        </p:tgtEl>
                                        <p:attrNameLst>
                                          <p:attrName>style.visibility</p:attrName>
                                        </p:attrNameLst>
                                      </p:cBhvr>
                                      <p:to>
                                        <p:strVal val="visible"/>
                                      </p:to>
                                    </p:set>
                                    <p:animEffect transition="in" filter="fade">
                                      <p:cBhvr>
                                        <p:cTn id="43" dur="500"/>
                                        <p:tgtEl>
                                          <p:spTgt spid="1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4"/>
                                        </p:tgtEl>
                                        <p:attrNameLst>
                                          <p:attrName>style.visibility</p:attrName>
                                        </p:attrNameLst>
                                      </p:cBhvr>
                                      <p:to>
                                        <p:strVal val="visible"/>
                                      </p:to>
                                    </p:set>
                                    <p:animEffect transition="in" filter="fade">
                                      <p:cBhvr>
                                        <p:cTn id="46" dur="500"/>
                                        <p:tgtEl>
                                          <p:spTgt spid="16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6"/>
                                        </p:tgtEl>
                                        <p:attrNameLst>
                                          <p:attrName>style.visibility</p:attrName>
                                        </p:attrNameLst>
                                      </p:cBhvr>
                                      <p:to>
                                        <p:strVal val="visible"/>
                                      </p:to>
                                    </p:set>
                                    <p:animEffect transition="in" filter="fade">
                                      <p:cBhvr>
                                        <p:cTn id="49" dur="500"/>
                                        <p:tgtEl>
                                          <p:spTgt spid="16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7"/>
                                        </p:tgtEl>
                                        <p:attrNameLst>
                                          <p:attrName>style.visibility</p:attrName>
                                        </p:attrNameLst>
                                      </p:cBhvr>
                                      <p:to>
                                        <p:strVal val="visible"/>
                                      </p:to>
                                    </p:set>
                                    <p:animEffect transition="in" filter="fade">
                                      <p:cBhvr>
                                        <p:cTn id="52" dur="500"/>
                                        <p:tgtEl>
                                          <p:spTgt spid="16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154" grpId="0" animBg="1"/>
      <p:bldP spid="157" grpId="0" animBg="1"/>
      <p:bldP spid="158" grpId="0" animBg="1"/>
      <p:bldP spid="160" grpId="0" animBg="1"/>
      <p:bldP spid="161" grpId="0" animBg="1"/>
      <p:bldP spid="163" grpId="0" animBg="1"/>
      <p:bldP spid="164" grpId="0" animBg="1"/>
      <p:bldP spid="166" grpId="0" animBg="1"/>
      <p:bldP spid="16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dependency graph helps</a:t>
            </a:r>
            <a:endParaRPr lang="en-US" dirty="0"/>
          </a:p>
        </p:txBody>
      </p:sp>
      <p:sp>
        <p:nvSpPr>
          <p:cNvPr id="3" name="Content Placeholder 2"/>
          <p:cNvSpPr>
            <a:spLocks noGrp="1"/>
          </p:cNvSpPr>
          <p:nvPr>
            <p:ph idx="1"/>
          </p:nvPr>
        </p:nvSpPr>
        <p:spPr/>
        <p:txBody>
          <a:bodyPr>
            <a:normAutofit lnSpcReduction="10000"/>
          </a:bodyPr>
          <a:lstStyle/>
          <a:p>
            <a:r>
              <a:rPr lang="en-US" dirty="0" smtClean="0"/>
              <a:t>Incremental update</a:t>
            </a:r>
          </a:p>
          <a:p>
            <a:pPr lvl="1"/>
            <a:r>
              <a:rPr lang="en-US" dirty="0" smtClean="0"/>
              <a:t>Only have to trace through dependency sub-graph affected by an update</a:t>
            </a:r>
          </a:p>
          <a:p>
            <a:r>
              <a:rPr lang="en-US" dirty="0" smtClean="0"/>
              <a:t>Flexible policy expression</a:t>
            </a:r>
          </a:p>
          <a:p>
            <a:pPr lvl="1"/>
            <a:r>
              <a:rPr lang="en-US" dirty="0" smtClean="0"/>
              <a:t>Probe and source nodes are flexible to place and configure</a:t>
            </a:r>
          </a:p>
          <a:p>
            <a:r>
              <a:rPr lang="en-US" dirty="0" smtClean="0"/>
              <a:t>Parallelization</a:t>
            </a:r>
          </a:p>
          <a:p>
            <a:pPr lvl="1"/>
            <a:r>
              <a:rPr lang="en-US" dirty="0" smtClean="0"/>
              <a:t>Can partition dependency graph into clusters to minimize inter-cluster dependences</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90470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a:t>
            </a:r>
            <a:r>
              <a:rPr lang="en-US" dirty="0" err="1" smtClean="0"/>
              <a:t>NetPlumber</a:t>
            </a:r>
            <a:endParaRPr lang="en-US" dirty="0"/>
          </a:p>
        </p:txBody>
      </p:sp>
      <p:cxnSp>
        <p:nvCxnSpPr>
          <p:cNvPr id="4" name="Straight Connector 3"/>
          <p:cNvCxnSpPr/>
          <p:nvPr/>
        </p:nvCxnSpPr>
        <p:spPr>
          <a:xfrm flipH="1">
            <a:off x="6026116" y="2746746"/>
            <a:ext cx="878140" cy="1"/>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flipH="1" flipV="1">
            <a:off x="3624675" y="2607899"/>
            <a:ext cx="1054123" cy="262511"/>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flipV="1">
            <a:off x="8434508" y="3000351"/>
            <a:ext cx="743329" cy="216747"/>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H="1" flipV="1">
            <a:off x="7225830" y="2778867"/>
            <a:ext cx="1208676" cy="221483"/>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6498105" y="2778869"/>
            <a:ext cx="498796" cy="1146463"/>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a:off x="5601447" y="2870412"/>
            <a:ext cx="207922" cy="636705"/>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flipV="1">
            <a:off x="5718403" y="3611174"/>
            <a:ext cx="779702" cy="340043"/>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6615064" y="3925331"/>
            <a:ext cx="1289165" cy="2588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7225832" y="2870410"/>
            <a:ext cx="818687" cy="1175953"/>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H="1">
            <a:off x="4678799" y="3611173"/>
            <a:ext cx="922648" cy="435191"/>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5809370" y="2870412"/>
            <a:ext cx="688738" cy="1054921"/>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8107660" y="3000350"/>
            <a:ext cx="278060" cy="95086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4634649" y="3000352"/>
            <a:ext cx="44149" cy="97685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H="1">
            <a:off x="4678798" y="2870410"/>
            <a:ext cx="1039605" cy="129940"/>
          </a:xfrm>
          <a:prstGeom prst="line">
            <a:avLst/>
          </a:prstGeom>
        </p:spPr>
        <p:style>
          <a:lnRef idx="2">
            <a:schemeClr val="dk1"/>
          </a:lnRef>
          <a:fillRef idx="0">
            <a:schemeClr val="dk1"/>
          </a:fillRef>
          <a:effectRef idx="1">
            <a:schemeClr val="dk1"/>
          </a:effectRef>
          <a:fontRef idx="minor">
            <a:schemeClr val="tx1"/>
          </a:fontRef>
        </p:style>
      </p:cxnSp>
      <p:sp>
        <p:nvSpPr>
          <p:cNvPr id="19" name="Slide Number Placeholder 4"/>
          <p:cNvSpPr>
            <a:spLocks noGrp="1"/>
          </p:cNvSpPr>
          <p:nvPr>
            <p:ph type="sldNum" sz="quarter" idx="12"/>
          </p:nvPr>
        </p:nvSpPr>
        <p:spPr>
          <a:xfrm>
            <a:off x="9320107" y="9040144"/>
            <a:ext cx="3034453" cy="519289"/>
          </a:xfrm>
        </p:spPr>
        <p:txBody>
          <a:bodyPr/>
          <a:lstStyle/>
          <a:p>
            <a:fld id="{57D92C16-8AE8-1B4F-9331-F4A89351A681}"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pic>
        <p:nvPicPr>
          <p:cNvPr id="20" name="Picture 19"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652" y="3611174"/>
            <a:ext cx="691068" cy="706069"/>
          </a:xfrm>
          <a:prstGeom prst="rect">
            <a:avLst/>
          </a:prstGeom>
        </p:spPr>
      </p:pic>
      <p:pic>
        <p:nvPicPr>
          <p:cNvPr id="21" name="Picture 20"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579" y="3219263"/>
            <a:ext cx="691068" cy="706069"/>
          </a:xfrm>
          <a:prstGeom prst="rect">
            <a:avLst/>
          </a:prstGeom>
        </p:spPr>
      </p:pic>
      <p:pic>
        <p:nvPicPr>
          <p:cNvPr id="22" name="Picture 21"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695" y="2391153"/>
            <a:ext cx="691068" cy="706069"/>
          </a:xfrm>
          <a:prstGeom prst="rect">
            <a:avLst/>
          </a:prstGeom>
        </p:spPr>
      </p:pic>
      <p:pic>
        <p:nvPicPr>
          <p:cNvPr id="23" name="Picture 22"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230" y="3611174"/>
            <a:ext cx="691068" cy="706069"/>
          </a:xfrm>
          <a:prstGeom prst="rect">
            <a:avLst/>
          </a:prstGeom>
        </p:spPr>
      </p:pic>
      <p:pic>
        <p:nvPicPr>
          <p:cNvPr id="24" name="Picture 23"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162" y="2391153"/>
            <a:ext cx="691068" cy="706069"/>
          </a:xfrm>
          <a:prstGeom prst="rect">
            <a:avLst/>
          </a:prstGeom>
        </p:spPr>
      </p:pic>
      <p:pic>
        <p:nvPicPr>
          <p:cNvPr id="25" name="Picture 24"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641" y="3658649"/>
            <a:ext cx="691068" cy="706069"/>
          </a:xfrm>
          <a:prstGeom prst="rect">
            <a:avLst/>
          </a:prstGeom>
        </p:spPr>
      </p:pic>
      <p:pic>
        <p:nvPicPr>
          <p:cNvPr id="26" name="Picture 25"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264" y="2539077"/>
            <a:ext cx="691068" cy="706069"/>
          </a:xfrm>
          <a:prstGeom prst="rect">
            <a:avLst/>
          </a:prstGeom>
        </p:spPr>
      </p:pic>
      <p:pic>
        <p:nvPicPr>
          <p:cNvPr id="27" name="Picture 26"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85" y="2607900"/>
            <a:ext cx="691068" cy="706069"/>
          </a:xfrm>
          <a:prstGeom prst="rect">
            <a:avLst/>
          </a:prstGeom>
        </p:spPr>
      </p:pic>
      <p:sp>
        <p:nvSpPr>
          <p:cNvPr id="28" name="Rectangle 27"/>
          <p:cNvSpPr/>
          <p:nvPr/>
        </p:nvSpPr>
        <p:spPr>
          <a:xfrm>
            <a:off x="2602236" y="476959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 name="Rectangle 28"/>
          <p:cNvSpPr/>
          <p:nvPr/>
        </p:nvSpPr>
        <p:spPr>
          <a:xfrm>
            <a:off x="2602236" y="5090298"/>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 name="Rectangle 29"/>
          <p:cNvSpPr/>
          <p:nvPr/>
        </p:nvSpPr>
        <p:spPr>
          <a:xfrm>
            <a:off x="2602236" y="6004028"/>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 name="Rectangle 31"/>
          <p:cNvSpPr/>
          <p:nvPr/>
        </p:nvSpPr>
        <p:spPr>
          <a:xfrm>
            <a:off x="2520951" y="4648506"/>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 name="Rectangle 32"/>
          <p:cNvSpPr/>
          <p:nvPr/>
        </p:nvSpPr>
        <p:spPr>
          <a:xfrm>
            <a:off x="3624676" y="679250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 name="Rectangle 33"/>
          <p:cNvSpPr/>
          <p:nvPr/>
        </p:nvSpPr>
        <p:spPr>
          <a:xfrm>
            <a:off x="3624676" y="711320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 name="Rectangle 34"/>
          <p:cNvSpPr/>
          <p:nvPr/>
        </p:nvSpPr>
        <p:spPr>
          <a:xfrm>
            <a:off x="3624676" y="802693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 name="Rectangle 36"/>
          <p:cNvSpPr/>
          <p:nvPr/>
        </p:nvSpPr>
        <p:spPr>
          <a:xfrm>
            <a:off x="3543392" y="667141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 name="Rectangle 37"/>
          <p:cNvSpPr/>
          <p:nvPr/>
        </p:nvSpPr>
        <p:spPr>
          <a:xfrm>
            <a:off x="4273613" y="466355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 name="Rectangle 38"/>
          <p:cNvSpPr/>
          <p:nvPr/>
        </p:nvSpPr>
        <p:spPr>
          <a:xfrm>
            <a:off x="4273613" y="498425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 name="Rectangle 39"/>
          <p:cNvSpPr/>
          <p:nvPr/>
        </p:nvSpPr>
        <p:spPr>
          <a:xfrm>
            <a:off x="4273613" y="589798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 name="Rectangle 41"/>
          <p:cNvSpPr/>
          <p:nvPr/>
        </p:nvSpPr>
        <p:spPr>
          <a:xfrm>
            <a:off x="4192328" y="454246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 name="Rectangle 42"/>
          <p:cNvSpPr/>
          <p:nvPr/>
        </p:nvSpPr>
        <p:spPr>
          <a:xfrm>
            <a:off x="5141769" y="653884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4" name="Rectangle 43"/>
          <p:cNvSpPr/>
          <p:nvPr/>
        </p:nvSpPr>
        <p:spPr>
          <a:xfrm>
            <a:off x="5141769" y="685955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5" name="Rectangle 44"/>
          <p:cNvSpPr/>
          <p:nvPr/>
        </p:nvSpPr>
        <p:spPr>
          <a:xfrm>
            <a:off x="5141769" y="777327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5060485" y="6417757"/>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6475422" y="659760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6475422" y="691830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6475422" y="783203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6394137" y="6476511"/>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3" name="Rectangle 52"/>
          <p:cNvSpPr/>
          <p:nvPr/>
        </p:nvSpPr>
        <p:spPr>
          <a:xfrm>
            <a:off x="7474711" y="47586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7474711" y="507937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7474711" y="599310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7" name="Rectangle 56"/>
          <p:cNvSpPr/>
          <p:nvPr/>
        </p:nvSpPr>
        <p:spPr>
          <a:xfrm>
            <a:off x="7393427" y="463758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8434505" y="686784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9" name="Rectangle 58"/>
          <p:cNvSpPr/>
          <p:nvPr/>
        </p:nvSpPr>
        <p:spPr>
          <a:xfrm>
            <a:off x="8434505" y="718854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8434505" y="810227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2" name="Rectangle 61"/>
          <p:cNvSpPr/>
          <p:nvPr/>
        </p:nvSpPr>
        <p:spPr>
          <a:xfrm>
            <a:off x="8353221" y="674675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9979257" y="486884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9979257" y="518954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5" name="Rectangle 64"/>
          <p:cNvSpPr/>
          <p:nvPr/>
        </p:nvSpPr>
        <p:spPr>
          <a:xfrm>
            <a:off x="9979257" y="610327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7" name="Rectangle 66"/>
          <p:cNvSpPr/>
          <p:nvPr/>
        </p:nvSpPr>
        <p:spPr>
          <a:xfrm>
            <a:off x="9897972" y="474775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8" name="Straight Connector 67"/>
          <p:cNvCxnSpPr>
            <a:stCxn id="38" idx="1"/>
            <a:endCxn id="28" idx="3"/>
          </p:cNvCxnSpPr>
          <p:nvPr/>
        </p:nvCxnSpPr>
        <p:spPr>
          <a:xfrm flipH="1">
            <a:off x="3031070" y="4767506"/>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69" name="Straight Connector 68"/>
          <p:cNvCxnSpPr>
            <a:stCxn id="38" idx="1"/>
            <a:endCxn id="29" idx="3"/>
          </p:cNvCxnSpPr>
          <p:nvPr/>
        </p:nvCxnSpPr>
        <p:spPr>
          <a:xfrm flipH="1">
            <a:off x="3031070" y="4767508"/>
            <a:ext cx="1242542" cy="426743"/>
          </a:xfrm>
          <a:prstGeom prst="line">
            <a:avLst/>
          </a:prstGeom>
          <a:ln w="15875"/>
        </p:spPr>
        <p:style>
          <a:lnRef idx="2">
            <a:schemeClr val="dk1"/>
          </a:lnRef>
          <a:fillRef idx="0">
            <a:schemeClr val="dk1"/>
          </a:fillRef>
          <a:effectRef idx="1">
            <a:schemeClr val="dk1"/>
          </a:effectRef>
          <a:fontRef idx="minor">
            <a:schemeClr val="tx1"/>
          </a:fontRef>
        </p:style>
      </p:cxnSp>
      <p:cxnSp>
        <p:nvCxnSpPr>
          <p:cNvPr id="70" name="Straight Connector 69"/>
          <p:cNvCxnSpPr>
            <a:stCxn id="40" idx="1"/>
            <a:endCxn id="29" idx="3"/>
          </p:cNvCxnSpPr>
          <p:nvPr/>
        </p:nvCxnSpPr>
        <p:spPr>
          <a:xfrm flipH="1" flipV="1">
            <a:off x="3031070" y="5194251"/>
            <a:ext cx="1242542" cy="807689"/>
          </a:xfrm>
          <a:prstGeom prst="line">
            <a:avLst/>
          </a:prstGeom>
          <a:ln w="15875"/>
        </p:spPr>
        <p:style>
          <a:lnRef idx="2">
            <a:schemeClr val="dk1"/>
          </a:lnRef>
          <a:fillRef idx="0">
            <a:schemeClr val="dk1"/>
          </a:fillRef>
          <a:effectRef idx="1">
            <a:schemeClr val="dk1"/>
          </a:effectRef>
          <a:fontRef idx="minor">
            <a:schemeClr val="tx1"/>
          </a:fontRef>
        </p:style>
      </p:cxnSp>
      <p:cxnSp>
        <p:nvCxnSpPr>
          <p:cNvPr id="71" name="Straight Connector 70"/>
          <p:cNvCxnSpPr>
            <a:stCxn id="39" idx="1"/>
            <a:endCxn id="30" idx="3"/>
          </p:cNvCxnSpPr>
          <p:nvPr/>
        </p:nvCxnSpPr>
        <p:spPr>
          <a:xfrm flipH="1">
            <a:off x="3031070" y="5088209"/>
            <a:ext cx="1242542" cy="1019770"/>
          </a:xfrm>
          <a:prstGeom prst="line">
            <a:avLst/>
          </a:prstGeom>
          <a:ln w="15875"/>
        </p:spPr>
        <p:style>
          <a:lnRef idx="2">
            <a:schemeClr val="dk1"/>
          </a:lnRef>
          <a:fillRef idx="0">
            <a:schemeClr val="dk1"/>
          </a:fillRef>
          <a:effectRef idx="1">
            <a:schemeClr val="dk1"/>
          </a:effectRef>
          <a:fontRef idx="minor">
            <a:schemeClr val="tx1"/>
          </a:fontRef>
        </p:style>
      </p:cxnSp>
      <p:cxnSp>
        <p:nvCxnSpPr>
          <p:cNvPr id="72" name="Straight Connector 71"/>
          <p:cNvCxnSpPr>
            <a:stCxn id="40" idx="1"/>
            <a:endCxn id="30" idx="3"/>
          </p:cNvCxnSpPr>
          <p:nvPr/>
        </p:nvCxnSpPr>
        <p:spPr>
          <a:xfrm flipH="1">
            <a:off x="3031070" y="6001938"/>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73" name="Straight Connector 72"/>
          <p:cNvCxnSpPr>
            <a:stCxn id="38" idx="1"/>
            <a:endCxn id="30" idx="3"/>
          </p:cNvCxnSpPr>
          <p:nvPr/>
        </p:nvCxnSpPr>
        <p:spPr>
          <a:xfrm flipH="1">
            <a:off x="3031070" y="4767506"/>
            <a:ext cx="1242542" cy="1340473"/>
          </a:xfrm>
          <a:prstGeom prst="line">
            <a:avLst/>
          </a:prstGeom>
          <a:ln w="15875"/>
        </p:spPr>
        <p:style>
          <a:lnRef idx="2">
            <a:schemeClr val="dk1"/>
          </a:lnRef>
          <a:fillRef idx="0">
            <a:schemeClr val="dk1"/>
          </a:fillRef>
          <a:effectRef idx="1">
            <a:schemeClr val="dk1"/>
          </a:effectRef>
          <a:fontRef idx="minor">
            <a:schemeClr val="tx1"/>
          </a:fontRef>
        </p:style>
      </p:cxnSp>
      <p:cxnSp>
        <p:nvCxnSpPr>
          <p:cNvPr id="74" name="Straight Connector 73"/>
          <p:cNvCxnSpPr>
            <a:stCxn id="33" idx="1"/>
            <a:endCxn id="28" idx="3"/>
          </p:cNvCxnSpPr>
          <p:nvPr/>
        </p:nvCxnSpPr>
        <p:spPr>
          <a:xfrm flipH="1" flipV="1">
            <a:off x="3031070" y="4873547"/>
            <a:ext cx="593606" cy="2022909"/>
          </a:xfrm>
          <a:prstGeom prst="line">
            <a:avLst/>
          </a:prstGeom>
          <a:ln w="15875"/>
        </p:spPr>
        <p:style>
          <a:lnRef idx="2">
            <a:schemeClr val="dk1"/>
          </a:lnRef>
          <a:fillRef idx="0">
            <a:schemeClr val="dk1"/>
          </a:fillRef>
          <a:effectRef idx="1">
            <a:schemeClr val="dk1"/>
          </a:effectRef>
          <a:fontRef idx="minor">
            <a:schemeClr val="tx1"/>
          </a:fontRef>
        </p:style>
      </p:cxnSp>
      <p:cxnSp>
        <p:nvCxnSpPr>
          <p:cNvPr id="75" name="Straight Connector 74"/>
          <p:cNvCxnSpPr>
            <a:stCxn id="135" idx="1"/>
            <a:endCxn id="30" idx="3"/>
          </p:cNvCxnSpPr>
          <p:nvPr/>
        </p:nvCxnSpPr>
        <p:spPr>
          <a:xfrm flipH="1">
            <a:off x="3031070" y="5391230"/>
            <a:ext cx="1244870" cy="716749"/>
          </a:xfrm>
          <a:prstGeom prst="line">
            <a:avLst/>
          </a:prstGeom>
          <a:ln w="15875"/>
        </p:spPr>
        <p:style>
          <a:lnRef idx="2">
            <a:schemeClr val="dk1"/>
          </a:lnRef>
          <a:fillRef idx="0">
            <a:schemeClr val="dk1"/>
          </a:fillRef>
          <a:effectRef idx="1">
            <a:schemeClr val="dk1"/>
          </a:effectRef>
          <a:fontRef idx="minor">
            <a:schemeClr val="tx1"/>
          </a:fontRef>
        </p:style>
      </p:cxnSp>
      <p:cxnSp>
        <p:nvCxnSpPr>
          <p:cNvPr id="76" name="Straight Connector 75"/>
          <p:cNvCxnSpPr>
            <a:stCxn id="43" idx="1"/>
            <a:endCxn id="35" idx="3"/>
          </p:cNvCxnSpPr>
          <p:nvPr/>
        </p:nvCxnSpPr>
        <p:spPr>
          <a:xfrm flipH="1">
            <a:off x="4053513" y="6642799"/>
            <a:ext cx="1088257" cy="1488090"/>
          </a:xfrm>
          <a:prstGeom prst="line">
            <a:avLst/>
          </a:prstGeom>
          <a:ln w="15875"/>
        </p:spPr>
        <p:style>
          <a:lnRef idx="2">
            <a:schemeClr val="dk1"/>
          </a:lnRef>
          <a:fillRef idx="0">
            <a:schemeClr val="dk1"/>
          </a:fillRef>
          <a:effectRef idx="1">
            <a:schemeClr val="dk1"/>
          </a:effectRef>
          <a:fontRef idx="minor">
            <a:schemeClr val="tx1"/>
          </a:fontRef>
        </p:style>
      </p:cxnSp>
      <p:cxnSp>
        <p:nvCxnSpPr>
          <p:cNvPr id="77" name="Straight Connector 76"/>
          <p:cNvCxnSpPr>
            <a:stCxn id="43" idx="1"/>
            <a:endCxn id="33" idx="3"/>
          </p:cNvCxnSpPr>
          <p:nvPr/>
        </p:nvCxnSpPr>
        <p:spPr>
          <a:xfrm flipH="1">
            <a:off x="4053513" y="6642799"/>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78" name="Straight Connector 77"/>
          <p:cNvCxnSpPr>
            <a:stCxn id="44" idx="1"/>
            <a:endCxn id="34" idx="3"/>
          </p:cNvCxnSpPr>
          <p:nvPr/>
        </p:nvCxnSpPr>
        <p:spPr>
          <a:xfrm flipH="1">
            <a:off x="4053513" y="6963502"/>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79" name="Straight Connector 78"/>
          <p:cNvCxnSpPr>
            <a:stCxn id="45" idx="1"/>
            <a:endCxn id="35" idx="3"/>
          </p:cNvCxnSpPr>
          <p:nvPr/>
        </p:nvCxnSpPr>
        <p:spPr>
          <a:xfrm flipH="1">
            <a:off x="4053513" y="7877231"/>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80" name="Straight Connector 79"/>
          <p:cNvCxnSpPr>
            <a:stCxn id="45" idx="1"/>
            <a:endCxn id="34" idx="3"/>
          </p:cNvCxnSpPr>
          <p:nvPr/>
        </p:nvCxnSpPr>
        <p:spPr>
          <a:xfrm flipH="1" flipV="1">
            <a:off x="4053513" y="7217161"/>
            <a:ext cx="1088257" cy="660072"/>
          </a:xfrm>
          <a:prstGeom prst="line">
            <a:avLst/>
          </a:prstGeom>
          <a:ln w="15875"/>
        </p:spPr>
        <p:style>
          <a:lnRef idx="2">
            <a:schemeClr val="dk1"/>
          </a:lnRef>
          <a:fillRef idx="0">
            <a:schemeClr val="dk1"/>
          </a:fillRef>
          <a:effectRef idx="1">
            <a:schemeClr val="dk1"/>
          </a:effectRef>
          <a:fontRef idx="minor">
            <a:schemeClr val="tx1"/>
          </a:fontRef>
        </p:style>
      </p:cxnSp>
      <p:cxnSp>
        <p:nvCxnSpPr>
          <p:cNvPr id="81" name="Straight Connector 80"/>
          <p:cNvCxnSpPr>
            <a:stCxn id="38" idx="3"/>
            <a:endCxn id="43" idx="1"/>
          </p:cNvCxnSpPr>
          <p:nvPr/>
        </p:nvCxnSpPr>
        <p:spPr>
          <a:xfrm>
            <a:off x="4702447" y="4767507"/>
            <a:ext cx="439322" cy="1875292"/>
          </a:xfrm>
          <a:prstGeom prst="line">
            <a:avLst/>
          </a:prstGeom>
          <a:ln w="15875"/>
        </p:spPr>
        <p:style>
          <a:lnRef idx="2">
            <a:schemeClr val="dk1"/>
          </a:lnRef>
          <a:fillRef idx="0">
            <a:schemeClr val="dk1"/>
          </a:fillRef>
          <a:effectRef idx="1">
            <a:schemeClr val="dk1"/>
          </a:effectRef>
          <a:fontRef idx="minor">
            <a:schemeClr val="tx1"/>
          </a:fontRef>
        </p:style>
      </p:cxnSp>
      <p:cxnSp>
        <p:nvCxnSpPr>
          <p:cNvPr id="82" name="Straight Connector 81"/>
          <p:cNvCxnSpPr>
            <a:endCxn id="40" idx="3"/>
          </p:cNvCxnSpPr>
          <p:nvPr/>
        </p:nvCxnSpPr>
        <p:spPr>
          <a:xfrm flipH="1" flipV="1">
            <a:off x="4702447" y="6001939"/>
            <a:ext cx="439322" cy="916366"/>
          </a:xfrm>
          <a:prstGeom prst="line">
            <a:avLst/>
          </a:prstGeom>
          <a:ln w="15875"/>
        </p:spPr>
        <p:style>
          <a:lnRef idx="2">
            <a:schemeClr val="dk1"/>
          </a:lnRef>
          <a:fillRef idx="0">
            <a:schemeClr val="dk1"/>
          </a:fillRef>
          <a:effectRef idx="1">
            <a:schemeClr val="dk1"/>
          </a:effectRef>
          <a:fontRef idx="minor">
            <a:schemeClr val="tx1"/>
          </a:fontRef>
        </p:style>
      </p:cxnSp>
      <p:cxnSp>
        <p:nvCxnSpPr>
          <p:cNvPr id="83" name="Straight Connector 82"/>
          <p:cNvCxnSpPr>
            <a:stCxn id="48" idx="1"/>
          </p:cNvCxnSpPr>
          <p:nvPr/>
        </p:nvCxnSpPr>
        <p:spPr>
          <a:xfrm flipH="1" flipV="1">
            <a:off x="4702447" y="5090299"/>
            <a:ext cx="1772974" cy="1611254"/>
          </a:xfrm>
          <a:prstGeom prst="line">
            <a:avLst/>
          </a:prstGeom>
          <a:ln w="15875"/>
        </p:spPr>
        <p:style>
          <a:lnRef idx="2">
            <a:schemeClr val="dk1"/>
          </a:lnRef>
          <a:fillRef idx="0">
            <a:schemeClr val="dk1"/>
          </a:fillRef>
          <a:effectRef idx="1">
            <a:schemeClr val="dk1"/>
          </a:effectRef>
          <a:fontRef idx="minor">
            <a:schemeClr val="tx1"/>
          </a:fontRef>
        </p:style>
      </p:cxnSp>
      <p:cxnSp>
        <p:nvCxnSpPr>
          <p:cNvPr id="84" name="Straight Connector 83"/>
          <p:cNvCxnSpPr>
            <a:stCxn id="49" idx="1"/>
            <a:endCxn id="40" idx="3"/>
          </p:cNvCxnSpPr>
          <p:nvPr/>
        </p:nvCxnSpPr>
        <p:spPr>
          <a:xfrm flipH="1" flipV="1">
            <a:off x="4702447" y="6001939"/>
            <a:ext cx="1772974" cy="1020316"/>
          </a:xfrm>
          <a:prstGeom prst="line">
            <a:avLst/>
          </a:prstGeom>
          <a:ln w="15875"/>
        </p:spPr>
        <p:style>
          <a:lnRef idx="2">
            <a:schemeClr val="dk1"/>
          </a:lnRef>
          <a:fillRef idx="0">
            <a:schemeClr val="dk1"/>
          </a:fillRef>
          <a:effectRef idx="1">
            <a:schemeClr val="dk1"/>
          </a:effectRef>
          <a:fontRef idx="minor">
            <a:schemeClr val="tx1"/>
          </a:fontRef>
        </p:style>
      </p:cxnSp>
      <p:cxnSp>
        <p:nvCxnSpPr>
          <p:cNvPr id="85" name="Straight Connector 84"/>
          <p:cNvCxnSpPr>
            <a:stCxn id="50" idx="1"/>
            <a:endCxn id="38" idx="3"/>
          </p:cNvCxnSpPr>
          <p:nvPr/>
        </p:nvCxnSpPr>
        <p:spPr>
          <a:xfrm flipH="1" flipV="1">
            <a:off x="4702447" y="4767506"/>
            <a:ext cx="1772974" cy="3168478"/>
          </a:xfrm>
          <a:prstGeom prst="line">
            <a:avLst/>
          </a:prstGeom>
          <a:ln w="15875"/>
        </p:spPr>
        <p:style>
          <a:lnRef idx="2">
            <a:schemeClr val="dk1"/>
          </a:lnRef>
          <a:fillRef idx="0">
            <a:schemeClr val="dk1"/>
          </a:fillRef>
          <a:effectRef idx="1">
            <a:schemeClr val="dk1"/>
          </a:effectRef>
          <a:fontRef idx="minor">
            <a:schemeClr val="tx1"/>
          </a:fontRef>
        </p:style>
      </p:cxnSp>
      <p:cxnSp>
        <p:nvCxnSpPr>
          <p:cNvPr id="86" name="Straight Connector 85"/>
          <p:cNvCxnSpPr>
            <a:stCxn id="49" idx="1"/>
            <a:endCxn id="45" idx="3"/>
          </p:cNvCxnSpPr>
          <p:nvPr/>
        </p:nvCxnSpPr>
        <p:spPr>
          <a:xfrm flipH="1">
            <a:off x="5570606" y="7022257"/>
            <a:ext cx="904816" cy="854976"/>
          </a:xfrm>
          <a:prstGeom prst="line">
            <a:avLst/>
          </a:prstGeom>
          <a:ln w="15875"/>
        </p:spPr>
        <p:style>
          <a:lnRef idx="2">
            <a:schemeClr val="dk1"/>
          </a:lnRef>
          <a:fillRef idx="0">
            <a:schemeClr val="dk1"/>
          </a:fillRef>
          <a:effectRef idx="1">
            <a:schemeClr val="dk1"/>
          </a:effectRef>
          <a:fontRef idx="minor">
            <a:schemeClr val="tx1"/>
          </a:fontRef>
        </p:style>
      </p:cxnSp>
      <p:cxnSp>
        <p:nvCxnSpPr>
          <p:cNvPr id="87" name="Straight Connector 86"/>
          <p:cNvCxnSpPr>
            <a:stCxn id="50" idx="1"/>
            <a:endCxn id="44" idx="3"/>
          </p:cNvCxnSpPr>
          <p:nvPr/>
        </p:nvCxnSpPr>
        <p:spPr>
          <a:xfrm flipH="1" flipV="1">
            <a:off x="5570606" y="6963504"/>
            <a:ext cx="904816" cy="972483"/>
          </a:xfrm>
          <a:prstGeom prst="line">
            <a:avLst/>
          </a:prstGeom>
          <a:ln w="15875"/>
        </p:spPr>
        <p:style>
          <a:lnRef idx="2">
            <a:schemeClr val="dk1"/>
          </a:lnRef>
          <a:fillRef idx="0">
            <a:schemeClr val="dk1"/>
          </a:fillRef>
          <a:effectRef idx="1">
            <a:schemeClr val="dk1"/>
          </a:effectRef>
          <a:fontRef idx="minor">
            <a:schemeClr val="tx1"/>
          </a:fontRef>
        </p:style>
      </p:cxnSp>
      <p:cxnSp>
        <p:nvCxnSpPr>
          <p:cNvPr id="88" name="Straight Connector 87"/>
          <p:cNvCxnSpPr>
            <a:stCxn id="48" idx="1"/>
            <a:endCxn id="43" idx="3"/>
          </p:cNvCxnSpPr>
          <p:nvPr/>
        </p:nvCxnSpPr>
        <p:spPr>
          <a:xfrm flipH="1" flipV="1">
            <a:off x="5570606" y="6642801"/>
            <a:ext cx="904816" cy="58753"/>
          </a:xfrm>
          <a:prstGeom prst="line">
            <a:avLst/>
          </a:prstGeom>
          <a:ln w="15875"/>
        </p:spPr>
        <p:style>
          <a:lnRef idx="2">
            <a:schemeClr val="dk1"/>
          </a:lnRef>
          <a:fillRef idx="0">
            <a:schemeClr val="dk1"/>
          </a:fillRef>
          <a:effectRef idx="1">
            <a:schemeClr val="dk1"/>
          </a:effectRef>
          <a:fontRef idx="minor">
            <a:schemeClr val="tx1"/>
          </a:fontRef>
        </p:style>
      </p:cxnSp>
      <p:cxnSp>
        <p:nvCxnSpPr>
          <p:cNvPr id="89" name="Straight Connector 88"/>
          <p:cNvCxnSpPr>
            <a:stCxn id="49" idx="1"/>
            <a:endCxn id="43" idx="3"/>
          </p:cNvCxnSpPr>
          <p:nvPr/>
        </p:nvCxnSpPr>
        <p:spPr>
          <a:xfrm flipH="1" flipV="1">
            <a:off x="5570606" y="6642801"/>
            <a:ext cx="904816" cy="379456"/>
          </a:xfrm>
          <a:prstGeom prst="line">
            <a:avLst/>
          </a:prstGeom>
          <a:ln w="15875"/>
        </p:spPr>
        <p:style>
          <a:lnRef idx="2">
            <a:schemeClr val="dk1"/>
          </a:lnRef>
          <a:fillRef idx="0">
            <a:schemeClr val="dk1"/>
          </a:fillRef>
          <a:effectRef idx="1">
            <a:schemeClr val="dk1"/>
          </a:effectRef>
          <a:fontRef idx="minor">
            <a:schemeClr val="tx1"/>
          </a:fontRef>
        </p:style>
      </p:cxnSp>
      <p:cxnSp>
        <p:nvCxnSpPr>
          <p:cNvPr id="90" name="Straight Connector 89"/>
          <p:cNvCxnSpPr>
            <a:stCxn id="58" idx="1"/>
            <a:endCxn id="48" idx="3"/>
          </p:cNvCxnSpPr>
          <p:nvPr/>
        </p:nvCxnSpPr>
        <p:spPr>
          <a:xfrm flipH="1" flipV="1">
            <a:off x="6904257" y="6701552"/>
            <a:ext cx="1530249" cy="270242"/>
          </a:xfrm>
          <a:prstGeom prst="line">
            <a:avLst/>
          </a:prstGeom>
          <a:ln w="15875"/>
        </p:spPr>
        <p:style>
          <a:lnRef idx="2">
            <a:schemeClr val="dk1"/>
          </a:lnRef>
          <a:fillRef idx="0">
            <a:schemeClr val="dk1"/>
          </a:fillRef>
          <a:effectRef idx="1">
            <a:schemeClr val="dk1"/>
          </a:effectRef>
          <a:fontRef idx="minor">
            <a:schemeClr val="tx1"/>
          </a:fontRef>
        </p:style>
      </p:cxnSp>
      <p:cxnSp>
        <p:nvCxnSpPr>
          <p:cNvPr id="91" name="Straight Connector 90"/>
          <p:cNvCxnSpPr>
            <a:stCxn id="58" idx="1"/>
            <a:endCxn id="49" idx="3"/>
          </p:cNvCxnSpPr>
          <p:nvPr/>
        </p:nvCxnSpPr>
        <p:spPr>
          <a:xfrm flipH="1">
            <a:off x="6904257" y="6971795"/>
            <a:ext cx="1530249" cy="50460"/>
          </a:xfrm>
          <a:prstGeom prst="line">
            <a:avLst/>
          </a:prstGeom>
          <a:ln w="15875"/>
        </p:spPr>
        <p:style>
          <a:lnRef idx="2">
            <a:schemeClr val="dk1"/>
          </a:lnRef>
          <a:fillRef idx="0">
            <a:schemeClr val="dk1"/>
          </a:fillRef>
          <a:effectRef idx="1">
            <a:schemeClr val="dk1"/>
          </a:effectRef>
          <a:fontRef idx="minor">
            <a:schemeClr val="tx1"/>
          </a:fontRef>
        </p:style>
      </p:cxnSp>
      <p:cxnSp>
        <p:nvCxnSpPr>
          <p:cNvPr id="92" name="Straight Connector 91"/>
          <p:cNvCxnSpPr>
            <a:stCxn id="55" idx="1"/>
            <a:endCxn id="48" idx="3"/>
          </p:cNvCxnSpPr>
          <p:nvPr/>
        </p:nvCxnSpPr>
        <p:spPr>
          <a:xfrm flipH="1">
            <a:off x="6904258" y="6097057"/>
            <a:ext cx="570455" cy="604496"/>
          </a:xfrm>
          <a:prstGeom prst="line">
            <a:avLst/>
          </a:prstGeom>
          <a:ln w="15875"/>
        </p:spPr>
        <p:style>
          <a:lnRef idx="2">
            <a:schemeClr val="dk1"/>
          </a:lnRef>
          <a:fillRef idx="0">
            <a:schemeClr val="dk1"/>
          </a:fillRef>
          <a:effectRef idx="1">
            <a:schemeClr val="dk1"/>
          </a:effectRef>
          <a:fontRef idx="minor">
            <a:schemeClr val="tx1"/>
          </a:fontRef>
        </p:style>
      </p:cxnSp>
      <p:cxnSp>
        <p:nvCxnSpPr>
          <p:cNvPr id="93" name="Straight Connector 92"/>
          <p:cNvCxnSpPr>
            <a:stCxn id="53" idx="1"/>
            <a:endCxn id="48" idx="3"/>
          </p:cNvCxnSpPr>
          <p:nvPr/>
        </p:nvCxnSpPr>
        <p:spPr>
          <a:xfrm flipH="1">
            <a:off x="6904258" y="4862625"/>
            <a:ext cx="570455" cy="1838928"/>
          </a:xfrm>
          <a:prstGeom prst="line">
            <a:avLst/>
          </a:prstGeom>
          <a:ln w="15875"/>
        </p:spPr>
        <p:style>
          <a:lnRef idx="2">
            <a:schemeClr val="dk1"/>
          </a:lnRef>
          <a:fillRef idx="0">
            <a:schemeClr val="dk1"/>
          </a:fillRef>
          <a:effectRef idx="1">
            <a:schemeClr val="dk1"/>
          </a:effectRef>
          <a:fontRef idx="minor">
            <a:schemeClr val="tx1"/>
          </a:fontRef>
        </p:style>
      </p:cxnSp>
      <p:cxnSp>
        <p:nvCxnSpPr>
          <p:cNvPr id="94" name="Straight Connector 93"/>
          <p:cNvCxnSpPr>
            <a:stCxn id="54" idx="1"/>
            <a:endCxn id="49" idx="3"/>
          </p:cNvCxnSpPr>
          <p:nvPr/>
        </p:nvCxnSpPr>
        <p:spPr>
          <a:xfrm flipH="1">
            <a:off x="6904258" y="5183327"/>
            <a:ext cx="570455" cy="1838928"/>
          </a:xfrm>
          <a:prstGeom prst="line">
            <a:avLst/>
          </a:prstGeom>
          <a:ln w="15875"/>
        </p:spPr>
        <p:style>
          <a:lnRef idx="2">
            <a:schemeClr val="dk1"/>
          </a:lnRef>
          <a:fillRef idx="0">
            <a:schemeClr val="dk1"/>
          </a:fillRef>
          <a:effectRef idx="1">
            <a:schemeClr val="dk1"/>
          </a:effectRef>
          <a:fontRef idx="minor">
            <a:schemeClr val="tx1"/>
          </a:fontRef>
        </p:style>
      </p:cxnSp>
      <p:cxnSp>
        <p:nvCxnSpPr>
          <p:cNvPr id="95" name="Straight Connector 94"/>
          <p:cNvCxnSpPr>
            <a:stCxn id="59" idx="1"/>
            <a:endCxn id="50" idx="3"/>
          </p:cNvCxnSpPr>
          <p:nvPr/>
        </p:nvCxnSpPr>
        <p:spPr>
          <a:xfrm flipH="1">
            <a:off x="6904257" y="7292497"/>
            <a:ext cx="1530249" cy="643487"/>
          </a:xfrm>
          <a:prstGeom prst="line">
            <a:avLst/>
          </a:prstGeom>
          <a:ln w="15875"/>
        </p:spPr>
        <p:style>
          <a:lnRef idx="2">
            <a:schemeClr val="dk1"/>
          </a:lnRef>
          <a:fillRef idx="0">
            <a:schemeClr val="dk1"/>
          </a:fillRef>
          <a:effectRef idx="1">
            <a:schemeClr val="dk1"/>
          </a:effectRef>
          <a:fontRef idx="minor">
            <a:schemeClr val="tx1"/>
          </a:fontRef>
        </p:style>
      </p:cxnSp>
      <p:cxnSp>
        <p:nvCxnSpPr>
          <p:cNvPr id="96" name="Straight Connector 95"/>
          <p:cNvCxnSpPr>
            <a:stCxn id="60" idx="1"/>
            <a:endCxn id="49" idx="3"/>
          </p:cNvCxnSpPr>
          <p:nvPr/>
        </p:nvCxnSpPr>
        <p:spPr>
          <a:xfrm flipH="1" flipV="1">
            <a:off x="6904257" y="7022255"/>
            <a:ext cx="1530249" cy="1183972"/>
          </a:xfrm>
          <a:prstGeom prst="line">
            <a:avLst/>
          </a:prstGeom>
          <a:ln w="15875"/>
        </p:spPr>
        <p:style>
          <a:lnRef idx="2">
            <a:schemeClr val="dk1"/>
          </a:lnRef>
          <a:fillRef idx="0">
            <a:schemeClr val="dk1"/>
          </a:fillRef>
          <a:effectRef idx="1">
            <a:schemeClr val="dk1"/>
          </a:effectRef>
          <a:fontRef idx="minor">
            <a:schemeClr val="tx1"/>
          </a:fontRef>
        </p:style>
      </p:cxnSp>
      <p:cxnSp>
        <p:nvCxnSpPr>
          <p:cNvPr id="97" name="Straight Connector 96"/>
          <p:cNvCxnSpPr>
            <a:stCxn id="58" idx="1"/>
            <a:endCxn id="50" idx="3"/>
          </p:cNvCxnSpPr>
          <p:nvPr/>
        </p:nvCxnSpPr>
        <p:spPr>
          <a:xfrm flipH="1">
            <a:off x="6904257" y="6971794"/>
            <a:ext cx="1530249" cy="964190"/>
          </a:xfrm>
          <a:prstGeom prst="line">
            <a:avLst/>
          </a:prstGeom>
          <a:ln w="15875"/>
        </p:spPr>
        <p:style>
          <a:lnRef idx="2">
            <a:schemeClr val="dk1"/>
          </a:lnRef>
          <a:fillRef idx="0">
            <a:schemeClr val="dk1"/>
          </a:fillRef>
          <a:effectRef idx="1">
            <a:schemeClr val="dk1"/>
          </a:effectRef>
          <a:fontRef idx="minor">
            <a:schemeClr val="tx1"/>
          </a:fontRef>
        </p:style>
      </p:cxnSp>
      <p:cxnSp>
        <p:nvCxnSpPr>
          <p:cNvPr id="98" name="Straight Connector 97"/>
          <p:cNvCxnSpPr>
            <a:stCxn id="58" idx="1"/>
          </p:cNvCxnSpPr>
          <p:nvPr/>
        </p:nvCxnSpPr>
        <p:spPr>
          <a:xfrm flipH="1" flipV="1">
            <a:off x="7903546" y="6107979"/>
            <a:ext cx="530958" cy="863815"/>
          </a:xfrm>
          <a:prstGeom prst="line">
            <a:avLst/>
          </a:prstGeom>
          <a:ln w="15875"/>
        </p:spPr>
        <p:style>
          <a:lnRef idx="2">
            <a:schemeClr val="dk1"/>
          </a:lnRef>
          <a:fillRef idx="0">
            <a:schemeClr val="dk1"/>
          </a:fillRef>
          <a:effectRef idx="1">
            <a:schemeClr val="dk1"/>
          </a:effectRef>
          <a:fontRef idx="minor">
            <a:schemeClr val="tx1"/>
          </a:fontRef>
        </p:style>
      </p:cxnSp>
      <p:cxnSp>
        <p:nvCxnSpPr>
          <p:cNvPr id="99" name="Straight Connector 98"/>
          <p:cNvCxnSpPr>
            <a:endCxn id="55" idx="3"/>
          </p:cNvCxnSpPr>
          <p:nvPr/>
        </p:nvCxnSpPr>
        <p:spPr>
          <a:xfrm flipH="1" flipV="1">
            <a:off x="7903548" y="6097058"/>
            <a:ext cx="530960" cy="2137785"/>
          </a:xfrm>
          <a:prstGeom prst="line">
            <a:avLst/>
          </a:prstGeom>
          <a:ln w="15875"/>
        </p:spPr>
        <p:style>
          <a:lnRef idx="2">
            <a:schemeClr val="dk1"/>
          </a:lnRef>
          <a:fillRef idx="0">
            <a:schemeClr val="dk1"/>
          </a:fillRef>
          <a:effectRef idx="1">
            <a:schemeClr val="dk1"/>
          </a:effectRef>
          <a:fontRef idx="minor">
            <a:schemeClr val="tx1"/>
          </a:fontRef>
        </p:style>
      </p:cxnSp>
      <p:cxnSp>
        <p:nvCxnSpPr>
          <p:cNvPr id="100" name="Straight Connector 99"/>
          <p:cNvCxnSpPr>
            <a:stCxn id="65" idx="1"/>
            <a:endCxn id="58" idx="3"/>
          </p:cNvCxnSpPr>
          <p:nvPr/>
        </p:nvCxnSpPr>
        <p:spPr>
          <a:xfrm flipH="1">
            <a:off x="8863340" y="6207227"/>
            <a:ext cx="1115915" cy="764568"/>
          </a:xfrm>
          <a:prstGeom prst="line">
            <a:avLst/>
          </a:prstGeom>
          <a:ln w="15875"/>
        </p:spPr>
        <p:style>
          <a:lnRef idx="2">
            <a:schemeClr val="dk1"/>
          </a:lnRef>
          <a:fillRef idx="0">
            <a:schemeClr val="dk1"/>
          </a:fillRef>
          <a:effectRef idx="1">
            <a:schemeClr val="dk1"/>
          </a:effectRef>
          <a:fontRef idx="minor">
            <a:schemeClr val="tx1"/>
          </a:fontRef>
        </p:style>
      </p:cxnSp>
      <p:cxnSp>
        <p:nvCxnSpPr>
          <p:cNvPr id="101" name="Straight Connector 100"/>
          <p:cNvCxnSpPr>
            <a:stCxn id="64" idx="1"/>
            <a:endCxn id="54" idx="3"/>
          </p:cNvCxnSpPr>
          <p:nvPr/>
        </p:nvCxnSpPr>
        <p:spPr>
          <a:xfrm flipH="1" flipV="1">
            <a:off x="7903549" y="5183329"/>
            <a:ext cx="2075709" cy="110170"/>
          </a:xfrm>
          <a:prstGeom prst="line">
            <a:avLst/>
          </a:prstGeom>
          <a:ln w="15875"/>
        </p:spPr>
        <p:style>
          <a:lnRef idx="2">
            <a:schemeClr val="dk1"/>
          </a:lnRef>
          <a:fillRef idx="0">
            <a:schemeClr val="dk1"/>
          </a:fillRef>
          <a:effectRef idx="1">
            <a:schemeClr val="dk1"/>
          </a:effectRef>
          <a:fontRef idx="minor">
            <a:schemeClr val="tx1"/>
          </a:fontRef>
        </p:style>
      </p:cxnSp>
      <p:cxnSp>
        <p:nvCxnSpPr>
          <p:cNvPr id="102" name="Straight Connector 101"/>
          <p:cNvCxnSpPr>
            <a:stCxn id="63" idx="1"/>
            <a:endCxn id="54" idx="3"/>
          </p:cNvCxnSpPr>
          <p:nvPr/>
        </p:nvCxnSpPr>
        <p:spPr>
          <a:xfrm flipH="1">
            <a:off x="7903549" y="4972796"/>
            <a:ext cx="2075709" cy="210533"/>
          </a:xfrm>
          <a:prstGeom prst="line">
            <a:avLst/>
          </a:prstGeom>
          <a:ln w="15875"/>
        </p:spPr>
        <p:style>
          <a:lnRef idx="2">
            <a:schemeClr val="dk1"/>
          </a:lnRef>
          <a:fillRef idx="0">
            <a:schemeClr val="dk1"/>
          </a:fillRef>
          <a:effectRef idx="1">
            <a:schemeClr val="dk1"/>
          </a:effectRef>
          <a:fontRef idx="minor">
            <a:schemeClr val="tx1"/>
          </a:fontRef>
        </p:style>
      </p:cxnSp>
      <p:cxnSp>
        <p:nvCxnSpPr>
          <p:cNvPr id="103" name="Straight Connector 102"/>
          <p:cNvCxnSpPr>
            <a:stCxn id="65" idx="1"/>
            <a:endCxn id="53" idx="3"/>
          </p:cNvCxnSpPr>
          <p:nvPr/>
        </p:nvCxnSpPr>
        <p:spPr>
          <a:xfrm flipH="1" flipV="1">
            <a:off x="7903549" y="4862625"/>
            <a:ext cx="2075709" cy="1344602"/>
          </a:xfrm>
          <a:prstGeom prst="line">
            <a:avLst/>
          </a:prstGeom>
          <a:ln w="15875"/>
        </p:spPr>
        <p:style>
          <a:lnRef idx="2">
            <a:schemeClr val="dk1"/>
          </a:lnRef>
          <a:fillRef idx="0">
            <a:schemeClr val="dk1"/>
          </a:fillRef>
          <a:effectRef idx="1">
            <a:schemeClr val="dk1"/>
          </a:effectRef>
          <a:fontRef idx="minor">
            <a:schemeClr val="tx1"/>
          </a:fontRef>
        </p:style>
      </p:cxnSp>
      <p:cxnSp>
        <p:nvCxnSpPr>
          <p:cNvPr id="104" name="Straight Connector 103"/>
          <p:cNvCxnSpPr>
            <a:stCxn id="64" idx="1"/>
            <a:endCxn id="55" idx="3"/>
          </p:cNvCxnSpPr>
          <p:nvPr/>
        </p:nvCxnSpPr>
        <p:spPr>
          <a:xfrm flipH="1">
            <a:off x="7903549" y="5293499"/>
            <a:ext cx="2075709" cy="803560"/>
          </a:xfrm>
          <a:prstGeom prst="line">
            <a:avLst/>
          </a:prstGeom>
          <a:ln w="15875"/>
        </p:spPr>
        <p:style>
          <a:lnRef idx="2">
            <a:schemeClr val="dk1"/>
          </a:lnRef>
          <a:fillRef idx="0">
            <a:schemeClr val="dk1"/>
          </a:fillRef>
          <a:effectRef idx="1">
            <a:schemeClr val="dk1"/>
          </a:effectRef>
          <a:fontRef idx="minor">
            <a:schemeClr val="tx1"/>
          </a:fontRef>
        </p:style>
      </p:cxnSp>
      <p:cxnSp>
        <p:nvCxnSpPr>
          <p:cNvPr id="105" name="Straight Connector 104"/>
          <p:cNvCxnSpPr>
            <a:stCxn id="64" idx="1"/>
            <a:endCxn id="60" idx="3"/>
          </p:cNvCxnSpPr>
          <p:nvPr/>
        </p:nvCxnSpPr>
        <p:spPr>
          <a:xfrm flipH="1">
            <a:off x="8863340" y="5293497"/>
            <a:ext cx="1115915" cy="2912730"/>
          </a:xfrm>
          <a:prstGeom prst="line">
            <a:avLst/>
          </a:prstGeom>
          <a:ln w="15875"/>
        </p:spPr>
        <p:style>
          <a:lnRef idx="2">
            <a:schemeClr val="dk1"/>
          </a:lnRef>
          <a:fillRef idx="0">
            <a:schemeClr val="dk1"/>
          </a:fillRef>
          <a:effectRef idx="1">
            <a:schemeClr val="dk1"/>
          </a:effectRef>
          <a:fontRef idx="minor">
            <a:schemeClr val="tx1"/>
          </a:fontRef>
        </p:style>
      </p:cxnSp>
      <p:cxnSp>
        <p:nvCxnSpPr>
          <p:cNvPr id="106" name="Straight Connector 105"/>
          <p:cNvCxnSpPr>
            <a:stCxn id="65" idx="1"/>
            <a:endCxn id="59" idx="3"/>
          </p:cNvCxnSpPr>
          <p:nvPr/>
        </p:nvCxnSpPr>
        <p:spPr>
          <a:xfrm flipH="1">
            <a:off x="8863340" y="6207228"/>
            <a:ext cx="1115915" cy="1085271"/>
          </a:xfrm>
          <a:prstGeom prst="line">
            <a:avLst/>
          </a:prstGeom>
          <a:ln w="15875"/>
        </p:spPr>
        <p:style>
          <a:lnRef idx="2">
            <a:schemeClr val="dk1"/>
          </a:lnRef>
          <a:fillRef idx="0">
            <a:schemeClr val="dk1"/>
          </a:fillRef>
          <a:effectRef idx="1">
            <a:schemeClr val="dk1"/>
          </a:effectRef>
          <a:fontRef idx="minor">
            <a:schemeClr val="tx1"/>
          </a:fontRef>
        </p:style>
      </p:cxnSp>
      <p:cxnSp>
        <p:nvCxnSpPr>
          <p:cNvPr id="107" name="Straight Connector 106"/>
          <p:cNvCxnSpPr>
            <a:stCxn id="65" idx="1"/>
            <a:endCxn id="55" idx="3"/>
          </p:cNvCxnSpPr>
          <p:nvPr/>
        </p:nvCxnSpPr>
        <p:spPr>
          <a:xfrm flipH="1" flipV="1">
            <a:off x="7903549" y="6097057"/>
            <a:ext cx="2075709" cy="110170"/>
          </a:xfrm>
          <a:prstGeom prst="line">
            <a:avLst/>
          </a:prstGeom>
          <a:ln w="15875"/>
        </p:spPr>
        <p:style>
          <a:lnRef idx="2">
            <a:schemeClr val="dk1"/>
          </a:lnRef>
          <a:fillRef idx="0">
            <a:schemeClr val="dk1"/>
          </a:fillRef>
          <a:effectRef idx="1">
            <a:schemeClr val="dk1"/>
          </a:effectRef>
          <a:fontRef idx="minor">
            <a:schemeClr val="tx1"/>
          </a:fontRef>
        </p:style>
      </p:cxnSp>
      <p:pic>
        <p:nvPicPr>
          <p:cNvPr id="108" name="Picture 56" descr="black-server-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1312" y="2870410"/>
            <a:ext cx="548548" cy="54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08" descr="laptop_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278" y="2337615"/>
            <a:ext cx="532797" cy="532797"/>
          </a:xfrm>
          <a:prstGeom prst="rect">
            <a:avLst/>
          </a:prstGeom>
        </p:spPr>
      </p:pic>
      <p:sp>
        <p:nvSpPr>
          <p:cNvPr id="111" name="TextBox 110"/>
          <p:cNvSpPr txBox="1"/>
          <p:nvPr/>
        </p:nvSpPr>
        <p:spPr>
          <a:xfrm>
            <a:off x="9100011" y="3336817"/>
            <a:ext cx="379958"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S</a:t>
            </a:r>
          </a:p>
        </p:txBody>
      </p:sp>
      <p:sp>
        <p:nvSpPr>
          <p:cNvPr id="115" name="Oval 114"/>
          <p:cNvSpPr/>
          <p:nvPr/>
        </p:nvSpPr>
        <p:spPr>
          <a:xfrm>
            <a:off x="354807" y="4961091"/>
            <a:ext cx="1305653"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20" name="Straight Connector 119"/>
          <p:cNvCxnSpPr>
            <a:stCxn id="28" idx="1"/>
            <a:endCxn id="115" idx="6"/>
          </p:cNvCxnSpPr>
          <p:nvPr/>
        </p:nvCxnSpPr>
        <p:spPr>
          <a:xfrm flipH="1">
            <a:off x="1660459" y="4873549"/>
            <a:ext cx="941777" cy="555991"/>
          </a:xfrm>
          <a:prstGeom prst="line">
            <a:avLst/>
          </a:prstGeom>
          <a:ln w="15875"/>
        </p:spPr>
        <p:style>
          <a:lnRef idx="2">
            <a:schemeClr val="dk1"/>
          </a:lnRef>
          <a:fillRef idx="0">
            <a:schemeClr val="dk1"/>
          </a:fillRef>
          <a:effectRef idx="1">
            <a:schemeClr val="dk1"/>
          </a:effectRef>
          <a:fontRef idx="minor">
            <a:schemeClr val="tx1"/>
          </a:fontRef>
        </p:style>
      </p:cxnSp>
      <p:cxnSp>
        <p:nvCxnSpPr>
          <p:cNvPr id="121" name="Straight Connector 120"/>
          <p:cNvCxnSpPr>
            <a:stCxn id="29" idx="1"/>
            <a:endCxn id="115" idx="6"/>
          </p:cNvCxnSpPr>
          <p:nvPr/>
        </p:nvCxnSpPr>
        <p:spPr>
          <a:xfrm flipH="1">
            <a:off x="1660459" y="5194252"/>
            <a:ext cx="941777" cy="235288"/>
          </a:xfrm>
          <a:prstGeom prst="line">
            <a:avLst/>
          </a:prstGeom>
          <a:ln w="15875"/>
        </p:spPr>
        <p:style>
          <a:lnRef idx="2">
            <a:schemeClr val="dk1"/>
          </a:lnRef>
          <a:fillRef idx="0">
            <a:schemeClr val="dk1"/>
          </a:fillRef>
          <a:effectRef idx="1">
            <a:schemeClr val="dk1"/>
          </a:effectRef>
          <a:fontRef idx="minor">
            <a:schemeClr val="tx1"/>
          </a:fontRef>
        </p:style>
      </p:cxnSp>
      <p:cxnSp>
        <p:nvCxnSpPr>
          <p:cNvPr id="122" name="Straight Connector 121"/>
          <p:cNvCxnSpPr>
            <a:stCxn id="30" idx="1"/>
            <a:endCxn id="115" idx="6"/>
          </p:cNvCxnSpPr>
          <p:nvPr/>
        </p:nvCxnSpPr>
        <p:spPr>
          <a:xfrm flipH="1" flipV="1">
            <a:off x="1660459" y="5429540"/>
            <a:ext cx="941777" cy="678441"/>
          </a:xfrm>
          <a:prstGeom prst="line">
            <a:avLst/>
          </a:prstGeom>
          <a:ln w="15875"/>
        </p:spPr>
        <p:style>
          <a:lnRef idx="2">
            <a:schemeClr val="dk1"/>
          </a:lnRef>
          <a:fillRef idx="0">
            <a:schemeClr val="dk1"/>
          </a:fillRef>
          <a:effectRef idx="1">
            <a:schemeClr val="dk1"/>
          </a:effectRef>
          <a:fontRef idx="minor">
            <a:schemeClr val="tx1"/>
          </a:fontRef>
        </p:style>
      </p:cxnSp>
      <p:sp>
        <p:nvSpPr>
          <p:cNvPr id="126" name="Diamond 125"/>
          <p:cNvSpPr/>
          <p:nvPr/>
        </p:nvSpPr>
        <p:spPr>
          <a:xfrm>
            <a:off x="11503947" y="5287281"/>
            <a:ext cx="766709" cy="809778"/>
          </a:xfrm>
          <a:prstGeom prst="diamond">
            <a:avLst/>
          </a:prstGeom>
        </p:spPr>
        <p:style>
          <a:lnRef idx="1">
            <a:schemeClr val="accent6"/>
          </a:lnRef>
          <a:fillRef idx="3">
            <a:schemeClr val="accent6"/>
          </a:fillRef>
          <a:effectRef idx="2">
            <a:schemeClr val="accent6"/>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cxnSp>
        <p:nvCxnSpPr>
          <p:cNvPr id="127" name="Straight Connector 126"/>
          <p:cNvCxnSpPr>
            <a:stCxn id="126" idx="1"/>
            <a:endCxn id="63" idx="3"/>
          </p:cNvCxnSpPr>
          <p:nvPr/>
        </p:nvCxnSpPr>
        <p:spPr>
          <a:xfrm flipH="1" flipV="1">
            <a:off x="10408091" y="4972794"/>
            <a:ext cx="1095856" cy="719374"/>
          </a:xfrm>
          <a:prstGeom prst="line">
            <a:avLst/>
          </a:prstGeom>
          <a:ln w="15875"/>
        </p:spPr>
        <p:style>
          <a:lnRef idx="2">
            <a:schemeClr val="dk1"/>
          </a:lnRef>
          <a:fillRef idx="0">
            <a:schemeClr val="dk1"/>
          </a:fillRef>
          <a:effectRef idx="1">
            <a:schemeClr val="dk1"/>
          </a:effectRef>
          <a:fontRef idx="minor">
            <a:schemeClr val="tx1"/>
          </a:fontRef>
        </p:style>
      </p:cxnSp>
      <p:cxnSp>
        <p:nvCxnSpPr>
          <p:cNvPr id="128" name="Straight Connector 127"/>
          <p:cNvCxnSpPr>
            <a:stCxn id="126" idx="1"/>
            <a:endCxn id="64" idx="3"/>
          </p:cNvCxnSpPr>
          <p:nvPr/>
        </p:nvCxnSpPr>
        <p:spPr>
          <a:xfrm flipH="1" flipV="1">
            <a:off x="10408091" y="5293497"/>
            <a:ext cx="1095856" cy="398672"/>
          </a:xfrm>
          <a:prstGeom prst="line">
            <a:avLst/>
          </a:prstGeom>
          <a:ln w="15875"/>
        </p:spPr>
        <p:style>
          <a:lnRef idx="2">
            <a:schemeClr val="dk1"/>
          </a:lnRef>
          <a:fillRef idx="0">
            <a:schemeClr val="dk1"/>
          </a:fillRef>
          <a:effectRef idx="1">
            <a:schemeClr val="dk1"/>
          </a:effectRef>
          <a:fontRef idx="minor">
            <a:schemeClr val="tx1"/>
          </a:fontRef>
        </p:style>
      </p:cxnSp>
      <p:cxnSp>
        <p:nvCxnSpPr>
          <p:cNvPr id="129" name="Straight Connector 128"/>
          <p:cNvCxnSpPr>
            <a:stCxn id="126" idx="1"/>
            <a:endCxn id="65" idx="3"/>
          </p:cNvCxnSpPr>
          <p:nvPr/>
        </p:nvCxnSpPr>
        <p:spPr>
          <a:xfrm flipH="1">
            <a:off x="10408091" y="5692168"/>
            <a:ext cx="1095856" cy="515058"/>
          </a:xfrm>
          <a:prstGeom prst="line">
            <a:avLst/>
          </a:prstGeom>
          <a:ln w="15875"/>
        </p:spPr>
        <p:style>
          <a:lnRef idx="2">
            <a:schemeClr val="dk1"/>
          </a:lnRef>
          <a:fillRef idx="0">
            <a:schemeClr val="dk1"/>
          </a:fillRef>
          <a:effectRef idx="1">
            <a:schemeClr val="dk1"/>
          </a:effectRef>
          <a:fontRef idx="minor">
            <a:schemeClr val="tx1"/>
          </a:fontRef>
        </p:style>
      </p:cxnSp>
      <p:cxnSp>
        <p:nvCxnSpPr>
          <p:cNvPr id="130" name="Straight Connector 129"/>
          <p:cNvCxnSpPr>
            <a:stCxn id="38" idx="3"/>
            <a:endCxn id="53" idx="1"/>
          </p:cNvCxnSpPr>
          <p:nvPr/>
        </p:nvCxnSpPr>
        <p:spPr>
          <a:xfrm>
            <a:off x="4702447" y="4767507"/>
            <a:ext cx="2772264" cy="95118"/>
          </a:xfrm>
          <a:prstGeom prst="line">
            <a:avLst/>
          </a:prstGeom>
          <a:ln w="15875"/>
        </p:spPr>
        <p:style>
          <a:lnRef idx="2">
            <a:schemeClr val="dk1"/>
          </a:lnRef>
          <a:fillRef idx="0">
            <a:schemeClr val="dk1"/>
          </a:fillRef>
          <a:effectRef idx="1">
            <a:schemeClr val="dk1"/>
          </a:effectRef>
          <a:fontRef idx="minor">
            <a:schemeClr val="tx1"/>
          </a:fontRef>
        </p:style>
      </p:cxnSp>
      <p:cxnSp>
        <p:nvCxnSpPr>
          <p:cNvPr id="131" name="Straight Connector 130"/>
          <p:cNvCxnSpPr>
            <a:stCxn id="38" idx="3"/>
            <a:endCxn id="55" idx="1"/>
          </p:cNvCxnSpPr>
          <p:nvPr/>
        </p:nvCxnSpPr>
        <p:spPr>
          <a:xfrm>
            <a:off x="4702447" y="4767507"/>
            <a:ext cx="2772264" cy="1329550"/>
          </a:xfrm>
          <a:prstGeom prst="line">
            <a:avLst/>
          </a:prstGeom>
          <a:ln w="15875"/>
        </p:spPr>
        <p:style>
          <a:lnRef idx="2">
            <a:schemeClr val="dk1"/>
          </a:lnRef>
          <a:fillRef idx="0">
            <a:schemeClr val="dk1"/>
          </a:fillRef>
          <a:effectRef idx="1">
            <a:schemeClr val="dk1"/>
          </a:effectRef>
          <a:fontRef idx="minor">
            <a:schemeClr val="tx1"/>
          </a:fontRef>
        </p:style>
      </p:cxnSp>
      <p:cxnSp>
        <p:nvCxnSpPr>
          <p:cNvPr id="132" name="Straight Connector 131"/>
          <p:cNvCxnSpPr>
            <a:stCxn id="40" idx="3"/>
          </p:cNvCxnSpPr>
          <p:nvPr/>
        </p:nvCxnSpPr>
        <p:spPr>
          <a:xfrm flipV="1">
            <a:off x="4702447" y="5194251"/>
            <a:ext cx="2772264" cy="807689"/>
          </a:xfrm>
          <a:prstGeom prst="line">
            <a:avLst/>
          </a:prstGeom>
          <a:ln w="15875"/>
        </p:spPr>
        <p:style>
          <a:lnRef idx="2">
            <a:schemeClr val="dk1"/>
          </a:lnRef>
          <a:fillRef idx="0">
            <a:schemeClr val="dk1"/>
          </a:fillRef>
          <a:effectRef idx="1">
            <a:schemeClr val="dk1"/>
          </a:effectRef>
          <a:fontRef idx="minor">
            <a:schemeClr val="tx1"/>
          </a:fontRef>
        </p:style>
      </p:cxnSp>
      <p:sp>
        <p:nvSpPr>
          <p:cNvPr id="133" name="Rectangle 132"/>
          <p:cNvSpPr/>
          <p:nvPr/>
        </p:nvSpPr>
        <p:spPr>
          <a:xfrm>
            <a:off x="2604564" y="539745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2602236" y="571814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4275940" y="528727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4278268" y="561419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7474711" y="5391232"/>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7480235" y="569217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9" name="Rectangle 138"/>
          <p:cNvSpPr/>
          <p:nvPr/>
        </p:nvSpPr>
        <p:spPr>
          <a:xfrm>
            <a:off x="9981584" y="550228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0" name="Rectangle 139"/>
          <p:cNvSpPr/>
          <p:nvPr/>
        </p:nvSpPr>
        <p:spPr>
          <a:xfrm>
            <a:off x="9979257" y="580734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3627004" y="743390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3627004" y="77378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5126527" y="7180248"/>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141769" y="747707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6490148" y="7215734"/>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483378" y="753354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8434505" y="749102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8436833" y="78190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Connector 148"/>
          <p:cNvCxnSpPr>
            <a:stCxn id="135" idx="1"/>
            <a:endCxn id="133" idx="3"/>
          </p:cNvCxnSpPr>
          <p:nvPr/>
        </p:nvCxnSpPr>
        <p:spPr>
          <a:xfrm flipH="1">
            <a:off x="3033398" y="5391231"/>
            <a:ext cx="1242542" cy="110170"/>
          </a:xfrm>
          <a:prstGeom prst="line">
            <a:avLst/>
          </a:prstGeom>
          <a:ln w="15875"/>
        </p:spPr>
        <p:style>
          <a:lnRef idx="2">
            <a:schemeClr val="dk1"/>
          </a:lnRef>
          <a:fillRef idx="0">
            <a:schemeClr val="dk1"/>
          </a:fillRef>
          <a:effectRef idx="1">
            <a:schemeClr val="dk1"/>
          </a:effectRef>
          <a:fontRef idx="minor">
            <a:schemeClr val="tx1"/>
          </a:fontRef>
        </p:style>
      </p:cxnSp>
      <p:cxnSp>
        <p:nvCxnSpPr>
          <p:cNvPr id="152" name="Straight Connector 151"/>
          <p:cNvCxnSpPr>
            <a:stCxn id="136" idx="1"/>
            <a:endCxn id="134" idx="3"/>
          </p:cNvCxnSpPr>
          <p:nvPr/>
        </p:nvCxnSpPr>
        <p:spPr>
          <a:xfrm flipH="1">
            <a:off x="3031070" y="5718147"/>
            <a:ext cx="1247198" cy="103952"/>
          </a:xfrm>
          <a:prstGeom prst="line">
            <a:avLst/>
          </a:prstGeom>
          <a:ln w="15875"/>
        </p:spPr>
        <p:style>
          <a:lnRef idx="2">
            <a:schemeClr val="dk1"/>
          </a:lnRef>
          <a:fillRef idx="0">
            <a:schemeClr val="dk1"/>
          </a:fillRef>
          <a:effectRef idx="1">
            <a:schemeClr val="dk1"/>
          </a:effectRef>
          <a:fontRef idx="minor">
            <a:schemeClr val="tx1"/>
          </a:fontRef>
        </p:style>
      </p:cxnSp>
      <p:cxnSp>
        <p:nvCxnSpPr>
          <p:cNvPr id="155" name="Straight Connector 154"/>
          <p:cNvCxnSpPr>
            <a:stCxn id="141" idx="1"/>
            <a:endCxn id="134" idx="3"/>
          </p:cNvCxnSpPr>
          <p:nvPr/>
        </p:nvCxnSpPr>
        <p:spPr>
          <a:xfrm flipH="1" flipV="1">
            <a:off x="3031070" y="5822101"/>
            <a:ext cx="595934" cy="1715759"/>
          </a:xfrm>
          <a:prstGeom prst="line">
            <a:avLst/>
          </a:prstGeom>
          <a:ln w="15875"/>
        </p:spPr>
        <p:style>
          <a:lnRef idx="2">
            <a:schemeClr val="dk1"/>
          </a:lnRef>
          <a:fillRef idx="0">
            <a:schemeClr val="dk1"/>
          </a:fillRef>
          <a:effectRef idx="1">
            <a:schemeClr val="dk1"/>
          </a:effectRef>
          <a:fontRef idx="minor">
            <a:schemeClr val="tx1"/>
          </a:fontRef>
        </p:style>
      </p:cxnSp>
      <p:cxnSp>
        <p:nvCxnSpPr>
          <p:cNvPr id="159" name="Straight Connector 158"/>
          <p:cNvCxnSpPr>
            <a:stCxn id="142" idx="1"/>
            <a:endCxn id="133" idx="3"/>
          </p:cNvCxnSpPr>
          <p:nvPr/>
        </p:nvCxnSpPr>
        <p:spPr>
          <a:xfrm flipH="1" flipV="1">
            <a:off x="3033400" y="5501400"/>
            <a:ext cx="593606" cy="2340423"/>
          </a:xfrm>
          <a:prstGeom prst="line">
            <a:avLst/>
          </a:prstGeom>
          <a:ln w="15875"/>
        </p:spPr>
        <p:style>
          <a:lnRef idx="2">
            <a:schemeClr val="dk1"/>
          </a:lnRef>
          <a:fillRef idx="0">
            <a:schemeClr val="dk1"/>
          </a:fillRef>
          <a:effectRef idx="1">
            <a:schemeClr val="dk1"/>
          </a:effectRef>
          <a:fontRef idx="minor">
            <a:schemeClr val="tx1"/>
          </a:fontRef>
        </p:style>
      </p:cxnSp>
      <p:cxnSp>
        <p:nvCxnSpPr>
          <p:cNvPr id="163" name="Straight Connector 162"/>
          <p:cNvCxnSpPr>
            <a:stCxn id="135" idx="3"/>
            <a:endCxn id="137" idx="1"/>
          </p:cNvCxnSpPr>
          <p:nvPr/>
        </p:nvCxnSpPr>
        <p:spPr>
          <a:xfrm>
            <a:off x="4704777" y="5391231"/>
            <a:ext cx="2769936" cy="103952"/>
          </a:xfrm>
          <a:prstGeom prst="line">
            <a:avLst/>
          </a:prstGeom>
          <a:ln w="15875"/>
        </p:spPr>
        <p:style>
          <a:lnRef idx="2">
            <a:schemeClr val="dk1"/>
          </a:lnRef>
          <a:fillRef idx="0">
            <a:schemeClr val="dk1"/>
          </a:fillRef>
          <a:effectRef idx="1">
            <a:schemeClr val="dk1"/>
          </a:effectRef>
          <a:fontRef idx="minor">
            <a:schemeClr val="tx1"/>
          </a:fontRef>
        </p:style>
      </p:cxnSp>
      <p:cxnSp>
        <p:nvCxnSpPr>
          <p:cNvPr id="166" name="Straight Connector 165"/>
          <p:cNvCxnSpPr>
            <a:stCxn id="135" idx="3"/>
            <a:endCxn id="138" idx="1"/>
          </p:cNvCxnSpPr>
          <p:nvPr/>
        </p:nvCxnSpPr>
        <p:spPr>
          <a:xfrm>
            <a:off x="4704775" y="5391230"/>
            <a:ext cx="2775458" cy="404890"/>
          </a:xfrm>
          <a:prstGeom prst="line">
            <a:avLst/>
          </a:prstGeom>
          <a:ln w="15875"/>
        </p:spPr>
        <p:style>
          <a:lnRef idx="2">
            <a:schemeClr val="dk1"/>
          </a:lnRef>
          <a:fillRef idx="0">
            <a:schemeClr val="dk1"/>
          </a:fillRef>
          <a:effectRef idx="1">
            <a:schemeClr val="dk1"/>
          </a:effectRef>
          <a:fontRef idx="minor">
            <a:schemeClr val="tx1"/>
          </a:fontRef>
        </p:style>
      </p:cxnSp>
      <p:cxnSp>
        <p:nvCxnSpPr>
          <p:cNvPr id="169" name="Straight Connector 168"/>
          <p:cNvCxnSpPr>
            <a:stCxn id="136" idx="3"/>
            <a:endCxn id="138" idx="1"/>
          </p:cNvCxnSpPr>
          <p:nvPr/>
        </p:nvCxnSpPr>
        <p:spPr>
          <a:xfrm>
            <a:off x="4707105" y="5718149"/>
            <a:ext cx="2773130" cy="77973"/>
          </a:xfrm>
          <a:prstGeom prst="line">
            <a:avLst/>
          </a:prstGeom>
          <a:ln w="15875"/>
        </p:spPr>
        <p:style>
          <a:lnRef idx="2">
            <a:schemeClr val="dk1"/>
          </a:lnRef>
          <a:fillRef idx="0">
            <a:schemeClr val="dk1"/>
          </a:fillRef>
          <a:effectRef idx="1">
            <a:schemeClr val="dk1"/>
          </a:effectRef>
          <a:fontRef idx="minor">
            <a:schemeClr val="tx1"/>
          </a:fontRef>
        </p:style>
      </p:cxnSp>
      <p:cxnSp>
        <p:nvCxnSpPr>
          <p:cNvPr id="172" name="Straight Connector 171"/>
          <p:cNvCxnSpPr>
            <a:stCxn id="136" idx="3"/>
            <a:endCxn id="145" idx="1"/>
          </p:cNvCxnSpPr>
          <p:nvPr/>
        </p:nvCxnSpPr>
        <p:spPr>
          <a:xfrm>
            <a:off x="4707104" y="5718149"/>
            <a:ext cx="1783044" cy="1601537"/>
          </a:xfrm>
          <a:prstGeom prst="line">
            <a:avLst/>
          </a:prstGeom>
          <a:ln w="15875"/>
        </p:spPr>
        <p:style>
          <a:lnRef idx="2">
            <a:schemeClr val="dk1"/>
          </a:lnRef>
          <a:fillRef idx="0">
            <a:schemeClr val="dk1"/>
          </a:fillRef>
          <a:effectRef idx="1">
            <a:schemeClr val="dk1"/>
          </a:effectRef>
          <a:fontRef idx="minor">
            <a:schemeClr val="tx1"/>
          </a:fontRef>
        </p:style>
      </p:cxnSp>
      <p:cxnSp>
        <p:nvCxnSpPr>
          <p:cNvPr id="175" name="Straight Connector 174"/>
          <p:cNvCxnSpPr>
            <a:stCxn id="143" idx="3"/>
            <a:endCxn id="145" idx="1"/>
          </p:cNvCxnSpPr>
          <p:nvPr/>
        </p:nvCxnSpPr>
        <p:spPr>
          <a:xfrm>
            <a:off x="5555362" y="7284200"/>
            <a:ext cx="934787" cy="35484"/>
          </a:xfrm>
          <a:prstGeom prst="line">
            <a:avLst/>
          </a:prstGeom>
          <a:ln w="15875"/>
        </p:spPr>
        <p:style>
          <a:lnRef idx="2">
            <a:schemeClr val="dk1"/>
          </a:lnRef>
          <a:fillRef idx="0">
            <a:schemeClr val="dk1"/>
          </a:fillRef>
          <a:effectRef idx="1">
            <a:schemeClr val="dk1"/>
          </a:effectRef>
          <a:fontRef idx="minor">
            <a:schemeClr val="tx1"/>
          </a:fontRef>
        </p:style>
      </p:cxnSp>
      <p:cxnSp>
        <p:nvCxnSpPr>
          <p:cNvPr id="178" name="Straight Connector 177"/>
          <p:cNvCxnSpPr>
            <a:stCxn id="144" idx="3"/>
            <a:endCxn id="146" idx="1"/>
          </p:cNvCxnSpPr>
          <p:nvPr/>
        </p:nvCxnSpPr>
        <p:spPr>
          <a:xfrm>
            <a:off x="5570604" y="7581028"/>
            <a:ext cx="912774" cy="56472"/>
          </a:xfrm>
          <a:prstGeom prst="line">
            <a:avLst/>
          </a:prstGeom>
          <a:ln w="15875"/>
        </p:spPr>
        <p:style>
          <a:lnRef idx="2">
            <a:schemeClr val="dk1"/>
          </a:lnRef>
          <a:fillRef idx="0">
            <a:schemeClr val="dk1"/>
          </a:fillRef>
          <a:effectRef idx="1">
            <a:schemeClr val="dk1"/>
          </a:effectRef>
          <a:fontRef idx="minor">
            <a:schemeClr val="tx1"/>
          </a:fontRef>
        </p:style>
      </p:cxnSp>
      <p:cxnSp>
        <p:nvCxnSpPr>
          <p:cNvPr id="181" name="Straight Connector 180"/>
          <p:cNvCxnSpPr>
            <a:stCxn id="144" idx="1"/>
            <a:endCxn id="136" idx="3"/>
          </p:cNvCxnSpPr>
          <p:nvPr/>
        </p:nvCxnSpPr>
        <p:spPr>
          <a:xfrm flipH="1" flipV="1">
            <a:off x="4707103" y="5718149"/>
            <a:ext cx="434665" cy="1862879"/>
          </a:xfrm>
          <a:prstGeom prst="line">
            <a:avLst/>
          </a:prstGeom>
          <a:ln w="15875"/>
        </p:spPr>
        <p:style>
          <a:lnRef idx="2">
            <a:schemeClr val="dk1"/>
          </a:lnRef>
          <a:fillRef idx="0">
            <a:schemeClr val="dk1"/>
          </a:fillRef>
          <a:effectRef idx="1">
            <a:schemeClr val="dk1"/>
          </a:effectRef>
          <a:fontRef idx="minor">
            <a:schemeClr val="tx1"/>
          </a:fontRef>
        </p:style>
      </p:cxnSp>
      <p:cxnSp>
        <p:nvCxnSpPr>
          <p:cNvPr id="184" name="Straight Connector 183"/>
          <p:cNvCxnSpPr>
            <a:stCxn id="144" idx="1"/>
            <a:endCxn id="35" idx="3"/>
          </p:cNvCxnSpPr>
          <p:nvPr/>
        </p:nvCxnSpPr>
        <p:spPr>
          <a:xfrm flipH="1">
            <a:off x="4053513" y="7581026"/>
            <a:ext cx="1088257" cy="549862"/>
          </a:xfrm>
          <a:prstGeom prst="line">
            <a:avLst/>
          </a:prstGeom>
          <a:ln w="15875"/>
        </p:spPr>
        <p:style>
          <a:lnRef idx="2">
            <a:schemeClr val="dk1"/>
          </a:lnRef>
          <a:fillRef idx="0">
            <a:schemeClr val="dk1"/>
          </a:fillRef>
          <a:effectRef idx="1">
            <a:schemeClr val="dk1"/>
          </a:effectRef>
          <a:fontRef idx="minor">
            <a:schemeClr val="tx1"/>
          </a:fontRef>
        </p:style>
      </p:cxnSp>
      <p:cxnSp>
        <p:nvCxnSpPr>
          <p:cNvPr id="187" name="Straight Connector 186"/>
          <p:cNvCxnSpPr>
            <a:stCxn id="143" idx="1"/>
            <a:endCxn id="141" idx="3"/>
          </p:cNvCxnSpPr>
          <p:nvPr/>
        </p:nvCxnSpPr>
        <p:spPr>
          <a:xfrm flipH="1">
            <a:off x="4055839" y="7284200"/>
            <a:ext cx="1070686"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190" name="Straight Connector 189"/>
          <p:cNvCxnSpPr>
            <a:stCxn id="143" idx="1"/>
            <a:endCxn id="142" idx="3"/>
          </p:cNvCxnSpPr>
          <p:nvPr/>
        </p:nvCxnSpPr>
        <p:spPr>
          <a:xfrm flipH="1">
            <a:off x="4055839" y="7284202"/>
            <a:ext cx="1070686" cy="557623"/>
          </a:xfrm>
          <a:prstGeom prst="line">
            <a:avLst/>
          </a:prstGeom>
          <a:ln w="15875"/>
        </p:spPr>
        <p:style>
          <a:lnRef idx="2">
            <a:schemeClr val="dk1"/>
          </a:lnRef>
          <a:fillRef idx="0">
            <a:schemeClr val="dk1"/>
          </a:fillRef>
          <a:effectRef idx="1">
            <a:schemeClr val="dk1"/>
          </a:effectRef>
          <a:fontRef idx="minor">
            <a:schemeClr val="tx1"/>
          </a:fontRef>
        </p:style>
      </p:cxnSp>
      <p:cxnSp>
        <p:nvCxnSpPr>
          <p:cNvPr id="195" name="Straight Connector 194"/>
          <p:cNvCxnSpPr>
            <a:stCxn id="148" idx="1"/>
            <a:endCxn id="145" idx="3"/>
          </p:cNvCxnSpPr>
          <p:nvPr/>
        </p:nvCxnSpPr>
        <p:spPr>
          <a:xfrm flipH="1" flipV="1">
            <a:off x="6918983" y="7319684"/>
            <a:ext cx="1517850" cy="603301"/>
          </a:xfrm>
          <a:prstGeom prst="line">
            <a:avLst/>
          </a:prstGeom>
          <a:ln w="15875"/>
        </p:spPr>
        <p:style>
          <a:lnRef idx="2">
            <a:schemeClr val="dk1"/>
          </a:lnRef>
          <a:fillRef idx="0">
            <a:schemeClr val="dk1"/>
          </a:fillRef>
          <a:effectRef idx="1">
            <a:schemeClr val="dk1"/>
          </a:effectRef>
          <a:fontRef idx="minor">
            <a:schemeClr val="tx1"/>
          </a:fontRef>
        </p:style>
      </p:cxnSp>
      <p:cxnSp>
        <p:nvCxnSpPr>
          <p:cNvPr id="198" name="Straight Connector 197"/>
          <p:cNvCxnSpPr>
            <a:stCxn id="60" idx="1"/>
            <a:endCxn id="145" idx="3"/>
          </p:cNvCxnSpPr>
          <p:nvPr/>
        </p:nvCxnSpPr>
        <p:spPr>
          <a:xfrm flipH="1" flipV="1">
            <a:off x="6918985" y="7319684"/>
            <a:ext cx="1515521" cy="886542"/>
          </a:xfrm>
          <a:prstGeom prst="line">
            <a:avLst/>
          </a:prstGeom>
          <a:ln w="15875"/>
        </p:spPr>
        <p:style>
          <a:lnRef idx="2">
            <a:schemeClr val="dk1"/>
          </a:lnRef>
          <a:fillRef idx="0">
            <a:schemeClr val="dk1"/>
          </a:fillRef>
          <a:effectRef idx="1">
            <a:schemeClr val="dk1"/>
          </a:effectRef>
          <a:fontRef idx="minor">
            <a:schemeClr val="tx1"/>
          </a:fontRef>
        </p:style>
      </p:cxnSp>
      <p:cxnSp>
        <p:nvCxnSpPr>
          <p:cNvPr id="201" name="Straight Connector 200"/>
          <p:cNvCxnSpPr>
            <a:stCxn id="147" idx="1"/>
            <a:endCxn id="146" idx="3"/>
          </p:cNvCxnSpPr>
          <p:nvPr/>
        </p:nvCxnSpPr>
        <p:spPr>
          <a:xfrm flipH="1">
            <a:off x="6912216" y="7594971"/>
            <a:ext cx="1522291" cy="42527"/>
          </a:xfrm>
          <a:prstGeom prst="line">
            <a:avLst/>
          </a:prstGeom>
          <a:ln w="15875"/>
        </p:spPr>
        <p:style>
          <a:lnRef idx="2">
            <a:schemeClr val="dk1"/>
          </a:lnRef>
          <a:fillRef idx="0">
            <a:schemeClr val="dk1"/>
          </a:fillRef>
          <a:effectRef idx="1">
            <a:schemeClr val="dk1"/>
          </a:effectRef>
          <a:fontRef idx="minor">
            <a:schemeClr val="tx1"/>
          </a:fontRef>
        </p:style>
      </p:cxnSp>
      <p:cxnSp>
        <p:nvCxnSpPr>
          <p:cNvPr id="204" name="Straight Connector 203"/>
          <p:cNvCxnSpPr>
            <a:stCxn id="138" idx="1"/>
            <a:endCxn id="146" idx="3"/>
          </p:cNvCxnSpPr>
          <p:nvPr/>
        </p:nvCxnSpPr>
        <p:spPr>
          <a:xfrm flipH="1">
            <a:off x="6912215" y="5796122"/>
            <a:ext cx="568020" cy="1841378"/>
          </a:xfrm>
          <a:prstGeom prst="line">
            <a:avLst/>
          </a:prstGeom>
          <a:ln w="15875"/>
        </p:spPr>
        <p:style>
          <a:lnRef idx="2">
            <a:schemeClr val="dk1"/>
          </a:lnRef>
          <a:fillRef idx="0">
            <a:schemeClr val="dk1"/>
          </a:fillRef>
          <a:effectRef idx="1">
            <a:schemeClr val="dk1"/>
          </a:effectRef>
          <a:fontRef idx="minor">
            <a:schemeClr val="tx1"/>
          </a:fontRef>
        </p:style>
      </p:cxnSp>
      <p:cxnSp>
        <p:nvCxnSpPr>
          <p:cNvPr id="207" name="Straight Connector 206"/>
          <p:cNvCxnSpPr>
            <a:stCxn id="139" idx="1"/>
            <a:endCxn id="137" idx="3"/>
          </p:cNvCxnSpPr>
          <p:nvPr/>
        </p:nvCxnSpPr>
        <p:spPr>
          <a:xfrm flipH="1" flipV="1">
            <a:off x="7903546" y="5495182"/>
            <a:ext cx="2078037" cy="111056"/>
          </a:xfrm>
          <a:prstGeom prst="line">
            <a:avLst/>
          </a:prstGeom>
          <a:ln w="15875"/>
        </p:spPr>
        <p:style>
          <a:lnRef idx="2">
            <a:schemeClr val="dk1"/>
          </a:lnRef>
          <a:fillRef idx="0">
            <a:schemeClr val="dk1"/>
          </a:fillRef>
          <a:effectRef idx="1">
            <a:schemeClr val="dk1"/>
          </a:effectRef>
          <a:fontRef idx="minor">
            <a:schemeClr val="tx1"/>
          </a:fontRef>
        </p:style>
      </p:cxnSp>
      <p:cxnSp>
        <p:nvCxnSpPr>
          <p:cNvPr id="210" name="Straight Connector 209"/>
          <p:cNvCxnSpPr>
            <a:stCxn id="140" idx="1"/>
            <a:endCxn id="138" idx="3"/>
          </p:cNvCxnSpPr>
          <p:nvPr/>
        </p:nvCxnSpPr>
        <p:spPr>
          <a:xfrm flipH="1" flipV="1">
            <a:off x="7909070" y="5796120"/>
            <a:ext cx="2070187" cy="115172"/>
          </a:xfrm>
          <a:prstGeom prst="line">
            <a:avLst/>
          </a:prstGeom>
          <a:ln w="15875"/>
        </p:spPr>
        <p:style>
          <a:lnRef idx="2">
            <a:schemeClr val="dk1"/>
          </a:lnRef>
          <a:fillRef idx="0">
            <a:schemeClr val="dk1"/>
          </a:fillRef>
          <a:effectRef idx="1">
            <a:schemeClr val="dk1"/>
          </a:effectRef>
          <a:fontRef idx="minor">
            <a:schemeClr val="tx1"/>
          </a:fontRef>
        </p:style>
      </p:cxnSp>
      <p:cxnSp>
        <p:nvCxnSpPr>
          <p:cNvPr id="213" name="Straight Connector 212"/>
          <p:cNvCxnSpPr>
            <a:stCxn id="65" idx="1"/>
            <a:endCxn id="138" idx="3"/>
          </p:cNvCxnSpPr>
          <p:nvPr/>
        </p:nvCxnSpPr>
        <p:spPr>
          <a:xfrm flipH="1" flipV="1">
            <a:off x="7909070" y="5796122"/>
            <a:ext cx="2070187" cy="411106"/>
          </a:xfrm>
          <a:prstGeom prst="line">
            <a:avLst/>
          </a:prstGeom>
          <a:ln w="15875"/>
        </p:spPr>
        <p:style>
          <a:lnRef idx="2">
            <a:schemeClr val="dk1"/>
          </a:lnRef>
          <a:fillRef idx="0">
            <a:schemeClr val="dk1"/>
          </a:fillRef>
          <a:effectRef idx="1">
            <a:schemeClr val="dk1"/>
          </a:effectRef>
          <a:fontRef idx="minor">
            <a:schemeClr val="tx1"/>
          </a:fontRef>
        </p:style>
      </p:cxnSp>
      <p:cxnSp>
        <p:nvCxnSpPr>
          <p:cNvPr id="216" name="Straight Connector 215"/>
          <p:cNvCxnSpPr>
            <a:stCxn id="139" idx="1"/>
            <a:endCxn id="147" idx="3"/>
          </p:cNvCxnSpPr>
          <p:nvPr/>
        </p:nvCxnSpPr>
        <p:spPr>
          <a:xfrm flipH="1">
            <a:off x="8863342" y="5606238"/>
            <a:ext cx="1118244" cy="1988733"/>
          </a:xfrm>
          <a:prstGeom prst="line">
            <a:avLst/>
          </a:prstGeom>
          <a:ln w="15875"/>
        </p:spPr>
        <p:style>
          <a:lnRef idx="2">
            <a:schemeClr val="dk1"/>
          </a:lnRef>
          <a:fillRef idx="0">
            <a:schemeClr val="dk1"/>
          </a:fillRef>
          <a:effectRef idx="1">
            <a:schemeClr val="dk1"/>
          </a:effectRef>
          <a:fontRef idx="minor">
            <a:schemeClr val="tx1"/>
          </a:fontRef>
        </p:style>
      </p:cxnSp>
      <p:cxnSp>
        <p:nvCxnSpPr>
          <p:cNvPr id="219" name="Straight Connector 218"/>
          <p:cNvCxnSpPr>
            <a:stCxn id="140" idx="1"/>
            <a:endCxn id="148" idx="3"/>
          </p:cNvCxnSpPr>
          <p:nvPr/>
        </p:nvCxnSpPr>
        <p:spPr>
          <a:xfrm flipH="1">
            <a:off x="8865671" y="5911291"/>
            <a:ext cx="1113587" cy="2011694"/>
          </a:xfrm>
          <a:prstGeom prst="line">
            <a:avLst/>
          </a:prstGeom>
          <a:ln w="15875"/>
        </p:spPr>
        <p:style>
          <a:lnRef idx="2">
            <a:schemeClr val="dk1"/>
          </a:lnRef>
          <a:fillRef idx="0">
            <a:schemeClr val="dk1"/>
          </a:fillRef>
          <a:effectRef idx="1">
            <a:schemeClr val="dk1"/>
          </a:effectRef>
          <a:fontRef idx="minor">
            <a:schemeClr val="tx1"/>
          </a:fontRef>
        </p:style>
      </p:cxnSp>
      <p:cxnSp>
        <p:nvCxnSpPr>
          <p:cNvPr id="222" name="Straight Connector 221"/>
          <p:cNvCxnSpPr>
            <a:stCxn id="126" idx="1"/>
            <a:endCxn id="139" idx="3"/>
          </p:cNvCxnSpPr>
          <p:nvPr/>
        </p:nvCxnSpPr>
        <p:spPr>
          <a:xfrm flipH="1" flipV="1">
            <a:off x="10410421" y="5606239"/>
            <a:ext cx="1093528" cy="85931"/>
          </a:xfrm>
          <a:prstGeom prst="line">
            <a:avLst/>
          </a:prstGeom>
          <a:ln w="15875"/>
        </p:spPr>
        <p:style>
          <a:lnRef idx="2">
            <a:schemeClr val="dk1"/>
          </a:lnRef>
          <a:fillRef idx="0">
            <a:schemeClr val="dk1"/>
          </a:fillRef>
          <a:effectRef idx="1">
            <a:schemeClr val="dk1"/>
          </a:effectRef>
          <a:fontRef idx="minor">
            <a:schemeClr val="tx1"/>
          </a:fontRef>
        </p:style>
      </p:cxnSp>
      <p:cxnSp>
        <p:nvCxnSpPr>
          <p:cNvPr id="225" name="Straight Connector 224"/>
          <p:cNvCxnSpPr>
            <a:stCxn id="126" idx="1"/>
            <a:endCxn id="140" idx="3"/>
          </p:cNvCxnSpPr>
          <p:nvPr/>
        </p:nvCxnSpPr>
        <p:spPr>
          <a:xfrm flipH="1">
            <a:off x="10408091" y="5692171"/>
            <a:ext cx="1095856" cy="219123"/>
          </a:xfrm>
          <a:prstGeom prst="line">
            <a:avLst/>
          </a:prstGeom>
          <a:ln w="15875"/>
        </p:spPr>
        <p:style>
          <a:lnRef idx="2">
            <a:schemeClr val="dk1"/>
          </a:lnRef>
          <a:fillRef idx="0">
            <a:schemeClr val="dk1"/>
          </a:fillRef>
          <a:effectRef idx="1">
            <a:schemeClr val="dk1"/>
          </a:effectRef>
          <a:fontRef idx="minor">
            <a:schemeClr val="tx1"/>
          </a:fontRef>
        </p:style>
      </p:cxnSp>
      <p:cxnSp>
        <p:nvCxnSpPr>
          <p:cNvPr id="229" name="Straight Connector 228"/>
          <p:cNvCxnSpPr>
            <a:stCxn id="65" idx="1"/>
            <a:endCxn id="60" idx="3"/>
          </p:cNvCxnSpPr>
          <p:nvPr/>
        </p:nvCxnSpPr>
        <p:spPr>
          <a:xfrm flipH="1">
            <a:off x="8863340" y="6207227"/>
            <a:ext cx="1115915" cy="1999000"/>
          </a:xfrm>
          <a:prstGeom prst="line">
            <a:avLst/>
          </a:prstGeom>
          <a:ln w="15875"/>
        </p:spPr>
        <p:style>
          <a:lnRef idx="2">
            <a:schemeClr val="dk1"/>
          </a:lnRef>
          <a:fillRef idx="0">
            <a:schemeClr val="dk1"/>
          </a:fillRef>
          <a:effectRef idx="1">
            <a:schemeClr val="dk1"/>
          </a:effectRef>
          <a:fontRef idx="minor">
            <a:schemeClr val="tx1"/>
          </a:fontRef>
        </p:style>
      </p:cxn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156"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extLst>
      <p:ext uri="{BB962C8B-B14F-4D97-AF65-F5344CB8AC3E}">
        <p14:creationId xmlns:p14="http://schemas.microsoft.com/office/powerpoint/2010/main" val="84752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Graph Clustering</a:t>
            </a:r>
            <a:endParaRPr lang="en-US" dirty="0"/>
          </a:p>
        </p:txBody>
      </p:sp>
      <p:cxnSp>
        <p:nvCxnSpPr>
          <p:cNvPr id="4" name="Straight Connector 3"/>
          <p:cNvCxnSpPr/>
          <p:nvPr/>
        </p:nvCxnSpPr>
        <p:spPr>
          <a:xfrm flipH="1">
            <a:off x="6026116" y="2746746"/>
            <a:ext cx="878140" cy="1"/>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flipH="1" flipV="1">
            <a:off x="3624675" y="2607899"/>
            <a:ext cx="1054123" cy="262511"/>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flipV="1">
            <a:off x="8434508" y="3000351"/>
            <a:ext cx="743329" cy="216747"/>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H="1" flipV="1">
            <a:off x="7225830" y="2778867"/>
            <a:ext cx="1208676" cy="221483"/>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6498105" y="2778869"/>
            <a:ext cx="498796" cy="1146463"/>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a:off x="5601447" y="2870412"/>
            <a:ext cx="207922" cy="636705"/>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flipV="1">
            <a:off x="5718403" y="3611174"/>
            <a:ext cx="779702" cy="340043"/>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6615064" y="3925331"/>
            <a:ext cx="1289165" cy="2588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7225832" y="2870410"/>
            <a:ext cx="818687" cy="1175953"/>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H="1">
            <a:off x="4678799" y="3611173"/>
            <a:ext cx="922648" cy="435191"/>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5809370" y="2870412"/>
            <a:ext cx="688738" cy="1054921"/>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8107660" y="3000350"/>
            <a:ext cx="278060" cy="95086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4634649" y="3000352"/>
            <a:ext cx="44149" cy="97685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H="1">
            <a:off x="4678798" y="2870410"/>
            <a:ext cx="1039605" cy="129940"/>
          </a:xfrm>
          <a:prstGeom prst="line">
            <a:avLst/>
          </a:prstGeom>
        </p:spPr>
        <p:style>
          <a:lnRef idx="2">
            <a:schemeClr val="dk1"/>
          </a:lnRef>
          <a:fillRef idx="0">
            <a:schemeClr val="dk1"/>
          </a:fillRef>
          <a:effectRef idx="1">
            <a:schemeClr val="dk1"/>
          </a:effectRef>
          <a:fontRef idx="minor">
            <a:schemeClr val="tx1"/>
          </a:fontRef>
        </p:style>
      </p:cxnSp>
      <p:sp>
        <p:nvSpPr>
          <p:cNvPr id="19" name="Slide Number Placeholder 4"/>
          <p:cNvSpPr>
            <a:spLocks noGrp="1"/>
          </p:cNvSpPr>
          <p:nvPr>
            <p:ph type="sldNum" sz="quarter" idx="12"/>
          </p:nvPr>
        </p:nvSpPr>
        <p:spPr>
          <a:xfrm>
            <a:off x="9320107" y="9040144"/>
            <a:ext cx="3034453" cy="519289"/>
          </a:xfrm>
        </p:spPr>
        <p:txBody>
          <a:bodyPr/>
          <a:lstStyle/>
          <a:p>
            <a:fld id="{57D92C16-8AE8-1B4F-9331-F4A89351A681}"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pic>
        <p:nvPicPr>
          <p:cNvPr id="20" name="Picture 19"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652" y="3611174"/>
            <a:ext cx="691068" cy="706069"/>
          </a:xfrm>
          <a:prstGeom prst="rect">
            <a:avLst/>
          </a:prstGeom>
        </p:spPr>
      </p:pic>
      <p:pic>
        <p:nvPicPr>
          <p:cNvPr id="21" name="Picture 20"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579" y="3219263"/>
            <a:ext cx="691068" cy="706069"/>
          </a:xfrm>
          <a:prstGeom prst="rect">
            <a:avLst/>
          </a:prstGeom>
        </p:spPr>
      </p:pic>
      <p:pic>
        <p:nvPicPr>
          <p:cNvPr id="22" name="Picture 21"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695" y="2391153"/>
            <a:ext cx="691068" cy="706069"/>
          </a:xfrm>
          <a:prstGeom prst="rect">
            <a:avLst/>
          </a:prstGeom>
        </p:spPr>
      </p:pic>
      <p:pic>
        <p:nvPicPr>
          <p:cNvPr id="23" name="Picture 22"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230" y="3611174"/>
            <a:ext cx="691068" cy="706069"/>
          </a:xfrm>
          <a:prstGeom prst="rect">
            <a:avLst/>
          </a:prstGeom>
        </p:spPr>
      </p:pic>
      <p:pic>
        <p:nvPicPr>
          <p:cNvPr id="24" name="Picture 23"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162" y="2391153"/>
            <a:ext cx="691068" cy="706069"/>
          </a:xfrm>
          <a:prstGeom prst="rect">
            <a:avLst/>
          </a:prstGeom>
        </p:spPr>
      </p:pic>
      <p:pic>
        <p:nvPicPr>
          <p:cNvPr id="25" name="Picture 24"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641" y="3658649"/>
            <a:ext cx="691068" cy="706069"/>
          </a:xfrm>
          <a:prstGeom prst="rect">
            <a:avLst/>
          </a:prstGeom>
        </p:spPr>
      </p:pic>
      <p:pic>
        <p:nvPicPr>
          <p:cNvPr id="26" name="Picture 25"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264" y="2539077"/>
            <a:ext cx="691068" cy="706069"/>
          </a:xfrm>
          <a:prstGeom prst="rect">
            <a:avLst/>
          </a:prstGeom>
        </p:spPr>
      </p:pic>
      <p:pic>
        <p:nvPicPr>
          <p:cNvPr id="27" name="Picture 26"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85" y="2607900"/>
            <a:ext cx="691068" cy="706069"/>
          </a:xfrm>
          <a:prstGeom prst="rect">
            <a:avLst/>
          </a:prstGeom>
        </p:spPr>
      </p:pic>
      <p:sp>
        <p:nvSpPr>
          <p:cNvPr id="28" name="Rectangle 27"/>
          <p:cNvSpPr/>
          <p:nvPr/>
        </p:nvSpPr>
        <p:spPr>
          <a:xfrm>
            <a:off x="2602236" y="4769596"/>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 name="Rectangle 28"/>
          <p:cNvSpPr/>
          <p:nvPr/>
        </p:nvSpPr>
        <p:spPr>
          <a:xfrm>
            <a:off x="2602236" y="5090298"/>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 name="Rectangle 29"/>
          <p:cNvSpPr/>
          <p:nvPr/>
        </p:nvSpPr>
        <p:spPr>
          <a:xfrm>
            <a:off x="2602236" y="6004028"/>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2" name="Rectangle 31"/>
          <p:cNvSpPr/>
          <p:nvPr/>
        </p:nvSpPr>
        <p:spPr>
          <a:xfrm>
            <a:off x="2520951" y="4648506"/>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 name="Rectangle 32"/>
          <p:cNvSpPr/>
          <p:nvPr/>
        </p:nvSpPr>
        <p:spPr>
          <a:xfrm>
            <a:off x="3624676" y="6792505"/>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 name="Rectangle 33"/>
          <p:cNvSpPr/>
          <p:nvPr/>
        </p:nvSpPr>
        <p:spPr>
          <a:xfrm>
            <a:off x="3624676" y="7113209"/>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 name="Rectangle 34"/>
          <p:cNvSpPr/>
          <p:nvPr/>
        </p:nvSpPr>
        <p:spPr>
          <a:xfrm>
            <a:off x="3624676" y="8026937"/>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7" name="Rectangle 36"/>
          <p:cNvSpPr/>
          <p:nvPr/>
        </p:nvSpPr>
        <p:spPr>
          <a:xfrm>
            <a:off x="3543392" y="667141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 name="Rectangle 37"/>
          <p:cNvSpPr/>
          <p:nvPr/>
        </p:nvSpPr>
        <p:spPr>
          <a:xfrm>
            <a:off x="4273613" y="4663555"/>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 name="Rectangle 38"/>
          <p:cNvSpPr/>
          <p:nvPr/>
        </p:nvSpPr>
        <p:spPr>
          <a:xfrm>
            <a:off x="4273613" y="4984259"/>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 name="Rectangle 39"/>
          <p:cNvSpPr/>
          <p:nvPr/>
        </p:nvSpPr>
        <p:spPr>
          <a:xfrm>
            <a:off x="4273613" y="5897987"/>
            <a:ext cx="428836" cy="207903"/>
          </a:xfrm>
          <a:prstGeom prst="rect">
            <a:avLst/>
          </a:prstGeom>
          <a:solidFill>
            <a:srgbClr val="660066"/>
          </a:solid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2" name="Rectangle 41"/>
          <p:cNvSpPr/>
          <p:nvPr/>
        </p:nvSpPr>
        <p:spPr>
          <a:xfrm>
            <a:off x="4192328" y="4542465"/>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 name="Rectangle 42"/>
          <p:cNvSpPr/>
          <p:nvPr/>
        </p:nvSpPr>
        <p:spPr>
          <a:xfrm>
            <a:off x="5141769" y="6538847"/>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4" name="Rectangle 43"/>
          <p:cNvSpPr/>
          <p:nvPr/>
        </p:nvSpPr>
        <p:spPr>
          <a:xfrm>
            <a:off x="5141769" y="6859550"/>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5" name="Rectangle 44"/>
          <p:cNvSpPr/>
          <p:nvPr/>
        </p:nvSpPr>
        <p:spPr>
          <a:xfrm>
            <a:off x="5141769" y="7773279"/>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7" name="Rectangle 46"/>
          <p:cNvSpPr/>
          <p:nvPr/>
        </p:nvSpPr>
        <p:spPr>
          <a:xfrm>
            <a:off x="5060485" y="6417757"/>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6475422" y="6597601"/>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6475422" y="6918303"/>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6475422" y="7832033"/>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2" name="Rectangle 51"/>
          <p:cNvSpPr/>
          <p:nvPr/>
        </p:nvSpPr>
        <p:spPr>
          <a:xfrm>
            <a:off x="6394137" y="6476511"/>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3" name="Rectangle 52"/>
          <p:cNvSpPr/>
          <p:nvPr/>
        </p:nvSpPr>
        <p:spPr>
          <a:xfrm>
            <a:off x="7474711" y="4758673"/>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7474711" y="5079376"/>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7474711" y="5993105"/>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7" name="Rectangle 56"/>
          <p:cNvSpPr/>
          <p:nvPr/>
        </p:nvSpPr>
        <p:spPr>
          <a:xfrm>
            <a:off x="7393427" y="463758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8434505" y="6867843"/>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9" name="Rectangle 58"/>
          <p:cNvSpPr/>
          <p:nvPr/>
        </p:nvSpPr>
        <p:spPr>
          <a:xfrm>
            <a:off x="8434505" y="7188547"/>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8434505" y="8102275"/>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2" name="Rectangle 61"/>
          <p:cNvSpPr/>
          <p:nvPr/>
        </p:nvSpPr>
        <p:spPr>
          <a:xfrm>
            <a:off x="8353221" y="674675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9979257" y="4868843"/>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9979257" y="5189545"/>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5" name="Rectangle 64"/>
          <p:cNvSpPr/>
          <p:nvPr/>
        </p:nvSpPr>
        <p:spPr>
          <a:xfrm>
            <a:off x="9979257" y="6103275"/>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7" name="Rectangle 66"/>
          <p:cNvSpPr/>
          <p:nvPr/>
        </p:nvSpPr>
        <p:spPr>
          <a:xfrm>
            <a:off x="9897972" y="4747753"/>
            <a:ext cx="588093" cy="1693367"/>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8" name="Straight Connector 67"/>
          <p:cNvCxnSpPr>
            <a:stCxn id="38" idx="1"/>
            <a:endCxn id="28" idx="3"/>
          </p:cNvCxnSpPr>
          <p:nvPr/>
        </p:nvCxnSpPr>
        <p:spPr>
          <a:xfrm flipH="1">
            <a:off x="3031070" y="4767506"/>
            <a:ext cx="1242542" cy="106041"/>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69" name="Straight Connector 68"/>
          <p:cNvCxnSpPr>
            <a:stCxn id="38" idx="1"/>
            <a:endCxn id="29" idx="3"/>
          </p:cNvCxnSpPr>
          <p:nvPr/>
        </p:nvCxnSpPr>
        <p:spPr>
          <a:xfrm flipH="1">
            <a:off x="3031070" y="4767508"/>
            <a:ext cx="1242542" cy="426743"/>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0" name="Straight Connector 69"/>
          <p:cNvCxnSpPr>
            <a:stCxn id="40" idx="1"/>
            <a:endCxn id="29" idx="3"/>
          </p:cNvCxnSpPr>
          <p:nvPr/>
        </p:nvCxnSpPr>
        <p:spPr>
          <a:xfrm flipH="1" flipV="1">
            <a:off x="3031070" y="5194251"/>
            <a:ext cx="1242542" cy="807689"/>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1" name="Straight Connector 70"/>
          <p:cNvCxnSpPr>
            <a:stCxn id="39" idx="1"/>
            <a:endCxn id="30" idx="3"/>
          </p:cNvCxnSpPr>
          <p:nvPr/>
        </p:nvCxnSpPr>
        <p:spPr>
          <a:xfrm flipH="1">
            <a:off x="3031070" y="5088209"/>
            <a:ext cx="1242542" cy="101977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2" name="Straight Connector 71"/>
          <p:cNvCxnSpPr>
            <a:stCxn id="40" idx="1"/>
            <a:endCxn id="30" idx="3"/>
          </p:cNvCxnSpPr>
          <p:nvPr/>
        </p:nvCxnSpPr>
        <p:spPr>
          <a:xfrm flipH="1">
            <a:off x="3031070" y="6001938"/>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73" name="Straight Connector 72"/>
          <p:cNvCxnSpPr>
            <a:stCxn id="38" idx="1"/>
            <a:endCxn id="30" idx="3"/>
          </p:cNvCxnSpPr>
          <p:nvPr/>
        </p:nvCxnSpPr>
        <p:spPr>
          <a:xfrm flipH="1">
            <a:off x="3031070" y="4767506"/>
            <a:ext cx="1242542" cy="1340473"/>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4" name="Straight Connector 73"/>
          <p:cNvCxnSpPr>
            <a:stCxn id="33" idx="1"/>
            <a:endCxn id="28" idx="3"/>
          </p:cNvCxnSpPr>
          <p:nvPr/>
        </p:nvCxnSpPr>
        <p:spPr>
          <a:xfrm flipH="1" flipV="1">
            <a:off x="3031070" y="4873547"/>
            <a:ext cx="593606" cy="2022909"/>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5" name="Straight Connector 74"/>
          <p:cNvCxnSpPr>
            <a:stCxn id="135" idx="1"/>
            <a:endCxn id="30" idx="3"/>
          </p:cNvCxnSpPr>
          <p:nvPr/>
        </p:nvCxnSpPr>
        <p:spPr>
          <a:xfrm flipH="1">
            <a:off x="3031070" y="5391230"/>
            <a:ext cx="1244870" cy="71674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76" name="Straight Connector 75"/>
          <p:cNvCxnSpPr>
            <a:stCxn id="43" idx="1"/>
            <a:endCxn id="35" idx="3"/>
          </p:cNvCxnSpPr>
          <p:nvPr/>
        </p:nvCxnSpPr>
        <p:spPr>
          <a:xfrm flipH="1">
            <a:off x="4053513" y="6642799"/>
            <a:ext cx="1088257" cy="148809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7" name="Straight Connector 76"/>
          <p:cNvCxnSpPr>
            <a:stCxn id="43" idx="1"/>
            <a:endCxn id="33" idx="3"/>
          </p:cNvCxnSpPr>
          <p:nvPr/>
        </p:nvCxnSpPr>
        <p:spPr>
          <a:xfrm flipH="1">
            <a:off x="4053513" y="6642799"/>
            <a:ext cx="1088257" cy="25365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8" name="Straight Connector 77"/>
          <p:cNvCxnSpPr>
            <a:stCxn id="44" idx="1"/>
            <a:endCxn id="34" idx="3"/>
          </p:cNvCxnSpPr>
          <p:nvPr/>
        </p:nvCxnSpPr>
        <p:spPr>
          <a:xfrm flipH="1">
            <a:off x="4053513" y="6963502"/>
            <a:ext cx="1088257" cy="25365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9" name="Straight Connector 78"/>
          <p:cNvCxnSpPr>
            <a:stCxn id="45" idx="1"/>
            <a:endCxn id="35" idx="3"/>
          </p:cNvCxnSpPr>
          <p:nvPr/>
        </p:nvCxnSpPr>
        <p:spPr>
          <a:xfrm flipH="1">
            <a:off x="4053513" y="7877231"/>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80" name="Straight Connector 79"/>
          <p:cNvCxnSpPr>
            <a:stCxn id="45" idx="1"/>
            <a:endCxn id="34" idx="3"/>
          </p:cNvCxnSpPr>
          <p:nvPr/>
        </p:nvCxnSpPr>
        <p:spPr>
          <a:xfrm flipH="1" flipV="1">
            <a:off x="4053513" y="7217161"/>
            <a:ext cx="1088257" cy="66007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1" name="Straight Connector 80"/>
          <p:cNvCxnSpPr>
            <a:stCxn id="38" idx="3"/>
            <a:endCxn id="43" idx="1"/>
          </p:cNvCxnSpPr>
          <p:nvPr/>
        </p:nvCxnSpPr>
        <p:spPr>
          <a:xfrm>
            <a:off x="4702447" y="4767507"/>
            <a:ext cx="439322" cy="187529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2" name="Straight Connector 81"/>
          <p:cNvCxnSpPr>
            <a:endCxn id="40" idx="3"/>
          </p:cNvCxnSpPr>
          <p:nvPr/>
        </p:nvCxnSpPr>
        <p:spPr>
          <a:xfrm flipH="1" flipV="1">
            <a:off x="4702447" y="6001939"/>
            <a:ext cx="439322" cy="91636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3" name="Straight Connector 82"/>
          <p:cNvCxnSpPr>
            <a:stCxn id="48" idx="1"/>
          </p:cNvCxnSpPr>
          <p:nvPr/>
        </p:nvCxnSpPr>
        <p:spPr>
          <a:xfrm flipH="1" flipV="1">
            <a:off x="4702447" y="5090299"/>
            <a:ext cx="1772974" cy="1611254"/>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4" name="Straight Connector 83"/>
          <p:cNvCxnSpPr>
            <a:stCxn id="49" idx="1"/>
            <a:endCxn id="40" idx="3"/>
          </p:cNvCxnSpPr>
          <p:nvPr/>
        </p:nvCxnSpPr>
        <p:spPr>
          <a:xfrm flipH="1" flipV="1">
            <a:off x="4702447" y="6001939"/>
            <a:ext cx="1772974" cy="102031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5" name="Straight Connector 84"/>
          <p:cNvCxnSpPr>
            <a:stCxn id="50" idx="1"/>
            <a:endCxn id="38" idx="3"/>
          </p:cNvCxnSpPr>
          <p:nvPr/>
        </p:nvCxnSpPr>
        <p:spPr>
          <a:xfrm flipH="1" flipV="1">
            <a:off x="4702447" y="4767506"/>
            <a:ext cx="1772974" cy="316847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6" name="Straight Connector 85"/>
          <p:cNvCxnSpPr>
            <a:stCxn id="49" idx="1"/>
            <a:endCxn id="45" idx="3"/>
          </p:cNvCxnSpPr>
          <p:nvPr/>
        </p:nvCxnSpPr>
        <p:spPr>
          <a:xfrm flipH="1">
            <a:off x="5570606" y="7022257"/>
            <a:ext cx="904816" cy="854976"/>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87" name="Straight Connector 86"/>
          <p:cNvCxnSpPr>
            <a:stCxn id="50" idx="1"/>
            <a:endCxn id="44" idx="3"/>
          </p:cNvCxnSpPr>
          <p:nvPr/>
        </p:nvCxnSpPr>
        <p:spPr>
          <a:xfrm flipH="1" flipV="1">
            <a:off x="5570606" y="6963504"/>
            <a:ext cx="904816" cy="97248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8" name="Straight Connector 87"/>
          <p:cNvCxnSpPr>
            <a:stCxn id="48" idx="1"/>
            <a:endCxn id="43" idx="3"/>
          </p:cNvCxnSpPr>
          <p:nvPr/>
        </p:nvCxnSpPr>
        <p:spPr>
          <a:xfrm flipH="1" flipV="1">
            <a:off x="5570606" y="6642801"/>
            <a:ext cx="904816" cy="5875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9" name="Straight Connector 88"/>
          <p:cNvCxnSpPr>
            <a:stCxn id="49" idx="1"/>
            <a:endCxn id="43" idx="3"/>
          </p:cNvCxnSpPr>
          <p:nvPr/>
        </p:nvCxnSpPr>
        <p:spPr>
          <a:xfrm flipH="1" flipV="1">
            <a:off x="5570606" y="6642801"/>
            <a:ext cx="904816" cy="37945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0" name="Straight Connector 89"/>
          <p:cNvCxnSpPr>
            <a:stCxn id="58" idx="1"/>
            <a:endCxn id="48" idx="3"/>
          </p:cNvCxnSpPr>
          <p:nvPr/>
        </p:nvCxnSpPr>
        <p:spPr>
          <a:xfrm flipH="1" flipV="1">
            <a:off x="6904257" y="6701552"/>
            <a:ext cx="1530249" cy="27024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1" name="Straight Connector 90"/>
          <p:cNvCxnSpPr>
            <a:stCxn id="58" idx="1"/>
            <a:endCxn id="49" idx="3"/>
          </p:cNvCxnSpPr>
          <p:nvPr/>
        </p:nvCxnSpPr>
        <p:spPr>
          <a:xfrm flipH="1">
            <a:off x="6904257" y="6971795"/>
            <a:ext cx="1530249" cy="5046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2" name="Straight Connector 91"/>
          <p:cNvCxnSpPr>
            <a:stCxn id="55" idx="1"/>
            <a:endCxn id="48" idx="3"/>
          </p:cNvCxnSpPr>
          <p:nvPr/>
        </p:nvCxnSpPr>
        <p:spPr>
          <a:xfrm flipH="1">
            <a:off x="6904258" y="6097057"/>
            <a:ext cx="570455" cy="60449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3" name="Straight Connector 92"/>
          <p:cNvCxnSpPr>
            <a:stCxn id="53" idx="1"/>
            <a:endCxn id="48" idx="3"/>
          </p:cNvCxnSpPr>
          <p:nvPr/>
        </p:nvCxnSpPr>
        <p:spPr>
          <a:xfrm flipH="1">
            <a:off x="6904258" y="4862625"/>
            <a:ext cx="570455" cy="183892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4" name="Straight Connector 93"/>
          <p:cNvCxnSpPr>
            <a:stCxn id="54" idx="1"/>
            <a:endCxn id="49" idx="3"/>
          </p:cNvCxnSpPr>
          <p:nvPr/>
        </p:nvCxnSpPr>
        <p:spPr>
          <a:xfrm flipH="1">
            <a:off x="6904258" y="5183327"/>
            <a:ext cx="570455" cy="183892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5" name="Straight Connector 94"/>
          <p:cNvCxnSpPr>
            <a:stCxn id="59" idx="1"/>
            <a:endCxn id="50" idx="3"/>
          </p:cNvCxnSpPr>
          <p:nvPr/>
        </p:nvCxnSpPr>
        <p:spPr>
          <a:xfrm flipH="1">
            <a:off x="6904257" y="7292497"/>
            <a:ext cx="1530249" cy="643487"/>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6" name="Straight Connector 95"/>
          <p:cNvCxnSpPr>
            <a:stCxn id="60" idx="1"/>
            <a:endCxn id="49" idx="3"/>
          </p:cNvCxnSpPr>
          <p:nvPr/>
        </p:nvCxnSpPr>
        <p:spPr>
          <a:xfrm flipH="1" flipV="1">
            <a:off x="6904257" y="7022255"/>
            <a:ext cx="1530249" cy="1183972"/>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97" name="Straight Connector 96"/>
          <p:cNvCxnSpPr>
            <a:stCxn id="58" idx="1"/>
            <a:endCxn id="50" idx="3"/>
          </p:cNvCxnSpPr>
          <p:nvPr/>
        </p:nvCxnSpPr>
        <p:spPr>
          <a:xfrm flipH="1">
            <a:off x="6904257" y="6971794"/>
            <a:ext cx="1530249" cy="96419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8" name="Straight Connector 97"/>
          <p:cNvCxnSpPr>
            <a:stCxn id="58" idx="1"/>
          </p:cNvCxnSpPr>
          <p:nvPr/>
        </p:nvCxnSpPr>
        <p:spPr>
          <a:xfrm flipH="1" flipV="1">
            <a:off x="7903546" y="6107979"/>
            <a:ext cx="530958" cy="863815"/>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99" name="Straight Connector 98"/>
          <p:cNvCxnSpPr>
            <a:endCxn id="55" idx="3"/>
          </p:cNvCxnSpPr>
          <p:nvPr/>
        </p:nvCxnSpPr>
        <p:spPr>
          <a:xfrm flipH="1" flipV="1">
            <a:off x="7903548" y="6097058"/>
            <a:ext cx="530960" cy="2137785"/>
          </a:xfrm>
          <a:prstGeom prst="line">
            <a:avLst/>
          </a:prstGeom>
          <a:ln w="15875"/>
        </p:spPr>
        <p:style>
          <a:lnRef idx="2">
            <a:schemeClr val="dk1"/>
          </a:lnRef>
          <a:fillRef idx="0">
            <a:schemeClr val="dk1"/>
          </a:fillRef>
          <a:effectRef idx="1">
            <a:schemeClr val="dk1"/>
          </a:effectRef>
          <a:fontRef idx="minor">
            <a:schemeClr val="tx1"/>
          </a:fontRef>
        </p:style>
      </p:cxnSp>
      <p:cxnSp>
        <p:nvCxnSpPr>
          <p:cNvPr id="100" name="Straight Connector 99"/>
          <p:cNvCxnSpPr>
            <a:stCxn id="65" idx="1"/>
            <a:endCxn id="58" idx="3"/>
          </p:cNvCxnSpPr>
          <p:nvPr/>
        </p:nvCxnSpPr>
        <p:spPr>
          <a:xfrm flipH="1">
            <a:off x="8863340" y="6207227"/>
            <a:ext cx="1115915" cy="76456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1" name="Straight Connector 100"/>
          <p:cNvCxnSpPr>
            <a:stCxn id="64" idx="1"/>
            <a:endCxn id="54" idx="3"/>
          </p:cNvCxnSpPr>
          <p:nvPr/>
        </p:nvCxnSpPr>
        <p:spPr>
          <a:xfrm flipH="1" flipV="1">
            <a:off x="7903549" y="5183329"/>
            <a:ext cx="2075709" cy="11017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2" name="Straight Connector 101"/>
          <p:cNvCxnSpPr>
            <a:stCxn id="63" idx="1"/>
            <a:endCxn id="54" idx="3"/>
          </p:cNvCxnSpPr>
          <p:nvPr/>
        </p:nvCxnSpPr>
        <p:spPr>
          <a:xfrm flipH="1">
            <a:off x="7903549" y="4972796"/>
            <a:ext cx="2075709" cy="21053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a:stCxn id="65" idx="1"/>
            <a:endCxn id="53" idx="3"/>
          </p:cNvCxnSpPr>
          <p:nvPr/>
        </p:nvCxnSpPr>
        <p:spPr>
          <a:xfrm flipH="1" flipV="1">
            <a:off x="7903549" y="4862625"/>
            <a:ext cx="2075709" cy="134460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4" name="Straight Connector 103"/>
          <p:cNvCxnSpPr>
            <a:stCxn id="64" idx="1"/>
            <a:endCxn id="55" idx="3"/>
          </p:cNvCxnSpPr>
          <p:nvPr/>
        </p:nvCxnSpPr>
        <p:spPr>
          <a:xfrm flipH="1">
            <a:off x="7903549" y="5293499"/>
            <a:ext cx="2075709" cy="80356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5" name="Straight Connector 104"/>
          <p:cNvCxnSpPr>
            <a:stCxn id="64" idx="1"/>
            <a:endCxn id="60" idx="3"/>
          </p:cNvCxnSpPr>
          <p:nvPr/>
        </p:nvCxnSpPr>
        <p:spPr>
          <a:xfrm flipH="1">
            <a:off x="8863340" y="5293497"/>
            <a:ext cx="1115915" cy="291273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6" name="Straight Connector 105"/>
          <p:cNvCxnSpPr>
            <a:stCxn id="65" idx="1"/>
            <a:endCxn id="59" idx="3"/>
          </p:cNvCxnSpPr>
          <p:nvPr/>
        </p:nvCxnSpPr>
        <p:spPr>
          <a:xfrm flipH="1">
            <a:off x="8863340" y="6207228"/>
            <a:ext cx="1115915" cy="108527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7" name="Straight Connector 106"/>
          <p:cNvCxnSpPr>
            <a:stCxn id="65" idx="1"/>
            <a:endCxn id="55" idx="3"/>
          </p:cNvCxnSpPr>
          <p:nvPr/>
        </p:nvCxnSpPr>
        <p:spPr>
          <a:xfrm flipH="1" flipV="1">
            <a:off x="7903549" y="6097057"/>
            <a:ext cx="2075709" cy="110170"/>
          </a:xfrm>
          <a:prstGeom prst="line">
            <a:avLst/>
          </a:prstGeom>
          <a:ln w="15875"/>
        </p:spPr>
        <p:style>
          <a:lnRef idx="2">
            <a:schemeClr val="dk1"/>
          </a:lnRef>
          <a:fillRef idx="0">
            <a:schemeClr val="dk1"/>
          </a:fillRef>
          <a:effectRef idx="1">
            <a:schemeClr val="dk1"/>
          </a:effectRef>
          <a:fontRef idx="minor">
            <a:schemeClr val="tx1"/>
          </a:fontRef>
        </p:style>
      </p:cxnSp>
      <p:pic>
        <p:nvPicPr>
          <p:cNvPr id="108" name="Picture 56" descr="black-server-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1312" y="2870410"/>
            <a:ext cx="548548" cy="54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08" descr="laptop_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8278" y="2337615"/>
            <a:ext cx="532797" cy="532797"/>
          </a:xfrm>
          <a:prstGeom prst="rect">
            <a:avLst/>
          </a:prstGeom>
        </p:spPr>
      </p:pic>
      <p:sp>
        <p:nvSpPr>
          <p:cNvPr id="111" name="TextBox 110"/>
          <p:cNvSpPr txBox="1"/>
          <p:nvPr/>
        </p:nvSpPr>
        <p:spPr>
          <a:xfrm>
            <a:off x="9100011" y="3336817"/>
            <a:ext cx="379958" cy="437727"/>
          </a:xfrm>
          <a:prstGeom prst="rect">
            <a:avLst/>
          </a:prstGeom>
          <a:noFill/>
        </p:spPr>
        <p:txBody>
          <a:bodyPr wrap="none" lIns="130039" tIns="65020" rIns="130039" bIns="65020" rtlCol="0">
            <a:spAutoFit/>
          </a:bodyPr>
          <a:lstStyle/>
          <a:p>
            <a:pPr algn="l" defTabSz="1300393" rtl="0"/>
            <a:r>
              <a:rPr lang="en-US" sz="2000" kern="1200" dirty="0">
                <a:solidFill>
                  <a:prstClr val="black"/>
                </a:solidFill>
                <a:latin typeface="Calibri"/>
                <a:ea typeface="+mn-ea"/>
                <a:cs typeface="+mn-cs"/>
              </a:rPr>
              <a:t>S</a:t>
            </a:r>
          </a:p>
        </p:txBody>
      </p:sp>
      <p:cxnSp>
        <p:nvCxnSpPr>
          <p:cNvPr id="120" name="Straight Connector 119"/>
          <p:cNvCxnSpPr>
            <a:stCxn id="28" idx="1"/>
          </p:cNvCxnSpPr>
          <p:nvPr/>
        </p:nvCxnSpPr>
        <p:spPr>
          <a:xfrm flipH="1">
            <a:off x="1660459" y="4873549"/>
            <a:ext cx="941777" cy="55599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1" name="Straight Connector 120"/>
          <p:cNvCxnSpPr>
            <a:stCxn id="29" idx="1"/>
          </p:cNvCxnSpPr>
          <p:nvPr/>
        </p:nvCxnSpPr>
        <p:spPr>
          <a:xfrm flipH="1">
            <a:off x="1660459" y="5194252"/>
            <a:ext cx="941777" cy="23528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2" name="Straight Connector 121"/>
          <p:cNvCxnSpPr>
            <a:stCxn id="30" idx="1"/>
          </p:cNvCxnSpPr>
          <p:nvPr/>
        </p:nvCxnSpPr>
        <p:spPr>
          <a:xfrm flipH="1" flipV="1">
            <a:off x="1660459" y="5429540"/>
            <a:ext cx="941777" cy="678441"/>
          </a:xfrm>
          <a:prstGeom prst="line">
            <a:avLst/>
          </a:prstGeom>
          <a:ln w="15875"/>
        </p:spPr>
        <p:style>
          <a:lnRef idx="2">
            <a:schemeClr val="dk1"/>
          </a:lnRef>
          <a:fillRef idx="0">
            <a:schemeClr val="dk1"/>
          </a:fillRef>
          <a:effectRef idx="1">
            <a:schemeClr val="dk1"/>
          </a:effectRef>
          <a:fontRef idx="minor">
            <a:schemeClr val="tx1"/>
          </a:fontRef>
        </p:style>
      </p:cxnSp>
      <p:sp>
        <p:nvSpPr>
          <p:cNvPr id="126" name="Diamond 125"/>
          <p:cNvSpPr/>
          <p:nvPr/>
        </p:nvSpPr>
        <p:spPr>
          <a:xfrm>
            <a:off x="11503947" y="5287281"/>
            <a:ext cx="766709" cy="809778"/>
          </a:xfrm>
          <a:prstGeom prst="diamond">
            <a:avLst/>
          </a:prstGeom>
        </p:spPr>
        <p:style>
          <a:lnRef idx="1">
            <a:schemeClr val="accent6"/>
          </a:lnRef>
          <a:fillRef idx="3">
            <a:schemeClr val="accent6"/>
          </a:fillRef>
          <a:effectRef idx="2">
            <a:schemeClr val="accent6"/>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cxnSp>
        <p:nvCxnSpPr>
          <p:cNvPr id="127" name="Straight Connector 126"/>
          <p:cNvCxnSpPr>
            <a:stCxn id="126" idx="1"/>
            <a:endCxn id="63" idx="3"/>
          </p:cNvCxnSpPr>
          <p:nvPr/>
        </p:nvCxnSpPr>
        <p:spPr>
          <a:xfrm flipH="1" flipV="1">
            <a:off x="10408091" y="4972794"/>
            <a:ext cx="1095856" cy="719374"/>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8" name="Straight Connector 127"/>
          <p:cNvCxnSpPr>
            <a:stCxn id="126" idx="1"/>
            <a:endCxn id="64" idx="3"/>
          </p:cNvCxnSpPr>
          <p:nvPr/>
        </p:nvCxnSpPr>
        <p:spPr>
          <a:xfrm flipH="1" flipV="1">
            <a:off x="10408091" y="5293497"/>
            <a:ext cx="1095856" cy="39867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9" name="Straight Connector 128"/>
          <p:cNvCxnSpPr>
            <a:stCxn id="126" idx="1"/>
            <a:endCxn id="65" idx="3"/>
          </p:cNvCxnSpPr>
          <p:nvPr/>
        </p:nvCxnSpPr>
        <p:spPr>
          <a:xfrm flipH="1">
            <a:off x="10408091" y="5692168"/>
            <a:ext cx="1095856" cy="515058"/>
          </a:xfrm>
          <a:prstGeom prst="line">
            <a:avLst/>
          </a:prstGeom>
          <a:ln w="15875"/>
        </p:spPr>
        <p:style>
          <a:lnRef idx="2">
            <a:schemeClr val="dk1"/>
          </a:lnRef>
          <a:fillRef idx="0">
            <a:schemeClr val="dk1"/>
          </a:fillRef>
          <a:effectRef idx="1">
            <a:schemeClr val="dk1"/>
          </a:effectRef>
          <a:fontRef idx="minor">
            <a:schemeClr val="tx1"/>
          </a:fontRef>
        </p:style>
      </p:cxnSp>
      <p:cxnSp>
        <p:nvCxnSpPr>
          <p:cNvPr id="130" name="Straight Connector 129"/>
          <p:cNvCxnSpPr>
            <a:stCxn id="38" idx="3"/>
            <a:endCxn id="53" idx="1"/>
          </p:cNvCxnSpPr>
          <p:nvPr/>
        </p:nvCxnSpPr>
        <p:spPr>
          <a:xfrm>
            <a:off x="4702447" y="4767507"/>
            <a:ext cx="2772264" cy="95118"/>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131" name="Straight Connector 130"/>
          <p:cNvCxnSpPr>
            <a:stCxn id="38" idx="3"/>
            <a:endCxn id="55" idx="1"/>
          </p:cNvCxnSpPr>
          <p:nvPr/>
        </p:nvCxnSpPr>
        <p:spPr>
          <a:xfrm>
            <a:off x="4702447" y="4767507"/>
            <a:ext cx="2772264" cy="132955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132" name="Straight Connector 131"/>
          <p:cNvCxnSpPr>
            <a:stCxn id="40" idx="3"/>
          </p:cNvCxnSpPr>
          <p:nvPr/>
        </p:nvCxnSpPr>
        <p:spPr>
          <a:xfrm flipV="1">
            <a:off x="4702447" y="5194251"/>
            <a:ext cx="2772264" cy="807689"/>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sp>
        <p:nvSpPr>
          <p:cNvPr id="133" name="Rectangle 132"/>
          <p:cNvSpPr/>
          <p:nvPr/>
        </p:nvSpPr>
        <p:spPr>
          <a:xfrm>
            <a:off x="2604564" y="539745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2602236" y="571814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4275940" y="528727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4278268" y="561419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7474711" y="5391232"/>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7480235" y="569217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9" name="Rectangle 138"/>
          <p:cNvSpPr/>
          <p:nvPr/>
        </p:nvSpPr>
        <p:spPr>
          <a:xfrm>
            <a:off x="9981584" y="550228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0" name="Rectangle 139"/>
          <p:cNvSpPr/>
          <p:nvPr/>
        </p:nvSpPr>
        <p:spPr>
          <a:xfrm>
            <a:off x="9979257" y="580734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3627004" y="743390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3627004" y="77378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5126527" y="7180248"/>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141769" y="747707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6490148" y="7215734"/>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483378" y="753354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8434505" y="749102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8436833" y="78190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Connector 148"/>
          <p:cNvCxnSpPr>
            <a:stCxn id="135" idx="1"/>
            <a:endCxn id="133" idx="3"/>
          </p:cNvCxnSpPr>
          <p:nvPr/>
        </p:nvCxnSpPr>
        <p:spPr>
          <a:xfrm flipH="1">
            <a:off x="3033398" y="5391231"/>
            <a:ext cx="1242542" cy="11017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2" name="Straight Connector 151"/>
          <p:cNvCxnSpPr>
            <a:stCxn id="136" idx="1"/>
            <a:endCxn id="134" idx="3"/>
          </p:cNvCxnSpPr>
          <p:nvPr/>
        </p:nvCxnSpPr>
        <p:spPr>
          <a:xfrm flipH="1">
            <a:off x="3031070" y="5718147"/>
            <a:ext cx="1247198" cy="10395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5" name="Straight Connector 154"/>
          <p:cNvCxnSpPr>
            <a:stCxn id="141" idx="1"/>
            <a:endCxn id="134" idx="3"/>
          </p:cNvCxnSpPr>
          <p:nvPr/>
        </p:nvCxnSpPr>
        <p:spPr>
          <a:xfrm flipH="1" flipV="1">
            <a:off x="3031070" y="5822101"/>
            <a:ext cx="595934" cy="171575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9" name="Straight Connector 158"/>
          <p:cNvCxnSpPr>
            <a:stCxn id="142" idx="1"/>
            <a:endCxn id="133" idx="3"/>
          </p:cNvCxnSpPr>
          <p:nvPr/>
        </p:nvCxnSpPr>
        <p:spPr>
          <a:xfrm flipH="1" flipV="1">
            <a:off x="3033400" y="5501400"/>
            <a:ext cx="593606" cy="234042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3" name="Straight Connector 162"/>
          <p:cNvCxnSpPr>
            <a:stCxn id="135" idx="3"/>
            <a:endCxn id="137" idx="1"/>
          </p:cNvCxnSpPr>
          <p:nvPr/>
        </p:nvCxnSpPr>
        <p:spPr>
          <a:xfrm>
            <a:off x="4704777" y="5391231"/>
            <a:ext cx="2769936" cy="10395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6" name="Straight Connector 165"/>
          <p:cNvCxnSpPr>
            <a:stCxn id="135" idx="3"/>
            <a:endCxn id="138" idx="1"/>
          </p:cNvCxnSpPr>
          <p:nvPr/>
        </p:nvCxnSpPr>
        <p:spPr>
          <a:xfrm>
            <a:off x="4704775" y="5391230"/>
            <a:ext cx="2775458" cy="40489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9" name="Straight Connector 168"/>
          <p:cNvCxnSpPr>
            <a:stCxn id="136" idx="3"/>
            <a:endCxn id="138" idx="1"/>
          </p:cNvCxnSpPr>
          <p:nvPr/>
        </p:nvCxnSpPr>
        <p:spPr>
          <a:xfrm>
            <a:off x="4707105" y="5718149"/>
            <a:ext cx="2773130" cy="7797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2" name="Straight Connector 171"/>
          <p:cNvCxnSpPr>
            <a:stCxn id="136" idx="3"/>
            <a:endCxn id="145" idx="1"/>
          </p:cNvCxnSpPr>
          <p:nvPr/>
        </p:nvCxnSpPr>
        <p:spPr>
          <a:xfrm>
            <a:off x="4707104" y="5718149"/>
            <a:ext cx="1783044" cy="160153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5" name="Straight Connector 174"/>
          <p:cNvCxnSpPr>
            <a:stCxn id="143" idx="3"/>
            <a:endCxn id="145" idx="1"/>
          </p:cNvCxnSpPr>
          <p:nvPr/>
        </p:nvCxnSpPr>
        <p:spPr>
          <a:xfrm>
            <a:off x="5555362" y="7284200"/>
            <a:ext cx="934787" cy="3548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8" name="Straight Connector 177"/>
          <p:cNvCxnSpPr>
            <a:stCxn id="144" idx="3"/>
            <a:endCxn id="146" idx="1"/>
          </p:cNvCxnSpPr>
          <p:nvPr/>
        </p:nvCxnSpPr>
        <p:spPr>
          <a:xfrm>
            <a:off x="5570604" y="7581028"/>
            <a:ext cx="912774" cy="564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1" name="Straight Connector 180"/>
          <p:cNvCxnSpPr>
            <a:stCxn id="144" idx="1"/>
            <a:endCxn id="136" idx="3"/>
          </p:cNvCxnSpPr>
          <p:nvPr/>
        </p:nvCxnSpPr>
        <p:spPr>
          <a:xfrm flipH="1" flipV="1">
            <a:off x="4707103" y="5718149"/>
            <a:ext cx="434665" cy="186287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4" name="Straight Connector 183"/>
          <p:cNvCxnSpPr>
            <a:stCxn id="144" idx="1"/>
            <a:endCxn id="35" idx="3"/>
          </p:cNvCxnSpPr>
          <p:nvPr/>
        </p:nvCxnSpPr>
        <p:spPr>
          <a:xfrm flipH="1">
            <a:off x="4053513" y="7581026"/>
            <a:ext cx="1088257" cy="54986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7" name="Straight Connector 186"/>
          <p:cNvCxnSpPr>
            <a:stCxn id="143" idx="1"/>
            <a:endCxn id="141" idx="3"/>
          </p:cNvCxnSpPr>
          <p:nvPr/>
        </p:nvCxnSpPr>
        <p:spPr>
          <a:xfrm flipH="1">
            <a:off x="4055839" y="7284200"/>
            <a:ext cx="1070686" cy="25365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0" name="Straight Connector 189"/>
          <p:cNvCxnSpPr>
            <a:stCxn id="143" idx="1"/>
            <a:endCxn id="142" idx="3"/>
          </p:cNvCxnSpPr>
          <p:nvPr/>
        </p:nvCxnSpPr>
        <p:spPr>
          <a:xfrm flipH="1">
            <a:off x="4055839" y="7284202"/>
            <a:ext cx="1070686" cy="55762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5" name="Straight Connector 194"/>
          <p:cNvCxnSpPr>
            <a:stCxn id="148" idx="1"/>
            <a:endCxn id="145" idx="3"/>
          </p:cNvCxnSpPr>
          <p:nvPr/>
        </p:nvCxnSpPr>
        <p:spPr>
          <a:xfrm flipH="1" flipV="1">
            <a:off x="6918983" y="7319684"/>
            <a:ext cx="1517850" cy="60330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8" name="Straight Connector 197"/>
          <p:cNvCxnSpPr>
            <a:stCxn id="60" idx="1"/>
            <a:endCxn id="145" idx="3"/>
          </p:cNvCxnSpPr>
          <p:nvPr/>
        </p:nvCxnSpPr>
        <p:spPr>
          <a:xfrm flipH="1" flipV="1">
            <a:off x="6918985" y="7319684"/>
            <a:ext cx="1515521" cy="88654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1" name="Straight Connector 200"/>
          <p:cNvCxnSpPr>
            <a:stCxn id="147" idx="1"/>
            <a:endCxn id="146" idx="3"/>
          </p:cNvCxnSpPr>
          <p:nvPr/>
        </p:nvCxnSpPr>
        <p:spPr>
          <a:xfrm flipH="1">
            <a:off x="6912216" y="7594971"/>
            <a:ext cx="1522291" cy="4252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4" name="Straight Connector 203"/>
          <p:cNvCxnSpPr>
            <a:stCxn id="138" idx="1"/>
            <a:endCxn id="146" idx="3"/>
          </p:cNvCxnSpPr>
          <p:nvPr/>
        </p:nvCxnSpPr>
        <p:spPr>
          <a:xfrm flipH="1">
            <a:off x="6912215" y="5796122"/>
            <a:ext cx="568020" cy="184137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7" name="Straight Connector 206"/>
          <p:cNvCxnSpPr>
            <a:stCxn id="139" idx="1"/>
            <a:endCxn id="137" idx="3"/>
          </p:cNvCxnSpPr>
          <p:nvPr/>
        </p:nvCxnSpPr>
        <p:spPr>
          <a:xfrm flipH="1" flipV="1">
            <a:off x="7903546" y="5495182"/>
            <a:ext cx="2078037" cy="11105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0" name="Straight Connector 209"/>
          <p:cNvCxnSpPr>
            <a:stCxn id="140" idx="1"/>
            <a:endCxn id="138" idx="3"/>
          </p:cNvCxnSpPr>
          <p:nvPr/>
        </p:nvCxnSpPr>
        <p:spPr>
          <a:xfrm flipH="1" flipV="1">
            <a:off x="7909070" y="5796120"/>
            <a:ext cx="2070187" cy="1151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3" name="Straight Connector 212"/>
          <p:cNvCxnSpPr>
            <a:stCxn id="65" idx="1"/>
            <a:endCxn id="138" idx="3"/>
          </p:cNvCxnSpPr>
          <p:nvPr/>
        </p:nvCxnSpPr>
        <p:spPr>
          <a:xfrm flipH="1" flipV="1">
            <a:off x="7909070" y="5796122"/>
            <a:ext cx="2070187" cy="41110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6" name="Straight Connector 215"/>
          <p:cNvCxnSpPr>
            <a:stCxn id="139" idx="1"/>
            <a:endCxn id="147" idx="3"/>
          </p:cNvCxnSpPr>
          <p:nvPr/>
        </p:nvCxnSpPr>
        <p:spPr>
          <a:xfrm flipH="1">
            <a:off x="8863342" y="5606238"/>
            <a:ext cx="1118244" cy="198873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9" name="Straight Connector 218"/>
          <p:cNvCxnSpPr>
            <a:stCxn id="140" idx="1"/>
            <a:endCxn id="148" idx="3"/>
          </p:cNvCxnSpPr>
          <p:nvPr/>
        </p:nvCxnSpPr>
        <p:spPr>
          <a:xfrm flipH="1">
            <a:off x="8865671" y="5911291"/>
            <a:ext cx="1113587" cy="201169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2" name="Straight Connector 221"/>
          <p:cNvCxnSpPr>
            <a:stCxn id="126" idx="1"/>
            <a:endCxn id="139" idx="3"/>
          </p:cNvCxnSpPr>
          <p:nvPr/>
        </p:nvCxnSpPr>
        <p:spPr>
          <a:xfrm flipH="1" flipV="1">
            <a:off x="10410421" y="5606239"/>
            <a:ext cx="1093528" cy="8593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5" name="Straight Connector 224"/>
          <p:cNvCxnSpPr>
            <a:stCxn id="126" idx="1"/>
            <a:endCxn id="140" idx="3"/>
          </p:cNvCxnSpPr>
          <p:nvPr/>
        </p:nvCxnSpPr>
        <p:spPr>
          <a:xfrm flipH="1">
            <a:off x="10408091" y="5692171"/>
            <a:ext cx="1095856" cy="21912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7" name="Straight Connector 156"/>
          <p:cNvCxnSpPr>
            <a:stCxn id="133" idx="1"/>
          </p:cNvCxnSpPr>
          <p:nvPr/>
        </p:nvCxnSpPr>
        <p:spPr>
          <a:xfrm flipH="1" flipV="1">
            <a:off x="1660457" y="5429538"/>
            <a:ext cx="944105" cy="7186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0" name="Straight Connector 159"/>
          <p:cNvCxnSpPr>
            <a:stCxn id="134" idx="1"/>
          </p:cNvCxnSpPr>
          <p:nvPr/>
        </p:nvCxnSpPr>
        <p:spPr>
          <a:xfrm flipH="1" flipV="1">
            <a:off x="1660459" y="5429539"/>
            <a:ext cx="941777" cy="39256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4" name="Straight Connector 163"/>
          <p:cNvCxnSpPr>
            <a:stCxn id="65" idx="1"/>
            <a:endCxn id="60" idx="3"/>
          </p:cNvCxnSpPr>
          <p:nvPr/>
        </p:nvCxnSpPr>
        <p:spPr>
          <a:xfrm flipH="1">
            <a:off x="8863340" y="6207227"/>
            <a:ext cx="1115915" cy="199900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sp>
        <p:nvSpPr>
          <p:cNvPr id="161" name="Oval 160"/>
          <p:cNvSpPr/>
          <p:nvPr/>
        </p:nvSpPr>
        <p:spPr>
          <a:xfrm>
            <a:off x="202017" y="4961089"/>
            <a:ext cx="1430646" cy="964961"/>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158"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extLst>
      <p:ext uri="{BB962C8B-B14F-4D97-AF65-F5344CB8AC3E}">
        <p14:creationId xmlns:p14="http://schemas.microsoft.com/office/powerpoint/2010/main" val="111312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0" name="Straight Connector 219"/>
          <p:cNvCxnSpPr>
            <a:stCxn id="139" idx="1"/>
          </p:cNvCxnSpPr>
          <p:nvPr/>
        </p:nvCxnSpPr>
        <p:spPr>
          <a:xfrm flipH="1">
            <a:off x="8870328" y="5606238"/>
            <a:ext cx="1111258" cy="197954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6" name="Straight Connector 215"/>
          <p:cNvCxnSpPr>
            <a:stCxn id="139" idx="1"/>
            <a:endCxn id="147" idx="3"/>
          </p:cNvCxnSpPr>
          <p:nvPr/>
        </p:nvCxnSpPr>
        <p:spPr>
          <a:xfrm flipH="1">
            <a:off x="8863342" y="5606238"/>
            <a:ext cx="1118244" cy="198873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5" name="Straight Connector 154"/>
          <p:cNvCxnSpPr>
            <a:stCxn id="141" idx="1"/>
            <a:endCxn id="134" idx="3"/>
          </p:cNvCxnSpPr>
          <p:nvPr/>
        </p:nvCxnSpPr>
        <p:spPr>
          <a:xfrm flipH="1" flipV="1">
            <a:off x="3031070" y="5822101"/>
            <a:ext cx="595934" cy="171575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9" name="Straight Connector 168"/>
          <p:cNvCxnSpPr>
            <a:stCxn id="136" idx="3"/>
            <a:endCxn id="179" idx="1"/>
          </p:cNvCxnSpPr>
          <p:nvPr/>
        </p:nvCxnSpPr>
        <p:spPr>
          <a:xfrm>
            <a:off x="4707105" y="5718147"/>
            <a:ext cx="2773130" cy="8273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sp>
        <p:nvSpPr>
          <p:cNvPr id="158" name="Rectangle 157"/>
          <p:cNvSpPr/>
          <p:nvPr/>
        </p:nvSpPr>
        <p:spPr>
          <a:xfrm>
            <a:off x="2602236" y="6008788"/>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1" name="Rectangle 160"/>
          <p:cNvSpPr/>
          <p:nvPr/>
        </p:nvSpPr>
        <p:spPr>
          <a:xfrm>
            <a:off x="3624676" y="8031697"/>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2" name="Rectangle 161"/>
          <p:cNvSpPr/>
          <p:nvPr/>
        </p:nvSpPr>
        <p:spPr>
          <a:xfrm>
            <a:off x="8434505" y="8107035"/>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4" name="Rectangle 163"/>
          <p:cNvSpPr/>
          <p:nvPr/>
        </p:nvSpPr>
        <p:spPr>
          <a:xfrm>
            <a:off x="9979257" y="6108035"/>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65" name="Oval 164"/>
          <p:cNvSpPr/>
          <p:nvPr/>
        </p:nvSpPr>
        <p:spPr>
          <a:xfrm>
            <a:off x="202016" y="4965849"/>
            <a:ext cx="1458441" cy="950204"/>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67" name="Straight Connector 166"/>
          <p:cNvCxnSpPr>
            <a:stCxn id="158" idx="1"/>
            <a:endCxn id="165" idx="6"/>
          </p:cNvCxnSpPr>
          <p:nvPr/>
        </p:nvCxnSpPr>
        <p:spPr>
          <a:xfrm flipH="1" flipV="1">
            <a:off x="1660459" y="5440952"/>
            <a:ext cx="941777" cy="671788"/>
          </a:xfrm>
          <a:prstGeom prst="line">
            <a:avLst/>
          </a:prstGeom>
          <a:ln w="15875"/>
        </p:spPr>
        <p:style>
          <a:lnRef idx="2">
            <a:schemeClr val="dk1"/>
          </a:lnRef>
          <a:fillRef idx="0">
            <a:schemeClr val="dk1"/>
          </a:fillRef>
          <a:effectRef idx="1">
            <a:schemeClr val="dk1"/>
          </a:effectRef>
          <a:fontRef idx="minor">
            <a:schemeClr val="tx1"/>
          </a:fontRef>
        </p:style>
      </p:cxnSp>
      <p:sp>
        <p:nvSpPr>
          <p:cNvPr id="168" name="Diamond 167"/>
          <p:cNvSpPr/>
          <p:nvPr/>
        </p:nvSpPr>
        <p:spPr>
          <a:xfrm>
            <a:off x="11503947" y="5292041"/>
            <a:ext cx="766709" cy="809778"/>
          </a:xfrm>
          <a:prstGeom prst="diamond">
            <a:avLst/>
          </a:prstGeom>
        </p:spPr>
        <p:style>
          <a:lnRef idx="1">
            <a:schemeClr val="accent6"/>
          </a:lnRef>
          <a:fillRef idx="3">
            <a:schemeClr val="accent6"/>
          </a:fillRef>
          <a:effectRef idx="2">
            <a:schemeClr val="accent6"/>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cxnSp>
        <p:nvCxnSpPr>
          <p:cNvPr id="170" name="Straight Connector 169"/>
          <p:cNvCxnSpPr>
            <a:stCxn id="168" idx="1"/>
            <a:endCxn id="164" idx="3"/>
          </p:cNvCxnSpPr>
          <p:nvPr/>
        </p:nvCxnSpPr>
        <p:spPr>
          <a:xfrm flipH="1">
            <a:off x="10408091" y="5696929"/>
            <a:ext cx="1095856" cy="515058"/>
          </a:xfrm>
          <a:prstGeom prst="line">
            <a:avLst/>
          </a:prstGeom>
          <a:ln w="15875"/>
        </p:spPr>
        <p:style>
          <a:lnRef idx="2">
            <a:schemeClr val="dk1"/>
          </a:lnRef>
          <a:fillRef idx="0">
            <a:schemeClr val="dk1"/>
          </a:fillRef>
          <a:effectRef idx="1">
            <a:schemeClr val="dk1"/>
          </a:effectRef>
          <a:fontRef idx="minor">
            <a:schemeClr val="tx1"/>
          </a:fontRef>
        </p:style>
      </p:cxnSp>
      <p:sp>
        <p:nvSpPr>
          <p:cNvPr id="171" name="Rectangle 170"/>
          <p:cNvSpPr/>
          <p:nvPr/>
        </p:nvSpPr>
        <p:spPr>
          <a:xfrm>
            <a:off x="2604564" y="540220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3" name="Rectangle 172"/>
          <p:cNvSpPr/>
          <p:nvPr/>
        </p:nvSpPr>
        <p:spPr>
          <a:xfrm>
            <a:off x="2602236" y="572290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4" name="Rectangle 173"/>
          <p:cNvSpPr/>
          <p:nvPr/>
        </p:nvSpPr>
        <p:spPr>
          <a:xfrm>
            <a:off x="4275940" y="529203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6" name="Rectangle 175"/>
          <p:cNvSpPr/>
          <p:nvPr/>
        </p:nvSpPr>
        <p:spPr>
          <a:xfrm>
            <a:off x="4278268" y="561895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7" name="Rectangle 176"/>
          <p:cNvSpPr/>
          <p:nvPr/>
        </p:nvSpPr>
        <p:spPr>
          <a:xfrm>
            <a:off x="7474711" y="539599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79" name="Rectangle 178"/>
          <p:cNvSpPr/>
          <p:nvPr/>
        </p:nvSpPr>
        <p:spPr>
          <a:xfrm>
            <a:off x="7480235" y="569692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0" name="Rectangle 179"/>
          <p:cNvSpPr/>
          <p:nvPr/>
        </p:nvSpPr>
        <p:spPr>
          <a:xfrm>
            <a:off x="9981584" y="5507048"/>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2" name="Rectangle 181"/>
          <p:cNvSpPr/>
          <p:nvPr/>
        </p:nvSpPr>
        <p:spPr>
          <a:xfrm>
            <a:off x="9979257" y="581210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3" name="Rectangle 182"/>
          <p:cNvSpPr/>
          <p:nvPr/>
        </p:nvSpPr>
        <p:spPr>
          <a:xfrm>
            <a:off x="3627004" y="743866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5" name="Rectangle 184"/>
          <p:cNvSpPr/>
          <p:nvPr/>
        </p:nvSpPr>
        <p:spPr>
          <a:xfrm>
            <a:off x="3627004" y="7742632"/>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6" name="Rectangle 185"/>
          <p:cNvSpPr/>
          <p:nvPr/>
        </p:nvSpPr>
        <p:spPr>
          <a:xfrm>
            <a:off x="5126527" y="718501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8" name="Rectangle 187"/>
          <p:cNvSpPr/>
          <p:nvPr/>
        </p:nvSpPr>
        <p:spPr>
          <a:xfrm>
            <a:off x="5141769" y="74818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89" name="Rectangle 188"/>
          <p:cNvSpPr/>
          <p:nvPr/>
        </p:nvSpPr>
        <p:spPr>
          <a:xfrm>
            <a:off x="6490148" y="722049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1" name="Rectangle 190"/>
          <p:cNvSpPr/>
          <p:nvPr/>
        </p:nvSpPr>
        <p:spPr>
          <a:xfrm>
            <a:off x="6483378" y="753830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92" name="Straight Connector 191"/>
          <p:cNvCxnSpPr>
            <a:stCxn id="174" idx="1"/>
            <a:endCxn id="171" idx="3"/>
          </p:cNvCxnSpPr>
          <p:nvPr/>
        </p:nvCxnSpPr>
        <p:spPr>
          <a:xfrm flipH="1">
            <a:off x="3033398" y="5395991"/>
            <a:ext cx="1242542" cy="11017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3" name="Straight Connector 192"/>
          <p:cNvCxnSpPr>
            <a:stCxn id="176" idx="1"/>
            <a:endCxn id="173" idx="3"/>
          </p:cNvCxnSpPr>
          <p:nvPr/>
        </p:nvCxnSpPr>
        <p:spPr>
          <a:xfrm flipH="1">
            <a:off x="3031070" y="5722909"/>
            <a:ext cx="1247198" cy="10395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4" name="Straight Connector 193"/>
          <p:cNvCxnSpPr>
            <a:stCxn id="185" idx="1"/>
            <a:endCxn id="171" idx="3"/>
          </p:cNvCxnSpPr>
          <p:nvPr/>
        </p:nvCxnSpPr>
        <p:spPr>
          <a:xfrm flipH="1" flipV="1">
            <a:off x="3033400" y="5506160"/>
            <a:ext cx="593606" cy="234042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6" name="Straight Connector 195"/>
          <p:cNvCxnSpPr>
            <a:stCxn id="174" idx="3"/>
            <a:endCxn id="177" idx="1"/>
          </p:cNvCxnSpPr>
          <p:nvPr/>
        </p:nvCxnSpPr>
        <p:spPr>
          <a:xfrm>
            <a:off x="4704777" y="5395991"/>
            <a:ext cx="2769936" cy="10395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7" name="Straight Connector 196"/>
          <p:cNvCxnSpPr>
            <a:stCxn id="174" idx="3"/>
            <a:endCxn id="179" idx="1"/>
          </p:cNvCxnSpPr>
          <p:nvPr/>
        </p:nvCxnSpPr>
        <p:spPr>
          <a:xfrm>
            <a:off x="4704775" y="5395991"/>
            <a:ext cx="2775458" cy="40489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9" name="Straight Connector 198"/>
          <p:cNvCxnSpPr>
            <a:stCxn id="176" idx="3"/>
            <a:endCxn id="189" idx="1"/>
          </p:cNvCxnSpPr>
          <p:nvPr/>
        </p:nvCxnSpPr>
        <p:spPr>
          <a:xfrm>
            <a:off x="4707104" y="5722909"/>
            <a:ext cx="1783044" cy="160153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0" name="Straight Connector 199"/>
          <p:cNvCxnSpPr>
            <a:stCxn id="186" idx="3"/>
            <a:endCxn id="189" idx="1"/>
          </p:cNvCxnSpPr>
          <p:nvPr/>
        </p:nvCxnSpPr>
        <p:spPr>
          <a:xfrm>
            <a:off x="5555362" y="7288960"/>
            <a:ext cx="934787" cy="3548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2" name="Straight Connector 201"/>
          <p:cNvCxnSpPr>
            <a:stCxn id="188" idx="3"/>
            <a:endCxn id="191" idx="1"/>
          </p:cNvCxnSpPr>
          <p:nvPr/>
        </p:nvCxnSpPr>
        <p:spPr>
          <a:xfrm>
            <a:off x="5570604" y="7585787"/>
            <a:ext cx="912774" cy="564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5" name="Straight Connector 204"/>
          <p:cNvCxnSpPr>
            <a:stCxn id="188" idx="1"/>
            <a:endCxn id="161" idx="3"/>
          </p:cNvCxnSpPr>
          <p:nvPr/>
        </p:nvCxnSpPr>
        <p:spPr>
          <a:xfrm flipH="1">
            <a:off x="4053513" y="7585787"/>
            <a:ext cx="1088257" cy="54986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6" name="Straight Connector 205"/>
          <p:cNvCxnSpPr>
            <a:stCxn id="186" idx="1"/>
            <a:endCxn id="183" idx="3"/>
          </p:cNvCxnSpPr>
          <p:nvPr/>
        </p:nvCxnSpPr>
        <p:spPr>
          <a:xfrm flipH="1">
            <a:off x="4055839" y="7288962"/>
            <a:ext cx="1070686" cy="25365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8" name="Straight Connector 207"/>
          <p:cNvCxnSpPr>
            <a:stCxn id="186" idx="1"/>
            <a:endCxn id="185" idx="3"/>
          </p:cNvCxnSpPr>
          <p:nvPr/>
        </p:nvCxnSpPr>
        <p:spPr>
          <a:xfrm flipH="1">
            <a:off x="4055839" y="7288962"/>
            <a:ext cx="1070686" cy="55762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9" name="Straight Connector 208"/>
          <p:cNvCxnSpPr>
            <a:endCxn id="189" idx="3"/>
          </p:cNvCxnSpPr>
          <p:nvPr/>
        </p:nvCxnSpPr>
        <p:spPr>
          <a:xfrm flipH="1" flipV="1">
            <a:off x="6918983" y="7324444"/>
            <a:ext cx="1517850" cy="60330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1" name="Straight Connector 210"/>
          <p:cNvCxnSpPr>
            <a:stCxn id="162" idx="1"/>
            <a:endCxn id="189" idx="3"/>
          </p:cNvCxnSpPr>
          <p:nvPr/>
        </p:nvCxnSpPr>
        <p:spPr>
          <a:xfrm flipH="1" flipV="1">
            <a:off x="6918985" y="7324445"/>
            <a:ext cx="1515521" cy="88654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2" name="Straight Connector 211"/>
          <p:cNvCxnSpPr>
            <a:endCxn id="191" idx="3"/>
          </p:cNvCxnSpPr>
          <p:nvPr/>
        </p:nvCxnSpPr>
        <p:spPr>
          <a:xfrm flipH="1">
            <a:off x="6912216" y="7599731"/>
            <a:ext cx="1522291" cy="4252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5" name="Straight Connector 214"/>
          <p:cNvCxnSpPr>
            <a:stCxn id="180" idx="1"/>
            <a:endCxn id="177" idx="3"/>
          </p:cNvCxnSpPr>
          <p:nvPr/>
        </p:nvCxnSpPr>
        <p:spPr>
          <a:xfrm flipH="1" flipV="1">
            <a:off x="7903546" y="5499942"/>
            <a:ext cx="2078037" cy="11105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7" name="Straight Connector 216"/>
          <p:cNvCxnSpPr>
            <a:stCxn id="182" idx="1"/>
            <a:endCxn id="179" idx="3"/>
          </p:cNvCxnSpPr>
          <p:nvPr/>
        </p:nvCxnSpPr>
        <p:spPr>
          <a:xfrm flipH="1" flipV="1">
            <a:off x="7909070" y="5800880"/>
            <a:ext cx="2070187" cy="1151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8" name="Straight Connector 217"/>
          <p:cNvCxnSpPr>
            <a:stCxn id="164" idx="1"/>
            <a:endCxn id="179" idx="3"/>
          </p:cNvCxnSpPr>
          <p:nvPr/>
        </p:nvCxnSpPr>
        <p:spPr>
          <a:xfrm flipH="1" flipV="1">
            <a:off x="7909070" y="5800881"/>
            <a:ext cx="2070187" cy="41110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1" name="Straight Connector 220"/>
          <p:cNvCxnSpPr>
            <a:stCxn id="182" idx="1"/>
          </p:cNvCxnSpPr>
          <p:nvPr/>
        </p:nvCxnSpPr>
        <p:spPr>
          <a:xfrm flipH="1">
            <a:off x="8865671" y="5916052"/>
            <a:ext cx="1113587" cy="201169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3" name="Straight Connector 222"/>
          <p:cNvCxnSpPr>
            <a:stCxn id="168" idx="1"/>
            <a:endCxn id="180" idx="3"/>
          </p:cNvCxnSpPr>
          <p:nvPr/>
        </p:nvCxnSpPr>
        <p:spPr>
          <a:xfrm flipH="1" flipV="1">
            <a:off x="10410421" y="5610998"/>
            <a:ext cx="1093528" cy="8593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4" name="Straight Connector 223"/>
          <p:cNvCxnSpPr>
            <a:stCxn id="168" idx="1"/>
            <a:endCxn id="182" idx="3"/>
          </p:cNvCxnSpPr>
          <p:nvPr/>
        </p:nvCxnSpPr>
        <p:spPr>
          <a:xfrm flipH="1">
            <a:off x="10408091" y="5696931"/>
            <a:ext cx="1095856" cy="21912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6" name="Straight Connector 225"/>
          <p:cNvCxnSpPr>
            <a:stCxn id="171" idx="1"/>
            <a:endCxn id="165" idx="6"/>
          </p:cNvCxnSpPr>
          <p:nvPr/>
        </p:nvCxnSpPr>
        <p:spPr>
          <a:xfrm flipH="1" flipV="1">
            <a:off x="1660457" y="5440951"/>
            <a:ext cx="944105" cy="6520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7" name="Straight Connector 226"/>
          <p:cNvCxnSpPr>
            <a:stCxn id="173" idx="1"/>
            <a:endCxn id="165" idx="6"/>
          </p:cNvCxnSpPr>
          <p:nvPr/>
        </p:nvCxnSpPr>
        <p:spPr>
          <a:xfrm flipH="1" flipV="1">
            <a:off x="1660459" y="5440954"/>
            <a:ext cx="941777" cy="38590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sp>
        <p:nvSpPr>
          <p:cNvPr id="228" name="Rectangle 227"/>
          <p:cNvSpPr/>
          <p:nvPr/>
        </p:nvSpPr>
        <p:spPr>
          <a:xfrm>
            <a:off x="8439161" y="749986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29" name="Rectangle 228"/>
          <p:cNvSpPr/>
          <p:nvPr/>
        </p:nvSpPr>
        <p:spPr>
          <a:xfrm>
            <a:off x="8441491" y="782787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9" name="Slide Number Placeholder 4"/>
          <p:cNvSpPr>
            <a:spLocks noGrp="1"/>
          </p:cNvSpPr>
          <p:nvPr>
            <p:ph type="sldNum" sz="quarter" idx="12"/>
          </p:nvPr>
        </p:nvSpPr>
        <p:spPr>
          <a:xfrm>
            <a:off x="9320107" y="9040144"/>
            <a:ext cx="3034453" cy="519289"/>
          </a:xfrm>
        </p:spPr>
        <p:txBody>
          <a:bodyPr/>
          <a:lstStyle/>
          <a:p>
            <a:fld id="{57D92C16-8AE8-1B4F-9331-F4A89351A681}"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
        <p:nvSpPr>
          <p:cNvPr id="28" name="Rectangle 27"/>
          <p:cNvSpPr/>
          <p:nvPr/>
        </p:nvSpPr>
        <p:spPr>
          <a:xfrm>
            <a:off x="2602236" y="4769596"/>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9" name="Rectangle 28"/>
          <p:cNvSpPr/>
          <p:nvPr/>
        </p:nvSpPr>
        <p:spPr>
          <a:xfrm>
            <a:off x="2602236" y="5090298"/>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0" name="Rectangle 29"/>
          <p:cNvSpPr/>
          <p:nvPr/>
        </p:nvSpPr>
        <p:spPr>
          <a:xfrm>
            <a:off x="2602236" y="6004028"/>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3" name="Rectangle 32"/>
          <p:cNvSpPr/>
          <p:nvPr/>
        </p:nvSpPr>
        <p:spPr>
          <a:xfrm>
            <a:off x="3624676" y="6792505"/>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4" name="Rectangle 33"/>
          <p:cNvSpPr/>
          <p:nvPr/>
        </p:nvSpPr>
        <p:spPr>
          <a:xfrm>
            <a:off x="3624676" y="7113209"/>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5" name="Rectangle 34"/>
          <p:cNvSpPr/>
          <p:nvPr/>
        </p:nvSpPr>
        <p:spPr>
          <a:xfrm>
            <a:off x="3624676" y="8026937"/>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8" name="Rectangle 37"/>
          <p:cNvSpPr/>
          <p:nvPr/>
        </p:nvSpPr>
        <p:spPr>
          <a:xfrm>
            <a:off x="4273613" y="4663555"/>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9" name="Rectangle 38"/>
          <p:cNvSpPr/>
          <p:nvPr/>
        </p:nvSpPr>
        <p:spPr>
          <a:xfrm>
            <a:off x="4273613" y="4984259"/>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0" name="Rectangle 39"/>
          <p:cNvSpPr/>
          <p:nvPr/>
        </p:nvSpPr>
        <p:spPr>
          <a:xfrm>
            <a:off x="4273613" y="5897987"/>
            <a:ext cx="428836" cy="207903"/>
          </a:xfrm>
          <a:prstGeom prst="rect">
            <a:avLst/>
          </a:prstGeom>
          <a:solidFill>
            <a:srgbClr val="660066"/>
          </a:solidFill>
          <a:ln>
            <a:solidFill>
              <a:schemeClr val="tx1"/>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3" name="Rectangle 42"/>
          <p:cNvSpPr/>
          <p:nvPr/>
        </p:nvSpPr>
        <p:spPr>
          <a:xfrm>
            <a:off x="5141769" y="6538847"/>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4" name="Rectangle 43"/>
          <p:cNvSpPr/>
          <p:nvPr/>
        </p:nvSpPr>
        <p:spPr>
          <a:xfrm>
            <a:off x="5141769" y="6859550"/>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5" name="Rectangle 44"/>
          <p:cNvSpPr/>
          <p:nvPr/>
        </p:nvSpPr>
        <p:spPr>
          <a:xfrm>
            <a:off x="5141769" y="7773279"/>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8" name="Rectangle 47"/>
          <p:cNvSpPr/>
          <p:nvPr/>
        </p:nvSpPr>
        <p:spPr>
          <a:xfrm>
            <a:off x="6475422" y="6597601"/>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49" name="Rectangle 48"/>
          <p:cNvSpPr/>
          <p:nvPr/>
        </p:nvSpPr>
        <p:spPr>
          <a:xfrm>
            <a:off x="6475422" y="6918303"/>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0" name="Rectangle 49"/>
          <p:cNvSpPr/>
          <p:nvPr/>
        </p:nvSpPr>
        <p:spPr>
          <a:xfrm>
            <a:off x="6475422" y="7832033"/>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3" name="Rectangle 52"/>
          <p:cNvSpPr/>
          <p:nvPr/>
        </p:nvSpPr>
        <p:spPr>
          <a:xfrm>
            <a:off x="7474711" y="4758673"/>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4" name="Rectangle 53"/>
          <p:cNvSpPr/>
          <p:nvPr/>
        </p:nvSpPr>
        <p:spPr>
          <a:xfrm>
            <a:off x="7474711" y="5079376"/>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5" name="Rectangle 54"/>
          <p:cNvSpPr/>
          <p:nvPr/>
        </p:nvSpPr>
        <p:spPr>
          <a:xfrm>
            <a:off x="7474711" y="5993105"/>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8" name="Rectangle 57"/>
          <p:cNvSpPr/>
          <p:nvPr/>
        </p:nvSpPr>
        <p:spPr>
          <a:xfrm>
            <a:off x="8434505" y="6867843"/>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59" name="Rectangle 58"/>
          <p:cNvSpPr/>
          <p:nvPr/>
        </p:nvSpPr>
        <p:spPr>
          <a:xfrm>
            <a:off x="8434505" y="7188547"/>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0" name="Rectangle 59"/>
          <p:cNvSpPr/>
          <p:nvPr/>
        </p:nvSpPr>
        <p:spPr>
          <a:xfrm>
            <a:off x="8434505" y="8102275"/>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3" name="Rectangle 62"/>
          <p:cNvSpPr/>
          <p:nvPr/>
        </p:nvSpPr>
        <p:spPr>
          <a:xfrm>
            <a:off x="9979257" y="4868843"/>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4" name="Rectangle 63"/>
          <p:cNvSpPr/>
          <p:nvPr/>
        </p:nvSpPr>
        <p:spPr>
          <a:xfrm>
            <a:off x="9979257" y="5189545"/>
            <a:ext cx="428836" cy="207903"/>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65" name="Rectangle 64"/>
          <p:cNvSpPr/>
          <p:nvPr/>
        </p:nvSpPr>
        <p:spPr>
          <a:xfrm>
            <a:off x="9979257" y="6103275"/>
            <a:ext cx="428836" cy="207903"/>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68" name="Straight Connector 67"/>
          <p:cNvCxnSpPr>
            <a:stCxn id="38" idx="1"/>
            <a:endCxn id="28" idx="3"/>
          </p:cNvCxnSpPr>
          <p:nvPr/>
        </p:nvCxnSpPr>
        <p:spPr>
          <a:xfrm flipH="1">
            <a:off x="3031070" y="4767506"/>
            <a:ext cx="1242542" cy="106041"/>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69" name="Straight Connector 68"/>
          <p:cNvCxnSpPr>
            <a:stCxn id="38" idx="1"/>
            <a:endCxn id="29" idx="3"/>
          </p:cNvCxnSpPr>
          <p:nvPr/>
        </p:nvCxnSpPr>
        <p:spPr>
          <a:xfrm flipH="1">
            <a:off x="3031070" y="4767508"/>
            <a:ext cx="1242542" cy="426743"/>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0" name="Straight Connector 69"/>
          <p:cNvCxnSpPr>
            <a:stCxn id="40" idx="1"/>
            <a:endCxn id="29" idx="3"/>
          </p:cNvCxnSpPr>
          <p:nvPr/>
        </p:nvCxnSpPr>
        <p:spPr>
          <a:xfrm flipH="1" flipV="1">
            <a:off x="3031070" y="5194251"/>
            <a:ext cx="1242542" cy="807689"/>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1" name="Straight Connector 70"/>
          <p:cNvCxnSpPr>
            <a:stCxn id="39" idx="1"/>
            <a:endCxn id="30" idx="3"/>
          </p:cNvCxnSpPr>
          <p:nvPr/>
        </p:nvCxnSpPr>
        <p:spPr>
          <a:xfrm flipH="1">
            <a:off x="3031070" y="5088209"/>
            <a:ext cx="1242542" cy="101977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2" name="Straight Connector 71"/>
          <p:cNvCxnSpPr>
            <a:stCxn id="40" idx="1"/>
            <a:endCxn id="30" idx="3"/>
          </p:cNvCxnSpPr>
          <p:nvPr/>
        </p:nvCxnSpPr>
        <p:spPr>
          <a:xfrm flipH="1">
            <a:off x="3031070" y="6001938"/>
            <a:ext cx="1242542" cy="106041"/>
          </a:xfrm>
          <a:prstGeom prst="line">
            <a:avLst/>
          </a:prstGeom>
          <a:ln w="15875"/>
        </p:spPr>
        <p:style>
          <a:lnRef idx="2">
            <a:schemeClr val="dk1"/>
          </a:lnRef>
          <a:fillRef idx="0">
            <a:schemeClr val="dk1"/>
          </a:fillRef>
          <a:effectRef idx="1">
            <a:schemeClr val="dk1"/>
          </a:effectRef>
          <a:fontRef idx="minor">
            <a:schemeClr val="tx1"/>
          </a:fontRef>
        </p:style>
      </p:cxnSp>
      <p:cxnSp>
        <p:nvCxnSpPr>
          <p:cNvPr id="73" name="Straight Connector 72"/>
          <p:cNvCxnSpPr>
            <a:stCxn id="38" idx="1"/>
            <a:endCxn id="30" idx="3"/>
          </p:cNvCxnSpPr>
          <p:nvPr/>
        </p:nvCxnSpPr>
        <p:spPr>
          <a:xfrm flipH="1">
            <a:off x="3031070" y="4767506"/>
            <a:ext cx="1242542" cy="1340473"/>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4" name="Straight Connector 73"/>
          <p:cNvCxnSpPr>
            <a:stCxn id="33" idx="1"/>
            <a:endCxn id="28" idx="3"/>
          </p:cNvCxnSpPr>
          <p:nvPr/>
        </p:nvCxnSpPr>
        <p:spPr>
          <a:xfrm flipH="1" flipV="1">
            <a:off x="3031070" y="4873547"/>
            <a:ext cx="593606" cy="2022909"/>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6" name="Straight Connector 75"/>
          <p:cNvCxnSpPr>
            <a:stCxn id="43" idx="1"/>
            <a:endCxn id="35" idx="3"/>
          </p:cNvCxnSpPr>
          <p:nvPr/>
        </p:nvCxnSpPr>
        <p:spPr>
          <a:xfrm flipH="1">
            <a:off x="4053513" y="6642799"/>
            <a:ext cx="1088257" cy="148809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7" name="Straight Connector 76"/>
          <p:cNvCxnSpPr>
            <a:stCxn id="43" idx="1"/>
            <a:endCxn id="33" idx="3"/>
          </p:cNvCxnSpPr>
          <p:nvPr/>
        </p:nvCxnSpPr>
        <p:spPr>
          <a:xfrm flipH="1">
            <a:off x="4053513" y="6642799"/>
            <a:ext cx="1088257" cy="25365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8" name="Straight Connector 77"/>
          <p:cNvCxnSpPr>
            <a:stCxn id="44" idx="1"/>
            <a:endCxn id="34" idx="3"/>
          </p:cNvCxnSpPr>
          <p:nvPr/>
        </p:nvCxnSpPr>
        <p:spPr>
          <a:xfrm flipH="1">
            <a:off x="4053513" y="6963502"/>
            <a:ext cx="1088257" cy="25365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9" name="Straight Connector 78"/>
          <p:cNvCxnSpPr>
            <a:stCxn id="45" idx="1"/>
            <a:endCxn id="35" idx="3"/>
          </p:cNvCxnSpPr>
          <p:nvPr/>
        </p:nvCxnSpPr>
        <p:spPr>
          <a:xfrm flipH="1">
            <a:off x="4053513" y="7877231"/>
            <a:ext cx="1088257" cy="253658"/>
          </a:xfrm>
          <a:prstGeom prst="line">
            <a:avLst/>
          </a:prstGeom>
          <a:ln w="15875"/>
        </p:spPr>
        <p:style>
          <a:lnRef idx="2">
            <a:schemeClr val="dk1"/>
          </a:lnRef>
          <a:fillRef idx="0">
            <a:schemeClr val="dk1"/>
          </a:fillRef>
          <a:effectRef idx="1">
            <a:schemeClr val="dk1"/>
          </a:effectRef>
          <a:fontRef idx="minor">
            <a:schemeClr val="tx1"/>
          </a:fontRef>
        </p:style>
      </p:cxnSp>
      <p:cxnSp>
        <p:nvCxnSpPr>
          <p:cNvPr id="80" name="Straight Connector 79"/>
          <p:cNvCxnSpPr>
            <a:stCxn id="45" idx="1"/>
            <a:endCxn id="34" idx="3"/>
          </p:cNvCxnSpPr>
          <p:nvPr/>
        </p:nvCxnSpPr>
        <p:spPr>
          <a:xfrm flipH="1" flipV="1">
            <a:off x="4053513" y="7217161"/>
            <a:ext cx="1088257" cy="66007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1" name="Straight Connector 80"/>
          <p:cNvCxnSpPr>
            <a:stCxn id="38" idx="3"/>
            <a:endCxn id="43" idx="1"/>
          </p:cNvCxnSpPr>
          <p:nvPr/>
        </p:nvCxnSpPr>
        <p:spPr>
          <a:xfrm>
            <a:off x="4702447" y="4767507"/>
            <a:ext cx="439322" cy="187529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2" name="Straight Connector 81"/>
          <p:cNvCxnSpPr>
            <a:endCxn id="40" idx="3"/>
          </p:cNvCxnSpPr>
          <p:nvPr/>
        </p:nvCxnSpPr>
        <p:spPr>
          <a:xfrm flipH="1" flipV="1">
            <a:off x="4702447" y="6001939"/>
            <a:ext cx="439322" cy="91636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3" name="Straight Connector 82"/>
          <p:cNvCxnSpPr>
            <a:stCxn id="48" idx="1"/>
          </p:cNvCxnSpPr>
          <p:nvPr/>
        </p:nvCxnSpPr>
        <p:spPr>
          <a:xfrm flipH="1" flipV="1">
            <a:off x="4702447" y="5090299"/>
            <a:ext cx="1772974" cy="1611254"/>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4" name="Straight Connector 83"/>
          <p:cNvCxnSpPr>
            <a:stCxn id="49" idx="1"/>
            <a:endCxn id="40" idx="3"/>
          </p:cNvCxnSpPr>
          <p:nvPr/>
        </p:nvCxnSpPr>
        <p:spPr>
          <a:xfrm flipH="1" flipV="1">
            <a:off x="4702447" y="6001939"/>
            <a:ext cx="1772974" cy="102031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5" name="Straight Connector 84"/>
          <p:cNvCxnSpPr>
            <a:stCxn id="50" idx="1"/>
            <a:endCxn id="38" idx="3"/>
          </p:cNvCxnSpPr>
          <p:nvPr/>
        </p:nvCxnSpPr>
        <p:spPr>
          <a:xfrm flipH="1" flipV="1">
            <a:off x="4702447" y="4767506"/>
            <a:ext cx="1772974" cy="316847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6" name="Straight Connector 85"/>
          <p:cNvCxnSpPr>
            <a:stCxn id="49" idx="1"/>
            <a:endCxn id="45" idx="3"/>
          </p:cNvCxnSpPr>
          <p:nvPr/>
        </p:nvCxnSpPr>
        <p:spPr>
          <a:xfrm flipH="1">
            <a:off x="5570606" y="7022257"/>
            <a:ext cx="904816" cy="854976"/>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87" name="Straight Connector 86"/>
          <p:cNvCxnSpPr>
            <a:stCxn id="50" idx="1"/>
            <a:endCxn id="44" idx="3"/>
          </p:cNvCxnSpPr>
          <p:nvPr/>
        </p:nvCxnSpPr>
        <p:spPr>
          <a:xfrm flipH="1" flipV="1">
            <a:off x="5570606" y="6963504"/>
            <a:ext cx="904816" cy="97248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8" name="Straight Connector 87"/>
          <p:cNvCxnSpPr>
            <a:stCxn id="48" idx="1"/>
            <a:endCxn id="43" idx="3"/>
          </p:cNvCxnSpPr>
          <p:nvPr/>
        </p:nvCxnSpPr>
        <p:spPr>
          <a:xfrm flipH="1" flipV="1">
            <a:off x="5570606" y="6642801"/>
            <a:ext cx="904816" cy="5875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9" name="Straight Connector 88"/>
          <p:cNvCxnSpPr>
            <a:stCxn id="49" idx="1"/>
            <a:endCxn id="43" idx="3"/>
          </p:cNvCxnSpPr>
          <p:nvPr/>
        </p:nvCxnSpPr>
        <p:spPr>
          <a:xfrm flipH="1" flipV="1">
            <a:off x="5570606" y="6642801"/>
            <a:ext cx="904816" cy="37945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0" name="Straight Connector 89"/>
          <p:cNvCxnSpPr>
            <a:stCxn id="58" idx="1"/>
            <a:endCxn id="48" idx="3"/>
          </p:cNvCxnSpPr>
          <p:nvPr/>
        </p:nvCxnSpPr>
        <p:spPr>
          <a:xfrm flipH="1" flipV="1">
            <a:off x="6904257" y="6701552"/>
            <a:ext cx="1530249" cy="27024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1" name="Straight Connector 90"/>
          <p:cNvCxnSpPr>
            <a:stCxn id="58" idx="1"/>
            <a:endCxn id="49" idx="3"/>
          </p:cNvCxnSpPr>
          <p:nvPr/>
        </p:nvCxnSpPr>
        <p:spPr>
          <a:xfrm flipH="1">
            <a:off x="6904257" y="6971795"/>
            <a:ext cx="1530249" cy="5046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2" name="Straight Connector 91"/>
          <p:cNvCxnSpPr>
            <a:stCxn id="55" idx="1"/>
            <a:endCxn id="48" idx="3"/>
          </p:cNvCxnSpPr>
          <p:nvPr/>
        </p:nvCxnSpPr>
        <p:spPr>
          <a:xfrm flipH="1">
            <a:off x="6904258" y="6097057"/>
            <a:ext cx="570455" cy="60449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3" name="Straight Connector 92"/>
          <p:cNvCxnSpPr>
            <a:stCxn id="53" idx="1"/>
            <a:endCxn id="48" idx="3"/>
          </p:cNvCxnSpPr>
          <p:nvPr/>
        </p:nvCxnSpPr>
        <p:spPr>
          <a:xfrm flipH="1">
            <a:off x="6904258" y="4862625"/>
            <a:ext cx="570455" cy="183892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4" name="Straight Connector 93"/>
          <p:cNvCxnSpPr>
            <a:stCxn id="54" idx="1"/>
            <a:endCxn id="49" idx="3"/>
          </p:cNvCxnSpPr>
          <p:nvPr/>
        </p:nvCxnSpPr>
        <p:spPr>
          <a:xfrm flipH="1">
            <a:off x="6904258" y="5183327"/>
            <a:ext cx="570455" cy="183892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5" name="Straight Connector 94"/>
          <p:cNvCxnSpPr>
            <a:stCxn id="59" idx="1"/>
            <a:endCxn id="50" idx="3"/>
          </p:cNvCxnSpPr>
          <p:nvPr/>
        </p:nvCxnSpPr>
        <p:spPr>
          <a:xfrm flipH="1">
            <a:off x="6904257" y="7292497"/>
            <a:ext cx="1530249" cy="643487"/>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6" name="Straight Connector 95"/>
          <p:cNvCxnSpPr>
            <a:stCxn id="60" idx="1"/>
            <a:endCxn id="49" idx="3"/>
          </p:cNvCxnSpPr>
          <p:nvPr/>
        </p:nvCxnSpPr>
        <p:spPr>
          <a:xfrm flipH="1" flipV="1">
            <a:off x="6904257" y="7022255"/>
            <a:ext cx="1530249" cy="1183972"/>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97" name="Straight Connector 96"/>
          <p:cNvCxnSpPr>
            <a:stCxn id="58" idx="1"/>
            <a:endCxn id="50" idx="3"/>
          </p:cNvCxnSpPr>
          <p:nvPr/>
        </p:nvCxnSpPr>
        <p:spPr>
          <a:xfrm flipH="1">
            <a:off x="6904257" y="6971794"/>
            <a:ext cx="1530249" cy="96419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8" name="Straight Connector 97"/>
          <p:cNvCxnSpPr>
            <a:stCxn id="58" idx="1"/>
          </p:cNvCxnSpPr>
          <p:nvPr/>
        </p:nvCxnSpPr>
        <p:spPr>
          <a:xfrm flipH="1" flipV="1">
            <a:off x="7903546" y="6107979"/>
            <a:ext cx="530958" cy="863815"/>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99" name="Straight Connector 98"/>
          <p:cNvCxnSpPr>
            <a:endCxn id="55" idx="3"/>
          </p:cNvCxnSpPr>
          <p:nvPr/>
        </p:nvCxnSpPr>
        <p:spPr>
          <a:xfrm flipH="1" flipV="1">
            <a:off x="7903548" y="6097058"/>
            <a:ext cx="530960" cy="2137785"/>
          </a:xfrm>
          <a:prstGeom prst="line">
            <a:avLst/>
          </a:prstGeom>
          <a:ln w="15875"/>
        </p:spPr>
        <p:style>
          <a:lnRef idx="2">
            <a:schemeClr val="dk1"/>
          </a:lnRef>
          <a:fillRef idx="0">
            <a:schemeClr val="dk1"/>
          </a:fillRef>
          <a:effectRef idx="1">
            <a:schemeClr val="dk1"/>
          </a:effectRef>
          <a:fontRef idx="minor">
            <a:schemeClr val="tx1"/>
          </a:fontRef>
        </p:style>
      </p:cxnSp>
      <p:cxnSp>
        <p:nvCxnSpPr>
          <p:cNvPr id="100" name="Straight Connector 99"/>
          <p:cNvCxnSpPr>
            <a:stCxn id="65" idx="1"/>
            <a:endCxn id="58" idx="3"/>
          </p:cNvCxnSpPr>
          <p:nvPr/>
        </p:nvCxnSpPr>
        <p:spPr>
          <a:xfrm flipH="1">
            <a:off x="8863340" y="6207227"/>
            <a:ext cx="1115915" cy="76456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1" name="Straight Connector 100"/>
          <p:cNvCxnSpPr>
            <a:stCxn id="64" idx="1"/>
            <a:endCxn id="54" idx="3"/>
          </p:cNvCxnSpPr>
          <p:nvPr/>
        </p:nvCxnSpPr>
        <p:spPr>
          <a:xfrm flipH="1" flipV="1">
            <a:off x="7903549" y="5183329"/>
            <a:ext cx="2075709" cy="11017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2" name="Straight Connector 101"/>
          <p:cNvCxnSpPr>
            <a:stCxn id="63" idx="1"/>
            <a:endCxn id="54" idx="3"/>
          </p:cNvCxnSpPr>
          <p:nvPr/>
        </p:nvCxnSpPr>
        <p:spPr>
          <a:xfrm flipH="1">
            <a:off x="7903549" y="4972796"/>
            <a:ext cx="2075709" cy="21053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a:stCxn id="65" idx="1"/>
            <a:endCxn id="53" idx="3"/>
          </p:cNvCxnSpPr>
          <p:nvPr/>
        </p:nvCxnSpPr>
        <p:spPr>
          <a:xfrm flipH="1" flipV="1">
            <a:off x="7903549" y="4862625"/>
            <a:ext cx="2075709" cy="134460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4" name="Straight Connector 103"/>
          <p:cNvCxnSpPr>
            <a:stCxn id="64" idx="1"/>
            <a:endCxn id="55" idx="3"/>
          </p:cNvCxnSpPr>
          <p:nvPr/>
        </p:nvCxnSpPr>
        <p:spPr>
          <a:xfrm flipH="1">
            <a:off x="7903549" y="5293499"/>
            <a:ext cx="2075709" cy="80356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5" name="Straight Connector 104"/>
          <p:cNvCxnSpPr>
            <a:stCxn id="64" idx="1"/>
            <a:endCxn id="60" idx="3"/>
          </p:cNvCxnSpPr>
          <p:nvPr/>
        </p:nvCxnSpPr>
        <p:spPr>
          <a:xfrm flipH="1">
            <a:off x="8863340" y="5293497"/>
            <a:ext cx="1115915" cy="291273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6" name="Straight Connector 105"/>
          <p:cNvCxnSpPr>
            <a:stCxn id="65" idx="1"/>
            <a:endCxn id="59" idx="3"/>
          </p:cNvCxnSpPr>
          <p:nvPr/>
        </p:nvCxnSpPr>
        <p:spPr>
          <a:xfrm flipH="1">
            <a:off x="8863340" y="6207228"/>
            <a:ext cx="1115915" cy="108527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7" name="Straight Connector 106"/>
          <p:cNvCxnSpPr>
            <a:stCxn id="65" idx="1"/>
            <a:endCxn id="55" idx="3"/>
          </p:cNvCxnSpPr>
          <p:nvPr/>
        </p:nvCxnSpPr>
        <p:spPr>
          <a:xfrm flipH="1" flipV="1">
            <a:off x="7903549" y="6097057"/>
            <a:ext cx="2075709" cy="110170"/>
          </a:xfrm>
          <a:prstGeom prst="line">
            <a:avLst/>
          </a:prstGeom>
          <a:ln w="15875"/>
        </p:spPr>
        <p:style>
          <a:lnRef idx="2">
            <a:schemeClr val="dk1"/>
          </a:lnRef>
          <a:fillRef idx="0">
            <a:schemeClr val="dk1"/>
          </a:fillRef>
          <a:effectRef idx="1">
            <a:schemeClr val="dk1"/>
          </a:effectRef>
          <a:fontRef idx="minor">
            <a:schemeClr val="tx1"/>
          </a:fontRef>
        </p:style>
      </p:cxnSp>
      <p:sp>
        <p:nvSpPr>
          <p:cNvPr id="115" name="Oval 114"/>
          <p:cNvSpPr/>
          <p:nvPr/>
        </p:nvSpPr>
        <p:spPr>
          <a:xfrm>
            <a:off x="202016" y="4961091"/>
            <a:ext cx="1458441" cy="936897"/>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20" name="Straight Connector 119"/>
          <p:cNvCxnSpPr>
            <a:stCxn id="28" idx="1"/>
            <a:endCxn id="115" idx="6"/>
          </p:cNvCxnSpPr>
          <p:nvPr/>
        </p:nvCxnSpPr>
        <p:spPr>
          <a:xfrm flipH="1">
            <a:off x="1660459" y="4873549"/>
            <a:ext cx="941777" cy="55599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1" name="Straight Connector 120"/>
          <p:cNvCxnSpPr>
            <a:stCxn id="29" idx="1"/>
            <a:endCxn id="115" idx="6"/>
          </p:cNvCxnSpPr>
          <p:nvPr/>
        </p:nvCxnSpPr>
        <p:spPr>
          <a:xfrm flipH="1">
            <a:off x="1660459" y="5194252"/>
            <a:ext cx="941777" cy="235288"/>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2" name="Straight Connector 121"/>
          <p:cNvCxnSpPr>
            <a:stCxn id="30" idx="1"/>
            <a:endCxn id="115" idx="6"/>
          </p:cNvCxnSpPr>
          <p:nvPr/>
        </p:nvCxnSpPr>
        <p:spPr>
          <a:xfrm flipH="1" flipV="1">
            <a:off x="1660459" y="5429540"/>
            <a:ext cx="941777" cy="678441"/>
          </a:xfrm>
          <a:prstGeom prst="line">
            <a:avLst/>
          </a:prstGeom>
          <a:ln w="15875"/>
        </p:spPr>
        <p:style>
          <a:lnRef idx="2">
            <a:schemeClr val="dk1"/>
          </a:lnRef>
          <a:fillRef idx="0">
            <a:schemeClr val="dk1"/>
          </a:fillRef>
          <a:effectRef idx="1">
            <a:schemeClr val="dk1"/>
          </a:effectRef>
          <a:fontRef idx="minor">
            <a:schemeClr val="tx1"/>
          </a:fontRef>
        </p:style>
      </p:cxnSp>
      <p:sp>
        <p:nvSpPr>
          <p:cNvPr id="126" name="Diamond 125"/>
          <p:cNvSpPr/>
          <p:nvPr/>
        </p:nvSpPr>
        <p:spPr>
          <a:xfrm>
            <a:off x="11503947" y="5287281"/>
            <a:ext cx="766709" cy="809778"/>
          </a:xfrm>
          <a:prstGeom prst="diamond">
            <a:avLst/>
          </a:prstGeom>
        </p:spPr>
        <p:style>
          <a:lnRef idx="1">
            <a:schemeClr val="accent6"/>
          </a:lnRef>
          <a:fillRef idx="3">
            <a:schemeClr val="accent6"/>
          </a:fillRef>
          <a:effectRef idx="2">
            <a:schemeClr val="accent6"/>
          </a:effectRef>
          <a:fontRef idx="minor">
            <a:schemeClr val="lt1"/>
          </a:fontRef>
        </p:style>
        <p:txBody>
          <a:bodyPr lIns="130039" tIns="65020" rIns="130039" bIns="65020" rtlCol="0" anchor="ctr"/>
          <a:lstStyle/>
          <a:p>
            <a:pPr defTabSz="1300393" rtl="0"/>
            <a:r>
              <a:rPr lang="en-US" sz="2600" kern="1200" dirty="0">
                <a:solidFill>
                  <a:prstClr val="white"/>
                </a:solidFill>
                <a:latin typeface="Calibri"/>
              </a:rPr>
              <a:t>?</a:t>
            </a:r>
          </a:p>
        </p:txBody>
      </p:sp>
      <p:cxnSp>
        <p:nvCxnSpPr>
          <p:cNvPr id="127" name="Straight Connector 126"/>
          <p:cNvCxnSpPr>
            <a:stCxn id="126" idx="1"/>
            <a:endCxn id="63" idx="3"/>
          </p:cNvCxnSpPr>
          <p:nvPr/>
        </p:nvCxnSpPr>
        <p:spPr>
          <a:xfrm flipH="1" flipV="1">
            <a:off x="10408091" y="4972794"/>
            <a:ext cx="1095856" cy="719374"/>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8" name="Straight Connector 127"/>
          <p:cNvCxnSpPr>
            <a:stCxn id="126" idx="1"/>
            <a:endCxn id="64" idx="3"/>
          </p:cNvCxnSpPr>
          <p:nvPr/>
        </p:nvCxnSpPr>
        <p:spPr>
          <a:xfrm flipH="1" flipV="1">
            <a:off x="10408091" y="5293497"/>
            <a:ext cx="1095856" cy="39867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9" name="Straight Connector 128"/>
          <p:cNvCxnSpPr>
            <a:stCxn id="126" idx="1"/>
            <a:endCxn id="65" idx="3"/>
          </p:cNvCxnSpPr>
          <p:nvPr/>
        </p:nvCxnSpPr>
        <p:spPr>
          <a:xfrm flipH="1">
            <a:off x="10408091" y="5692168"/>
            <a:ext cx="1095856" cy="515058"/>
          </a:xfrm>
          <a:prstGeom prst="line">
            <a:avLst/>
          </a:prstGeom>
          <a:ln w="15875"/>
        </p:spPr>
        <p:style>
          <a:lnRef idx="2">
            <a:schemeClr val="dk1"/>
          </a:lnRef>
          <a:fillRef idx="0">
            <a:schemeClr val="dk1"/>
          </a:fillRef>
          <a:effectRef idx="1">
            <a:schemeClr val="dk1"/>
          </a:effectRef>
          <a:fontRef idx="minor">
            <a:schemeClr val="tx1"/>
          </a:fontRef>
        </p:style>
      </p:cxnSp>
      <p:cxnSp>
        <p:nvCxnSpPr>
          <p:cNvPr id="130" name="Straight Connector 129"/>
          <p:cNvCxnSpPr>
            <a:stCxn id="38" idx="3"/>
            <a:endCxn id="53" idx="1"/>
          </p:cNvCxnSpPr>
          <p:nvPr/>
        </p:nvCxnSpPr>
        <p:spPr>
          <a:xfrm>
            <a:off x="4702447" y="4767507"/>
            <a:ext cx="2772264" cy="95118"/>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131" name="Straight Connector 130"/>
          <p:cNvCxnSpPr>
            <a:stCxn id="38" idx="3"/>
            <a:endCxn id="55" idx="1"/>
          </p:cNvCxnSpPr>
          <p:nvPr/>
        </p:nvCxnSpPr>
        <p:spPr>
          <a:xfrm>
            <a:off x="4702447" y="4767507"/>
            <a:ext cx="2772264" cy="132955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132" name="Straight Connector 131"/>
          <p:cNvCxnSpPr>
            <a:stCxn id="40" idx="3"/>
          </p:cNvCxnSpPr>
          <p:nvPr/>
        </p:nvCxnSpPr>
        <p:spPr>
          <a:xfrm flipV="1">
            <a:off x="4702447" y="5194251"/>
            <a:ext cx="2772264" cy="807689"/>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sp>
        <p:nvSpPr>
          <p:cNvPr id="133" name="Rectangle 132"/>
          <p:cNvSpPr/>
          <p:nvPr/>
        </p:nvSpPr>
        <p:spPr>
          <a:xfrm>
            <a:off x="2604564" y="539745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4" name="Rectangle 133"/>
          <p:cNvSpPr/>
          <p:nvPr/>
        </p:nvSpPr>
        <p:spPr>
          <a:xfrm>
            <a:off x="2602236" y="571814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5" name="Rectangle 134"/>
          <p:cNvSpPr/>
          <p:nvPr/>
        </p:nvSpPr>
        <p:spPr>
          <a:xfrm>
            <a:off x="4275940" y="5287279"/>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6" name="Rectangle 135"/>
          <p:cNvSpPr/>
          <p:nvPr/>
        </p:nvSpPr>
        <p:spPr>
          <a:xfrm>
            <a:off x="4278268" y="561419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7" name="Rectangle 136"/>
          <p:cNvSpPr/>
          <p:nvPr/>
        </p:nvSpPr>
        <p:spPr>
          <a:xfrm>
            <a:off x="7474711" y="5391232"/>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8" name="Rectangle 137"/>
          <p:cNvSpPr/>
          <p:nvPr/>
        </p:nvSpPr>
        <p:spPr>
          <a:xfrm>
            <a:off x="7480235" y="569217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9" name="Rectangle 138"/>
          <p:cNvSpPr/>
          <p:nvPr/>
        </p:nvSpPr>
        <p:spPr>
          <a:xfrm>
            <a:off x="9981584" y="550228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0" name="Rectangle 139"/>
          <p:cNvSpPr/>
          <p:nvPr/>
        </p:nvSpPr>
        <p:spPr>
          <a:xfrm>
            <a:off x="9979257" y="5807340"/>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1" name="Rectangle 140"/>
          <p:cNvSpPr/>
          <p:nvPr/>
        </p:nvSpPr>
        <p:spPr>
          <a:xfrm>
            <a:off x="3627004" y="743390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2" name="Rectangle 141"/>
          <p:cNvSpPr/>
          <p:nvPr/>
        </p:nvSpPr>
        <p:spPr>
          <a:xfrm>
            <a:off x="3627004" y="7737873"/>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3" name="Rectangle 142"/>
          <p:cNvSpPr/>
          <p:nvPr/>
        </p:nvSpPr>
        <p:spPr>
          <a:xfrm>
            <a:off x="5126527" y="7180248"/>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4" name="Rectangle 143"/>
          <p:cNvSpPr/>
          <p:nvPr/>
        </p:nvSpPr>
        <p:spPr>
          <a:xfrm>
            <a:off x="5141769" y="7477076"/>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5" name="Rectangle 144"/>
          <p:cNvSpPr/>
          <p:nvPr/>
        </p:nvSpPr>
        <p:spPr>
          <a:xfrm>
            <a:off x="6490148" y="7215734"/>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6" name="Rectangle 145"/>
          <p:cNvSpPr/>
          <p:nvPr/>
        </p:nvSpPr>
        <p:spPr>
          <a:xfrm>
            <a:off x="6483378" y="7533547"/>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7" name="Rectangle 146"/>
          <p:cNvSpPr/>
          <p:nvPr/>
        </p:nvSpPr>
        <p:spPr>
          <a:xfrm>
            <a:off x="8434505" y="7491021"/>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8" name="Rectangle 147"/>
          <p:cNvSpPr/>
          <p:nvPr/>
        </p:nvSpPr>
        <p:spPr>
          <a:xfrm>
            <a:off x="8436833" y="7819035"/>
            <a:ext cx="428836" cy="207903"/>
          </a:xfrm>
          <a:prstGeom prst="rect">
            <a:avLst/>
          </a:prstGeom>
        </p:spPr>
        <p:style>
          <a:lnRef idx="1">
            <a:schemeClr val="accent2"/>
          </a:lnRef>
          <a:fillRef idx="3">
            <a:schemeClr val="accent2"/>
          </a:fillRef>
          <a:effectRef idx="2">
            <a:schemeClr val="accent2"/>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cxnSp>
        <p:nvCxnSpPr>
          <p:cNvPr id="149" name="Straight Connector 148"/>
          <p:cNvCxnSpPr>
            <a:stCxn id="135" idx="1"/>
            <a:endCxn id="133" idx="3"/>
          </p:cNvCxnSpPr>
          <p:nvPr/>
        </p:nvCxnSpPr>
        <p:spPr>
          <a:xfrm flipH="1">
            <a:off x="3033398" y="5391231"/>
            <a:ext cx="1242542" cy="11017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2" name="Straight Connector 151"/>
          <p:cNvCxnSpPr>
            <a:stCxn id="136" idx="1"/>
            <a:endCxn id="134" idx="3"/>
          </p:cNvCxnSpPr>
          <p:nvPr/>
        </p:nvCxnSpPr>
        <p:spPr>
          <a:xfrm flipH="1">
            <a:off x="3031070" y="5718147"/>
            <a:ext cx="1247198" cy="10395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9" name="Straight Connector 158"/>
          <p:cNvCxnSpPr>
            <a:stCxn id="142" idx="1"/>
            <a:endCxn id="133" idx="3"/>
          </p:cNvCxnSpPr>
          <p:nvPr/>
        </p:nvCxnSpPr>
        <p:spPr>
          <a:xfrm flipH="1" flipV="1">
            <a:off x="3033400" y="5501400"/>
            <a:ext cx="593606" cy="234042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3" name="Straight Connector 162"/>
          <p:cNvCxnSpPr>
            <a:stCxn id="135" idx="3"/>
            <a:endCxn id="137" idx="1"/>
          </p:cNvCxnSpPr>
          <p:nvPr/>
        </p:nvCxnSpPr>
        <p:spPr>
          <a:xfrm>
            <a:off x="4704777" y="5391231"/>
            <a:ext cx="2769936" cy="10395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6" name="Straight Connector 165"/>
          <p:cNvCxnSpPr>
            <a:stCxn id="135" idx="3"/>
            <a:endCxn id="138" idx="1"/>
          </p:cNvCxnSpPr>
          <p:nvPr/>
        </p:nvCxnSpPr>
        <p:spPr>
          <a:xfrm>
            <a:off x="4704775" y="5391230"/>
            <a:ext cx="2775458" cy="40489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2" name="Straight Connector 171"/>
          <p:cNvCxnSpPr>
            <a:stCxn id="136" idx="3"/>
            <a:endCxn id="145" idx="1"/>
          </p:cNvCxnSpPr>
          <p:nvPr/>
        </p:nvCxnSpPr>
        <p:spPr>
          <a:xfrm>
            <a:off x="4707104" y="5718149"/>
            <a:ext cx="1783044" cy="160153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5" name="Straight Connector 174"/>
          <p:cNvCxnSpPr>
            <a:stCxn id="143" idx="3"/>
            <a:endCxn id="145" idx="1"/>
          </p:cNvCxnSpPr>
          <p:nvPr/>
        </p:nvCxnSpPr>
        <p:spPr>
          <a:xfrm>
            <a:off x="5555362" y="7284200"/>
            <a:ext cx="934787" cy="3548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8" name="Straight Connector 177"/>
          <p:cNvCxnSpPr>
            <a:stCxn id="144" idx="3"/>
            <a:endCxn id="146" idx="1"/>
          </p:cNvCxnSpPr>
          <p:nvPr/>
        </p:nvCxnSpPr>
        <p:spPr>
          <a:xfrm>
            <a:off x="5570604" y="7581028"/>
            <a:ext cx="912774" cy="564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1" name="Straight Connector 180"/>
          <p:cNvCxnSpPr>
            <a:stCxn id="144" idx="1"/>
            <a:endCxn id="136" idx="3"/>
          </p:cNvCxnSpPr>
          <p:nvPr/>
        </p:nvCxnSpPr>
        <p:spPr>
          <a:xfrm flipH="1" flipV="1">
            <a:off x="4707103" y="5718149"/>
            <a:ext cx="434665" cy="186287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4" name="Straight Connector 183"/>
          <p:cNvCxnSpPr>
            <a:stCxn id="144" idx="1"/>
            <a:endCxn id="35" idx="3"/>
          </p:cNvCxnSpPr>
          <p:nvPr/>
        </p:nvCxnSpPr>
        <p:spPr>
          <a:xfrm flipH="1">
            <a:off x="4053513" y="7581026"/>
            <a:ext cx="1088257" cy="54986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7" name="Straight Connector 186"/>
          <p:cNvCxnSpPr>
            <a:stCxn id="143" idx="1"/>
            <a:endCxn id="141" idx="3"/>
          </p:cNvCxnSpPr>
          <p:nvPr/>
        </p:nvCxnSpPr>
        <p:spPr>
          <a:xfrm flipH="1">
            <a:off x="4055839" y="7284200"/>
            <a:ext cx="1070686" cy="25365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0" name="Straight Connector 189"/>
          <p:cNvCxnSpPr>
            <a:stCxn id="143" idx="1"/>
            <a:endCxn id="142" idx="3"/>
          </p:cNvCxnSpPr>
          <p:nvPr/>
        </p:nvCxnSpPr>
        <p:spPr>
          <a:xfrm flipH="1">
            <a:off x="4055839" y="7284202"/>
            <a:ext cx="1070686" cy="55762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5" name="Straight Connector 194"/>
          <p:cNvCxnSpPr>
            <a:stCxn id="148" idx="1"/>
            <a:endCxn id="145" idx="3"/>
          </p:cNvCxnSpPr>
          <p:nvPr/>
        </p:nvCxnSpPr>
        <p:spPr>
          <a:xfrm flipH="1" flipV="1">
            <a:off x="6918983" y="7319684"/>
            <a:ext cx="1517850" cy="60330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8" name="Straight Connector 197"/>
          <p:cNvCxnSpPr>
            <a:stCxn id="60" idx="1"/>
            <a:endCxn id="145" idx="3"/>
          </p:cNvCxnSpPr>
          <p:nvPr/>
        </p:nvCxnSpPr>
        <p:spPr>
          <a:xfrm flipH="1" flipV="1">
            <a:off x="6918985" y="7319684"/>
            <a:ext cx="1515521" cy="88654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1" name="Straight Connector 200"/>
          <p:cNvCxnSpPr>
            <a:stCxn id="147" idx="1"/>
            <a:endCxn id="146" idx="3"/>
          </p:cNvCxnSpPr>
          <p:nvPr/>
        </p:nvCxnSpPr>
        <p:spPr>
          <a:xfrm flipH="1">
            <a:off x="6912216" y="7594971"/>
            <a:ext cx="1522291" cy="4252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4" name="Straight Connector 203"/>
          <p:cNvCxnSpPr>
            <a:stCxn id="179" idx="1"/>
            <a:endCxn id="189" idx="3"/>
          </p:cNvCxnSpPr>
          <p:nvPr/>
        </p:nvCxnSpPr>
        <p:spPr>
          <a:xfrm flipH="1">
            <a:off x="6918985" y="5800880"/>
            <a:ext cx="561250" cy="152356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7" name="Straight Connector 206"/>
          <p:cNvCxnSpPr>
            <a:stCxn id="139" idx="1"/>
            <a:endCxn id="137" idx="3"/>
          </p:cNvCxnSpPr>
          <p:nvPr/>
        </p:nvCxnSpPr>
        <p:spPr>
          <a:xfrm flipH="1" flipV="1">
            <a:off x="7903546" y="5495182"/>
            <a:ext cx="2078037" cy="11105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0" name="Straight Connector 209"/>
          <p:cNvCxnSpPr>
            <a:stCxn id="140" idx="1"/>
            <a:endCxn id="138" idx="3"/>
          </p:cNvCxnSpPr>
          <p:nvPr/>
        </p:nvCxnSpPr>
        <p:spPr>
          <a:xfrm flipH="1" flipV="1">
            <a:off x="7909070" y="5796120"/>
            <a:ext cx="2070187" cy="1151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3" name="Straight Connector 212"/>
          <p:cNvCxnSpPr>
            <a:stCxn id="65" idx="1"/>
            <a:endCxn id="138" idx="3"/>
          </p:cNvCxnSpPr>
          <p:nvPr/>
        </p:nvCxnSpPr>
        <p:spPr>
          <a:xfrm flipH="1" flipV="1">
            <a:off x="7909070" y="5796122"/>
            <a:ext cx="2070187" cy="41110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9" name="Straight Connector 218"/>
          <p:cNvCxnSpPr>
            <a:stCxn id="140" idx="1"/>
            <a:endCxn id="148" idx="3"/>
          </p:cNvCxnSpPr>
          <p:nvPr/>
        </p:nvCxnSpPr>
        <p:spPr>
          <a:xfrm flipH="1">
            <a:off x="8865671" y="5911291"/>
            <a:ext cx="1113587" cy="201169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2" name="Straight Connector 221"/>
          <p:cNvCxnSpPr>
            <a:stCxn id="126" idx="1"/>
            <a:endCxn id="139" idx="3"/>
          </p:cNvCxnSpPr>
          <p:nvPr/>
        </p:nvCxnSpPr>
        <p:spPr>
          <a:xfrm flipH="1" flipV="1">
            <a:off x="10410421" y="5606239"/>
            <a:ext cx="1093528" cy="8593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5" name="Straight Connector 224"/>
          <p:cNvCxnSpPr>
            <a:stCxn id="126" idx="1"/>
            <a:endCxn id="140" idx="3"/>
          </p:cNvCxnSpPr>
          <p:nvPr/>
        </p:nvCxnSpPr>
        <p:spPr>
          <a:xfrm flipH="1">
            <a:off x="10408091" y="5692171"/>
            <a:ext cx="1095856" cy="21912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7" name="Straight Connector 156"/>
          <p:cNvCxnSpPr>
            <a:stCxn id="133" idx="1"/>
            <a:endCxn id="115" idx="6"/>
          </p:cNvCxnSpPr>
          <p:nvPr/>
        </p:nvCxnSpPr>
        <p:spPr>
          <a:xfrm flipH="1" flipV="1">
            <a:off x="1660457" y="5429538"/>
            <a:ext cx="944105" cy="7186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0" name="Straight Connector 159"/>
          <p:cNvCxnSpPr>
            <a:stCxn id="134" idx="1"/>
            <a:endCxn id="115" idx="6"/>
          </p:cNvCxnSpPr>
          <p:nvPr/>
        </p:nvCxnSpPr>
        <p:spPr>
          <a:xfrm flipH="1" flipV="1">
            <a:off x="1660459" y="5429539"/>
            <a:ext cx="941777" cy="39256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3" name="Straight Connector 202"/>
          <p:cNvCxnSpPr>
            <a:stCxn id="144" idx="1"/>
            <a:endCxn id="176" idx="3"/>
          </p:cNvCxnSpPr>
          <p:nvPr/>
        </p:nvCxnSpPr>
        <p:spPr>
          <a:xfrm flipH="1" flipV="1">
            <a:off x="4707103" y="5722907"/>
            <a:ext cx="434665" cy="185811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31" name="Straight Connector 230"/>
          <p:cNvCxnSpPr>
            <a:stCxn id="65" idx="1"/>
          </p:cNvCxnSpPr>
          <p:nvPr/>
        </p:nvCxnSpPr>
        <p:spPr>
          <a:xfrm flipH="1">
            <a:off x="8870327" y="6207226"/>
            <a:ext cx="1108931" cy="200376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34" name="Straight Connector 233"/>
          <p:cNvCxnSpPr>
            <a:stCxn id="65" idx="1"/>
            <a:endCxn id="162" idx="3"/>
          </p:cNvCxnSpPr>
          <p:nvPr/>
        </p:nvCxnSpPr>
        <p:spPr>
          <a:xfrm flipH="1">
            <a:off x="8863340" y="6207226"/>
            <a:ext cx="1115915" cy="200376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35" name="Straight Connector 234"/>
          <p:cNvCxnSpPr>
            <a:stCxn id="174" idx="1"/>
            <a:endCxn id="30" idx="3"/>
          </p:cNvCxnSpPr>
          <p:nvPr/>
        </p:nvCxnSpPr>
        <p:spPr>
          <a:xfrm flipH="1">
            <a:off x="3031070" y="5395993"/>
            <a:ext cx="1244870" cy="71198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40" name="Straight Connector 239"/>
          <p:cNvCxnSpPr>
            <a:stCxn id="174" idx="1"/>
            <a:endCxn id="158" idx="3"/>
          </p:cNvCxnSpPr>
          <p:nvPr/>
        </p:nvCxnSpPr>
        <p:spPr>
          <a:xfrm flipH="1">
            <a:off x="3031070" y="5395992"/>
            <a:ext cx="1244870" cy="71674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45" name="Straight Connector 244"/>
          <p:cNvCxnSpPr>
            <a:stCxn id="176" idx="3"/>
            <a:endCxn id="179" idx="1"/>
          </p:cNvCxnSpPr>
          <p:nvPr/>
        </p:nvCxnSpPr>
        <p:spPr>
          <a:xfrm>
            <a:off x="4707105" y="5722909"/>
            <a:ext cx="2773130" cy="7797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51" name="Straight Connector 250"/>
          <p:cNvCxnSpPr>
            <a:stCxn id="179" idx="1"/>
            <a:endCxn id="189" idx="3"/>
          </p:cNvCxnSpPr>
          <p:nvPr/>
        </p:nvCxnSpPr>
        <p:spPr>
          <a:xfrm flipH="1">
            <a:off x="6918985" y="5800880"/>
            <a:ext cx="561250" cy="152356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214"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extLst>
      <p:ext uri="{BB962C8B-B14F-4D97-AF65-F5344CB8AC3E}">
        <p14:creationId xmlns:p14="http://schemas.microsoft.com/office/powerpoint/2010/main" val="243400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1.87533E-7 -2.40852E-6 L -0.00069 -0.40829 " pathEditMode="relative" rAng="0" ptsTypes="AA">
                                      <p:cBhvr>
                                        <p:cTn id="6" dur="2000" fill="hold"/>
                                        <p:tgtEl>
                                          <p:spTgt spid="165"/>
                                        </p:tgtEl>
                                        <p:attrNameLst>
                                          <p:attrName>ppt_x</p:attrName>
                                          <p:attrName>ppt_y</p:attrName>
                                        </p:attrNameLst>
                                      </p:cBhvr>
                                      <p:rCtr x="-35" y="-20426"/>
                                    </p:animMotion>
                                  </p:childTnLst>
                                </p:cTn>
                              </p:par>
                              <p:par>
                                <p:cTn id="7" presetID="0" presetClass="path" presetSubtype="0" accel="50000" decel="50000" fill="hold" nodeType="withEffect">
                                  <p:stCondLst>
                                    <p:cond delay="0"/>
                                  </p:stCondLst>
                                  <p:childTnLst>
                                    <p:animMotion origin="layout" path="M 0 0 L 0.00139 -0.40459 " pathEditMode="relative" ptsTypes="AA">
                                      <p:cBhvr>
                                        <p:cTn id="8" dur="2000" fill="hold"/>
                                        <p:tgtEl>
                                          <p:spTgt spid="16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00139 -0.40459 " pathEditMode="relative" ptsTypes="AA">
                                      <p:cBhvr>
                                        <p:cTn id="10" dur="2000" fill="hold"/>
                                        <p:tgtEl>
                                          <p:spTgt spid="227"/>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00139 -0.40459 " pathEditMode="relative" ptsTypes="AA">
                                      <p:cBhvr>
                                        <p:cTn id="12" dur="2000" fill="hold"/>
                                        <p:tgtEl>
                                          <p:spTgt spid="22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0139 -0.40459 " pathEditMode="relative" ptsTypes="AA">
                                      <p:cBhvr>
                                        <p:cTn id="14" dur="2000" fill="hold"/>
                                        <p:tgtEl>
                                          <p:spTgt spid="17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0139 -0.40459 " pathEditMode="relative" ptsTypes="AA">
                                      <p:cBhvr>
                                        <p:cTn id="16" dur="2000" fill="hold"/>
                                        <p:tgtEl>
                                          <p:spTgt spid="17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0139 -0.40459 " pathEditMode="relative" ptsTypes="AA">
                                      <p:cBhvr>
                                        <p:cTn id="18" dur="2000" fill="hold"/>
                                        <p:tgtEl>
                                          <p:spTgt spid="158"/>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00139 -0.40459 " pathEditMode="relative" ptsTypes="AA">
                                      <p:cBhvr>
                                        <p:cTn id="20" dur="2000" fill="hold"/>
                                        <p:tgtEl>
                                          <p:spTgt spid="19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00139 -0.40459 " pathEditMode="relative" ptsTypes="AA">
                                      <p:cBhvr>
                                        <p:cTn id="22" dur="2000" fill="hold"/>
                                        <p:tgtEl>
                                          <p:spTgt spid="19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00139 -0.40459 " pathEditMode="relative" ptsTypes="AA">
                                      <p:cBhvr>
                                        <p:cTn id="24" dur="2000" fill="hold"/>
                                        <p:tgtEl>
                                          <p:spTgt spid="194"/>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00139 -0.40459 " pathEditMode="relative" ptsTypes="AA">
                                      <p:cBhvr>
                                        <p:cTn id="26" dur="2000" fill="hold"/>
                                        <p:tgtEl>
                                          <p:spTgt spid="155"/>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00139 -0.40459 " pathEditMode="relative" ptsTypes="AA">
                                      <p:cBhvr>
                                        <p:cTn id="28" dur="2000" fill="hold"/>
                                        <p:tgtEl>
                                          <p:spTgt spid="174"/>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00139 -0.40459 " pathEditMode="relative" ptsTypes="AA">
                                      <p:cBhvr>
                                        <p:cTn id="30" dur="2000" fill="hold"/>
                                        <p:tgtEl>
                                          <p:spTgt spid="176"/>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00139 -0.40459 " pathEditMode="relative" ptsTypes="AA">
                                      <p:cBhvr>
                                        <p:cTn id="32" dur="2000" fill="hold"/>
                                        <p:tgtEl>
                                          <p:spTgt spid="196"/>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00139 -0.40459 " pathEditMode="relative" ptsTypes="AA">
                                      <p:cBhvr>
                                        <p:cTn id="34" dur="2000" fill="hold"/>
                                        <p:tgtEl>
                                          <p:spTgt spid="197"/>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00139 -0.40459 " pathEditMode="relative" ptsTypes="AA">
                                      <p:cBhvr>
                                        <p:cTn id="36" dur="2000" fill="hold"/>
                                        <p:tgtEl>
                                          <p:spTgt spid="169"/>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00139 -0.40459 " pathEditMode="relative" ptsTypes="AA">
                                      <p:cBhvr>
                                        <p:cTn id="38" dur="2000" fill="hold"/>
                                        <p:tgtEl>
                                          <p:spTgt spid="19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L 0.00139 -0.40459 " pathEditMode="relative" ptsTypes="AA">
                                      <p:cBhvr>
                                        <p:cTn id="40" dur="2000" fill="hold"/>
                                        <p:tgtEl>
                                          <p:spTgt spid="203"/>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00139 -0.40459 " pathEditMode="relative" ptsTypes="AA">
                                      <p:cBhvr>
                                        <p:cTn id="42" dur="2000" fill="hold"/>
                                        <p:tgtEl>
                                          <p:spTgt spid="177"/>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00139 -0.40459 " pathEditMode="relative" ptsTypes="AA">
                                      <p:cBhvr>
                                        <p:cTn id="44" dur="2000" fill="hold"/>
                                        <p:tgtEl>
                                          <p:spTgt spid="179"/>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00139 -0.40459 " pathEditMode="relative" ptsTypes="AA">
                                      <p:cBhvr>
                                        <p:cTn id="46" dur="2000" fill="hold"/>
                                        <p:tgtEl>
                                          <p:spTgt spid="21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00139 -0.40459 " pathEditMode="relative" ptsTypes="AA">
                                      <p:cBhvr>
                                        <p:cTn id="48" dur="2000" fill="hold"/>
                                        <p:tgtEl>
                                          <p:spTgt spid="217"/>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00139 -0.40459 " pathEditMode="relative" ptsTypes="AA">
                                      <p:cBhvr>
                                        <p:cTn id="50" dur="2000" fill="hold"/>
                                        <p:tgtEl>
                                          <p:spTgt spid="218"/>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 0 L 0.00139 -0.40459 " pathEditMode="relative" ptsTypes="AA">
                                      <p:cBhvr>
                                        <p:cTn id="52" dur="2000" fill="hold"/>
                                        <p:tgtEl>
                                          <p:spTgt spid="180"/>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0 0 L 0.00139 -0.40459 " pathEditMode="relative" ptsTypes="AA">
                                      <p:cBhvr>
                                        <p:cTn id="54" dur="2000" fill="hold"/>
                                        <p:tgtEl>
                                          <p:spTgt spid="182"/>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00139 -0.40459 " pathEditMode="relative" ptsTypes="AA">
                                      <p:cBhvr>
                                        <p:cTn id="56" dur="2000" fill="hold"/>
                                        <p:tgtEl>
                                          <p:spTgt spid="223"/>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00139 -0.40459 " pathEditMode="relative" ptsTypes="AA">
                                      <p:cBhvr>
                                        <p:cTn id="58" dur="2000" fill="hold"/>
                                        <p:tgtEl>
                                          <p:spTgt spid="224"/>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 0 L 0.00139 -0.40459 " pathEditMode="relative" ptsTypes="AA">
                                      <p:cBhvr>
                                        <p:cTn id="60" dur="2000" fill="hold"/>
                                        <p:tgtEl>
                                          <p:spTgt spid="168"/>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00139 -0.40459 " pathEditMode="relative" ptsTypes="AA">
                                      <p:cBhvr>
                                        <p:cTn id="62" dur="2000" fill="hold"/>
                                        <p:tgtEl>
                                          <p:spTgt spid="170"/>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 0 L 0.00139 -0.40459 " pathEditMode="relative" ptsTypes="AA">
                                      <p:cBhvr>
                                        <p:cTn id="64" dur="2000" fill="hold"/>
                                        <p:tgtEl>
                                          <p:spTgt spid="164"/>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 0 L 0.00139 -0.40459 " pathEditMode="relative" ptsTypes="AA">
                                      <p:cBhvr>
                                        <p:cTn id="66" dur="2000" fill="hold"/>
                                        <p:tgtEl>
                                          <p:spTgt spid="221"/>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0 L 0.00139 -0.40459 " pathEditMode="relative" ptsTypes="AA">
                                      <p:cBhvr>
                                        <p:cTn id="68" dur="2000" fill="hold"/>
                                        <p:tgtEl>
                                          <p:spTgt spid="220"/>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 0 L 0.00139 -0.40459 " pathEditMode="relative" ptsTypes="AA">
                                      <p:cBhvr>
                                        <p:cTn id="70" dur="2000" fill="hold"/>
                                        <p:tgtEl>
                                          <p:spTgt spid="228"/>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 0 L 0.00139 -0.40459 " pathEditMode="relative" ptsTypes="AA">
                                      <p:cBhvr>
                                        <p:cTn id="72" dur="2000" fill="hold"/>
                                        <p:tgtEl>
                                          <p:spTgt spid="229"/>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0 0 L 0.00139 -0.40459 " pathEditMode="relative" ptsTypes="AA">
                                      <p:cBhvr>
                                        <p:cTn id="74" dur="2000" fill="hold"/>
                                        <p:tgtEl>
                                          <p:spTgt spid="162"/>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 0 L 0.00139 -0.40459 " pathEditMode="relative" ptsTypes="AA">
                                      <p:cBhvr>
                                        <p:cTn id="76" dur="2000" fill="hold"/>
                                        <p:tgtEl>
                                          <p:spTgt spid="211"/>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 0 L 0.00139 -0.40459 " pathEditMode="relative" ptsTypes="AA">
                                      <p:cBhvr>
                                        <p:cTn id="78" dur="2000" fill="hold"/>
                                        <p:tgtEl>
                                          <p:spTgt spid="212"/>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0 0 L 0.00139 -0.40459 " pathEditMode="relative" ptsTypes="AA">
                                      <p:cBhvr>
                                        <p:cTn id="80" dur="2000" fill="hold"/>
                                        <p:tgtEl>
                                          <p:spTgt spid="209"/>
                                        </p:tgtEl>
                                        <p:attrNameLst>
                                          <p:attrName>ppt_x</p:attrName>
                                          <p:attrName>ppt_y</p:attrName>
                                        </p:attrNameLst>
                                      </p:cBhvr>
                                    </p:animMotion>
                                  </p:childTnLst>
                                </p:cTn>
                              </p:par>
                              <p:par>
                                <p:cTn id="81" presetID="0" presetClass="path" presetSubtype="0" accel="50000" decel="50000" fill="hold" grpId="0" nodeType="withEffect">
                                  <p:stCondLst>
                                    <p:cond delay="0"/>
                                  </p:stCondLst>
                                  <p:childTnLst>
                                    <p:animMotion origin="layout" path="M 0 0 L 0.00139 -0.40459 " pathEditMode="relative" ptsTypes="AA">
                                      <p:cBhvr>
                                        <p:cTn id="82" dur="2000" fill="hold"/>
                                        <p:tgtEl>
                                          <p:spTgt spid="191"/>
                                        </p:tgtEl>
                                        <p:attrNameLst>
                                          <p:attrName>ppt_x</p:attrName>
                                          <p:attrName>ppt_y</p:attrName>
                                        </p:attrNameLst>
                                      </p:cBhvr>
                                    </p:animMotion>
                                  </p:childTnLst>
                                </p:cTn>
                              </p:par>
                              <p:par>
                                <p:cTn id="83" presetID="0" presetClass="path" presetSubtype="0" accel="50000" decel="50000" fill="hold" grpId="0" nodeType="withEffect">
                                  <p:stCondLst>
                                    <p:cond delay="0"/>
                                  </p:stCondLst>
                                  <p:childTnLst>
                                    <p:animMotion origin="layout" path="M 0 0 L 0.00139 -0.40459 " pathEditMode="relative" ptsTypes="AA">
                                      <p:cBhvr>
                                        <p:cTn id="84" dur="2000" fill="hold"/>
                                        <p:tgtEl>
                                          <p:spTgt spid="189"/>
                                        </p:tgtEl>
                                        <p:attrNameLst>
                                          <p:attrName>ppt_x</p:attrName>
                                          <p:attrName>ppt_y</p:attrName>
                                        </p:attrNameLst>
                                      </p:cBhvr>
                                    </p:animMotion>
                                  </p:childTnLst>
                                </p:cTn>
                              </p:par>
                              <p:par>
                                <p:cTn id="85" presetID="0" presetClass="path" presetSubtype="0" accel="50000" decel="50000" fill="hold" nodeType="withEffect">
                                  <p:stCondLst>
                                    <p:cond delay="0"/>
                                  </p:stCondLst>
                                  <p:childTnLst>
                                    <p:animMotion origin="layout" path="M 0 0 L 0.00139 -0.40459 " pathEditMode="relative" ptsTypes="AA">
                                      <p:cBhvr>
                                        <p:cTn id="86" dur="2000" fill="hold"/>
                                        <p:tgtEl>
                                          <p:spTgt spid="200"/>
                                        </p:tgtEl>
                                        <p:attrNameLst>
                                          <p:attrName>ppt_x</p:attrName>
                                          <p:attrName>ppt_y</p:attrName>
                                        </p:attrNameLst>
                                      </p:cBhvr>
                                    </p:animMotion>
                                  </p:childTnLst>
                                </p:cTn>
                              </p:par>
                              <p:par>
                                <p:cTn id="87" presetID="0" presetClass="path" presetSubtype="0" accel="50000" decel="50000" fill="hold" nodeType="withEffect">
                                  <p:stCondLst>
                                    <p:cond delay="0"/>
                                  </p:stCondLst>
                                  <p:childTnLst>
                                    <p:animMotion origin="layout" path="M 0 0 L 0.00139 -0.40459 " pathEditMode="relative" ptsTypes="AA">
                                      <p:cBhvr>
                                        <p:cTn id="88" dur="2000" fill="hold"/>
                                        <p:tgtEl>
                                          <p:spTgt spid="202"/>
                                        </p:tgtEl>
                                        <p:attrNameLst>
                                          <p:attrName>ppt_x</p:attrName>
                                          <p:attrName>ppt_y</p:attrName>
                                        </p:attrNameLst>
                                      </p:cBhvr>
                                    </p:animMotion>
                                  </p:childTnLst>
                                </p:cTn>
                              </p:par>
                              <p:par>
                                <p:cTn id="89" presetID="0" presetClass="path" presetSubtype="0" accel="50000" decel="50000" fill="hold" grpId="0" nodeType="withEffect">
                                  <p:stCondLst>
                                    <p:cond delay="0"/>
                                  </p:stCondLst>
                                  <p:childTnLst>
                                    <p:animMotion origin="layout" path="M 0 0 L 0.00139 -0.40459 " pathEditMode="relative" ptsTypes="AA">
                                      <p:cBhvr>
                                        <p:cTn id="90" dur="2000" fill="hold"/>
                                        <p:tgtEl>
                                          <p:spTgt spid="186"/>
                                        </p:tgtEl>
                                        <p:attrNameLst>
                                          <p:attrName>ppt_x</p:attrName>
                                          <p:attrName>ppt_y</p:attrName>
                                        </p:attrNameLst>
                                      </p:cBhvr>
                                    </p:animMotion>
                                  </p:childTnLst>
                                </p:cTn>
                              </p:par>
                              <p:par>
                                <p:cTn id="91" presetID="0" presetClass="path" presetSubtype="0" accel="50000" decel="50000" fill="hold" grpId="0" nodeType="withEffect">
                                  <p:stCondLst>
                                    <p:cond delay="0"/>
                                  </p:stCondLst>
                                  <p:childTnLst>
                                    <p:animMotion origin="layout" path="M 0 0 L 0.00139 -0.40459 " pathEditMode="relative" ptsTypes="AA">
                                      <p:cBhvr>
                                        <p:cTn id="92" dur="2000" fill="hold"/>
                                        <p:tgtEl>
                                          <p:spTgt spid="188"/>
                                        </p:tgtEl>
                                        <p:attrNameLst>
                                          <p:attrName>ppt_x</p:attrName>
                                          <p:attrName>ppt_y</p:attrName>
                                        </p:attrNameLst>
                                      </p:cBhvr>
                                    </p:animMotion>
                                  </p:childTnLst>
                                </p:cTn>
                              </p:par>
                              <p:par>
                                <p:cTn id="93" presetID="0" presetClass="path" presetSubtype="0" accel="50000" decel="50000" fill="hold" nodeType="withEffect">
                                  <p:stCondLst>
                                    <p:cond delay="0"/>
                                  </p:stCondLst>
                                  <p:childTnLst>
                                    <p:animMotion origin="layout" path="M 0 0 L 0.00139 -0.40459 " pathEditMode="relative" ptsTypes="AA">
                                      <p:cBhvr>
                                        <p:cTn id="94" dur="2000" fill="hold"/>
                                        <p:tgtEl>
                                          <p:spTgt spid="206"/>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 0 L 0.00139 -0.40459 " pathEditMode="relative" ptsTypes="AA">
                                      <p:cBhvr>
                                        <p:cTn id="96" dur="2000" fill="hold"/>
                                        <p:tgtEl>
                                          <p:spTgt spid="208"/>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L 0.00139 -0.40459 " pathEditMode="relative" ptsTypes="AA">
                                      <p:cBhvr>
                                        <p:cTn id="98" dur="2000" fill="hold"/>
                                        <p:tgtEl>
                                          <p:spTgt spid="205"/>
                                        </p:tgtEl>
                                        <p:attrNameLst>
                                          <p:attrName>ppt_x</p:attrName>
                                          <p:attrName>ppt_y</p:attrName>
                                        </p:attrNameLst>
                                      </p:cBhvr>
                                    </p:animMotion>
                                  </p:childTnLst>
                                </p:cTn>
                              </p:par>
                              <p:par>
                                <p:cTn id="99" presetID="0" presetClass="path" presetSubtype="0" accel="50000" decel="50000" fill="hold" grpId="0" nodeType="withEffect">
                                  <p:stCondLst>
                                    <p:cond delay="0"/>
                                  </p:stCondLst>
                                  <p:childTnLst>
                                    <p:animMotion origin="layout" path="M 0 0 L 0.00139 -0.40459 " pathEditMode="relative" ptsTypes="AA">
                                      <p:cBhvr>
                                        <p:cTn id="100" dur="2000" fill="hold"/>
                                        <p:tgtEl>
                                          <p:spTgt spid="185"/>
                                        </p:tgtEl>
                                        <p:attrNameLst>
                                          <p:attrName>ppt_x</p:attrName>
                                          <p:attrName>ppt_y</p:attrName>
                                        </p:attrNameLst>
                                      </p:cBhvr>
                                    </p:animMotion>
                                  </p:childTnLst>
                                </p:cTn>
                              </p:par>
                              <p:par>
                                <p:cTn id="101" presetID="0" presetClass="path" presetSubtype="0" accel="50000" decel="50000" fill="hold" grpId="0" nodeType="withEffect">
                                  <p:stCondLst>
                                    <p:cond delay="0"/>
                                  </p:stCondLst>
                                  <p:childTnLst>
                                    <p:animMotion origin="layout" path="M 0 0 L 0.00139 -0.40459 " pathEditMode="relative" ptsTypes="AA">
                                      <p:cBhvr>
                                        <p:cTn id="102" dur="2000" fill="hold"/>
                                        <p:tgtEl>
                                          <p:spTgt spid="183"/>
                                        </p:tgtEl>
                                        <p:attrNameLst>
                                          <p:attrName>ppt_x</p:attrName>
                                          <p:attrName>ppt_y</p:attrName>
                                        </p:attrNameLst>
                                      </p:cBhvr>
                                    </p:animMotion>
                                  </p:childTnLst>
                                </p:cTn>
                              </p:par>
                              <p:par>
                                <p:cTn id="103" presetID="0" presetClass="path" presetSubtype="0" accel="50000" decel="50000" fill="hold" nodeType="withEffect">
                                  <p:stCondLst>
                                    <p:cond delay="0"/>
                                  </p:stCondLst>
                                  <p:childTnLst>
                                    <p:animMotion origin="layout" path="M 0 0 L 0.00139 -0.40459 " pathEditMode="relative" ptsTypes="AA">
                                      <p:cBhvr>
                                        <p:cTn id="104" dur="2000" fill="hold"/>
                                        <p:tgtEl>
                                          <p:spTgt spid="251"/>
                                        </p:tgtEl>
                                        <p:attrNameLst>
                                          <p:attrName>ppt_x</p:attrName>
                                          <p:attrName>ppt_y</p:attrName>
                                        </p:attrNameLst>
                                      </p:cBhvr>
                                    </p:animMotion>
                                  </p:childTnLst>
                                </p:cTn>
                              </p:par>
                              <p:par>
                                <p:cTn id="105" presetID="0" presetClass="path" presetSubtype="0" accel="50000" decel="50000" fill="hold" grpId="0" nodeType="withEffect">
                                  <p:stCondLst>
                                    <p:cond delay="0"/>
                                  </p:stCondLst>
                                  <p:childTnLst>
                                    <p:animMotion origin="layout" path="M 0 0 L 0.00139 -0.40459 " pathEditMode="relative" ptsTypes="AA">
                                      <p:cBhvr>
                                        <p:cTn id="106" dur="2000" fill="hold"/>
                                        <p:tgtEl>
                                          <p:spTgt spid="161"/>
                                        </p:tgtEl>
                                        <p:attrNameLst>
                                          <p:attrName>ppt_x</p:attrName>
                                          <p:attrName>ppt_y</p:attrName>
                                        </p:attrNameLst>
                                      </p:cBhvr>
                                    </p:animMotion>
                                  </p:childTnLst>
                                </p:cTn>
                              </p:par>
                              <p:par>
                                <p:cTn id="107" presetID="0" presetClass="path" presetSubtype="0" accel="50000" decel="50000" fill="hold" nodeType="withEffect">
                                  <p:stCondLst>
                                    <p:cond delay="0"/>
                                  </p:stCondLst>
                                  <p:childTnLst>
                                    <p:animMotion origin="layout" path="M 0 0 L 0.00139 -0.40459 " pathEditMode="relative" ptsTypes="AA">
                                      <p:cBhvr>
                                        <p:cTn id="108" dur="2000" fill="hold"/>
                                        <p:tgtEl>
                                          <p:spTgt spid="231"/>
                                        </p:tgtEl>
                                        <p:attrNameLst>
                                          <p:attrName>ppt_x</p:attrName>
                                          <p:attrName>ppt_y</p:attrName>
                                        </p:attrNameLst>
                                      </p:cBhvr>
                                    </p:animMotion>
                                  </p:childTnLst>
                                </p:cTn>
                              </p:par>
                              <p:par>
                                <p:cTn id="109" presetID="0" presetClass="path" presetSubtype="0" accel="50000" decel="50000" fill="hold" nodeType="withEffect">
                                  <p:stCondLst>
                                    <p:cond delay="0"/>
                                  </p:stCondLst>
                                  <p:childTnLst>
                                    <p:animMotion origin="layout" path="M 0 0 L 0.00139 -0.40459 " pathEditMode="relative" ptsTypes="AA">
                                      <p:cBhvr>
                                        <p:cTn id="110" dur="2000" fill="hold"/>
                                        <p:tgtEl>
                                          <p:spTgt spid="235"/>
                                        </p:tgtEl>
                                        <p:attrNameLst>
                                          <p:attrName>ppt_x</p:attrName>
                                          <p:attrName>ppt_y</p:attrName>
                                        </p:attrNameLst>
                                      </p:cBhvr>
                                    </p:animMotion>
                                  </p:childTnLst>
                                </p:cTn>
                              </p:par>
                            </p:childTnLst>
                          </p:cTn>
                        </p:par>
                        <p:par>
                          <p:cTn id="111" fill="hold">
                            <p:stCondLst>
                              <p:cond delay="2000"/>
                            </p:stCondLst>
                            <p:childTnLst>
                              <p:par>
                                <p:cTn id="112" presetID="1" presetClass="exit" presetSubtype="0" fill="hold" nodeType="afterEffect">
                                  <p:stCondLst>
                                    <p:cond delay="0"/>
                                  </p:stCondLst>
                                  <p:childTnLst>
                                    <p:set>
                                      <p:cBhvr>
                                        <p:cTn id="113" dur="1" fill="hold">
                                          <p:stCondLst>
                                            <p:cond delay="0"/>
                                          </p:stCondLst>
                                        </p:cTn>
                                        <p:tgtEl>
                                          <p:spTgt spid="225"/>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22"/>
                                        </p:tgtEl>
                                        <p:attrNameLst>
                                          <p:attrName>style.visibility</p:attrName>
                                        </p:attrNameLst>
                                      </p:cBhvr>
                                      <p:to>
                                        <p:strVal val="hidden"/>
                                      </p:to>
                                    </p:set>
                                  </p:childTnLst>
                                </p:cTn>
                              </p:par>
                              <p:par>
                                <p:cTn id="116" presetID="1" presetClass="exit" presetSubtype="0" fill="hold" grpId="0" nodeType="withEffect">
                                  <p:stCondLst>
                                    <p:cond delay="0"/>
                                  </p:stCondLst>
                                  <p:childTnLst>
                                    <p:set>
                                      <p:cBhvr>
                                        <p:cTn id="117" dur="1" fill="hold">
                                          <p:stCondLst>
                                            <p:cond delay="0"/>
                                          </p:stCondLst>
                                        </p:cTn>
                                        <p:tgtEl>
                                          <p:spTgt spid="139"/>
                                        </p:tgtEl>
                                        <p:attrNameLst>
                                          <p:attrName>style.visibility</p:attrName>
                                        </p:attrNameLst>
                                      </p:cBhvr>
                                      <p:to>
                                        <p:strVal val="hidden"/>
                                      </p:to>
                                    </p:set>
                                  </p:childTnLst>
                                </p:cTn>
                              </p:par>
                              <p:par>
                                <p:cTn id="118" presetID="1" presetClass="exit" presetSubtype="0" fill="hold" grpId="0" nodeType="withEffect">
                                  <p:stCondLst>
                                    <p:cond delay="0"/>
                                  </p:stCondLst>
                                  <p:childTnLst>
                                    <p:set>
                                      <p:cBhvr>
                                        <p:cTn id="119" dur="1" fill="hold">
                                          <p:stCondLst>
                                            <p:cond delay="0"/>
                                          </p:stCondLst>
                                        </p:cTn>
                                        <p:tgtEl>
                                          <p:spTgt spid="140"/>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10"/>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207"/>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213"/>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138"/>
                                        </p:tgtEl>
                                        <p:attrNameLst>
                                          <p:attrName>style.visibility</p:attrName>
                                        </p:attrNameLst>
                                      </p:cBhvr>
                                      <p:to>
                                        <p:strVal val="hidden"/>
                                      </p:to>
                                    </p:set>
                                  </p:childTnLst>
                                </p:cTn>
                              </p:par>
                              <p:par>
                                <p:cTn id="128" presetID="1" presetClass="exit" presetSubtype="0" fill="hold" grpId="0" nodeType="withEffect">
                                  <p:stCondLst>
                                    <p:cond delay="0"/>
                                  </p:stCondLst>
                                  <p:childTnLst>
                                    <p:set>
                                      <p:cBhvr>
                                        <p:cTn id="129" dur="1" fill="hold">
                                          <p:stCondLst>
                                            <p:cond delay="0"/>
                                          </p:stCondLst>
                                        </p:cTn>
                                        <p:tgtEl>
                                          <p:spTgt spid="137"/>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63"/>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166"/>
                                        </p:tgtEl>
                                        <p:attrNameLst>
                                          <p:attrName>style.visibility</p:attrName>
                                        </p:attrNameLst>
                                      </p:cBhvr>
                                      <p:to>
                                        <p:strVal val="hidden"/>
                                      </p:to>
                                    </p:set>
                                  </p:childTnLst>
                                </p:cTn>
                              </p:par>
                              <p:par>
                                <p:cTn id="134" presetID="1" presetClass="exit" presetSubtype="0" fill="hold" grpId="0" nodeType="withEffect">
                                  <p:stCondLst>
                                    <p:cond delay="0"/>
                                  </p:stCondLst>
                                  <p:childTnLst>
                                    <p:set>
                                      <p:cBhvr>
                                        <p:cTn id="135" dur="1" fill="hold">
                                          <p:stCondLst>
                                            <p:cond delay="0"/>
                                          </p:stCondLst>
                                        </p:cTn>
                                        <p:tgtEl>
                                          <p:spTgt spid="136"/>
                                        </p:tgtEl>
                                        <p:attrNameLst>
                                          <p:attrName>style.visibility</p:attrName>
                                        </p:attrNameLst>
                                      </p:cBhvr>
                                      <p:to>
                                        <p:strVal val="hidden"/>
                                      </p:to>
                                    </p:set>
                                  </p:childTnLst>
                                </p:cTn>
                              </p:par>
                              <p:par>
                                <p:cTn id="136" presetID="1" presetClass="exit" presetSubtype="0" fill="hold" grpId="0" nodeType="withEffect">
                                  <p:stCondLst>
                                    <p:cond delay="0"/>
                                  </p:stCondLst>
                                  <p:childTnLst>
                                    <p:set>
                                      <p:cBhvr>
                                        <p:cTn id="137" dur="1" fill="hold">
                                          <p:stCondLst>
                                            <p:cond delay="0"/>
                                          </p:stCondLst>
                                        </p:cTn>
                                        <p:tgtEl>
                                          <p:spTgt spid="135"/>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149"/>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240"/>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152"/>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134"/>
                                        </p:tgtEl>
                                        <p:attrNameLst>
                                          <p:attrName>style.visibility</p:attrName>
                                        </p:attrNameLst>
                                      </p:cBhvr>
                                      <p:to>
                                        <p:strVal val="hidden"/>
                                      </p:to>
                                    </p:set>
                                  </p:childTnLst>
                                </p:cTn>
                              </p:par>
                              <p:par>
                                <p:cTn id="146" presetID="1" presetClass="exit" presetSubtype="0" fill="hold" grpId="0" nodeType="withEffect">
                                  <p:stCondLst>
                                    <p:cond delay="0"/>
                                  </p:stCondLst>
                                  <p:childTnLst>
                                    <p:set>
                                      <p:cBhvr>
                                        <p:cTn id="147" dur="1" fill="hold">
                                          <p:stCondLst>
                                            <p:cond delay="0"/>
                                          </p:stCondLst>
                                        </p:cTn>
                                        <p:tgtEl>
                                          <p:spTgt spid="133"/>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157"/>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160"/>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159"/>
                                        </p:tgtEl>
                                        <p:attrNameLst>
                                          <p:attrName>style.visibility</p:attrName>
                                        </p:attrNameLst>
                                      </p:cBhvr>
                                      <p:to>
                                        <p:strVal val="hidden"/>
                                      </p:to>
                                    </p:set>
                                  </p:childTnLst>
                                </p:cTn>
                              </p:par>
                              <p:par>
                                <p:cTn id="154" presetID="1" presetClass="exit" presetSubtype="0" fill="hold" grpId="0" nodeType="withEffect">
                                  <p:stCondLst>
                                    <p:cond delay="0"/>
                                  </p:stCondLst>
                                  <p:childTnLst>
                                    <p:set>
                                      <p:cBhvr>
                                        <p:cTn id="155" dur="1" fill="hold">
                                          <p:stCondLst>
                                            <p:cond delay="0"/>
                                          </p:stCondLst>
                                        </p:cTn>
                                        <p:tgtEl>
                                          <p:spTgt spid="141"/>
                                        </p:tgtEl>
                                        <p:attrNameLst>
                                          <p:attrName>style.visibility</p:attrName>
                                        </p:attrNameLst>
                                      </p:cBhvr>
                                      <p:to>
                                        <p:strVal val="hidden"/>
                                      </p:to>
                                    </p:set>
                                  </p:childTnLst>
                                </p:cTn>
                              </p:par>
                              <p:par>
                                <p:cTn id="156" presetID="1" presetClass="exit" presetSubtype="0" fill="hold" grpId="0" nodeType="withEffect">
                                  <p:stCondLst>
                                    <p:cond delay="0"/>
                                  </p:stCondLst>
                                  <p:childTnLst>
                                    <p:set>
                                      <p:cBhvr>
                                        <p:cTn id="157" dur="1" fill="hold">
                                          <p:stCondLst>
                                            <p:cond delay="0"/>
                                          </p:stCondLst>
                                        </p:cTn>
                                        <p:tgtEl>
                                          <p:spTgt spid="14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190"/>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187"/>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184"/>
                                        </p:tgtEl>
                                        <p:attrNameLst>
                                          <p:attrName>style.visibility</p:attrName>
                                        </p:attrNameLst>
                                      </p:cBhvr>
                                      <p:to>
                                        <p:strVal val="hidden"/>
                                      </p:to>
                                    </p:set>
                                  </p:childTnLst>
                                </p:cTn>
                              </p:par>
                              <p:par>
                                <p:cTn id="164" presetID="1" presetClass="exit" presetSubtype="0" fill="hold" grpId="0" nodeType="withEffect">
                                  <p:stCondLst>
                                    <p:cond delay="0"/>
                                  </p:stCondLst>
                                  <p:childTnLst>
                                    <p:set>
                                      <p:cBhvr>
                                        <p:cTn id="165" dur="1" fill="hold">
                                          <p:stCondLst>
                                            <p:cond delay="0"/>
                                          </p:stCondLst>
                                        </p:cTn>
                                        <p:tgtEl>
                                          <p:spTgt spid="143"/>
                                        </p:tgtEl>
                                        <p:attrNameLst>
                                          <p:attrName>style.visibility</p:attrName>
                                        </p:attrNameLst>
                                      </p:cBhvr>
                                      <p:to>
                                        <p:strVal val="hidden"/>
                                      </p:to>
                                    </p:set>
                                  </p:childTnLst>
                                </p:cTn>
                              </p:par>
                              <p:par>
                                <p:cTn id="166" presetID="1" presetClass="exit" presetSubtype="0" fill="hold" grpId="0" nodeType="withEffect">
                                  <p:stCondLst>
                                    <p:cond delay="0"/>
                                  </p:stCondLst>
                                  <p:childTnLst>
                                    <p:set>
                                      <p:cBhvr>
                                        <p:cTn id="167" dur="1" fill="hold">
                                          <p:stCondLst>
                                            <p:cond delay="0"/>
                                          </p:stCondLst>
                                        </p:cTn>
                                        <p:tgtEl>
                                          <p:spTgt spid="144"/>
                                        </p:tgtEl>
                                        <p:attrNameLst>
                                          <p:attrName>style.visibility</p:attrName>
                                        </p:attrNameLst>
                                      </p:cBhvr>
                                      <p:to>
                                        <p:strVal val="hidden"/>
                                      </p:to>
                                    </p:set>
                                  </p:childTnLst>
                                </p:cTn>
                              </p:par>
                              <p:par>
                                <p:cTn id="168" presetID="1" presetClass="exit" presetSubtype="0" fill="hold" grpId="0" nodeType="withEffect">
                                  <p:stCondLst>
                                    <p:cond delay="0"/>
                                  </p:stCondLst>
                                  <p:childTnLst>
                                    <p:set>
                                      <p:cBhvr>
                                        <p:cTn id="169" dur="1" fill="hold">
                                          <p:stCondLst>
                                            <p:cond delay="0"/>
                                          </p:stCondLst>
                                        </p:cTn>
                                        <p:tgtEl>
                                          <p:spTgt spid="145"/>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178"/>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175"/>
                                        </p:tgtEl>
                                        <p:attrNameLst>
                                          <p:attrName>style.visibility</p:attrName>
                                        </p:attrNameLst>
                                      </p:cBhvr>
                                      <p:to>
                                        <p:strVal val="hidden"/>
                                      </p:to>
                                    </p:set>
                                  </p:childTnLst>
                                </p:cTn>
                              </p:par>
                              <p:par>
                                <p:cTn id="174" presetID="1" presetClass="exit" presetSubtype="0" fill="hold" grpId="0" nodeType="withEffect">
                                  <p:stCondLst>
                                    <p:cond delay="0"/>
                                  </p:stCondLst>
                                  <p:childTnLst>
                                    <p:set>
                                      <p:cBhvr>
                                        <p:cTn id="175" dur="1" fill="hold">
                                          <p:stCondLst>
                                            <p:cond delay="0"/>
                                          </p:stCondLst>
                                        </p:cTn>
                                        <p:tgtEl>
                                          <p:spTgt spid="146"/>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201"/>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198"/>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204"/>
                                        </p:tgtEl>
                                        <p:attrNameLst>
                                          <p:attrName>style.visibility</p:attrName>
                                        </p:attrNameLst>
                                      </p:cBhvr>
                                      <p:to>
                                        <p:strVal val="hidden"/>
                                      </p:to>
                                    </p:set>
                                  </p:childTnLst>
                                </p:cTn>
                              </p:par>
                              <p:par>
                                <p:cTn id="182" presetID="1" presetClass="exit" presetSubtype="0" fill="hold" grpId="0" nodeType="withEffect">
                                  <p:stCondLst>
                                    <p:cond delay="0"/>
                                  </p:stCondLst>
                                  <p:childTnLst>
                                    <p:set>
                                      <p:cBhvr>
                                        <p:cTn id="183" dur="1" fill="hold">
                                          <p:stCondLst>
                                            <p:cond delay="0"/>
                                          </p:stCondLst>
                                        </p:cTn>
                                        <p:tgtEl>
                                          <p:spTgt spid="148"/>
                                        </p:tgtEl>
                                        <p:attrNameLst>
                                          <p:attrName>style.visibility</p:attrName>
                                        </p:attrNameLst>
                                      </p:cBhvr>
                                      <p:to>
                                        <p:strVal val="hidden"/>
                                      </p:to>
                                    </p:set>
                                  </p:childTnLst>
                                </p:cTn>
                              </p:par>
                              <p:par>
                                <p:cTn id="184" presetID="1" presetClass="exit" presetSubtype="0" fill="hold" grpId="0" nodeType="withEffect">
                                  <p:stCondLst>
                                    <p:cond delay="0"/>
                                  </p:stCondLst>
                                  <p:childTnLst>
                                    <p:set>
                                      <p:cBhvr>
                                        <p:cTn id="185" dur="1" fill="hold">
                                          <p:stCondLst>
                                            <p:cond delay="0"/>
                                          </p:stCondLst>
                                        </p:cTn>
                                        <p:tgtEl>
                                          <p:spTgt spid="147"/>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234"/>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219"/>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216"/>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245"/>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195"/>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172"/>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61" grpId="0" animBg="1"/>
      <p:bldP spid="162" grpId="0" animBg="1"/>
      <p:bldP spid="164" grpId="0" animBg="1"/>
      <p:bldP spid="165" grpId="0" animBg="1"/>
      <p:bldP spid="168" grpId="0" animBg="1"/>
      <p:bldP spid="171" grpId="0" animBg="1"/>
      <p:bldP spid="173" grpId="0" animBg="1"/>
      <p:bldP spid="174" grpId="0" animBg="1"/>
      <p:bldP spid="176" grpId="0" animBg="1"/>
      <p:bldP spid="177" grpId="0" animBg="1"/>
      <p:bldP spid="179" grpId="0" animBg="1"/>
      <p:bldP spid="180" grpId="0" animBg="1"/>
      <p:bldP spid="182" grpId="0" animBg="1"/>
      <p:bldP spid="183" grpId="0" animBg="1"/>
      <p:bldP spid="185" grpId="0" animBg="1"/>
      <p:bldP spid="186" grpId="0" animBg="1"/>
      <p:bldP spid="188" grpId="0" animBg="1"/>
      <p:bldP spid="189" grpId="0" animBg="1"/>
      <p:bldP spid="191" grpId="0" animBg="1"/>
      <p:bldP spid="228" grpId="0" animBg="1"/>
      <p:bldP spid="229"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of Network Properties</a:t>
            </a:r>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Motivations</a:t>
            </a:r>
          </a:p>
          <a:p>
            <a:r>
              <a:rPr lang="en-US" dirty="0" err="1" smtClean="0">
                <a:solidFill>
                  <a:srgbClr val="7F7F7F"/>
                </a:solidFill>
              </a:rPr>
              <a:t>NetPlumber</a:t>
            </a:r>
            <a:r>
              <a:rPr lang="en-US" dirty="0" smtClean="0">
                <a:solidFill>
                  <a:srgbClr val="7F7F7F"/>
                </a:solidFill>
              </a:rPr>
              <a:t>: </a:t>
            </a:r>
            <a:r>
              <a:rPr lang="en-US" dirty="0">
                <a:solidFill>
                  <a:srgbClr val="7F7F7F"/>
                </a:solidFill>
              </a:rPr>
              <a:t>Real time policy checking </a:t>
            </a:r>
            <a:r>
              <a:rPr lang="en-US" dirty="0" smtClean="0">
                <a:solidFill>
                  <a:srgbClr val="7F7F7F"/>
                </a:solidFill>
              </a:rPr>
              <a:t>tool</a:t>
            </a:r>
          </a:p>
          <a:p>
            <a:pPr lvl="1"/>
            <a:r>
              <a:rPr lang="en-US" dirty="0">
                <a:solidFill>
                  <a:schemeClr val="tx1">
                    <a:lumMod val="50000"/>
                    <a:lumOff val="50000"/>
                  </a:schemeClr>
                </a:solidFill>
              </a:rPr>
              <a:t>How it </a:t>
            </a:r>
            <a:r>
              <a:rPr lang="en-US" dirty="0" smtClean="0">
                <a:solidFill>
                  <a:schemeClr val="tx1">
                    <a:lumMod val="50000"/>
                    <a:lumOff val="50000"/>
                  </a:schemeClr>
                </a:solidFill>
              </a:rPr>
              <a:t>works</a:t>
            </a:r>
            <a:endParaRPr lang="en-US" dirty="0">
              <a:solidFill>
                <a:schemeClr val="tx1">
                  <a:lumMod val="50000"/>
                  <a:lumOff val="50000"/>
                </a:schemeClr>
              </a:solidFill>
            </a:endParaRPr>
          </a:p>
          <a:p>
            <a:pPr lvl="1"/>
            <a:r>
              <a:rPr lang="en-US" dirty="0">
                <a:solidFill>
                  <a:schemeClr val="tx1">
                    <a:lumMod val="50000"/>
                    <a:lumOff val="50000"/>
                  </a:schemeClr>
                </a:solidFill>
              </a:rPr>
              <a:t>How to check </a:t>
            </a:r>
            <a:r>
              <a:rPr lang="en-US" dirty="0" smtClean="0">
                <a:solidFill>
                  <a:schemeClr val="tx1">
                    <a:lumMod val="50000"/>
                    <a:lumOff val="50000"/>
                  </a:schemeClr>
                </a:solidFill>
              </a:rPr>
              <a:t>policy</a:t>
            </a:r>
            <a:endParaRPr lang="en-US" dirty="0">
              <a:solidFill>
                <a:schemeClr val="tx1">
                  <a:lumMod val="50000"/>
                  <a:lumOff val="50000"/>
                </a:schemeClr>
              </a:solidFill>
            </a:endParaRPr>
          </a:p>
          <a:p>
            <a:pPr lvl="1"/>
            <a:r>
              <a:rPr lang="en-US" dirty="0">
                <a:solidFill>
                  <a:schemeClr val="tx1">
                    <a:lumMod val="50000"/>
                    <a:lumOff val="50000"/>
                  </a:schemeClr>
                </a:solidFill>
              </a:rPr>
              <a:t>How to </a:t>
            </a:r>
            <a:r>
              <a:rPr lang="en-US" dirty="0" smtClean="0">
                <a:solidFill>
                  <a:schemeClr val="tx1">
                    <a:lumMod val="50000"/>
                    <a:lumOff val="50000"/>
                  </a:schemeClr>
                </a:solidFill>
              </a:rPr>
              <a:t>parallelize</a:t>
            </a:r>
          </a:p>
          <a:p>
            <a:r>
              <a:rPr lang="en-US" dirty="0" smtClean="0"/>
              <a:t>Evaluation on Google WAN</a:t>
            </a:r>
          </a:p>
          <a:p>
            <a:r>
              <a:rPr lang="en-US" dirty="0" smtClean="0">
                <a:solidFill>
                  <a:schemeClr val="bg1">
                    <a:lumMod val="50000"/>
                  </a:schemeClr>
                </a:solidFill>
              </a:rPr>
              <a:t>Conclusions</a:t>
            </a:r>
          </a:p>
          <a:p>
            <a:pPr lvl="1"/>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
        <p:nvSpPr>
          <p:cNvPr id="7"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extLst>
      <p:ext uri="{BB962C8B-B14F-4D97-AF65-F5344CB8AC3E}">
        <p14:creationId xmlns:p14="http://schemas.microsoft.com/office/powerpoint/2010/main" val="4256415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gle_sdn.pdf"/>
          <p:cNvPicPr>
            <a:picLocks noChangeAspect="1"/>
          </p:cNvPicPr>
          <p:nvPr/>
        </p:nvPicPr>
        <p:blipFill rotWithShape="1">
          <a:blip r:embed="rId2">
            <a:extLst>
              <a:ext uri="{28A0092B-C50C-407E-A947-70E740481C1C}">
                <a14:useLocalDpi xmlns:a14="http://schemas.microsoft.com/office/drawing/2010/main" val="0"/>
              </a:ext>
            </a:extLst>
          </a:blip>
          <a:srcRect l="24835" t="17510" r="11186" b="41572"/>
          <a:stretch/>
        </p:blipFill>
        <p:spPr>
          <a:xfrm>
            <a:off x="3246350" y="3326457"/>
            <a:ext cx="6635583" cy="5491950"/>
          </a:xfrm>
          <a:prstGeom prst="rect">
            <a:avLst/>
          </a:prstGeom>
        </p:spPr>
      </p:pic>
      <p:sp>
        <p:nvSpPr>
          <p:cNvPr id="2" name="Title 1"/>
          <p:cNvSpPr>
            <a:spLocks noGrp="1"/>
          </p:cNvSpPr>
          <p:nvPr>
            <p:ph type="title"/>
          </p:nvPr>
        </p:nvSpPr>
        <p:spPr/>
        <p:txBody>
          <a:bodyPr/>
          <a:lstStyle/>
          <a:p>
            <a:r>
              <a:rPr lang="en-US" dirty="0" smtClean="0"/>
              <a:t>Experiment On Google WAN</a:t>
            </a:r>
            <a:endParaRPr lang="en-US" dirty="0"/>
          </a:p>
        </p:txBody>
      </p:sp>
      <p:sp>
        <p:nvSpPr>
          <p:cNvPr id="3" name="Content Placeholder 2"/>
          <p:cNvSpPr>
            <a:spLocks noGrp="1"/>
          </p:cNvSpPr>
          <p:nvPr>
            <p:ph sz="quarter" idx="1"/>
          </p:nvPr>
        </p:nvSpPr>
        <p:spPr/>
        <p:txBody>
          <a:bodyPr>
            <a:normAutofit/>
          </a:bodyPr>
          <a:lstStyle/>
          <a:p>
            <a:r>
              <a:rPr lang="en-US" sz="4000" dirty="0"/>
              <a:t>Google Inter-datacenter WAN.</a:t>
            </a:r>
          </a:p>
          <a:p>
            <a:pPr lvl="1"/>
            <a:r>
              <a:rPr lang="en-US" sz="3400" dirty="0"/>
              <a:t>Largest deployed SDN, running </a:t>
            </a:r>
            <a:r>
              <a:rPr lang="en-US" sz="3400" dirty="0" err="1"/>
              <a:t>OpenFlow</a:t>
            </a:r>
            <a:endParaRPr lang="en-US" sz="3400" dirty="0"/>
          </a:p>
          <a:p>
            <a:pPr lvl="1"/>
            <a:r>
              <a:rPr lang="en-US" sz="3400" dirty="0"/>
              <a:t>~143,000 OF rules</a:t>
            </a:r>
          </a:p>
        </p:txBody>
      </p:sp>
      <p:sp>
        <p:nvSpPr>
          <p:cNvPr id="4" name="Slide Number Placeholder 3"/>
          <p:cNvSpPr>
            <a:spLocks noGrp="1"/>
          </p:cNvSpPr>
          <p:nvPr>
            <p:ph type="sldNum" sz="quarter" idx="12"/>
          </p:nvPr>
        </p:nvSpPr>
        <p:spPr/>
        <p:txBody>
          <a:bodyPr/>
          <a:lstStyle/>
          <a:p>
            <a:pPr>
              <a:defRPr/>
            </a:pPr>
            <a:fld id="{77F3B4C9-6FE1-EF42-A1E7-23B02410D707}" type="slidenum">
              <a:rPr lang="en-US" smtClean="0">
                <a:solidFill>
                  <a:prstClr val="black">
                    <a:tint val="75000"/>
                  </a:prstClr>
                </a:solidFill>
                <a:latin typeface="Calibri"/>
              </a:rPr>
              <a:pPr>
                <a:defRPr/>
              </a:pPr>
              <a:t>37</a:t>
            </a:fld>
            <a:endParaRPr lang="en-US">
              <a:solidFill>
                <a:prstClr val="black">
                  <a:tint val="75000"/>
                </a:prstClr>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8"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extLst>
      <p:ext uri="{BB962C8B-B14F-4D97-AF65-F5344CB8AC3E}">
        <p14:creationId xmlns:p14="http://schemas.microsoft.com/office/powerpoint/2010/main" val="166149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On Google WAN</a:t>
            </a:r>
          </a:p>
        </p:txBody>
      </p:sp>
      <p:sp>
        <p:nvSpPr>
          <p:cNvPr id="3" name="Content Placeholder 2"/>
          <p:cNvSpPr>
            <a:spLocks noGrp="1"/>
          </p:cNvSpPr>
          <p:nvPr>
            <p:ph sz="quarter" idx="1"/>
          </p:nvPr>
        </p:nvSpPr>
        <p:spPr>
          <a:xfrm>
            <a:off x="870366" y="2275842"/>
            <a:ext cx="5685552" cy="6436925"/>
          </a:xfrm>
        </p:spPr>
        <p:txBody>
          <a:bodyPr>
            <a:normAutofit/>
          </a:bodyPr>
          <a:lstStyle/>
          <a:p>
            <a:r>
              <a:rPr lang="en-US" sz="3400" dirty="0"/>
              <a:t>Policy check: all 52 edge switches can talk to each other</a:t>
            </a:r>
          </a:p>
          <a:p>
            <a:r>
              <a:rPr lang="en-US" sz="3400" dirty="0"/>
              <a:t>More than 2500 pairwise reachability check</a:t>
            </a:r>
          </a:p>
          <a:p>
            <a:r>
              <a:rPr lang="en-US" sz="3400" dirty="0"/>
              <a:t>Used two snapshots taken 6 weeks apart</a:t>
            </a:r>
          </a:p>
          <a:p>
            <a:r>
              <a:rPr lang="en-US" sz="3400" dirty="0"/>
              <a:t>Used the first snapshot to create initial </a:t>
            </a:r>
            <a:r>
              <a:rPr lang="en-US" sz="3400" dirty="0" err="1"/>
              <a:t>NetPlumber</a:t>
            </a:r>
            <a:r>
              <a:rPr lang="en-US" sz="3400" dirty="0"/>
              <a:t> state and used the diff as a sequential update</a:t>
            </a:r>
          </a:p>
        </p:txBody>
      </p:sp>
      <p:sp>
        <p:nvSpPr>
          <p:cNvPr id="4" name="Slide Number Placeholder 3"/>
          <p:cNvSpPr>
            <a:spLocks noGrp="1"/>
          </p:cNvSpPr>
          <p:nvPr>
            <p:ph type="sldNum" sz="quarter" idx="12"/>
          </p:nvPr>
        </p:nvSpPr>
        <p:spPr/>
        <p:txBody>
          <a:bodyPr/>
          <a:lstStyle/>
          <a:p>
            <a:pPr>
              <a:defRPr/>
            </a:pPr>
            <a:fld id="{77F3B4C9-6FE1-EF42-A1E7-23B02410D707}" type="slidenum">
              <a:rPr lang="en-US" smtClean="0">
                <a:solidFill>
                  <a:prstClr val="black">
                    <a:tint val="75000"/>
                  </a:prstClr>
                </a:solidFill>
                <a:latin typeface="Calibri"/>
              </a:rPr>
              <a:pPr>
                <a:defRPr/>
              </a:pPr>
              <a:t>38</a:t>
            </a:fld>
            <a:endParaRPr lang="en-US">
              <a:solidFill>
                <a:prstClr val="black">
                  <a:tint val="75000"/>
                </a:prstClr>
              </a:solidFill>
              <a:latin typeface="Calibri"/>
            </a:endParaRPr>
          </a:p>
        </p:txBody>
      </p:sp>
      <p:pic>
        <p:nvPicPr>
          <p:cNvPr id="7" name="Picture 6" descr="google_sdn.pdf"/>
          <p:cNvPicPr>
            <a:picLocks noChangeAspect="1"/>
          </p:cNvPicPr>
          <p:nvPr/>
        </p:nvPicPr>
        <p:blipFill rotWithShape="1">
          <a:blip r:embed="rId3">
            <a:extLst>
              <a:ext uri="{28A0092B-C50C-407E-A947-70E740481C1C}">
                <a14:useLocalDpi xmlns:a14="http://schemas.microsoft.com/office/drawing/2010/main" val="0"/>
              </a:ext>
            </a:extLst>
          </a:blip>
          <a:srcRect l="24835" t="17510" r="11186" b="41572"/>
          <a:stretch/>
        </p:blipFill>
        <p:spPr>
          <a:xfrm>
            <a:off x="6366180" y="3425132"/>
            <a:ext cx="6534010" cy="5407883"/>
          </a:xfrm>
          <a:prstGeom prst="rect">
            <a:avLst/>
          </a:prstGeom>
        </p:spPr>
      </p:pic>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30"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189006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On Google WAN</a:t>
            </a:r>
          </a:p>
        </p:txBody>
      </p:sp>
      <p:pic>
        <p:nvPicPr>
          <p:cNvPr id="5" name="Content Placeholder 4" descr="google_run_time.pdf"/>
          <p:cNvPicPr>
            <a:picLocks noGrp="1" noChangeAspect="1"/>
          </p:cNvPicPr>
          <p:nvPr>
            <p:ph sz="quarter" idx="1"/>
          </p:nvPr>
        </p:nvPicPr>
        <p:blipFill>
          <a:blip r:embed="rId3">
            <a:extLst>
              <a:ext uri="{28A0092B-C50C-407E-A947-70E740481C1C}">
                <a14:useLocalDpi xmlns:a14="http://schemas.microsoft.com/office/drawing/2010/main" val="0"/>
              </a:ext>
            </a:extLst>
          </a:blip>
          <a:srcRect t="24787" b="24787"/>
          <a:stretch>
            <a:fillRect/>
          </a:stretch>
        </p:blipFill>
        <p:spPr>
          <a:xfrm>
            <a:off x="455168" y="1365504"/>
            <a:ext cx="10620587" cy="6931558"/>
          </a:xfrm>
        </p:spPr>
      </p:pic>
      <p:sp>
        <p:nvSpPr>
          <p:cNvPr id="4" name="Slide Number Placeholder 3"/>
          <p:cNvSpPr>
            <a:spLocks noGrp="1"/>
          </p:cNvSpPr>
          <p:nvPr>
            <p:ph type="sldNum" sz="quarter" idx="12"/>
          </p:nvPr>
        </p:nvSpPr>
        <p:spPr/>
        <p:txBody>
          <a:bodyPr/>
          <a:lstStyle/>
          <a:p>
            <a:pPr>
              <a:defRPr/>
            </a:pPr>
            <a:fld id="{77F3B4C9-6FE1-EF42-A1E7-23B02410D707}" type="slidenum">
              <a:rPr lang="en-US" smtClean="0">
                <a:solidFill>
                  <a:prstClr val="black">
                    <a:tint val="75000"/>
                  </a:prstClr>
                </a:solidFill>
                <a:latin typeface="Calibri"/>
              </a:rPr>
              <a:pPr>
                <a:defRPr/>
              </a:pPr>
              <a:t>39</a:t>
            </a:fld>
            <a:endParaRPr lang="en-US">
              <a:solidFill>
                <a:prstClr val="black">
                  <a:tint val="75000"/>
                </a:prstClr>
              </a:solidFill>
              <a:latin typeface="Calibri"/>
            </a:endParaRPr>
          </a:p>
        </p:txBody>
      </p:sp>
      <p:sp>
        <p:nvSpPr>
          <p:cNvPr id="6" name="Shape 599"/>
          <p:cNvSpPr/>
          <p:nvPr/>
        </p:nvSpPr>
        <p:spPr>
          <a:xfrm>
            <a:off x="2300450" y="7941294"/>
            <a:ext cx="7030497" cy="1032020"/>
          </a:xfrm>
          <a:prstGeom prst="rect">
            <a:avLst/>
          </a:prstGeom>
          <a:blipFill>
            <a:blip r:embed="rId4"/>
            <a:stretch>
              <a:fillRect/>
            </a:stretch>
          </a:blipFill>
          <a:ln>
            <a:noFill/>
          </a:ln>
        </p:spPr>
      </p:sp>
      <p:sp>
        <p:nvSpPr>
          <p:cNvPr id="9" name="Oval 8"/>
          <p:cNvSpPr/>
          <p:nvPr/>
        </p:nvSpPr>
        <p:spPr>
          <a:xfrm>
            <a:off x="6612116" y="2016197"/>
            <a:ext cx="1040916" cy="84290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3" name="TextBox 2"/>
          <p:cNvSpPr txBox="1"/>
          <p:nvPr/>
        </p:nvSpPr>
        <p:spPr>
          <a:xfrm>
            <a:off x="7653033" y="1753561"/>
            <a:ext cx="3574899" cy="531426"/>
          </a:xfrm>
          <a:prstGeom prst="rect">
            <a:avLst/>
          </a:prstGeom>
          <a:solidFill>
            <a:srgbClr val="FFFF00"/>
          </a:solidFill>
          <a:ln>
            <a:solidFill>
              <a:schemeClr val="tx1"/>
            </a:solidFill>
          </a:ln>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Default/Aggregate Rules</a:t>
            </a:r>
          </a:p>
        </p:txBody>
      </p:sp>
      <p:cxnSp>
        <p:nvCxnSpPr>
          <p:cNvPr id="11" name="Straight Connector 10"/>
          <p:cNvCxnSpPr/>
          <p:nvPr/>
        </p:nvCxnSpPr>
        <p:spPr>
          <a:xfrm flipH="1">
            <a:off x="8321997" y="7693168"/>
            <a:ext cx="13379" cy="1444978"/>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
        <p:nvSpPr>
          <p:cNvPr id="12" name="Right Arrow 11"/>
          <p:cNvSpPr/>
          <p:nvPr/>
        </p:nvSpPr>
        <p:spPr>
          <a:xfrm>
            <a:off x="8321996" y="7580049"/>
            <a:ext cx="769452" cy="361244"/>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3" name="Right Arrow 12"/>
          <p:cNvSpPr/>
          <p:nvPr/>
        </p:nvSpPr>
        <p:spPr>
          <a:xfrm>
            <a:off x="8321996" y="8915573"/>
            <a:ext cx="769452" cy="361244"/>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14" name="TextBox 13"/>
          <p:cNvSpPr txBox="1"/>
          <p:nvPr/>
        </p:nvSpPr>
        <p:spPr>
          <a:xfrm>
            <a:off x="9101328" y="7430533"/>
            <a:ext cx="3552432" cy="531426"/>
          </a:xfrm>
          <a:prstGeom prst="rect">
            <a:avLst/>
          </a:prstGeom>
          <a:solidFill>
            <a:srgbClr val="FFFF00"/>
          </a:solidFill>
          <a:ln>
            <a:solidFill>
              <a:schemeClr val="tx1"/>
            </a:solidFill>
          </a:ln>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Not much more benefit!</a:t>
            </a:r>
          </a:p>
        </p:txBody>
      </p:sp>
      <p:sp>
        <p:nvSpPr>
          <p:cNvPr id="23" name="Plus 22"/>
          <p:cNvSpPr/>
          <p:nvPr/>
        </p:nvSpPr>
        <p:spPr>
          <a:xfrm rot="18858403">
            <a:off x="12194950" y="1969360"/>
            <a:ext cx="709375" cy="709008"/>
          </a:xfrm>
          <a:prstGeom prst="mathPlus">
            <a:avLst>
              <a:gd name="adj1" fmla="val 0"/>
            </a:avLst>
          </a:prstGeom>
        </p:spPr>
        <p:style>
          <a:lnRef idx="1">
            <a:schemeClr val="accent3"/>
          </a:lnRef>
          <a:fillRef idx="3">
            <a:schemeClr val="accent3"/>
          </a:fillRef>
          <a:effectRef idx="2">
            <a:schemeClr val="accent3"/>
          </a:effectRef>
          <a:fontRef idx="minor">
            <a:schemeClr val="lt1"/>
          </a:fontRef>
        </p:style>
        <p:txBody>
          <a:bodyPr lIns="130039" tIns="65020" rIns="130039" bIns="65020" rtlCol="0" anchor="ctr"/>
          <a:lstStyle/>
          <a:p>
            <a:pPr defTabSz="1300393" rtl="0"/>
            <a:endParaRPr lang="en-US" sz="2600" kern="1200">
              <a:solidFill>
                <a:prstClr val="white"/>
              </a:solidFill>
              <a:latin typeface="Calibri"/>
            </a:endParaRPr>
          </a:p>
        </p:txBody>
      </p:sp>
      <p:sp>
        <p:nvSpPr>
          <p:cNvPr id="24" name="TextBox 23"/>
          <p:cNvSpPr txBox="1"/>
          <p:nvPr/>
        </p:nvSpPr>
        <p:spPr>
          <a:xfrm>
            <a:off x="8998511" y="2876013"/>
            <a:ext cx="4064779" cy="531426"/>
          </a:xfrm>
          <a:prstGeom prst="rect">
            <a:avLst/>
          </a:prstGeom>
          <a:solidFill>
            <a:srgbClr val="FFFF00"/>
          </a:solidFill>
          <a:ln>
            <a:solidFill>
              <a:schemeClr val="tx1"/>
            </a:solidFill>
          </a:ln>
        </p:spPr>
        <p:txBody>
          <a:bodyPr wrap="none" lIns="130039" tIns="65020" rIns="130039" bIns="65020" rtlCol="0">
            <a:spAutoFit/>
          </a:bodyPr>
          <a:lstStyle/>
          <a:p>
            <a:pPr algn="l" defTabSz="1300393" rtl="0"/>
            <a:r>
              <a:rPr lang="en-US" sz="2600" kern="1200" dirty="0">
                <a:solidFill>
                  <a:prstClr val="black"/>
                </a:solidFill>
                <a:latin typeface="Calibri"/>
                <a:ea typeface="+mn-ea"/>
                <a:cs typeface="+mn-cs"/>
              </a:rPr>
              <a:t>Run time with Hassel &gt; 100s</a:t>
            </a:r>
          </a:p>
        </p:txBody>
      </p:sp>
      <p:cxnSp>
        <p:nvCxnSpPr>
          <p:cNvPr id="26" name="Straight Arrow Connector 25"/>
          <p:cNvCxnSpPr/>
          <p:nvPr/>
        </p:nvCxnSpPr>
        <p:spPr>
          <a:xfrm flipV="1">
            <a:off x="11075757" y="2394919"/>
            <a:ext cx="1086141" cy="4303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17"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a:t>
            </a:r>
            <a:r>
              <a:rPr lang="en-US" dirty="0">
                <a:solidFill>
                  <a:prstClr val="black">
                    <a:tint val="75000"/>
                  </a:prstClr>
                </a:solidFill>
                <a:latin typeface="Calibri"/>
              </a:rPr>
              <a:t>: </a:t>
            </a:r>
            <a:r>
              <a:rPr lang="en-US" dirty="0" smtClean="0">
                <a:solidFill>
                  <a:prstClr val="black">
                    <a:tint val="75000"/>
                  </a:prstClr>
                </a:solidFill>
                <a:latin typeface="Calibri"/>
              </a:rPr>
              <a:t>P. </a:t>
            </a:r>
            <a:r>
              <a:rPr lang="en-US" dirty="0" err="1" smtClean="0">
                <a:solidFill>
                  <a:prstClr val="black">
                    <a:tint val="75000"/>
                  </a:prstClr>
                </a:solidFill>
                <a:latin typeface="Calibri"/>
              </a:rPr>
              <a:t>Kazemian</a:t>
            </a:r>
            <a:r>
              <a:rPr lang="en-US" dirty="0" smtClean="0">
                <a:solidFill>
                  <a:prstClr val="black">
                    <a:tint val="75000"/>
                  </a:prstClr>
                </a:solidFill>
                <a:latin typeface="Calibri"/>
              </a:rPr>
              <a:t>, Stanford</a:t>
            </a:r>
            <a:endParaRPr lang="en-US"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460341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2" grpId="0" animBg="1"/>
      <p:bldP spid="13" grpId="0" animBg="1"/>
      <p:bldP spid="14" grpId="0" animBg="1"/>
      <p:bldP spid="14" grpId="1"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1408853" y="1517227"/>
            <a:ext cx="11704320" cy="1625600"/>
          </a:xfrm>
        </p:spPr>
        <p:txBody>
          <a:bodyPr>
            <a:normAutofit/>
          </a:bodyPr>
          <a:lstStyle/>
          <a:p>
            <a:pPr eaLnBrk="1" hangingPunct="1">
              <a:defRPr/>
            </a:pPr>
            <a:r>
              <a:rPr lang="en-US" sz="4600" dirty="0"/>
              <a:t>Example Algorithmic Policy in Java</a:t>
            </a:r>
          </a:p>
        </p:txBody>
      </p:sp>
      <p:sp>
        <p:nvSpPr>
          <p:cNvPr id="59394" name="Rectangle 2"/>
          <p:cNvSpPr>
            <a:spLocks/>
          </p:cNvSpPr>
          <p:nvPr/>
        </p:nvSpPr>
        <p:spPr bwMode="auto">
          <a:xfrm>
            <a:off x="325120" y="3576320"/>
            <a:ext cx="12354560" cy="566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defTabSz="1300393" rtl="0">
              <a:tabLst>
                <a:tab pos="300107" algn="l"/>
              </a:tabLst>
            </a:pPr>
            <a:r>
              <a:rPr lang="en-US" sz="3300" kern="1200" dirty="0" smtClean="0">
                <a:solidFill>
                  <a:srgbClr val="B21889"/>
                </a:solidFill>
                <a:latin typeface="Menlo Regular" charset="0"/>
                <a:ea typeface="ＭＳ Ｐゴシック" charset="0"/>
                <a:cs typeface="+mn-cs"/>
                <a:sym typeface="Menlo Regular" charset="0"/>
              </a:rPr>
              <a:t>if</a:t>
            </a:r>
            <a:r>
              <a:rPr lang="en-US" sz="3300" kern="1200" dirty="0" smtClean="0">
                <a:solidFill>
                  <a:prstClr val="black"/>
                </a:solidFill>
                <a:latin typeface="Menlo Regular" charset="0"/>
                <a:ea typeface="ＭＳ Ｐゴシック" charset="0"/>
                <a:cs typeface="+mn-cs"/>
                <a:sym typeface="Menlo Regular" charset="0"/>
              </a:rPr>
              <a:t> </a:t>
            </a:r>
            <a:r>
              <a:rPr lang="en-US" sz="3300" kern="1200" dirty="0">
                <a:solidFill>
                  <a:prstClr val="black"/>
                </a:solidFill>
                <a:latin typeface="Menlo Regular" charset="0"/>
                <a:ea typeface="ＭＳ Ｐゴシック" charset="0"/>
                <a:cs typeface="+mn-cs"/>
                <a:sym typeface="Menlo Regular" charset="0"/>
              </a:rPr>
              <a:t>(</a:t>
            </a:r>
            <a:r>
              <a:rPr lang="en-US" sz="3300" kern="1200" dirty="0" err="1">
                <a:solidFill>
                  <a:prstClr val="black"/>
                </a:solidFill>
                <a:latin typeface="Menlo Bold" charset="0"/>
                <a:ea typeface="ＭＳ Ｐゴシック" charset="0"/>
                <a:cs typeface="+mn-cs"/>
                <a:sym typeface="Menlo Bold" charset="0"/>
              </a:rPr>
              <a:t>p.tcpDstIs</a:t>
            </a:r>
            <a:r>
              <a:rPr lang="en-US" sz="3300" kern="1200" dirty="0">
                <a:solidFill>
                  <a:prstClr val="black"/>
                </a:solidFill>
                <a:latin typeface="Menlo Regular" charset="0"/>
                <a:ea typeface="ＭＳ Ｐゴシック" charset="0"/>
                <a:cs typeface="+mn-cs"/>
                <a:sym typeface="Menlo Regular" charset="0"/>
              </a:rPr>
              <a:t>(</a:t>
            </a:r>
            <a:r>
              <a:rPr lang="en-US" sz="3300" kern="1200" dirty="0">
                <a:solidFill>
                  <a:srgbClr val="786DC4"/>
                </a:solidFill>
                <a:latin typeface="Menlo Regular" charset="0"/>
                <a:ea typeface="ＭＳ Ｐゴシック" charset="0"/>
                <a:cs typeface="+mn-cs"/>
                <a:sym typeface="Menlo Regular" charset="0"/>
              </a:rPr>
              <a:t>22</a:t>
            </a:r>
            <a:r>
              <a:rPr lang="en-US" sz="33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3300" kern="1200" dirty="0">
                <a:solidFill>
                  <a:prstClr val="black"/>
                </a:solidFill>
                <a:latin typeface="Menlo Regular" charset="0"/>
                <a:ea typeface="ＭＳ Ｐゴシック" charset="0"/>
                <a:cs typeface="+mn-cs"/>
                <a:sym typeface="Menlo Regular" charset="0"/>
              </a:rPr>
              <a:t>    </a:t>
            </a:r>
            <a:r>
              <a:rPr lang="en-US" sz="3300" kern="1200" dirty="0">
                <a:solidFill>
                  <a:srgbClr val="B21889"/>
                </a:solidFill>
                <a:latin typeface="Menlo Regular" charset="0"/>
                <a:ea typeface="ＭＳ Ｐゴシック" charset="0"/>
                <a:cs typeface="+mn-cs"/>
                <a:sym typeface="Menlo Regular" charset="0"/>
              </a:rPr>
              <a:t>return</a:t>
            </a:r>
            <a:r>
              <a:rPr lang="en-US" sz="3300" kern="1200" dirty="0">
                <a:solidFill>
                  <a:prstClr val="black"/>
                </a:solidFill>
                <a:latin typeface="Menlo Regular" charset="0"/>
                <a:ea typeface="ＭＳ Ｐゴシック" charset="0"/>
                <a:cs typeface="+mn-cs"/>
                <a:sym typeface="Menlo Regular" charset="0"/>
              </a:rPr>
              <a:t> </a:t>
            </a:r>
            <a:r>
              <a:rPr lang="en-US" sz="3300" kern="1200" dirty="0">
                <a:solidFill>
                  <a:prstClr val="black"/>
                </a:solidFill>
                <a:latin typeface="Menlo Bold" charset="0"/>
                <a:ea typeface="ＭＳ Ｐゴシック" charset="0"/>
                <a:cs typeface="+mn-cs"/>
                <a:sym typeface="Menlo Bold" charset="0"/>
              </a:rPr>
              <a:t>null</a:t>
            </a:r>
            <a:r>
              <a:rPr lang="en-US" sz="33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3300" kern="1200" dirty="0">
                <a:solidFill>
                  <a:prstClr val="black"/>
                </a:solidFill>
                <a:latin typeface="Menlo Regular" charset="0"/>
                <a:ea typeface="ＭＳ Ｐゴシック" charset="0"/>
                <a:cs typeface="+mn-cs"/>
                <a:sym typeface="Menlo Regular" charset="0"/>
              </a:rPr>
              <a:t>  </a:t>
            </a:r>
            <a:r>
              <a:rPr lang="en-US" sz="3300" kern="1200" dirty="0">
                <a:solidFill>
                  <a:srgbClr val="B21889"/>
                </a:solidFill>
                <a:latin typeface="Menlo Regular" charset="0"/>
                <a:ea typeface="ＭＳ Ｐゴシック" charset="0"/>
                <a:cs typeface="+mn-cs"/>
                <a:sym typeface="Menlo Regular" charset="0"/>
              </a:rPr>
              <a:t>else</a:t>
            </a:r>
            <a:r>
              <a:rPr lang="en-US" sz="3300" kern="1200" dirty="0">
                <a:solidFill>
                  <a:prstClr val="black"/>
                </a:solidFill>
                <a:latin typeface="Menlo Regular" charset="0"/>
                <a:ea typeface="ＭＳ Ｐゴシック" charset="0"/>
                <a:cs typeface="+mn-cs"/>
                <a:sym typeface="Menlo Regular" charset="0"/>
              </a:rPr>
              <a:t> {</a:t>
            </a:r>
          </a:p>
          <a:p>
            <a:pPr algn="l" defTabSz="1300393" rtl="0">
              <a:tabLst>
                <a:tab pos="300107" algn="l"/>
              </a:tabLst>
            </a:pPr>
            <a:r>
              <a:rPr lang="en-US" sz="3300" kern="1200" dirty="0">
                <a:solidFill>
                  <a:prstClr val="black"/>
                </a:solidFill>
                <a:latin typeface="Menlo Regular" charset="0"/>
                <a:ea typeface="ＭＳ Ｐゴシック" charset="0"/>
                <a:cs typeface="+mn-cs"/>
                <a:sym typeface="Menlo Regular" charset="0"/>
              </a:rPr>
              <a:t>    </a:t>
            </a:r>
            <a:r>
              <a:rPr lang="en-US" sz="3300" kern="1200" dirty="0">
                <a:solidFill>
                  <a:prstClr val="black"/>
                </a:solidFill>
                <a:latin typeface="Menlo Bold" charset="0"/>
                <a:ea typeface="ＭＳ Ｐゴシック" charset="0"/>
                <a:cs typeface="+mn-cs"/>
                <a:sym typeface="Menlo Bold" charset="0"/>
              </a:rPr>
              <a:t>Location</a:t>
            </a:r>
            <a:r>
              <a:rPr lang="en-US" sz="3300" kern="1200" dirty="0">
                <a:solidFill>
                  <a:prstClr val="black"/>
                </a:solidFill>
                <a:latin typeface="Menlo Regular" charset="0"/>
                <a:ea typeface="ＭＳ Ｐゴシック" charset="0"/>
                <a:cs typeface="+mn-cs"/>
                <a:sym typeface="Menlo Regular" charset="0"/>
              </a:rPr>
              <a:t> </a:t>
            </a:r>
            <a:r>
              <a:rPr lang="en-US" sz="3300" kern="1200" dirty="0" err="1">
                <a:solidFill>
                  <a:prstClr val="black"/>
                </a:solidFill>
                <a:latin typeface="Menlo Regular" charset="0"/>
                <a:ea typeface="ＭＳ Ｐゴシック" charset="0"/>
                <a:cs typeface="+mn-cs"/>
                <a:sym typeface="Menlo Regular" charset="0"/>
              </a:rPr>
              <a:t>sloc</a:t>
            </a:r>
            <a:r>
              <a:rPr lang="en-US" sz="3300" kern="1200" dirty="0">
                <a:solidFill>
                  <a:prstClr val="black"/>
                </a:solidFill>
                <a:latin typeface="Menlo Regular" charset="0"/>
                <a:ea typeface="ＭＳ Ｐゴシック" charset="0"/>
                <a:cs typeface="+mn-cs"/>
                <a:sym typeface="Menlo Regular" charset="0"/>
              </a:rPr>
              <a:t> = </a:t>
            </a:r>
            <a:r>
              <a:rPr lang="en-US" sz="3300" kern="1200" dirty="0" err="1">
                <a:solidFill>
                  <a:prstClr val="black"/>
                </a:solidFill>
                <a:latin typeface="Menlo Regular" charset="0"/>
                <a:ea typeface="ＭＳ Ｐゴシック" charset="0"/>
                <a:cs typeface="+mn-cs"/>
                <a:sym typeface="Menlo Regular" charset="0"/>
              </a:rPr>
              <a:t>e.</a:t>
            </a:r>
            <a:r>
              <a:rPr lang="en-US" sz="3300" kern="1200" dirty="0" err="1">
                <a:solidFill>
                  <a:prstClr val="black"/>
                </a:solidFill>
                <a:latin typeface="Menlo Bold" charset="0"/>
                <a:ea typeface="ＭＳ Ｐゴシック" charset="0"/>
                <a:cs typeface="+mn-cs"/>
                <a:sym typeface="Menlo Bold" charset="0"/>
              </a:rPr>
              <a:t>location</a:t>
            </a:r>
            <a:r>
              <a:rPr lang="en-US" sz="3300" kern="1200" dirty="0">
                <a:solidFill>
                  <a:prstClr val="black"/>
                </a:solidFill>
                <a:latin typeface="Menlo Regular" charset="0"/>
                <a:ea typeface="ＭＳ Ｐゴシック" charset="0"/>
                <a:cs typeface="+mn-cs"/>
                <a:sym typeface="Menlo Regular" charset="0"/>
              </a:rPr>
              <a:t>(</a:t>
            </a:r>
            <a:r>
              <a:rPr lang="en-US" sz="3300" kern="1200" dirty="0" err="1">
                <a:solidFill>
                  <a:prstClr val="black"/>
                </a:solidFill>
                <a:latin typeface="Menlo Regular" charset="0"/>
                <a:ea typeface="ＭＳ Ｐゴシック" charset="0"/>
                <a:cs typeface="+mn-cs"/>
                <a:sym typeface="Menlo Regular" charset="0"/>
              </a:rPr>
              <a:t>p.</a:t>
            </a:r>
            <a:r>
              <a:rPr lang="en-US" sz="3300" kern="1200" dirty="0" err="1">
                <a:solidFill>
                  <a:prstClr val="black"/>
                </a:solidFill>
                <a:latin typeface="Menlo Bold" charset="0"/>
                <a:ea typeface="ＭＳ Ｐゴシック" charset="0"/>
                <a:cs typeface="+mn-cs"/>
                <a:sym typeface="Menlo Bold" charset="0"/>
              </a:rPr>
              <a:t>ethSrc</a:t>
            </a:r>
            <a:r>
              <a:rPr lang="en-US" sz="33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3300" kern="1200" dirty="0">
                <a:solidFill>
                  <a:prstClr val="black"/>
                </a:solidFill>
                <a:latin typeface="Menlo Regular" charset="0"/>
                <a:ea typeface="ＭＳ Ｐゴシック" charset="0"/>
                <a:cs typeface="+mn-cs"/>
                <a:sym typeface="Menlo Regular" charset="0"/>
              </a:rPr>
              <a:t>    </a:t>
            </a:r>
            <a:r>
              <a:rPr lang="en-US" sz="3300" kern="1200" dirty="0">
                <a:solidFill>
                  <a:prstClr val="black"/>
                </a:solidFill>
                <a:latin typeface="Menlo Bold" charset="0"/>
                <a:ea typeface="ＭＳ Ｐゴシック" charset="0"/>
                <a:cs typeface="+mn-cs"/>
                <a:sym typeface="Menlo Bold" charset="0"/>
              </a:rPr>
              <a:t>Location</a:t>
            </a:r>
            <a:r>
              <a:rPr lang="en-US" sz="3300" kern="1200" dirty="0">
                <a:solidFill>
                  <a:prstClr val="black"/>
                </a:solidFill>
                <a:latin typeface="Menlo Regular" charset="0"/>
                <a:ea typeface="ＭＳ Ｐゴシック" charset="0"/>
                <a:cs typeface="+mn-cs"/>
                <a:sym typeface="Menlo Regular" charset="0"/>
              </a:rPr>
              <a:t> </a:t>
            </a:r>
            <a:r>
              <a:rPr lang="en-US" sz="3300" kern="1200" dirty="0" err="1">
                <a:solidFill>
                  <a:prstClr val="black"/>
                </a:solidFill>
                <a:latin typeface="Menlo Regular" charset="0"/>
                <a:ea typeface="ＭＳ Ｐゴシック" charset="0"/>
                <a:cs typeface="+mn-cs"/>
                <a:sym typeface="Menlo Regular" charset="0"/>
              </a:rPr>
              <a:t>dloc</a:t>
            </a:r>
            <a:r>
              <a:rPr lang="en-US" sz="3300" kern="1200" dirty="0">
                <a:solidFill>
                  <a:prstClr val="black"/>
                </a:solidFill>
                <a:latin typeface="Menlo Regular" charset="0"/>
                <a:ea typeface="ＭＳ Ｐゴシック" charset="0"/>
                <a:cs typeface="+mn-cs"/>
                <a:sym typeface="Menlo Regular" charset="0"/>
              </a:rPr>
              <a:t> = </a:t>
            </a:r>
            <a:r>
              <a:rPr lang="en-US" sz="3300" kern="1200" dirty="0" err="1">
                <a:solidFill>
                  <a:prstClr val="black"/>
                </a:solidFill>
                <a:latin typeface="Menlo Regular" charset="0"/>
                <a:ea typeface="ＭＳ Ｐゴシック" charset="0"/>
                <a:cs typeface="+mn-cs"/>
                <a:sym typeface="Menlo Regular" charset="0"/>
              </a:rPr>
              <a:t>e.</a:t>
            </a:r>
            <a:r>
              <a:rPr lang="en-US" sz="3300" kern="1200" dirty="0" err="1">
                <a:solidFill>
                  <a:prstClr val="black"/>
                </a:solidFill>
                <a:latin typeface="Menlo Bold" charset="0"/>
                <a:ea typeface="ＭＳ Ｐゴシック" charset="0"/>
                <a:cs typeface="+mn-cs"/>
                <a:sym typeface="Menlo Bold" charset="0"/>
              </a:rPr>
              <a:t>location</a:t>
            </a:r>
            <a:r>
              <a:rPr lang="en-US" sz="3300" kern="1200" dirty="0">
                <a:solidFill>
                  <a:prstClr val="black"/>
                </a:solidFill>
                <a:latin typeface="Menlo Regular" charset="0"/>
                <a:ea typeface="ＭＳ Ｐゴシック" charset="0"/>
                <a:cs typeface="+mn-cs"/>
                <a:sym typeface="Menlo Regular" charset="0"/>
              </a:rPr>
              <a:t>(</a:t>
            </a:r>
            <a:r>
              <a:rPr lang="en-US" sz="3300" kern="1200" dirty="0" err="1">
                <a:solidFill>
                  <a:prstClr val="black"/>
                </a:solidFill>
                <a:latin typeface="Menlo Regular" charset="0"/>
                <a:ea typeface="ＭＳ Ｐゴシック" charset="0"/>
                <a:cs typeface="+mn-cs"/>
                <a:sym typeface="Menlo Regular" charset="0"/>
              </a:rPr>
              <a:t>p.</a:t>
            </a:r>
            <a:r>
              <a:rPr lang="en-US" sz="3300" kern="1200" dirty="0" err="1">
                <a:solidFill>
                  <a:prstClr val="black"/>
                </a:solidFill>
                <a:latin typeface="Menlo Bold" charset="0"/>
                <a:ea typeface="ＭＳ Ｐゴシック" charset="0"/>
                <a:cs typeface="+mn-cs"/>
                <a:sym typeface="Menlo Bold" charset="0"/>
              </a:rPr>
              <a:t>ethDst</a:t>
            </a:r>
            <a:r>
              <a:rPr lang="en-US" sz="33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3300" kern="1200" dirty="0">
                <a:solidFill>
                  <a:prstClr val="black"/>
                </a:solidFill>
                <a:latin typeface="Menlo Regular" charset="0"/>
                <a:ea typeface="ＭＳ Ｐゴシック" charset="0"/>
                <a:cs typeface="+mn-cs"/>
                <a:sym typeface="Menlo Regular" charset="0"/>
              </a:rPr>
              <a:t>    </a:t>
            </a:r>
            <a:r>
              <a:rPr lang="en-US" sz="3300" kern="1200" dirty="0">
                <a:solidFill>
                  <a:prstClr val="black"/>
                </a:solidFill>
                <a:latin typeface="Menlo Bold" charset="0"/>
                <a:ea typeface="ＭＳ Ｐゴシック" charset="0"/>
                <a:cs typeface="+mn-cs"/>
                <a:sym typeface="Menlo Bold" charset="0"/>
              </a:rPr>
              <a:t>Path</a:t>
            </a:r>
            <a:r>
              <a:rPr lang="en-US" sz="3300" kern="1200" dirty="0">
                <a:solidFill>
                  <a:prstClr val="black"/>
                </a:solidFill>
                <a:latin typeface="Menlo Regular" charset="0"/>
                <a:ea typeface="ＭＳ Ｐゴシック" charset="0"/>
                <a:cs typeface="+mn-cs"/>
                <a:sym typeface="Menlo Regular" charset="0"/>
              </a:rPr>
              <a:t> path =</a:t>
            </a:r>
            <a:r>
              <a:rPr lang="en-US" sz="3300" kern="1200" dirty="0" err="1">
                <a:solidFill>
                  <a:prstClr val="black"/>
                </a:solidFill>
                <a:latin typeface="Menlo Regular" charset="0"/>
                <a:ea typeface="ＭＳ Ｐゴシック" charset="0"/>
                <a:cs typeface="+mn-cs"/>
                <a:sym typeface="Menlo Regular" charset="0"/>
              </a:rPr>
              <a:t>shortestPath</a:t>
            </a:r>
            <a:r>
              <a:rPr lang="en-US" sz="3300" kern="1200" dirty="0">
                <a:solidFill>
                  <a:prstClr val="black"/>
                </a:solidFill>
                <a:latin typeface="Menlo Regular" charset="0"/>
                <a:ea typeface="ＭＳ Ｐゴシック" charset="0"/>
                <a:cs typeface="+mn-cs"/>
                <a:sym typeface="Menlo Regular" charset="0"/>
              </a:rPr>
              <a:t>(</a:t>
            </a:r>
            <a:r>
              <a:rPr lang="en-US" sz="3300" kern="1200" dirty="0" err="1">
                <a:solidFill>
                  <a:prstClr val="black"/>
                </a:solidFill>
                <a:latin typeface="Menlo Regular" charset="0"/>
                <a:ea typeface="ＭＳ Ｐゴシック" charset="0"/>
                <a:cs typeface="+mn-cs"/>
                <a:sym typeface="Menlo Regular" charset="0"/>
              </a:rPr>
              <a:t>e.</a:t>
            </a:r>
            <a:r>
              <a:rPr lang="en-US" sz="3300" kern="1200" dirty="0" err="1">
                <a:solidFill>
                  <a:prstClr val="black"/>
                </a:solidFill>
                <a:latin typeface="Menlo Bold" charset="0"/>
                <a:ea typeface="ＭＳ Ｐゴシック" charset="0"/>
                <a:cs typeface="+mn-cs"/>
                <a:sym typeface="Menlo Bold" charset="0"/>
              </a:rPr>
              <a:t>links</a:t>
            </a:r>
            <a:r>
              <a:rPr lang="en-US" sz="3300" kern="1200" dirty="0">
                <a:solidFill>
                  <a:prstClr val="black"/>
                </a:solidFill>
                <a:latin typeface="Menlo Regular" charset="0"/>
                <a:ea typeface="ＭＳ Ｐゴシック" charset="0"/>
                <a:cs typeface="+mn-cs"/>
                <a:sym typeface="Menlo Regular" charset="0"/>
              </a:rPr>
              <a:t>(),</a:t>
            </a:r>
            <a:r>
              <a:rPr lang="en-US" sz="3300" kern="1200" dirty="0" err="1">
                <a:solidFill>
                  <a:prstClr val="black"/>
                </a:solidFill>
                <a:latin typeface="Menlo Regular" charset="0"/>
                <a:ea typeface="ＭＳ Ｐゴシック" charset="0"/>
                <a:cs typeface="+mn-cs"/>
                <a:sym typeface="Menlo Regular" charset="0"/>
              </a:rPr>
              <a:t>sloc,dloc</a:t>
            </a:r>
            <a:r>
              <a:rPr lang="en-US" sz="33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3400" kern="1200" dirty="0">
                <a:solidFill>
                  <a:prstClr val="black"/>
                </a:solidFill>
                <a:latin typeface="Menlo Regular" charset="0"/>
                <a:ea typeface="ＭＳ Ｐゴシック" charset="0"/>
                <a:cs typeface="+mn-cs"/>
                <a:sym typeface="Menlo Regular" charset="0"/>
              </a:rPr>
              <a:t>    if (</a:t>
            </a:r>
            <a:r>
              <a:rPr lang="en-US" sz="3400" kern="1200" dirty="0" err="1">
                <a:solidFill>
                  <a:prstClr val="black"/>
                </a:solidFill>
                <a:latin typeface="Menlo Regular" charset="0"/>
                <a:ea typeface="ＭＳ Ｐゴシック" charset="0"/>
                <a:cs typeface="+mn-cs"/>
                <a:sym typeface="Menlo Regular" charset="0"/>
              </a:rPr>
              <a:t>p.ethDstIs</a:t>
            </a:r>
            <a:r>
              <a:rPr lang="en-US" sz="3400" kern="1200" dirty="0">
                <a:solidFill>
                  <a:prstClr val="black"/>
                </a:solidFill>
                <a:latin typeface="Menlo Regular" charset="0"/>
                <a:ea typeface="ＭＳ Ｐゴシック" charset="0"/>
                <a:cs typeface="+mn-cs"/>
                <a:sym typeface="Menlo Regular" charset="0"/>
              </a:rPr>
              <a:t>(2)) </a:t>
            </a:r>
          </a:p>
          <a:p>
            <a:pPr algn="l" defTabSz="1300393" rtl="0">
              <a:tabLst>
                <a:tab pos="300107" algn="l"/>
              </a:tabLst>
            </a:pPr>
            <a:r>
              <a:rPr lang="en-US" sz="3400" kern="1200" dirty="0">
                <a:solidFill>
                  <a:srgbClr val="B21889"/>
                </a:solidFill>
                <a:latin typeface="Menlo Regular" charset="0"/>
                <a:ea typeface="ＭＳ Ｐゴシック" charset="0"/>
                <a:cs typeface="+mn-cs"/>
                <a:sym typeface="Menlo Regular" charset="0"/>
              </a:rPr>
              <a:t>        return</a:t>
            </a:r>
            <a:r>
              <a:rPr lang="en-US" sz="3400" kern="1200" dirty="0">
                <a:solidFill>
                  <a:prstClr val="black"/>
                </a:solidFill>
                <a:latin typeface="Menlo Regular" charset="0"/>
                <a:ea typeface="ＭＳ Ｐゴシック" charset="0"/>
                <a:cs typeface="+mn-cs"/>
                <a:sym typeface="Menlo Regular" charset="0"/>
              </a:rPr>
              <a:t> null(); </a:t>
            </a:r>
          </a:p>
          <a:p>
            <a:pPr algn="l" defTabSz="1300393" rtl="0">
              <a:tabLst>
                <a:tab pos="300107" algn="l"/>
              </a:tabLst>
            </a:pPr>
            <a:r>
              <a:rPr lang="en-US" sz="3400" kern="1200" dirty="0">
                <a:solidFill>
                  <a:prstClr val="black"/>
                </a:solidFill>
                <a:latin typeface="Menlo Regular" charset="0"/>
                <a:ea typeface="ＭＳ Ｐゴシック" charset="0"/>
                <a:cs typeface="+mn-cs"/>
                <a:sym typeface="Menlo Regular" charset="0"/>
              </a:rPr>
              <a:t>	   else </a:t>
            </a:r>
          </a:p>
          <a:p>
            <a:pPr algn="l" defTabSz="1300393" rtl="0">
              <a:tabLst>
                <a:tab pos="300107" algn="l"/>
              </a:tabLst>
            </a:pPr>
            <a:r>
              <a:rPr lang="en-US" sz="3400" kern="1200" dirty="0">
                <a:solidFill>
                  <a:srgbClr val="B21889"/>
                </a:solidFill>
                <a:latin typeface="Menlo Regular" charset="0"/>
                <a:ea typeface="ＭＳ Ｐゴシック" charset="0"/>
                <a:cs typeface="+mn-cs"/>
                <a:sym typeface="Menlo Regular" charset="0"/>
              </a:rPr>
              <a:t>        return</a:t>
            </a:r>
            <a:r>
              <a:rPr lang="en-US" sz="3400" kern="1200" dirty="0">
                <a:solidFill>
                  <a:prstClr val="black"/>
                </a:solidFill>
                <a:latin typeface="Menlo Regular" charset="0"/>
                <a:ea typeface="ＭＳ Ｐゴシック" charset="0"/>
                <a:cs typeface="+mn-cs"/>
                <a:sym typeface="Menlo Regular" charset="0"/>
              </a:rPr>
              <a:t> </a:t>
            </a:r>
            <a:r>
              <a:rPr lang="en-US" sz="3400" kern="1200" dirty="0">
                <a:solidFill>
                  <a:prstClr val="black"/>
                </a:solidFill>
                <a:latin typeface="Menlo Bold" charset="0"/>
                <a:ea typeface="ＭＳ Ｐゴシック" charset="0"/>
                <a:cs typeface="+mn-cs"/>
                <a:sym typeface="Menlo Bold" charset="0"/>
              </a:rPr>
              <a:t>unicast</a:t>
            </a:r>
            <a:r>
              <a:rPr lang="en-US" sz="3400" kern="1200" dirty="0">
                <a:solidFill>
                  <a:prstClr val="black"/>
                </a:solidFill>
                <a:latin typeface="Menlo Regular" charset="0"/>
                <a:ea typeface="ＭＳ Ｐゴシック" charset="0"/>
                <a:cs typeface="+mn-cs"/>
                <a:sym typeface="Menlo Regular" charset="0"/>
              </a:rPr>
              <a:t>(</a:t>
            </a:r>
            <a:r>
              <a:rPr lang="en-US" sz="3400" kern="1200" dirty="0" err="1">
                <a:solidFill>
                  <a:prstClr val="black"/>
                </a:solidFill>
                <a:latin typeface="Menlo Regular" charset="0"/>
                <a:ea typeface="ＭＳ Ｐゴシック" charset="0"/>
                <a:cs typeface="+mn-cs"/>
                <a:sym typeface="Menlo Regular" charset="0"/>
              </a:rPr>
              <a:t>sloc,dloc,path</a:t>
            </a:r>
            <a:r>
              <a:rPr lang="en-US" sz="34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3400" kern="1200" dirty="0">
                <a:solidFill>
                  <a:prstClr val="black"/>
                </a:solidFill>
                <a:latin typeface="Menlo Regular" charset="0"/>
                <a:ea typeface="ＭＳ Ｐゴシック" charset="0"/>
                <a:cs typeface="+mn-cs"/>
                <a:sym typeface="Menlo Regular" charset="0"/>
              </a:rPr>
              <a:t>   }</a:t>
            </a:r>
            <a:endParaRPr lang="en-US" sz="33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3300" kern="1200" dirty="0">
                <a:solidFill>
                  <a:prstClr val="black"/>
                </a:solidFill>
                <a:latin typeface="Menlo Regular" charset="0"/>
                <a:ea typeface="ＭＳ Ｐゴシック" charset="0"/>
                <a:cs typeface="+mn-cs"/>
                <a:sym typeface="Menlo Regular" charset="0"/>
              </a:rPr>
              <a:t>}</a:t>
            </a:r>
          </a:p>
        </p:txBody>
      </p:sp>
      <p:sp>
        <p:nvSpPr>
          <p:cNvPr id="59395" name="AutoShape 3"/>
          <p:cNvSpPr>
            <a:spLocks/>
          </p:cNvSpPr>
          <p:nvPr/>
        </p:nvSpPr>
        <p:spPr bwMode="auto">
          <a:xfrm>
            <a:off x="9032240" y="2343573"/>
            <a:ext cx="2672080" cy="1354667"/>
          </a:xfrm>
          <a:custGeom>
            <a:avLst/>
            <a:gdLst>
              <a:gd name="T0" fmla="*/ 0 w 18893"/>
              <a:gd name="T1" fmla="*/ 0 h 16104"/>
              <a:gd name="T2" fmla="*/ 18893 w 18893"/>
              <a:gd name="T3" fmla="*/ 16104 h 16104"/>
            </a:gdLst>
            <a:ahLst/>
            <a:cxnLst/>
            <a:rect l="T0" t="T1" r="T2" b="T3"/>
            <a:pathLst>
              <a:path w="18893" h="16104">
                <a:moveTo>
                  <a:pt x="1437" y="0"/>
                </a:moveTo>
                <a:cubicBezTo>
                  <a:pt x="644" y="0"/>
                  <a:pt x="0" y="1442"/>
                  <a:pt x="0" y="3221"/>
                </a:cubicBezTo>
                <a:lnTo>
                  <a:pt x="0" y="12884"/>
                </a:lnTo>
                <a:cubicBezTo>
                  <a:pt x="0" y="13102"/>
                  <a:pt x="11" y="13316"/>
                  <a:pt x="29" y="13523"/>
                </a:cubicBezTo>
                <a:lnTo>
                  <a:pt x="-2707" y="21600"/>
                </a:lnTo>
                <a:lnTo>
                  <a:pt x="1067" y="15984"/>
                </a:lnTo>
                <a:cubicBezTo>
                  <a:pt x="1185" y="16055"/>
                  <a:pt x="1308" y="16104"/>
                  <a:pt x="1437" y="16104"/>
                </a:cubicBezTo>
                <a:lnTo>
                  <a:pt x="17456" y="16104"/>
                </a:lnTo>
                <a:cubicBezTo>
                  <a:pt x="18250" y="16104"/>
                  <a:pt x="18893" y="14662"/>
                  <a:pt x="18893" y="12884"/>
                </a:cubicBezTo>
                <a:lnTo>
                  <a:pt x="18893" y="3221"/>
                </a:lnTo>
                <a:cubicBezTo>
                  <a:pt x="18893" y="1442"/>
                  <a:pt x="18250" y="0"/>
                  <a:pt x="17456" y="0"/>
                </a:cubicBezTo>
                <a:lnTo>
                  <a:pt x="1437" y="0"/>
                </a:lnTo>
                <a:close/>
                <a:moveTo>
                  <a:pt x="1437" y="0"/>
                </a:moveTo>
              </a:path>
            </a:pathLst>
          </a:custGeom>
          <a:solidFill>
            <a:srgbClr val="D90B00"/>
          </a:solidFill>
          <a:ln w="25400">
            <a:solidFill>
              <a:schemeClr val="tx1"/>
            </a:solidFill>
            <a:miter lim="800000"/>
            <a:headEnd/>
            <a:tailEnd/>
          </a:ln>
        </p:spPr>
        <p:txBody>
          <a:bodyPr lIns="0" tIns="0" rIns="0" bIns="0" anchor="ctr"/>
          <a:lstStyle/>
          <a:p>
            <a:pPr algn="l" defTabSz="1300393" rtl="0"/>
            <a:r>
              <a:rPr lang="en-US" sz="2100" kern="1200">
                <a:solidFill>
                  <a:prstClr val="black"/>
                </a:solidFill>
                <a:latin typeface="Calibri"/>
                <a:ea typeface="ＭＳ Ｐゴシック" charset="0"/>
                <a:cs typeface="+mn-cs"/>
              </a:rPr>
              <a:t>Does not specify flow table configutation</a:t>
            </a: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
        <p:nvSpPr>
          <p:cNvPr id="8"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a:t>
            </a:r>
            <a:r>
              <a:rPr lang="en-US" dirty="0">
                <a:solidFill>
                  <a:prstClr val="black">
                    <a:tint val="75000"/>
                  </a:prstClr>
                </a:solidFill>
                <a:latin typeface="Calibri"/>
              </a:rPr>
              <a:t>Andreas </a:t>
            </a:r>
            <a:r>
              <a:rPr lang="en-US" dirty="0" err="1" smtClean="0">
                <a:solidFill>
                  <a:prstClr val="black">
                    <a:tint val="75000"/>
                  </a:prstClr>
                </a:solidFill>
                <a:latin typeface="Calibri"/>
              </a:rPr>
              <a:t>Voellmy</a:t>
            </a:r>
            <a:r>
              <a:rPr lang="en-US" dirty="0" smtClean="0">
                <a:solidFill>
                  <a:prstClr val="black">
                    <a:tint val="75000"/>
                  </a:prstClr>
                </a:solidFill>
                <a:latin typeface="Calibri"/>
              </a:rPr>
              <a:t>, Yale</a:t>
            </a:r>
            <a:endParaRPr lang="en-US" dirty="0">
              <a:solidFill>
                <a:prstClr val="black">
                  <a:tint val="75000"/>
                </a:prstClr>
              </a:solidFill>
              <a:latin typeface="Calibri"/>
            </a:endParaRPr>
          </a:p>
        </p:txBody>
      </p:sp>
      <p:sp>
        <p:nvSpPr>
          <p:cNvPr id="9" name="Rectangle 1"/>
          <p:cNvSpPr txBox="1">
            <a:spLocks noChangeArrowheads="1"/>
          </p:cNvSpPr>
          <p:nvPr/>
        </p:nvSpPr>
        <p:spPr>
          <a:xfrm>
            <a:off x="650240" y="390596"/>
            <a:ext cx="11704320" cy="1625600"/>
          </a:xfrm>
          <a:prstGeom prst="rect">
            <a:avLst/>
          </a:prstGeom>
        </p:spPr>
        <p:txBody>
          <a:bodyPr vert="horz" lIns="130039" tIns="65020" rIns="130039" bIns="650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prstClr val="black"/>
                </a:solidFill>
                <a:latin typeface="Calibri"/>
              </a:rPr>
              <a:t>Review of Previous Lecture (Cont’d)</a:t>
            </a:r>
          </a:p>
        </p:txBody>
      </p:sp>
    </p:spTree>
    <p:extLst>
      <p:ext uri="{BB962C8B-B14F-4D97-AF65-F5344CB8AC3E}">
        <p14:creationId xmlns:p14="http://schemas.microsoft.com/office/powerpoint/2010/main" val="401018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Designed a protocol-independent system for real time network policy checking</a:t>
            </a:r>
          </a:p>
          <a:p>
            <a:r>
              <a:rPr lang="en-US" dirty="0" smtClean="0"/>
              <a:t>Key component: dependency graph of forwarding rule, capturing all flow paths</a:t>
            </a:r>
          </a:p>
          <a:p>
            <a:pPr lvl="1"/>
            <a:r>
              <a:rPr lang="en-US" dirty="0" smtClean="0"/>
              <a:t>Incremental update</a:t>
            </a:r>
          </a:p>
          <a:p>
            <a:pPr lvl="1"/>
            <a:r>
              <a:rPr lang="en-US" dirty="0" smtClean="0"/>
              <a:t>Flexible policy expressions</a:t>
            </a:r>
          </a:p>
          <a:p>
            <a:pPr lvl="1"/>
            <a:r>
              <a:rPr lang="en-US" dirty="0" smtClean="0"/>
              <a:t>Parallelization by clustering</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94908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of previous lecture on SDN programming language</a:t>
            </a:r>
          </a:p>
          <a:p>
            <a:pPr lvl="1"/>
            <a:r>
              <a:rPr lang="en-US" dirty="0"/>
              <a:t>Maple: generic programming language syntax such as Java, </a:t>
            </a:r>
            <a:r>
              <a:rPr lang="en-US" dirty="0" smtClean="0"/>
              <a:t>Python</a:t>
            </a:r>
            <a:endParaRPr lang="en-US" dirty="0"/>
          </a:p>
          <a:p>
            <a:pPr lvl="1"/>
            <a:r>
              <a:rPr lang="en-US" dirty="0" smtClean="0"/>
              <a:t>Frenetic </a:t>
            </a:r>
            <a:r>
              <a:rPr lang="en-US" dirty="0" err="1" smtClean="0"/>
              <a:t>NetCore</a:t>
            </a:r>
            <a:r>
              <a:rPr lang="en-US" dirty="0" smtClean="0"/>
              <a:t>/</a:t>
            </a:r>
            <a:r>
              <a:rPr lang="en-US" dirty="0" err="1" smtClean="0"/>
              <a:t>NetKAT</a:t>
            </a:r>
            <a:r>
              <a:rPr lang="en-US" dirty="0" smtClean="0"/>
              <a:t>: </a:t>
            </a:r>
            <a:r>
              <a:rPr lang="en-US" dirty="0"/>
              <a:t>domain specific programming </a:t>
            </a:r>
            <a:r>
              <a:rPr lang="en-US" dirty="0" smtClean="0"/>
              <a:t>language</a:t>
            </a:r>
            <a:endParaRPr lang="en-US" dirty="0"/>
          </a:p>
          <a:p>
            <a:r>
              <a:rPr lang="en-US" dirty="0" smtClean="0"/>
              <a:t>SDN Verification</a:t>
            </a:r>
          </a:p>
          <a:p>
            <a:pPr lvl="1"/>
            <a:r>
              <a:rPr lang="en-US" dirty="0"/>
              <a:t>Verification of network </a:t>
            </a:r>
            <a:r>
              <a:rPr lang="en-US" dirty="0" smtClean="0"/>
              <a:t>properties</a:t>
            </a:r>
          </a:p>
          <a:p>
            <a:pPr lvl="1"/>
            <a:r>
              <a:rPr lang="en-US" dirty="0" smtClean="0">
                <a:solidFill>
                  <a:srgbClr val="FF0000"/>
                </a:solidFill>
              </a:rPr>
              <a:t>Verification of controller correctness</a:t>
            </a:r>
          </a:p>
          <a:p>
            <a:pPr lvl="1"/>
            <a:r>
              <a:rPr lang="en-US" dirty="0" smtClean="0"/>
              <a:t>Verification of software data plane</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spTree>
    <p:extLst>
      <p:ext uri="{BB962C8B-B14F-4D97-AF65-F5344CB8AC3E}">
        <p14:creationId xmlns:p14="http://schemas.microsoft.com/office/powerpoint/2010/main" val="607733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ln/>
        </p:spPr>
        <p:txBody>
          <a:bodyPr/>
          <a:lstStyle/>
          <a:p>
            <a:r>
              <a:rPr lang="en-US"/>
              <a:t>Machine-Verified Controllers</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sp>
        <p:nvSpPr>
          <p:cNvPr id="7"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341170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6172202" y="2171699"/>
            <a:ext cx="2654300" cy="2933700"/>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defTabSz="1300393" rtl="0">
              <a:lnSpc>
                <a:spcPts val="900"/>
              </a:lnSpc>
            </a:pPr>
            <a:r>
              <a:rPr lang="en-US" sz="900" kern="1200">
                <a:solidFill>
                  <a:prstClr val="black"/>
                </a:solidFill>
                <a:latin typeface="Consolas Bold" charset="0"/>
                <a:ea typeface="ＭＳ Ｐゴシック" charset="0"/>
                <a:cs typeface="Consolas Bold" charset="0"/>
                <a:sym typeface="Consolas Bold" charset="0"/>
              </a:rPr>
              <a:t>Inductive</a:t>
            </a:r>
            <a:r>
              <a:rPr lang="en-US" sz="900" kern="1200">
                <a:solidFill>
                  <a:prstClr val="black"/>
                </a:solidFill>
                <a:latin typeface="Consolas" charset="0"/>
                <a:ea typeface="ＭＳ Ｐゴシック" charset="0"/>
                <a:cs typeface="Consolas" charset="0"/>
                <a:sym typeface="Consolas" charset="0"/>
              </a:rPr>
              <a:t> pred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Type</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endParaRPr lang="en-US" sz="900" kern="1200">
              <a:solidFill>
                <a:prstClr val="black"/>
              </a:solidFill>
              <a:latin typeface="Consolas" charset="0"/>
              <a:ea typeface="ＭＳ Ｐゴシック" charset="0"/>
              <a:cs typeface="Consolas" charset="0"/>
              <a:sym typeface="Consolas" charset="0"/>
            </a:endParaRP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OnSwitch</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Switch</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InPort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Port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DlSrc</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EthernetAddress</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DlDst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EthernetAddress</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DlVlan</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option </a:t>
            </a:r>
            <a:r>
              <a:rPr lang="en-US" sz="900" kern="1200">
                <a:solidFill>
                  <a:prstClr val="black"/>
                </a:solidFill>
                <a:latin typeface="Consolas Bold" charset="0"/>
                <a:ea typeface="ＭＳ Ｐゴシック" charset="0"/>
                <a:cs typeface="Consolas Bold" charset="0"/>
                <a:sym typeface="Consolas Bold" charset="0"/>
              </a:rPr>
              <a:t>VLAN</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 ... </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And</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pred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Or</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pred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Not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pred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All</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pred</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None</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pred</a:t>
            </a:r>
            <a:endParaRPr lang="en-US" sz="900" kern="1200">
              <a:solidFill>
                <a:prstClr val="black"/>
              </a:solidFill>
              <a:latin typeface="Consolas Bold" charset="0"/>
              <a:ea typeface="ＭＳ Ｐゴシック" charset="0"/>
              <a:cs typeface="Consolas Bold" charset="0"/>
              <a:sym typeface="Consolas Bold" charset="0"/>
            </a:endParaRPr>
          </a:p>
          <a:p>
            <a:pPr algn="l" defTabSz="1300393" rtl="0">
              <a:lnSpc>
                <a:spcPts val="900"/>
              </a:lnSpc>
            </a:pPr>
            <a:endParaRPr lang="en-US" sz="900" kern="1200">
              <a:solidFill>
                <a:prstClr val="black"/>
              </a:solidFill>
              <a:latin typeface="Consolas" charset="0"/>
              <a:ea typeface="ＭＳ Ｐゴシック" charset="0"/>
              <a:cs typeface="Consolas" charset="0"/>
              <a:sym typeface="Consolas" charset="0"/>
            </a:endParaRPr>
          </a:p>
          <a:p>
            <a:pPr algn="l" defTabSz="1300393" rtl="0">
              <a:lnSpc>
                <a:spcPts val="900"/>
              </a:lnSpc>
            </a:pPr>
            <a:r>
              <a:rPr lang="en-US" sz="900" kern="1200">
                <a:solidFill>
                  <a:prstClr val="black"/>
                </a:solidFill>
                <a:latin typeface="Consolas Bold" charset="0"/>
                <a:ea typeface="ＭＳ Ｐゴシック" charset="0"/>
                <a:cs typeface="Consolas Bold" charset="0"/>
                <a:sym typeface="Consolas Bold" charset="0"/>
              </a:rPr>
              <a:t>Inductive</a:t>
            </a:r>
            <a:r>
              <a:rPr lang="en-US" sz="900" kern="1200">
                <a:solidFill>
                  <a:prstClr val="black"/>
                </a:solidFill>
                <a:latin typeface="Consolas" charset="0"/>
                <a:ea typeface="ＭＳ Ｐゴシック" charset="0"/>
                <a:cs typeface="Consolas" charset="0"/>
                <a:sym typeface="Consolas" charset="0"/>
              </a:rPr>
              <a:t> act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Type</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endParaRPr lang="en-US" sz="900" kern="1200">
              <a:solidFill>
                <a:prstClr val="black"/>
              </a:solidFill>
              <a:latin typeface="Consolas" charset="0"/>
              <a:ea typeface="ＭＳ Ｐゴシック" charset="0"/>
              <a:cs typeface="Consolas" charset="0"/>
              <a:sym typeface="Consolas" charset="0"/>
            </a:endParaRP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ForwardMod</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Mod</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PseudoPort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act</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 ...</a:t>
            </a:r>
          </a:p>
          <a:p>
            <a:pPr algn="l" defTabSz="1300393" rtl="0">
              <a:lnSpc>
                <a:spcPts val="900"/>
              </a:lnSpc>
            </a:pPr>
            <a:endParaRPr lang="en-US" sz="900" kern="1200">
              <a:solidFill>
                <a:prstClr val="black"/>
              </a:solidFill>
              <a:latin typeface="Consolas" charset="0"/>
              <a:ea typeface="ＭＳ Ｐゴシック" charset="0"/>
              <a:cs typeface="Consolas" charset="0"/>
              <a:sym typeface="Consolas" charset="0"/>
            </a:endParaRPr>
          </a:p>
          <a:p>
            <a:pPr algn="l" defTabSz="1300393" rtl="0">
              <a:lnSpc>
                <a:spcPts val="900"/>
              </a:lnSpc>
            </a:pPr>
            <a:r>
              <a:rPr lang="en-US" sz="900" kern="1200">
                <a:solidFill>
                  <a:prstClr val="black"/>
                </a:solidFill>
                <a:latin typeface="Consolas Bold" charset="0"/>
                <a:ea typeface="ＭＳ Ｐゴシック" charset="0"/>
                <a:cs typeface="Consolas Bold" charset="0"/>
                <a:sym typeface="Consolas Bold" charset="0"/>
              </a:rPr>
              <a:t>Inductive</a:t>
            </a:r>
            <a:r>
              <a:rPr lang="en-US" sz="900" kern="1200">
                <a:solidFill>
                  <a:prstClr val="black"/>
                </a:solidFill>
                <a:latin typeface="Consolas" charset="0"/>
                <a:ea typeface="ＭＳ Ｐゴシック" charset="0"/>
                <a:cs typeface="Consolas" charset="0"/>
                <a:sym typeface="Consolas" charset="0"/>
              </a:rPr>
              <a:t> pol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Type</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endParaRPr lang="en-US" sz="900" kern="1200">
              <a:solidFill>
                <a:prstClr val="black"/>
              </a:solidFill>
              <a:latin typeface="Consolas" charset="0"/>
              <a:ea typeface="ＭＳ Ｐゴシック" charset="0"/>
              <a:cs typeface="Consolas" charset="0"/>
              <a:sym typeface="Consolas" charset="0"/>
            </a:endParaRP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Policy</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pred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list</a:t>
            </a:r>
            <a:r>
              <a:rPr lang="en-US" sz="900" kern="1200">
                <a:solidFill>
                  <a:prstClr val="black"/>
                </a:solidFill>
                <a:latin typeface="Consolas" charset="0"/>
                <a:ea typeface="ＭＳ Ｐゴシック" charset="0"/>
                <a:cs typeface="Consolas" charset="0"/>
                <a:sym typeface="Consolas" charset="0"/>
              </a:rPr>
              <a:t> act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pol</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Union</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pol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pol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pol</a:t>
            </a:r>
            <a:endParaRPr lang="en-US" sz="900" kern="1200">
              <a:solidFill>
                <a:prstClr val="black"/>
              </a:solidFill>
              <a:latin typeface="Consolas Bold" charset="0"/>
              <a:ea typeface="ＭＳ Ｐゴシック" charset="0"/>
              <a:cs typeface="Consolas Bold" charset="0"/>
              <a:sym typeface="Consolas Bold" charset="0"/>
            </a:endParaRP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Restrict</a:t>
            </a:r>
            <a:r>
              <a:rPr lang="en-US" sz="900" kern="1200">
                <a:solidFill>
                  <a:prstClr val="black"/>
                </a:solidFill>
                <a:latin typeface="Consolas" charset="0"/>
                <a:ea typeface="ＭＳ Ｐゴシック" charset="0"/>
                <a:cs typeface="Consolas" charset="0"/>
                <a:sym typeface="Consolas" charset="0"/>
              </a:rPr>
              <a:t> </a:t>
            </a:r>
            <a:r>
              <a:rPr lang="en-US" sz="900" kern="1200">
                <a:solidFill>
                  <a:prstClr val="black"/>
                </a:solidFill>
                <a:latin typeface="Consolas Bold" charset="0"/>
                <a:ea typeface="ＭＳ Ｐゴシック" charset="0"/>
                <a:cs typeface="Consolas Bold" charset="0"/>
                <a:sym typeface="Consolas Bold" charset="0"/>
              </a:rPr>
              <a:t>:</a:t>
            </a:r>
            <a:r>
              <a:rPr lang="en-US" sz="900" kern="1200">
                <a:solidFill>
                  <a:prstClr val="black"/>
                </a:solidFill>
                <a:latin typeface="Consolas" charset="0"/>
                <a:ea typeface="ＭＳ Ｐゴシック" charset="0"/>
                <a:cs typeface="Consolas" charset="0"/>
                <a:sym typeface="Consolas" charset="0"/>
              </a:rPr>
              <a:t> pol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pred </a:t>
            </a:r>
            <a:r>
              <a:rPr lang="en-US" sz="900" kern="1200">
                <a:solidFill>
                  <a:prstClr val="black"/>
                </a:solidFill>
                <a:latin typeface="Consolas Bold" charset="0"/>
                <a:ea typeface="ＭＳ Ｐゴシック" charset="0"/>
                <a:cs typeface="Consolas Bold" charset="0"/>
                <a:sym typeface="Consolas Bold" charset="0"/>
              </a:rPr>
              <a:t>-&gt;</a:t>
            </a:r>
            <a:r>
              <a:rPr lang="en-US" sz="900" kern="1200">
                <a:solidFill>
                  <a:prstClr val="black"/>
                </a:solidFill>
                <a:latin typeface="Consolas" charset="0"/>
                <a:ea typeface="ＭＳ Ｐゴシック" charset="0"/>
                <a:cs typeface="Consolas" charset="0"/>
                <a:sym typeface="Consolas" charset="0"/>
              </a:rPr>
              <a:t> pol</a:t>
            </a:r>
            <a:endParaRPr lang="en-US" sz="900" kern="1200">
              <a:solidFill>
                <a:prstClr val="black"/>
              </a:solidFill>
              <a:latin typeface="Consolas Bold" charset="0"/>
              <a:ea typeface="ＭＳ Ｐゴシック" charset="0"/>
              <a:cs typeface="Consolas Bold" charset="0"/>
              <a:sym typeface="Consolas Bold" charset="0"/>
            </a:endParaRPr>
          </a:p>
          <a:p>
            <a:pPr algn="l" defTabSz="1300393" rtl="0">
              <a:lnSpc>
                <a:spcPts val="900"/>
              </a:lnSpc>
            </a:pPr>
            <a:r>
              <a:rPr lang="en-US" sz="900" kern="1200">
                <a:solidFill>
                  <a:prstClr val="black"/>
                </a:solidFill>
                <a:latin typeface="Consolas Bold" charset="0"/>
                <a:ea typeface="ＭＳ Ｐゴシック" charset="0"/>
                <a:cs typeface="Consolas Bold" charset="0"/>
                <a:sym typeface="Consolas Bold" charset="0"/>
              </a:rPr>
              <a:t>  | ...</a:t>
            </a:r>
          </a:p>
        </p:txBody>
      </p:sp>
      <p:sp>
        <p:nvSpPr>
          <p:cNvPr id="45058" name="Rectangle 2"/>
          <p:cNvSpPr>
            <a:spLocks noGrp="1" noChangeArrowheads="1"/>
          </p:cNvSpPr>
          <p:nvPr>
            <p:ph type="title"/>
          </p:nvPr>
        </p:nvSpPr>
        <p:spPr>
          <a:ln/>
        </p:spPr>
        <p:txBody>
          <a:bodyPr/>
          <a:lstStyle/>
          <a:p>
            <a:r>
              <a:rPr lang="en-US" sz="5400"/>
              <a:t>Certified Software Systems</a:t>
            </a:r>
          </a:p>
        </p:txBody>
      </p:sp>
      <p:grpSp>
        <p:nvGrpSpPr>
          <p:cNvPr id="45062" name="Group 6"/>
          <p:cNvGrpSpPr>
            <a:grpSpLocks/>
          </p:cNvGrpSpPr>
          <p:nvPr/>
        </p:nvGrpSpPr>
        <p:grpSpPr bwMode="auto">
          <a:xfrm>
            <a:off x="444502" y="4813300"/>
            <a:ext cx="4624388" cy="1371600"/>
            <a:chOff x="0" y="0"/>
            <a:chExt cx="2913" cy="864"/>
          </a:xfrm>
        </p:grpSpPr>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 y="0"/>
              <a:ext cx="57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
              <a:ext cx="110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 y="88"/>
              <a:ext cx="803"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45063" name="Rectangle 7"/>
          <p:cNvSpPr>
            <a:spLocks/>
          </p:cNvSpPr>
          <p:nvPr/>
        </p:nvSpPr>
        <p:spPr bwMode="auto">
          <a:xfrm>
            <a:off x="406400" y="2159002"/>
            <a:ext cx="5613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dirty="0">
                <a:solidFill>
                  <a:prstClr val="black"/>
                </a:solidFill>
                <a:latin typeface="Myriad Pro Semibold" charset="0"/>
                <a:ea typeface="ＭＳ Ｐゴシック" charset="0"/>
                <a:cs typeface="Myriad Pro Semibold" charset="0"/>
                <a:sym typeface="Myriad Pro Semibold" charset="0"/>
              </a:rPr>
              <a:t>Recent successes</a:t>
            </a:r>
          </a:p>
          <a:p>
            <a:pPr algn="l" defTabSz="1300393" rtl="0">
              <a:buClr>
                <a:srgbClr val="000000"/>
              </a:buClr>
              <a:buSzPct val="125000"/>
              <a:buFont typeface="Myriad Pro Light" charset="0"/>
              <a:buChar char="•"/>
            </a:pPr>
            <a:r>
              <a:rPr lang="en-US" sz="3000" kern="1200" dirty="0">
                <a:solidFill>
                  <a:prstClr val="black"/>
                </a:solidFill>
                <a:latin typeface="Calibri"/>
                <a:ea typeface="ＭＳ Ｐゴシック" charset="0"/>
                <a:cs typeface="Myriad Pro Light" charset="0"/>
              </a:rPr>
              <a:t>seL4 [SOSP </a:t>
            </a:r>
            <a:r>
              <a:rPr lang="ja-JP" altLang="en-US" sz="3000" kern="1200" dirty="0">
                <a:solidFill>
                  <a:prstClr val="black"/>
                </a:solidFill>
                <a:latin typeface="Arial"/>
                <a:ea typeface="ＭＳ Ｐゴシック" charset="0"/>
                <a:cs typeface="Myriad Pro Light" charset="0"/>
              </a:rPr>
              <a:t>’</a:t>
            </a:r>
            <a:r>
              <a:rPr lang="en-US" sz="3000" kern="1200" dirty="0">
                <a:solidFill>
                  <a:prstClr val="black"/>
                </a:solidFill>
                <a:latin typeface="Calibri"/>
                <a:ea typeface="ＭＳ Ｐゴシック" charset="0"/>
                <a:cs typeface="Myriad Pro Light" charset="0"/>
              </a:rPr>
              <a:t>09]</a:t>
            </a:r>
          </a:p>
          <a:p>
            <a:pPr algn="l" defTabSz="1300393" rtl="0">
              <a:buClr>
                <a:srgbClr val="000000"/>
              </a:buClr>
              <a:buSzPct val="125000"/>
              <a:buFont typeface="Myriad Pro Light" charset="0"/>
              <a:buChar char="•"/>
            </a:pPr>
            <a:r>
              <a:rPr lang="en-US" sz="3000" kern="1200" dirty="0" err="1">
                <a:solidFill>
                  <a:prstClr val="black"/>
                </a:solidFill>
                <a:latin typeface="Calibri"/>
                <a:ea typeface="ＭＳ Ｐゴシック" charset="0"/>
                <a:cs typeface="Myriad Pro Light" charset="0"/>
              </a:rPr>
              <a:t>CompCert</a:t>
            </a:r>
            <a:r>
              <a:rPr lang="en-US" sz="3000" kern="1200" dirty="0">
                <a:solidFill>
                  <a:prstClr val="black"/>
                </a:solidFill>
                <a:latin typeface="Calibri"/>
                <a:ea typeface="ＭＳ Ｐゴシック" charset="0"/>
                <a:cs typeface="Myriad Pro Light" charset="0"/>
              </a:rPr>
              <a:t> [CACM </a:t>
            </a:r>
            <a:r>
              <a:rPr lang="ja-JP" altLang="en-US" sz="3000" kern="1200" dirty="0">
                <a:solidFill>
                  <a:prstClr val="black"/>
                </a:solidFill>
                <a:latin typeface="Arial"/>
                <a:ea typeface="ＭＳ Ｐゴシック" charset="0"/>
                <a:cs typeface="Myriad Pro Light" charset="0"/>
              </a:rPr>
              <a:t>’</a:t>
            </a:r>
            <a:r>
              <a:rPr lang="en-US" sz="3000" kern="1200" dirty="0">
                <a:solidFill>
                  <a:prstClr val="black"/>
                </a:solidFill>
                <a:latin typeface="Calibri"/>
                <a:ea typeface="ＭＳ Ｐゴシック" charset="0"/>
                <a:cs typeface="Myriad Pro Light" charset="0"/>
              </a:rPr>
              <a:t>09]</a:t>
            </a:r>
          </a:p>
          <a:p>
            <a:pPr algn="l" defTabSz="1300393" rtl="0">
              <a:buClr>
                <a:srgbClr val="000000"/>
              </a:buClr>
              <a:buSzPct val="125000"/>
              <a:buFont typeface="Myriad Pro Light" charset="0"/>
              <a:buChar char="•"/>
            </a:pPr>
            <a:r>
              <a:rPr lang="en-US" sz="3000" kern="1200" dirty="0">
                <a:solidFill>
                  <a:prstClr val="black"/>
                </a:solidFill>
                <a:latin typeface="Calibri"/>
                <a:ea typeface="ＭＳ Ｐゴシック" charset="0"/>
                <a:cs typeface="Myriad Pro Light" charset="0"/>
              </a:rPr>
              <a:t>F* [ICFP </a:t>
            </a:r>
            <a:r>
              <a:rPr lang="ja-JP" altLang="en-US" sz="3000" kern="1200" dirty="0">
                <a:solidFill>
                  <a:prstClr val="black"/>
                </a:solidFill>
                <a:latin typeface="Arial"/>
                <a:ea typeface="ＭＳ Ｐゴシック" charset="0"/>
                <a:cs typeface="Myriad Pro Light" charset="0"/>
              </a:rPr>
              <a:t>’</a:t>
            </a:r>
            <a:r>
              <a:rPr lang="en-US" sz="3000" kern="1200" dirty="0">
                <a:solidFill>
                  <a:prstClr val="black"/>
                </a:solidFill>
                <a:latin typeface="Calibri"/>
                <a:ea typeface="ＭＳ Ｐゴシック" charset="0"/>
                <a:cs typeface="Myriad Pro Light" charset="0"/>
              </a:rPr>
              <a:t>11, POPL </a:t>
            </a:r>
            <a:r>
              <a:rPr lang="ja-JP" altLang="en-US" sz="3000" kern="1200" dirty="0">
                <a:solidFill>
                  <a:prstClr val="black"/>
                </a:solidFill>
                <a:latin typeface="Arial"/>
                <a:ea typeface="ＭＳ Ｐゴシック" charset="0"/>
                <a:cs typeface="Myriad Pro Light" charset="0"/>
              </a:rPr>
              <a:t>’</a:t>
            </a:r>
            <a:r>
              <a:rPr lang="en-US" sz="3000" kern="1200" dirty="0">
                <a:solidFill>
                  <a:prstClr val="black"/>
                </a:solidFill>
                <a:latin typeface="Calibri"/>
                <a:ea typeface="ＭＳ Ｐゴシック" charset="0"/>
                <a:cs typeface="Myriad Pro Light" charset="0"/>
              </a:rPr>
              <a:t>12, </a:t>
            </a:r>
            <a:r>
              <a:rPr lang="ja-JP" altLang="en-US" sz="3000" kern="1200" dirty="0">
                <a:solidFill>
                  <a:prstClr val="black"/>
                </a:solidFill>
                <a:latin typeface="Arial"/>
                <a:ea typeface="ＭＳ Ｐゴシック" charset="0"/>
                <a:cs typeface="Myriad Pro Light" charset="0"/>
              </a:rPr>
              <a:t>’</a:t>
            </a:r>
            <a:r>
              <a:rPr lang="en-US" sz="3000" kern="1200" dirty="0">
                <a:solidFill>
                  <a:prstClr val="black"/>
                </a:solidFill>
                <a:latin typeface="Calibri"/>
                <a:ea typeface="ＭＳ Ｐゴシック" charset="0"/>
                <a:cs typeface="Myriad Pro Light" charset="0"/>
              </a:rPr>
              <a:t>13]</a:t>
            </a:r>
          </a:p>
        </p:txBody>
      </p:sp>
      <p:sp>
        <p:nvSpPr>
          <p:cNvPr id="45064" name="Rectangle 8"/>
          <p:cNvSpPr>
            <a:spLocks/>
          </p:cNvSpPr>
          <p:nvPr/>
        </p:nvSpPr>
        <p:spPr bwMode="auto">
          <a:xfrm>
            <a:off x="427038" y="4248151"/>
            <a:ext cx="251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Myriad Pro Semibold" charset="0"/>
                <a:ea typeface="ＭＳ Ｐゴシック" charset="0"/>
                <a:cs typeface="Myriad Pro Semibold" charset="0"/>
                <a:sym typeface="Myriad Pro Semibold" charset="0"/>
              </a:rPr>
              <a:t>Tools</a:t>
            </a:r>
          </a:p>
        </p:txBody>
      </p:sp>
      <p:sp>
        <p:nvSpPr>
          <p:cNvPr id="45065" name="Rectangle 9"/>
          <p:cNvSpPr>
            <a:spLocks/>
          </p:cNvSpPr>
          <p:nvPr/>
        </p:nvSpPr>
        <p:spPr bwMode="auto">
          <a:xfrm>
            <a:off x="393699" y="6381750"/>
            <a:ext cx="251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Myriad Pro Semibold" charset="0"/>
                <a:ea typeface="ＭＳ Ｐゴシック" charset="0"/>
                <a:cs typeface="Myriad Pro Semibold" charset="0"/>
                <a:sym typeface="Myriad Pro Semibold" charset="0"/>
              </a:rPr>
              <a:t>Textbooks</a:t>
            </a:r>
          </a:p>
        </p:txBody>
      </p:sp>
      <p:grpSp>
        <p:nvGrpSpPr>
          <p:cNvPr id="45068" name="Group 12"/>
          <p:cNvGrpSpPr>
            <a:grpSpLocks/>
          </p:cNvGrpSpPr>
          <p:nvPr/>
        </p:nvGrpSpPr>
        <p:grpSpPr bwMode="auto">
          <a:xfrm>
            <a:off x="477840" y="7086601"/>
            <a:ext cx="4146550" cy="2235200"/>
            <a:chOff x="0" y="0"/>
            <a:chExt cx="2612" cy="1408"/>
          </a:xfrm>
        </p:grpSpPr>
        <p:pic>
          <p:nvPicPr>
            <p:cNvPr id="45066" name="Picture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4"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67" name="Rectangle 11"/>
            <p:cNvSpPr>
              <a:spLocks/>
            </p:cNvSpPr>
            <p:nvPr/>
          </p:nvSpPr>
          <p:spPr bwMode="auto">
            <a:xfrm>
              <a:off x="1322" y="3"/>
              <a:ext cx="1290" cy="1393"/>
            </a:xfrm>
            <a:prstGeom prst="rect">
              <a:avLst/>
            </a:prstGeom>
            <a:solidFill>
              <a:srgbClr val="FFFFFF"/>
            </a:solidFill>
            <a:ln w="19050" cap="flat">
              <a:solidFill>
                <a:srgbClr val="666666"/>
              </a:solidFill>
              <a:prstDash val="solid"/>
              <a:miter lim="800000"/>
              <a:headEnd type="none" w="med" len="med"/>
              <a:tailEnd type="none" w="med" len="med"/>
            </a:ln>
          </p:spPr>
          <p:txBody>
            <a:bodyPr lIns="0" tIns="0" rIns="0" bIns="0" anchor="ctr"/>
            <a:lstStyle/>
            <a:p>
              <a:pPr algn="l" defTabSz="1300393" rtl="0"/>
              <a:endParaRPr lang="en-US" sz="2600" kern="1200">
                <a:solidFill>
                  <a:prstClr val="black"/>
                </a:solidFill>
                <a:latin typeface="Calibri"/>
                <a:ea typeface="ＭＳ Ｐゴシック" charset="0"/>
                <a:cs typeface="Myriad Pro Light" charset="0"/>
              </a:endParaRPr>
            </a:p>
            <a:p>
              <a:pPr algn="l" defTabSz="1300393" rtl="0"/>
              <a:r>
                <a:rPr lang="en-US" sz="2100" kern="1200">
                  <a:solidFill>
                    <a:prstClr val="black"/>
                  </a:solidFill>
                  <a:latin typeface="Calibri"/>
                  <a:ea typeface="ＭＳ Ｐゴシック" charset="0"/>
                  <a:cs typeface="Myriad Pro Light" charset="0"/>
                </a:rPr>
                <a:t>Certified Programming with Dependent Types</a:t>
              </a:r>
            </a:p>
            <a:p>
              <a:pPr algn="l" defTabSz="1300393" rtl="0"/>
              <a:endParaRPr lang="en-US" sz="2600" kern="1200">
                <a:solidFill>
                  <a:prstClr val="black"/>
                </a:solidFill>
                <a:latin typeface="Calibri"/>
                <a:ea typeface="ＭＳ Ｐゴシック" charset="0"/>
                <a:cs typeface="Myriad Pro Light" charset="0"/>
              </a:endParaRPr>
            </a:p>
          </p:txBody>
        </p:sp>
      </p:grpSp>
      <p:sp>
        <p:nvSpPr>
          <p:cNvPr id="45069" name="Rectangle 13"/>
          <p:cNvSpPr>
            <a:spLocks/>
          </p:cNvSpPr>
          <p:nvPr/>
        </p:nvSpPr>
        <p:spPr bwMode="auto">
          <a:xfrm>
            <a:off x="9820277" y="2206595"/>
            <a:ext cx="15002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Write code</a:t>
            </a:r>
          </a:p>
        </p:txBody>
      </p:sp>
      <p:sp>
        <p:nvSpPr>
          <p:cNvPr id="45070" name="Rectangle 14"/>
          <p:cNvSpPr>
            <a:spLocks/>
          </p:cNvSpPr>
          <p:nvPr/>
        </p:nvSpPr>
        <p:spPr bwMode="auto">
          <a:xfrm>
            <a:off x="6591301" y="2667000"/>
            <a:ext cx="2654300" cy="2933700"/>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Lemma inter_wildcard_other : forall x,</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Wildcard_inter WildcardAll x = x.</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Proof.</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intros; destruct x; auto.</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Qed.</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Lemma inter_wildcard_other1 : forall x,</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Wildcard_inter x WildcardAll = x.</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Proof.</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intros; destruct x; auto.</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Qed.</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Lemma inter_exact_same : forall x,</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Wildcard_inter (WildcardExact x) (WildcardExact x) = WildcardExact x.</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Proof.</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intros.</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unfold Wildcard_inter. </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destruct (eqdec x x); intuition. </a:t>
            </a:r>
          </a:p>
          <a:p>
            <a:pPr algn="l" defTabSz="1300393" rtl="0">
              <a:lnSpc>
                <a:spcPts val="799"/>
              </a:lnSpc>
            </a:pPr>
            <a:r>
              <a:rPr lang="en-US" sz="900" kern="1200">
                <a:solidFill>
                  <a:prstClr val="black"/>
                </a:solidFill>
                <a:latin typeface="Consolas" charset="0"/>
                <a:ea typeface="ＭＳ Ｐゴシック" charset="0"/>
                <a:cs typeface="Consolas" charset="0"/>
                <a:sym typeface="Consolas" charset="0"/>
              </a:rPr>
              <a:t>  Qed.</a:t>
            </a:r>
          </a:p>
          <a:p>
            <a:pPr algn="l" defTabSz="1300393" rtl="0">
              <a:lnSpc>
                <a:spcPts val="799"/>
              </a:lnSpc>
            </a:pPr>
            <a:endParaRPr lang="en-US" sz="900" kern="1200">
              <a:solidFill>
                <a:prstClr val="black"/>
              </a:solidFill>
              <a:latin typeface="Consolas" charset="0"/>
              <a:ea typeface="ＭＳ Ｐゴシック" charset="0"/>
              <a:cs typeface="Consolas" charset="0"/>
              <a:sym typeface="Consolas" charset="0"/>
            </a:endParaRPr>
          </a:p>
        </p:txBody>
      </p:sp>
      <p:sp>
        <p:nvSpPr>
          <p:cNvPr id="45071" name="Rectangle 15"/>
          <p:cNvSpPr>
            <a:spLocks/>
          </p:cNvSpPr>
          <p:nvPr/>
        </p:nvSpPr>
        <p:spPr bwMode="auto">
          <a:xfrm>
            <a:off x="9786939" y="3108297"/>
            <a:ext cx="18240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Prove correct</a:t>
            </a:r>
          </a:p>
        </p:txBody>
      </p:sp>
      <p:sp>
        <p:nvSpPr>
          <p:cNvPr id="45072" name="Rectangle 16"/>
          <p:cNvSpPr>
            <a:spLocks/>
          </p:cNvSpPr>
          <p:nvPr/>
        </p:nvSpPr>
        <p:spPr bwMode="auto">
          <a:xfrm>
            <a:off x="9864727" y="4009994"/>
            <a:ext cx="1680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Extract code</a:t>
            </a:r>
          </a:p>
        </p:txBody>
      </p:sp>
      <p:cxnSp>
        <p:nvCxnSpPr>
          <p:cNvPr id="45073" name="AutoShape 17"/>
          <p:cNvCxnSpPr>
            <a:cxnSpLocks noChangeShapeType="1"/>
            <a:stCxn id="45074" idx="0"/>
            <a:endCxn id="45075" idx="0"/>
          </p:cNvCxnSpPr>
          <p:nvPr/>
        </p:nvCxnSpPr>
        <p:spPr bwMode="auto">
          <a:xfrm>
            <a:off x="8388351" y="4591052"/>
            <a:ext cx="3174" cy="3392488"/>
          </a:xfrm>
          <a:prstGeom prst="straightConnector1">
            <a:avLst/>
          </a:prstGeom>
          <a:noFill/>
          <a:ln w="63500" cap="flat">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45074" name="Rectangle 18"/>
          <p:cNvSpPr>
            <a:spLocks/>
          </p:cNvSpPr>
          <p:nvPr/>
        </p:nvSpPr>
        <p:spPr bwMode="auto">
          <a:xfrm>
            <a:off x="7061202" y="3124200"/>
            <a:ext cx="2654300" cy="2933700"/>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 val handle_event : </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event -&gt; unit Monad.m **)</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let </a:t>
            </a:r>
            <a:r>
              <a:rPr lang="en-US" sz="900" kern="1200">
                <a:solidFill>
                  <a:prstClr val="black"/>
                </a:solidFill>
                <a:latin typeface="Consolas Bold" charset="0"/>
                <a:ea typeface="ＭＳ Ｐゴシック" charset="0"/>
                <a:cs typeface="Consolas Bold" charset="0"/>
                <a:sym typeface="Consolas Bold" charset="0"/>
              </a:rPr>
              <a:t>handle_event</a:t>
            </a:r>
            <a:r>
              <a:rPr lang="en-US" sz="900" kern="1200">
                <a:solidFill>
                  <a:prstClr val="black"/>
                </a:solidFill>
                <a:latin typeface="Consolas" charset="0"/>
                <a:ea typeface="ＭＳ Ｐゴシック" charset="0"/>
                <a:cs typeface="Consolas" charset="0"/>
                <a:sym typeface="Consolas" charset="0"/>
              </a:rPr>
              <a:t> = function  | SwitchConnected swId -&gt; </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handle_switch_connected swId  | SwitchDisconnected swId -&gt;</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handle_switch_disconnected swId  | SwitchMessage (swId, xid0, msg) -&gt;    (match msg with     | PacketInMsg pktIn -&gt; </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handle_packet_in swId pktIn     | _ -&gt; </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Monad.ret ())    (** val main : unit Monad.m **)    let m</a:t>
            </a:r>
            <a:r>
              <a:rPr lang="en-US" sz="900" kern="1200">
                <a:solidFill>
                  <a:prstClr val="black"/>
                </a:solidFill>
                <a:latin typeface="Consolas Bold" charset="0"/>
                <a:ea typeface="ＭＳ Ｐゴシック" charset="0"/>
                <a:cs typeface="Consolas Bold" charset="0"/>
                <a:sym typeface="Consolas Bold" charset="0"/>
              </a:rPr>
              <a:t>ain</a:t>
            </a:r>
            <a:r>
              <a:rPr lang="en-US" sz="900" kern="1200">
                <a:solidFill>
                  <a:prstClr val="black"/>
                </a:solidFill>
                <a:latin typeface="Consolas" charset="0"/>
                <a:ea typeface="ＭＳ Ｐゴシック" charset="0"/>
                <a:cs typeface="Consolas" charset="0"/>
                <a:sym typeface="Consolas" charset="0"/>
              </a:rPr>
              <a:t> =    Monad.forever </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(Monad.bind Monad.recv (fun evt -&gt;</a:t>
            </a:r>
          </a:p>
          <a:p>
            <a:pPr algn="l" defTabSz="1300393" rtl="0">
              <a:lnSpc>
                <a:spcPts val="900"/>
              </a:lnSpc>
            </a:pPr>
            <a:r>
              <a:rPr lang="en-US" sz="900" kern="1200">
                <a:solidFill>
                  <a:prstClr val="black"/>
                </a:solidFill>
                <a:latin typeface="Consolas" charset="0"/>
                <a:ea typeface="ＭＳ Ｐゴシック" charset="0"/>
                <a:cs typeface="Consolas" charset="0"/>
                <a:sym typeface="Consolas" charset="0"/>
              </a:rPr>
              <a:t>         handle_event evt))</a:t>
            </a:r>
          </a:p>
        </p:txBody>
      </p:sp>
      <p:pic>
        <p:nvPicPr>
          <p:cNvPr id="45075" name="Picture 1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7915" y="7072315"/>
            <a:ext cx="193040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76" name="Rectangle 20"/>
          <p:cNvSpPr>
            <a:spLocks/>
          </p:cNvSpPr>
          <p:nvPr/>
        </p:nvSpPr>
        <p:spPr bwMode="auto">
          <a:xfrm>
            <a:off x="9996489" y="7581843"/>
            <a:ext cx="116324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Certified</a:t>
            </a:r>
          </a:p>
          <a:p>
            <a:pPr algn="l" defTabSz="1300393" rtl="0"/>
            <a:r>
              <a:rPr lang="en-US" sz="2600" kern="1200">
                <a:solidFill>
                  <a:prstClr val="black"/>
                </a:solidFill>
                <a:latin typeface="Calibri"/>
                <a:ea typeface="ＭＳ Ｐゴシック" charset="0"/>
                <a:cs typeface="Myriad Pro Light" charset="0"/>
              </a:rPr>
              <a:t>binary</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sp>
        <p:nvSpPr>
          <p:cNvPr id="25"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77005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6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070"/>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507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5072"/>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507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45073"/>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075"/>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45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autoUpdateAnimBg="0"/>
      <p:bldP spid="45069" grpId="0" autoUpdateAnimBg="0"/>
      <p:bldP spid="45070" grpId="0" animBg="1" autoUpdateAnimBg="0"/>
      <p:bldP spid="45071" grpId="0" autoUpdateAnimBg="0"/>
      <p:bldP spid="45072" grpId="0" autoUpdateAnimBg="0"/>
      <p:bldP spid="45074" grpId="0" animBg="1" autoUpdateAnimBg="0"/>
      <p:bldP spid="4507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
          <p:cNvSpPr>
            <a:spLocks noChangeShapeType="1"/>
          </p:cNvSpPr>
          <p:nvPr/>
        </p:nvSpPr>
        <p:spPr bwMode="auto">
          <a:xfrm rot="10800000" flipH="1">
            <a:off x="8445500" y="3028953"/>
            <a:ext cx="0" cy="1184274"/>
          </a:xfrm>
          <a:prstGeom prst="line">
            <a:avLst/>
          </a:prstGeom>
          <a:noFill/>
          <a:ln w="38100" cap="flat">
            <a:solidFill>
              <a:schemeClr val="tx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47106" name="Rectangle 2"/>
          <p:cNvSpPr>
            <a:spLocks/>
          </p:cNvSpPr>
          <p:nvPr/>
        </p:nvSpPr>
        <p:spPr bwMode="auto">
          <a:xfrm>
            <a:off x="6223002" y="2019302"/>
            <a:ext cx="4432300" cy="952501"/>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defTabSz="1300393" rtl="0"/>
            <a:r>
              <a:rPr lang="en-US" sz="3600" kern="1200">
                <a:solidFill>
                  <a:prstClr val="black"/>
                </a:solidFill>
                <a:latin typeface="Calibri"/>
                <a:ea typeface="ＭＳ Ｐゴシック" charset="0"/>
                <a:cs typeface="Myriad Pro Light" charset="0"/>
              </a:rPr>
              <a:t>NetKAT</a:t>
            </a:r>
          </a:p>
        </p:txBody>
      </p:sp>
      <p:cxnSp>
        <p:nvCxnSpPr>
          <p:cNvPr id="47107" name="AutoShape 3"/>
          <p:cNvCxnSpPr>
            <a:cxnSpLocks noChangeShapeType="1"/>
            <a:stCxn id="47108" idx="0"/>
            <a:endCxn id="47109" idx="0"/>
          </p:cNvCxnSpPr>
          <p:nvPr/>
        </p:nvCxnSpPr>
        <p:spPr bwMode="auto">
          <a:xfrm>
            <a:off x="8439150" y="4679950"/>
            <a:ext cx="0" cy="2184400"/>
          </a:xfrm>
          <a:prstGeom prst="straightConnector1">
            <a:avLst/>
          </a:pr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47108" name="Rectangle 4"/>
          <p:cNvSpPr>
            <a:spLocks/>
          </p:cNvSpPr>
          <p:nvPr/>
        </p:nvSpPr>
        <p:spPr bwMode="auto">
          <a:xfrm>
            <a:off x="6223002" y="4203701"/>
            <a:ext cx="4432300" cy="952501"/>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defTabSz="1300393" rtl="0"/>
            <a:r>
              <a:rPr lang="en-US" sz="3600" kern="1200">
                <a:solidFill>
                  <a:prstClr val="black"/>
                </a:solidFill>
                <a:latin typeface="Calibri"/>
                <a:ea typeface="ＭＳ Ｐゴシック" charset="0"/>
                <a:cs typeface="Myriad Pro Light" charset="0"/>
              </a:rPr>
              <a:t>Flow tables</a:t>
            </a:r>
          </a:p>
        </p:txBody>
      </p:sp>
      <p:sp>
        <p:nvSpPr>
          <p:cNvPr id="47109" name="Rectangle 5"/>
          <p:cNvSpPr>
            <a:spLocks/>
          </p:cNvSpPr>
          <p:nvPr/>
        </p:nvSpPr>
        <p:spPr bwMode="auto">
          <a:xfrm>
            <a:off x="6223002" y="6388102"/>
            <a:ext cx="4432300" cy="952501"/>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defTabSz="1300393" rtl="0"/>
            <a:r>
              <a:rPr lang="en-US" sz="3600" kern="1200">
                <a:solidFill>
                  <a:prstClr val="black"/>
                </a:solidFill>
                <a:latin typeface="Calibri"/>
                <a:ea typeface="ＭＳ Ｐゴシック" charset="0"/>
                <a:cs typeface="Myriad Pro Light" charset="0"/>
              </a:rPr>
              <a:t>OpenFlow messages</a:t>
            </a:r>
          </a:p>
        </p:txBody>
      </p:sp>
      <p:sp>
        <p:nvSpPr>
          <p:cNvPr id="47110" name="Rectangle 6"/>
          <p:cNvSpPr>
            <a:spLocks/>
          </p:cNvSpPr>
          <p:nvPr/>
        </p:nvSpPr>
        <p:spPr bwMode="auto">
          <a:xfrm>
            <a:off x="7188200" y="3289300"/>
            <a:ext cx="2514600" cy="5969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prstClr val="black"/>
                </a:solidFill>
                <a:latin typeface="Calibri"/>
                <a:ea typeface="ＭＳ Ｐゴシック" charset="0"/>
                <a:cs typeface="Myriad Pro Light" charset="0"/>
              </a:rPr>
              <a:t>Compiler</a:t>
            </a:r>
          </a:p>
        </p:txBody>
      </p:sp>
      <p:sp>
        <p:nvSpPr>
          <p:cNvPr id="47111" name="Rectangle 7"/>
          <p:cNvSpPr>
            <a:spLocks/>
          </p:cNvSpPr>
          <p:nvPr/>
        </p:nvSpPr>
        <p:spPr bwMode="auto">
          <a:xfrm>
            <a:off x="6769101" y="5384801"/>
            <a:ext cx="3365500" cy="5969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prstClr val="black"/>
                </a:solidFill>
                <a:latin typeface="Calibri"/>
                <a:ea typeface="ＭＳ Ｐゴシック" charset="0"/>
                <a:cs typeface="Myriad Pro Light" charset="0"/>
              </a:rPr>
              <a:t>Run-time system</a:t>
            </a:r>
          </a:p>
        </p:txBody>
      </p:sp>
      <p:sp>
        <p:nvSpPr>
          <p:cNvPr id="47112" name="Freeform 8"/>
          <p:cNvSpPr>
            <a:spLocks/>
          </p:cNvSpPr>
          <p:nvPr/>
        </p:nvSpPr>
        <p:spPr bwMode="auto">
          <a:xfrm>
            <a:off x="10706102" y="4140202"/>
            <a:ext cx="1069975" cy="1019174"/>
          </a:xfrm>
          <a:custGeom>
            <a:avLst/>
            <a:gdLst>
              <a:gd name="T0" fmla="*/ 0 w 21282"/>
              <a:gd name="T1" fmla="+- 0 6461 105"/>
              <a:gd name="T2" fmla="*/ 6461 h 21431"/>
              <a:gd name="T3" fmla="*/ 13885 w 21282"/>
              <a:gd name="T4" fmla="+- 0 106 105"/>
              <a:gd name="T5" fmla="*/ 106 h 21431"/>
              <a:gd name="T6" fmla="*/ 21253 w 21282"/>
              <a:gd name="T7" fmla="+- 0 11654 105"/>
              <a:gd name="T8" fmla="*/ 11654 h 21431"/>
              <a:gd name="T9" fmla="*/ 13885 w 21282"/>
              <a:gd name="T10" fmla="+- 0 21535 105"/>
              <a:gd name="T11" fmla="*/ 21535 h 21431"/>
              <a:gd name="T12" fmla="*/ 36 w 21282"/>
              <a:gd name="T13" fmla="+- 0 13946 105"/>
              <a:gd name="T14" fmla="*/ 13946 h 21431"/>
            </a:gdLst>
            <a:ahLst/>
            <a:cxnLst>
              <a:cxn ang="0">
                <a:pos x="T0" y="T2"/>
              </a:cxn>
              <a:cxn ang="0">
                <a:pos x="T3" y="T5"/>
              </a:cxn>
              <a:cxn ang="0">
                <a:pos x="T6" y="T8"/>
              </a:cxn>
              <a:cxn ang="0">
                <a:pos x="T9" y="T11"/>
              </a:cxn>
              <a:cxn ang="0">
                <a:pos x="T12" y="T14"/>
              </a:cxn>
            </a:cxnLst>
            <a:rect l="0" t="0" r="r" b="b"/>
            <a:pathLst>
              <a:path w="21282" h="21431">
                <a:moveTo>
                  <a:pt x="0" y="6356"/>
                </a:moveTo>
                <a:cubicBezTo>
                  <a:pt x="0" y="6356"/>
                  <a:pt x="8695" y="-105"/>
                  <a:pt x="13885" y="1"/>
                </a:cubicBezTo>
                <a:cubicBezTo>
                  <a:pt x="18237" y="91"/>
                  <a:pt x="20845" y="5369"/>
                  <a:pt x="21253" y="11549"/>
                </a:cubicBezTo>
                <a:cubicBezTo>
                  <a:pt x="21600" y="16814"/>
                  <a:pt x="18888" y="21495"/>
                  <a:pt x="13885" y="21430"/>
                </a:cubicBezTo>
                <a:cubicBezTo>
                  <a:pt x="8596" y="21361"/>
                  <a:pt x="36" y="13841"/>
                  <a:pt x="36" y="13841"/>
                </a:cubicBezTo>
              </a:path>
            </a:pathLst>
          </a:cu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47113" name="Rectangle 9"/>
          <p:cNvSpPr>
            <a:spLocks/>
          </p:cNvSpPr>
          <p:nvPr/>
        </p:nvSpPr>
        <p:spPr bwMode="auto">
          <a:xfrm>
            <a:off x="10845800" y="4368801"/>
            <a:ext cx="1905000" cy="482600"/>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prstClr val="black"/>
                </a:solidFill>
                <a:latin typeface="Calibri"/>
                <a:ea typeface="ＭＳ Ｐゴシック" charset="0"/>
                <a:cs typeface="Myriad Pro Light" charset="0"/>
              </a:rPr>
              <a:t>Optimizer</a:t>
            </a:r>
          </a:p>
        </p:txBody>
      </p:sp>
      <p:sp>
        <p:nvSpPr>
          <p:cNvPr id="47114" name="Rectangle 10"/>
          <p:cNvSpPr>
            <a:spLocks/>
          </p:cNvSpPr>
          <p:nvPr/>
        </p:nvSpPr>
        <p:spPr bwMode="auto">
          <a:xfrm>
            <a:off x="276227" y="1966913"/>
            <a:ext cx="5257801"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380960" indent="-228577" algn="l" defTabSz="1300393" rtl="0">
              <a:spcBef>
                <a:spcPts val="2999"/>
              </a:spcBef>
              <a:buClr>
                <a:srgbClr val="000000"/>
              </a:buClr>
              <a:buSzPct val="125000"/>
              <a:buFont typeface="Myriad Pro Light" charset="0"/>
              <a:buChar char="•"/>
            </a:pPr>
            <a:r>
              <a:rPr lang="en-US" sz="3600" kern="1200">
                <a:solidFill>
                  <a:prstClr val="black"/>
                </a:solidFill>
                <a:latin typeface="Calibri"/>
                <a:ea typeface="ＭＳ Ｐゴシック" charset="0"/>
                <a:cs typeface="Myriad Pro Light" charset="0"/>
              </a:rPr>
              <a:t>Each level of abstraction formalized in Coq</a:t>
            </a:r>
          </a:p>
          <a:p>
            <a:pPr marL="380960" indent="-228577" algn="l" defTabSz="1300393" rtl="0">
              <a:spcBef>
                <a:spcPts val="2999"/>
              </a:spcBef>
              <a:buClr>
                <a:srgbClr val="000000"/>
              </a:buClr>
              <a:buSzPct val="125000"/>
              <a:buFont typeface="Myriad Pro Light" charset="0"/>
              <a:buChar char="•"/>
            </a:pPr>
            <a:r>
              <a:rPr lang="en-US" sz="3600" kern="1200">
                <a:solidFill>
                  <a:prstClr val="black"/>
                </a:solidFill>
                <a:latin typeface="Calibri"/>
                <a:ea typeface="ＭＳ Ｐゴシック" charset="0"/>
                <a:cs typeface="Myriad Pro Light" charset="0"/>
              </a:rPr>
              <a:t>Machine-checked proofs that the transformations between levels preserve semantics</a:t>
            </a:r>
          </a:p>
          <a:p>
            <a:pPr marL="380960" indent="-228577" algn="l" defTabSz="1300393" rtl="0">
              <a:spcBef>
                <a:spcPts val="2999"/>
              </a:spcBef>
              <a:buClr>
                <a:srgbClr val="000000"/>
              </a:buClr>
              <a:buSzPct val="125000"/>
              <a:buFont typeface="Myriad Pro Light" charset="0"/>
              <a:buChar char="•"/>
            </a:pPr>
            <a:r>
              <a:rPr lang="en-US" sz="3600" kern="1200">
                <a:solidFill>
                  <a:prstClr val="black"/>
                </a:solidFill>
                <a:latin typeface="Calibri"/>
                <a:ea typeface="ＭＳ Ｐゴシック" charset="0"/>
                <a:cs typeface="Myriad Pro Light" charset="0"/>
              </a:rPr>
              <a:t>Code extracted to OCaml and deployed with real switch hardware</a:t>
            </a:r>
          </a:p>
        </p:txBody>
      </p:sp>
      <p:sp>
        <p:nvSpPr>
          <p:cNvPr id="47115" name="Rectangle 11"/>
          <p:cNvSpPr>
            <a:spLocks/>
          </p:cNvSpPr>
          <p:nvPr/>
        </p:nvSpPr>
        <p:spPr bwMode="auto">
          <a:xfrm>
            <a:off x="0" y="127001"/>
            <a:ext cx="13004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4800" kern="1200">
                <a:solidFill>
                  <a:prstClr val="black"/>
                </a:solidFill>
                <a:latin typeface="Calibri"/>
                <a:ea typeface="ＭＳ Ｐゴシック" charset="0"/>
                <a:cs typeface="Myriad Pro Light" charset="0"/>
              </a:rPr>
              <a:t>Certified NetKAT Controller</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44</a:t>
            </a:fld>
            <a:endParaRPr lang="en-US">
              <a:solidFill>
                <a:prstClr val="black">
                  <a:tint val="75000"/>
                </a:prstClr>
              </a:solidFill>
              <a:latin typeface="Calibri"/>
            </a:endParaRPr>
          </a:p>
        </p:txBody>
      </p:sp>
      <p:sp>
        <p:nvSpPr>
          <p:cNvPr id="16"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316444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11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114">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0" y="127001"/>
            <a:ext cx="13004800" cy="1270000"/>
          </a:xfrm>
          <a:ln/>
        </p:spPr>
        <p:txBody>
          <a:bodyPr/>
          <a:lstStyle/>
          <a:p>
            <a:r>
              <a:rPr lang="en-US"/>
              <a:t>NetKAT Compiler</a:t>
            </a:r>
          </a:p>
        </p:txBody>
      </p:sp>
      <p:sp>
        <p:nvSpPr>
          <p:cNvPr id="48130" name="Rectangle 2"/>
          <p:cNvSpPr>
            <a:spLocks/>
          </p:cNvSpPr>
          <p:nvPr/>
        </p:nvSpPr>
        <p:spPr bwMode="auto">
          <a:xfrm>
            <a:off x="877888" y="3536952"/>
            <a:ext cx="4711700" cy="54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400" kern="1200">
                <a:solidFill>
                  <a:prstClr val="black"/>
                </a:solidFill>
                <a:latin typeface="Myriad Pro Semibold" charset="0"/>
                <a:ea typeface="ＭＳ Ｐゴシック" charset="0"/>
                <a:cs typeface="Myriad Pro Semibold" charset="0"/>
                <a:sym typeface="Myriad Pro Semibold" charset="0"/>
              </a:rPr>
              <a:t>Correctness Theorem</a:t>
            </a:r>
          </a:p>
        </p:txBody>
      </p:sp>
      <p:sp>
        <p:nvSpPr>
          <p:cNvPr id="48131" name="Rectangle 3"/>
          <p:cNvSpPr>
            <a:spLocks/>
          </p:cNvSpPr>
          <p:nvPr/>
        </p:nvSpPr>
        <p:spPr bwMode="auto">
          <a:xfrm>
            <a:off x="928688" y="1489077"/>
            <a:ext cx="11137900" cy="1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400" kern="1200">
                <a:solidFill>
                  <a:prstClr val="black"/>
                </a:solidFill>
                <a:latin typeface="Myriad Pro Semibold" charset="0"/>
                <a:ea typeface="ＭＳ Ｐゴシック" charset="0"/>
                <a:cs typeface="Myriad Pro Semibold" charset="0"/>
                <a:sym typeface="Myriad Pro Semibold" charset="0"/>
              </a:rPr>
              <a:t>Overview</a:t>
            </a:r>
          </a:p>
          <a:p>
            <a:pPr algn="l" defTabSz="1300393" rtl="0">
              <a:buClr>
                <a:srgbClr val="000000"/>
              </a:buClr>
              <a:buSzPct val="125000"/>
              <a:buFont typeface="Myriad Pro Light" charset="0"/>
              <a:buChar char="•"/>
            </a:pPr>
            <a:r>
              <a:rPr lang="en-US" sz="3400" kern="1200">
                <a:solidFill>
                  <a:prstClr val="black"/>
                </a:solidFill>
                <a:latin typeface="Calibri"/>
                <a:ea typeface="ＭＳ Ｐゴシック" charset="0"/>
                <a:cs typeface="Myriad Pro Light" charset="0"/>
              </a:rPr>
              <a:t>Compiler: maps NetKAT programs to flow tables</a:t>
            </a:r>
          </a:p>
          <a:p>
            <a:pPr algn="l" defTabSz="1300393" rtl="0">
              <a:spcBef>
                <a:spcPts val="1200"/>
              </a:spcBef>
              <a:buClr>
                <a:srgbClr val="000000"/>
              </a:buClr>
              <a:buSzPct val="125000"/>
              <a:buFont typeface="Myriad Pro Light" charset="0"/>
              <a:buChar char="•"/>
            </a:pPr>
            <a:r>
              <a:rPr lang="en-US" sz="3400" kern="1200">
                <a:solidFill>
                  <a:prstClr val="black"/>
                </a:solidFill>
                <a:latin typeface="Calibri"/>
                <a:ea typeface="ＭＳ Ｐゴシック" charset="0"/>
                <a:cs typeface="Myriad Pro Light" charset="0"/>
              </a:rPr>
              <a:t>Optimizer: eliminates </a:t>
            </a:r>
            <a:r>
              <a:rPr lang="ja-JP" altLang="en-US" sz="3400" kern="1200">
                <a:solidFill>
                  <a:prstClr val="black"/>
                </a:solidFill>
                <a:latin typeface="Arial"/>
                <a:ea typeface="ＭＳ Ｐゴシック" charset="0"/>
                <a:cs typeface="Myriad Pro Light" charset="0"/>
              </a:rPr>
              <a:t>“</a:t>
            </a:r>
            <a:r>
              <a:rPr lang="en-US" sz="3400" kern="1200">
                <a:solidFill>
                  <a:prstClr val="black"/>
                </a:solidFill>
                <a:latin typeface="Calibri"/>
                <a:ea typeface="ＭＳ Ｐゴシック" charset="0"/>
                <a:cs typeface="Myriad Pro Light" charset="0"/>
              </a:rPr>
              <a:t>empty</a:t>
            </a:r>
            <a:r>
              <a:rPr lang="ja-JP" altLang="en-US" sz="3400" kern="1200">
                <a:solidFill>
                  <a:prstClr val="black"/>
                </a:solidFill>
                <a:latin typeface="Arial"/>
                <a:ea typeface="ＭＳ Ｐゴシック" charset="0"/>
                <a:cs typeface="Myriad Pro Light" charset="0"/>
              </a:rPr>
              <a:t>”</a:t>
            </a:r>
            <a:r>
              <a:rPr lang="en-US" sz="3400" kern="1200">
                <a:solidFill>
                  <a:prstClr val="black"/>
                </a:solidFill>
                <a:latin typeface="Calibri"/>
                <a:ea typeface="ＭＳ Ｐゴシック" charset="0"/>
                <a:cs typeface="Myriad Pro Light" charset="0"/>
              </a:rPr>
              <a:t> and </a:t>
            </a:r>
            <a:r>
              <a:rPr lang="ja-JP" altLang="en-US" sz="3400" kern="1200">
                <a:solidFill>
                  <a:prstClr val="black"/>
                </a:solidFill>
                <a:latin typeface="Arial"/>
                <a:ea typeface="ＭＳ Ｐゴシック" charset="0"/>
                <a:cs typeface="Myriad Pro Light" charset="0"/>
              </a:rPr>
              <a:t>“</a:t>
            </a:r>
            <a:r>
              <a:rPr lang="en-US" sz="3400" kern="1200">
                <a:solidFill>
                  <a:prstClr val="black"/>
                </a:solidFill>
                <a:latin typeface="Calibri"/>
                <a:ea typeface="ＭＳ Ｐゴシック" charset="0"/>
                <a:cs typeface="Myriad Pro Light" charset="0"/>
              </a:rPr>
              <a:t>shadowed</a:t>
            </a:r>
            <a:r>
              <a:rPr lang="ja-JP" altLang="en-US" sz="3400" kern="1200">
                <a:solidFill>
                  <a:prstClr val="black"/>
                </a:solidFill>
                <a:latin typeface="Arial"/>
                <a:ea typeface="ＭＳ Ｐゴシック" charset="0"/>
                <a:cs typeface="Myriad Pro Light" charset="0"/>
              </a:rPr>
              <a:t>”</a:t>
            </a:r>
            <a:r>
              <a:rPr lang="en-US" sz="3400" kern="1200">
                <a:solidFill>
                  <a:prstClr val="black"/>
                </a:solidFill>
                <a:latin typeface="Calibri"/>
                <a:ea typeface="ＭＳ Ｐゴシック" charset="0"/>
                <a:cs typeface="Myriad Pro Light" charset="0"/>
              </a:rPr>
              <a:t> rules</a:t>
            </a:r>
          </a:p>
        </p:txBody>
      </p:sp>
      <p:sp>
        <p:nvSpPr>
          <p:cNvPr id="48132" name="Rectangle 4"/>
          <p:cNvSpPr>
            <a:spLocks/>
          </p:cNvSpPr>
          <p:nvPr/>
        </p:nvSpPr>
        <p:spPr bwMode="auto">
          <a:xfrm>
            <a:off x="866989" y="6502400"/>
            <a:ext cx="103759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400" kern="1200" dirty="0">
                <a:solidFill>
                  <a:prstClr val="black"/>
                </a:solidFill>
                <a:latin typeface="Myriad Pro Semibold" charset="0"/>
                <a:ea typeface="ＭＳ Ｐゴシック" charset="0"/>
                <a:cs typeface="Myriad Pro Semibold" charset="0"/>
                <a:sym typeface="Myriad Pro Semibold" charset="0"/>
              </a:rPr>
              <a:t>Formalization Highlights</a:t>
            </a:r>
          </a:p>
          <a:p>
            <a:pPr algn="l" defTabSz="1300393" rtl="0">
              <a:spcBef>
                <a:spcPts val="1200"/>
              </a:spcBef>
              <a:buClr>
                <a:srgbClr val="000000"/>
              </a:buClr>
              <a:buSzPct val="125000"/>
              <a:buFont typeface="Myriad Pro Light" charset="0"/>
              <a:buChar char="•"/>
            </a:pPr>
            <a:r>
              <a:rPr lang="en-US" sz="3400" kern="1200" dirty="0">
                <a:solidFill>
                  <a:prstClr val="black"/>
                </a:solidFill>
                <a:latin typeface="Calibri"/>
                <a:ea typeface="ＭＳ Ｐゴシック" charset="0"/>
                <a:cs typeface="Myriad Pro Light" charset="0"/>
              </a:rPr>
              <a:t>Library of algebraic properties of flow tables</a:t>
            </a:r>
          </a:p>
          <a:p>
            <a:pPr algn="l" defTabSz="1300393" rtl="0">
              <a:spcBef>
                <a:spcPts val="1200"/>
              </a:spcBef>
              <a:buClr>
                <a:srgbClr val="000000"/>
              </a:buClr>
              <a:buSzPct val="125000"/>
              <a:buFont typeface="Myriad Pro Light" charset="0"/>
              <a:buChar char="•"/>
            </a:pPr>
            <a:r>
              <a:rPr lang="en-US" sz="3400" kern="1200" dirty="0">
                <a:solidFill>
                  <a:prstClr val="black"/>
                </a:solidFill>
                <a:latin typeface="Calibri"/>
                <a:ea typeface="ＭＳ Ｐゴシック" charset="0"/>
                <a:cs typeface="Myriad Pro Light" charset="0"/>
              </a:rPr>
              <a:t>New tactic for proving equalities on bags</a:t>
            </a:r>
          </a:p>
          <a:p>
            <a:pPr algn="l" defTabSz="1300393" rtl="0">
              <a:spcBef>
                <a:spcPts val="1200"/>
              </a:spcBef>
              <a:buClr>
                <a:srgbClr val="000000"/>
              </a:buClr>
              <a:buSzPct val="125000"/>
              <a:buFont typeface="Myriad Pro Light" charset="0"/>
              <a:buChar char="•"/>
            </a:pPr>
            <a:r>
              <a:rPr lang="en-US" sz="3400" kern="1200" dirty="0">
                <a:solidFill>
                  <a:prstClr val="black"/>
                </a:solidFill>
                <a:latin typeface="Calibri"/>
                <a:ea typeface="ＭＳ Ｐゴシック" charset="0"/>
                <a:cs typeface="Myriad Pro Light" charset="0"/>
              </a:rPr>
              <a:t>Key invariant: all packet patterns </a:t>
            </a:r>
            <a:r>
              <a:rPr lang="ja-JP" altLang="en-US" sz="3400" kern="1200" dirty="0">
                <a:solidFill>
                  <a:prstClr val="black"/>
                </a:solidFill>
                <a:latin typeface="Arial"/>
                <a:ea typeface="ＭＳ Ｐゴシック" charset="0"/>
                <a:cs typeface="Myriad Pro Light" charset="0"/>
              </a:rPr>
              <a:t>“</a:t>
            </a:r>
            <a:r>
              <a:rPr lang="en-US" sz="3400" kern="1200" dirty="0">
                <a:solidFill>
                  <a:prstClr val="black"/>
                </a:solidFill>
                <a:latin typeface="Calibri"/>
                <a:ea typeface="ＭＳ Ｐゴシック" charset="0"/>
                <a:cs typeface="Myriad Pro Light" charset="0"/>
              </a:rPr>
              <a:t>natural</a:t>
            </a:r>
            <a:r>
              <a:rPr lang="ja-JP" altLang="en-US" sz="3400" kern="1200" dirty="0">
                <a:solidFill>
                  <a:prstClr val="black"/>
                </a:solidFill>
                <a:latin typeface="Arial"/>
                <a:ea typeface="ＭＳ Ｐゴシック" charset="0"/>
                <a:cs typeface="Myriad Pro Light" charset="0"/>
              </a:rPr>
              <a:t>”</a:t>
            </a:r>
            <a:endParaRPr lang="en-US" sz="3400" kern="1200" dirty="0">
              <a:solidFill>
                <a:prstClr val="black"/>
              </a:solidFill>
              <a:latin typeface="Calibri"/>
              <a:ea typeface="ＭＳ Ｐゴシック" charset="0"/>
              <a:cs typeface="Myriad Pro Light" charset="0"/>
            </a:endParaRPr>
          </a:p>
        </p:txBody>
      </p:sp>
      <p:sp>
        <p:nvSpPr>
          <p:cNvPr id="48133" name="Rectangle 5"/>
          <p:cNvSpPr>
            <a:spLocks/>
          </p:cNvSpPr>
          <p:nvPr/>
        </p:nvSpPr>
        <p:spPr bwMode="auto">
          <a:xfrm>
            <a:off x="965200" y="4191002"/>
            <a:ext cx="9105900" cy="2171701"/>
          </a:xfrm>
          <a:prstGeom prst="rect">
            <a:avLst/>
          </a:prstGeom>
          <a:solidFill>
            <a:srgbClr val="A4CCFF"/>
          </a:solidFill>
          <a:ln w="19050" cap="flat">
            <a:solidFill>
              <a:srgbClr val="80A1CB"/>
            </a:solidFill>
            <a:prstDash val="solid"/>
            <a:miter lim="800000"/>
            <a:headEnd type="none" w="med" len="med"/>
            <a:tailEnd type="none" w="med" len="med"/>
          </a:ln>
        </p:spPr>
        <p:txBody>
          <a:bodyPr lIns="0" tIns="0" rIns="0" bIns="0" anchor="ctr"/>
          <a:lstStyle/>
          <a:p>
            <a:pPr algn="l" defTabSz="1300393" rtl="0"/>
            <a:r>
              <a:rPr lang="en-US" sz="2400" kern="1200">
                <a:solidFill>
                  <a:prstClr val="black"/>
                </a:solidFill>
                <a:latin typeface="Consolas" charset="0"/>
                <a:ea typeface="ＭＳ Ｐゴシック" charset="0"/>
                <a:cs typeface="Consolas" charset="0"/>
                <a:sym typeface="Consolas" charset="0"/>
              </a:rPr>
              <a:t>  </a:t>
            </a:r>
            <a:r>
              <a:rPr lang="en-US" sz="2400" kern="1200">
                <a:solidFill>
                  <a:prstClr val="black"/>
                </a:solidFill>
                <a:latin typeface="Consolas Bold" charset="0"/>
                <a:ea typeface="ＭＳ Ｐゴシック" charset="0"/>
                <a:cs typeface="Consolas Bold" charset="0"/>
                <a:sym typeface="Consolas Bold" charset="0"/>
              </a:rPr>
              <a:t>Theorem</a:t>
            </a:r>
            <a:r>
              <a:rPr lang="en-US" sz="2400" kern="1200">
                <a:solidFill>
                  <a:prstClr val="black"/>
                </a:solidFill>
                <a:latin typeface="Consolas" charset="0"/>
                <a:ea typeface="ＭＳ Ｐゴシック" charset="0"/>
                <a:cs typeface="Consolas" charset="0"/>
                <a:sym typeface="Consolas" charset="0"/>
              </a:rPr>
              <a:t> compile_correct : </a:t>
            </a:r>
          </a:p>
          <a:p>
            <a:pPr algn="l" defTabSz="1300393" rtl="0"/>
            <a:r>
              <a:rPr lang="en-US" sz="2400" kern="1200">
                <a:solidFill>
                  <a:prstClr val="black"/>
                </a:solidFill>
                <a:latin typeface="Consolas" charset="0"/>
                <a:ea typeface="ＭＳ Ｐゴシック" charset="0"/>
                <a:cs typeface="Consolas" charset="0"/>
                <a:sym typeface="Consolas" charset="0"/>
              </a:rPr>
              <a:t>    </a:t>
            </a:r>
            <a:r>
              <a:rPr lang="en-US" sz="2400" kern="1200">
                <a:solidFill>
                  <a:prstClr val="black"/>
                </a:solidFill>
                <a:latin typeface="Consolas Bold" charset="0"/>
                <a:ea typeface="ＭＳ Ｐゴシック" charset="0"/>
                <a:cs typeface="Consolas Bold" charset="0"/>
                <a:sym typeface="Consolas Bold" charset="0"/>
              </a:rPr>
              <a:t>forall</a:t>
            </a:r>
            <a:r>
              <a:rPr lang="en-US" sz="2400" kern="1200">
                <a:solidFill>
                  <a:prstClr val="black"/>
                </a:solidFill>
                <a:latin typeface="Consolas" charset="0"/>
                <a:ea typeface="ＭＳ Ｐゴシック" charset="0"/>
                <a:cs typeface="Consolas" charset="0"/>
                <a:sym typeface="Consolas" charset="0"/>
              </a:rPr>
              <a:t> opt pol sw pt pk bufId,      SemanticsPreserving opt -&gt; </a:t>
            </a:r>
          </a:p>
          <a:p>
            <a:pPr algn="l" defTabSz="1300393" rtl="0"/>
            <a:r>
              <a:rPr lang="en-US" sz="2400" kern="1200">
                <a:solidFill>
                  <a:prstClr val="black"/>
                </a:solidFill>
                <a:latin typeface="Consolas" charset="0"/>
                <a:ea typeface="ＭＳ Ｐゴシック" charset="0"/>
                <a:cs typeface="Consolas" charset="0"/>
                <a:sym typeface="Consolas" charset="0"/>
              </a:rPr>
              <a:t>      netcore_eval pol sw pt pk bufId =      flowtable_eval (compile pol sw) sw pt pk bufId.</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45</a:t>
            </a:fld>
            <a:endParaRPr lang="en-US">
              <a:solidFill>
                <a:prstClr val="black">
                  <a:tint val="75000"/>
                </a:prstClr>
              </a:solidFill>
              <a:latin typeface="Calibri"/>
            </a:endParaRPr>
          </a:p>
        </p:txBody>
      </p:sp>
      <p:sp>
        <p:nvSpPr>
          <p:cNvPr id="10"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84834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813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autoUpdateAnimBg="0"/>
      <p:bldP spid="48133"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0" y="127001"/>
            <a:ext cx="13004800" cy="1270000"/>
          </a:xfrm>
          <a:ln/>
        </p:spPr>
        <p:txBody>
          <a:bodyPr/>
          <a:lstStyle/>
          <a:p>
            <a:r>
              <a:rPr lang="en-US"/>
              <a:t>OpenFlow 1.0 Specification</a:t>
            </a:r>
          </a:p>
        </p:txBody>
      </p:sp>
      <p:grpSp>
        <p:nvGrpSpPr>
          <p:cNvPr id="49162" name="Group 10"/>
          <p:cNvGrpSpPr>
            <a:grpSpLocks/>
          </p:cNvGrpSpPr>
          <p:nvPr/>
        </p:nvGrpSpPr>
        <p:grpSpPr bwMode="auto">
          <a:xfrm>
            <a:off x="660402" y="1676400"/>
            <a:ext cx="4837113" cy="7416801"/>
            <a:chOff x="0" y="0"/>
            <a:chExt cx="3047" cy="4672"/>
          </a:xfrm>
        </p:grpSpPr>
        <p:grpSp>
          <p:nvGrpSpPr>
            <p:cNvPr id="49160" name="Group 8"/>
            <p:cNvGrpSpPr>
              <a:grpSpLocks/>
            </p:cNvGrpSpPr>
            <p:nvPr/>
          </p:nvGrpSpPr>
          <p:grpSpPr bwMode="auto">
            <a:xfrm>
              <a:off x="0" y="0"/>
              <a:ext cx="3047" cy="4672"/>
              <a:chOff x="0" y="0"/>
              <a:chExt cx="3047" cy="4672"/>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
                <a:ext cx="524"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t="166" r="1257" b="499"/>
              <a:stretch>
                <a:fillRect/>
              </a:stretch>
            </p:blipFill>
            <p:spPr bwMode="auto">
              <a:xfrm>
                <a:off x="504" y="0"/>
                <a:ext cx="532"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 y="0"/>
                <a:ext cx="525"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 y="8"/>
                <a:ext cx="524"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 y="8"/>
                <a:ext cx="533"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 y="8"/>
                <a:ext cx="527" cy="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49161" name="Rectangle 9"/>
            <p:cNvSpPr>
              <a:spLocks/>
            </p:cNvSpPr>
            <p:nvPr/>
          </p:nvSpPr>
          <p:spPr bwMode="auto">
            <a:xfrm>
              <a:off x="16" y="16"/>
              <a:ext cx="3016" cy="4640"/>
            </a:xfrm>
            <a:prstGeom prst="rect">
              <a:avLst/>
            </a:prstGeom>
            <a:noFill/>
            <a:ln w="50800" cap="flat">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grpSp>
      <p:sp>
        <p:nvSpPr>
          <p:cNvPr id="49163" name="Rectangle 11"/>
          <p:cNvSpPr>
            <a:spLocks/>
          </p:cNvSpPr>
          <p:nvPr/>
        </p:nvSpPr>
        <p:spPr bwMode="auto">
          <a:xfrm>
            <a:off x="6335713" y="1784350"/>
            <a:ext cx="5372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42 pages...</a:t>
            </a:r>
          </a:p>
        </p:txBody>
      </p:sp>
      <p:sp>
        <p:nvSpPr>
          <p:cNvPr id="49164" name="Rectangle 12"/>
          <p:cNvSpPr>
            <a:spLocks/>
          </p:cNvSpPr>
          <p:nvPr/>
        </p:nvSpPr>
        <p:spPr bwMode="auto">
          <a:xfrm>
            <a:off x="6345239" y="3055937"/>
            <a:ext cx="558800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...of informal prose</a:t>
            </a:r>
          </a:p>
        </p:txBody>
      </p:sp>
      <p:sp>
        <p:nvSpPr>
          <p:cNvPr id="49165" name="Rectangle 13"/>
          <p:cNvSpPr>
            <a:spLocks/>
          </p:cNvSpPr>
          <p:nvPr/>
        </p:nvSpPr>
        <p:spPr bwMode="auto">
          <a:xfrm>
            <a:off x="6350002" y="5618163"/>
            <a:ext cx="558800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...and C struct definitions</a:t>
            </a:r>
          </a:p>
        </p:txBody>
      </p:sp>
      <p:sp>
        <p:nvSpPr>
          <p:cNvPr id="49166" name="Rectangle 14"/>
          <p:cNvSpPr>
            <a:spLocks/>
          </p:cNvSpPr>
          <p:nvPr/>
        </p:nvSpPr>
        <p:spPr bwMode="auto">
          <a:xfrm>
            <a:off x="6388101" y="4448147"/>
            <a:ext cx="36546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...diagrams and flow charts</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sp>
        <p:nvSpPr>
          <p:cNvPr id="19"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51987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ln/>
        </p:spPr>
        <p:txBody>
          <a:bodyPr/>
          <a:lstStyle/>
          <a:p>
            <a:r>
              <a:rPr lang="en-US"/>
              <a:t>Featherweight OpenFlow</a:t>
            </a:r>
          </a:p>
        </p:txBody>
      </p:sp>
      <p:grpSp>
        <p:nvGrpSpPr>
          <p:cNvPr id="50180" name="Group 4"/>
          <p:cNvGrpSpPr>
            <a:grpSpLocks/>
          </p:cNvGrpSpPr>
          <p:nvPr/>
        </p:nvGrpSpPr>
        <p:grpSpPr bwMode="auto">
          <a:xfrm>
            <a:off x="6870700" y="2374900"/>
            <a:ext cx="5448300" cy="6718300"/>
            <a:chOff x="0" y="0"/>
            <a:chExt cx="3432" cy="4232"/>
          </a:xfrm>
        </p:grpSpPr>
        <p:sp>
          <p:nvSpPr>
            <p:cNvPr id="50178" name="Rectangle 2"/>
            <p:cNvSpPr>
              <a:spLocks/>
            </p:cNvSpPr>
            <p:nvPr/>
          </p:nvSpPr>
          <p:spPr bwMode="auto">
            <a:xfrm>
              <a:off x="0" y="0"/>
              <a:ext cx="3432" cy="4232"/>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lstStyle/>
            <a:p>
              <a:pPr algn="l" defTabSz="1300393" rtl="0"/>
              <a:endParaRPr lang="en-US" sz="2600" kern="1200">
                <a:solidFill>
                  <a:prstClr val="black"/>
                </a:solidFill>
                <a:latin typeface="Calibri"/>
                <a:ea typeface="+mn-ea"/>
                <a:cs typeface="+mn-cs"/>
              </a:endParaRP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 y="191"/>
              <a:ext cx="3110" cy="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grpSp>
        <p:nvGrpSpPr>
          <p:cNvPr id="50183" name="Group 7"/>
          <p:cNvGrpSpPr>
            <a:grpSpLocks/>
          </p:cNvGrpSpPr>
          <p:nvPr/>
        </p:nvGrpSpPr>
        <p:grpSpPr bwMode="auto">
          <a:xfrm>
            <a:off x="431799" y="2425701"/>
            <a:ext cx="5600700" cy="3632201"/>
            <a:chOff x="0" y="0"/>
            <a:chExt cx="3528" cy="2288"/>
          </a:xfrm>
        </p:grpSpPr>
        <p:sp>
          <p:nvSpPr>
            <p:cNvPr id="50181" name="Rectangle 5"/>
            <p:cNvSpPr>
              <a:spLocks/>
            </p:cNvSpPr>
            <p:nvPr/>
          </p:nvSpPr>
          <p:spPr bwMode="auto">
            <a:xfrm>
              <a:off x="0" y="0"/>
              <a:ext cx="3528" cy="2288"/>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lstStyle/>
            <a:p>
              <a:pPr algn="l" defTabSz="1300393" rtl="0"/>
              <a:endParaRPr lang="en-US" sz="2600" kern="1200">
                <a:solidFill>
                  <a:prstClr val="black"/>
                </a:solidFill>
                <a:latin typeface="Calibri"/>
                <a:ea typeface="+mn-ea"/>
                <a:cs typeface="+mn-cs"/>
              </a:endParaRPr>
            </a:p>
          </p:txBody>
        </p:sp>
        <p:pic>
          <p:nvPicPr>
            <p:cNvPr id="50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92"/>
              <a:ext cx="3112"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50184" name="Rectangle 8"/>
          <p:cNvSpPr>
            <a:spLocks/>
          </p:cNvSpPr>
          <p:nvPr/>
        </p:nvSpPr>
        <p:spPr bwMode="auto">
          <a:xfrm>
            <a:off x="447677" y="1858263"/>
            <a:ext cx="1338187" cy="52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3400" kern="1200">
                <a:solidFill>
                  <a:prstClr val="black"/>
                </a:solidFill>
                <a:latin typeface="Myriad Pro Bold" charset="0"/>
                <a:ea typeface="ＭＳ Ｐゴシック" charset="0"/>
                <a:cs typeface="Myriad Pro Bold" charset="0"/>
                <a:sym typeface="Myriad Pro Bold" charset="0"/>
              </a:rPr>
              <a:t>Syntax</a:t>
            </a:r>
          </a:p>
        </p:txBody>
      </p:sp>
      <p:sp>
        <p:nvSpPr>
          <p:cNvPr id="50185" name="Rectangle 9"/>
          <p:cNvSpPr>
            <a:spLocks/>
          </p:cNvSpPr>
          <p:nvPr/>
        </p:nvSpPr>
        <p:spPr bwMode="auto">
          <a:xfrm>
            <a:off x="6862763" y="1821190"/>
            <a:ext cx="2035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3400" kern="1200">
                <a:solidFill>
                  <a:prstClr val="black"/>
                </a:solidFill>
                <a:latin typeface="Myriad Pro Bold" charset="0"/>
                <a:ea typeface="ＭＳ Ｐゴシック" charset="0"/>
                <a:cs typeface="Myriad Pro Bold" charset="0"/>
                <a:sym typeface="Myriad Pro Bold" charset="0"/>
              </a:rPr>
              <a:t>Semantics</a:t>
            </a:r>
          </a:p>
        </p:txBody>
      </p:sp>
      <p:sp>
        <p:nvSpPr>
          <p:cNvPr id="50186" name="Rectangle 10"/>
          <p:cNvSpPr>
            <a:spLocks/>
          </p:cNvSpPr>
          <p:nvPr/>
        </p:nvSpPr>
        <p:spPr bwMode="auto">
          <a:xfrm>
            <a:off x="446087" y="6391275"/>
            <a:ext cx="6032501"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400" kern="1200">
                <a:solidFill>
                  <a:prstClr val="black"/>
                </a:solidFill>
                <a:latin typeface="Myriad Pro Bold" charset="0"/>
                <a:ea typeface="ＭＳ Ｐゴシック" charset="0"/>
                <a:cs typeface="Myriad Pro Bold" charset="0"/>
                <a:sym typeface="Myriad Pro Bold" charset="0"/>
              </a:rPr>
              <a:t>Key Features:</a:t>
            </a:r>
          </a:p>
          <a:p>
            <a:pPr algn="l" defTabSz="1300393" rtl="0">
              <a:buSzPct val="125000"/>
              <a:buFont typeface="Myriad Pro Light" charset="0"/>
              <a:buChar char="•"/>
            </a:pPr>
            <a:r>
              <a:rPr lang="en-US" sz="3400" kern="1200">
                <a:solidFill>
                  <a:prstClr val="black"/>
                </a:solidFill>
                <a:latin typeface="Calibri"/>
                <a:ea typeface="ＭＳ Ｐゴシック" charset="0"/>
                <a:cs typeface="Myriad Pro Light" charset="0"/>
              </a:rPr>
              <a:t>Models all features related to packet forwarding and </a:t>
            </a:r>
            <a:r>
              <a:rPr lang="en-US" sz="3400" kern="1200">
                <a:solidFill>
                  <a:prstClr val="black"/>
                </a:solidFill>
                <a:latin typeface="Myriad Pro Light It" charset="0"/>
                <a:ea typeface="ＭＳ Ｐゴシック" charset="0"/>
                <a:cs typeface="Myriad Pro Light It" charset="0"/>
                <a:sym typeface="Myriad Pro Light It" charset="0"/>
              </a:rPr>
              <a:t>all</a:t>
            </a:r>
            <a:r>
              <a:rPr lang="en-US" sz="3400" kern="1200">
                <a:solidFill>
                  <a:prstClr val="black"/>
                </a:solidFill>
                <a:latin typeface="Calibri"/>
                <a:ea typeface="ＭＳ Ｐゴシック" charset="0"/>
                <a:cs typeface="Myriad Pro Light" charset="0"/>
              </a:rPr>
              <a:t> essential asynchrony</a:t>
            </a:r>
          </a:p>
          <a:p>
            <a:pPr algn="l" defTabSz="1300393" rtl="0">
              <a:buSzPct val="125000"/>
              <a:buFont typeface="Myriad Pro Light" charset="0"/>
              <a:buChar char="•"/>
            </a:pPr>
            <a:r>
              <a:rPr lang="en-US" sz="3400" kern="1200">
                <a:solidFill>
                  <a:prstClr val="black"/>
                </a:solidFill>
                <a:latin typeface="Calibri"/>
                <a:ea typeface="ＭＳ Ｐゴシック" charset="0"/>
                <a:cs typeface="Myriad Pro Light" charset="0"/>
              </a:rPr>
              <a:t>Supports arbitrary controllers</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sp>
        <p:nvSpPr>
          <p:cNvPr id="15"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81855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650240" y="390596"/>
            <a:ext cx="11704320" cy="1126630"/>
          </a:xfrm>
          <a:ln/>
        </p:spPr>
        <p:txBody>
          <a:bodyPr/>
          <a:lstStyle/>
          <a:p>
            <a:r>
              <a:rPr lang="en-US" dirty="0"/>
              <a:t>Forwarding</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l="20453" r="4504" b="10188"/>
          <a:stretch>
            <a:fillRect/>
          </a:stretch>
        </p:blipFill>
        <p:spPr bwMode="auto">
          <a:xfrm>
            <a:off x="777875" y="5065716"/>
            <a:ext cx="4673600" cy="4167186"/>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grpSp>
        <p:nvGrpSpPr>
          <p:cNvPr id="51205" name="Group 5"/>
          <p:cNvGrpSpPr>
            <a:grpSpLocks/>
          </p:cNvGrpSpPr>
          <p:nvPr/>
        </p:nvGrpSpPr>
        <p:grpSpPr bwMode="auto">
          <a:xfrm>
            <a:off x="4305302" y="5067302"/>
            <a:ext cx="8509001" cy="4368801"/>
            <a:chOff x="0" y="0"/>
            <a:chExt cx="5360" cy="2752"/>
          </a:xfrm>
        </p:grpSpPr>
        <p:sp>
          <p:nvSpPr>
            <p:cNvPr id="51203" name="Rectangle 3"/>
            <p:cNvSpPr>
              <a:spLocks/>
            </p:cNvSpPr>
            <p:nvPr/>
          </p:nvSpPr>
          <p:spPr bwMode="auto">
            <a:xfrm>
              <a:off x="1400" y="0"/>
              <a:ext cx="3960" cy="2752"/>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defTabSz="1300393" rtl="0"/>
              <a:r>
                <a:rPr lang="en-US" sz="1000" kern="1200" dirty="0">
                  <a:solidFill>
                    <a:srgbClr val="262626"/>
                  </a:solidFill>
                  <a:latin typeface="Consolas Bold" charset="0"/>
                  <a:ea typeface="ＭＳ Ｐゴシック" charset="0"/>
                  <a:cs typeface="Consolas Bold" charset="0"/>
                  <a:sym typeface="Consolas Bold" charset="0"/>
                </a:rPr>
                <a:t>Definition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Pattern_inter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p </a:t>
              </a:r>
              <a:r>
                <a:rPr lang="en-US" sz="1000" kern="1200" dirty="0" err="1">
                  <a:solidFill>
                    <a:srgbClr val="262626"/>
                  </a:solidFill>
                  <a:latin typeface="Consolas" charset="0"/>
                  <a:ea typeface="ＭＳ Ｐゴシック" charset="0"/>
                  <a:cs typeface="Consolas" charset="0"/>
                  <a:sym typeface="Consolas" charset="0"/>
                </a:rPr>
                <a:t>p'</a:t>
              </a:r>
              <a:r>
                <a:rPr lang="en-US" sz="1000" kern="1200" dirty="0" err="1">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Pattern</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dlSrc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434343"/>
                  </a:solidFill>
                  <a:latin typeface="Consolas" charset="0"/>
                  <a:ea typeface="ＭＳ Ｐゴシック" charset="0"/>
                  <a:cs typeface="Consolas" charset="0"/>
                  <a:sym typeface="Consolas" charset="0"/>
                </a:rPr>
                <a:t>EthernetAddress</a:t>
              </a:r>
              <a:r>
                <a:rPr lang="en-US" sz="1000" kern="1200" dirty="0" err="1">
                  <a:solidFill>
                    <a:srgbClr val="262626"/>
                  </a:solidFill>
                  <a:latin typeface="Consolas" charset="0"/>
                  <a:ea typeface="ＭＳ Ｐゴシック" charset="0"/>
                  <a:cs typeface="Consolas" charset="0"/>
                  <a:sym typeface="Consolas" charset="0"/>
                </a:rPr>
                <a:t>.eqdec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ptrnDlSrc</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ptrnDlSrc</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dlDst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434343"/>
                  </a:solidFill>
                  <a:latin typeface="Consolas" charset="0"/>
                  <a:ea typeface="ＭＳ Ｐゴシック" charset="0"/>
                  <a:cs typeface="Consolas" charset="0"/>
                  <a:sym typeface="Consolas" charset="0"/>
                </a:rPr>
                <a:t>EthernetAddress</a:t>
              </a:r>
              <a:r>
                <a:rPr lang="en-US" sz="1000" kern="1200" dirty="0" err="1">
                  <a:solidFill>
                    <a:srgbClr val="262626"/>
                  </a:solidFill>
                  <a:latin typeface="Consolas" charset="0"/>
                  <a:ea typeface="ＭＳ Ｐゴシック" charset="0"/>
                  <a:cs typeface="Consolas" charset="0"/>
                  <a:sym typeface="Consolas" charset="0"/>
                </a:rPr>
                <a:t>.eqdec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ptrnDlDst</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ptrnDlDst</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dlType</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Word16</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ptrnDlType</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ptrnDlType</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dlVlan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Word16</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ptrnDlVlan</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ptrnDlVlan</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dlVlanPcp</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Word8</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ptrnDlVlanPcp</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ptrnDlVlanPcp</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nwSrc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Word32</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ptrnNwSrc</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ptrnNwSrc</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nwDst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Word32</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ptrnNwDst</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ptrnNwDst</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nwProto</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Word8</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ptrnNwProto</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ptrnNwProto</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nwTos</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Word8</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ptrnNwTos</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ptrnNwTos</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tpSrc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Word16</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ptrnTpSrc</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ptrnTpSrc</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tpDst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Word16</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ptrnTpDst</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ptrnTpDst</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let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inPort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Wildcard_inter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Word16</a:t>
              </a:r>
              <a:r>
                <a:rPr lang="en-US" sz="1000" kern="1200" dirty="0">
                  <a:solidFill>
                    <a:srgbClr val="262626"/>
                  </a:solidFill>
                  <a:latin typeface="Consolas" charset="0"/>
                  <a:ea typeface="ＭＳ Ｐゴシック" charset="0"/>
                  <a:cs typeface="Consolas" charset="0"/>
                  <a:sym typeface="Consolas" charset="0"/>
                </a:rPr>
                <a:t>.eqdec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ptrnInPort</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ptrnInPort</a:t>
              </a:r>
              <a:r>
                <a:rPr lang="en-US" sz="1000" kern="1200" dirty="0">
                  <a:solidFill>
                    <a:srgbClr val="262626"/>
                  </a:solidFill>
                  <a:latin typeface="Consolas" charset="0"/>
                  <a:ea typeface="ＭＳ Ｐゴシック" charset="0"/>
                  <a:cs typeface="Consolas" charset="0"/>
                  <a:sym typeface="Consolas" charset="0"/>
                </a:rPr>
                <a:t> p'</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in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MkPattern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dlSrc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dlDst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dlType</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dlVlan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dlVlanPcp</a:t>
              </a:r>
              <a:r>
                <a:rPr lang="en-US" sz="1000" kern="1200" dirty="0">
                  <a:solidFill>
                    <a:srgbClr val="262626"/>
                  </a:solidFill>
                  <a:latin typeface="Consolas" charset="0"/>
                  <a:ea typeface="ＭＳ Ｐゴシック" charset="0"/>
                  <a:cs typeface="Consolas" charset="0"/>
                  <a:sym typeface="Consolas" charset="0"/>
                </a:rPr>
                <a:t> </a:t>
              </a: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nwSrc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nwDst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nwProto</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nwTos</a:t>
              </a:r>
              <a:r>
                <a:rPr lang="en-US" sz="1000" kern="1200" dirty="0">
                  <a:solidFill>
                    <a:srgbClr val="262626"/>
                  </a:solidFill>
                  <a:latin typeface="Consolas" charset="0"/>
                  <a:ea typeface="ＭＳ Ｐゴシック" charset="0"/>
                  <a:cs typeface="Consolas" charset="0"/>
                  <a:sym typeface="Consolas" charset="0"/>
                </a:rPr>
                <a:t> </a:t>
              </a: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tpSrc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tpDst</a:t>
              </a:r>
              <a:r>
                <a:rPr lang="en-US" sz="1000" kern="1200" dirty="0">
                  <a:solidFill>
                    <a:srgbClr val="262626"/>
                  </a:solidFill>
                  <a:latin typeface="Consolas" charset="0"/>
                  <a:ea typeface="ＭＳ Ｐゴシック" charset="0"/>
                  <a:cs typeface="Consolas" charset="0"/>
                  <a:sym typeface="Consolas" charset="0"/>
                </a:rPr>
                <a:t> </a:t>
              </a: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inPort</a:t>
              </a:r>
              <a:r>
                <a:rPr lang="en-US" sz="1000" kern="1200" dirty="0">
                  <a:solidFill>
                    <a:srgbClr val="262626"/>
                  </a:solidFill>
                  <a:latin typeface="Consolas Bold" charset="0"/>
                  <a:ea typeface="ＭＳ Ｐゴシック" charset="0"/>
                  <a:cs typeface="Consolas Bold" charset="0"/>
                  <a:sym typeface="Consolas Bold" charset="0"/>
                </a:rPr>
                <a:t>.</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Bold" charset="0"/>
                  <a:ea typeface="ＭＳ Ｐゴシック" charset="0"/>
                  <a:cs typeface="Consolas Bold" charset="0"/>
                  <a:sym typeface="Consolas Bold" charset="0"/>
                </a:rPr>
                <a:t>Definition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exact_pattern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354175"/>
                  </a:solidFill>
                  <a:latin typeface="Consolas Bold" charset="0"/>
                  <a:ea typeface="ＭＳ Ｐゴシック" charset="0"/>
                  <a:cs typeface="Consolas Bold" charset="0"/>
                  <a:sym typeface="Consolas Bold" charset="0"/>
                </a:rPr>
                <a:t>Packet</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Word16</a:t>
              </a:r>
              <a:r>
                <a:rPr lang="en-US" sz="1000" kern="1200" dirty="0">
                  <a:solidFill>
                    <a:srgbClr val="262626"/>
                  </a:solidFill>
                  <a:latin typeface="Consolas" charset="0"/>
                  <a:ea typeface="ＭＳ Ｐゴシック" charset="0"/>
                  <a:cs typeface="Consolas" charset="0"/>
                  <a:sym typeface="Consolas" charset="0"/>
                </a:rPr>
                <a:t>.</a:t>
              </a:r>
              <a:r>
                <a:rPr lang="en-US" sz="1000" kern="1200" dirty="0">
                  <a:solidFill>
                    <a:srgbClr val="354175"/>
                  </a:solidFill>
                  <a:latin typeface="Consolas Bold" charset="0"/>
                  <a:ea typeface="ＭＳ Ｐゴシック" charset="0"/>
                  <a:cs typeface="Consolas Bold" charset="0"/>
                  <a:sym typeface="Consolas Bold" charset="0"/>
                </a:rPr>
                <a:t>T</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354175"/>
                  </a:solidFill>
                  <a:latin typeface="Consolas Bold" charset="0"/>
                  <a:ea typeface="ＭＳ Ｐゴシック" charset="0"/>
                  <a:cs typeface="Consolas Bold" charset="0"/>
                  <a:sym typeface="Consolas Bold" charset="0"/>
                </a:rPr>
                <a:t>Pattern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MkPattern</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pktDlSrc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pktDlDst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pktDlTyp</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pktDlVlan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Bold" charset="0"/>
                  <a:ea typeface="ＭＳ Ｐゴシック" charset="0"/>
                  <a:cs typeface="Consolas Bold" charset="0"/>
                  <a:sym typeface="Consolas Bold" charset="0"/>
                </a:rPr>
                <a:t> (</a:t>
              </a:r>
              <a:r>
                <a:rPr lang="en-US" sz="1000" kern="1200" dirty="0" err="1">
                  <a:solidFill>
                    <a:srgbClr val="262626"/>
                  </a:solidFill>
                  <a:latin typeface="Consolas Bold" charset="0"/>
                  <a:ea typeface="ＭＳ Ｐゴシック" charset="0"/>
                  <a:cs typeface="Consolas Bold" charset="0"/>
                  <a:sym typeface="Consolas Bold" charset="0"/>
                </a:rPr>
                <a:t>pktDlVlanPcp</a:t>
              </a:r>
              <a:r>
                <a:rPr lang="en-US" sz="1000" kern="1200" dirty="0">
                  <a:solidFill>
                    <a:srgbClr val="262626"/>
                  </a:solidFill>
                  <a:latin typeface="Consolas Bold" charset="0"/>
                  <a:ea typeface="ＭＳ Ｐゴシック" charset="0"/>
                  <a:cs typeface="Consolas Bold" charset="0"/>
                  <a:sym typeface="Consolas Bold" charset="0"/>
                </a:rPr>
                <a:t> </a:t>
              </a:r>
              <a:r>
                <a:rPr lang="en-US" sz="1000" kern="1200" dirty="0" err="1">
                  <a:solidFill>
                    <a:srgbClr val="262626"/>
                  </a:solidFill>
                  <a:latin typeface="Consolas Bold" charset="0"/>
                  <a:ea typeface="ＭＳ Ｐゴシック" charset="0"/>
                  <a:cs typeface="Consolas Bold" charset="0"/>
                  <a:sym typeface="Consolas Bold" charset="0"/>
                </a:rPr>
                <a:t>pk</a:t>
              </a:r>
              <a:r>
                <a:rPr lang="en-US" sz="1000" kern="1200" dirty="0">
                  <a:solidFill>
                    <a:srgbClr val="262626"/>
                  </a:solidFill>
                  <a:latin typeface="Consolas Bold" charset="0"/>
                  <a:ea typeface="ＭＳ Ｐゴシック" charset="0"/>
                  <a:cs typeface="Consolas Bold" charset="0"/>
                  <a:sym typeface="Consolas Bold" charset="0"/>
                </a:rPr>
                <a:t>))</a:t>
              </a: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pktNwSrc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pktNwDst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pktNwProto</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pktNwTos</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Wildcard_of_option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pktTpSrc</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Wildcard_of_option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pktTpDst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Bold" charset="0"/>
                  <a:ea typeface="ＭＳ Ｐゴシック" charset="0"/>
                  <a:cs typeface="Consolas Bold" charset="0"/>
                  <a:sym typeface="Consolas Bold" charset="0"/>
                </a:rPr>
                <a:t>))</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WildcardExact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pt</a:t>
              </a:r>
              <a:r>
                <a:rPr lang="en-US" sz="1000" kern="1200" dirty="0">
                  <a:solidFill>
                    <a:srgbClr val="262626"/>
                  </a:solidFill>
                  <a:latin typeface="Consolas Bold" charset="0"/>
                  <a:ea typeface="ＭＳ Ｐゴシック" charset="0"/>
                  <a:cs typeface="Consolas Bold" charset="0"/>
                  <a:sym typeface="Consolas Bold" charset="0"/>
                </a:rPr>
                <a:t>).</a:t>
              </a:r>
              <a:endParaRPr lang="en-US" sz="1000" kern="1200" dirty="0">
                <a:solidFill>
                  <a:srgbClr val="354175"/>
                </a:solidFill>
                <a:latin typeface="Consolas Bold" charset="0"/>
                <a:ea typeface="ＭＳ Ｐゴシック" charset="0"/>
                <a:cs typeface="Consolas Bold" charset="0"/>
                <a:sym typeface="Consolas Bold" charset="0"/>
              </a:endParaRPr>
            </a:p>
            <a:p>
              <a:pPr algn="l" defTabSz="1300393" rtl="0"/>
              <a:r>
                <a:rPr lang="en-US" sz="1000" kern="1200" dirty="0">
                  <a:solidFill>
                    <a:srgbClr val="262626"/>
                  </a:solidFill>
                  <a:latin typeface="Consolas Bold" charset="0"/>
                  <a:ea typeface="ＭＳ Ｐゴシック" charset="0"/>
                  <a:cs typeface="Consolas Bold" charset="0"/>
                  <a:sym typeface="Consolas Bold" charset="0"/>
                </a:rPr>
                <a:t>Definition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match_packet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434343"/>
                  </a:solidFill>
                  <a:latin typeface="Consolas" charset="0"/>
                  <a:ea typeface="ＭＳ Ｐゴシック" charset="0"/>
                  <a:cs typeface="Consolas" charset="0"/>
                  <a:sym typeface="Consolas" charset="0"/>
                </a:rPr>
                <a:t>Word16</a:t>
              </a:r>
              <a:r>
                <a:rPr lang="en-US" sz="1000" kern="1200" dirty="0">
                  <a:solidFill>
                    <a:srgbClr val="262626"/>
                  </a:solidFill>
                  <a:latin typeface="Consolas" charset="0"/>
                  <a:ea typeface="ＭＳ Ｐゴシック" charset="0"/>
                  <a:cs typeface="Consolas" charset="0"/>
                  <a:sym typeface="Consolas" charset="0"/>
                </a:rPr>
                <a:t>.</a:t>
              </a:r>
              <a:r>
                <a:rPr lang="en-US" sz="1000" kern="1200" dirty="0">
                  <a:solidFill>
                    <a:srgbClr val="354175"/>
                  </a:solidFill>
                  <a:latin typeface="Consolas Bold" charset="0"/>
                  <a:ea typeface="ＭＳ Ｐゴシック" charset="0"/>
                  <a:cs typeface="Consolas Bold" charset="0"/>
                  <a:sym typeface="Consolas Bold" charset="0"/>
                </a:rPr>
                <a:t>T</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354175"/>
                  </a:solidFill>
                  <a:latin typeface="Consolas Bold" charset="0"/>
                  <a:ea typeface="ＭＳ Ｐゴシック" charset="0"/>
                  <a:cs typeface="Consolas Bold" charset="0"/>
                  <a:sym typeface="Consolas Bold" charset="0"/>
                </a:rPr>
                <a:t>Packet</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pat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354175"/>
                  </a:solidFill>
                  <a:latin typeface="Consolas Bold" charset="0"/>
                  <a:ea typeface="ＭＳ Ｐゴシック" charset="0"/>
                  <a:cs typeface="Consolas Bold" charset="0"/>
                  <a:sym typeface="Consolas Bold" charset="0"/>
                </a:rPr>
                <a:t>Pattern</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354175"/>
                  </a:solidFill>
                  <a:latin typeface="Consolas Bold" charset="0"/>
                  <a:ea typeface="ＭＳ Ｐゴシック" charset="0"/>
                  <a:cs typeface="Consolas Bold" charset="0"/>
                  <a:sym typeface="Consolas Bold" charset="0"/>
                </a:rPr>
                <a:t>bool</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endParaRPr lang="en-US" sz="1000" kern="1200" dirty="0">
                <a:solidFill>
                  <a:srgbClr val="262626"/>
                </a:solidFill>
                <a:latin typeface="Consolas" charset="0"/>
                <a:ea typeface="ＭＳ Ｐゴシック" charset="0"/>
                <a:cs typeface="Consolas" charset="0"/>
                <a:sym typeface="Consolas" charset="0"/>
              </a:endParaRPr>
            </a:p>
            <a:p>
              <a:pPr algn="l" defTabSz="1300393" rtl="0"/>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negb</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Pattern_is_empty</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354175"/>
                  </a:solidFill>
                  <a:latin typeface="Consolas Bold" charset="0"/>
                  <a:ea typeface="ＭＳ Ｐゴシック" charset="0"/>
                  <a:cs typeface="Consolas Bold" charset="0"/>
                  <a:sym typeface="Consolas Bold" charset="0"/>
                </a:rPr>
                <a:t>Pattern_inter</a:t>
              </a:r>
              <a:r>
                <a:rPr lang="en-US" sz="1000" kern="1200" dirty="0">
                  <a:solidFill>
                    <a:srgbClr val="262626"/>
                  </a:solidFill>
                  <a:latin typeface="Consolas" charset="0"/>
                  <a:ea typeface="ＭＳ Ｐゴシック" charset="0"/>
                  <a:cs typeface="Consolas" charset="0"/>
                  <a:sym typeface="Consolas" charset="0"/>
                </a:rPr>
                <a:t> </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err="1">
                  <a:solidFill>
                    <a:srgbClr val="262626"/>
                  </a:solidFill>
                  <a:latin typeface="Consolas" charset="0"/>
                  <a:ea typeface="ＭＳ Ｐゴシック" charset="0"/>
                  <a:cs typeface="Consolas" charset="0"/>
                  <a:sym typeface="Consolas" charset="0"/>
                </a:rPr>
                <a:t>exact_pattern</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pk</a:t>
              </a:r>
              <a:r>
                <a:rPr lang="en-US" sz="1000" kern="1200" dirty="0">
                  <a:solidFill>
                    <a:srgbClr val="262626"/>
                  </a:solidFill>
                  <a:latin typeface="Consolas" charset="0"/>
                  <a:ea typeface="ＭＳ Ｐゴシック" charset="0"/>
                  <a:cs typeface="Consolas" charset="0"/>
                  <a:sym typeface="Consolas" charset="0"/>
                </a:rPr>
                <a:t> </a:t>
              </a:r>
              <a:r>
                <a:rPr lang="en-US" sz="1000" kern="1200" dirty="0" err="1">
                  <a:solidFill>
                    <a:srgbClr val="262626"/>
                  </a:solidFill>
                  <a:latin typeface="Consolas" charset="0"/>
                  <a:ea typeface="ＭＳ Ｐゴシック" charset="0"/>
                  <a:cs typeface="Consolas" charset="0"/>
                  <a:sym typeface="Consolas" charset="0"/>
                </a:rPr>
                <a:t>pt</a:t>
              </a:r>
              <a:r>
                <a:rPr lang="en-US" sz="1000" kern="1200" dirty="0">
                  <a:solidFill>
                    <a:srgbClr val="262626"/>
                  </a:solidFill>
                  <a:latin typeface="Consolas Bold" charset="0"/>
                  <a:ea typeface="ＭＳ Ｐゴシック" charset="0"/>
                  <a:cs typeface="Consolas Bold" charset="0"/>
                  <a:sym typeface="Consolas Bold" charset="0"/>
                </a:rPr>
                <a:t>)</a:t>
              </a:r>
              <a:r>
                <a:rPr lang="en-US" sz="1000" kern="1200" dirty="0">
                  <a:solidFill>
                    <a:srgbClr val="262626"/>
                  </a:solidFill>
                  <a:latin typeface="Consolas" charset="0"/>
                  <a:ea typeface="ＭＳ Ｐゴシック" charset="0"/>
                  <a:cs typeface="Consolas" charset="0"/>
                  <a:sym typeface="Consolas" charset="0"/>
                </a:rPr>
                <a:t> pat</a:t>
              </a:r>
              <a:r>
                <a:rPr lang="en-US" sz="1000" kern="1200" dirty="0">
                  <a:solidFill>
                    <a:srgbClr val="262626"/>
                  </a:solidFill>
                  <a:latin typeface="Consolas Bold" charset="0"/>
                  <a:ea typeface="ＭＳ Ｐゴシック" charset="0"/>
                  <a:cs typeface="Consolas Bold" charset="0"/>
                  <a:sym typeface="Consolas Bold" charset="0"/>
                </a:rPr>
                <a:t>)).</a:t>
              </a:r>
            </a:p>
          </p:txBody>
        </p:sp>
        <p:sp>
          <p:nvSpPr>
            <p:cNvPr id="51204" name="AutoShape 4"/>
            <p:cNvSpPr>
              <a:spLocks/>
            </p:cNvSpPr>
            <p:nvPr/>
          </p:nvSpPr>
          <p:spPr bwMode="auto">
            <a:xfrm>
              <a:off x="0" y="648"/>
              <a:ext cx="1672" cy="1056"/>
            </a:xfrm>
            <a:prstGeom prst="leftRightArrow">
              <a:avLst>
                <a:gd name="adj1" fmla="val 71889"/>
                <a:gd name="adj2" fmla="val 48658"/>
              </a:avLst>
            </a:prstGeom>
            <a:solidFill>
              <a:srgbClr val="FDFFD0"/>
            </a:solidFill>
            <a:ln w="6350" cap="flat">
              <a:solidFill>
                <a:srgbClr val="000000"/>
              </a:solidFill>
              <a:prstDash val="solid"/>
              <a:miter lim="800000"/>
              <a:headEnd type="none" w="med" len="med"/>
              <a:tailEnd type="none" w="med" len="med"/>
            </a:ln>
          </p:spPr>
          <p:txBody>
            <a:bodyPr lIns="0" tIns="0" rIns="0" bIns="0"/>
            <a:lstStyle/>
            <a:p>
              <a:pPr algn="l" defTabSz="1300393" rtl="0"/>
              <a:endParaRPr lang="en-US" sz="2600" kern="1200">
                <a:solidFill>
                  <a:prstClr val="black"/>
                </a:solidFill>
                <a:latin typeface="Calibri"/>
                <a:ea typeface="+mn-ea"/>
                <a:cs typeface="+mn-cs"/>
              </a:endParaRPr>
            </a:p>
          </p:txBody>
        </p:sp>
      </p:grpSp>
      <p:sp>
        <p:nvSpPr>
          <p:cNvPr id="51206" name="Rectangle 6"/>
          <p:cNvSpPr>
            <a:spLocks/>
          </p:cNvSpPr>
          <p:nvPr/>
        </p:nvSpPr>
        <p:spPr bwMode="auto">
          <a:xfrm>
            <a:off x="546099" y="1435101"/>
            <a:ext cx="6997700" cy="2895600"/>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pPr algn="l" defTabSz="1300393" rtl="0"/>
            <a:r>
              <a:rPr lang="en-US" sz="900" kern="1200">
                <a:solidFill>
                  <a:srgbClr val="878875"/>
                </a:solidFill>
                <a:latin typeface="Consolas Italic" charset="0"/>
                <a:ea typeface="ＭＳ Ｐゴシック" charset="0"/>
                <a:cs typeface="Consolas Italic" charset="0"/>
                <a:sym typeface="Consolas Italic" charset="0"/>
              </a:rPr>
              <a:t>/* Fields to match against flows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Bold" charset="0"/>
                <a:ea typeface="ＭＳ Ｐゴシック" charset="0"/>
                <a:cs typeface="Consolas Bold" charset="0"/>
                <a:sym typeface="Consolas Bold" charset="0"/>
              </a:rPr>
              <a:t>struct</a:t>
            </a:r>
            <a:r>
              <a:rPr lang="en-US" sz="900" kern="1200">
                <a:solidFill>
                  <a:srgbClr val="262626"/>
                </a:solidFill>
                <a:latin typeface="Consolas" charset="0"/>
                <a:ea typeface="ＭＳ Ｐゴシック" charset="0"/>
                <a:cs typeface="Consolas" charset="0"/>
                <a:sym typeface="Consolas" charset="0"/>
              </a:rPr>
              <a:t> ofp_match {</a:t>
            </a:r>
          </a:p>
          <a:p>
            <a:pPr algn="l" defTabSz="1300393" rtl="0"/>
            <a:r>
              <a:rPr lang="en-US" sz="900" kern="1200">
                <a:solidFill>
                  <a:srgbClr val="262626"/>
                </a:solidFill>
                <a:latin typeface="Consolas" charset="0"/>
                <a:ea typeface="ＭＳ Ｐゴシック" charset="0"/>
                <a:cs typeface="Consolas" charset="0"/>
                <a:sym typeface="Consolas" charset="0"/>
              </a:rPr>
              <a:t>    uint32_t wildcards;        </a:t>
            </a:r>
            <a:r>
              <a:rPr lang="en-US" sz="900" kern="1200">
                <a:solidFill>
                  <a:srgbClr val="878875"/>
                </a:solidFill>
                <a:latin typeface="Consolas Italic" charset="0"/>
                <a:ea typeface="ＭＳ Ｐゴシック" charset="0"/>
                <a:cs typeface="Consolas Italic" charset="0"/>
                <a:sym typeface="Consolas Italic" charset="0"/>
              </a:rPr>
              <a:t>/* Wildcard fields.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uint16_t in_port;          </a:t>
            </a:r>
            <a:r>
              <a:rPr lang="en-US" sz="900" kern="1200">
                <a:solidFill>
                  <a:srgbClr val="878875"/>
                </a:solidFill>
                <a:latin typeface="Consolas Italic" charset="0"/>
                <a:ea typeface="ＭＳ Ｐゴシック" charset="0"/>
                <a:cs typeface="Consolas Italic" charset="0"/>
                <a:sym typeface="Consolas Italic" charset="0"/>
              </a:rPr>
              <a:t>/* Input switch port.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uint8_t</a:t>
            </a:r>
            <a:r>
              <a:rPr lang="en-US" sz="900" kern="1200">
                <a:solidFill>
                  <a:srgbClr val="262626"/>
                </a:solidFill>
                <a:latin typeface="Consolas" charset="0"/>
                <a:ea typeface="ＭＳ Ｐゴシック" charset="0"/>
                <a:cs typeface="Consolas" charset="0"/>
                <a:sym typeface="Consolas" charset="0"/>
              </a:rPr>
              <a:t> dl_src[OFP_ETH_ALEN]; </a:t>
            </a:r>
            <a:r>
              <a:rPr lang="en-US" sz="900" kern="1200">
                <a:solidFill>
                  <a:srgbClr val="878875"/>
                </a:solidFill>
                <a:latin typeface="Consolas Italic" charset="0"/>
                <a:ea typeface="ＭＳ Ｐゴシック" charset="0"/>
                <a:cs typeface="Consolas Italic" charset="0"/>
                <a:sym typeface="Consolas Italic" charset="0"/>
              </a:rPr>
              <a:t>/* Ethernet source address.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uint8_t</a:t>
            </a:r>
            <a:r>
              <a:rPr lang="en-US" sz="900" kern="1200">
                <a:solidFill>
                  <a:srgbClr val="262626"/>
                </a:solidFill>
                <a:latin typeface="Consolas" charset="0"/>
                <a:ea typeface="ＭＳ Ｐゴシック" charset="0"/>
                <a:cs typeface="Consolas" charset="0"/>
                <a:sym typeface="Consolas" charset="0"/>
              </a:rPr>
              <a:t> dl_dst[OFP_ETH_ALEN]; </a:t>
            </a:r>
            <a:r>
              <a:rPr lang="en-US" sz="900" kern="1200">
                <a:solidFill>
                  <a:srgbClr val="878875"/>
                </a:solidFill>
                <a:latin typeface="Consolas Italic" charset="0"/>
                <a:ea typeface="ＭＳ Ｐゴシック" charset="0"/>
                <a:cs typeface="Consolas Italic" charset="0"/>
                <a:sym typeface="Consolas Italic" charset="0"/>
              </a:rPr>
              <a:t>/* Ethernet destination address.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uint16_t dl_vlan;          </a:t>
            </a:r>
            <a:r>
              <a:rPr lang="en-US" sz="900" kern="1200">
                <a:solidFill>
                  <a:srgbClr val="878875"/>
                </a:solidFill>
                <a:latin typeface="Consolas Italic" charset="0"/>
                <a:ea typeface="ＭＳ Ｐゴシック" charset="0"/>
                <a:cs typeface="Consolas Italic" charset="0"/>
                <a:sym typeface="Consolas Italic" charset="0"/>
              </a:rPr>
              <a:t>/* Input VLAN.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uint8_t</a:t>
            </a:r>
            <a:r>
              <a:rPr lang="en-US" sz="900" kern="1200">
                <a:solidFill>
                  <a:srgbClr val="262626"/>
                </a:solidFill>
                <a:latin typeface="Consolas" charset="0"/>
                <a:ea typeface="ＭＳ Ｐゴシック" charset="0"/>
                <a:cs typeface="Consolas" charset="0"/>
                <a:sym typeface="Consolas" charset="0"/>
              </a:rPr>
              <a:t> dl_vlan_pcp;       </a:t>
            </a:r>
            <a:r>
              <a:rPr lang="en-US" sz="900" kern="1200">
                <a:solidFill>
                  <a:srgbClr val="878875"/>
                </a:solidFill>
                <a:latin typeface="Consolas Italic" charset="0"/>
                <a:ea typeface="ＭＳ Ｐゴシック" charset="0"/>
                <a:cs typeface="Consolas Italic" charset="0"/>
                <a:sym typeface="Consolas Italic" charset="0"/>
              </a:rPr>
              <a:t>/* Input VLAN priority.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uint8_t</a:t>
            </a:r>
            <a:r>
              <a:rPr lang="en-US" sz="900" kern="1200">
                <a:solidFill>
                  <a:srgbClr val="262626"/>
                </a:solidFill>
                <a:latin typeface="Consolas" charset="0"/>
                <a:ea typeface="ＭＳ Ｐゴシック" charset="0"/>
                <a:cs typeface="Consolas" charset="0"/>
                <a:sym typeface="Consolas" charset="0"/>
              </a:rPr>
              <a:t> pad1[</a:t>
            </a:r>
            <a:r>
              <a:rPr lang="en-US" sz="900" kern="1200">
                <a:solidFill>
                  <a:srgbClr val="118987"/>
                </a:solidFill>
                <a:latin typeface="Consolas" charset="0"/>
                <a:ea typeface="ＭＳ Ｐゴシック" charset="0"/>
                <a:cs typeface="Consolas" charset="0"/>
                <a:sym typeface="Consolas" charset="0"/>
              </a:rPr>
              <a:t>1</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878875"/>
                </a:solidFill>
                <a:latin typeface="Consolas Italic" charset="0"/>
                <a:ea typeface="ＭＳ Ｐゴシック" charset="0"/>
                <a:cs typeface="Consolas Italic" charset="0"/>
                <a:sym typeface="Consolas Italic" charset="0"/>
              </a:rPr>
              <a:t>/* Align to 64-bits.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uint16_5 dl_type;          </a:t>
            </a:r>
            <a:r>
              <a:rPr lang="en-US" sz="900" kern="1200">
                <a:solidFill>
                  <a:srgbClr val="878875"/>
                </a:solidFill>
                <a:latin typeface="Consolas Italic" charset="0"/>
                <a:ea typeface="ＭＳ Ｐゴシック" charset="0"/>
                <a:cs typeface="Consolas Italic" charset="0"/>
                <a:sym typeface="Consolas Italic" charset="0"/>
              </a:rPr>
              <a:t>/* Ethernet frame type.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uint8_t</a:t>
            </a:r>
            <a:r>
              <a:rPr lang="en-US" sz="900" kern="1200">
                <a:solidFill>
                  <a:srgbClr val="262626"/>
                </a:solidFill>
                <a:latin typeface="Consolas" charset="0"/>
                <a:ea typeface="ＭＳ Ｐゴシック" charset="0"/>
                <a:cs typeface="Consolas" charset="0"/>
                <a:sym typeface="Consolas" charset="0"/>
              </a:rPr>
              <a:t> nw_tos;            </a:t>
            </a:r>
            <a:r>
              <a:rPr lang="en-US" sz="900" kern="1200">
                <a:solidFill>
                  <a:srgbClr val="878875"/>
                </a:solidFill>
                <a:latin typeface="Consolas Italic" charset="0"/>
                <a:ea typeface="ＭＳ Ｐゴシック" charset="0"/>
                <a:cs typeface="Consolas Italic" charset="0"/>
                <a:sym typeface="Consolas Italic" charset="0"/>
              </a:rPr>
              <a:t>/* IP ToS (DSCP field, 6 bits).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uint8_t</a:t>
            </a:r>
            <a:r>
              <a:rPr lang="en-US" sz="900" kern="1200">
                <a:solidFill>
                  <a:srgbClr val="262626"/>
                </a:solidFill>
                <a:latin typeface="Consolas" charset="0"/>
                <a:ea typeface="ＭＳ Ｐゴシック" charset="0"/>
                <a:cs typeface="Consolas" charset="0"/>
                <a:sym typeface="Consolas" charset="0"/>
              </a:rPr>
              <a:t> nw_proto;          </a:t>
            </a:r>
            <a:r>
              <a:rPr lang="en-US" sz="900" kern="1200">
                <a:solidFill>
                  <a:srgbClr val="878875"/>
                </a:solidFill>
                <a:latin typeface="Consolas Italic" charset="0"/>
                <a:ea typeface="ＭＳ Ｐゴシック" charset="0"/>
                <a:cs typeface="Consolas Italic" charset="0"/>
                <a:sym typeface="Consolas Italic" charset="0"/>
              </a:rPr>
              <a:t>/* IP protocol or lower 8 bits of</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878875"/>
                </a:solidFill>
                <a:latin typeface="Consolas Italic" charset="0"/>
                <a:ea typeface="ＭＳ Ｐゴシック" charset="0"/>
                <a:cs typeface="Consolas Italic" charset="0"/>
                <a:sym typeface="Consolas Italic" charset="0"/>
              </a:rPr>
              <a:t>                                  ARP opcode.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uint8_t</a:t>
            </a:r>
            <a:r>
              <a:rPr lang="en-US" sz="900" kern="1200">
                <a:solidFill>
                  <a:srgbClr val="262626"/>
                </a:solidFill>
                <a:latin typeface="Consolas" charset="0"/>
                <a:ea typeface="ＭＳ Ｐゴシック" charset="0"/>
                <a:cs typeface="Consolas" charset="0"/>
                <a:sym typeface="Consolas" charset="0"/>
              </a:rPr>
              <a:t> pad2[</a:t>
            </a:r>
            <a:r>
              <a:rPr lang="en-US" sz="900" kern="1200">
                <a:solidFill>
                  <a:srgbClr val="118987"/>
                </a:solidFill>
                <a:latin typeface="Consolas" charset="0"/>
                <a:ea typeface="ＭＳ Ｐゴシック" charset="0"/>
                <a:cs typeface="Consolas" charset="0"/>
                <a:sym typeface="Consolas" charset="0"/>
              </a:rPr>
              <a:t>2</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878875"/>
                </a:solidFill>
                <a:latin typeface="Consolas Italic" charset="0"/>
                <a:ea typeface="ＭＳ Ｐゴシック" charset="0"/>
                <a:cs typeface="Consolas Italic" charset="0"/>
                <a:sym typeface="Consolas Italic" charset="0"/>
              </a:rPr>
              <a:t>/* Align to 64-bits.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uint32_t nw_src;           </a:t>
            </a:r>
            <a:r>
              <a:rPr lang="en-US" sz="900" kern="1200">
                <a:solidFill>
                  <a:srgbClr val="878875"/>
                </a:solidFill>
                <a:latin typeface="Consolas Italic" charset="0"/>
                <a:ea typeface="ＭＳ Ｐゴシック" charset="0"/>
                <a:cs typeface="Consolas Italic" charset="0"/>
                <a:sym typeface="Consolas Italic" charset="0"/>
              </a:rPr>
              <a:t>/* IP source address.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uint32_t nw_dst;           </a:t>
            </a:r>
            <a:r>
              <a:rPr lang="en-US" sz="900" kern="1200">
                <a:solidFill>
                  <a:srgbClr val="878875"/>
                </a:solidFill>
                <a:latin typeface="Consolas Italic" charset="0"/>
                <a:ea typeface="ＭＳ Ｐゴシック" charset="0"/>
                <a:cs typeface="Consolas Italic" charset="0"/>
                <a:sym typeface="Consolas Italic" charset="0"/>
              </a:rPr>
              <a:t>/* IP destination address.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uint16_t tp_src;           </a:t>
            </a:r>
            <a:r>
              <a:rPr lang="en-US" sz="900" kern="1200">
                <a:solidFill>
                  <a:srgbClr val="878875"/>
                </a:solidFill>
                <a:latin typeface="Consolas Italic" charset="0"/>
                <a:ea typeface="ＭＳ Ｐゴシック" charset="0"/>
                <a:cs typeface="Consolas Italic" charset="0"/>
                <a:sym typeface="Consolas Italic" charset="0"/>
              </a:rPr>
              <a:t>/* TCP/UDP source port.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uint16_t tp_dst;           </a:t>
            </a:r>
            <a:r>
              <a:rPr lang="en-US" sz="900" kern="1200">
                <a:solidFill>
                  <a:srgbClr val="878875"/>
                </a:solidFill>
                <a:latin typeface="Consolas Italic" charset="0"/>
                <a:ea typeface="ＭＳ Ｐゴシック" charset="0"/>
                <a:cs typeface="Consolas Italic" charset="0"/>
                <a:sym typeface="Consolas Italic" charset="0"/>
              </a:rPr>
              <a:t>/* TCP/UDP destination port. */</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a:t>
            </a:r>
          </a:p>
          <a:p>
            <a:pPr algn="l" defTabSz="1300393" rtl="0"/>
            <a:r>
              <a:rPr lang="en-US" sz="900" kern="1200">
                <a:solidFill>
                  <a:srgbClr val="262626"/>
                </a:solidFill>
                <a:latin typeface="Consolas" charset="0"/>
                <a:ea typeface="ＭＳ Ｐゴシック" charset="0"/>
                <a:cs typeface="Consolas" charset="0"/>
                <a:sym typeface="Consolas" charset="0"/>
              </a:rPr>
              <a:t>OFP_ASSERT(</a:t>
            </a:r>
            <a:r>
              <a:rPr lang="en-US" sz="900" kern="1200">
                <a:solidFill>
                  <a:srgbClr val="262626"/>
                </a:solidFill>
                <a:latin typeface="Consolas Bold" charset="0"/>
                <a:ea typeface="ＭＳ Ｐゴシック" charset="0"/>
                <a:cs typeface="Consolas Bold" charset="0"/>
                <a:sym typeface="Consolas Bold" charset="0"/>
              </a:rPr>
              <a:t>sizeof</a:t>
            </a:r>
            <a:r>
              <a:rPr lang="en-US" sz="900" kern="1200">
                <a:solidFill>
                  <a:srgbClr val="262626"/>
                </a:solidFill>
                <a:latin typeface="Consolas" charset="0"/>
                <a:ea typeface="ＭＳ Ｐゴシック" charset="0"/>
                <a:cs typeface="Consolas" charset="0"/>
                <a:sym typeface="Consolas" charset="0"/>
              </a:rPr>
              <a:t>(</a:t>
            </a:r>
            <a:r>
              <a:rPr lang="en-US" sz="900" kern="1200">
                <a:solidFill>
                  <a:srgbClr val="262626"/>
                </a:solidFill>
                <a:latin typeface="Consolas Bold" charset="0"/>
                <a:ea typeface="ＭＳ Ｐゴシック" charset="0"/>
                <a:cs typeface="Consolas Bold" charset="0"/>
                <a:sym typeface="Consolas Bold" charset="0"/>
              </a:rPr>
              <a:t>struct</a:t>
            </a:r>
            <a:r>
              <a:rPr lang="en-US" sz="900" kern="1200">
                <a:solidFill>
                  <a:srgbClr val="262626"/>
                </a:solidFill>
                <a:latin typeface="Consolas" charset="0"/>
                <a:ea typeface="ＭＳ Ｐゴシック" charset="0"/>
                <a:cs typeface="Consolas" charset="0"/>
                <a:sym typeface="Consolas" charset="0"/>
              </a:rPr>
              <a:t> ofp_match)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118987"/>
                </a:solidFill>
                <a:latin typeface="Consolas" charset="0"/>
                <a:ea typeface="ＭＳ Ｐゴシック" charset="0"/>
                <a:cs typeface="Consolas" charset="0"/>
                <a:sym typeface="Consolas" charset="0"/>
              </a:rPr>
              <a:t>40</a:t>
            </a:r>
            <a:r>
              <a:rPr lang="en-US" sz="900" kern="1200">
                <a:solidFill>
                  <a:srgbClr val="262626"/>
                </a:solidFill>
                <a:latin typeface="Consolas" charset="0"/>
                <a:ea typeface="ＭＳ Ｐゴシック" charset="0"/>
                <a:cs typeface="Consolas" charset="0"/>
                <a:sym typeface="Consolas" charset="0"/>
              </a:rPr>
              <a:t>);</a:t>
            </a:r>
          </a:p>
        </p:txBody>
      </p:sp>
      <p:grpSp>
        <p:nvGrpSpPr>
          <p:cNvPr id="51209" name="Group 9"/>
          <p:cNvGrpSpPr>
            <a:grpSpLocks/>
          </p:cNvGrpSpPr>
          <p:nvPr/>
        </p:nvGrpSpPr>
        <p:grpSpPr bwMode="auto">
          <a:xfrm>
            <a:off x="7315202" y="1797051"/>
            <a:ext cx="4786314" cy="1938339"/>
            <a:chOff x="0" y="36"/>
            <a:chExt cx="3015" cy="1221"/>
          </a:xfrm>
        </p:grpSpPr>
        <p:sp>
          <p:nvSpPr>
            <p:cNvPr id="51207" name="Rectangle 7"/>
            <p:cNvSpPr>
              <a:spLocks/>
            </p:cNvSpPr>
            <p:nvPr/>
          </p:nvSpPr>
          <p:spPr bwMode="auto">
            <a:xfrm>
              <a:off x="1576" y="36"/>
              <a:ext cx="1439" cy="1221"/>
            </a:xfrm>
            <a:prstGeom prst="rect">
              <a:avLst/>
            </a:prstGeom>
            <a:solidFill>
              <a:srgbClr val="A4CCFF"/>
            </a:solidFill>
            <a:ln w="25400" cap="flat">
              <a:solidFill>
                <a:srgbClr val="80A1CB"/>
              </a:solidFill>
              <a:prstDash val="solid"/>
              <a:miter lim="800000"/>
              <a:headEnd type="none" w="med" len="med"/>
              <a:tailEnd type="none" w="med" len="med"/>
            </a:ln>
          </p:spPr>
          <p:txBody>
            <a:bodyPr wrap="none" lIns="0" tIns="0" rIns="0" bIns="0" anchor="ctr">
              <a:spAutoFit/>
            </a:bodyPr>
            <a:lstStyle/>
            <a:p>
              <a:pPr algn="l" defTabSz="1300393" rtl="0"/>
              <a:r>
                <a:rPr lang="en-US" sz="900" kern="1200">
                  <a:solidFill>
                    <a:srgbClr val="262626"/>
                  </a:solidFill>
                  <a:latin typeface="Consolas Bold" charset="0"/>
                  <a:ea typeface="ＭＳ Ｐゴシック" charset="0"/>
                  <a:cs typeface="Consolas Bold" charset="0"/>
                  <a:sym typeface="Consolas Bold" charset="0"/>
                </a:rPr>
                <a:t>Record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Pattern</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Type</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MkPattern</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dlSrc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EthernetAddress</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dlDst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EthernetAddress</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dlType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EthernetType</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dlVlan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VLAN</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dlVlanPcp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VLANPriority</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nwSrc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IPAddress</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nwDst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IPAddress</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nwProto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IPProtocol</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nwTos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IPTypeOfService</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tpSrc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TransportPort</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tpDst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TransportPort</a:t>
              </a:r>
              <a:r>
                <a:rPr lang="en-US" sz="900" kern="1200">
                  <a:solidFill>
                    <a:srgbClr val="262626"/>
                  </a:solidFill>
                  <a:latin typeface="Consolas Bold" charset="0"/>
                  <a:ea typeface="ＭＳ Ｐゴシック" charset="0"/>
                  <a:cs typeface="Consolas Bold" charset="0"/>
                  <a:sym typeface="Consolas Bold" charset="0"/>
                </a:rPr>
                <a: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charset="0"/>
                  <a:ea typeface="ＭＳ Ｐゴシック" charset="0"/>
                  <a:cs typeface="Consolas" charset="0"/>
                  <a:sym typeface="Consolas" charset="0"/>
                </a:rPr>
                <a:t>  inPort </a:t>
              </a:r>
              <a:r>
                <a:rPr lang="en-US" sz="900" kern="1200">
                  <a:solidFill>
                    <a:srgbClr val="262626"/>
                  </a:solidFill>
                  <a:latin typeface="Consolas Bold" charset="0"/>
                  <a:ea typeface="ＭＳ Ｐゴシック" charset="0"/>
                  <a:cs typeface="Consolas Bold" charset="0"/>
                  <a:sym typeface="Consolas Bold" charset="0"/>
                </a:rPr>
                <a:t>:</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Wildcard</a:t>
              </a:r>
              <a:r>
                <a:rPr lang="en-US" sz="900" kern="1200">
                  <a:solidFill>
                    <a:srgbClr val="262626"/>
                  </a:solidFill>
                  <a:latin typeface="Consolas" charset="0"/>
                  <a:ea typeface="ＭＳ Ｐゴシック" charset="0"/>
                  <a:cs typeface="Consolas" charset="0"/>
                  <a:sym typeface="Consolas" charset="0"/>
                </a:rPr>
                <a:t> </a:t>
              </a:r>
              <a:r>
                <a:rPr lang="en-US" sz="900" kern="1200">
                  <a:solidFill>
                    <a:srgbClr val="354175"/>
                  </a:solidFill>
                  <a:latin typeface="Consolas Bold" charset="0"/>
                  <a:ea typeface="ＭＳ Ｐゴシック" charset="0"/>
                  <a:cs typeface="Consolas Bold" charset="0"/>
                  <a:sym typeface="Consolas Bold" charset="0"/>
                </a:rPr>
                <a:t>Port</a:t>
              </a:r>
              <a:endParaRPr lang="en-US" sz="900" kern="1200">
                <a:solidFill>
                  <a:srgbClr val="262626"/>
                </a:solidFill>
                <a:latin typeface="Consolas" charset="0"/>
                <a:ea typeface="ＭＳ Ｐゴシック" charset="0"/>
                <a:cs typeface="Consolas" charset="0"/>
                <a:sym typeface="Consolas" charset="0"/>
              </a:endParaRPr>
            </a:p>
            <a:p>
              <a:pPr algn="l" defTabSz="1300393" rtl="0"/>
              <a:r>
                <a:rPr lang="en-US" sz="900" kern="1200">
                  <a:solidFill>
                    <a:srgbClr val="262626"/>
                  </a:solidFill>
                  <a:latin typeface="Consolas Bold" charset="0"/>
                  <a:ea typeface="ＭＳ Ｐゴシック" charset="0"/>
                  <a:cs typeface="Consolas Bold" charset="0"/>
                  <a:sym typeface="Consolas Bold" charset="0"/>
                </a:rPr>
                <a:t>}.</a:t>
              </a:r>
            </a:p>
          </p:txBody>
        </p:sp>
        <p:sp>
          <p:nvSpPr>
            <p:cNvPr id="51208" name="AutoShape 8"/>
            <p:cNvSpPr>
              <a:spLocks/>
            </p:cNvSpPr>
            <p:nvPr/>
          </p:nvSpPr>
          <p:spPr bwMode="auto">
            <a:xfrm>
              <a:off x="0" y="120"/>
              <a:ext cx="1672" cy="1056"/>
            </a:xfrm>
            <a:prstGeom prst="leftRightArrow">
              <a:avLst>
                <a:gd name="adj1" fmla="val 71889"/>
                <a:gd name="adj2" fmla="val 48658"/>
              </a:avLst>
            </a:prstGeom>
            <a:solidFill>
              <a:srgbClr val="FDFFD0"/>
            </a:solidFill>
            <a:ln w="6350" cap="flat">
              <a:solidFill>
                <a:srgbClr val="000000"/>
              </a:solidFill>
              <a:prstDash val="solid"/>
              <a:miter lim="800000"/>
              <a:headEnd type="none" w="med" len="med"/>
              <a:tailEnd type="none" w="med" len="med"/>
            </a:ln>
          </p:spPr>
          <p:txBody>
            <a:bodyPr lIns="0" tIns="0" rIns="0" bIns="0"/>
            <a:lstStyle/>
            <a:p>
              <a:pPr algn="l" defTabSz="1300393" rtl="0"/>
              <a:endParaRPr lang="en-US" sz="2600" kern="1200">
                <a:solidFill>
                  <a:prstClr val="black"/>
                </a:solidFill>
                <a:latin typeface="Calibri"/>
                <a:ea typeface="+mn-ea"/>
                <a:cs typeface="+mn-cs"/>
              </a:endParaRPr>
            </a:p>
          </p:txBody>
        </p:sp>
      </p:grpSp>
      <p:sp>
        <p:nvSpPr>
          <p:cNvPr id="51210" name="Rectangle 10"/>
          <p:cNvSpPr>
            <a:spLocks/>
          </p:cNvSpPr>
          <p:nvPr/>
        </p:nvSpPr>
        <p:spPr bwMode="auto">
          <a:xfrm>
            <a:off x="-26985" y="4337050"/>
            <a:ext cx="13041313" cy="1054100"/>
          </a:xfrm>
          <a:prstGeom prst="rect">
            <a:avLst/>
          </a:prstGeom>
          <a:solidFill>
            <a:srgbClr val="D4FFD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04769" tIns="304769" rIns="304769" bIns="304769" anchor="ctr"/>
          <a:lstStyle/>
          <a:p>
            <a:pPr algn="l" defTabSz="1300393" rtl="0">
              <a:lnSpc>
                <a:spcPct val="120000"/>
              </a:lnSpc>
              <a:spcBef>
                <a:spcPts val="1000"/>
              </a:spcBef>
            </a:pPr>
            <a:r>
              <a:rPr lang="en-US" sz="3400" kern="1200">
                <a:solidFill>
                  <a:prstClr val="black"/>
                </a:solidFill>
                <a:latin typeface="Calibri"/>
                <a:ea typeface="ＭＳ Ｐゴシック" charset="0"/>
                <a:cs typeface="Myriad Pro Light" charset="0"/>
              </a:rPr>
              <a:t>Detailed model of matching, forwarding, and flow table update</a:t>
            </a:r>
          </a:p>
        </p:txBody>
      </p:sp>
      <p:sp>
        <p:nvSpPr>
          <p:cNvPr id="4" name="Slide Number Placeholder 3"/>
          <p:cNvSpPr>
            <a:spLocks noGrp="1"/>
          </p:cNvSpPr>
          <p:nvPr>
            <p:ph type="sldNum" sz="quarter" idx="12"/>
          </p:nvPr>
        </p:nvSpPr>
        <p:spPr>
          <a:xfrm>
            <a:off x="9428480" y="9234313"/>
            <a:ext cx="3034453" cy="519289"/>
          </a:xfrm>
        </p:spPr>
        <p:txBody>
          <a:bodyPr/>
          <a:lstStyle/>
          <a:p>
            <a:fld id="{20342B77-D34C-443A-9BA4-2E8748A6D936}" type="slidenum">
              <a:rPr lang="en-US" smtClean="0">
                <a:solidFill>
                  <a:prstClr val="black">
                    <a:tint val="75000"/>
                  </a:prstClr>
                </a:solidFill>
                <a:latin typeface="Calibri"/>
              </a:rPr>
              <a:pPr/>
              <a:t>48</a:t>
            </a:fld>
            <a:endParaRPr lang="en-US" dirty="0">
              <a:solidFill>
                <a:prstClr val="black">
                  <a:tint val="75000"/>
                </a:prstClr>
              </a:solidFill>
              <a:latin typeface="Calibri"/>
            </a:endParaRPr>
          </a:p>
        </p:txBody>
      </p:sp>
      <p:sp>
        <p:nvSpPr>
          <p:cNvPr id="15" name="Footer Placeholder 3"/>
          <p:cNvSpPr txBox="1">
            <a:spLocks/>
          </p:cNvSpPr>
          <p:nvPr/>
        </p:nvSpPr>
        <p:spPr>
          <a:xfrm>
            <a:off x="7911253" y="9428480"/>
            <a:ext cx="4551680" cy="325120"/>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a:xfrm>
            <a:off x="650240" y="9234313"/>
            <a:ext cx="3034453" cy="519289"/>
          </a:xfrm>
        </p:spPr>
        <p:txBody>
          <a:bodyPr/>
          <a:lstStyle/>
          <a:p>
            <a:r>
              <a:rPr lang="en-US" dirty="0" smtClean="0">
                <a:solidFill>
                  <a:prstClr val="black">
                    <a:tint val="75000"/>
                  </a:prstClr>
                </a:solidFill>
                <a:latin typeface="Calibri"/>
              </a:rPr>
              <a:t>10/6/14</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a:xfrm>
            <a:off x="3251200" y="9320107"/>
            <a:ext cx="4551680" cy="481660"/>
          </a:xfrm>
        </p:spPr>
        <p:txBody>
          <a:bodyPr/>
          <a:lstStyle/>
          <a:p>
            <a:r>
              <a:rPr lang="en-US" dirty="0" smtClean="0">
                <a:solidFill>
                  <a:prstClr val="black">
                    <a:tint val="75000"/>
                  </a:prstClr>
                </a:solidFill>
                <a:latin typeface="Calibri"/>
              </a:rPr>
              <a:t>Software Defined Networking (COMS 6998-10) </a:t>
            </a:r>
            <a:endParaRPr lang="en-US" dirty="0">
              <a:solidFill>
                <a:prstClr val="black">
                  <a:tint val="75000"/>
                </a:prstClr>
              </a:solidFill>
              <a:latin typeface="Calibri"/>
            </a:endParaRPr>
          </a:p>
        </p:txBody>
      </p:sp>
    </p:spTree>
    <p:extLst>
      <p:ext uri="{BB962C8B-B14F-4D97-AF65-F5344CB8AC3E}">
        <p14:creationId xmlns:p14="http://schemas.microsoft.com/office/powerpoint/2010/main" val="320303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2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12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0"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ln/>
        </p:spPr>
        <p:txBody>
          <a:bodyPr/>
          <a:lstStyle/>
          <a:p>
            <a:r>
              <a:rPr lang="en-US" dirty="0"/>
              <a:t>Asynchrony</a:t>
            </a:r>
          </a:p>
        </p:txBody>
      </p:sp>
      <p:sp>
        <p:nvSpPr>
          <p:cNvPr id="52226" name="Rectangle 2"/>
          <p:cNvSpPr>
            <a:spLocks/>
          </p:cNvSpPr>
          <p:nvPr/>
        </p:nvSpPr>
        <p:spPr bwMode="auto">
          <a:xfrm>
            <a:off x="368300" y="1612900"/>
            <a:ext cx="56134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tabLst>
                <a:tab pos="355563" algn="l"/>
                <a:tab pos="711127" algn="l"/>
                <a:tab pos="1066690" algn="l"/>
                <a:tab pos="1422254" algn="l"/>
                <a:tab pos="1777818" algn="l"/>
                <a:tab pos="2133382" algn="l"/>
                <a:tab pos="2488945" algn="l"/>
                <a:tab pos="2844510" algn="l"/>
                <a:tab pos="3200072" algn="l"/>
                <a:tab pos="3555637" algn="l"/>
                <a:tab pos="3911199" algn="l"/>
                <a:tab pos="4266762" algn="l"/>
              </a:tabLst>
            </a:pPr>
            <a:r>
              <a:rPr lang="ja-JP" altLang="en-US" sz="3100" kern="1200">
                <a:solidFill>
                  <a:prstClr val="black"/>
                </a:solidFill>
                <a:latin typeface="Arial"/>
                <a:ea typeface="ＭＳ Ｐゴシック" charset="0"/>
                <a:cs typeface="Myriad Pro Light" charset="0"/>
              </a:rPr>
              <a:t>“</a:t>
            </a:r>
            <a:r>
              <a:rPr lang="en-US" sz="3100" kern="1200">
                <a:solidFill>
                  <a:prstClr val="black"/>
                </a:solidFill>
                <a:latin typeface="Calibri"/>
                <a:ea typeface="ＭＳ Ｐゴシック" charset="0"/>
                <a:cs typeface="Myriad Pro Light" charset="0"/>
              </a:rPr>
              <a:t>In the absence of barrier messages, switches may arbitrarily reorder messages to maximize performance.</a:t>
            </a:r>
            <a:r>
              <a:rPr lang="ja-JP" altLang="en-US" sz="3100" kern="1200">
                <a:solidFill>
                  <a:prstClr val="black"/>
                </a:solidFill>
                <a:latin typeface="Arial"/>
                <a:ea typeface="ＭＳ Ｐゴシック" charset="0"/>
                <a:cs typeface="Myriad Pro Light" charset="0"/>
              </a:rPr>
              <a:t>”</a:t>
            </a:r>
            <a:endParaRPr lang="en-US" sz="3100" kern="1200">
              <a:solidFill>
                <a:prstClr val="black"/>
              </a:solidFill>
              <a:latin typeface="Calibri"/>
              <a:ea typeface="ＭＳ Ｐゴシック" charset="0"/>
              <a:cs typeface="Myriad Pro Light" charset="0"/>
            </a:endParaRPr>
          </a:p>
        </p:txBody>
      </p:sp>
      <p:sp>
        <p:nvSpPr>
          <p:cNvPr id="52227" name="Rectangle 3"/>
          <p:cNvSpPr>
            <a:spLocks/>
          </p:cNvSpPr>
          <p:nvPr/>
        </p:nvSpPr>
        <p:spPr bwMode="auto">
          <a:xfrm>
            <a:off x="7734299" y="1854200"/>
            <a:ext cx="4406901"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tabLst>
                <a:tab pos="355563" algn="l"/>
                <a:tab pos="711127" algn="l"/>
                <a:tab pos="1066690" algn="l"/>
                <a:tab pos="1422254" algn="l"/>
                <a:tab pos="1777818" algn="l"/>
                <a:tab pos="2133382" algn="l"/>
                <a:tab pos="2488945" algn="l"/>
                <a:tab pos="2844510" algn="l"/>
                <a:tab pos="3200072" algn="l"/>
                <a:tab pos="3555637" algn="l"/>
                <a:tab pos="3911199" algn="l"/>
                <a:tab pos="4266762" algn="l"/>
              </a:tabLst>
            </a:pPr>
            <a:r>
              <a:rPr lang="ja-JP" altLang="en-US" sz="3100" kern="1200">
                <a:solidFill>
                  <a:prstClr val="black"/>
                </a:solidFill>
                <a:latin typeface="Arial"/>
                <a:ea typeface="ＭＳ Ｐゴシック" charset="0"/>
                <a:cs typeface="Myriad Pro Light" charset="0"/>
              </a:rPr>
              <a:t>“</a:t>
            </a:r>
            <a:r>
              <a:rPr lang="en-US" sz="3100" kern="1200">
                <a:solidFill>
                  <a:prstClr val="black"/>
                </a:solidFill>
                <a:latin typeface="Calibri"/>
                <a:ea typeface="ＭＳ Ｐゴシック" charset="0"/>
                <a:cs typeface="Myriad Pro Light" charset="0"/>
              </a:rPr>
              <a:t>There is no packet output ordering guaranteed within a port.</a:t>
            </a:r>
            <a:r>
              <a:rPr lang="ja-JP" altLang="en-US" sz="3100" kern="1200">
                <a:solidFill>
                  <a:prstClr val="black"/>
                </a:solidFill>
                <a:latin typeface="Arial"/>
                <a:ea typeface="ＭＳ Ｐゴシック" charset="0"/>
                <a:cs typeface="Myriad Pro Light" charset="0"/>
              </a:rPr>
              <a:t>”</a:t>
            </a:r>
            <a:endParaRPr lang="en-US" sz="3100" kern="1200">
              <a:solidFill>
                <a:prstClr val="black"/>
              </a:solidFill>
              <a:latin typeface="Calibri"/>
              <a:ea typeface="ＭＳ Ｐゴシック" charset="0"/>
              <a:cs typeface="Myriad Pro Light" charset="0"/>
            </a:endParaRPr>
          </a:p>
        </p:txBody>
      </p:sp>
      <p:grpSp>
        <p:nvGrpSpPr>
          <p:cNvPr id="52230" name="Group 6"/>
          <p:cNvGrpSpPr>
            <a:grpSpLocks/>
          </p:cNvGrpSpPr>
          <p:nvPr/>
        </p:nvGrpSpPr>
        <p:grpSpPr bwMode="auto">
          <a:xfrm>
            <a:off x="3111501" y="3587750"/>
            <a:ext cx="6967538" cy="4832350"/>
            <a:chOff x="0" y="0"/>
            <a:chExt cx="4389" cy="3044"/>
          </a:xfrm>
        </p:grpSpPr>
        <p:sp>
          <p:nvSpPr>
            <p:cNvPr id="52228" name="Rectangle 4"/>
            <p:cNvSpPr>
              <a:spLocks/>
            </p:cNvSpPr>
            <p:nvPr/>
          </p:nvSpPr>
          <p:spPr bwMode="auto">
            <a:xfrm>
              <a:off x="0" y="1972"/>
              <a:ext cx="4389" cy="1072"/>
            </a:xfrm>
            <a:prstGeom prst="rect">
              <a:avLst/>
            </a:prstGeom>
            <a:solidFill>
              <a:srgbClr val="A4CCFF"/>
            </a:solidFill>
            <a:ln w="25400" cap="flat">
              <a:solidFill>
                <a:srgbClr val="80A1CB"/>
              </a:solidFill>
              <a:prstDash val="solid"/>
              <a:miter lim="800000"/>
              <a:headEnd type="none" w="med" len="med"/>
              <a:tailEnd type="none" w="med" len="med"/>
            </a:ln>
          </p:spPr>
          <p:txBody>
            <a:bodyPr lIns="152400" tIns="152400" rIns="152400" bIns="152400" anchor="ctr"/>
            <a:lstStyle/>
            <a:p>
              <a:pPr algn="l" defTabSz="1300393" rtl="0"/>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354175"/>
                  </a:solidFill>
                  <a:latin typeface="Consolas Bold" charset="0"/>
                  <a:ea typeface="ＭＳ Ｐゴシック" charset="0"/>
                  <a:cs typeface="Consolas Bold" charset="0"/>
                  <a:sym typeface="Consolas Bold" charset="0"/>
                </a:rPr>
                <a:t>Definition</a:t>
              </a:r>
              <a:r>
                <a:rPr lang="en-US" sz="2400" kern="1200" dirty="0">
                  <a:solidFill>
                    <a:srgbClr val="262626"/>
                  </a:solidFill>
                  <a:latin typeface="Consolas" charset="0"/>
                  <a:ea typeface="ＭＳ Ｐゴシック" charset="0"/>
                  <a:cs typeface="Consolas" charset="0"/>
                  <a:sym typeface="Consolas" charset="0"/>
                </a:rPr>
                <a:t> </a:t>
              </a:r>
              <a:r>
                <a:rPr lang="en-US" sz="2400" kern="1200" dirty="0" err="1">
                  <a:solidFill>
                    <a:srgbClr val="354175"/>
                  </a:solidFill>
                  <a:latin typeface="Consolas Bold" charset="0"/>
                  <a:ea typeface="ＭＳ Ｐゴシック" charset="0"/>
                  <a:cs typeface="Consolas Bold" charset="0"/>
                  <a:sym typeface="Consolas Bold" charset="0"/>
                </a:rPr>
                <a:t>InBuf</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262626"/>
                  </a:solidFill>
                  <a:latin typeface="Consolas Bold" charset="0"/>
                  <a:ea typeface="ＭＳ Ｐゴシック" charset="0"/>
                  <a:cs typeface="Consolas Bold" charset="0"/>
                  <a:sym typeface="Consolas Bold" charset="0"/>
                </a:rPr>
                <a:t>:=</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354175"/>
                  </a:solidFill>
                  <a:latin typeface="Consolas Bold" charset="0"/>
                  <a:ea typeface="ＭＳ Ｐゴシック" charset="0"/>
                  <a:cs typeface="Consolas Bold" charset="0"/>
                  <a:sym typeface="Consolas Bold" charset="0"/>
                </a:rPr>
                <a:t>Bag</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434343"/>
                  </a:solidFill>
                  <a:latin typeface="Consolas" charset="0"/>
                  <a:ea typeface="ＭＳ Ｐゴシック" charset="0"/>
                  <a:cs typeface="Consolas" charset="0"/>
                  <a:sym typeface="Consolas" charset="0"/>
                </a:rPr>
                <a:t>Packet</a:t>
              </a:r>
              <a:r>
                <a:rPr lang="en-US" sz="2400" kern="1200" dirty="0">
                  <a:solidFill>
                    <a:srgbClr val="262626"/>
                  </a:solidFill>
                  <a:latin typeface="Consolas" charset="0"/>
                  <a:ea typeface="ＭＳ Ｐゴシック" charset="0"/>
                  <a:cs typeface="Consolas" charset="0"/>
                  <a:sym typeface="Consolas" charset="0"/>
                </a:rPr>
                <a:t>.</a:t>
              </a:r>
            </a:p>
            <a:p>
              <a:pPr algn="l" defTabSz="1300393" rtl="0"/>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354175"/>
                  </a:solidFill>
                  <a:latin typeface="Consolas Bold" charset="0"/>
                  <a:ea typeface="ＭＳ Ｐゴシック" charset="0"/>
                  <a:cs typeface="Consolas Bold" charset="0"/>
                  <a:sym typeface="Consolas Bold" charset="0"/>
                </a:rPr>
                <a:t>Definition</a:t>
              </a:r>
              <a:r>
                <a:rPr lang="en-US" sz="2400" kern="1200" dirty="0">
                  <a:solidFill>
                    <a:srgbClr val="262626"/>
                  </a:solidFill>
                  <a:latin typeface="Consolas" charset="0"/>
                  <a:ea typeface="ＭＳ Ｐゴシック" charset="0"/>
                  <a:cs typeface="Consolas" charset="0"/>
                  <a:sym typeface="Consolas" charset="0"/>
                </a:rPr>
                <a:t> </a:t>
              </a:r>
              <a:r>
                <a:rPr lang="en-US" sz="2400" kern="1200" dirty="0" err="1">
                  <a:solidFill>
                    <a:srgbClr val="354175"/>
                  </a:solidFill>
                  <a:latin typeface="Consolas Bold" charset="0"/>
                  <a:ea typeface="ＭＳ Ｐゴシック" charset="0"/>
                  <a:cs typeface="Consolas Bold" charset="0"/>
                  <a:sym typeface="Consolas Bold" charset="0"/>
                </a:rPr>
                <a:t>OutBuf</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262626"/>
                  </a:solidFill>
                  <a:latin typeface="Consolas Bold" charset="0"/>
                  <a:ea typeface="ＭＳ Ｐゴシック" charset="0"/>
                  <a:cs typeface="Consolas Bold" charset="0"/>
                  <a:sym typeface="Consolas Bold" charset="0"/>
                </a:rPr>
                <a:t>:=</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354175"/>
                  </a:solidFill>
                  <a:latin typeface="Consolas Bold" charset="0"/>
                  <a:ea typeface="ＭＳ Ｐゴシック" charset="0"/>
                  <a:cs typeface="Consolas Bold" charset="0"/>
                  <a:sym typeface="Consolas Bold" charset="0"/>
                </a:rPr>
                <a:t>Bag</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434343"/>
                  </a:solidFill>
                  <a:latin typeface="Consolas" charset="0"/>
                  <a:ea typeface="ＭＳ Ｐゴシック" charset="0"/>
                  <a:cs typeface="Consolas" charset="0"/>
                  <a:sym typeface="Consolas" charset="0"/>
                </a:rPr>
                <a:t>Packet</a:t>
              </a:r>
              <a:r>
                <a:rPr lang="en-US" sz="2400" kern="1200" dirty="0">
                  <a:solidFill>
                    <a:srgbClr val="262626"/>
                  </a:solidFill>
                  <a:latin typeface="Consolas" charset="0"/>
                  <a:ea typeface="ＭＳ Ｐゴシック" charset="0"/>
                  <a:cs typeface="Consolas" charset="0"/>
                  <a:sym typeface="Consolas" charset="0"/>
                </a:rPr>
                <a:t>.</a:t>
              </a:r>
            </a:p>
            <a:p>
              <a:pPr algn="l" defTabSz="1300393" rtl="0"/>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354175"/>
                  </a:solidFill>
                  <a:latin typeface="Consolas Bold" charset="0"/>
                  <a:ea typeface="ＭＳ Ｐゴシック" charset="0"/>
                  <a:cs typeface="Consolas Bold" charset="0"/>
                  <a:sym typeface="Consolas Bold" charset="0"/>
                </a:rPr>
                <a:t>Definition</a:t>
              </a:r>
              <a:r>
                <a:rPr lang="en-US" sz="2400" kern="1200" dirty="0">
                  <a:solidFill>
                    <a:srgbClr val="262626"/>
                  </a:solidFill>
                  <a:latin typeface="Consolas" charset="0"/>
                  <a:ea typeface="ＭＳ Ｐゴシック" charset="0"/>
                  <a:cs typeface="Consolas" charset="0"/>
                  <a:sym typeface="Consolas" charset="0"/>
                </a:rPr>
                <a:t> </a:t>
              </a:r>
              <a:r>
                <a:rPr lang="en-US" sz="2400" kern="1200" dirty="0" err="1">
                  <a:solidFill>
                    <a:srgbClr val="354175"/>
                  </a:solidFill>
                  <a:latin typeface="Consolas Bold" charset="0"/>
                  <a:ea typeface="ＭＳ Ｐゴシック" charset="0"/>
                  <a:cs typeface="Consolas Bold" charset="0"/>
                  <a:sym typeface="Consolas Bold" charset="0"/>
                </a:rPr>
                <a:t>OFInBuf</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262626"/>
                  </a:solidFill>
                  <a:latin typeface="Consolas Bold" charset="0"/>
                  <a:ea typeface="ＭＳ Ｐゴシック" charset="0"/>
                  <a:cs typeface="Consolas Bold" charset="0"/>
                  <a:sym typeface="Consolas Bold" charset="0"/>
                </a:rPr>
                <a:t>:=</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354175"/>
                  </a:solidFill>
                  <a:latin typeface="Consolas Bold" charset="0"/>
                  <a:ea typeface="ＭＳ Ｐゴシック" charset="0"/>
                  <a:cs typeface="Consolas Bold" charset="0"/>
                  <a:sym typeface="Consolas Bold" charset="0"/>
                </a:rPr>
                <a:t>Bag</a:t>
              </a:r>
              <a:r>
                <a:rPr lang="en-US" sz="2400" kern="1200" dirty="0">
                  <a:solidFill>
                    <a:srgbClr val="262626"/>
                  </a:solidFill>
                  <a:latin typeface="Consolas" charset="0"/>
                  <a:ea typeface="ＭＳ Ｐゴシック" charset="0"/>
                  <a:cs typeface="Consolas" charset="0"/>
                  <a:sym typeface="Consolas" charset="0"/>
                </a:rPr>
                <a:t> </a:t>
              </a:r>
              <a:r>
                <a:rPr lang="en-US" sz="2400" kern="1200" dirty="0" err="1">
                  <a:solidFill>
                    <a:srgbClr val="434343"/>
                  </a:solidFill>
                  <a:latin typeface="Consolas" charset="0"/>
                  <a:ea typeface="ＭＳ Ｐゴシック" charset="0"/>
                  <a:cs typeface="Consolas" charset="0"/>
                  <a:sym typeface="Consolas" charset="0"/>
                </a:rPr>
                <a:t>SwitchMsg</a:t>
              </a:r>
              <a:r>
                <a:rPr lang="en-US" sz="2400" kern="1200" dirty="0">
                  <a:solidFill>
                    <a:srgbClr val="262626"/>
                  </a:solidFill>
                  <a:latin typeface="Consolas" charset="0"/>
                  <a:ea typeface="ＭＳ Ｐゴシック" charset="0"/>
                  <a:cs typeface="Consolas" charset="0"/>
                  <a:sym typeface="Consolas" charset="0"/>
                </a:rPr>
                <a:t>.</a:t>
              </a:r>
            </a:p>
            <a:p>
              <a:pPr algn="l" defTabSz="1300393" rtl="0"/>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354175"/>
                  </a:solidFill>
                  <a:latin typeface="Consolas Bold" charset="0"/>
                  <a:ea typeface="ＭＳ Ｐゴシック" charset="0"/>
                  <a:cs typeface="Consolas Bold" charset="0"/>
                  <a:sym typeface="Consolas Bold" charset="0"/>
                </a:rPr>
                <a:t>Definition</a:t>
              </a:r>
              <a:r>
                <a:rPr lang="en-US" sz="2400" kern="1200" dirty="0">
                  <a:solidFill>
                    <a:srgbClr val="262626"/>
                  </a:solidFill>
                  <a:latin typeface="Consolas" charset="0"/>
                  <a:ea typeface="ＭＳ Ｐゴシック" charset="0"/>
                  <a:cs typeface="Consolas" charset="0"/>
                  <a:sym typeface="Consolas" charset="0"/>
                </a:rPr>
                <a:t> </a:t>
              </a:r>
              <a:r>
                <a:rPr lang="en-US" sz="2400" kern="1200" dirty="0" err="1">
                  <a:solidFill>
                    <a:srgbClr val="354175"/>
                  </a:solidFill>
                  <a:latin typeface="Consolas Bold" charset="0"/>
                  <a:ea typeface="ＭＳ Ｐゴシック" charset="0"/>
                  <a:cs typeface="Consolas Bold" charset="0"/>
                  <a:sym typeface="Consolas Bold" charset="0"/>
                </a:rPr>
                <a:t>OFOutBuf</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262626"/>
                  </a:solidFill>
                  <a:latin typeface="Consolas Bold" charset="0"/>
                  <a:ea typeface="ＭＳ Ｐゴシック" charset="0"/>
                  <a:cs typeface="Consolas Bold" charset="0"/>
                  <a:sym typeface="Consolas Bold" charset="0"/>
                </a:rPr>
                <a:t>:=</a:t>
              </a:r>
              <a:r>
                <a:rPr lang="en-US" sz="2400" kern="1200" dirty="0">
                  <a:solidFill>
                    <a:srgbClr val="262626"/>
                  </a:solidFill>
                  <a:latin typeface="Consolas" charset="0"/>
                  <a:ea typeface="ＭＳ Ｐゴシック" charset="0"/>
                  <a:cs typeface="Consolas" charset="0"/>
                  <a:sym typeface="Consolas" charset="0"/>
                </a:rPr>
                <a:t> </a:t>
              </a:r>
              <a:r>
                <a:rPr lang="en-US" sz="2400" kern="1200" dirty="0">
                  <a:solidFill>
                    <a:srgbClr val="354175"/>
                  </a:solidFill>
                  <a:latin typeface="Consolas Bold" charset="0"/>
                  <a:ea typeface="ＭＳ Ｐゴシック" charset="0"/>
                  <a:cs typeface="Consolas Bold" charset="0"/>
                  <a:sym typeface="Consolas Bold" charset="0"/>
                </a:rPr>
                <a:t>Bag</a:t>
              </a:r>
              <a:r>
                <a:rPr lang="en-US" sz="2400" kern="1200" dirty="0">
                  <a:solidFill>
                    <a:srgbClr val="262626"/>
                  </a:solidFill>
                  <a:latin typeface="Consolas" charset="0"/>
                  <a:ea typeface="ＭＳ Ｐゴシック" charset="0"/>
                  <a:cs typeface="Consolas" charset="0"/>
                  <a:sym typeface="Consolas" charset="0"/>
                </a:rPr>
                <a:t> </a:t>
              </a:r>
              <a:r>
                <a:rPr lang="en-US" sz="2400" kern="1200" dirty="0" err="1">
                  <a:solidFill>
                    <a:srgbClr val="434343"/>
                  </a:solidFill>
                  <a:latin typeface="Consolas" charset="0"/>
                  <a:ea typeface="ＭＳ Ｐゴシック" charset="0"/>
                  <a:cs typeface="Consolas" charset="0"/>
                  <a:sym typeface="Consolas" charset="0"/>
                </a:rPr>
                <a:t>CtrlMsg</a:t>
              </a:r>
              <a:r>
                <a:rPr lang="en-US" sz="2400" kern="1200" dirty="0">
                  <a:solidFill>
                    <a:srgbClr val="262626"/>
                  </a:solidFill>
                  <a:latin typeface="Consolas" charset="0"/>
                  <a:ea typeface="ＭＳ Ｐゴシック" charset="0"/>
                  <a:cs typeface="Consolas" charset="0"/>
                  <a:sym typeface="Consolas" charset="0"/>
                </a:rPr>
                <a:t>.</a:t>
              </a:r>
            </a:p>
          </p:txBody>
        </p:sp>
        <p:sp>
          <p:nvSpPr>
            <p:cNvPr id="52229" name="AutoShape 5"/>
            <p:cNvSpPr>
              <a:spLocks/>
            </p:cNvSpPr>
            <p:nvPr/>
          </p:nvSpPr>
          <p:spPr bwMode="auto">
            <a:xfrm rot="5400000">
              <a:off x="1304" y="308"/>
              <a:ext cx="1672" cy="1056"/>
            </a:xfrm>
            <a:prstGeom prst="leftRightArrow">
              <a:avLst>
                <a:gd name="adj1" fmla="val 71889"/>
                <a:gd name="adj2" fmla="val 48658"/>
              </a:avLst>
            </a:prstGeom>
            <a:solidFill>
              <a:srgbClr val="FDFFD0"/>
            </a:solidFill>
            <a:ln w="6350" cap="flat">
              <a:solidFill>
                <a:srgbClr val="000000"/>
              </a:solidFill>
              <a:prstDash val="solid"/>
              <a:miter lim="800000"/>
              <a:headEnd type="none" w="med" len="med"/>
              <a:tailEnd type="none" w="med" len="med"/>
            </a:ln>
          </p:spPr>
          <p:txBody>
            <a:bodyPr lIns="0" tIns="0" rIns="0" bIns="0"/>
            <a:lstStyle/>
            <a:p>
              <a:pPr algn="l" defTabSz="1300393" rtl="0"/>
              <a:endParaRPr lang="en-US" sz="2600" kern="1200">
                <a:solidFill>
                  <a:prstClr val="black"/>
                </a:solidFill>
                <a:latin typeface="Calibri"/>
                <a:ea typeface="+mn-ea"/>
                <a:cs typeface="+mn-cs"/>
              </a:endParaRPr>
            </a:p>
          </p:txBody>
        </p:sp>
      </p:grpSp>
      <p:sp>
        <p:nvSpPr>
          <p:cNvPr id="52231" name="Rectangle 7"/>
          <p:cNvSpPr>
            <a:spLocks/>
          </p:cNvSpPr>
          <p:nvPr/>
        </p:nvSpPr>
        <p:spPr bwMode="auto">
          <a:xfrm>
            <a:off x="-39685" y="4337050"/>
            <a:ext cx="13041313" cy="1054100"/>
          </a:xfrm>
          <a:prstGeom prst="rect">
            <a:avLst/>
          </a:prstGeom>
          <a:solidFill>
            <a:srgbClr val="D4FFD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04769" tIns="304769" rIns="304769" bIns="304769" anchor="ctr"/>
          <a:lstStyle/>
          <a:p>
            <a:pPr algn="l" defTabSz="1300393" rtl="0"/>
            <a:r>
              <a:rPr lang="en-US" sz="3400" kern="1200">
                <a:solidFill>
                  <a:prstClr val="black"/>
                </a:solidFill>
                <a:latin typeface="Calibri"/>
                <a:ea typeface="ＭＳ Ｐゴシック" charset="0"/>
                <a:cs typeface="Myriad Pro Light" charset="0"/>
              </a:rPr>
              <a:t>Essential asynchrony: packet buffers, message reordering, and barriers</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49</a:t>
            </a:fld>
            <a:endParaRPr lang="en-US">
              <a:solidFill>
                <a:prstClr val="black">
                  <a:tint val="75000"/>
                </a:prstClr>
              </a:solidFill>
              <a:latin typeface="Calibri"/>
            </a:endParaRPr>
          </a:p>
        </p:txBody>
      </p:sp>
      <p:sp>
        <p:nvSpPr>
          <p:cNvPr id="12"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01228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AutoShape 1"/>
          <p:cNvSpPr>
            <a:spLocks/>
          </p:cNvSpPr>
          <p:nvPr/>
        </p:nvSpPr>
        <p:spPr bwMode="auto">
          <a:xfrm>
            <a:off x="50800" y="81282"/>
            <a:ext cx="3108961" cy="582507"/>
          </a:xfrm>
          <a:prstGeom prst="roundRect">
            <a:avLst>
              <a:gd name="adj" fmla="val 34880"/>
            </a:avLst>
          </a:prstGeom>
          <a:solidFill>
            <a:srgbClr val="37A130"/>
          </a:solidFill>
          <a:ln w="25400">
            <a:solidFill>
              <a:schemeClr val="tx1"/>
            </a:solidFill>
            <a:miter lim="800000"/>
            <a:headEnd/>
            <a:tailEnd/>
          </a:ln>
        </p:spPr>
        <p:txBody>
          <a:bodyPr lIns="0" tIns="0" rIns="0" bIns="0"/>
          <a:lstStyle/>
          <a:p>
            <a:pPr algn="l" defTabSz="1300393" rtl="0"/>
            <a:endParaRPr lang="en-US" sz="2600" kern="1200">
              <a:solidFill>
                <a:prstClr val="black"/>
              </a:solidFill>
              <a:latin typeface="Calibri"/>
              <a:ea typeface="+mn-ea"/>
              <a:cs typeface="+mn-cs"/>
            </a:endParaRPr>
          </a:p>
        </p:txBody>
      </p:sp>
      <p:sp>
        <p:nvSpPr>
          <p:cNvPr id="61442" name="Rectangle 2"/>
          <p:cNvSpPr>
            <a:spLocks/>
          </p:cNvSpPr>
          <p:nvPr/>
        </p:nvSpPr>
        <p:spPr bwMode="auto">
          <a:xfrm>
            <a:off x="121922" y="860212"/>
            <a:ext cx="4971627" cy="883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defTabSz="1300393" rtl="0">
              <a:tabLst>
                <a:tab pos="300107" algn="l"/>
              </a:tabLst>
            </a:pPr>
            <a:r>
              <a:rPr lang="en-US" sz="2100" kern="1200" dirty="0">
                <a:solidFill>
                  <a:prstClr val="black"/>
                </a:solidFill>
                <a:latin typeface="Menlo Bold" charset="0"/>
                <a:ea typeface="ＭＳ Ｐゴシック" charset="0"/>
                <a:cs typeface="+mn-cs"/>
                <a:sym typeface="Menlo Bold" charset="0"/>
              </a:rPr>
              <a:t>Route</a:t>
            </a:r>
            <a:r>
              <a:rPr lang="en-US" sz="2100" kern="1200" dirty="0">
                <a:solidFill>
                  <a:prstClr val="black"/>
                </a:solidFill>
                <a:latin typeface="Menlo Regular" charset="0"/>
                <a:ea typeface="ＭＳ Ｐゴシック" charset="0"/>
                <a:cs typeface="+mn-cs"/>
                <a:sym typeface="Menlo Regular" charset="0"/>
              </a:rPr>
              <a:t> f(</a:t>
            </a:r>
            <a:r>
              <a:rPr lang="en-US" sz="2100" kern="1200" dirty="0">
                <a:solidFill>
                  <a:prstClr val="black"/>
                </a:solidFill>
                <a:latin typeface="Menlo Bold" charset="0"/>
                <a:ea typeface="ＭＳ Ｐゴシック" charset="0"/>
                <a:cs typeface="+mn-cs"/>
                <a:sym typeface="Menlo Bold" charset="0"/>
              </a:rPr>
              <a:t>Packet</a:t>
            </a:r>
            <a:r>
              <a:rPr lang="en-US" sz="2100" kern="1200" dirty="0">
                <a:solidFill>
                  <a:prstClr val="black"/>
                </a:solidFill>
                <a:latin typeface="Menlo Regular" charset="0"/>
                <a:ea typeface="ＭＳ Ｐゴシック" charset="0"/>
                <a:cs typeface="+mn-cs"/>
                <a:sym typeface="Menlo Regular" charset="0"/>
              </a:rPr>
              <a:t> p, </a:t>
            </a:r>
            <a:r>
              <a:rPr lang="en-US" sz="2100" kern="1200" dirty="0" err="1">
                <a:solidFill>
                  <a:prstClr val="black"/>
                </a:solidFill>
                <a:latin typeface="Menlo Bold" charset="0"/>
                <a:ea typeface="ＭＳ Ｐゴシック" charset="0"/>
                <a:cs typeface="+mn-cs"/>
                <a:sym typeface="Menlo Bold" charset="0"/>
              </a:rPr>
              <a:t>Env</a:t>
            </a:r>
            <a:r>
              <a:rPr lang="en-US" sz="2100" kern="1200" dirty="0">
                <a:solidFill>
                  <a:prstClr val="black"/>
                </a:solidFill>
                <a:latin typeface="Menlo Regular" charset="0"/>
                <a:ea typeface="ＭＳ Ｐゴシック" charset="0"/>
                <a:cs typeface="+mn-cs"/>
                <a:sym typeface="Menlo Regular" charset="0"/>
              </a:rPr>
              <a:t> e) {</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srgbClr val="B21889"/>
                </a:solidFill>
                <a:latin typeface="Menlo Regular" charset="0"/>
                <a:ea typeface="ＭＳ Ｐゴシック" charset="0"/>
                <a:cs typeface="+mn-cs"/>
                <a:sym typeface="Menlo Regular" charset="0"/>
              </a:rPr>
              <a:t>if</a:t>
            </a: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p.</a:t>
            </a:r>
            <a:r>
              <a:rPr lang="en-US" sz="2100" kern="1200" dirty="0" err="1">
                <a:solidFill>
                  <a:prstClr val="black"/>
                </a:solidFill>
                <a:latin typeface="Menlo Bold" charset="0"/>
                <a:ea typeface="ＭＳ Ｐゴシック" charset="0"/>
                <a:cs typeface="+mn-cs"/>
                <a:sym typeface="Menlo Bold" charset="0"/>
              </a:rPr>
              <a:t>tcpDstIs</a:t>
            </a:r>
            <a:r>
              <a:rPr lang="en-US" sz="2100" kern="1200" dirty="0">
                <a:solidFill>
                  <a:prstClr val="black"/>
                </a:solidFill>
                <a:latin typeface="Menlo Regular" charset="0"/>
                <a:ea typeface="ＭＳ Ｐゴシック" charset="0"/>
                <a:cs typeface="+mn-cs"/>
                <a:sym typeface="Menlo Regular" charset="0"/>
              </a:rPr>
              <a:t>(22))</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srgbClr val="B21889"/>
                </a:solidFill>
                <a:latin typeface="Menlo Regular" charset="0"/>
                <a:ea typeface="ＭＳ Ｐゴシック" charset="0"/>
                <a:cs typeface="+mn-cs"/>
                <a:sym typeface="Menlo Regular" charset="0"/>
              </a:rPr>
              <a:t>return</a:t>
            </a: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prstClr val="black"/>
                </a:solidFill>
                <a:latin typeface="Menlo Bold" charset="0"/>
                <a:ea typeface="ＭＳ Ｐゴシック" charset="0"/>
                <a:cs typeface="+mn-cs"/>
                <a:sym typeface="Menlo Bold" charset="0"/>
              </a:rPr>
              <a:t>null</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srgbClr val="FFFFFF"/>
                </a:solidFill>
                <a:latin typeface="Menlo Regular" charset="0"/>
                <a:ea typeface="ＭＳ Ｐゴシック" charset="0"/>
                <a:cs typeface="+mn-cs"/>
                <a:sym typeface="Menlo Regular" charset="0"/>
              </a:rPr>
              <a:t>  </a:t>
            </a:r>
            <a:r>
              <a:rPr lang="en-US" sz="2100" kern="1200" dirty="0">
                <a:solidFill>
                  <a:srgbClr val="B21889"/>
                </a:solidFill>
                <a:latin typeface="Menlo Regular" charset="0"/>
                <a:ea typeface="ＭＳ Ｐゴシック" charset="0"/>
                <a:cs typeface="+mn-cs"/>
                <a:sym typeface="Menlo Regular" charset="0"/>
              </a:rPr>
              <a:t>else</a:t>
            </a:r>
            <a:r>
              <a:rPr lang="en-US" sz="2100" kern="1200" dirty="0">
                <a:solidFill>
                  <a:prstClr val="black"/>
                </a:solidFill>
                <a:latin typeface="Menlo Regular" charset="0"/>
                <a:ea typeface="ＭＳ Ｐゴシック" charset="0"/>
                <a:cs typeface="+mn-cs"/>
                <a:sym typeface="Menlo Regular" charset="0"/>
              </a:rPr>
              <a:t> {</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prstClr val="black"/>
                </a:solidFill>
                <a:latin typeface="Menlo Bold" charset="0"/>
                <a:ea typeface="ＭＳ Ｐゴシック" charset="0"/>
                <a:cs typeface="+mn-cs"/>
                <a:sym typeface="Menlo Bold" charset="0"/>
              </a:rPr>
              <a:t>Location</a:t>
            </a: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dloc</a:t>
            </a:r>
            <a:r>
              <a:rPr lang="en-US" sz="2100" kern="1200" dirty="0">
                <a:solidFill>
                  <a:prstClr val="black"/>
                </a:solidFill>
                <a:latin typeface="Menlo Regular" charset="0"/>
                <a:ea typeface="ＭＳ Ｐゴシック" charset="0"/>
                <a:cs typeface="+mn-cs"/>
                <a:sym typeface="Menlo Regular" charset="0"/>
              </a:rPr>
              <a:t> = </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e.</a:t>
            </a:r>
            <a:r>
              <a:rPr lang="en-US" sz="2100" kern="1200" dirty="0" err="1">
                <a:solidFill>
                  <a:prstClr val="black"/>
                </a:solidFill>
                <a:latin typeface="Menlo Bold" charset="0"/>
                <a:ea typeface="ＭＳ Ｐゴシック" charset="0"/>
                <a:cs typeface="+mn-cs"/>
                <a:sym typeface="Menlo Bold" charset="0"/>
              </a:rPr>
              <a:t>location</a:t>
            </a:r>
            <a:r>
              <a:rPr lang="en-US" sz="2100" kern="1200" dirty="0">
                <a:solidFill>
                  <a:prstClr val="black"/>
                </a:solidFill>
                <a:latin typeface="Menlo Regular" charset="0"/>
                <a:ea typeface="ＭＳ Ｐゴシック" charset="0"/>
                <a:cs typeface="+mn-cs"/>
                <a:sym typeface="Menlo Regular" charset="0"/>
              </a:rPr>
              <a:t>(</a:t>
            </a:r>
            <a:r>
              <a:rPr lang="en-US" sz="2100" kern="1200" dirty="0" err="1">
                <a:solidFill>
                  <a:prstClr val="black"/>
                </a:solidFill>
                <a:latin typeface="Menlo Regular" charset="0"/>
                <a:ea typeface="ＭＳ Ｐゴシック" charset="0"/>
                <a:cs typeface="+mn-cs"/>
                <a:sym typeface="Menlo Regular" charset="0"/>
              </a:rPr>
              <a:t>p.</a:t>
            </a:r>
            <a:r>
              <a:rPr lang="en-US" sz="2100" kern="1200" dirty="0" err="1">
                <a:solidFill>
                  <a:prstClr val="black"/>
                </a:solidFill>
                <a:latin typeface="Menlo Bold" charset="0"/>
                <a:ea typeface="ＭＳ Ｐゴシック" charset="0"/>
                <a:cs typeface="+mn-cs"/>
                <a:sym typeface="Menlo Bold" charset="0"/>
              </a:rPr>
              <a:t>ethDst</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prstClr val="black"/>
                </a:solidFill>
                <a:latin typeface="Menlo Bold" charset="0"/>
                <a:ea typeface="ＭＳ Ｐゴシック" charset="0"/>
                <a:cs typeface="+mn-cs"/>
                <a:sym typeface="Menlo Bold" charset="0"/>
              </a:rPr>
              <a:t>	  Location</a:t>
            </a: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sloc</a:t>
            </a:r>
            <a:r>
              <a:rPr lang="en-US" sz="2100" kern="1200" dirty="0">
                <a:solidFill>
                  <a:prstClr val="black"/>
                </a:solidFill>
                <a:latin typeface="Menlo Regular" charset="0"/>
                <a:ea typeface="ＭＳ Ｐゴシック" charset="0"/>
                <a:cs typeface="+mn-cs"/>
                <a:sym typeface="Menlo Regular" charset="0"/>
              </a:rPr>
              <a:t> =</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e.</a:t>
            </a:r>
            <a:r>
              <a:rPr lang="en-US" sz="2100" kern="1200" dirty="0" err="1">
                <a:solidFill>
                  <a:prstClr val="black"/>
                </a:solidFill>
                <a:latin typeface="Menlo Bold" charset="0"/>
                <a:ea typeface="ＭＳ Ｐゴシック" charset="0"/>
                <a:cs typeface="+mn-cs"/>
                <a:sym typeface="Menlo Bold" charset="0"/>
              </a:rPr>
              <a:t>location</a:t>
            </a:r>
            <a:r>
              <a:rPr lang="en-US" sz="2100" kern="1200" dirty="0">
                <a:solidFill>
                  <a:prstClr val="black"/>
                </a:solidFill>
                <a:latin typeface="Menlo Regular" charset="0"/>
                <a:ea typeface="ＭＳ Ｐゴシック" charset="0"/>
                <a:cs typeface="+mn-cs"/>
                <a:sym typeface="Menlo Regular" charset="0"/>
              </a:rPr>
              <a:t>(</a:t>
            </a:r>
            <a:r>
              <a:rPr lang="en-US" sz="2100" kern="1200" dirty="0" err="1">
                <a:solidFill>
                  <a:prstClr val="black"/>
                </a:solidFill>
                <a:latin typeface="Menlo Regular" charset="0"/>
                <a:ea typeface="ＭＳ Ｐゴシック" charset="0"/>
                <a:cs typeface="+mn-cs"/>
                <a:sym typeface="Menlo Regular" charset="0"/>
              </a:rPr>
              <a:t>p.</a:t>
            </a:r>
            <a:r>
              <a:rPr lang="en-US" sz="2100" kern="1200" dirty="0" err="1">
                <a:solidFill>
                  <a:prstClr val="black"/>
                </a:solidFill>
                <a:latin typeface="Menlo Bold" charset="0"/>
                <a:ea typeface="ＭＳ Ｐゴシック" charset="0"/>
                <a:cs typeface="+mn-cs"/>
                <a:sym typeface="Menlo Bold" charset="0"/>
              </a:rPr>
              <a:t>ethSrc</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prstClr val="black"/>
                </a:solidFill>
                <a:latin typeface="Menlo Bold" charset="0"/>
                <a:ea typeface="ＭＳ Ｐゴシック" charset="0"/>
                <a:cs typeface="+mn-cs"/>
                <a:sym typeface="Menlo Bold" charset="0"/>
              </a:rPr>
              <a:t>Path</a:t>
            </a:r>
            <a:r>
              <a:rPr lang="en-US" sz="2100" kern="1200" dirty="0">
                <a:solidFill>
                  <a:prstClr val="black"/>
                </a:solidFill>
                <a:latin typeface="Menlo Regular" charset="0"/>
                <a:ea typeface="ＭＳ Ｐゴシック" charset="0"/>
                <a:cs typeface="+mn-cs"/>
                <a:sym typeface="Menlo Regular" charset="0"/>
              </a:rPr>
              <a:t> path     = </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shortestPath</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e.</a:t>
            </a:r>
            <a:r>
              <a:rPr lang="en-US" sz="2100" kern="1200" dirty="0" err="1">
                <a:solidFill>
                  <a:prstClr val="black"/>
                </a:solidFill>
                <a:latin typeface="Menlo Bold" charset="0"/>
                <a:ea typeface="ＭＳ Ｐゴシック" charset="0"/>
                <a:cs typeface="+mn-cs"/>
                <a:sym typeface="Menlo Bold" charset="0"/>
              </a:rPr>
              <a:t>links</a:t>
            </a:r>
            <a:r>
              <a:rPr lang="en-US" sz="2100" kern="1200" dirty="0">
                <a:solidFill>
                  <a:prstClr val="black"/>
                </a:solidFill>
                <a:latin typeface="Menlo Regular" charset="0"/>
                <a:ea typeface="ＭＳ Ｐゴシック" charset="0"/>
                <a:cs typeface="+mn-cs"/>
                <a:sym typeface="Menlo Regular" charset="0"/>
              </a:rPr>
              <a:t>(),</a:t>
            </a:r>
            <a:r>
              <a:rPr lang="en-US" sz="2100" kern="1200" dirty="0" err="1">
                <a:solidFill>
                  <a:prstClr val="black"/>
                </a:solidFill>
                <a:latin typeface="Menlo Regular" charset="0"/>
                <a:ea typeface="ＭＳ Ｐゴシック" charset="0"/>
                <a:cs typeface="+mn-cs"/>
                <a:sym typeface="Menlo Regular" charset="0"/>
              </a:rPr>
              <a:t>sloc,dloc</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endParaRPr lang="en-US" sz="2100" kern="1200" dirty="0">
              <a:solidFill>
                <a:srgbClr val="FFFFFF"/>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srgbClr val="FFFFFF"/>
                </a:solidFill>
                <a:latin typeface="Menlo Regular" charset="0"/>
                <a:ea typeface="ＭＳ Ｐゴシック" charset="0"/>
                <a:cs typeface="+mn-cs"/>
                <a:sym typeface="Menlo Regular" charset="0"/>
              </a:rPr>
              <a:t>    </a:t>
            </a:r>
            <a:r>
              <a:rPr lang="en-US" sz="2300" kern="1200" dirty="0">
                <a:solidFill>
                  <a:prstClr val="black"/>
                </a:solidFill>
                <a:latin typeface="Menlo Regular" charset="0"/>
                <a:ea typeface="ＭＳ Ｐゴシック" charset="0"/>
                <a:cs typeface="+mn-cs"/>
                <a:sym typeface="Menlo Regular" charset="0"/>
              </a:rPr>
              <a:t>if (</a:t>
            </a:r>
            <a:r>
              <a:rPr lang="en-US" sz="2300" kern="1200" dirty="0" err="1">
                <a:solidFill>
                  <a:prstClr val="black"/>
                </a:solidFill>
                <a:latin typeface="Menlo Regular" charset="0"/>
                <a:ea typeface="ＭＳ Ｐゴシック" charset="0"/>
                <a:cs typeface="+mn-cs"/>
                <a:sym typeface="Menlo Regular" charset="0"/>
              </a:rPr>
              <a:t>p.ethDstIs</a:t>
            </a:r>
            <a:r>
              <a:rPr lang="en-US" sz="2300" kern="1200" dirty="0">
                <a:solidFill>
                  <a:prstClr val="black"/>
                </a:solidFill>
                <a:latin typeface="Menlo Regular" charset="0"/>
                <a:ea typeface="ＭＳ Ｐゴシック" charset="0"/>
                <a:cs typeface="+mn-cs"/>
                <a:sym typeface="Menlo Regular" charset="0"/>
              </a:rPr>
              <a:t>(2)) </a:t>
            </a:r>
          </a:p>
          <a:p>
            <a:pPr algn="l" defTabSz="1300393" rtl="0">
              <a:tabLst>
                <a:tab pos="300107" algn="l"/>
              </a:tabLst>
            </a:pPr>
            <a:r>
              <a:rPr lang="en-US" sz="2300" kern="1200" dirty="0">
                <a:solidFill>
                  <a:srgbClr val="B21889"/>
                </a:solidFill>
                <a:latin typeface="Menlo Regular" charset="0"/>
                <a:ea typeface="ＭＳ Ｐゴシック" charset="0"/>
                <a:cs typeface="+mn-cs"/>
                <a:sym typeface="Menlo Regular" charset="0"/>
              </a:rPr>
              <a:t>        return</a:t>
            </a:r>
            <a:r>
              <a:rPr lang="en-US" sz="2300" kern="1200" dirty="0">
                <a:solidFill>
                  <a:prstClr val="black"/>
                </a:solidFill>
                <a:latin typeface="Menlo Regular" charset="0"/>
                <a:ea typeface="ＭＳ Ｐゴシック" charset="0"/>
                <a:cs typeface="+mn-cs"/>
                <a:sym typeface="Menlo Regular" charset="0"/>
              </a:rPr>
              <a:t> null(); </a:t>
            </a:r>
          </a:p>
          <a:p>
            <a:pPr algn="l" defTabSz="1300393" rtl="0">
              <a:tabLst>
                <a:tab pos="300107" algn="l"/>
              </a:tabLst>
            </a:pPr>
            <a:r>
              <a:rPr lang="en-US" sz="2300" kern="1200" dirty="0">
                <a:solidFill>
                  <a:prstClr val="black"/>
                </a:solidFill>
                <a:latin typeface="Menlo Regular" charset="0"/>
                <a:ea typeface="ＭＳ Ｐゴシック" charset="0"/>
                <a:cs typeface="+mn-cs"/>
                <a:sym typeface="Menlo Regular" charset="0"/>
              </a:rPr>
              <a:t>	   else </a:t>
            </a:r>
          </a:p>
          <a:p>
            <a:pPr algn="l" defTabSz="1300393" rtl="0">
              <a:tabLst>
                <a:tab pos="300107" algn="l"/>
              </a:tabLst>
            </a:pPr>
            <a:r>
              <a:rPr lang="en-US" sz="2300" kern="1200" dirty="0">
                <a:solidFill>
                  <a:srgbClr val="B21889"/>
                </a:solidFill>
                <a:latin typeface="Menlo Regular" charset="0"/>
                <a:ea typeface="ＭＳ Ｐゴシック" charset="0"/>
                <a:cs typeface="+mn-cs"/>
                <a:sym typeface="Menlo Regular" charset="0"/>
              </a:rPr>
              <a:t>        return</a:t>
            </a:r>
            <a:r>
              <a:rPr lang="en-US" sz="2300" kern="1200" dirty="0">
                <a:solidFill>
                  <a:prstClr val="black"/>
                </a:solidFill>
                <a:latin typeface="Menlo Regular" charset="0"/>
                <a:ea typeface="ＭＳ Ｐゴシック" charset="0"/>
                <a:cs typeface="+mn-cs"/>
                <a:sym typeface="Menlo Regular" charset="0"/>
              </a:rPr>
              <a:t> </a:t>
            </a:r>
            <a:r>
              <a:rPr lang="en-US" sz="2300" kern="1200" dirty="0">
                <a:solidFill>
                  <a:prstClr val="black"/>
                </a:solidFill>
                <a:latin typeface="Menlo Bold" charset="0"/>
                <a:ea typeface="ＭＳ Ｐゴシック" charset="0"/>
                <a:cs typeface="+mn-cs"/>
                <a:sym typeface="Menlo Bold" charset="0"/>
              </a:rPr>
              <a:t>unicast</a:t>
            </a:r>
            <a:r>
              <a:rPr lang="en-US" sz="2300" kern="1200" dirty="0">
                <a:solidFill>
                  <a:prstClr val="black"/>
                </a:solidFill>
                <a:latin typeface="Menlo Regular" charset="0"/>
                <a:ea typeface="ＭＳ Ｐゴシック" charset="0"/>
                <a:cs typeface="+mn-cs"/>
                <a:sym typeface="Menlo Regular" charset="0"/>
              </a:rPr>
              <a:t>(</a:t>
            </a:r>
            <a:r>
              <a:rPr lang="en-US" sz="2300" kern="1200" dirty="0" err="1">
                <a:solidFill>
                  <a:prstClr val="black"/>
                </a:solidFill>
                <a:latin typeface="Menlo Regular" charset="0"/>
                <a:ea typeface="ＭＳ Ｐゴシック" charset="0"/>
                <a:cs typeface="+mn-cs"/>
                <a:sym typeface="Menlo Regular" charset="0"/>
              </a:rPr>
              <a:t>sloc,dloc,path</a:t>
            </a:r>
            <a:r>
              <a:rPr lang="en-US" sz="23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a:t>
            </a:r>
          </a:p>
        </p:txBody>
      </p:sp>
      <p:sp>
        <p:nvSpPr>
          <p:cNvPr id="65539" name="Oval 3"/>
          <p:cNvSpPr>
            <a:spLocks/>
          </p:cNvSpPr>
          <p:nvPr/>
        </p:nvSpPr>
        <p:spPr bwMode="auto">
          <a:xfrm>
            <a:off x="10885170" y="160870"/>
            <a:ext cx="1828800" cy="2262293"/>
          </a:xfrm>
          <a:prstGeom prst="ellipse">
            <a:avLst/>
          </a:prstGeom>
          <a:solidFill>
            <a:srgbClr val="FF2712">
              <a:alpha val="79999"/>
            </a:srgbClr>
          </a:solidFill>
          <a:ln w="25400">
            <a:solidFill>
              <a:schemeClr val="tx1">
                <a:alpha val="79999"/>
              </a:schemeClr>
            </a:solidFill>
            <a:miter lim="800000"/>
            <a:headEnd/>
            <a:tailEnd/>
          </a:ln>
        </p:spPr>
        <p:txBody>
          <a:bodyPr lIns="0" tIns="0" rIns="0" bIns="0" anchor="ctr"/>
          <a:lstStyle/>
          <a:p>
            <a:pPr algn="l" defTabSz="1300393" rtl="0"/>
            <a:r>
              <a:rPr lang="en-US" sz="2100" kern="1200">
                <a:solidFill>
                  <a:prstClr val="black"/>
                </a:solidFill>
                <a:latin typeface="Menlo Regular" charset="0"/>
                <a:ea typeface="ＭＳ Ｐゴシック" charset="0"/>
                <a:cs typeface="+mn-cs"/>
                <a:sym typeface="Menlo Regular" charset="0"/>
              </a:rPr>
              <a:t>EthDest:1,</a:t>
            </a:r>
          </a:p>
          <a:p>
            <a:pPr algn="l" defTabSz="1300393" rtl="0"/>
            <a:r>
              <a:rPr lang="en-US" sz="2100" kern="1200">
                <a:solidFill>
                  <a:prstClr val="black"/>
                </a:solidFill>
                <a:latin typeface="Menlo Regular" charset="0"/>
                <a:ea typeface="ＭＳ Ｐゴシック" charset="0"/>
                <a:cs typeface="+mn-cs"/>
                <a:sym typeface="Menlo Regular" charset="0"/>
              </a:rPr>
              <a:t>TcpDst:80</a:t>
            </a:r>
          </a:p>
        </p:txBody>
      </p:sp>
      <p:sp>
        <p:nvSpPr>
          <p:cNvPr id="65540" name="AutoShape 4"/>
          <p:cNvSpPr>
            <a:spLocks/>
          </p:cNvSpPr>
          <p:nvPr/>
        </p:nvSpPr>
        <p:spPr bwMode="auto">
          <a:xfrm>
            <a:off x="5161280" y="826347"/>
            <a:ext cx="2672080" cy="1788160"/>
          </a:xfrm>
          <a:prstGeom prst="diamond">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Assert(TcpDst,22)</a:t>
            </a:r>
          </a:p>
        </p:txBody>
      </p:sp>
      <p:sp>
        <p:nvSpPr>
          <p:cNvPr id="65541" name="Line 5"/>
          <p:cNvSpPr>
            <a:spLocks noChangeShapeType="1"/>
          </p:cNvSpPr>
          <p:nvPr/>
        </p:nvSpPr>
        <p:spPr bwMode="auto">
          <a:xfrm>
            <a:off x="6496050" y="2629749"/>
            <a:ext cx="0" cy="1816946"/>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5542" name="Rectangle 6"/>
          <p:cNvSpPr>
            <a:spLocks/>
          </p:cNvSpPr>
          <p:nvPr/>
        </p:nvSpPr>
        <p:spPr bwMode="auto">
          <a:xfrm>
            <a:off x="6551932" y="3399026"/>
            <a:ext cx="6283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tabLst>
                <a:tab pos="300107" algn="l"/>
              </a:tabLst>
            </a:pPr>
            <a:r>
              <a:rPr lang="en-US" sz="1600" kern="1200">
                <a:solidFill>
                  <a:prstClr val="black"/>
                </a:solidFill>
                <a:latin typeface="Menlo Regular" charset="0"/>
                <a:ea typeface="ＭＳ Ｐゴシック" charset="0"/>
                <a:cs typeface="+mn-cs"/>
                <a:sym typeface="Menlo Regular" charset="0"/>
              </a:rPr>
              <a:t>false</a:t>
            </a:r>
          </a:p>
        </p:txBody>
      </p:sp>
      <p:sp>
        <p:nvSpPr>
          <p:cNvPr id="65543" name="Oval 7"/>
          <p:cNvSpPr>
            <a:spLocks/>
          </p:cNvSpPr>
          <p:nvPr/>
        </p:nvSpPr>
        <p:spPr bwMode="auto">
          <a:xfrm>
            <a:off x="5750561" y="4050456"/>
            <a:ext cx="1493520" cy="1286933"/>
          </a:xfrm>
          <a:prstGeom prst="ellipse">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Read(</a:t>
            </a:r>
            <a:r>
              <a:rPr lang="en-US" sz="1600" kern="1200" dirty="0" err="1">
                <a:solidFill>
                  <a:prstClr val="black"/>
                </a:solidFill>
                <a:latin typeface="Menlo Regular" charset="0"/>
                <a:ea typeface="ＭＳ Ｐゴシック" charset="0"/>
                <a:cs typeface="+mn-cs"/>
                <a:sym typeface="Menlo Regular" charset="0"/>
              </a:rPr>
              <a:t>EthDst</a:t>
            </a:r>
            <a:r>
              <a:rPr lang="en-US" sz="1600" kern="1200" dirty="0">
                <a:solidFill>
                  <a:prstClr val="black"/>
                </a:solidFill>
                <a:latin typeface="Menlo Regular" charset="0"/>
                <a:ea typeface="ＭＳ Ｐゴシック" charset="0"/>
                <a:cs typeface="+mn-cs"/>
                <a:sym typeface="Menlo Regular" charset="0"/>
              </a:rPr>
              <a:t>)</a:t>
            </a:r>
          </a:p>
        </p:txBody>
      </p:sp>
      <p:sp>
        <p:nvSpPr>
          <p:cNvPr id="65544" name="Oval 8"/>
          <p:cNvSpPr>
            <a:spLocks/>
          </p:cNvSpPr>
          <p:nvPr/>
        </p:nvSpPr>
        <p:spPr bwMode="auto">
          <a:xfrm>
            <a:off x="5730242" y="5676056"/>
            <a:ext cx="1574800" cy="1286933"/>
          </a:xfrm>
          <a:prstGeom prst="ellipse">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Read(</a:t>
            </a:r>
            <a:r>
              <a:rPr lang="en-US" sz="1600" kern="1200" dirty="0" err="1">
                <a:solidFill>
                  <a:prstClr val="black"/>
                </a:solidFill>
                <a:latin typeface="Menlo Regular" charset="0"/>
                <a:ea typeface="ＭＳ Ｐゴシック" charset="0"/>
                <a:cs typeface="+mn-cs"/>
                <a:sym typeface="Menlo Regular" charset="0"/>
              </a:rPr>
              <a:t>EthSrc</a:t>
            </a:r>
            <a:r>
              <a:rPr lang="en-US" sz="1600" kern="1200" dirty="0">
                <a:solidFill>
                  <a:prstClr val="black"/>
                </a:solidFill>
                <a:latin typeface="Menlo Regular" charset="0"/>
                <a:ea typeface="ＭＳ Ｐゴシック" charset="0"/>
                <a:cs typeface="+mn-cs"/>
                <a:sym typeface="Menlo Regular" charset="0"/>
              </a:rPr>
              <a:t>)</a:t>
            </a:r>
          </a:p>
        </p:txBody>
      </p:sp>
      <p:sp>
        <p:nvSpPr>
          <p:cNvPr id="65545" name="Rectangle 9"/>
          <p:cNvSpPr>
            <a:spLocks/>
          </p:cNvSpPr>
          <p:nvPr/>
        </p:nvSpPr>
        <p:spPr bwMode="auto">
          <a:xfrm>
            <a:off x="5984241" y="8168642"/>
            <a:ext cx="1016000" cy="745067"/>
          </a:xfrm>
          <a:prstGeom prst="rect">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a:solidFill>
                  <a:prstClr val="black"/>
                </a:solidFill>
                <a:latin typeface="Menlo Regular" charset="0"/>
                <a:ea typeface="ＭＳ Ｐゴシック" charset="0"/>
                <a:cs typeface="+mn-cs"/>
                <a:sym typeface="Menlo Regular" charset="0"/>
              </a:rPr>
              <a:t>path1</a:t>
            </a:r>
          </a:p>
        </p:txBody>
      </p:sp>
      <p:sp>
        <p:nvSpPr>
          <p:cNvPr id="65546" name="Line 10"/>
          <p:cNvSpPr>
            <a:spLocks noChangeShapeType="1"/>
          </p:cNvSpPr>
          <p:nvPr/>
        </p:nvSpPr>
        <p:spPr bwMode="auto">
          <a:xfrm flipH="1">
            <a:off x="6488431" y="5352627"/>
            <a:ext cx="0" cy="308187"/>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5547" name="Line 11"/>
          <p:cNvSpPr>
            <a:spLocks noChangeShapeType="1"/>
          </p:cNvSpPr>
          <p:nvPr/>
        </p:nvSpPr>
        <p:spPr bwMode="auto">
          <a:xfrm>
            <a:off x="6493511" y="6947748"/>
            <a:ext cx="0" cy="1217506"/>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5548" name="Rectangle 12"/>
          <p:cNvSpPr>
            <a:spLocks/>
          </p:cNvSpPr>
          <p:nvPr/>
        </p:nvSpPr>
        <p:spPr bwMode="auto">
          <a:xfrm>
            <a:off x="6525261" y="5356517"/>
            <a:ext cx="1235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4</a:t>
            </a:r>
          </a:p>
        </p:txBody>
      </p:sp>
      <p:sp>
        <p:nvSpPr>
          <p:cNvPr id="65549" name="Rectangle 13"/>
          <p:cNvSpPr>
            <a:spLocks/>
          </p:cNvSpPr>
          <p:nvPr/>
        </p:nvSpPr>
        <p:spPr bwMode="auto">
          <a:xfrm>
            <a:off x="6492241" y="7368200"/>
            <a:ext cx="1235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6</a:t>
            </a:r>
          </a:p>
        </p:txBody>
      </p:sp>
      <p:sp>
        <p:nvSpPr>
          <p:cNvPr id="61454" name="Rectangle 14"/>
          <p:cNvSpPr>
            <a:spLocks/>
          </p:cNvSpPr>
          <p:nvPr/>
        </p:nvSpPr>
        <p:spPr bwMode="auto">
          <a:xfrm>
            <a:off x="1097281" y="118620"/>
            <a:ext cx="101309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r>
              <a:rPr lang="en-US" sz="3300" kern="1200">
                <a:solidFill>
                  <a:prstClr val="black"/>
                </a:solidFill>
                <a:latin typeface="Calibri"/>
                <a:ea typeface="ＭＳ Ｐゴシック" charset="0"/>
                <a:cs typeface="+mn-cs"/>
              </a:rPr>
              <a:t>Policy</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
        <p:nvSpPr>
          <p:cNvPr id="19"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a:t>
            </a:r>
            <a:r>
              <a:rPr lang="en-US" dirty="0">
                <a:solidFill>
                  <a:prstClr val="black">
                    <a:tint val="75000"/>
                  </a:prstClr>
                </a:solidFill>
                <a:latin typeface="Calibri"/>
              </a:rPr>
              <a:t>Andreas </a:t>
            </a:r>
            <a:r>
              <a:rPr lang="en-US" dirty="0" err="1" smtClean="0">
                <a:solidFill>
                  <a:prstClr val="black">
                    <a:tint val="75000"/>
                  </a:prstClr>
                </a:solidFill>
                <a:latin typeface="Calibri"/>
              </a:rPr>
              <a:t>Voellmy</a:t>
            </a:r>
            <a:r>
              <a:rPr lang="en-US" dirty="0" smtClean="0">
                <a:solidFill>
                  <a:prstClr val="black">
                    <a:tint val="75000"/>
                  </a:prstClr>
                </a:solidFill>
                <a:latin typeface="Calibri"/>
              </a:rPr>
              <a:t>, Yale</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77737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55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554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554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5543"/>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554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65548"/>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65544"/>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65547"/>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6554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65545"/>
                                        </p:tgtEl>
                                        <p:attrNameLst>
                                          <p:attrName>style.visibility</p:attrName>
                                        </p:attrNameLst>
                                      </p:cBhvr>
                                      <p:to>
                                        <p:strVal val="visible"/>
                                      </p:to>
                                    </p:set>
                                  </p:childTnLst>
                                </p:cTn>
                              </p:par>
                            </p:childTnLst>
                          </p:cTn>
                        </p:par>
                        <p:par>
                          <p:cTn id="34" fill="hold" nodeType="afterGroup">
                            <p:stCondLst>
                              <p:cond delay="5000"/>
                            </p:stCondLst>
                            <p:childTnLst>
                              <p:par>
                                <p:cTn id="35" presetID="23" presetClass="exit" presetSubtype="16" fill="hold" grpId="0" nodeType="afterEffect">
                                  <p:stCondLst>
                                    <p:cond delay="0"/>
                                  </p:stCondLst>
                                  <p:childTnLst>
                                    <p:anim calcmode="lin" valueType="num">
                                      <p:cBhvr>
                                        <p:cTn id="36" dur="500"/>
                                        <p:tgtEl>
                                          <p:spTgt spid="65539"/>
                                        </p:tgtEl>
                                        <p:attrNameLst>
                                          <p:attrName>ppt_w</p:attrName>
                                        </p:attrNameLst>
                                      </p:cBhvr>
                                      <p:tavLst>
                                        <p:tav tm="0">
                                          <p:val>
                                            <p:strVal val="ppt_w"/>
                                          </p:val>
                                        </p:tav>
                                        <p:tav tm="100000">
                                          <p:val>
                                            <p:strVal val="4*ppt_w"/>
                                          </p:val>
                                        </p:tav>
                                      </p:tavLst>
                                    </p:anim>
                                    <p:anim calcmode="lin" valueType="num">
                                      <p:cBhvr>
                                        <p:cTn id="37" dur="500"/>
                                        <p:tgtEl>
                                          <p:spTgt spid="65539"/>
                                        </p:tgtEl>
                                        <p:attrNameLst>
                                          <p:attrName>ppt_h</p:attrName>
                                        </p:attrNameLst>
                                      </p:cBhvr>
                                      <p:tavLst>
                                        <p:tav tm="0">
                                          <p:val>
                                            <p:strVal val="ppt_h"/>
                                          </p:val>
                                        </p:tav>
                                        <p:tav tm="100000">
                                          <p:val>
                                            <p:strVal val="4*ppt_h"/>
                                          </p:val>
                                        </p:tav>
                                      </p:tavLst>
                                    </p:anim>
                                    <p:set>
                                      <p:cBhvr>
                                        <p:cTn id="38" dur="1" fill="hold">
                                          <p:stCondLst>
                                            <p:cond delay="499"/>
                                          </p:stCondLst>
                                        </p:cTn>
                                        <p:tgtEl>
                                          <p:spTgt spid="655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autoUpdateAnimBg="0"/>
      <p:bldP spid="65540" grpId="0" animBg="1" autoUpdateAnimBg="0"/>
      <p:bldP spid="65541" grpId="0" animBg="1"/>
      <p:bldP spid="65542" grpId="0" autoUpdateAnimBg="0"/>
      <p:bldP spid="65543" grpId="0" animBg="1" autoUpdateAnimBg="0"/>
      <p:bldP spid="65544" grpId="0" animBg="1" autoUpdateAnimBg="0"/>
      <p:bldP spid="65545" grpId="0" animBg="1" autoUpdateAnimBg="0"/>
      <p:bldP spid="65546" grpId="0" animBg="1"/>
      <p:bldP spid="65547" grpId="0" animBg="1"/>
      <p:bldP spid="65548" grpId="0" autoUpdateAnimBg="0"/>
      <p:bldP spid="6554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p:cNvGraphicFramePr>
            <a:graphicFrameLocks noGrp="1"/>
          </p:cNvGraphicFramePr>
          <p:nvPr/>
        </p:nvGraphicFramePr>
        <p:xfrm>
          <a:off x="508003" y="1866901"/>
          <a:ext cx="4864101" cy="1747520"/>
        </p:xfrm>
        <a:graphic>
          <a:graphicData uri="http://schemas.openxmlformats.org/drawingml/2006/table">
            <a:tbl>
              <a:tblPr/>
              <a:tblGrid>
                <a:gridCol w="989013"/>
                <a:gridCol w="2551113"/>
                <a:gridCol w="1323975"/>
              </a:tblGrid>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9501" name="Group 45"/>
          <p:cNvGraphicFramePr>
            <a:graphicFrameLocks noGrp="1"/>
          </p:cNvGraphicFramePr>
          <p:nvPr>
            <p:extLst>
              <p:ext uri="{D42A27DB-BD31-4B8C-83A1-F6EECF244321}">
                <p14:modId xmlns:p14="http://schemas.microsoft.com/office/powerpoint/2010/main" val="583330430"/>
              </p:ext>
            </p:extLst>
          </p:nvPr>
        </p:nvGraphicFramePr>
        <p:xfrm>
          <a:off x="7911253" y="7369386"/>
          <a:ext cx="4865687" cy="1747520"/>
        </p:xfrm>
        <a:graphic>
          <a:graphicData uri="http://schemas.openxmlformats.org/drawingml/2006/table">
            <a:tbl>
              <a:tblPr/>
              <a:tblGrid>
                <a:gridCol w="989012"/>
                <a:gridCol w="2552700"/>
                <a:gridCol w="1323975"/>
              </a:tblGrid>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H2</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21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545" name="Group 89"/>
          <p:cNvGraphicFramePr>
            <a:graphicFrameLocks noGrp="1"/>
          </p:cNvGraphicFramePr>
          <p:nvPr>
            <p:extLst>
              <p:ext uri="{D42A27DB-BD31-4B8C-83A1-F6EECF244321}">
                <p14:modId xmlns:p14="http://schemas.microsoft.com/office/powerpoint/2010/main" val="1997417966"/>
              </p:ext>
            </p:extLst>
          </p:nvPr>
        </p:nvGraphicFramePr>
        <p:xfrm>
          <a:off x="433495" y="4443306"/>
          <a:ext cx="4864101" cy="1747520"/>
        </p:xfrm>
        <a:graphic>
          <a:graphicData uri="http://schemas.openxmlformats.org/drawingml/2006/table">
            <a:tbl>
              <a:tblPr/>
              <a:tblGrid>
                <a:gridCol w="989013"/>
                <a:gridCol w="2551113"/>
                <a:gridCol w="1323975"/>
              </a:tblGrid>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aphicFrame>
        <p:nvGraphicFramePr>
          <p:cNvPr id="19589" name="Group 133"/>
          <p:cNvGraphicFramePr>
            <a:graphicFrameLocks noGrp="1"/>
          </p:cNvGraphicFramePr>
          <p:nvPr>
            <p:extLst>
              <p:ext uri="{D42A27DB-BD31-4B8C-83A1-F6EECF244321}">
                <p14:modId xmlns:p14="http://schemas.microsoft.com/office/powerpoint/2010/main" val="1779949378"/>
              </p:ext>
            </p:extLst>
          </p:nvPr>
        </p:nvGraphicFramePr>
        <p:xfrm>
          <a:off x="433495" y="7152641"/>
          <a:ext cx="4864101" cy="1747520"/>
        </p:xfrm>
        <a:graphic>
          <a:graphicData uri="http://schemas.openxmlformats.org/drawingml/2006/table">
            <a:tbl>
              <a:tblPr/>
              <a:tblGrid>
                <a:gridCol w="989013"/>
                <a:gridCol w="2551113"/>
                <a:gridCol w="1323975"/>
              </a:tblGrid>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dst_ip</a:t>
                      </a:r>
                      <a:r>
                        <a:rPr kumimoji="0" lang="en-US" sz="21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 H2</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21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pSp>
        <p:nvGrpSpPr>
          <p:cNvPr id="19638" name="Group 182"/>
          <p:cNvGrpSpPr>
            <a:grpSpLocks/>
          </p:cNvGrpSpPr>
          <p:nvPr/>
        </p:nvGrpSpPr>
        <p:grpSpPr bwMode="auto">
          <a:xfrm>
            <a:off x="2630596" y="3576332"/>
            <a:ext cx="6372225" cy="5149632"/>
            <a:chOff x="1384" y="273"/>
            <a:chExt cx="4014" cy="3243"/>
          </a:xfrm>
        </p:grpSpPr>
        <p:grpSp>
          <p:nvGrpSpPr>
            <p:cNvPr id="19636" name="Group 180"/>
            <p:cNvGrpSpPr>
              <a:grpSpLocks/>
            </p:cNvGrpSpPr>
            <p:nvPr/>
          </p:nvGrpSpPr>
          <p:grpSpPr bwMode="auto">
            <a:xfrm>
              <a:off x="1384" y="273"/>
              <a:ext cx="3360" cy="3243"/>
              <a:chOff x="1384" y="273"/>
              <a:chExt cx="3360" cy="3243"/>
            </a:xfrm>
          </p:grpSpPr>
          <p:pic>
            <p:nvPicPr>
              <p:cNvPr id="19633" name="Picture 17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 y="273"/>
                <a:ext cx="200"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4" name="Picture 17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 y="1852"/>
                <a:ext cx="254"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5" name="Picture 17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3220"/>
                <a:ext cx="176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637" name="Rectangle 181"/>
            <p:cNvSpPr>
              <a:spLocks/>
            </p:cNvSpPr>
            <p:nvPr/>
          </p:nvSpPr>
          <p:spPr bwMode="auto">
            <a:xfrm>
              <a:off x="1734" y="2073"/>
              <a:ext cx="366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defTabSz="1300393" rtl="0"/>
              <a:r>
                <a:rPr lang="en-US" sz="3000" kern="1200">
                  <a:solidFill>
                    <a:prstClr val="black"/>
                  </a:solidFill>
                  <a:latin typeface="Myriad Pro Light It" charset="0"/>
                  <a:ea typeface="ＭＳ Ｐゴシック" charset="0"/>
                  <a:cs typeface="Myriad Pro Light It" charset="0"/>
                  <a:sym typeface="Myriad Pro Light It" charset="0"/>
                </a:rPr>
                <a:t>update re-ordering</a:t>
              </a:r>
            </a:p>
          </p:txBody>
        </p:sp>
      </p:grpSp>
      <p:graphicFrame>
        <p:nvGraphicFramePr>
          <p:cNvPr id="19639" name="Group 183"/>
          <p:cNvGraphicFramePr>
            <a:graphicFrameLocks noGrp="1"/>
          </p:cNvGraphicFramePr>
          <p:nvPr>
            <p:extLst>
              <p:ext uri="{D42A27DB-BD31-4B8C-83A1-F6EECF244321}">
                <p14:modId xmlns:p14="http://schemas.microsoft.com/office/powerpoint/2010/main" val="4103482438"/>
              </p:ext>
            </p:extLst>
          </p:nvPr>
        </p:nvGraphicFramePr>
        <p:xfrm>
          <a:off x="7886702" y="1866901"/>
          <a:ext cx="4865688" cy="2691554"/>
        </p:xfrm>
        <a:graphic>
          <a:graphicData uri="http://schemas.openxmlformats.org/drawingml/2006/table">
            <a:tbl>
              <a:tblPr/>
              <a:tblGrid>
                <a:gridCol w="989013"/>
                <a:gridCol w="2552700"/>
                <a:gridCol w="1323975"/>
              </a:tblGrid>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138091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683" name="Group 227"/>
          <p:cNvGraphicFramePr>
            <a:graphicFrameLocks noGrp="1"/>
          </p:cNvGraphicFramePr>
          <p:nvPr>
            <p:extLst>
              <p:ext uri="{D42A27DB-BD31-4B8C-83A1-F6EECF244321}">
                <p14:modId xmlns:p14="http://schemas.microsoft.com/office/powerpoint/2010/main" val="3443077028"/>
              </p:ext>
            </p:extLst>
          </p:nvPr>
        </p:nvGraphicFramePr>
        <p:xfrm>
          <a:off x="7911254" y="4660053"/>
          <a:ext cx="4865688" cy="1747520"/>
        </p:xfrm>
        <a:graphic>
          <a:graphicData uri="http://schemas.openxmlformats.org/drawingml/2006/table">
            <a:tbl>
              <a:tblPr/>
              <a:tblGrid>
                <a:gridCol w="989013"/>
                <a:gridCol w="2552700"/>
                <a:gridCol w="1323975"/>
              </a:tblGrid>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21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43688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21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pSp>
        <p:nvGrpSpPr>
          <p:cNvPr id="19734" name="Group 278"/>
          <p:cNvGrpSpPr>
            <a:grpSpLocks/>
          </p:cNvGrpSpPr>
          <p:nvPr/>
        </p:nvGrpSpPr>
        <p:grpSpPr bwMode="auto">
          <a:xfrm>
            <a:off x="5194291" y="2132012"/>
            <a:ext cx="5847999" cy="5345112"/>
            <a:chOff x="-32" y="167"/>
            <a:chExt cx="3683" cy="3367"/>
          </a:xfrm>
        </p:grpSpPr>
        <p:grpSp>
          <p:nvGrpSpPr>
            <p:cNvPr id="19730" name="Group 274"/>
            <p:cNvGrpSpPr>
              <a:grpSpLocks/>
            </p:cNvGrpSpPr>
            <p:nvPr/>
          </p:nvGrpSpPr>
          <p:grpSpPr bwMode="auto">
            <a:xfrm>
              <a:off x="-32" y="531"/>
              <a:ext cx="3281" cy="3003"/>
              <a:chOff x="-32" y="531"/>
              <a:chExt cx="3281" cy="3003"/>
            </a:xfrm>
          </p:grpSpPr>
          <p:pic>
            <p:nvPicPr>
              <p:cNvPr id="19727" name="Picture 2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 y="531"/>
                <a:ext cx="187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8" name="Picture 27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 y="1077"/>
                <a:ext cx="20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9" name="Picture 27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2783"/>
                <a:ext cx="273"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731" name="Rectangle 275"/>
            <p:cNvSpPr>
              <a:spLocks/>
            </p:cNvSpPr>
            <p:nvPr/>
          </p:nvSpPr>
          <p:spPr bwMode="auto">
            <a:xfrm>
              <a:off x="771" y="16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5000" kern="1200">
                  <a:solidFill>
                    <a:prstClr val="black"/>
                  </a:solidFill>
                  <a:latin typeface="Courier New" charset="0"/>
                  <a:ea typeface="ＭＳ Ｐゴシック" charset="0"/>
                  <a:cs typeface="Monaco" charset="0"/>
                  <a:sym typeface="Courier New" charset="0"/>
                </a:rPr>
                <a:t>⊆</a:t>
              </a:r>
            </a:p>
          </p:txBody>
        </p:sp>
        <p:sp>
          <p:nvSpPr>
            <p:cNvPr id="19732" name="Rectangle 276"/>
            <p:cNvSpPr>
              <a:spLocks/>
            </p:cNvSpPr>
            <p:nvPr/>
          </p:nvSpPr>
          <p:spPr bwMode="auto">
            <a:xfrm>
              <a:off x="3183" y="124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5000" kern="1200" dirty="0">
                  <a:solidFill>
                    <a:prstClr val="black"/>
                  </a:solidFill>
                  <a:latin typeface="Courier New" charset="0"/>
                  <a:ea typeface="ＭＳ Ｐゴシック" charset="0"/>
                  <a:cs typeface="Monaco" charset="0"/>
                  <a:sym typeface="Courier New" charset="0"/>
                </a:rPr>
                <a:t>⊆</a:t>
              </a:r>
            </a:p>
          </p:txBody>
        </p:sp>
        <p:sp>
          <p:nvSpPr>
            <p:cNvPr id="19733" name="Rectangle 277"/>
            <p:cNvSpPr>
              <a:spLocks/>
            </p:cNvSpPr>
            <p:nvPr/>
          </p:nvSpPr>
          <p:spPr bwMode="auto">
            <a:xfrm>
              <a:off x="3249" y="2920"/>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5000" kern="1200" dirty="0">
                  <a:solidFill>
                    <a:prstClr val="black"/>
                  </a:solidFill>
                  <a:latin typeface="Courier New" charset="0"/>
                  <a:ea typeface="ＭＳ Ｐゴシック" charset="0"/>
                  <a:cs typeface="Monaco" charset="0"/>
                  <a:sym typeface="Courier New" charset="0"/>
                </a:rPr>
                <a:t>⊆</a:t>
              </a:r>
            </a:p>
          </p:txBody>
        </p:sp>
      </p:grpSp>
      <p:sp>
        <p:nvSpPr>
          <p:cNvPr id="19735" name="Rectangle 279"/>
          <p:cNvSpPr>
            <a:spLocks/>
          </p:cNvSpPr>
          <p:nvPr/>
        </p:nvSpPr>
        <p:spPr bwMode="auto">
          <a:xfrm>
            <a:off x="517526" y="628650"/>
            <a:ext cx="5816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defTabSz="1300393" rtl="0"/>
            <a:r>
              <a:rPr lang="en-US" sz="3000" kern="1200">
                <a:solidFill>
                  <a:prstClr val="black"/>
                </a:solidFill>
                <a:latin typeface="Myriad Pro Bold" charset="0"/>
                <a:ea typeface="ＭＳ Ｐゴシック" charset="0"/>
                <a:cs typeface="Myriad Pro Bold" charset="0"/>
                <a:sym typeface="Myriad Pro Bold" charset="0"/>
              </a:rPr>
              <a:t>Distributed Programming</a:t>
            </a:r>
            <a:r>
              <a:rPr lang="en-US" sz="3000" kern="1200">
                <a:solidFill>
                  <a:prstClr val="black"/>
                </a:solidFill>
                <a:latin typeface="Calibri"/>
                <a:ea typeface="ＭＳ Ｐゴシック" charset="0"/>
                <a:cs typeface="Myriad Pro Light" charset="0"/>
              </a:rPr>
              <a:t>:</a:t>
            </a:r>
            <a:br>
              <a:rPr lang="en-US" sz="3000" kern="1200">
                <a:solidFill>
                  <a:prstClr val="black"/>
                </a:solidFill>
                <a:latin typeface="Calibri"/>
                <a:ea typeface="ＭＳ Ｐゴシック" charset="0"/>
                <a:cs typeface="Myriad Pro Light" charset="0"/>
              </a:rPr>
            </a:br>
            <a:r>
              <a:rPr lang="en-US" sz="3000" kern="1200">
                <a:solidFill>
                  <a:prstClr val="black"/>
                </a:solidFill>
                <a:latin typeface="Calibri"/>
                <a:ea typeface="ＭＳ Ｐゴシック" charset="0"/>
                <a:cs typeface="Myriad Pro Light" charset="0"/>
              </a:rPr>
              <a:t>non-atomic table updates</a:t>
            </a:r>
          </a:p>
        </p:txBody>
      </p:sp>
      <p:sp>
        <p:nvSpPr>
          <p:cNvPr id="24" name="Rectangle 1"/>
          <p:cNvSpPr>
            <a:spLocks noGrp="1" noChangeArrowheads="1"/>
          </p:cNvSpPr>
          <p:nvPr>
            <p:ph type="title"/>
          </p:nvPr>
        </p:nvSpPr>
        <p:spPr>
          <a:xfrm>
            <a:off x="2167467" y="216748"/>
            <a:ext cx="11704320" cy="1018257"/>
          </a:xfrm>
          <a:ln/>
        </p:spPr>
        <p:txBody>
          <a:bodyPr>
            <a:normAutofit fontScale="90000"/>
          </a:bodyPr>
          <a:lstStyle/>
          <a:p>
            <a:r>
              <a:rPr lang="en-US" dirty="0" smtClean="0"/>
              <a:t>Asynchrony (Cont’d)</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50</a:t>
            </a:fld>
            <a:endParaRPr lang="en-US">
              <a:solidFill>
                <a:prstClr val="black">
                  <a:tint val="75000"/>
                </a:prstClr>
              </a:solidFill>
              <a:latin typeface="Calibri"/>
            </a:endParaRPr>
          </a:p>
        </p:txBody>
      </p:sp>
      <p:sp>
        <p:nvSpPr>
          <p:cNvPr id="28"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82307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ln/>
        </p:spPr>
        <p:txBody>
          <a:bodyPr/>
          <a:lstStyle/>
          <a:p>
            <a:r>
              <a:rPr lang="en-US"/>
              <a:t>Controllers</a:t>
            </a:r>
          </a:p>
        </p:txBody>
      </p:sp>
      <p:grpSp>
        <p:nvGrpSpPr>
          <p:cNvPr id="53255" name="Group 7"/>
          <p:cNvGrpSpPr>
            <a:grpSpLocks/>
          </p:cNvGrpSpPr>
          <p:nvPr/>
        </p:nvGrpSpPr>
        <p:grpSpPr bwMode="auto">
          <a:xfrm>
            <a:off x="403224" y="6134102"/>
            <a:ext cx="7327900" cy="2578101"/>
            <a:chOff x="0" y="0"/>
            <a:chExt cx="4615" cy="1624"/>
          </a:xfrm>
        </p:grpSpPr>
        <p:sp>
          <p:nvSpPr>
            <p:cNvPr id="53250" name="Rectangle 2"/>
            <p:cNvSpPr>
              <a:spLocks/>
            </p:cNvSpPr>
            <p:nvPr/>
          </p:nvSpPr>
          <p:spPr bwMode="auto">
            <a:xfrm>
              <a:off x="263" y="472"/>
              <a:ext cx="43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4000" kern="1200">
                  <a:solidFill>
                    <a:prstClr val="black"/>
                  </a:solidFill>
                  <a:latin typeface="Calibri"/>
                  <a:ea typeface="ＭＳ Ｐゴシック" charset="0"/>
                  <a:cs typeface="Myriad Pro Light" charset="0"/>
                </a:rPr>
                <a:t>      : </a:t>
              </a:r>
              <a:r>
                <a:rPr lang="en-US" sz="3600" kern="1200">
                  <a:solidFill>
                    <a:prstClr val="black"/>
                  </a:solidFill>
                  <a:latin typeface="Calibri"/>
                  <a:ea typeface="ＭＳ Ｐゴシック" charset="0"/>
                  <a:cs typeface="Myriad Pro Light" charset="0"/>
                </a:rPr>
                <a:t>abstract type of controller state</a:t>
              </a:r>
              <a:endParaRPr lang="en-US" sz="4000" kern="1200">
                <a:solidFill>
                  <a:prstClr val="black"/>
                </a:solidFill>
                <a:latin typeface="Calibri"/>
                <a:ea typeface="ＭＳ Ｐゴシック" charset="0"/>
                <a:cs typeface="Myriad Pro Light" charset="0"/>
              </a:endParaRPr>
            </a:p>
            <a:p>
              <a:pPr algn="l" defTabSz="1300393" rtl="0"/>
              <a:r>
                <a:rPr lang="en-US" sz="4000" kern="1200">
                  <a:solidFill>
                    <a:prstClr val="black"/>
                  </a:solidFill>
                  <a:latin typeface="Calibri"/>
                  <a:ea typeface="ＭＳ Ｐゴシック" charset="0"/>
                  <a:cs typeface="Myriad Pro Light" charset="0"/>
                </a:rPr>
                <a:t>f</a:t>
              </a:r>
              <a:r>
                <a:rPr lang="en-US" sz="4000" kern="1200" baseline="-6000">
                  <a:solidFill>
                    <a:prstClr val="black"/>
                  </a:solidFill>
                  <a:latin typeface="Calibri"/>
                  <a:ea typeface="ＭＳ Ｐゴシック" charset="0"/>
                  <a:cs typeface="Myriad Pro Light" charset="0"/>
                </a:rPr>
                <a:t>in </a:t>
              </a:r>
              <a:r>
                <a:rPr lang="en-US" sz="4000" kern="1200">
                  <a:solidFill>
                    <a:prstClr val="black"/>
                  </a:solidFill>
                  <a:latin typeface="Calibri"/>
                  <a:ea typeface="ＭＳ Ｐゴシック" charset="0"/>
                  <a:cs typeface="Myriad Pro Light" charset="0"/>
                </a:rPr>
                <a:t>  : </a:t>
              </a:r>
              <a:r>
                <a:rPr lang="en-US" sz="4000" kern="1200" baseline="-6000">
                  <a:solidFill>
                    <a:prstClr val="black"/>
                  </a:solidFill>
                  <a:latin typeface="Calibri"/>
                  <a:ea typeface="ＭＳ Ｐゴシック" charset="0"/>
                  <a:cs typeface="Myriad Pro Light" charset="0"/>
                </a:rPr>
                <a:t> </a:t>
              </a:r>
            </a:p>
            <a:p>
              <a:pPr algn="l" defTabSz="1300393" rtl="0"/>
              <a:r>
                <a:rPr lang="en-US" sz="4000" kern="1200">
                  <a:solidFill>
                    <a:prstClr val="black"/>
                  </a:solidFill>
                  <a:latin typeface="Calibri"/>
                  <a:ea typeface="ＭＳ Ｐゴシック" charset="0"/>
                  <a:cs typeface="Myriad Pro Light" charset="0"/>
                </a:rPr>
                <a:t>f</a:t>
              </a:r>
              <a:r>
                <a:rPr lang="en-US" sz="4000" kern="1200" baseline="-6000">
                  <a:solidFill>
                    <a:prstClr val="black"/>
                  </a:solidFill>
                  <a:latin typeface="Calibri"/>
                  <a:ea typeface="ＭＳ Ｐゴシック" charset="0"/>
                  <a:cs typeface="Myriad Pro Light" charset="0"/>
                </a:rPr>
                <a:t>out </a:t>
              </a:r>
              <a:r>
                <a:rPr lang="en-US" sz="4000" kern="1200">
                  <a:solidFill>
                    <a:prstClr val="black"/>
                  </a:solidFill>
                  <a:latin typeface="Calibri"/>
                  <a:ea typeface="ＭＳ Ｐゴシック" charset="0"/>
                  <a:cs typeface="Myriad Pro Light" charset="0"/>
                </a:rPr>
                <a:t>: </a:t>
              </a:r>
              <a:r>
                <a:rPr lang="en-US" sz="4000" kern="1200" baseline="-6000">
                  <a:solidFill>
                    <a:prstClr val="black"/>
                  </a:solidFill>
                  <a:latin typeface="Calibri"/>
                  <a:ea typeface="ＭＳ Ｐゴシック" charset="0"/>
                  <a:cs typeface="Myriad Pro Light" charset="0"/>
                </a:rPr>
                <a:t> </a:t>
              </a:r>
            </a:p>
          </p:txBody>
        </p:sp>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 y="865"/>
              <a:ext cx="2000"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 y="1272"/>
              <a:ext cx="200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 y="520"/>
              <a:ext cx="24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54" name="Rectangle 6"/>
            <p:cNvSpPr>
              <a:spLocks/>
            </p:cNvSpPr>
            <p:nvPr/>
          </p:nvSpPr>
          <p:spPr bwMode="auto">
            <a:xfrm>
              <a:off x="0" y="0"/>
              <a:ext cx="405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Myriad Pro Semibold" charset="0"/>
                  <a:ea typeface="ＭＳ Ｐゴシック" charset="0"/>
                  <a:cs typeface="Myriad Pro Semibold" charset="0"/>
                  <a:sym typeface="Myriad Pro Semibold" charset="0"/>
                </a:rPr>
                <a:t>Controller Parameters</a:t>
              </a:r>
            </a:p>
          </p:txBody>
        </p:sp>
      </p:grpSp>
      <p:sp>
        <p:nvSpPr>
          <p:cNvPr id="53256" name="Rectangle 8"/>
          <p:cNvSpPr>
            <a:spLocks/>
          </p:cNvSpPr>
          <p:nvPr/>
        </p:nvSpPr>
        <p:spPr bwMode="auto">
          <a:xfrm>
            <a:off x="536575" y="2076452"/>
            <a:ext cx="7975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spcBef>
                <a:spcPts val="1200"/>
              </a:spcBef>
            </a:pPr>
            <a:r>
              <a:rPr lang="en-US" sz="3600" kern="1200">
                <a:solidFill>
                  <a:prstClr val="black"/>
                </a:solidFill>
                <a:latin typeface="Calibri"/>
                <a:ea typeface="ＭＳ Ｐゴシック" charset="0"/>
                <a:cs typeface="Myriad Pro Light" charset="0"/>
              </a:rPr>
              <a:t>Ultimately we want to prove theorems about controllers that implement the NetKAT run-time system...</a:t>
            </a:r>
          </a:p>
          <a:p>
            <a:pPr algn="l" defTabSz="1300393" rtl="0">
              <a:spcBef>
                <a:spcPts val="1801"/>
              </a:spcBef>
            </a:pPr>
            <a:r>
              <a:rPr lang="en-US" sz="3600" kern="1200">
                <a:solidFill>
                  <a:prstClr val="black"/>
                </a:solidFill>
                <a:latin typeface="Calibri"/>
                <a:ea typeface="ＭＳ Ｐゴシック" charset="0"/>
                <a:cs typeface="Myriad Pro Light" charset="0"/>
              </a:rPr>
              <a:t>...but we didn</a:t>
            </a:r>
            <a:r>
              <a:rPr lang="ja-JP" altLang="en-US" sz="3600" kern="1200">
                <a:solidFill>
                  <a:prstClr val="black"/>
                </a:solidFill>
                <a:latin typeface="Arial"/>
                <a:ea typeface="ＭＳ Ｐゴシック" charset="0"/>
                <a:cs typeface="Myriad Pro Light" charset="0"/>
              </a:rPr>
              <a:t>’</a:t>
            </a:r>
            <a:r>
              <a:rPr lang="en-US" sz="3600" kern="1200">
                <a:solidFill>
                  <a:prstClr val="black"/>
                </a:solidFill>
                <a:latin typeface="Calibri"/>
                <a:ea typeface="ＭＳ Ｐゴシック" charset="0"/>
                <a:cs typeface="Myriad Pro Light" charset="0"/>
              </a:rPr>
              <a:t>t want to bake specific controllers into Featherweight OpenFlow!</a:t>
            </a:r>
          </a:p>
        </p:txBody>
      </p:sp>
      <p:cxnSp>
        <p:nvCxnSpPr>
          <p:cNvPr id="53257" name="AutoShape 9"/>
          <p:cNvCxnSpPr>
            <a:cxnSpLocks noChangeShapeType="1"/>
            <a:stCxn id="53263" idx="0"/>
            <a:endCxn id="53258" idx="0"/>
          </p:cNvCxnSpPr>
          <p:nvPr/>
        </p:nvCxnSpPr>
        <p:spPr bwMode="auto">
          <a:xfrm flipH="1">
            <a:off x="9839326" y="4787902"/>
            <a:ext cx="1057274" cy="1435100"/>
          </a:xfrm>
          <a:prstGeom prst="straightConnector1">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32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75" y="5840412"/>
            <a:ext cx="1233488"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53259" name="AutoShape 11"/>
          <p:cNvCxnSpPr>
            <a:cxnSpLocks noChangeShapeType="1"/>
            <a:stCxn id="53263" idx="0"/>
            <a:endCxn id="53260" idx="0"/>
          </p:cNvCxnSpPr>
          <p:nvPr/>
        </p:nvCxnSpPr>
        <p:spPr bwMode="auto">
          <a:xfrm>
            <a:off x="10896602" y="4787900"/>
            <a:ext cx="93663" cy="2097088"/>
          </a:xfrm>
          <a:prstGeom prst="straightConnector1">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32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5901" y="6502400"/>
            <a:ext cx="12319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53261" name="AutoShape 13"/>
          <p:cNvCxnSpPr>
            <a:cxnSpLocks noChangeShapeType="1"/>
            <a:stCxn id="53263" idx="0"/>
            <a:endCxn id="53262" idx="0"/>
          </p:cNvCxnSpPr>
          <p:nvPr/>
        </p:nvCxnSpPr>
        <p:spPr bwMode="auto">
          <a:xfrm>
            <a:off x="10896600" y="4787900"/>
            <a:ext cx="1325562" cy="1436688"/>
          </a:xfrm>
          <a:prstGeom prst="straightConnector1">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32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7800" y="5842000"/>
            <a:ext cx="12319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4800" y="3721099"/>
            <a:ext cx="3403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4800" y="2794001"/>
            <a:ext cx="3403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5"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4800" y="1790700"/>
            <a:ext cx="3403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3266" name="Rectangle 18"/>
          <p:cNvSpPr>
            <a:spLocks/>
          </p:cNvSpPr>
          <p:nvPr/>
        </p:nvSpPr>
        <p:spPr bwMode="auto">
          <a:xfrm>
            <a:off x="-26985" y="4641850"/>
            <a:ext cx="13041313" cy="1054100"/>
          </a:xfrm>
          <a:prstGeom prst="rect">
            <a:avLst/>
          </a:prstGeom>
          <a:solidFill>
            <a:srgbClr val="D4FFD6"/>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04769" tIns="304769" rIns="304769" bIns="304769" anchor="ctr"/>
          <a:lstStyle/>
          <a:p>
            <a:pPr algn="l" defTabSz="1300393" rtl="0"/>
            <a:r>
              <a:rPr lang="en-US" sz="3400" kern="1200">
                <a:solidFill>
                  <a:prstClr val="black"/>
                </a:solidFill>
                <a:latin typeface="Calibri"/>
                <a:ea typeface="ＭＳ Ｐゴシック" charset="0"/>
                <a:cs typeface="Myriad Pro Light" charset="0"/>
              </a:rPr>
              <a:t>Controller model: fully abstract</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51</a:t>
            </a:fld>
            <a:endParaRPr lang="en-US">
              <a:solidFill>
                <a:prstClr val="black">
                  <a:tint val="75000"/>
                </a:prstClr>
              </a:solidFill>
              <a:latin typeface="Calibri"/>
            </a:endParaRPr>
          </a:p>
        </p:txBody>
      </p:sp>
      <p:sp>
        <p:nvSpPr>
          <p:cNvPr id="23"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89423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2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6"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3" name="AutoShape 1"/>
          <p:cNvCxnSpPr>
            <a:cxnSpLocks noChangeShapeType="1"/>
            <a:stCxn id="54281" idx="0"/>
            <a:endCxn id="54274" idx="0"/>
          </p:cNvCxnSpPr>
          <p:nvPr/>
        </p:nvCxnSpPr>
        <p:spPr bwMode="auto">
          <a:xfrm>
            <a:off x="8081964" y="6423028"/>
            <a:ext cx="3927475" cy="4763"/>
          </a:xfrm>
          <a:prstGeom prst="straightConnector1">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542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5187" y="5842000"/>
            <a:ext cx="196850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54275" name="AutoShape 3"/>
          <p:cNvCxnSpPr>
            <a:cxnSpLocks noChangeShapeType="1"/>
            <a:stCxn id="54282" idx="0"/>
            <a:endCxn id="54276" idx="0"/>
          </p:cNvCxnSpPr>
          <p:nvPr/>
        </p:nvCxnSpPr>
        <p:spPr bwMode="auto">
          <a:xfrm flipH="1">
            <a:off x="654050" y="6423026"/>
            <a:ext cx="3592513" cy="1589"/>
          </a:xfrm>
          <a:prstGeom prst="straightConnector1">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5427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5832477"/>
            <a:ext cx="13065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54277" name="AutoShape 5"/>
          <p:cNvCxnSpPr>
            <a:cxnSpLocks noChangeShapeType="1"/>
            <a:stCxn id="54279" idx="0"/>
            <a:endCxn id="54282" idx="0"/>
          </p:cNvCxnSpPr>
          <p:nvPr/>
        </p:nvCxnSpPr>
        <p:spPr bwMode="auto">
          <a:xfrm flipH="1">
            <a:off x="4246564" y="3854453"/>
            <a:ext cx="2035174" cy="2568575"/>
          </a:xfrm>
          <a:prstGeom prst="straightConnector1">
            <a:avLst/>
          </a:prstGeom>
          <a:noFill/>
          <a:ln w="38100" cap="sq">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cxnSp>
        <p:nvCxnSpPr>
          <p:cNvPr id="54278" name="AutoShape 6"/>
          <p:cNvCxnSpPr>
            <a:cxnSpLocks noChangeShapeType="1"/>
            <a:stCxn id="54279" idx="0"/>
            <a:endCxn id="54281" idx="0"/>
          </p:cNvCxnSpPr>
          <p:nvPr/>
        </p:nvCxnSpPr>
        <p:spPr bwMode="auto">
          <a:xfrm>
            <a:off x="6281740" y="3854453"/>
            <a:ext cx="1800225" cy="2568575"/>
          </a:xfrm>
          <a:prstGeom prst="straightConnector1">
            <a:avLst/>
          </a:prstGeom>
          <a:noFill/>
          <a:ln w="38100" cap="sq">
            <a:solidFill>
              <a:schemeClr val="tx1"/>
            </a:solidFill>
            <a:prstDash val="sysDot"/>
            <a:miter lim="800000"/>
            <a:headEnd type="none" w="med" len="med"/>
            <a:tailEnd type="none" w="med" len="med"/>
          </a:ln>
          <a:extLst>
            <a:ext uri="{909E8E84-426E-40dd-AFC4-6F175D3DCCD1}">
              <a14:hiddenFill xmlns:a14="http://schemas.microsoft.com/office/drawing/2010/main">
                <a:noFill/>
              </a14:hiddenFill>
            </a:ext>
          </a:extLst>
        </p:spPr>
      </p:cxnSp>
      <p:pic>
        <p:nvPicPr>
          <p:cNvPr id="542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799" y="3313113"/>
            <a:ext cx="17907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54280" name="AutoShape 8"/>
          <p:cNvCxnSpPr>
            <a:cxnSpLocks noChangeShapeType="1"/>
            <a:stCxn id="54281" idx="0"/>
            <a:endCxn id="54282" idx="0"/>
          </p:cNvCxnSpPr>
          <p:nvPr/>
        </p:nvCxnSpPr>
        <p:spPr bwMode="auto">
          <a:xfrm flipH="1">
            <a:off x="4246562" y="6423024"/>
            <a:ext cx="3835401" cy="0"/>
          </a:xfrm>
          <a:prstGeom prst="straightConnector1">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542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8200" y="5867400"/>
            <a:ext cx="17907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799" y="5867400"/>
            <a:ext cx="17907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00" y="6565900"/>
            <a:ext cx="1371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4"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724" y="6470650"/>
            <a:ext cx="24257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5" name="Picture 1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6500" y="6426200"/>
            <a:ext cx="24257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6"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5401" y="6399213"/>
            <a:ext cx="2286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7"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9201" y="3822702"/>
            <a:ext cx="17780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54288"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1213" y="4216400"/>
            <a:ext cx="12319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54292" name="Group 20"/>
          <p:cNvGrpSpPr>
            <a:grpSpLocks/>
          </p:cNvGrpSpPr>
          <p:nvPr/>
        </p:nvGrpSpPr>
        <p:grpSpPr bwMode="auto">
          <a:xfrm>
            <a:off x="161927" y="1831976"/>
            <a:ext cx="2095437" cy="750888"/>
            <a:chOff x="0" y="-10"/>
            <a:chExt cx="1319" cy="473"/>
          </a:xfrm>
        </p:grpSpPr>
        <p:pic>
          <p:nvPicPr>
            <p:cNvPr id="5428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 y="28"/>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290" name="Rectangle 18"/>
            <p:cNvSpPr>
              <a:spLocks/>
            </p:cNvSpPr>
            <p:nvPr/>
          </p:nvSpPr>
          <p:spPr bwMode="auto">
            <a:xfrm>
              <a:off x="0" y="-10"/>
              <a:ext cx="59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4800" kern="1200">
                  <a:solidFill>
                    <a:prstClr val="black"/>
                  </a:solidFill>
                  <a:latin typeface="Calibri"/>
                  <a:ea typeface="ＭＳ Ｐゴシック" charset="0"/>
                  <a:cs typeface="Myriad Pro Light" charset="0"/>
                </a:rPr>
                <a:t>(H</a:t>
              </a:r>
              <a:r>
                <a:rPr lang="en-US" sz="4800" kern="1200" baseline="-6000">
                  <a:solidFill>
                    <a:prstClr val="black"/>
                  </a:solidFill>
                  <a:latin typeface="Calibri"/>
                  <a:ea typeface="ＭＳ Ｐゴシック" charset="0"/>
                  <a:cs typeface="Myriad Pro Light" charset="0"/>
                </a:rPr>
                <a:t>1</a:t>
              </a:r>
              <a:r>
                <a:rPr lang="en-US" sz="4800" kern="1200">
                  <a:solidFill>
                    <a:prstClr val="black"/>
                  </a:solidFill>
                  <a:latin typeface="Calibri"/>
                  <a:ea typeface="ＭＳ Ｐゴシック" charset="0"/>
                  <a:cs typeface="Myriad Pro Light" charset="0"/>
                </a:rPr>
                <a:t>,</a:t>
              </a:r>
            </a:p>
          </p:txBody>
        </p:sp>
        <p:sp>
          <p:nvSpPr>
            <p:cNvPr id="54291" name="Rectangle 19"/>
            <p:cNvSpPr>
              <a:spLocks/>
            </p:cNvSpPr>
            <p:nvPr/>
          </p:nvSpPr>
          <p:spPr bwMode="auto">
            <a:xfrm>
              <a:off x="1201" y="-6"/>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4800" kern="1200">
                  <a:solidFill>
                    <a:prstClr val="black"/>
                  </a:solidFill>
                  <a:latin typeface="Calibri"/>
                  <a:ea typeface="ＭＳ Ｐゴシック" charset="0"/>
                  <a:cs typeface="Myriad Pro Light" charset="0"/>
                </a:rPr>
                <a:t>)</a:t>
              </a:r>
            </a:p>
          </p:txBody>
        </p:sp>
      </p:grpSp>
      <p:grpSp>
        <p:nvGrpSpPr>
          <p:cNvPr id="54298" name="Group 26"/>
          <p:cNvGrpSpPr>
            <a:grpSpLocks/>
          </p:cNvGrpSpPr>
          <p:nvPr/>
        </p:nvGrpSpPr>
        <p:grpSpPr bwMode="auto">
          <a:xfrm>
            <a:off x="2373313" y="1831976"/>
            <a:ext cx="3630612" cy="750888"/>
            <a:chOff x="0" y="-10"/>
            <a:chExt cx="2287" cy="473"/>
          </a:xfrm>
        </p:grpSpPr>
        <p:grpSp>
          <p:nvGrpSpPr>
            <p:cNvPr id="54296" name="Group 24"/>
            <p:cNvGrpSpPr>
              <a:grpSpLocks/>
            </p:cNvGrpSpPr>
            <p:nvPr/>
          </p:nvGrpSpPr>
          <p:grpSpPr bwMode="auto">
            <a:xfrm>
              <a:off x="499" y="-10"/>
              <a:ext cx="1788" cy="473"/>
              <a:chOff x="0" y="-10"/>
              <a:chExt cx="1788" cy="473"/>
            </a:xfrm>
          </p:grpSpPr>
          <p:pic>
            <p:nvPicPr>
              <p:cNvPr id="54293"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 y="24"/>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294" name="Rectangle 22"/>
              <p:cNvSpPr>
                <a:spLocks/>
              </p:cNvSpPr>
              <p:nvPr/>
            </p:nvSpPr>
            <p:spPr bwMode="auto">
              <a:xfrm>
                <a:off x="0" y="-6"/>
                <a:ext cx="1093"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4800" kern="1200">
                    <a:solidFill>
                      <a:prstClr val="black"/>
                    </a:solidFill>
                    <a:latin typeface="Calibri"/>
                    <a:ea typeface="ＭＳ Ｐゴシック" charset="0"/>
                    <a:cs typeface="Myriad Pro Light" charset="0"/>
                  </a:rPr>
                  <a:t>(S</a:t>
                </a:r>
                <a:r>
                  <a:rPr lang="en-US" sz="4800" kern="1200" baseline="-6000">
                    <a:solidFill>
                      <a:prstClr val="black"/>
                    </a:solidFill>
                    <a:latin typeface="Calibri"/>
                    <a:ea typeface="ＭＳ Ｐゴシック" charset="0"/>
                    <a:cs typeface="Myriad Pro Light" charset="0"/>
                  </a:rPr>
                  <a:t>1</a:t>
                </a:r>
                <a:r>
                  <a:rPr lang="en-US" sz="4800" kern="1200">
                    <a:solidFill>
                      <a:prstClr val="black"/>
                    </a:solidFill>
                    <a:latin typeface="Calibri"/>
                    <a:ea typeface="ＭＳ Ｐゴシック" charset="0"/>
                    <a:cs typeface="Myriad Pro Light" charset="0"/>
                  </a:rPr>
                  <a:t>,pt</a:t>
                </a:r>
                <a:r>
                  <a:rPr lang="en-US" sz="4800" kern="1200" baseline="-6000">
                    <a:solidFill>
                      <a:prstClr val="black"/>
                    </a:solidFill>
                    <a:latin typeface="Calibri"/>
                    <a:ea typeface="ＭＳ Ｐゴシック" charset="0"/>
                    <a:cs typeface="Myriad Pro Light" charset="0"/>
                  </a:rPr>
                  <a:t>1</a:t>
                </a:r>
                <a:r>
                  <a:rPr lang="en-US" sz="4800" kern="1200">
                    <a:solidFill>
                      <a:prstClr val="black"/>
                    </a:solidFill>
                    <a:latin typeface="Calibri"/>
                    <a:ea typeface="ＭＳ Ｐゴシック" charset="0"/>
                    <a:cs typeface="Myriad Pro Light" charset="0"/>
                  </a:rPr>
                  <a:t>,</a:t>
                </a:r>
              </a:p>
            </p:txBody>
          </p:sp>
          <p:sp>
            <p:nvSpPr>
              <p:cNvPr id="54295" name="Rectangle 23"/>
              <p:cNvSpPr>
                <a:spLocks/>
              </p:cNvSpPr>
              <p:nvPr/>
            </p:nvSpPr>
            <p:spPr bwMode="auto">
              <a:xfrm>
                <a:off x="1670" y="-10"/>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4800" kern="1200">
                    <a:solidFill>
                      <a:prstClr val="black"/>
                    </a:solidFill>
                    <a:latin typeface="Calibri"/>
                    <a:ea typeface="ＭＳ Ｐゴシック" charset="0"/>
                    <a:cs typeface="Myriad Pro Light" charset="0"/>
                  </a:rPr>
                  <a:t>)</a:t>
                </a:r>
              </a:p>
            </p:txBody>
          </p:sp>
        </p:grpSp>
        <p:sp>
          <p:nvSpPr>
            <p:cNvPr id="54297" name="Line 25"/>
            <p:cNvSpPr>
              <a:spLocks noChangeShapeType="1"/>
            </p:cNvSpPr>
            <p:nvPr/>
          </p:nvSpPr>
          <p:spPr bwMode="auto">
            <a:xfrm flipH="1">
              <a:off x="0" y="195"/>
              <a:ext cx="507"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grpSp>
      <p:grpSp>
        <p:nvGrpSpPr>
          <p:cNvPr id="54304" name="Group 32"/>
          <p:cNvGrpSpPr>
            <a:grpSpLocks/>
          </p:cNvGrpSpPr>
          <p:nvPr/>
        </p:nvGrpSpPr>
        <p:grpSpPr bwMode="auto">
          <a:xfrm>
            <a:off x="6083300" y="1825626"/>
            <a:ext cx="3663950" cy="750888"/>
            <a:chOff x="0" y="-10"/>
            <a:chExt cx="2308" cy="473"/>
          </a:xfrm>
        </p:grpSpPr>
        <p:grpSp>
          <p:nvGrpSpPr>
            <p:cNvPr id="54302" name="Group 30"/>
            <p:cNvGrpSpPr>
              <a:grpSpLocks/>
            </p:cNvGrpSpPr>
            <p:nvPr/>
          </p:nvGrpSpPr>
          <p:grpSpPr bwMode="auto">
            <a:xfrm>
              <a:off x="519" y="-10"/>
              <a:ext cx="1789" cy="473"/>
              <a:chOff x="0" y="-10"/>
              <a:chExt cx="1788" cy="473"/>
            </a:xfrm>
          </p:grpSpPr>
          <p:pic>
            <p:nvPicPr>
              <p:cNvPr id="54299"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 y="24"/>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300" name="Rectangle 28"/>
              <p:cNvSpPr>
                <a:spLocks/>
              </p:cNvSpPr>
              <p:nvPr/>
            </p:nvSpPr>
            <p:spPr bwMode="auto">
              <a:xfrm>
                <a:off x="0" y="-6"/>
                <a:ext cx="1092"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4800" kern="1200">
                    <a:solidFill>
                      <a:prstClr val="black"/>
                    </a:solidFill>
                    <a:latin typeface="Calibri"/>
                    <a:ea typeface="ＭＳ Ｐゴシック" charset="0"/>
                    <a:cs typeface="Myriad Pro Light" charset="0"/>
                  </a:rPr>
                  <a:t>(S</a:t>
                </a:r>
                <a:r>
                  <a:rPr lang="en-US" sz="4800" kern="1200" baseline="-6000">
                    <a:solidFill>
                      <a:prstClr val="black"/>
                    </a:solidFill>
                    <a:latin typeface="Calibri"/>
                    <a:ea typeface="ＭＳ Ｐゴシック" charset="0"/>
                    <a:cs typeface="Myriad Pro Light" charset="0"/>
                  </a:rPr>
                  <a:t>2</a:t>
                </a:r>
                <a:r>
                  <a:rPr lang="en-US" sz="4800" kern="1200">
                    <a:solidFill>
                      <a:prstClr val="black"/>
                    </a:solidFill>
                    <a:latin typeface="Calibri"/>
                    <a:ea typeface="ＭＳ Ｐゴシック" charset="0"/>
                    <a:cs typeface="Myriad Pro Light" charset="0"/>
                  </a:rPr>
                  <a:t>,pt</a:t>
                </a:r>
                <a:r>
                  <a:rPr lang="en-US" sz="4800" kern="1200" baseline="-6000">
                    <a:solidFill>
                      <a:prstClr val="black"/>
                    </a:solidFill>
                    <a:latin typeface="Calibri"/>
                    <a:ea typeface="ＭＳ Ｐゴシック" charset="0"/>
                    <a:cs typeface="Myriad Pro Light" charset="0"/>
                  </a:rPr>
                  <a:t>1</a:t>
                </a:r>
                <a:r>
                  <a:rPr lang="en-US" sz="4800" kern="1200">
                    <a:solidFill>
                      <a:prstClr val="black"/>
                    </a:solidFill>
                    <a:latin typeface="Calibri"/>
                    <a:ea typeface="ＭＳ Ｐゴシック" charset="0"/>
                    <a:cs typeface="Myriad Pro Light" charset="0"/>
                  </a:rPr>
                  <a:t>,</a:t>
                </a:r>
              </a:p>
            </p:txBody>
          </p:sp>
          <p:sp>
            <p:nvSpPr>
              <p:cNvPr id="54301" name="Rectangle 29"/>
              <p:cNvSpPr>
                <a:spLocks/>
              </p:cNvSpPr>
              <p:nvPr/>
            </p:nvSpPr>
            <p:spPr bwMode="auto">
              <a:xfrm>
                <a:off x="1670" y="-10"/>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4800" kern="1200">
                    <a:solidFill>
                      <a:prstClr val="black"/>
                    </a:solidFill>
                    <a:latin typeface="Calibri"/>
                    <a:ea typeface="ＭＳ Ｐゴシック" charset="0"/>
                    <a:cs typeface="Myriad Pro Light" charset="0"/>
                  </a:rPr>
                  <a:t>)</a:t>
                </a:r>
              </a:p>
            </p:txBody>
          </p:sp>
        </p:grpSp>
        <p:sp>
          <p:nvSpPr>
            <p:cNvPr id="54303" name="Line 31"/>
            <p:cNvSpPr>
              <a:spLocks noChangeShapeType="1"/>
            </p:cNvSpPr>
            <p:nvPr/>
          </p:nvSpPr>
          <p:spPr bwMode="auto">
            <a:xfrm flipH="1">
              <a:off x="0" y="232"/>
              <a:ext cx="507"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grpSp>
      <p:grpSp>
        <p:nvGrpSpPr>
          <p:cNvPr id="54310" name="Group 38"/>
          <p:cNvGrpSpPr>
            <a:grpSpLocks/>
          </p:cNvGrpSpPr>
          <p:nvPr/>
        </p:nvGrpSpPr>
        <p:grpSpPr bwMode="auto">
          <a:xfrm>
            <a:off x="9791702" y="1825626"/>
            <a:ext cx="2957513" cy="750888"/>
            <a:chOff x="0" y="-10"/>
            <a:chExt cx="1863" cy="473"/>
          </a:xfrm>
        </p:grpSpPr>
        <p:grpSp>
          <p:nvGrpSpPr>
            <p:cNvPr id="54308" name="Group 36"/>
            <p:cNvGrpSpPr>
              <a:grpSpLocks/>
            </p:cNvGrpSpPr>
            <p:nvPr/>
          </p:nvGrpSpPr>
          <p:grpSpPr bwMode="auto">
            <a:xfrm>
              <a:off x="544" y="-10"/>
              <a:ext cx="1319" cy="473"/>
              <a:chOff x="0" y="-10"/>
              <a:chExt cx="1319" cy="473"/>
            </a:xfrm>
          </p:grpSpPr>
          <p:pic>
            <p:nvPicPr>
              <p:cNvPr id="54305"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 y="28"/>
                <a:ext cx="6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306" name="Rectangle 34"/>
              <p:cNvSpPr>
                <a:spLocks/>
              </p:cNvSpPr>
              <p:nvPr/>
            </p:nvSpPr>
            <p:spPr bwMode="auto">
              <a:xfrm>
                <a:off x="0" y="-10"/>
                <a:ext cx="59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4800" kern="1200">
                    <a:solidFill>
                      <a:prstClr val="black"/>
                    </a:solidFill>
                    <a:latin typeface="Calibri"/>
                    <a:ea typeface="ＭＳ Ｐゴシック" charset="0"/>
                    <a:cs typeface="Myriad Pro Light" charset="0"/>
                  </a:rPr>
                  <a:t>(H</a:t>
                </a:r>
                <a:r>
                  <a:rPr lang="en-US" sz="4800" kern="1200" baseline="-6000">
                    <a:solidFill>
                      <a:prstClr val="black"/>
                    </a:solidFill>
                    <a:latin typeface="Calibri"/>
                    <a:ea typeface="ＭＳ Ｐゴシック" charset="0"/>
                    <a:cs typeface="Myriad Pro Light" charset="0"/>
                  </a:rPr>
                  <a:t>2</a:t>
                </a:r>
                <a:r>
                  <a:rPr lang="en-US" sz="4800" kern="1200">
                    <a:solidFill>
                      <a:prstClr val="black"/>
                    </a:solidFill>
                    <a:latin typeface="Calibri"/>
                    <a:ea typeface="ＭＳ Ｐゴシック" charset="0"/>
                    <a:cs typeface="Myriad Pro Light" charset="0"/>
                  </a:rPr>
                  <a:t>,</a:t>
                </a:r>
              </a:p>
            </p:txBody>
          </p:sp>
          <p:sp>
            <p:nvSpPr>
              <p:cNvPr id="54307" name="Rectangle 35"/>
              <p:cNvSpPr>
                <a:spLocks/>
              </p:cNvSpPr>
              <p:nvPr/>
            </p:nvSpPr>
            <p:spPr bwMode="auto">
              <a:xfrm>
                <a:off x="1201" y="-6"/>
                <a:ext cx="118"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4800" kern="1200">
                    <a:solidFill>
                      <a:prstClr val="black"/>
                    </a:solidFill>
                    <a:latin typeface="Calibri"/>
                    <a:ea typeface="ＭＳ Ｐゴシック" charset="0"/>
                    <a:cs typeface="Myriad Pro Light" charset="0"/>
                  </a:rPr>
                  <a:t>)</a:t>
                </a:r>
              </a:p>
            </p:txBody>
          </p:sp>
        </p:grpSp>
        <p:sp>
          <p:nvSpPr>
            <p:cNvPr id="54309" name="Line 37"/>
            <p:cNvSpPr>
              <a:spLocks noChangeShapeType="1"/>
            </p:cNvSpPr>
            <p:nvPr/>
          </p:nvSpPr>
          <p:spPr bwMode="auto">
            <a:xfrm flipH="1">
              <a:off x="0" y="232"/>
              <a:ext cx="507"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grpSp>
      <p:grpSp>
        <p:nvGrpSpPr>
          <p:cNvPr id="54327" name="Group 55"/>
          <p:cNvGrpSpPr>
            <a:grpSpLocks/>
          </p:cNvGrpSpPr>
          <p:nvPr/>
        </p:nvGrpSpPr>
        <p:grpSpPr bwMode="auto">
          <a:xfrm>
            <a:off x="1177925" y="2490790"/>
            <a:ext cx="10355263" cy="4083051"/>
            <a:chOff x="0" y="0"/>
            <a:chExt cx="6522" cy="2571"/>
          </a:xfrm>
        </p:grpSpPr>
        <p:sp>
          <p:nvSpPr>
            <p:cNvPr id="54311" name="Line 39"/>
            <p:cNvSpPr>
              <a:spLocks noChangeShapeType="1"/>
            </p:cNvSpPr>
            <p:nvPr/>
          </p:nvSpPr>
          <p:spPr bwMode="auto">
            <a:xfrm rot="10800000" flipH="1">
              <a:off x="125" y="101"/>
              <a:ext cx="17" cy="2459"/>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4312" name="Rectangle 40"/>
            <p:cNvSpPr>
              <a:spLocks/>
            </p:cNvSpPr>
            <p:nvPr/>
          </p:nvSpPr>
          <p:spPr bwMode="auto">
            <a:xfrm>
              <a:off x="0" y="102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a:t>
              </a:r>
            </a:p>
          </p:txBody>
        </p:sp>
        <p:sp>
          <p:nvSpPr>
            <p:cNvPr id="54313" name="Line 41"/>
            <p:cNvSpPr>
              <a:spLocks noChangeShapeType="1"/>
            </p:cNvSpPr>
            <p:nvPr/>
          </p:nvSpPr>
          <p:spPr bwMode="auto">
            <a:xfrm rot="10800000" flipH="1">
              <a:off x="1457" y="81"/>
              <a:ext cx="381" cy="2481"/>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4314" name="Line 42"/>
            <p:cNvSpPr>
              <a:spLocks noChangeShapeType="1"/>
            </p:cNvSpPr>
            <p:nvPr/>
          </p:nvSpPr>
          <p:spPr bwMode="auto">
            <a:xfrm rot="10800000" flipH="1">
              <a:off x="2542" y="0"/>
              <a:ext cx="1218" cy="904"/>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4315" name="Line 43"/>
            <p:cNvSpPr>
              <a:spLocks noChangeShapeType="1"/>
            </p:cNvSpPr>
            <p:nvPr/>
          </p:nvSpPr>
          <p:spPr bwMode="auto">
            <a:xfrm rot="10800000" flipH="1">
              <a:off x="3929" y="81"/>
              <a:ext cx="467" cy="2446"/>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4316" name="Line 44"/>
            <p:cNvSpPr>
              <a:spLocks noChangeShapeType="1"/>
            </p:cNvSpPr>
            <p:nvPr/>
          </p:nvSpPr>
          <p:spPr bwMode="auto">
            <a:xfrm rot="10800000" flipH="1">
              <a:off x="2915" y="86"/>
              <a:ext cx="1048" cy="1118"/>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4317" name="Line 45"/>
            <p:cNvSpPr>
              <a:spLocks noChangeShapeType="1"/>
            </p:cNvSpPr>
            <p:nvPr/>
          </p:nvSpPr>
          <p:spPr bwMode="auto">
            <a:xfrm rot="10800000" flipH="1">
              <a:off x="2398" y="52"/>
              <a:ext cx="1818" cy="2386"/>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4318" name="Line 46"/>
            <p:cNvSpPr>
              <a:spLocks noChangeShapeType="1"/>
            </p:cNvSpPr>
            <p:nvPr/>
          </p:nvSpPr>
          <p:spPr bwMode="auto">
            <a:xfrm rot="10800000" flipH="1">
              <a:off x="4897" y="11"/>
              <a:ext cx="1554" cy="2513"/>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4319" name="Line 47"/>
            <p:cNvSpPr>
              <a:spLocks noChangeShapeType="1"/>
            </p:cNvSpPr>
            <p:nvPr/>
          </p:nvSpPr>
          <p:spPr bwMode="auto">
            <a:xfrm rot="10800000" flipH="1">
              <a:off x="6100" y="55"/>
              <a:ext cx="422" cy="2516"/>
            </a:xfrm>
            <a:prstGeom prst="line">
              <a:avLst/>
            </a:prstGeom>
            <a:noFill/>
            <a:ln w="381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4320" name="Rectangle 48"/>
            <p:cNvSpPr>
              <a:spLocks/>
            </p:cNvSpPr>
            <p:nvPr/>
          </p:nvSpPr>
          <p:spPr bwMode="auto">
            <a:xfrm>
              <a:off x="1513" y="972"/>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a:t>
              </a:r>
            </a:p>
          </p:txBody>
        </p:sp>
        <p:sp>
          <p:nvSpPr>
            <p:cNvPr id="54321" name="Rectangle 49"/>
            <p:cNvSpPr>
              <a:spLocks/>
            </p:cNvSpPr>
            <p:nvPr/>
          </p:nvSpPr>
          <p:spPr bwMode="auto">
            <a:xfrm>
              <a:off x="3217" y="156"/>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a:t>
              </a:r>
            </a:p>
          </p:txBody>
        </p:sp>
        <p:sp>
          <p:nvSpPr>
            <p:cNvPr id="54322" name="Rectangle 50"/>
            <p:cNvSpPr>
              <a:spLocks/>
            </p:cNvSpPr>
            <p:nvPr/>
          </p:nvSpPr>
          <p:spPr bwMode="auto">
            <a:xfrm>
              <a:off x="3233" y="58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a:t>
              </a:r>
            </a:p>
          </p:txBody>
        </p:sp>
        <p:sp>
          <p:nvSpPr>
            <p:cNvPr id="54323" name="Rectangle 51"/>
            <p:cNvSpPr>
              <a:spLocks/>
            </p:cNvSpPr>
            <p:nvPr/>
          </p:nvSpPr>
          <p:spPr bwMode="auto">
            <a:xfrm>
              <a:off x="3017" y="1340"/>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a:t>
              </a:r>
            </a:p>
          </p:txBody>
        </p:sp>
        <p:sp>
          <p:nvSpPr>
            <p:cNvPr id="54324" name="Rectangle 52"/>
            <p:cNvSpPr>
              <a:spLocks/>
            </p:cNvSpPr>
            <p:nvPr/>
          </p:nvSpPr>
          <p:spPr bwMode="auto">
            <a:xfrm>
              <a:off x="4081" y="956"/>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a:t>
              </a:r>
            </a:p>
          </p:txBody>
        </p:sp>
        <p:sp>
          <p:nvSpPr>
            <p:cNvPr id="54325" name="Rectangle 53"/>
            <p:cNvSpPr>
              <a:spLocks/>
            </p:cNvSpPr>
            <p:nvPr/>
          </p:nvSpPr>
          <p:spPr bwMode="auto">
            <a:xfrm>
              <a:off x="5545" y="1116"/>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a:t>
              </a:r>
            </a:p>
          </p:txBody>
        </p:sp>
        <p:sp>
          <p:nvSpPr>
            <p:cNvPr id="54326" name="Rectangle 54"/>
            <p:cNvSpPr>
              <a:spLocks/>
            </p:cNvSpPr>
            <p:nvPr/>
          </p:nvSpPr>
          <p:spPr bwMode="auto">
            <a:xfrm>
              <a:off x="6209" y="1188"/>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a:t>
              </a:r>
            </a:p>
          </p:txBody>
        </p:sp>
      </p:grpSp>
      <p:sp>
        <p:nvSpPr>
          <p:cNvPr id="54328" name="Rectangle 56"/>
          <p:cNvSpPr>
            <a:spLocks/>
          </p:cNvSpPr>
          <p:nvPr/>
        </p:nvSpPr>
        <p:spPr bwMode="auto">
          <a:xfrm rot="3330003">
            <a:off x="6972300" y="4752975"/>
            <a:ext cx="1473200" cy="3937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lgn="l" defTabSz="1300393" rtl="0"/>
            <a:r>
              <a:rPr lang="en-US" sz="2000" kern="1200">
                <a:solidFill>
                  <a:prstClr val="black"/>
                </a:solidFill>
                <a:latin typeface="Gill Sans" charset="0"/>
                <a:ea typeface="ＭＳ Ｐゴシック" charset="0"/>
                <a:cs typeface="Gill Sans" charset="0"/>
                <a:sym typeface="Gill Sans" charset="0"/>
              </a:rPr>
              <a:t>add rules</a:t>
            </a:r>
          </a:p>
        </p:txBody>
      </p:sp>
      <p:sp>
        <p:nvSpPr>
          <p:cNvPr id="54329" name="Rectangle 57"/>
          <p:cNvSpPr>
            <a:spLocks/>
          </p:cNvSpPr>
          <p:nvPr/>
        </p:nvSpPr>
        <p:spPr bwMode="auto">
          <a:xfrm rot="-3345948">
            <a:off x="4319588" y="4878388"/>
            <a:ext cx="1473200" cy="393700"/>
          </a:xfrm>
          <a:prstGeom prst="rect">
            <a:avLst/>
          </a:pr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pPr algn="l" defTabSz="1300393" rtl="0"/>
            <a:r>
              <a:rPr lang="en-US" sz="2000" kern="1200">
                <a:solidFill>
                  <a:prstClr val="black"/>
                </a:solidFill>
                <a:latin typeface="Gill Sans" charset="0"/>
                <a:ea typeface="ＭＳ Ｐゴシック" charset="0"/>
                <a:cs typeface="Gill Sans" charset="0"/>
                <a:sym typeface="Gill Sans" charset="0"/>
              </a:rPr>
              <a:t>add rules</a:t>
            </a:r>
          </a:p>
        </p:txBody>
      </p:sp>
      <p:sp>
        <p:nvSpPr>
          <p:cNvPr id="54330" name="Rectangle 58"/>
          <p:cNvSpPr>
            <a:spLocks/>
          </p:cNvSpPr>
          <p:nvPr/>
        </p:nvSpPr>
        <p:spPr bwMode="auto">
          <a:xfrm>
            <a:off x="127000" y="114302"/>
            <a:ext cx="12522200" cy="1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defTabSz="1300393" rtl="0"/>
            <a:r>
              <a:rPr lang="en-US" sz="6400" kern="1200">
                <a:solidFill>
                  <a:prstClr val="black"/>
                </a:solidFill>
                <a:latin typeface="Calibri"/>
                <a:ea typeface="ＭＳ Ｐゴシック" charset="0"/>
                <a:cs typeface="Myriad Pro Light" charset="0"/>
              </a:rPr>
              <a:t>Weak Bisimulation</a:t>
            </a:r>
          </a:p>
        </p:txBody>
      </p:sp>
      <p:sp>
        <p:nvSpPr>
          <p:cNvPr id="54331" name="Rectangle 59"/>
          <p:cNvSpPr>
            <a:spLocks/>
          </p:cNvSpPr>
          <p:nvPr/>
        </p:nvSpPr>
        <p:spPr bwMode="auto">
          <a:xfrm>
            <a:off x="2384213" y="7369387"/>
            <a:ext cx="8204200" cy="1549400"/>
          </a:xfrm>
          <a:prstGeom prst="rect">
            <a:avLst/>
          </a:prstGeom>
          <a:solidFill>
            <a:srgbClr val="A4CCFF"/>
          </a:solidFill>
          <a:ln w="25400" cap="flat">
            <a:solidFill>
              <a:srgbClr val="80A1CB"/>
            </a:solidFill>
            <a:prstDash val="solid"/>
            <a:miter lim="800000"/>
            <a:headEnd type="none" w="med" len="med"/>
            <a:tailEnd type="none" w="med" len="med"/>
          </a:ln>
        </p:spPr>
        <p:txBody>
          <a:bodyPr lIns="76192" tIns="76192" rIns="76192" bIns="76192" anchor="ctr"/>
          <a:lstStyle/>
          <a:p>
            <a:pPr algn="l" defTabSz="1300393" rtl="0">
              <a:lnSpc>
                <a:spcPts val="1600"/>
              </a:lnSpc>
            </a:pPr>
            <a:r>
              <a:rPr lang="en-US" sz="2400" kern="1200">
                <a:solidFill>
                  <a:srgbClr val="262626"/>
                </a:solidFill>
                <a:latin typeface="Consolas" charset="0"/>
                <a:ea typeface="ＭＳ Ｐゴシック" charset="0"/>
                <a:cs typeface="Consolas" charset="0"/>
                <a:sym typeface="Consolas" charset="0"/>
              </a:rPr>
              <a:t>  </a:t>
            </a:r>
            <a:r>
              <a:rPr lang="en-US" sz="2400" kern="1200">
                <a:solidFill>
                  <a:srgbClr val="344174"/>
                </a:solidFill>
                <a:latin typeface="Consolas Bold" charset="0"/>
                <a:ea typeface="ＭＳ Ｐゴシック" charset="0"/>
                <a:cs typeface="Consolas Bold" charset="0"/>
                <a:sym typeface="Consolas Bold" charset="0"/>
              </a:rPr>
              <a:t>Theorem</a:t>
            </a:r>
            <a:r>
              <a:rPr lang="en-US" sz="2400" kern="1200">
                <a:solidFill>
                  <a:srgbClr val="262626"/>
                </a:solidFill>
                <a:latin typeface="Consolas" charset="0"/>
                <a:ea typeface="ＭＳ Ｐゴシック" charset="0"/>
                <a:cs typeface="Consolas" charset="0"/>
                <a:sym typeface="Consolas" charset="0"/>
              </a:rPr>
              <a:t> fwof_abst_weak_bisim </a:t>
            </a:r>
            <a:r>
              <a:rPr lang="en-US" sz="2400" kern="1200">
                <a:solidFill>
                  <a:srgbClr val="262626"/>
                </a:solidFill>
                <a:latin typeface="Consolas Bold" charset="0"/>
                <a:ea typeface="ＭＳ Ｐゴシック" charset="0"/>
                <a:cs typeface="Consolas Bold" charset="0"/>
                <a:sym typeface="Consolas Bold" charset="0"/>
              </a:rPr>
              <a:t>:</a:t>
            </a:r>
            <a:endParaRPr lang="en-US" sz="2400" kern="1200">
              <a:solidFill>
                <a:srgbClr val="262626"/>
              </a:solidFill>
              <a:latin typeface="Consolas" charset="0"/>
              <a:ea typeface="ＭＳ Ｐゴシック" charset="0"/>
              <a:cs typeface="Consolas" charset="0"/>
              <a:sym typeface="Consolas" charset="0"/>
            </a:endParaRPr>
          </a:p>
          <a:p>
            <a:pPr algn="l" defTabSz="1300393" rtl="0">
              <a:lnSpc>
                <a:spcPts val="1600"/>
              </a:lnSpc>
            </a:pPr>
            <a:r>
              <a:rPr lang="en-US" sz="2400" kern="1200">
                <a:solidFill>
                  <a:srgbClr val="262626"/>
                </a:solidFill>
                <a:latin typeface="Consolas" charset="0"/>
                <a:ea typeface="ＭＳ Ｐゴシック" charset="0"/>
                <a:cs typeface="Consolas" charset="0"/>
                <a:sym typeface="Consolas" charset="0"/>
              </a:rPr>
              <a:t>    weak_bisimulation concreteStep abstractStep </a:t>
            </a:r>
          </a:p>
          <a:p>
            <a:pPr algn="l" defTabSz="1300393" rtl="0">
              <a:lnSpc>
                <a:spcPts val="1600"/>
              </a:lnSpc>
            </a:pPr>
            <a:r>
              <a:rPr lang="en-US" sz="2400" kern="1200">
                <a:solidFill>
                  <a:srgbClr val="262626"/>
                </a:solidFill>
                <a:latin typeface="Consolas" charset="0"/>
                <a:ea typeface="ＭＳ Ｐゴシック" charset="0"/>
                <a:cs typeface="Consolas" charset="0"/>
                <a:sym typeface="Consolas" charset="0"/>
              </a:rPr>
              <a:t>    bisim_relation</a:t>
            </a:r>
            <a:r>
              <a:rPr lang="en-US" sz="2400" kern="1200">
                <a:solidFill>
                  <a:srgbClr val="262626"/>
                </a:solidFill>
                <a:latin typeface="Consolas Bold" charset="0"/>
                <a:ea typeface="ＭＳ Ｐゴシック" charset="0"/>
                <a:cs typeface="Consolas Bold" charset="0"/>
                <a:sym typeface="Consolas Bold" charset="0"/>
              </a:rPr>
              <a:t>.</a:t>
            </a:r>
          </a:p>
          <a:p>
            <a:pPr algn="l" defTabSz="1300393" rtl="0">
              <a:lnSpc>
                <a:spcPts val="1600"/>
              </a:lnSpc>
            </a:pPr>
            <a:endParaRPr lang="en-US" sz="2400" kern="1200">
              <a:solidFill>
                <a:srgbClr val="262626"/>
              </a:solidFill>
              <a:latin typeface="Consolas" charset="0"/>
              <a:ea typeface="ＭＳ Ｐゴシック" charset="0"/>
              <a:cs typeface="Consolas" charset="0"/>
              <a:sym typeface="Consolas" charset="0"/>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52</a:t>
            </a:fld>
            <a:endParaRPr lang="en-US">
              <a:solidFill>
                <a:prstClr val="black">
                  <a:tint val="75000"/>
                </a:prstClr>
              </a:solidFill>
              <a:latin typeface="Calibri"/>
            </a:endParaRPr>
          </a:p>
        </p:txBody>
      </p:sp>
      <p:sp>
        <p:nvSpPr>
          <p:cNvPr id="64"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129447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43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43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4273"/>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499"/>
                                          </p:stCondLst>
                                        </p:cTn>
                                        <p:tgtEl>
                                          <p:spTgt spid="54274"/>
                                        </p:tgtEl>
                                        <p:attrNameLst>
                                          <p:attrName>style.visibility</p:attrName>
                                        </p:attrNameLst>
                                      </p:cBhvr>
                                      <p:to>
                                        <p:strVal val="visible"/>
                                      </p:to>
                                    </p:se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499"/>
                                          </p:stCondLst>
                                        </p:cTn>
                                        <p:tgtEl>
                                          <p:spTgt spid="54275"/>
                                        </p:tgtEl>
                                        <p:attrNameLst>
                                          <p:attrName>style.visibility</p:attrName>
                                        </p:attrNameLst>
                                      </p:cBhvr>
                                      <p:to>
                                        <p:strVal val="visible"/>
                                      </p:to>
                                    </p:set>
                                  </p:childTnLst>
                                </p:cTn>
                              </p:par>
                            </p:childTnLst>
                          </p:cTn>
                        </p:par>
                        <p:par>
                          <p:cTn id="25" fill="hold" nodeType="afterGroup">
                            <p:stCondLst>
                              <p:cond delay="1500"/>
                            </p:stCondLst>
                            <p:childTnLst>
                              <p:par>
                                <p:cTn id="26" presetID="1" presetClass="entr" presetSubtype="0" fill="hold" nodeType="afterEffect">
                                  <p:stCondLst>
                                    <p:cond delay="0"/>
                                  </p:stCondLst>
                                  <p:childTnLst>
                                    <p:set>
                                      <p:cBhvr>
                                        <p:cTn id="27" dur="1" fill="hold">
                                          <p:stCondLst>
                                            <p:cond delay="499"/>
                                          </p:stCondLst>
                                        </p:cTn>
                                        <p:tgtEl>
                                          <p:spTgt spid="54276"/>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nodeType="afterEffect">
                                  <p:stCondLst>
                                    <p:cond delay="0"/>
                                  </p:stCondLst>
                                  <p:childTnLst>
                                    <p:set>
                                      <p:cBhvr>
                                        <p:cTn id="30" dur="1" fill="hold">
                                          <p:stCondLst>
                                            <p:cond delay="499"/>
                                          </p:stCondLst>
                                        </p:cTn>
                                        <p:tgtEl>
                                          <p:spTgt spid="54277"/>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ntr" presetSubtype="0" fill="hold" nodeType="afterEffect">
                                  <p:stCondLst>
                                    <p:cond delay="0"/>
                                  </p:stCondLst>
                                  <p:childTnLst>
                                    <p:set>
                                      <p:cBhvr>
                                        <p:cTn id="33" dur="1" fill="hold">
                                          <p:stCondLst>
                                            <p:cond delay="499"/>
                                          </p:stCondLst>
                                        </p:cTn>
                                        <p:tgtEl>
                                          <p:spTgt spid="54278"/>
                                        </p:tgtEl>
                                        <p:attrNameLst>
                                          <p:attrName>style.visibility</p:attrName>
                                        </p:attrNameLst>
                                      </p:cBhvr>
                                      <p:to>
                                        <p:strVal val="visible"/>
                                      </p:to>
                                    </p:set>
                                  </p:childTnLst>
                                </p:cTn>
                              </p:par>
                            </p:childTnLst>
                          </p:cTn>
                        </p:par>
                        <p:par>
                          <p:cTn id="34" fill="hold" nodeType="afterGroup">
                            <p:stCondLst>
                              <p:cond delay="3000"/>
                            </p:stCondLst>
                            <p:childTnLst>
                              <p:par>
                                <p:cTn id="35" presetID="1" presetClass="entr" presetSubtype="0" fill="hold" nodeType="afterEffect">
                                  <p:stCondLst>
                                    <p:cond delay="0"/>
                                  </p:stCondLst>
                                  <p:childTnLst>
                                    <p:set>
                                      <p:cBhvr>
                                        <p:cTn id="36" dur="1" fill="hold">
                                          <p:stCondLst>
                                            <p:cond delay="499"/>
                                          </p:stCondLst>
                                        </p:cTn>
                                        <p:tgtEl>
                                          <p:spTgt spid="54279"/>
                                        </p:tgtEl>
                                        <p:attrNameLst>
                                          <p:attrName>style.visibility</p:attrName>
                                        </p:attrNameLst>
                                      </p:cBhvr>
                                      <p:to>
                                        <p:strVal val="visible"/>
                                      </p:to>
                                    </p:set>
                                  </p:childTnLst>
                                </p:cTn>
                              </p:par>
                            </p:childTnLst>
                          </p:cTn>
                        </p:par>
                        <p:par>
                          <p:cTn id="37" fill="hold" nodeType="afterGroup">
                            <p:stCondLst>
                              <p:cond delay="3500"/>
                            </p:stCondLst>
                            <p:childTnLst>
                              <p:par>
                                <p:cTn id="38" presetID="1" presetClass="entr" presetSubtype="0" fill="hold" nodeType="afterEffect">
                                  <p:stCondLst>
                                    <p:cond delay="0"/>
                                  </p:stCondLst>
                                  <p:childTnLst>
                                    <p:set>
                                      <p:cBhvr>
                                        <p:cTn id="39" dur="1" fill="hold">
                                          <p:stCondLst>
                                            <p:cond delay="499"/>
                                          </p:stCondLst>
                                        </p:cTn>
                                        <p:tgtEl>
                                          <p:spTgt spid="54281"/>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nodeType="afterEffect">
                                  <p:stCondLst>
                                    <p:cond delay="0"/>
                                  </p:stCondLst>
                                  <p:childTnLst>
                                    <p:set>
                                      <p:cBhvr>
                                        <p:cTn id="42" dur="1" fill="hold">
                                          <p:stCondLst>
                                            <p:cond delay="499"/>
                                          </p:stCondLst>
                                        </p:cTn>
                                        <p:tgtEl>
                                          <p:spTgt spid="54282"/>
                                        </p:tgtEl>
                                        <p:attrNameLst>
                                          <p:attrName>style.visibility</p:attrName>
                                        </p:attrNameLst>
                                      </p:cBhvr>
                                      <p:to>
                                        <p:strVal val="visible"/>
                                      </p:to>
                                    </p:set>
                                  </p:childTnLst>
                                </p:cTn>
                              </p:par>
                            </p:childTnLst>
                          </p:cTn>
                        </p:par>
                        <p:par>
                          <p:cTn id="43" fill="hold" nodeType="afterGroup">
                            <p:stCondLst>
                              <p:cond delay="4500"/>
                            </p:stCondLst>
                            <p:childTnLst>
                              <p:par>
                                <p:cTn id="44" presetID="1" presetClass="entr" presetSubtype="0" fill="hold" nodeType="afterEffect">
                                  <p:stCondLst>
                                    <p:cond delay="0"/>
                                  </p:stCondLst>
                                  <p:childTnLst>
                                    <p:set>
                                      <p:cBhvr>
                                        <p:cTn id="45" dur="1" fill="hold">
                                          <p:stCondLst>
                                            <p:cond delay="499"/>
                                          </p:stCondLst>
                                        </p:cTn>
                                        <p:tgtEl>
                                          <p:spTgt spid="5428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5428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54284"/>
                                        </p:tgtEl>
                                        <p:attrNameLst>
                                          <p:attrName>style.visibility</p:attrName>
                                        </p:attrNameLst>
                                      </p:cBhvr>
                                      <p:to>
                                        <p:strVal val="visible"/>
                                      </p:to>
                                    </p:set>
                                  </p:childTnLst>
                                </p:cTn>
                              </p:par>
                            </p:childTnLst>
                          </p:cTn>
                        </p:par>
                        <p:par>
                          <p:cTn id="54" fill="hold" nodeType="afterGroup">
                            <p:stCondLst>
                              <p:cond delay="500"/>
                            </p:stCondLst>
                            <p:childTnLst>
                              <p:par>
                                <p:cTn id="55" presetID="1" presetClass="entr" presetSubtype="0" fill="hold" nodeType="afterEffect">
                                  <p:stCondLst>
                                    <p:cond delay="250"/>
                                  </p:stCondLst>
                                  <p:childTnLst>
                                    <p:set>
                                      <p:cBhvr>
                                        <p:cTn id="56" dur="1" fill="hold">
                                          <p:stCondLst>
                                            <p:cond delay="499"/>
                                          </p:stCondLst>
                                        </p:cTn>
                                        <p:tgtEl>
                                          <p:spTgt spid="54285"/>
                                        </p:tgtEl>
                                        <p:attrNameLst>
                                          <p:attrName>style.visibility</p:attrName>
                                        </p:attrNameLst>
                                      </p:cBhvr>
                                      <p:to>
                                        <p:strVal val="visible"/>
                                      </p:to>
                                    </p:set>
                                  </p:childTnLst>
                                </p:cTn>
                              </p:par>
                            </p:childTnLst>
                          </p:cTn>
                        </p:par>
                        <p:par>
                          <p:cTn id="57" fill="hold" nodeType="afterGroup">
                            <p:stCondLst>
                              <p:cond delay="1250"/>
                            </p:stCondLst>
                            <p:childTnLst>
                              <p:par>
                                <p:cTn id="58" presetID="1" presetClass="entr" presetSubtype="0" fill="hold" grpId="0" nodeType="afterEffect">
                                  <p:stCondLst>
                                    <p:cond delay="250"/>
                                  </p:stCondLst>
                                  <p:childTnLst>
                                    <p:set>
                                      <p:cBhvr>
                                        <p:cTn id="59" dur="1" fill="hold">
                                          <p:stCondLst>
                                            <p:cond delay="499"/>
                                          </p:stCondLst>
                                        </p:cTn>
                                        <p:tgtEl>
                                          <p:spTgt spid="54328"/>
                                        </p:tgtEl>
                                        <p:attrNameLst>
                                          <p:attrName>style.visibility</p:attrName>
                                        </p:attrNameLst>
                                      </p:cBhvr>
                                      <p:to>
                                        <p:strVal val="visible"/>
                                      </p:to>
                                    </p:set>
                                  </p:childTnLst>
                                </p:cTn>
                              </p:par>
                            </p:childTnLst>
                          </p:cTn>
                        </p:par>
                        <p:par>
                          <p:cTn id="60" fill="hold" nodeType="afterGroup">
                            <p:stCondLst>
                              <p:cond delay="2000"/>
                            </p:stCondLst>
                            <p:childTnLst>
                              <p:par>
                                <p:cTn id="61" presetID="1" presetClass="entr" presetSubtype="0" fill="hold" nodeType="afterEffect">
                                  <p:stCondLst>
                                    <p:cond delay="250"/>
                                  </p:stCondLst>
                                  <p:childTnLst>
                                    <p:set>
                                      <p:cBhvr>
                                        <p:cTn id="62" dur="1" fill="hold">
                                          <p:stCondLst>
                                            <p:cond delay="499"/>
                                          </p:stCondLst>
                                        </p:cTn>
                                        <p:tgtEl>
                                          <p:spTgt spid="54286"/>
                                        </p:tgtEl>
                                        <p:attrNameLst>
                                          <p:attrName>style.visibility</p:attrName>
                                        </p:attrNameLst>
                                      </p:cBhvr>
                                      <p:to>
                                        <p:strVal val="visible"/>
                                      </p:to>
                                    </p:set>
                                  </p:childTnLst>
                                </p:cTn>
                              </p:par>
                            </p:childTnLst>
                          </p:cTn>
                        </p:par>
                        <p:par>
                          <p:cTn id="63" fill="hold" nodeType="afterGroup">
                            <p:stCondLst>
                              <p:cond delay="2750"/>
                            </p:stCondLst>
                            <p:childTnLst>
                              <p:par>
                                <p:cTn id="64" presetID="1" presetClass="entr" presetSubtype="0" fill="hold" nodeType="afterEffect">
                                  <p:stCondLst>
                                    <p:cond delay="250"/>
                                  </p:stCondLst>
                                  <p:childTnLst>
                                    <p:set>
                                      <p:cBhvr>
                                        <p:cTn id="65" dur="1" fill="hold">
                                          <p:stCondLst>
                                            <p:cond delay="499"/>
                                          </p:stCondLst>
                                        </p:cTn>
                                        <p:tgtEl>
                                          <p:spTgt spid="54287"/>
                                        </p:tgtEl>
                                        <p:attrNameLst>
                                          <p:attrName>style.visibility</p:attrName>
                                        </p:attrNameLst>
                                      </p:cBhvr>
                                      <p:to>
                                        <p:strVal val="visible"/>
                                      </p:to>
                                    </p:set>
                                  </p:childTnLst>
                                </p:cTn>
                              </p:par>
                            </p:childTnLst>
                          </p:cTn>
                        </p:par>
                        <p:par>
                          <p:cTn id="66" fill="hold" nodeType="afterGroup">
                            <p:stCondLst>
                              <p:cond delay="3500"/>
                            </p:stCondLst>
                            <p:childTnLst>
                              <p:par>
                                <p:cTn id="67" presetID="1" presetClass="entr" presetSubtype="0" fill="hold" nodeType="afterEffect">
                                  <p:stCondLst>
                                    <p:cond delay="250"/>
                                  </p:stCondLst>
                                  <p:childTnLst>
                                    <p:set>
                                      <p:cBhvr>
                                        <p:cTn id="68" dur="1" fill="hold">
                                          <p:stCondLst>
                                            <p:cond delay="499"/>
                                          </p:stCondLst>
                                        </p:cTn>
                                        <p:tgtEl>
                                          <p:spTgt spid="54288"/>
                                        </p:tgtEl>
                                        <p:attrNameLst>
                                          <p:attrName>style.visibility</p:attrName>
                                        </p:attrNameLst>
                                      </p:cBhvr>
                                      <p:to>
                                        <p:strVal val="visible"/>
                                      </p:to>
                                    </p:set>
                                  </p:childTnLst>
                                </p:cTn>
                              </p:par>
                            </p:childTnLst>
                          </p:cTn>
                        </p:par>
                        <p:par>
                          <p:cTn id="69" fill="hold" nodeType="afterGroup">
                            <p:stCondLst>
                              <p:cond delay="4250"/>
                            </p:stCondLst>
                            <p:childTnLst>
                              <p:par>
                                <p:cTn id="70" presetID="1" presetClass="entr" presetSubtype="0" fill="hold" grpId="0" nodeType="afterEffect">
                                  <p:stCondLst>
                                    <p:cond delay="250"/>
                                  </p:stCondLst>
                                  <p:childTnLst>
                                    <p:set>
                                      <p:cBhvr>
                                        <p:cTn id="71" dur="1" fill="hold">
                                          <p:stCondLst>
                                            <p:cond delay="499"/>
                                          </p:stCondLst>
                                        </p:cTn>
                                        <p:tgtEl>
                                          <p:spTgt spid="54329"/>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499"/>
                                          </p:stCondLst>
                                        </p:cTn>
                                        <p:tgtEl>
                                          <p:spTgt spid="54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28" grpId="0" animBg="1" autoUpdateAnimBg="0"/>
      <p:bldP spid="54329"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345" name="AutoShape 1"/>
          <p:cNvCxnSpPr>
            <a:cxnSpLocks noChangeShapeType="1"/>
            <a:endCxn id="57359" idx="0"/>
          </p:cNvCxnSpPr>
          <p:nvPr/>
        </p:nvCxnSpPr>
        <p:spPr bwMode="auto">
          <a:xfrm>
            <a:off x="4551682" y="4443307"/>
            <a:ext cx="5587836" cy="16679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7346" name="Rectangle 2"/>
          <p:cNvSpPr>
            <a:spLocks/>
          </p:cNvSpPr>
          <p:nvPr/>
        </p:nvSpPr>
        <p:spPr bwMode="auto">
          <a:xfrm>
            <a:off x="1523999" y="4279900"/>
            <a:ext cx="4813301" cy="647700"/>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Frenetic</a:t>
            </a:r>
          </a:p>
        </p:txBody>
      </p:sp>
      <p:cxnSp>
        <p:nvCxnSpPr>
          <p:cNvPr id="57347" name="AutoShape 3"/>
          <p:cNvCxnSpPr>
            <a:cxnSpLocks noChangeShapeType="1"/>
            <a:stCxn id="57348" idx="0"/>
          </p:cNvCxnSpPr>
          <p:nvPr/>
        </p:nvCxnSpPr>
        <p:spPr bwMode="auto">
          <a:xfrm>
            <a:off x="3930651" y="5372100"/>
            <a:ext cx="4414097" cy="1455420"/>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7348" name="Rectangle 4"/>
          <p:cNvSpPr>
            <a:spLocks/>
          </p:cNvSpPr>
          <p:nvPr/>
        </p:nvSpPr>
        <p:spPr bwMode="auto">
          <a:xfrm>
            <a:off x="1523999" y="5372100"/>
            <a:ext cx="4813301" cy="647700"/>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OX</a:t>
            </a:r>
          </a:p>
        </p:txBody>
      </p:sp>
      <p:sp>
        <p:nvSpPr>
          <p:cNvPr id="57349" name="AutoShape 5"/>
          <p:cNvSpPr>
            <a:spLocks/>
          </p:cNvSpPr>
          <p:nvPr/>
        </p:nvSpPr>
        <p:spPr bwMode="auto">
          <a:xfrm>
            <a:off x="1651003" y="6807200"/>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57350" name="AutoShape 6"/>
          <p:cNvSpPr>
            <a:spLocks/>
          </p:cNvSpPr>
          <p:nvPr/>
        </p:nvSpPr>
        <p:spPr bwMode="auto">
          <a:xfrm>
            <a:off x="2938465" y="6807200"/>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57351" name="AutoShape 7"/>
          <p:cNvSpPr>
            <a:spLocks/>
          </p:cNvSpPr>
          <p:nvPr/>
        </p:nvSpPr>
        <p:spPr bwMode="auto">
          <a:xfrm>
            <a:off x="4203703" y="6807201"/>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57352" name="AutoShape 8"/>
          <p:cNvSpPr>
            <a:spLocks/>
          </p:cNvSpPr>
          <p:nvPr/>
        </p:nvSpPr>
        <p:spPr bwMode="auto">
          <a:xfrm>
            <a:off x="5499103" y="6807201"/>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57353" name="Line 9"/>
          <p:cNvSpPr>
            <a:spLocks noChangeShapeType="1"/>
          </p:cNvSpPr>
          <p:nvPr/>
        </p:nvSpPr>
        <p:spPr bwMode="auto">
          <a:xfrm rot="10800000">
            <a:off x="3471863" y="6137276"/>
            <a:ext cx="14288" cy="547688"/>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7354" name="Line 10"/>
          <p:cNvSpPr>
            <a:spLocks noChangeShapeType="1"/>
          </p:cNvSpPr>
          <p:nvPr/>
        </p:nvSpPr>
        <p:spPr bwMode="auto">
          <a:xfrm rot="10800000" flipH="1">
            <a:off x="4375151" y="6146803"/>
            <a:ext cx="11113" cy="51752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7355" name="Line 11"/>
          <p:cNvSpPr>
            <a:spLocks noChangeShapeType="1"/>
          </p:cNvSpPr>
          <p:nvPr/>
        </p:nvSpPr>
        <p:spPr bwMode="auto">
          <a:xfrm>
            <a:off x="2451101" y="7151689"/>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7356" name="Line 12"/>
          <p:cNvSpPr>
            <a:spLocks noChangeShapeType="1"/>
          </p:cNvSpPr>
          <p:nvPr/>
        </p:nvSpPr>
        <p:spPr bwMode="auto">
          <a:xfrm>
            <a:off x="3746501" y="7151689"/>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7357" name="Line 13"/>
          <p:cNvSpPr>
            <a:spLocks noChangeShapeType="1"/>
          </p:cNvSpPr>
          <p:nvPr/>
        </p:nvSpPr>
        <p:spPr bwMode="auto">
          <a:xfrm>
            <a:off x="5016503" y="7151689"/>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7358" name="Rectangle 14"/>
          <p:cNvSpPr>
            <a:spLocks/>
          </p:cNvSpPr>
          <p:nvPr/>
        </p:nvSpPr>
        <p:spPr bwMode="auto">
          <a:xfrm>
            <a:off x="3149600" y="5040418"/>
            <a:ext cx="1427830" cy="21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1400" kern="1200">
                <a:solidFill>
                  <a:prstClr val="black"/>
                </a:solidFill>
                <a:latin typeface="Calibri"/>
                <a:ea typeface="ＭＳ Ｐゴシック" charset="0"/>
                <a:cs typeface="Myriad Pro Light" charset="0"/>
              </a:rPr>
              <a:t>implemented using</a:t>
            </a:r>
          </a:p>
        </p:txBody>
      </p:sp>
      <p:sp>
        <p:nvSpPr>
          <p:cNvPr id="57359" name="Rectangle 15"/>
          <p:cNvSpPr>
            <a:spLocks/>
          </p:cNvSpPr>
          <p:nvPr/>
        </p:nvSpPr>
        <p:spPr bwMode="auto">
          <a:xfrm>
            <a:off x="8402639" y="4610101"/>
            <a:ext cx="34737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l" defTabSz="1300393" rtl="0"/>
            <a:r>
              <a:rPr lang="en-US" sz="3600" kern="1200">
                <a:solidFill>
                  <a:prstClr val="black"/>
                </a:solidFill>
                <a:latin typeface="Calibri"/>
                <a:ea typeface="ＭＳ Ｐゴシック" charset="0"/>
                <a:cs typeface="Myriad Pro Light" charset="0"/>
              </a:rPr>
              <a:t>OCaml embedding</a:t>
            </a:r>
          </a:p>
          <a:p>
            <a:pPr algn="l" defTabSz="1300393" rtl="0">
              <a:buSzPct val="125000"/>
              <a:buFont typeface="Myriad Pro Light" charset="0"/>
              <a:buChar char="•"/>
            </a:pPr>
            <a:r>
              <a:rPr lang="en-US" sz="2400" kern="1200">
                <a:solidFill>
                  <a:prstClr val="black"/>
                </a:solidFill>
                <a:latin typeface="Calibri"/>
                <a:ea typeface="ＭＳ Ｐゴシック" charset="0"/>
                <a:cs typeface="Myriad Pro Light" charset="0"/>
              </a:rPr>
              <a:t> predicates and policies</a:t>
            </a:r>
          </a:p>
          <a:p>
            <a:pPr algn="l" defTabSz="1300393" rtl="0">
              <a:buSzPct val="125000"/>
              <a:buFont typeface="Myriad Pro Light" charset="0"/>
              <a:buChar char="•"/>
            </a:pPr>
            <a:r>
              <a:rPr lang="en-US" sz="2400" kern="1200">
                <a:solidFill>
                  <a:prstClr val="black"/>
                </a:solidFill>
                <a:latin typeface="Calibri"/>
                <a:ea typeface="ＭＳ Ｐゴシック" charset="0"/>
                <a:cs typeface="Myriad Pro Light" charset="0"/>
              </a:rPr>
              <a:t> queries</a:t>
            </a:r>
          </a:p>
        </p:txBody>
      </p:sp>
      <p:sp>
        <p:nvSpPr>
          <p:cNvPr id="57360" name="Rectangle 16"/>
          <p:cNvSpPr>
            <a:spLocks/>
          </p:cNvSpPr>
          <p:nvPr/>
        </p:nvSpPr>
        <p:spPr bwMode="auto">
          <a:xfrm>
            <a:off x="7424740" y="6692902"/>
            <a:ext cx="4995861"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spAutoFit/>
          </a:bodyPr>
          <a:lstStyle/>
          <a:p>
            <a:pPr algn="l" defTabSz="1300393" rtl="0"/>
            <a:r>
              <a:rPr lang="en-US" sz="3600" kern="1200">
                <a:solidFill>
                  <a:prstClr val="black"/>
                </a:solidFill>
                <a:latin typeface="Calibri"/>
                <a:ea typeface="ＭＳ Ｐゴシック" charset="0"/>
                <a:cs typeface="Myriad Pro Light" charset="0"/>
              </a:rPr>
              <a:t>OCaml OpenFlow Platform</a:t>
            </a:r>
          </a:p>
          <a:p>
            <a:pPr algn="l" defTabSz="1300393" rtl="0">
              <a:buSzPct val="125000"/>
              <a:buFont typeface="Myriad Pro Light" charset="0"/>
              <a:buChar char="•"/>
            </a:pPr>
            <a:r>
              <a:rPr lang="en-US" sz="2400" kern="1200">
                <a:solidFill>
                  <a:prstClr val="black"/>
                </a:solidFill>
                <a:latin typeface="Calibri"/>
                <a:ea typeface="ＭＳ Ｐゴシック" charset="0"/>
                <a:cs typeface="Myriad Pro Light" charset="0"/>
              </a:rPr>
              <a:t> similar to Nox, Pox, Floodlight, etc.</a:t>
            </a:r>
          </a:p>
        </p:txBody>
      </p:sp>
      <p:sp>
        <p:nvSpPr>
          <p:cNvPr id="57361" name="Rectangle 17"/>
          <p:cNvSpPr>
            <a:spLocks/>
          </p:cNvSpPr>
          <p:nvPr/>
        </p:nvSpPr>
        <p:spPr bwMode="auto">
          <a:xfrm>
            <a:off x="1987552" y="2085887"/>
            <a:ext cx="1417707" cy="1200329"/>
          </a:xfrm>
          <a:prstGeom prst="rect">
            <a:avLst/>
          </a:prstGeom>
          <a:solidFill>
            <a:srgbClr val="5AE8E2"/>
          </a:solidFill>
          <a:ln w="6350" cap="flat">
            <a:solidFill>
              <a:srgbClr val="8C8C8C"/>
            </a:solidFill>
            <a:prstDash val="solid"/>
            <a:miter lim="800000"/>
            <a:headEnd type="none" w="med" len="med"/>
            <a:tailEnd type="none" w="med" len="med"/>
          </a:ln>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predicates</a:t>
            </a:r>
          </a:p>
          <a:p>
            <a:pPr algn="l" defTabSz="1300393" rtl="0"/>
            <a:r>
              <a:rPr lang="en-US" sz="2600" kern="1200">
                <a:solidFill>
                  <a:prstClr val="black"/>
                </a:solidFill>
                <a:latin typeface="Calibri"/>
                <a:ea typeface="ＭＳ Ｐゴシック" charset="0"/>
                <a:cs typeface="Myriad Pro Light" charset="0"/>
              </a:rPr>
              <a:t>policies</a:t>
            </a:r>
          </a:p>
          <a:p>
            <a:pPr algn="l" defTabSz="1300393" rtl="0"/>
            <a:r>
              <a:rPr lang="en-US" sz="2600" kern="1200">
                <a:solidFill>
                  <a:prstClr val="black"/>
                </a:solidFill>
                <a:latin typeface="Calibri"/>
                <a:ea typeface="ＭＳ Ｐゴシック" charset="0"/>
                <a:cs typeface="Myriad Pro Light" charset="0"/>
              </a:rPr>
              <a:t>queries</a:t>
            </a:r>
          </a:p>
        </p:txBody>
      </p:sp>
      <p:cxnSp>
        <p:nvCxnSpPr>
          <p:cNvPr id="57362" name="AutoShape 18"/>
          <p:cNvCxnSpPr>
            <a:cxnSpLocks noChangeShapeType="1"/>
            <a:endCxn id="57365" idx="0"/>
          </p:cNvCxnSpPr>
          <p:nvPr/>
        </p:nvCxnSpPr>
        <p:spPr bwMode="auto">
          <a:xfrm flipH="1" flipV="1">
            <a:off x="2955168" y="2339887"/>
            <a:ext cx="4956087" cy="261074"/>
          </a:xfrm>
          <a:prstGeom prst="straightConnector1">
            <a:avLst/>
          </a:prstGeom>
          <a:noFill/>
          <a:ln w="12700" cap="sq">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57363" name="Rectangle 19"/>
          <p:cNvSpPr>
            <a:spLocks/>
          </p:cNvSpPr>
          <p:nvPr/>
        </p:nvSpPr>
        <p:spPr bwMode="auto">
          <a:xfrm>
            <a:off x="8129588" y="2120901"/>
            <a:ext cx="3949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prstClr val="black"/>
                </a:solidFill>
                <a:latin typeface="Calibri"/>
                <a:ea typeface="ＭＳ Ｐゴシック" charset="0"/>
                <a:cs typeface="Myriad Pro Light" charset="0"/>
              </a:rPr>
              <a:t>stream of snapshots over time</a:t>
            </a:r>
          </a:p>
        </p:txBody>
      </p:sp>
      <p:sp>
        <p:nvSpPr>
          <p:cNvPr id="57364" name="Rectangle 20"/>
          <p:cNvSpPr>
            <a:spLocks/>
          </p:cNvSpPr>
          <p:nvPr/>
        </p:nvSpPr>
        <p:spPr bwMode="auto">
          <a:xfrm>
            <a:off x="2119314" y="2212887"/>
            <a:ext cx="1417707" cy="1200329"/>
          </a:xfrm>
          <a:prstGeom prst="rect">
            <a:avLst/>
          </a:prstGeom>
          <a:solidFill>
            <a:srgbClr val="5AE8E2"/>
          </a:solidFill>
          <a:ln w="6350" cap="flat">
            <a:solidFill>
              <a:srgbClr val="8C8C8C"/>
            </a:solidFill>
            <a:prstDash val="solid"/>
            <a:miter lim="800000"/>
            <a:headEnd type="none" w="med" len="med"/>
            <a:tailEnd type="none" w="med" len="med"/>
          </a:ln>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predicates</a:t>
            </a:r>
          </a:p>
          <a:p>
            <a:pPr algn="l" defTabSz="1300393" rtl="0"/>
            <a:r>
              <a:rPr lang="en-US" sz="2600" kern="1200">
                <a:solidFill>
                  <a:prstClr val="black"/>
                </a:solidFill>
                <a:latin typeface="Calibri"/>
                <a:ea typeface="ＭＳ Ｐゴシック" charset="0"/>
                <a:cs typeface="Myriad Pro Light" charset="0"/>
              </a:rPr>
              <a:t>policies</a:t>
            </a:r>
          </a:p>
          <a:p>
            <a:pPr algn="l" defTabSz="1300393" rtl="0"/>
            <a:r>
              <a:rPr lang="en-US" sz="2600" kern="1200">
                <a:solidFill>
                  <a:prstClr val="black"/>
                </a:solidFill>
                <a:latin typeface="Calibri"/>
                <a:ea typeface="ＭＳ Ｐゴシック" charset="0"/>
                <a:cs typeface="Myriad Pro Light" charset="0"/>
              </a:rPr>
              <a:t>queries</a:t>
            </a:r>
          </a:p>
        </p:txBody>
      </p:sp>
      <p:sp>
        <p:nvSpPr>
          <p:cNvPr id="57365" name="Rectangle 21"/>
          <p:cNvSpPr>
            <a:spLocks/>
          </p:cNvSpPr>
          <p:nvPr/>
        </p:nvSpPr>
        <p:spPr bwMode="auto">
          <a:xfrm>
            <a:off x="2246314" y="2339887"/>
            <a:ext cx="1417707" cy="1200329"/>
          </a:xfrm>
          <a:prstGeom prst="rect">
            <a:avLst/>
          </a:prstGeom>
          <a:solidFill>
            <a:srgbClr val="5AE8E2"/>
          </a:solidFill>
          <a:ln w="6350" cap="flat">
            <a:solidFill>
              <a:srgbClr val="8C8C8C"/>
            </a:solidFill>
            <a:prstDash val="solid"/>
            <a:miter lim="800000"/>
            <a:headEnd type="none" w="med" len="med"/>
            <a:tailEnd type="none" w="med" len="med"/>
          </a:ln>
        </p:spPr>
        <p:txBody>
          <a:bodyPr wrap="none" lIns="0" tIns="0" rIns="0" bIns="0" anchor="ctr">
            <a:spAutoFit/>
          </a:bodyPr>
          <a:lstStyle/>
          <a:p>
            <a:pPr algn="l" defTabSz="1300393" rtl="0"/>
            <a:r>
              <a:rPr lang="en-US" sz="2600" kern="1200">
                <a:solidFill>
                  <a:prstClr val="black"/>
                </a:solidFill>
                <a:latin typeface="Calibri"/>
                <a:ea typeface="ＭＳ Ｐゴシック" charset="0"/>
                <a:cs typeface="Myriad Pro Light" charset="0"/>
              </a:rPr>
              <a:t>predicates</a:t>
            </a:r>
          </a:p>
          <a:p>
            <a:pPr algn="l" defTabSz="1300393" rtl="0"/>
            <a:r>
              <a:rPr lang="en-US" sz="2600" kern="1200">
                <a:solidFill>
                  <a:prstClr val="black"/>
                </a:solidFill>
                <a:latin typeface="Calibri"/>
                <a:ea typeface="ＭＳ Ｐゴシック" charset="0"/>
                <a:cs typeface="Myriad Pro Light" charset="0"/>
              </a:rPr>
              <a:t>policies</a:t>
            </a:r>
          </a:p>
          <a:p>
            <a:pPr algn="l" defTabSz="1300393" rtl="0"/>
            <a:r>
              <a:rPr lang="en-US" sz="2600" kern="1200">
                <a:solidFill>
                  <a:prstClr val="black"/>
                </a:solidFill>
                <a:latin typeface="Calibri"/>
                <a:ea typeface="ＭＳ Ｐゴシック" charset="0"/>
                <a:cs typeface="Myriad Pro Light" charset="0"/>
              </a:rPr>
              <a:t>queries</a:t>
            </a:r>
          </a:p>
        </p:txBody>
      </p:sp>
      <p:sp>
        <p:nvSpPr>
          <p:cNvPr id="57366" name="Rectangle 22"/>
          <p:cNvSpPr>
            <a:spLocks/>
          </p:cNvSpPr>
          <p:nvPr/>
        </p:nvSpPr>
        <p:spPr bwMode="auto">
          <a:xfrm>
            <a:off x="1523999" y="4279900"/>
            <a:ext cx="4813301" cy="647700"/>
          </a:xfrm>
          <a:prstGeom prst="rect">
            <a:avLst/>
          </a:prstGeom>
          <a:solidFill>
            <a:srgbClr val="81BC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Frenetic</a:t>
            </a:r>
          </a:p>
        </p:txBody>
      </p:sp>
      <p:sp>
        <p:nvSpPr>
          <p:cNvPr id="57367" name="Rectangle 23"/>
          <p:cNvSpPr>
            <a:spLocks/>
          </p:cNvSpPr>
          <p:nvPr/>
        </p:nvSpPr>
        <p:spPr bwMode="auto">
          <a:xfrm>
            <a:off x="1523999" y="5372100"/>
            <a:ext cx="4813301" cy="647700"/>
          </a:xfrm>
          <a:prstGeom prst="rect">
            <a:avLst/>
          </a:prstGeom>
          <a:solidFill>
            <a:srgbClr val="E8BA33"/>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Ox</a:t>
            </a:r>
          </a:p>
        </p:txBody>
      </p:sp>
      <p:sp>
        <p:nvSpPr>
          <p:cNvPr id="57368" name="Rectangle 24"/>
          <p:cNvSpPr>
            <a:spLocks/>
          </p:cNvSpPr>
          <p:nvPr/>
        </p:nvSpPr>
        <p:spPr bwMode="auto">
          <a:xfrm>
            <a:off x="127000" y="114302"/>
            <a:ext cx="12522200" cy="1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6400" kern="1200">
                <a:solidFill>
                  <a:prstClr val="black"/>
                </a:solidFill>
                <a:latin typeface="Calibri"/>
                <a:ea typeface="ＭＳ Ｐゴシック" charset="0"/>
                <a:cs typeface="Myriad Pro Light" charset="0"/>
              </a:rPr>
              <a:t>The </a:t>
            </a:r>
            <a:r>
              <a:rPr lang="en-US" sz="6400" kern="1200">
                <a:solidFill>
                  <a:prstClr val="black"/>
                </a:solidFill>
                <a:latin typeface="Myriad Pro Bold" charset="0"/>
                <a:ea typeface="ＭＳ Ｐゴシック" charset="0"/>
                <a:cs typeface="Myriad Pro Bold" charset="0"/>
                <a:sym typeface="Myriad Pro Bold" charset="0"/>
              </a:rPr>
              <a:t>                    </a:t>
            </a:r>
            <a:r>
              <a:rPr lang="en-US" sz="6400" kern="1200">
                <a:solidFill>
                  <a:prstClr val="black"/>
                </a:solidFill>
                <a:latin typeface="Calibri"/>
                <a:ea typeface="ＭＳ Ｐゴシック" charset="0"/>
                <a:cs typeface="Myriad Pro Light" charset="0"/>
              </a:rPr>
              <a:t>System</a:t>
            </a:r>
          </a:p>
        </p:txBody>
      </p:sp>
      <p:pic>
        <p:nvPicPr>
          <p:cNvPr id="57369" name="Picture 25"/>
          <p:cNvPicPr>
            <a:picLocks noChangeAspect="1" noChangeArrowheads="1"/>
          </p:cNvPicPr>
          <p:nvPr/>
        </p:nvPicPr>
        <p:blipFill>
          <a:blip r:embed="rId2">
            <a:extLst>
              <a:ext uri="{28A0092B-C50C-407E-A947-70E740481C1C}">
                <a14:useLocalDpi xmlns:a14="http://schemas.microsoft.com/office/drawing/2010/main" val="0"/>
              </a:ext>
            </a:extLst>
          </a:blip>
          <a:srcRect r="23578" b="28604"/>
          <a:stretch>
            <a:fillRect/>
          </a:stretch>
        </p:blipFill>
        <p:spPr bwMode="auto">
          <a:xfrm>
            <a:off x="2384213" y="541867"/>
            <a:ext cx="3025775" cy="95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53</a:t>
            </a:fld>
            <a:endParaRPr lang="en-US">
              <a:solidFill>
                <a:prstClr val="black">
                  <a:tint val="75000"/>
                </a:prstClr>
              </a:solidFill>
              <a:latin typeface="Calibri"/>
            </a:endParaRPr>
          </a:p>
        </p:txBody>
      </p:sp>
      <p:sp>
        <p:nvSpPr>
          <p:cNvPr id="35"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67009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369" name="AutoShape 1"/>
          <p:cNvCxnSpPr>
            <a:cxnSpLocks noChangeShapeType="1"/>
            <a:stCxn id="58386" idx="1"/>
            <a:endCxn id="58370" idx="0"/>
          </p:cNvCxnSpPr>
          <p:nvPr/>
        </p:nvCxnSpPr>
        <p:spPr bwMode="auto">
          <a:xfrm flipH="1">
            <a:off x="3930650" y="2876553"/>
            <a:ext cx="3825876" cy="311150"/>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0" name="Rectangle 2"/>
          <p:cNvSpPr>
            <a:spLocks/>
          </p:cNvSpPr>
          <p:nvPr/>
        </p:nvSpPr>
        <p:spPr bwMode="auto">
          <a:xfrm>
            <a:off x="1523999" y="3187701"/>
            <a:ext cx="4813301" cy="647700"/>
          </a:xfrm>
          <a:prstGeom prst="rect">
            <a:avLst/>
          </a:prstGeom>
          <a:solidFill>
            <a:srgbClr val="D4A6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Frenetic DSL</a:t>
            </a:r>
          </a:p>
        </p:txBody>
      </p:sp>
      <p:cxnSp>
        <p:nvCxnSpPr>
          <p:cNvPr id="58371" name="AutoShape 3"/>
          <p:cNvCxnSpPr>
            <a:cxnSpLocks noChangeShapeType="1"/>
            <a:endCxn id="58387" idx="0"/>
          </p:cNvCxnSpPr>
          <p:nvPr/>
        </p:nvCxnSpPr>
        <p:spPr bwMode="auto">
          <a:xfrm>
            <a:off x="3901442" y="4551681"/>
            <a:ext cx="6238076" cy="5842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2" name="Rectangle 4"/>
          <p:cNvSpPr>
            <a:spLocks/>
          </p:cNvSpPr>
          <p:nvPr/>
        </p:nvSpPr>
        <p:spPr bwMode="auto">
          <a:xfrm>
            <a:off x="1523999" y="4279900"/>
            <a:ext cx="4813301" cy="647700"/>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Frenetic</a:t>
            </a:r>
          </a:p>
        </p:txBody>
      </p:sp>
      <p:cxnSp>
        <p:nvCxnSpPr>
          <p:cNvPr id="58373" name="AutoShape 5"/>
          <p:cNvCxnSpPr>
            <a:cxnSpLocks noChangeShapeType="1"/>
          </p:cNvCxnSpPr>
          <p:nvPr/>
        </p:nvCxnSpPr>
        <p:spPr bwMode="auto">
          <a:xfrm>
            <a:off x="4226560" y="5635415"/>
            <a:ext cx="5093547" cy="108373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4" name="Rectangle 6"/>
          <p:cNvSpPr>
            <a:spLocks/>
          </p:cNvSpPr>
          <p:nvPr/>
        </p:nvSpPr>
        <p:spPr bwMode="auto">
          <a:xfrm>
            <a:off x="1523999" y="5372100"/>
            <a:ext cx="4813301" cy="647700"/>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OX</a:t>
            </a:r>
          </a:p>
        </p:txBody>
      </p:sp>
      <p:sp>
        <p:nvSpPr>
          <p:cNvPr id="58375" name="AutoShape 7"/>
          <p:cNvSpPr>
            <a:spLocks/>
          </p:cNvSpPr>
          <p:nvPr/>
        </p:nvSpPr>
        <p:spPr bwMode="auto">
          <a:xfrm>
            <a:off x="1651003" y="6807200"/>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58376" name="AutoShape 8"/>
          <p:cNvSpPr>
            <a:spLocks/>
          </p:cNvSpPr>
          <p:nvPr/>
        </p:nvSpPr>
        <p:spPr bwMode="auto">
          <a:xfrm>
            <a:off x="2938465" y="6807200"/>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58377" name="AutoShape 9"/>
          <p:cNvSpPr>
            <a:spLocks/>
          </p:cNvSpPr>
          <p:nvPr/>
        </p:nvSpPr>
        <p:spPr bwMode="auto">
          <a:xfrm>
            <a:off x="4203703" y="6807201"/>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58378" name="AutoShape 10"/>
          <p:cNvSpPr>
            <a:spLocks/>
          </p:cNvSpPr>
          <p:nvPr/>
        </p:nvSpPr>
        <p:spPr bwMode="auto">
          <a:xfrm>
            <a:off x="5499103" y="6807201"/>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58379" name="Line 11"/>
          <p:cNvSpPr>
            <a:spLocks noChangeShapeType="1"/>
          </p:cNvSpPr>
          <p:nvPr/>
        </p:nvSpPr>
        <p:spPr bwMode="auto">
          <a:xfrm rot="10800000">
            <a:off x="3471863" y="6137276"/>
            <a:ext cx="14288" cy="547688"/>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8380" name="Line 12"/>
          <p:cNvSpPr>
            <a:spLocks noChangeShapeType="1"/>
          </p:cNvSpPr>
          <p:nvPr/>
        </p:nvSpPr>
        <p:spPr bwMode="auto">
          <a:xfrm rot="10800000" flipH="1">
            <a:off x="4375151" y="6146803"/>
            <a:ext cx="11113" cy="51752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8381" name="Line 13"/>
          <p:cNvSpPr>
            <a:spLocks noChangeShapeType="1"/>
          </p:cNvSpPr>
          <p:nvPr/>
        </p:nvSpPr>
        <p:spPr bwMode="auto">
          <a:xfrm>
            <a:off x="2451101" y="7151689"/>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8382" name="Line 14"/>
          <p:cNvSpPr>
            <a:spLocks noChangeShapeType="1"/>
          </p:cNvSpPr>
          <p:nvPr/>
        </p:nvSpPr>
        <p:spPr bwMode="auto">
          <a:xfrm>
            <a:off x="3746501" y="7151689"/>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8383" name="Line 15"/>
          <p:cNvSpPr>
            <a:spLocks noChangeShapeType="1"/>
          </p:cNvSpPr>
          <p:nvPr/>
        </p:nvSpPr>
        <p:spPr bwMode="auto">
          <a:xfrm>
            <a:off x="5016503" y="7151689"/>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58384" name="Rectangle 16"/>
          <p:cNvSpPr>
            <a:spLocks/>
          </p:cNvSpPr>
          <p:nvPr/>
        </p:nvSpPr>
        <p:spPr bwMode="auto">
          <a:xfrm>
            <a:off x="3152777" y="3948218"/>
            <a:ext cx="1427830" cy="21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1400" kern="1200">
                <a:solidFill>
                  <a:prstClr val="black"/>
                </a:solidFill>
                <a:latin typeface="Calibri"/>
                <a:ea typeface="ＭＳ Ｐゴシック" charset="0"/>
                <a:cs typeface="Myriad Pro Light" charset="0"/>
              </a:rPr>
              <a:t>implemented using</a:t>
            </a:r>
          </a:p>
        </p:txBody>
      </p:sp>
      <p:sp>
        <p:nvSpPr>
          <p:cNvPr id="58385" name="Rectangle 17"/>
          <p:cNvSpPr>
            <a:spLocks/>
          </p:cNvSpPr>
          <p:nvPr/>
        </p:nvSpPr>
        <p:spPr bwMode="auto">
          <a:xfrm>
            <a:off x="3149600" y="5040418"/>
            <a:ext cx="1427830" cy="21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defTabSz="1300393" rtl="0"/>
            <a:r>
              <a:rPr lang="en-US" sz="1400" kern="1200">
                <a:solidFill>
                  <a:prstClr val="black"/>
                </a:solidFill>
                <a:latin typeface="Calibri"/>
                <a:ea typeface="ＭＳ Ｐゴシック" charset="0"/>
                <a:cs typeface="Myriad Pro Light" charset="0"/>
              </a:rPr>
              <a:t>implemented using</a:t>
            </a:r>
          </a:p>
        </p:txBody>
      </p:sp>
      <p:sp>
        <p:nvSpPr>
          <p:cNvPr id="58386" name="Rectangle 18"/>
          <p:cNvSpPr>
            <a:spLocks/>
          </p:cNvSpPr>
          <p:nvPr/>
        </p:nvSpPr>
        <p:spPr bwMode="auto">
          <a:xfrm>
            <a:off x="7756526" y="1847853"/>
            <a:ext cx="4903788"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l" defTabSz="1300393" rtl="0"/>
            <a:r>
              <a:rPr lang="en-US" sz="3600" kern="1200" dirty="0">
                <a:solidFill>
                  <a:prstClr val="black"/>
                </a:solidFill>
                <a:latin typeface="Calibri"/>
                <a:ea typeface="ＭＳ Ｐゴシック" charset="0"/>
                <a:cs typeface="Myriad Pro Light" charset="0"/>
              </a:rPr>
              <a:t>Domain-specific language</a:t>
            </a:r>
          </a:p>
          <a:p>
            <a:pPr algn="l" defTabSz="1300393" rtl="0">
              <a:buSzPct val="125000"/>
              <a:buFont typeface="Myriad Pro Light" charset="0"/>
              <a:buChar char="•"/>
            </a:pPr>
            <a:r>
              <a:rPr lang="en-US" sz="2400" kern="1200" dirty="0">
                <a:solidFill>
                  <a:prstClr val="black"/>
                </a:solidFill>
                <a:latin typeface="Calibri"/>
                <a:ea typeface="ＭＳ Ｐゴシック" charset="0"/>
                <a:cs typeface="Myriad Pro Light" charset="0"/>
              </a:rPr>
              <a:t> predicates and policies</a:t>
            </a:r>
          </a:p>
          <a:p>
            <a:pPr algn="l" defTabSz="1300393" rtl="0">
              <a:buSzPct val="125000"/>
              <a:buFont typeface="Myriad Pro Light" charset="0"/>
              <a:buChar char="•"/>
            </a:pPr>
            <a:r>
              <a:rPr lang="en-US" sz="2400" kern="1200" dirty="0">
                <a:solidFill>
                  <a:prstClr val="black"/>
                </a:solidFill>
                <a:latin typeface="Calibri"/>
                <a:ea typeface="ＭＳ Ｐゴシック" charset="0"/>
                <a:cs typeface="Myriad Pro Light" charset="0"/>
              </a:rPr>
              <a:t> monitoring</a:t>
            </a:r>
          </a:p>
          <a:p>
            <a:pPr algn="l" defTabSz="1300393" rtl="0">
              <a:buSzPct val="125000"/>
              <a:buFont typeface="Myriad Pro Light" charset="0"/>
              <a:buChar char="•"/>
            </a:pPr>
            <a:r>
              <a:rPr lang="en-US" sz="2400" kern="1200" dirty="0">
                <a:solidFill>
                  <a:prstClr val="black"/>
                </a:solidFill>
                <a:latin typeface="Calibri"/>
                <a:ea typeface="ＭＳ Ｐゴシック" charset="0"/>
                <a:cs typeface="Myriad Pro Light" charset="0"/>
              </a:rPr>
              <a:t> mac learning</a:t>
            </a:r>
          </a:p>
          <a:p>
            <a:pPr algn="l" defTabSz="1300393" rtl="0">
              <a:buSzPct val="125000"/>
              <a:buFont typeface="Myriad Pro Light" charset="0"/>
              <a:buChar char="•"/>
            </a:pPr>
            <a:r>
              <a:rPr lang="en-US" sz="2400" kern="1200" dirty="0">
                <a:solidFill>
                  <a:prstClr val="black"/>
                </a:solidFill>
                <a:latin typeface="Calibri"/>
                <a:ea typeface="ＭＳ Ｐゴシック" charset="0"/>
                <a:cs typeface="Myriad Pro Light" charset="0"/>
              </a:rPr>
              <a:t> network address translation</a:t>
            </a:r>
          </a:p>
        </p:txBody>
      </p:sp>
      <p:sp>
        <p:nvSpPr>
          <p:cNvPr id="58387" name="Rectangle 19"/>
          <p:cNvSpPr>
            <a:spLocks/>
          </p:cNvSpPr>
          <p:nvPr/>
        </p:nvSpPr>
        <p:spPr bwMode="auto">
          <a:xfrm>
            <a:off x="8402639" y="4610101"/>
            <a:ext cx="34737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algn="l" defTabSz="1300393" rtl="0"/>
            <a:r>
              <a:rPr lang="en-US" sz="3600" kern="1200">
                <a:solidFill>
                  <a:prstClr val="black"/>
                </a:solidFill>
                <a:latin typeface="Calibri"/>
                <a:ea typeface="ＭＳ Ｐゴシック" charset="0"/>
                <a:cs typeface="Myriad Pro Light" charset="0"/>
              </a:rPr>
              <a:t>OCaml embedding</a:t>
            </a:r>
          </a:p>
          <a:p>
            <a:pPr algn="l" defTabSz="1300393" rtl="0">
              <a:buSzPct val="125000"/>
              <a:buFont typeface="Myriad Pro Light" charset="0"/>
              <a:buChar char="•"/>
            </a:pPr>
            <a:r>
              <a:rPr lang="en-US" sz="2400" kern="1200">
                <a:solidFill>
                  <a:prstClr val="black"/>
                </a:solidFill>
                <a:latin typeface="Calibri"/>
                <a:ea typeface="ＭＳ Ｐゴシック" charset="0"/>
                <a:cs typeface="Myriad Pro Light" charset="0"/>
              </a:rPr>
              <a:t> predicates and policies</a:t>
            </a:r>
          </a:p>
          <a:p>
            <a:pPr algn="l" defTabSz="1300393" rtl="0">
              <a:buSzPct val="125000"/>
              <a:buFont typeface="Myriad Pro Light" charset="0"/>
              <a:buChar char="•"/>
            </a:pPr>
            <a:r>
              <a:rPr lang="en-US" sz="2400" kern="1200">
                <a:solidFill>
                  <a:prstClr val="black"/>
                </a:solidFill>
                <a:latin typeface="Calibri"/>
                <a:ea typeface="ＭＳ Ｐゴシック" charset="0"/>
                <a:cs typeface="Myriad Pro Light" charset="0"/>
              </a:rPr>
              <a:t> queries</a:t>
            </a:r>
          </a:p>
        </p:txBody>
      </p:sp>
      <p:sp>
        <p:nvSpPr>
          <p:cNvPr id="58388" name="Rectangle 20"/>
          <p:cNvSpPr>
            <a:spLocks/>
          </p:cNvSpPr>
          <p:nvPr/>
        </p:nvSpPr>
        <p:spPr bwMode="auto">
          <a:xfrm>
            <a:off x="7424740" y="6692902"/>
            <a:ext cx="4995861" cy="95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spAutoFit/>
          </a:bodyPr>
          <a:lstStyle/>
          <a:p>
            <a:pPr algn="l" defTabSz="1300393" rtl="0"/>
            <a:r>
              <a:rPr lang="en-US" sz="3600" kern="1200">
                <a:solidFill>
                  <a:prstClr val="black"/>
                </a:solidFill>
                <a:latin typeface="Calibri"/>
                <a:ea typeface="ＭＳ Ｐゴシック" charset="0"/>
                <a:cs typeface="Myriad Pro Light" charset="0"/>
              </a:rPr>
              <a:t>OCaml OpenFlow Platform</a:t>
            </a:r>
          </a:p>
          <a:p>
            <a:pPr algn="l" defTabSz="1300393" rtl="0">
              <a:buSzPct val="125000"/>
              <a:buFont typeface="Myriad Pro Light" charset="0"/>
              <a:buChar char="•"/>
            </a:pPr>
            <a:r>
              <a:rPr lang="en-US" sz="2400" kern="1200">
                <a:solidFill>
                  <a:prstClr val="black"/>
                </a:solidFill>
                <a:latin typeface="Calibri"/>
                <a:ea typeface="ＭＳ Ｐゴシック" charset="0"/>
                <a:cs typeface="Myriad Pro Light" charset="0"/>
              </a:rPr>
              <a:t> similar to Nox, Pox, Floodlight, etc.</a:t>
            </a:r>
          </a:p>
        </p:txBody>
      </p:sp>
      <p:sp>
        <p:nvSpPr>
          <p:cNvPr id="58389" name="Rectangle 21"/>
          <p:cNvSpPr>
            <a:spLocks/>
          </p:cNvSpPr>
          <p:nvPr/>
        </p:nvSpPr>
        <p:spPr bwMode="auto">
          <a:xfrm>
            <a:off x="1523999" y="4279900"/>
            <a:ext cx="4813301" cy="647700"/>
          </a:xfrm>
          <a:prstGeom prst="rect">
            <a:avLst/>
          </a:prstGeom>
          <a:solidFill>
            <a:srgbClr val="81BC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Frenetic</a:t>
            </a:r>
          </a:p>
        </p:txBody>
      </p:sp>
      <p:sp>
        <p:nvSpPr>
          <p:cNvPr id="58390" name="Rectangle 22"/>
          <p:cNvSpPr>
            <a:spLocks/>
          </p:cNvSpPr>
          <p:nvPr/>
        </p:nvSpPr>
        <p:spPr bwMode="auto">
          <a:xfrm>
            <a:off x="1523999" y="5372100"/>
            <a:ext cx="4813301" cy="647700"/>
          </a:xfrm>
          <a:prstGeom prst="rect">
            <a:avLst/>
          </a:prstGeom>
          <a:solidFill>
            <a:srgbClr val="E8BA33"/>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2600" kern="1200">
                <a:solidFill>
                  <a:prstClr val="black"/>
                </a:solidFill>
                <a:latin typeface="Calibri"/>
                <a:ea typeface="ＭＳ Ｐゴシック" charset="0"/>
                <a:cs typeface="Myriad Pro Light" charset="0"/>
              </a:rPr>
              <a:t>Ox</a:t>
            </a:r>
          </a:p>
        </p:txBody>
      </p:sp>
      <p:sp>
        <p:nvSpPr>
          <p:cNvPr id="58391" name="Rectangle 23"/>
          <p:cNvSpPr>
            <a:spLocks/>
          </p:cNvSpPr>
          <p:nvPr/>
        </p:nvSpPr>
        <p:spPr bwMode="auto">
          <a:xfrm>
            <a:off x="127000" y="114302"/>
            <a:ext cx="12522200" cy="12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6400" kern="1200" dirty="0">
                <a:solidFill>
                  <a:prstClr val="black"/>
                </a:solidFill>
                <a:latin typeface="Calibri"/>
                <a:ea typeface="ＭＳ Ｐゴシック" charset="0"/>
                <a:cs typeface="Myriad Pro Light" charset="0"/>
              </a:rPr>
              <a:t> The </a:t>
            </a:r>
            <a:r>
              <a:rPr lang="en-US" sz="6400" kern="1200" dirty="0">
                <a:solidFill>
                  <a:prstClr val="black"/>
                </a:solidFill>
                <a:latin typeface="Myriad Pro Bold" charset="0"/>
                <a:ea typeface="ＭＳ Ｐゴシック" charset="0"/>
                <a:cs typeface="Myriad Pro Bold" charset="0"/>
                <a:sym typeface="Myriad Pro Bold" charset="0"/>
              </a:rPr>
              <a:t>                    </a:t>
            </a:r>
            <a:r>
              <a:rPr lang="en-US" sz="6400" kern="1200" dirty="0">
                <a:solidFill>
                  <a:prstClr val="black"/>
                </a:solidFill>
                <a:latin typeface="Calibri"/>
                <a:ea typeface="ＭＳ Ｐゴシック" charset="0"/>
                <a:cs typeface="Myriad Pro Light" charset="0"/>
              </a:rPr>
              <a:t>System</a:t>
            </a:r>
          </a:p>
        </p:txBody>
      </p:sp>
      <p:pic>
        <p:nvPicPr>
          <p:cNvPr id="58392" name="Picture 24"/>
          <p:cNvPicPr>
            <a:picLocks noChangeAspect="1" noChangeArrowheads="1"/>
          </p:cNvPicPr>
          <p:nvPr/>
        </p:nvPicPr>
        <p:blipFill>
          <a:blip r:embed="rId2">
            <a:extLst>
              <a:ext uri="{28A0092B-C50C-407E-A947-70E740481C1C}">
                <a14:useLocalDpi xmlns:a14="http://schemas.microsoft.com/office/drawing/2010/main" val="0"/>
              </a:ext>
            </a:extLst>
          </a:blip>
          <a:srcRect r="23578" b="28604"/>
          <a:stretch>
            <a:fillRect/>
          </a:stretch>
        </p:blipFill>
        <p:spPr bwMode="auto">
          <a:xfrm>
            <a:off x="2384213" y="325120"/>
            <a:ext cx="3025775" cy="95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54</a:t>
            </a:fld>
            <a:endParaRPr lang="en-US">
              <a:solidFill>
                <a:prstClr val="black">
                  <a:tint val="75000"/>
                </a:prstClr>
              </a:solidFill>
              <a:latin typeface="Calibri"/>
            </a:endParaRPr>
          </a:p>
        </p:txBody>
      </p:sp>
      <p:sp>
        <p:nvSpPr>
          <p:cNvPr id="36"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04890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of previous lecture on SDN programming language</a:t>
            </a:r>
          </a:p>
          <a:p>
            <a:pPr lvl="1"/>
            <a:r>
              <a:rPr lang="en-US" dirty="0"/>
              <a:t>Maple: generic programming language syntax such as Java, </a:t>
            </a:r>
            <a:r>
              <a:rPr lang="en-US" dirty="0" smtClean="0"/>
              <a:t>Python</a:t>
            </a:r>
            <a:endParaRPr lang="en-US" dirty="0"/>
          </a:p>
          <a:p>
            <a:pPr lvl="1"/>
            <a:r>
              <a:rPr lang="en-US" dirty="0" smtClean="0"/>
              <a:t>Frenetic </a:t>
            </a:r>
            <a:r>
              <a:rPr lang="en-US" dirty="0" err="1" smtClean="0"/>
              <a:t>NetCore</a:t>
            </a:r>
            <a:r>
              <a:rPr lang="en-US" dirty="0" smtClean="0"/>
              <a:t>/</a:t>
            </a:r>
            <a:r>
              <a:rPr lang="en-US" dirty="0" err="1" smtClean="0"/>
              <a:t>NetKAT</a:t>
            </a:r>
            <a:r>
              <a:rPr lang="en-US" dirty="0" smtClean="0"/>
              <a:t>: </a:t>
            </a:r>
            <a:r>
              <a:rPr lang="en-US" dirty="0"/>
              <a:t>domain specific programming </a:t>
            </a:r>
            <a:r>
              <a:rPr lang="en-US" dirty="0" smtClean="0"/>
              <a:t>language</a:t>
            </a:r>
            <a:endParaRPr lang="en-US" dirty="0"/>
          </a:p>
          <a:p>
            <a:r>
              <a:rPr lang="en-US" dirty="0" smtClean="0"/>
              <a:t>SDN Verification</a:t>
            </a:r>
          </a:p>
          <a:p>
            <a:pPr lvl="1"/>
            <a:r>
              <a:rPr lang="en-US" dirty="0"/>
              <a:t>Verification of network </a:t>
            </a:r>
            <a:r>
              <a:rPr lang="en-US" dirty="0" smtClean="0"/>
              <a:t>properties</a:t>
            </a:r>
          </a:p>
          <a:p>
            <a:pPr lvl="1"/>
            <a:r>
              <a:rPr lang="en-US" dirty="0" smtClean="0"/>
              <a:t>Verification of controller correctness</a:t>
            </a:r>
          </a:p>
          <a:p>
            <a:pPr lvl="1"/>
            <a:r>
              <a:rPr lang="en-US" dirty="0" smtClean="0">
                <a:solidFill>
                  <a:srgbClr val="FF0000"/>
                </a:solidFill>
              </a:rPr>
              <a:t>Verification of software data plane</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55</a:t>
            </a:fld>
            <a:endParaRPr lang="en-US">
              <a:solidFill>
                <a:prstClr val="black">
                  <a:tint val="75000"/>
                </a:prstClr>
              </a:solidFill>
              <a:latin typeface="Calibri"/>
            </a:endParaRPr>
          </a:p>
        </p:txBody>
      </p:sp>
    </p:spTree>
    <p:extLst>
      <p:ext uri="{BB962C8B-B14F-4D97-AF65-F5344CB8AC3E}">
        <p14:creationId xmlns:p14="http://schemas.microsoft.com/office/powerpoint/2010/main" val="426167551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p:cNvSpPr>
            <a:spLocks noGrp="1"/>
          </p:cNvSpPr>
          <p:nvPr>
            <p:ph type="title"/>
          </p:nvPr>
        </p:nvSpPr>
        <p:spPr>
          <a:xfrm>
            <a:off x="1016000" y="1562100"/>
            <a:ext cx="11201400" cy="2146300"/>
          </a:xfrm>
          <a:prstGeom prst="rect">
            <a:avLst/>
          </a:prstGeom>
        </p:spPr>
        <p:txBody>
          <a:bodyPr lIns="50800" tIns="50800" rIns="50800" bIns="50800" anchor="ctr"/>
          <a:lstStyle>
            <a:lvl1pPr algn="l">
              <a:defRPr sz="6400" b="1">
                <a:solidFill>
                  <a:srgbClr val="962194"/>
                </a:solidFill>
              </a:defRPr>
            </a:lvl1pPr>
          </a:lstStyle>
          <a:p>
            <a:pPr lvl="0">
              <a:defRPr sz="1800" b="0">
                <a:solidFill>
                  <a:srgbClr val="000000"/>
                </a:solidFill>
              </a:defRPr>
            </a:pPr>
            <a:r>
              <a:rPr sz="6400" b="1">
                <a:solidFill>
                  <a:srgbClr val="962194"/>
                </a:solidFill>
              </a:rPr>
              <a:t>Software Dataplane Verification</a:t>
            </a:r>
          </a:p>
        </p:txBody>
      </p:sp>
      <p:sp>
        <p:nvSpPr>
          <p:cNvPr id="24" name="Shape 24"/>
          <p:cNvSpPr>
            <a:spLocks noGrp="1"/>
          </p:cNvSpPr>
          <p:nvPr>
            <p:ph type="body" idx="1"/>
          </p:nvPr>
        </p:nvSpPr>
        <p:spPr>
          <a:xfrm>
            <a:off x="1016000" y="5816600"/>
            <a:ext cx="4356100" cy="1638300"/>
          </a:xfrm>
          <a:prstGeom prst="rect">
            <a:avLst/>
          </a:prstGeom>
        </p:spPr>
        <p:txBody>
          <a:bodyPr/>
          <a:lstStyle/>
          <a:p>
            <a:pPr lvl="0" algn="l">
              <a:defRPr sz="1800">
                <a:solidFill>
                  <a:srgbClr val="000000"/>
                </a:solidFill>
              </a:defRPr>
            </a:pPr>
            <a:r>
              <a:rPr sz="4000" b="1">
                <a:solidFill>
                  <a:srgbClr val="424242"/>
                </a:solidFill>
              </a:rPr>
              <a:t>Mihai Dobrescu</a:t>
            </a:r>
          </a:p>
          <a:p>
            <a:pPr lvl="0" algn="l">
              <a:defRPr sz="1800">
                <a:solidFill>
                  <a:srgbClr val="000000"/>
                </a:solidFill>
              </a:defRPr>
            </a:pPr>
            <a:r>
              <a:rPr sz="4000" b="1">
                <a:solidFill>
                  <a:srgbClr val="424242"/>
                </a:solidFill>
              </a:rPr>
              <a:t>Katerina</a:t>
            </a:r>
            <a:r>
              <a:rPr sz="4000" b="1">
                <a:solidFill>
                  <a:srgbClr val="5E5E5E"/>
                </a:solidFill>
              </a:rPr>
              <a:t> </a:t>
            </a:r>
            <a:r>
              <a:rPr sz="4000" b="1">
                <a:solidFill>
                  <a:srgbClr val="424242"/>
                </a:solidFill>
              </a:rPr>
              <a:t>Argyraki</a:t>
            </a:r>
          </a:p>
        </p:txBody>
      </p:sp>
      <p:sp>
        <p:nvSpPr>
          <p:cNvPr id="25" name="Shape 25"/>
          <p:cNvSpPr/>
          <p:nvPr/>
        </p:nvSpPr>
        <p:spPr>
          <a:xfrm>
            <a:off x="1016000" y="7886700"/>
            <a:ext cx="1168400" cy="6604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3200">
                <a:solidFill>
                  <a:srgbClr val="424242"/>
                </a:solidFill>
                <a:latin typeface="+mn-lt"/>
                <a:ea typeface="+mn-ea"/>
                <a:cs typeface="+mn-cs"/>
                <a:sym typeface="Calibri"/>
              </a:defRPr>
            </a:lvl1pPr>
          </a:lstStyle>
          <a:p>
            <a:pPr lvl="0">
              <a:defRPr sz="1800">
                <a:solidFill>
                  <a:srgbClr val="000000"/>
                </a:solidFill>
              </a:defRPr>
            </a:pPr>
            <a:r>
              <a:rPr sz="3200">
                <a:solidFill>
                  <a:srgbClr val="424242"/>
                </a:solidFill>
              </a:rPr>
              <a:t>EPFL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p:nvPr/>
        </p:nvSpPr>
        <p:spPr>
          <a:xfrm>
            <a:off x="1498600" y="5207000"/>
            <a:ext cx="9880600" cy="20320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8" name="Shape 28"/>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Software dataplanes</a:t>
            </a:r>
          </a:p>
        </p:txBody>
      </p:sp>
      <p:sp>
        <p:nvSpPr>
          <p:cNvPr id="29" name="Shape 29"/>
          <p:cNvSpPr>
            <a:spLocks noGrp="1"/>
          </p:cNvSpPr>
          <p:nvPr>
            <p:ph type="sldNum" sz="quarter" idx="2"/>
          </p:nvPr>
        </p:nvSpPr>
        <p:spPr>
          <a:xfrm>
            <a:off x="12192000" y="9004300"/>
            <a:ext cx="217637" cy="381000"/>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lgn="r">
              <a:defRPr>
                <a:uFill>
                  <a:solidFill>
                    <a:srgbClr val="9A9A9A"/>
                  </a:solidFill>
                </a:uFill>
              </a:defRPr>
            </a:lvl1pPr>
          </a:lstStyle>
          <a:p>
            <a:pPr lvl="0">
              <a:defRPr sz="1800">
                <a:solidFill>
                  <a:srgbClr val="000000"/>
                </a:solidFill>
                <a:uFillTx/>
              </a:defRPr>
            </a:pPr>
            <a:fld id="{86CB4B4D-7CA3-9044-876B-883B54F8677D}" type="slidenum">
              <a:rPr sz="2000">
                <a:solidFill>
                  <a:srgbClr val="C0C0C0"/>
                </a:solidFill>
                <a:uFill>
                  <a:solidFill>
                    <a:srgbClr val="9A9A9A"/>
                  </a:solidFill>
                </a:uFill>
              </a:rPr>
              <a:t>57</a:t>
            </a:fld>
            <a:endParaRPr sz="2000">
              <a:solidFill>
                <a:srgbClr val="C0C0C0"/>
              </a:solidFill>
              <a:uFill>
                <a:solidFill>
                  <a:srgbClr val="9A9A9A"/>
                </a:solidFill>
              </a:uFill>
            </a:endParaRPr>
          </a:p>
        </p:txBody>
      </p:sp>
      <p:sp>
        <p:nvSpPr>
          <p:cNvPr id="30" name="Shape 30"/>
          <p:cNvSpPr/>
          <p:nvPr/>
        </p:nvSpPr>
        <p:spPr>
          <a:xfrm>
            <a:off x="2273300" y="2857500"/>
            <a:ext cx="2184400" cy="1346200"/>
          </a:xfrm>
          <a:prstGeom prst="roundRect">
            <a:avLst>
              <a:gd name="adj" fmla="val 14151"/>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intrusion detection</a:t>
            </a:r>
          </a:p>
        </p:txBody>
      </p:sp>
      <p:sp>
        <p:nvSpPr>
          <p:cNvPr id="31" name="Shape 31"/>
          <p:cNvSpPr/>
          <p:nvPr/>
        </p:nvSpPr>
        <p:spPr>
          <a:xfrm>
            <a:off x="4953000" y="5562600"/>
            <a:ext cx="3086100" cy="1320800"/>
          </a:xfrm>
          <a:prstGeom prst="roundRect">
            <a:avLst>
              <a:gd name="adj" fmla="val 14423"/>
            </a:avLst>
          </a:prstGeom>
          <a:solidFill>
            <a:srgbClr val="FFFFFF"/>
          </a:solidFill>
          <a:ln w="50800">
            <a:solidFill>
              <a:srgbClr val="424242"/>
            </a:solidFill>
            <a:miter lim="400000"/>
          </a:ln>
        </p:spPr>
        <p:txBody>
          <a:bodyPr lIns="0" tIns="0" rIns="0" bIns="0" anchor="ctr"/>
          <a:lstStyle/>
          <a:p>
            <a:pPr lvl="0">
              <a:defRPr sz="3600">
                <a:solidFill>
                  <a:srgbClr val="942193"/>
                </a:solidFill>
                <a:latin typeface="+mn-lt"/>
                <a:ea typeface="+mn-ea"/>
                <a:cs typeface="+mn-cs"/>
                <a:sym typeface="Calibri"/>
              </a:defRPr>
            </a:pPr>
            <a:endParaRPr/>
          </a:p>
        </p:txBody>
      </p:sp>
      <p:sp>
        <p:nvSpPr>
          <p:cNvPr id="32" name="Shape 32"/>
          <p:cNvSpPr/>
          <p:nvPr/>
        </p:nvSpPr>
        <p:spPr>
          <a:xfrm>
            <a:off x="4711700" y="2857500"/>
            <a:ext cx="2527300" cy="1308100"/>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942193"/>
                </a:solidFill>
                <a:latin typeface="+mn-lt"/>
                <a:ea typeface="+mn-ea"/>
                <a:cs typeface="+mn-cs"/>
                <a:sym typeface="Calibri"/>
              </a:defRPr>
            </a:pPr>
            <a:endParaRPr/>
          </a:p>
        </p:txBody>
      </p:sp>
      <p:sp>
        <p:nvSpPr>
          <p:cNvPr id="33" name="Shape 33"/>
          <p:cNvSpPr/>
          <p:nvPr/>
        </p:nvSpPr>
        <p:spPr>
          <a:xfrm>
            <a:off x="5189754" y="5924550"/>
            <a:ext cx="2614837"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IP forwarding</a:t>
            </a:r>
          </a:p>
        </p:txBody>
      </p:sp>
      <p:sp>
        <p:nvSpPr>
          <p:cNvPr id="34" name="Shape 34"/>
          <p:cNvSpPr/>
          <p:nvPr/>
        </p:nvSpPr>
        <p:spPr>
          <a:xfrm>
            <a:off x="4689443" y="2914650"/>
            <a:ext cx="2616201"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application acceleration</a:t>
            </a:r>
          </a:p>
        </p:txBody>
      </p:sp>
      <p:sp>
        <p:nvSpPr>
          <p:cNvPr id="35" name="Shape 35"/>
          <p:cNvSpPr/>
          <p:nvPr/>
        </p:nvSpPr>
        <p:spPr>
          <a:xfrm>
            <a:off x="914400" y="5740400"/>
            <a:ext cx="304800" cy="965200"/>
          </a:xfrm>
          <a:prstGeom prst="rect">
            <a:avLst/>
          </a:prstGeom>
          <a:solidFill>
            <a:srgbClr val="942193"/>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31"/>
                                        </p:tgtEl>
                                        <p:attrNameLst>
                                          <p:attrName>style.visibility</p:attrName>
                                        </p:attrNameLst>
                                      </p:cBhvr>
                                      <p:to>
                                        <p:strVal val="visible"/>
                                      </p:to>
                                    </p:set>
                                    <p:animEffect transition="in" filter="dissolv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iterate>
                                    <p:tmAbs val="0"/>
                                  </p:iterate>
                                  <p:childTnLst>
                                    <p:set>
                                      <p:cBhvr>
                                        <p:cTn id="11" fill="hold">
                                          <p:stCondLst>
                                            <p:cond delay="0"/>
                                          </p:stCondLst>
                                        </p:cTn>
                                        <p:tgtEl>
                                          <p:spTgt spid="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3" nodeType="clickEffect">
                                  <p:stCondLst>
                                    <p:cond delay="0"/>
                                  </p:stCondLst>
                                  <p:iterate>
                                    <p:tmAbs val="0"/>
                                  </p:iterate>
                                  <p:childTnLst>
                                    <p:set>
                                      <p:cBhvr>
                                        <p:cTn id="15" fill="hold"/>
                                        <p:tgtEl>
                                          <p:spTgt spid="35"/>
                                        </p:tgtEl>
                                        <p:attrNameLst>
                                          <p:attrName>style.visibility</p:attrName>
                                        </p:attrNameLst>
                                      </p:cBhvr>
                                      <p:to>
                                        <p:strVal val="visible"/>
                                      </p:to>
                                    </p:set>
                                    <p:animEffect transition="in" filter="dissolve">
                                      <p:cBhvr>
                                        <p:cTn id="16" dur="10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4" nodeType="clickEffect">
                                  <p:stCondLst>
                                    <p:cond delay="0"/>
                                  </p:stCondLst>
                                  <p:iterate>
                                    <p:tmAbs val="0"/>
                                  </p:iterate>
                                  <p:childTnLst>
                                    <p:set>
                                      <p:cBhvr>
                                        <p:cTn id="20"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animBg="1" advAuto="0"/>
      <p:bldP spid="34" grpId="2" animBg="1" advAuto="0"/>
      <p:bldP spid="35" grpId="3" animBg="1" advAuto="0"/>
      <p:bldP spid="35" grpId="4"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body" idx="1"/>
          </p:nvPr>
        </p:nvSpPr>
        <p:spPr>
          <a:xfrm>
            <a:off x="1346200" y="2679700"/>
            <a:ext cx="10299700" cy="58928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424242"/>
                </a:solidFill>
              </a:rPr>
              <a:t>Flexibility</a:t>
            </a:r>
          </a:p>
          <a:p>
            <a:pPr marL="1270000" lvl="1" indent="-508000">
              <a:spcBef>
                <a:spcPts val="1000"/>
              </a:spcBef>
              <a:defRPr sz="1800" i="0">
                <a:solidFill>
                  <a:srgbClr val="000000"/>
                </a:solidFill>
              </a:defRPr>
            </a:pPr>
            <a:r>
              <a:rPr sz="3400" i="1">
                <a:solidFill>
                  <a:srgbClr val="424242"/>
                </a:solidFill>
              </a:rPr>
              <a:t>new intrusion detection, traffic filtering,    sampling, application acceleration, ... </a:t>
            </a:r>
            <a:endParaRPr sz="4000">
              <a:solidFill>
                <a:srgbClr val="424242"/>
              </a:solidFill>
            </a:endParaRPr>
          </a:p>
          <a:p>
            <a:pPr marL="635000" lvl="0" indent="-635000">
              <a:spcBef>
                <a:spcPts val="6000"/>
              </a:spcBef>
              <a:defRPr sz="1800">
                <a:solidFill>
                  <a:srgbClr val="000000"/>
                </a:solidFill>
              </a:defRPr>
            </a:pPr>
            <a:r>
              <a:rPr sz="4000">
                <a:solidFill>
                  <a:srgbClr val="424242"/>
                </a:solidFill>
              </a:rPr>
              <a:t>Unpredictability</a:t>
            </a:r>
          </a:p>
          <a:p>
            <a:pPr marL="1270000" lvl="1" indent="-508000">
              <a:spcBef>
                <a:spcPts val="1000"/>
              </a:spcBef>
              <a:defRPr sz="1800" i="0">
                <a:solidFill>
                  <a:srgbClr val="000000"/>
                </a:solidFill>
              </a:defRPr>
            </a:pPr>
            <a:r>
              <a:rPr sz="3400" i="1">
                <a:solidFill>
                  <a:srgbClr val="424242"/>
                </a:solidFill>
              </a:rPr>
              <a:t>special packet causes router to crash </a:t>
            </a:r>
          </a:p>
          <a:p>
            <a:pPr marL="1270000" lvl="1" indent="-508000">
              <a:spcBef>
                <a:spcPts val="1000"/>
              </a:spcBef>
              <a:defRPr sz="1800" i="0">
                <a:solidFill>
                  <a:srgbClr val="000000"/>
                </a:solidFill>
              </a:defRPr>
            </a:pPr>
            <a:r>
              <a:rPr sz="3400" i="1">
                <a:solidFill>
                  <a:srgbClr val="424242"/>
                </a:solidFill>
              </a:rPr>
              <a:t>or doubles per-packet latency</a:t>
            </a:r>
          </a:p>
        </p:txBody>
      </p:sp>
      <p:sp>
        <p:nvSpPr>
          <p:cNvPr id="38" name="Shape 38"/>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Software dataplanes</a:t>
            </a:r>
          </a:p>
        </p:txBody>
      </p:sp>
      <p:sp>
        <p:nvSpPr>
          <p:cNvPr id="39" name="Shape 39"/>
          <p:cNvSpPr>
            <a:spLocks noGrp="1"/>
          </p:cNvSpPr>
          <p:nvPr>
            <p:ph type="sldNum" sz="quarter" idx="2"/>
          </p:nvPr>
        </p:nvSpPr>
        <p:spPr>
          <a:xfrm>
            <a:off x="12192000" y="9004300"/>
            <a:ext cx="217637" cy="381000"/>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lgn="r">
              <a:defRPr>
                <a:uFill>
                  <a:solidFill>
                    <a:srgbClr val="9A9A9A"/>
                  </a:solidFill>
                </a:uFill>
              </a:defRPr>
            </a:lvl1pPr>
          </a:lstStyle>
          <a:p>
            <a:pPr lvl="0">
              <a:defRPr sz="1800">
                <a:solidFill>
                  <a:srgbClr val="000000"/>
                </a:solidFill>
                <a:uFillTx/>
              </a:defRPr>
            </a:pPr>
            <a:fld id="{86CB4B4D-7CA3-9044-876B-883B54F8677D}" type="slidenum">
              <a:rPr sz="2000">
                <a:solidFill>
                  <a:srgbClr val="C0C0C0"/>
                </a:solidFill>
                <a:uFill>
                  <a:solidFill>
                    <a:srgbClr val="9A9A9A"/>
                  </a:solidFill>
                </a:uFill>
              </a:rPr>
              <a:t>58</a:t>
            </a:fld>
            <a:endParaRPr sz="2000">
              <a:solidFill>
                <a:srgbClr val="C0C0C0"/>
              </a:solidFill>
              <a:uFill>
                <a:solidFill>
                  <a:srgbClr val="9A9A9A"/>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Dataplane verification </a:t>
            </a:r>
          </a:p>
        </p:txBody>
      </p:sp>
      <p:sp>
        <p:nvSpPr>
          <p:cNvPr id="42" name="Shape 42"/>
          <p:cNvSpPr>
            <a:spLocks noGrp="1"/>
          </p:cNvSpPr>
          <p:nvPr>
            <p:ph type="sldNum" sz="quarter" idx="2"/>
          </p:nvPr>
        </p:nvSpPr>
        <p:spPr>
          <a:xfrm>
            <a:off x="12192000" y="9004300"/>
            <a:ext cx="217637" cy="381000"/>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lgn="r">
              <a:defRPr>
                <a:uFill>
                  <a:solidFill>
                    <a:srgbClr val="9A9A9A"/>
                  </a:solidFill>
                </a:uFill>
              </a:defRPr>
            </a:lvl1pPr>
          </a:lstStyle>
          <a:p>
            <a:pPr lvl="0">
              <a:defRPr sz="1800">
                <a:solidFill>
                  <a:srgbClr val="000000"/>
                </a:solidFill>
                <a:uFillTx/>
              </a:defRPr>
            </a:pPr>
            <a:fld id="{86CB4B4D-7CA3-9044-876B-883B54F8677D}" type="slidenum">
              <a:rPr sz="2000">
                <a:solidFill>
                  <a:srgbClr val="C0C0C0"/>
                </a:solidFill>
                <a:uFill>
                  <a:solidFill>
                    <a:srgbClr val="9A9A9A"/>
                  </a:solidFill>
                </a:uFill>
              </a:rPr>
              <a:t>59</a:t>
            </a:fld>
            <a:endParaRPr sz="2000">
              <a:solidFill>
                <a:srgbClr val="C0C0C0"/>
              </a:solidFill>
              <a:uFill>
                <a:solidFill>
                  <a:srgbClr val="9A9A9A"/>
                </a:solidFill>
              </a:uFill>
            </a:endParaRPr>
          </a:p>
        </p:txBody>
      </p:sp>
      <p:grpSp>
        <p:nvGrpSpPr>
          <p:cNvPr id="47" name="Group 47"/>
          <p:cNvGrpSpPr/>
          <p:nvPr/>
        </p:nvGrpSpPr>
        <p:grpSpPr>
          <a:xfrm>
            <a:off x="1562100" y="2400300"/>
            <a:ext cx="9880600" cy="2032000"/>
            <a:chOff x="0" y="0"/>
            <a:chExt cx="9880600" cy="2032000"/>
          </a:xfrm>
        </p:grpSpPr>
        <p:sp>
          <p:nvSpPr>
            <p:cNvPr id="43" name="Shape 43"/>
            <p:cNvSpPr/>
            <p:nvPr/>
          </p:nvSpPr>
          <p:spPr>
            <a:xfrm>
              <a:off x="0" y="0"/>
              <a:ext cx="9880600" cy="2032000"/>
            </a:xfrm>
            <a:prstGeom prst="rect">
              <a:avLst/>
            </a:prstGeom>
            <a:solidFill>
              <a:srgbClr val="D6D6D6"/>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44" name="Shape 44"/>
            <p:cNvSpPr/>
            <p:nvPr/>
          </p:nvSpPr>
          <p:spPr>
            <a:xfrm>
              <a:off x="558800" y="342900"/>
              <a:ext cx="2184400" cy="1346200"/>
            </a:xfrm>
            <a:prstGeom prst="roundRect">
              <a:avLst>
                <a:gd name="adj" fmla="val 14151"/>
              </a:avLst>
            </a:prstGeom>
            <a:solidFill>
              <a:srgbClr val="FFFFFF"/>
            </a:solidFill>
            <a:ln w="50800" cap="flat">
              <a:solidFill>
                <a:srgbClr val="424242"/>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intrusion detection</a:t>
              </a:r>
            </a:p>
          </p:txBody>
        </p:sp>
        <p:sp>
          <p:nvSpPr>
            <p:cNvPr id="45" name="Shape 45"/>
            <p:cNvSpPr/>
            <p:nvPr/>
          </p:nvSpPr>
          <p:spPr>
            <a:xfrm>
              <a:off x="6261100" y="355600"/>
              <a:ext cx="3086100" cy="1320800"/>
            </a:xfrm>
            <a:prstGeom prst="roundRect">
              <a:avLst>
                <a:gd name="adj" fmla="val 14423"/>
              </a:avLst>
            </a:prstGeom>
            <a:solidFill>
              <a:srgbClr val="FFFFFF"/>
            </a:solidFill>
            <a:ln w="50800" cap="flat">
              <a:solidFill>
                <a:srgbClr val="424242"/>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IP forwarding</a:t>
              </a:r>
            </a:p>
          </p:txBody>
        </p:sp>
        <p:sp>
          <p:nvSpPr>
            <p:cNvPr id="46" name="Shape 46"/>
            <p:cNvSpPr/>
            <p:nvPr/>
          </p:nvSpPr>
          <p:spPr>
            <a:xfrm>
              <a:off x="3238500" y="355600"/>
              <a:ext cx="2527300" cy="1308100"/>
            </a:xfrm>
            <a:prstGeom prst="roundRect">
              <a:avLst>
                <a:gd name="adj" fmla="val 14563"/>
              </a:avLst>
            </a:prstGeom>
            <a:solidFill>
              <a:srgbClr val="FFFFFF"/>
            </a:solidFill>
            <a:ln w="50800" cap="flat">
              <a:solidFill>
                <a:srgbClr val="424242"/>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application acceleration</a:t>
              </a:r>
            </a:p>
          </p:txBody>
        </p:sp>
      </p:grpSp>
      <p:sp>
        <p:nvSpPr>
          <p:cNvPr id="48" name="Shape 48"/>
          <p:cNvSpPr/>
          <p:nvPr/>
        </p:nvSpPr>
        <p:spPr>
          <a:xfrm>
            <a:off x="4912574" y="5473700"/>
            <a:ext cx="3372397"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24242"/>
                </a:solidFill>
                <a:latin typeface="+mn-lt"/>
                <a:ea typeface="+mn-ea"/>
                <a:cs typeface="+mn-cs"/>
                <a:sym typeface="Calibri"/>
              </a:defRPr>
            </a:lvl1pPr>
          </a:lstStyle>
          <a:p>
            <a:pPr lvl="0">
              <a:defRPr sz="1800">
                <a:solidFill>
                  <a:srgbClr val="000000"/>
                </a:solidFill>
              </a:defRPr>
            </a:pPr>
            <a:r>
              <a:rPr sz="4000">
                <a:solidFill>
                  <a:srgbClr val="424242"/>
                </a:solidFill>
              </a:rPr>
              <a:t>verification tool</a:t>
            </a:r>
          </a:p>
        </p:txBody>
      </p:sp>
      <p:sp>
        <p:nvSpPr>
          <p:cNvPr id="49" name="Shape 49"/>
          <p:cNvSpPr/>
          <p:nvPr/>
        </p:nvSpPr>
        <p:spPr>
          <a:xfrm>
            <a:off x="3311587" y="7283450"/>
            <a:ext cx="6380213"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4000">
                <a:solidFill>
                  <a:srgbClr val="942193"/>
                </a:solidFill>
              </a:rPr>
              <a:t>D does (not) satisfy property P</a:t>
            </a:r>
          </a:p>
        </p:txBody>
      </p:sp>
      <p:sp>
        <p:nvSpPr>
          <p:cNvPr id="50" name="Shape 50"/>
          <p:cNvSpPr/>
          <p:nvPr/>
        </p:nvSpPr>
        <p:spPr>
          <a:xfrm flipV="1">
            <a:off x="6502197" y="6324485"/>
            <a:ext cx="5" cy="885703"/>
          </a:xfrm>
          <a:prstGeom prst="line">
            <a:avLst/>
          </a:prstGeom>
          <a:ln w="63500">
            <a:solidFill>
              <a:srgbClr val="424242"/>
            </a:solidFill>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51" name="Shape 51"/>
          <p:cNvSpPr/>
          <p:nvPr/>
        </p:nvSpPr>
        <p:spPr>
          <a:xfrm flipH="1">
            <a:off x="3751129" y="5889355"/>
            <a:ext cx="882114" cy="3"/>
          </a:xfrm>
          <a:prstGeom prst="line">
            <a:avLst/>
          </a:prstGeom>
          <a:ln w="63500">
            <a:solidFill>
              <a:srgbClr val="424242"/>
            </a:solidFill>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
        <p:nvSpPr>
          <p:cNvPr id="52" name="Shape 52"/>
          <p:cNvSpPr/>
          <p:nvPr/>
        </p:nvSpPr>
        <p:spPr>
          <a:xfrm>
            <a:off x="1125537" y="5213350"/>
            <a:ext cx="2781301" cy="134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4000">
                <a:solidFill>
                  <a:srgbClr val="942193"/>
                </a:solidFill>
              </a:rPr>
              <a:t>target property P</a:t>
            </a:r>
          </a:p>
        </p:txBody>
      </p:sp>
      <p:sp>
        <p:nvSpPr>
          <p:cNvPr id="53" name="Shape 53"/>
          <p:cNvSpPr/>
          <p:nvPr/>
        </p:nvSpPr>
        <p:spPr>
          <a:xfrm>
            <a:off x="800100" y="1981200"/>
            <a:ext cx="11430000" cy="2794000"/>
          </a:xfrm>
          <a:prstGeom prst="rect">
            <a:avLst/>
          </a:prstGeom>
          <a:solidFill>
            <a:srgbClr val="FFFFFF">
              <a:alpha val="80000"/>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54" name="Shape 54"/>
          <p:cNvSpPr/>
          <p:nvPr/>
        </p:nvSpPr>
        <p:spPr>
          <a:xfrm>
            <a:off x="4004816" y="3048000"/>
            <a:ext cx="4983709"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4000">
                <a:solidFill>
                  <a:srgbClr val="942193"/>
                </a:solidFill>
              </a:rPr>
              <a:t>dataplane executable D</a:t>
            </a:r>
          </a:p>
        </p:txBody>
      </p:sp>
      <p:sp>
        <p:nvSpPr>
          <p:cNvPr id="55" name="Shape 55"/>
          <p:cNvSpPr/>
          <p:nvPr/>
        </p:nvSpPr>
        <p:spPr>
          <a:xfrm flipH="1" flipV="1">
            <a:off x="6501896" y="4521118"/>
            <a:ext cx="2" cy="882115"/>
          </a:xfrm>
          <a:prstGeom prst="line">
            <a:avLst/>
          </a:prstGeom>
          <a:ln w="63500">
            <a:solidFill>
              <a:srgbClr val="424242"/>
            </a:solidFill>
            <a:miter lim="400000"/>
            <a:headEnd type="stealth"/>
          </a:ln>
        </p:spPr>
        <p:txBody>
          <a:bodyPr lIns="0" tIns="0" rIns="0" bIns="0" anchor="ctr"/>
          <a:lstStyle/>
          <a:p>
            <a:pPr lvl="0" algn="l" defTabSz="457200">
              <a:defRPr sz="1200">
                <a:latin typeface="Helvetica"/>
                <a:ea typeface="Helvetica"/>
                <a:cs typeface="Helvetica"/>
                <a:sym typeface="Helvetic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53"/>
                                        </p:tgtEl>
                                        <p:attrNameLst>
                                          <p:attrName>style.visibility</p:attrName>
                                        </p:attrNameLst>
                                      </p:cBhvr>
                                      <p:to>
                                        <p:strVal val="visible"/>
                                      </p:to>
                                    </p:set>
                                    <p:animEffect transition="in" filter="dissolve">
                                      <p:cBhvr>
                                        <p:cTn id="7" dur="1000"/>
                                        <p:tgtEl>
                                          <p:spTgt spid="53"/>
                                        </p:tgtEl>
                                      </p:cBhvr>
                                    </p:animEffect>
                                  </p:childTnLst>
                                </p:cTn>
                              </p:par>
                            </p:childTnLst>
                          </p:cTn>
                        </p:par>
                        <p:par>
                          <p:cTn id="8" fill="hold">
                            <p:stCondLst>
                              <p:cond delay="1000"/>
                            </p:stCondLst>
                            <p:childTnLst>
                              <p:par>
                                <p:cTn id="9" presetID="9" presetClass="entr" presetSubtype="0" fill="hold" grpId="2" nodeType="afterEffect">
                                  <p:stCondLst>
                                    <p:cond delay="0"/>
                                  </p:stCondLst>
                                  <p:iterate>
                                    <p:tmAbs val="0"/>
                                  </p:iterate>
                                  <p:childTnLst>
                                    <p:set>
                                      <p:cBhvr>
                                        <p:cTn id="10" fill="hold"/>
                                        <p:tgtEl>
                                          <p:spTgt spid="54"/>
                                        </p:tgtEl>
                                        <p:attrNameLst>
                                          <p:attrName>style.visibility</p:attrName>
                                        </p:attrNameLst>
                                      </p:cBhvr>
                                      <p:to>
                                        <p:strVal val="visible"/>
                                      </p:to>
                                    </p:set>
                                    <p:animEffect transition="in" filter="dissolve">
                                      <p:cBhvr>
                                        <p:cTn id="11" dur="10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5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4" nodeType="afterEffect">
                                  <p:stCondLst>
                                    <p:cond delay="0"/>
                                  </p:stCondLst>
                                  <p:iterate>
                                    <p:tmAbs val="0"/>
                                  </p:iterate>
                                  <p:childTnLst>
                                    <p:set>
                                      <p:cBhvr>
                                        <p:cTn id="18" fill="hold"/>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5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6" nodeType="afterEffect">
                                  <p:stCondLst>
                                    <p:cond delay="0"/>
                                  </p:stCondLst>
                                  <p:iterate>
                                    <p:tmAbs val="0"/>
                                  </p:iterate>
                                  <p:childTnLst>
                                    <p:set>
                                      <p:cBhvr>
                                        <p:cTn id="25" fill="hold"/>
                                        <p:tgtEl>
                                          <p:spTgt spid="5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7" nodeType="clickEffect">
                                  <p:stCondLst>
                                    <p:cond delay="0"/>
                                  </p:stCondLst>
                                  <p:iterate>
                                    <p:tmAbs val="0"/>
                                  </p:iterate>
                                  <p:childTnLst>
                                    <p:set>
                                      <p:cBhvr>
                                        <p:cTn id="29" fill="hold"/>
                                        <p:tgtEl>
                                          <p:spTgt spid="5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8" nodeType="afterEffect">
                                  <p:stCondLst>
                                    <p:cond delay="0"/>
                                  </p:stCondLst>
                                  <p:iterate>
                                    <p:tmAbs val="0"/>
                                  </p:iterate>
                                  <p:childTnLst>
                                    <p:set>
                                      <p:cBhvr>
                                        <p:cTn id="32" fill="hold"/>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4" animBg="1" advAuto="0"/>
      <p:bldP spid="49" grpId="8" animBg="1" advAuto="0"/>
      <p:bldP spid="50" grpId="7" animBg="1" advAuto="0"/>
      <p:bldP spid="51" grpId="5" animBg="1" advAuto="0"/>
      <p:bldP spid="52" grpId="6" animBg="1" advAuto="0"/>
      <p:bldP spid="53" grpId="1" animBg="1" advAuto="0"/>
      <p:bldP spid="54" grpId="2" animBg="1" advAuto="0"/>
      <p:bldP spid="55"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AutoShape 1"/>
          <p:cNvSpPr>
            <a:spLocks/>
          </p:cNvSpPr>
          <p:nvPr/>
        </p:nvSpPr>
        <p:spPr bwMode="auto">
          <a:xfrm>
            <a:off x="50800" y="81282"/>
            <a:ext cx="3108961" cy="582507"/>
          </a:xfrm>
          <a:prstGeom prst="roundRect">
            <a:avLst>
              <a:gd name="adj" fmla="val 34880"/>
            </a:avLst>
          </a:prstGeom>
          <a:solidFill>
            <a:srgbClr val="37A130"/>
          </a:solidFill>
          <a:ln w="25400">
            <a:solidFill>
              <a:schemeClr val="tx1"/>
            </a:solidFill>
            <a:miter lim="800000"/>
            <a:headEnd/>
            <a:tailEnd/>
          </a:ln>
        </p:spPr>
        <p:txBody>
          <a:bodyPr lIns="0" tIns="0" rIns="0" bIns="0"/>
          <a:lstStyle/>
          <a:p>
            <a:pPr algn="l" defTabSz="1300393" rtl="0"/>
            <a:endParaRPr lang="en-US" sz="2600" kern="1200">
              <a:solidFill>
                <a:prstClr val="black"/>
              </a:solidFill>
              <a:latin typeface="Calibri"/>
              <a:ea typeface="+mn-ea"/>
              <a:cs typeface="+mn-cs"/>
            </a:endParaRPr>
          </a:p>
        </p:txBody>
      </p:sp>
      <p:sp>
        <p:nvSpPr>
          <p:cNvPr id="63490" name="AutoShape 2"/>
          <p:cNvSpPr>
            <a:spLocks/>
          </p:cNvSpPr>
          <p:nvPr/>
        </p:nvSpPr>
        <p:spPr bwMode="auto">
          <a:xfrm>
            <a:off x="6990082" y="27095"/>
            <a:ext cx="3220720" cy="663787"/>
          </a:xfrm>
          <a:prstGeom prst="roundRect">
            <a:avLst>
              <a:gd name="adj" fmla="val 30611"/>
            </a:avLst>
          </a:prstGeom>
          <a:solidFill>
            <a:srgbClr val="0C8385"/>
          </a:solidFill>
          <a:ln w="25400">
            <a:solidFill>
              <a:schemeClr val="tx1"/>
            </a:solidFill>
            <a:miter lim="800000"/>
            <a:headEnd/>
            <a:tailEnd/>
          </a:ln>
        </p:spPr>
        <p:txBody>
          <a:bodyPr lIns="0" tIns="0" rIns="0" bIns="0"/>
          <a:lstStyle/>
          <a:p>
            <a:pPr algn="l" defTabSz="1300393" rtl="0"/>
            <a:endParaRPr lang="en-US" sz="2600" kern="1200">
              <a:solidFill>
                <a:prstClr val="black"/>
              </a:solidFill>
              <a:latin typeface="Calibri"/>
              <a:ea typeface="+mn-ea"/>
              <a:cs typeface="+mn-cs"/>
            </a:endParaRPr>
          </a:p>
        </p:txBody>
      </p:sp>
      <p:sp>
        <p:nvSpPr>
          <p:cNvPr id="67587" name="Oval 3"/>
          <p:cNvSpPr>
            <a:spLocks/>
          </p:cNvSpPr>
          <p:nvPr/>
        </p:nvSpPr>
        <p:spPr bwMode="auto">
          <a:xfrm>
            <a:off x="11318241" y="0"/>
            <a:ext cx="1686561" cy="2111588"/>
          </a:xfrm>
          <a:prstGeom prst="ellipse">
            <a:avLst/>
          </a:prstGeom>
          <a:solidFill>
            <a:srgbClr val="66B132">
              <a:alpha val="79999"/>
            </a:srgbClr>
          </a:solidFill>
          <a:ln w="25400">
            <a:solidFill>
              <a:schemeClr val="tx1">
                <a:alpha val="79999"/>
              </a:schemeClr>
            </a:solidFill>
            <a:miter lim="800000"/>
            <a:headEnd/>
            <a:tailEnd/>
          </a:ln>
        </p:spPr>
        <p:txBody>
          <a:bodyPr lIns="0" tIns="0" rIns="0" bIns="0" anchor="ctr"/>
          <a:lstStyle/>
          <a:p>
            <a:pPr algn="l" defTabSz="1300393" rtl="0"/>
            <a:r>
              <a:rPr lang="en-US" sz="2100" kern="1200">
                <a:solidFill>
                  <a:prstClr val="black"/>
                </a:solidFill>
                <a:latin typeface="Menlo Regular" charset="0"/>
                <a:ea typeface="ＭＳ Ｐゴシック" charset="0"/>
                <a:cs typeface="+mn-cs"/>
                <a:sym typeface="Menlo Regular" charset="0"/>
              </a:rPr>
              <a:t>EthDst:1,</a:t>
            </a:r>
          </a:p>
          <a:p>
            <a:pPr algn="l" defTabSz="1300393" rtl="0"/>
            <a:r>
              <a:rPr lang="en-US" sz="2100" kern="1200">
                <a:solidFill>
                  <a:prstClr val="black"/>
                </a:solidFill>
                <a:latin typeface="Menlo Regular" charset="0"/>
                <a:ea typeface="ＭＳ Ｐゴシック" charset="0"/>
                <a:cs typeface="+mn-cs"/>
                <a:sym typeface="Menlo Regular" charset="0"/>
              </a:rPr>
              <a:t>TcpDst:22</a:t>
            </a:r>
          </a:p>
        </p:txBody>
      </p:sp>
      <p:sp>
        <p:nvSpPr>
          <p:cNvPr id="63492" name="Line 4"/>
          <p:cNvSpPr>
            <a:spLocks noChangeShapeType="1"/>
          </p:cNvSpPr>
          <p:nvPr/>
        </p:nvSpPr>
        <p:spPr bwMode="auto">
          <a:xfrm>
            <a:off x="8970011" y="2868509"/>
            <a:ext cx="807720" cy="2147147"/>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3493" name="Line 5"/>
          <p:cNvSpPr>
            <a:spLocks noChangeShapeType="1"/>
          </p:cNvSpPr>
          <p:nvPr/>
        </p:nvSpPr>
        <p:spPr bwMode="auto">
          <a:xfrm flipH="1">
            <a:off x="9761220" y="5879253"/>
            <a:ext cx="2540" cy="767081"/>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3494" name="Line 6"/>
          <p:cNvSpPr>
            <a:spLocks noChangeShapeType="1"/>
          </p:cNvSpPr>
          <p:nvPr/>
        </p:nvSpPr>
        <p:spPr bwMode="auto">
          <a:xfrm flipH="1">
            <a:off x="9754872" y="7503163"/>
            <a:ext cx="3810" cy="1171787"/>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3495" name="Rectangle 7"/>
          <p:cNvSpPr>
            <a:spLocks/>
          </p:cNvSpPr>
          <p:nvPr/>
        </p:nvSpPr>
        <p:spPr bwMode="auto">
          <a:xfrm>
            <a:off x="9867901" y="6110973"/>
            <a:ext cx="4275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4</a:t>
            </a:r>
          </a:p>
        </p:txBody>
      </p:sp>
      <p:sp>
        <p:nvSpPr>
          <p:cNvPr id="63496" name="Rectangle 8"/>
          <p:cNvSpPr>
            <a:spLocks/>
          </p:cNvSpPr>
          <p:nvPr/>
        </p:nvSpPr>
        <p:spPr bwMode="auto">
          <a:xfrm>
            <a:off x="9824721" y="8140360"/>
            <a:ext cx="1235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6</a:t>
            </a:r>
          </a:p>
        </p:txBody>
      </p:sp>
      <p:sp>
        <p:nvSpPr>
          <p:cNvPr id="67593" name="Rectangle 9"/>
          <p:cNvSpPr>
            <a:spLocks/>
          </p:cNvSpPr>
          <p:nvPr/>
        </p:nvSpPr>
        <p:spPr bwMode="auto">
          <a:xfrm>
            <a:off x="6878321" y="5066455"/>
            <a:ext cx="1016000" cy="745067"/>
          </a:xfrm>
          <a:prstGeom prst="rect">
            <a:avLst/>
          </a:prstGeom>
          <a:solidFill>
            <a:srgbClr val="0D8386"/>
          </a:solidFill>
          <a:ln w="25400">
            <a:solidFill>
              <a:schemeClr val="tx1"/>
            </a:solidFill>
            <a:miter lim="800000"/>
            <a:headEnd/>
            <a:tailEnd/>
          </a:ln>
        </p:spPr>
        <p:txBody>
          <a:bodyPr lIns="0" tIns="0" rIns="0" bIns="0" anchor="ctr"/>
          <a:lstStyle/>
          <a:p>
            <a:pPr algn="l" defTabSz="1300393" rtl="0">
              <a:tabLst>
                <a:tab pos="300107" algn="l"/>
              </a:tabLst>
            </a:pPr>
            <a:r>
              <a:rPr lang="en-US" sz="1600" kern="1200">
                <a:solidFill>
                  <a:prstClr val="black"/>
                </a:solidFill>
                <a:latin typeface="Menlo Regular" charset="0"/>
                <a:ea typeface="ＭＳ Ｐゴシック" charset="0"/>
                <a:cs typeface="+mn-cs"/>
                <a:sym typeface="Menlo Regular" charset="0"/>
              </a:rPr>
              <a:t>?</a:t>
            </a:r>
          </a:p>
        </p:txBody>
      </p:sp>
      <p:sp>
        <p:nvSpPr>
          <p:cNvPr id="67594" name="Line 10"/>
          <p:cNvSpPr>
            <a:spLocks noChangeShapeType="1"/>
          </p:cNvSpPr>
          <p:nvPr/>
        </p:nvSpPr>
        <p:spPr bwMode="auto">
          <a:xfrm flipH="1">
            <a:off x="7418071" y="2734734"/>
            <a:ext cx="887730" cy="2323254"/>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7595" name="Rectangle 11"/>
          <p:cNvSpPr>
            <a:spLocks/>
          </p:cNvSpPr>
          <p:nvPr/>
        </p:nvSpPr>
        <p:spPr bwMode="auto">
          <a:xfrm>
            <a:off x="7298693" y="3520946"/>
            <a:ext cx="5001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tabLst>
                <a:tab pos="300107" algn="l"/>
              </a:tabLst>
            </a:pPr>
            <a:r>
              <a:rPr lang="en-US" sz="1600" kern="1200">
                <a:solidFill>
                  <a:prstClr val="black"/>
                </a:solidFill>
                <a:latin typeface="Menlo Regular" charset="0"/>
                <a:ea typeface="ＭＳ Ｐゴシック" charset="0"/>
                <a:cs typeface="+mn-cs"/>
                <a:sym typeface="Menlo Regular" charset="0"/>
              </a:rPr>
              <a:t>true</a:t>
            </a:r>
          </a:p>
        </p:txBody>
      </p:sp>
      <p:sp>
        <p:nvSpPr>
          <p:cNvPr id="67596" name="Rectangle 12"/>
          <p:cNvSpPr>
            <a:spLocks/>
          </p:cNvSpPr>
          <p:nvPr/>
        </p:nvSpPr>
        <p:spPr bwMode="auto">
          <a:xfrm>
            <a:off x="4673602" y="2668695"/>
            <a:ext cx="1016000" cy="745067"/>
          </a:xfrm>
          <a:prstGeom prst="rect">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a:solidFill>
                  <a:prstClr val="black"/>
                </a:solidFill>
                <a:latin typeface="Menlo Regular" charset="0"/>
                <a:ea typeface="ＭＳ Ｐゴシック" charset="0"/>
                <a:cs typeface="+mn-cs"/>
                <a:sym typeface="Menlo Regular" charset="0"/>
              </a:rPr>
              <a:t>null</a:t>
            </a:r>
          </a:p>
        </p:txBody>
      </p:sp>
      <p:sp>
        <p:nvSpPr>
          <p:cNvPr id="67597" name="Line 13"/>
          <p:cNvSpPr>
            <a:spLocks noChangeShapeType="1"/>
          </p:cNvSpPr>
          <p:nvPr/>
        </p:nvSpPr>
        <p:spPr bwMode="auto">
          <a:xfrm>
            <a:off x="5173980" y="2182709"/>
            <a:ext cx="0" cy="485986"/>
          </a:xfrm>
          <a:prstGeom prst="line">
            <a:avLst/>
          </a:prstGeom>
          <a:noFill/>
          <a:ln w="254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7598" name="Rectangle 14"/>
          <p:cNvSpPr>
            <a:spLocks/>
          </p:cNvSpPr>
          <p:nvPr/>
        </p:nvSpPr>
        <p:spPr bwMode="auto">
          <a:xfrm>
            <a:off x="5205732" y="2261106"/>
            <a:ext cx="5001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tabLst>
                <a:tab pos="300107" algn="l"/>
              </a:tabLst>
            </a:pPr>
            <a:r>
              <a:rPr lang="en-US" sz="1600" kern="1200">
                <a:solidFill>
                  <a:prstClr val="black"/>
                </a:solidFill>
                <a:latin typeface="Menlo Regular" charset="0"/>
                <a:ea typeface="ＭＳ Ｐゴシック" charset="0"/>
                <a:cs typeface="+mn-cs"/>
                <a:sym typeface="Menlo Regular" charset="0"/>
              </a:rPr>
              <a:t>true</a:t>
            </a:r>
          </a:p>
        </p:txBody>
      </p:sp>
      <p:sp>
        <p:nvSpPr>
          <p:cNvPr id="67599" name="AutoShape 15"/>
          <p:cNvSpPr>
            <a:spLocks/>
          </p:cNvSpPr>
          <p:nvPr/>
        </p:nvSpPr>
        <p:spPr bwMode="auto">
          <a:xfrm>
            <a:off x="3901440" y="406402"/>
            <a:ext cx="2611120" cy="1828800"/>
          </a:xfrm>
          <a:prstGeom prst="diamond">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a:solidFill>
                  <a:prstClr val="black"/>
                </a:solidFill>
                <a:latin typeface="Menlo Regular" charset="0"/>
                <a:ea typeface="ＭＳ Ｐゴシック" charset="0"/>
                <a:cs typeface="+mn-cs"/>
                <a:sym typeface="Menlo Regular" charset="0"/>
              </a:rPr>
              <a:t>Assert(TcpDst,22)</a:t>
            </a:r>
          </a:p>
        </p:txBody>
      </p:sp>
      <p:sp>
        <p:nvSpPr>
          <p:cNvPr id="63504" name="Rectangle 16"/>
          <p:cNvSpPr>
            <a:spLocks/>
          </p:cNvSpPr>
          <p:nvPr/>
        </p:nvSpPr>
        <p:spPr bwMode="auto">
          <a:xfrm>
            <a:off x="1097281" y="118620"/>
            <a:ext cx="101309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r>
              <a:rPr lang="en-US" sz="3300" kern="1200">
                <a:solidFill>
                  <a:prstClr val="black"/>
                </a:solidFill>
                <a:latin typeface="Calibri"/>
                <a:ea typeface="ＭＳ Ｐゴシック" charset="0"/>
                <a:cs typeface="+mn-cs"/>
              </a:rPr>
              <a:t>Policy</a:t>
            </a:r>
          </a:p>
        </p:txBody>
      </p:sp>
      <p:sp>
        <p:nvSpPr>
          <p:cNvPr id="63505" name="Rectangle 17"/>
          <p:cNvSpPr>
            <a:spLocks/>
          </p:cNvSpPr>
          <p:nvPr/>
        </p:nvSpPr>
        <p:spPr bwMode="auto">
          <a:xfrm>
            <a:off x="7750810" y="93749"/>
            <a:ext cx="1800644" cy="5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r>
              <a:rPr lang="en-US" sz="3300" kern="1200">
                <a:solidFill>
                  <a:prstClr val="black"/>
                </a:solidFill>
                <a:latin typeface="Calibri"/>
                <a:ea typeface="ＭＳ Ｐゴシック" charset="0"/>
                <a:cs typeface="+mn-cs"/>
              </a:rPr>
              <a:t>Trace Tree</a:t>
            </a:r>
          </a:p>
        </p:txBody>
      </p:sp>
      <p:sp>
        <p:nvSpPr>
          <p:cNvPr id="63506" name="Rectangle 18"/>
          <p:cNvSpPr>
            <a:spLocks/>
          </p:cNvSpPr>
          <p:nvPr/>
        </p:nvSpPr>
        <p:spPr bwMode="auto">
          <a:xfrm>
            <a:off x="9437372" y="3520946"/>
            <a:ext cx="6283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defTabSz="1300393" rtl="0">
              <a:tabLst>
                <a:tab pos="300107" algn="l"/>
              </a:tabLst>
            </a:pPr>
            <a:r>
              <a:rPr lang="en-US" sz="1600" kern="1200">
                <a:solidFill>
                  <a:prstClr val="black"/>
                </a:solidFill>
                <a:latin typeface="Menlo Regular" charset="0"/>
                <a:ea typeface="ＭＳ Ｐゴシック" charset="0"/>
                <a:cs typeface="+mn-cs"/>
                <a:sym typeface="Menlo Regular" charset="0"/>
              </a:rPr>
              <a:t>false</a:t>
            </a:r>
          </a:p>
        </p:txBody>
      </p:sp>
      <p:sp>
        <p:nvSpPr>
          <p:cNvPr id="63507" name="Rectangle 19"/>
          <p:cNvSpPr>
            <a:spLocks/>
          </p:cNvSpPr>
          <p:nvPr/>
        </p:nvSpPr>
        <p:spPr bwMode="auto">
          <a:xfrm>
            <a:off x="121922" y="860212"/>
            <a:ext cx="6055360" cy="883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defTabSz="1300393" rtl="0">
              <a:tabLst>
                <a:tab pos="300107" algn="l"/>
              </a:tabLst>
            </a:pPr>
            <a:r>
              <a:rPr lang="en-US" sz="2100" kern="1200" dirty="0">
                <a:solidFill>
                  <a:prstClr val="black"/>
                </a:solidFill>
                <a:latin typeface="Menlo Bold" charset="0"/>
                <a:ea typeface="ＭＳ Ｐゴシック" charset="0"/>
                <a:cs typeface="+mn-cs"/>
                <a:sym typeface="Menlo Bold" charset="0"/>
              </a:rPr>
              <a:t>Route</a:t>
            </a:r>
            <a:r>
              <a:rPr lang="en-US" sz="2100" kern="1200" dirty="0">
                <a:solidFill>
                  <a:prstClr val="black"/>
                </a:solidFill>
                <a:latin typeface="Menlo Regular" charset="0"/>
                <a:ea typeface="ＭＳ Ｐゴシック" charset="0"/>
                <a:cs typeface="+mn-cs"/>
                <a:sym typeface="Menlo Regular" charset="0"/>
              </a:rPr>
              <a:t> f(</a:t>
            </a:r>
            <a:r>
              <a:rPr lang="en-US" sz="2100" kern="1200" dirty="0">
                <a:solidFill>
                  <a:prstClr val="black"/>
                </a:solidFill>
                <a:latin typeface="Menlo Bold" charset="0"/>
                <a:ea typeface="ＭＳ Ｐゴシック" charset="0"/>
                <a:cs typeface="+mn-cs"/>
                <a:sym typeface="Menlo Bold" charset="0"/>
              </a:rPr>
              <a:t>Packet</a:t>
            </a:r>
            <a:r>
              <a:rPr lang="en-US" sz="2100" kern="1200" dirty="0">
                <a:solidFill>
                  <a:prstClr val="black"/>
                </a:solidFill>
                <a:latin typeface="Menlo Regular" charset="0"/>
                <a:ea typeface="ＭＳ Ｐゴシック" charset="0"/>
                <a:cs typeface="+mn-cs"/>
                <a:sym typeface="Menlo Regular" charset="0"/>
              </a:rPr>
              <a:t> p, </a:t>
            </a:r>
            <a:r>
              <a:rPr lang="en-US" sz="2100" kern="1200" dirty="0" err="1">
                <a:solidFill>
                  <a:prstClr val="black"/>
                </a:solidFill>
                <a:latin typeface="Menlo Bold" charset="0"/>
                <a:ea typeface="ＭＳ Ｐゴシック" charset="0"/>
                <a:cs typeface="+mn-cs"/>
                <a:sym typeface="Menlo Bold" charset="0"/>
              </a:rPr>
              <a:t>Env</a:t>
            </a:r>
            <a:r>
              <a:rPr lang="en-US" sz="2100" kern="1200" dirty="0">
                <a:solidFill>
                  <a:prstClr val="black"/>
                </a:solidFill>
                <a:latin typeface="Menlo Regular" charset="0"/>
                <a:ea typeface="ＭＳ Ｐゴシック" charset="0"/>
                <a:cs typeface="+mn-cs"/>
                <a:sym typeface="Menlo Regular" charset="0"/>
              </a:rPr>
              <a:t> e) {</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srgbClr val="B21889"/>
                </a:solidFill>
                <a:latin typeface="Menlo Regular" charset="0"/>
                <a:ea typeface="ＭＳ Ｐゴシック" charset="0"/>
                <a:cs typeface="+mn-cs"/>
                <a:sym typeface="Menlo Regular" charset="0"/>
              </a:rPr>
              <a:t>if</a:t>
            </a: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p.</a:t>
            </a:r>
            <a:r>
              <a:rPr lang="en-US" sz="2100" kern="1200" dirty="0" err="1">
                <a:solidFill>
                  <a:prstClr val="black"/>
                </a:solidFill>
                <a:latin typeface="Menlo Bold" charset="0"/>
                <a:ea typeface="ＭＳ Ｐゴシック" charset="0"/>
                <a:cs typeface="+mn-cs"/>
                <a:sym typeface="Menlo Bold" charset="0"/>
              </a:rPr>
              <a:t>tcpDstIs</a:t>
            </a:r>
            <a:r>
              <a:rPr lang="en-US" sz="2100" kern="1200" dirty="0">
                <a:solidFill>
                  <a:prstClr val="black"/>
                </a:solidFill>
                <a:latin typeface="Menlo Regular" charset="0"/>
                <a:ea typeface="ＭＳ Ｐゴシック" charset="0"/>
                <a:cs typeface="+mn-cs"/>
                <a:sym typeface="Menlo Regular" charset="0"/>
              </a:rPr>
              <a:t>(22))</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srgbClr val="B21889"/>
                </a:solidFill>
                <a:latin typeface="Menlo Regular" charset="0"/>
                <a:ea typeface="ＭＳ Ｐゴシック" charset="0"/>
                <a:cs typeface="+mn-cs"/>
                <a:sym typeface="Menlo Regular" charset="0"/>
              </a:rPr>
              <a:t>return</a:t>
            </a: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prstClr val="black"/>
                </a:solidFill>
                <a:latin typeface="Menlo Bold" charset="0"/>
                <a:ea typeface="ＭＳ Ｐゴシック" charset="0"/>
                <a:cs typeface="+mn-cs"/>
                <a:sym typeface="Menlo Bold" charset="0"/>
              </a:rPr>
              <a:t>null</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srgbClr val="FFFFFF"/>
                </a:solidFill>
                <a:latin typeface="Menlo Regular" charset="0"/>
                <a:ea typeface="ＭＳ Ｐゴシック" charset="0"/>
                <a:cs typeface="+mn-cs"/>
                <a:sym typeface="Menlo Regular" charset="0"/>
              </a:rPr>
              <a:t>  </a:t>
            </a:r>
            <a:r>
              <a:rPr lang="en-US" sz="2100" kern="1200" dirty="0">
                <a:solidFill>
                  <a:srgbClr val="B21889"/>
                </a:solidFill>
                <a:latin typeface="Menlo Regular" charset="0"/>
                <a:ea typeface="ＭＳ Ｐゴシック" charset="0"/>
                <a:cs typeface="+mn-cs"/>
                <a:sym typeface="Menlo Regular" charset="0"/>
              </a:rPr>
              <a:t>else</a:t>
            </a:r>
            <a:r>
              <a:rPr lang="en-US" sz="2100" kern="1200" dirty="0">
                <a:solidFill>
                  <a:prstClr val="black"/>
                </a:solidFill>
                <a:latin typeface="Menlo Regular" charset="0"/>
                <a:ea typeface="ＭＳ Ｐゴシック" charset="0"/>
                <a:cs typeface="+mn-cs"/>
                <a:sym typeface="Menlo Regular" charset="0"/>
              </a:rPr>
              <a:t> {</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prstClr val="black"/>
                </a:solidFill>
                <a:latin typeface="Menlo Bold" charset="0"/>
                <a:ea typeface="ＭＳ Ｐゴシック" charset="0"/>
                <a:cs typeface="+mn-cs"/>
                <a:sym typeface="Menlo Bold" charset="0"/>
              </a:rPr>
              <a:t>Location</a:t>
            </a: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dloc</a:t>
            </a:r>
            <a:r>
              <a:rPr lang="en-US" sz="2100" kern="1200" dirty="0">
                <a:solidFill>
                  <a:prstClr val="black"/>
                </a:solidFill>
                <a:latin typeface="Menlo Regular" charset="0"/>
                <a:ea typeface="ＭＳ Ｐゴシック" charset="0"/>
                <a:cs typeface="+mn-cs"/>
                <a:sym typeface="Menlo Regular" charset="0"/>
              </a:rPr>
              <a:t> = </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e.</a:t>
            </a:r>
            <a:r>
              <a:rPr lang="en-US" sz="2100" kern="1200" dirty="0" err="1">
                <a:solidFill>
                  <a:prstClr val="black"/>
                </a:solidFill>
                <a:latin typeface="Menlo Bold" charset="0"/>
                <a:ea typeface="ＭＳ Ｐゴシック" charset="0"/>
                <a:cs typeface="+mn-cs"/>
                <a:sym typeface="Menlo Bold" charset="0"/>
              </a:rPr>
              <a:t>location</a:t>
            </a:r>
            <a:r>
              <a:rPr lang="en-US" sz="2100" kern="1200" dirty="0">
                <a:solidFill>
                  <a:prstClr val="black"/>
                </a:solidFill>
                <a:latin typeface="Menlo Regular" charset="0"/>
                <a:ea typeface="ＭＳ Ｐゴシック" charset="0"/>
                <a:cs typeface="+mn-cs"/>
                <a:sym typeface="Menlo Regular" charset="0"/>
              </a:rPr>
              <a:t>(</a:t>
            </a:r>
            <a:r>
              <a:rPr lang="en-US" sz="2100" kern="1200" dirty="0" err="1">
                <a:solidFill>
                  <a:prstClr val="black"/>
                </a:solidFill>
                <a:latin typeface="Menlo Regular" charset="0"/>
                <a:ea typeface="ＭＳ Ｐゴシック" charset="0"/>
                <a:cs typeface="+mn-cs"/>
                <a:sym typeface="Menlo Regular" charset="0"/>
              </a:rPr>
              <a:t>p.</a:t>
            </a:r>
            <a:r>
              <a:rPr lang="en-US" sz="2100" kern="1200" dirty="0" err="1">
                <a:solidFill>
                  <a:prstClr val="black"/>
                </a:solidFill>
                <a:latin typeface="Menlo Bold" charset="0"/>
                <a:ea typeface="ＭＳ Ｐゴシック" charset="0"/>
                <a:cs typeface="+mn-cs"/>
                <a:sym typeface="Menlo Bold" charset="0"/>
              </a:rPr>
              <a:t>ethDst</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prstClr val="black"/>
                </a:solidFill>
                <a:latin typeface="Menlo Bold" charset="0"/>
                <a:ea typeface="ＭＳ Ｐゴシック" charset="0"/>
                <a:cs typeface="+mn-cs"/>
                <a:sym typeface="Menlo Bold" charset="0"/>
              </a:rPr>
              <a:t>	  Location</a:t>
            </a: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sloc</a:t>
            </a:r>
            <a:r>
              <a:rPr lang="en-US" sz="2100" kern="1200" dirty="0">
                <a:solidFill>
                  <a:prstClr val="black"/>
                </a:solidFill>
                <a:latin typeface="Menlo Regular" charset="0"/>
                <a:ea typeface="ＭＳ Ｐゴシック" charset="0"/>
                <a:cs typeface="+mn-cs"/>
                <a:sym typeface="Menlo Regular" charset="0"/>
              </a:rPr>
              <a:t> =</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e.</a:t>
            </a:r>
            <a:r>
              <a:rPr lang="en-US" sz="2100" kern="1200" dirty="0" err="1">
                <a:solidFill>
                  <a:prstClr val="black"/>
                </a:solidFill>
                <a:latin typeface="Menlo Bold" charset="0"/>
                <a:ea typeface="ＭＳ Ｐゴシック" charset="0"/>
                <a:cs typeface="+mn-cs"/>
                <a:sym typeface="Menlo Bold" charset="0"/>
              </a:rPr>
              <a:t>location</a:t>
            </a:r>
            <a:r>
              <a:rPr lang="en-US" sz="2100" kern="1200" dirty="0">
                <a:solidFill>
                  <a:prstClr val="black"/>
                </a:solidFill>
                <a:latin typeface="Menlo Regular" charset="0"/>
                <a:ea typeface="ＭＳ Ｐゴシック" charset="0"/>
                <a:cs typeface="+mn-cs"/>
                <a:sym typeface="Menlo Regular" charset="0"/>
              </a:rPr>
              <a:t>(</a:t>
            </a:r>
            <a:r>
              <a:rPr lang="en-US" sz="2100" kern="1200" dirty="0" err="1">
                <a:solidFill>
                  <a:prstClr val="black"/>
                </a:solidFill>
                <a:latin typeface="Menlo Regular" charset="0"/>
                <a:ea typeface="ＭＳ Ｐゴシック" charset="0"/>
                <a:cs typeface="+mn-cs"/>
                <a:sym typeface="Menlo Regular" charset="0"/>
              </a:rPr>
              <a:t>p.</a:t>
            </a:r>
            <a:r>
              <a:rPr lang="en-US" sz="2100" kern="1200" dirty="0" err="1">
                <a:solidFill>
                  <a:prstClr val="black"/>
                </a:solidFill>
                <a:latin typeface="Menlo Bold" charset="0"/>
                <a:ea typeface="ＭＳ Ｐゴシック" charset="0"/>
                <a:cs typeface="+mn-cs"/>
                <a:sym typeface="Menlo Bold" charset="0"/>
              </a:rPr>
              <a:t>ethSrc</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endParaRPr lang="en-US" sz="2100" kern="1200" dirty="0">
              <a:solidFill>
                <a:prstClr val="black"/>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a:solidFill>
                  <a:prstClr val="black"/>
                </a:solidFill>
                <a:latin typeface="Menlo Bold" charset="0"/>
                <a:ea typeface="ＭＳ Ｐゴシック" charset="0"/>
                <a:cs typeface="+mn-cs"/>
                <a:sym typeface="Menlo Bold" charset="0"/>
              </a:rPr>
              <a:t>Path</a:t>
            </a:r>
            <a:r>
              <a:rPr lang="en-US" sz="2100" kern="1200" dirty="0">
                <a:solidFill>
                  <a:prstClr val="black"/>
                </a:solidFill>
                <a:latin typeface="Menlo Regular" charset="0"/>
                <a:ea typeface="ＭＳ Ｐゴシック" charset="0"/>
                <a:cs typeface="+mn-cs"/>
                <a:sym typeface="Menlo Regular" charset="0"/>
              </a:rPr>
              <a:t> path    = </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shortestPath</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r>
              <a:rPr lang="en-US" sz="2100" kern="1200" dirty="0" err="1">
                <a:solidFill>
                  <a:prstClr val="black"/>
                </a:solidFill>
                <a:latin typeface="Menlo Regular" charset="0"/>
                <a:ea typeface="ＭＳ Ｐゴシック" charset="0"/>
                <a:cs typeface="+mn-cs"/>
                <a:sym typeface="Menlo Regular" charset="0"/>
              </a:rPr>
              <a:t>e.</a:t>
            </a:r>
            <a:r>
              <a:rPr lang="en-US" sz="2100" kern="1200" dirty="0" err="1">
                <a:solidFill>
                  <a:prstClr val="black"/>
                </a:solidFill>
                <a:latin typeface="Menlo Bold" charset="0"/>
                <a:ea typeface="ＭＳ Ｐゴシック" charset="0"/>
                <a:cs typeface="+mn-cs"/>
                <a:sym typeface="Menlo Bold" charset="0"/>
              </a:rPr>
              <a:t>links</a:t>
            </a:r>
            <a:r>
              <a:rPr lang="en-US" sz="2100" kern="1200" dirty="0">
                <a:solidFill>
                  <a:prstClr val="black"/>
                </a:solidFill>
                <a:latin typeface="Menlo Regular" charset="0"/>
                <a:ea typeface="ＭＳ Ｐゴシック" charset="0"/>
                <a:cs typeface="+mn-cs"/>
                <a:sym typeface="Menlo Regular" charset="0"/>
              </a:rPr>
              <a:t>(),</a:t>
            </a:r>
            <a:r>
              <a:rPr lang="en-US" sz="2100" kern="1200" dirty="0" err="1">
                <a:solidFill>
                  <a:prstClr val="black"/>
                </a:solidFill>
                <a:latin typeface="Menlo Regular" charset="0"/>
                <a:ea typeface="ＭＳ Ｐゴシック" charset="0"/>
                <a:cs typeface="+mn-cs"/>
                <a:sym typeface="Menlo Regular" charset="0"/>
              </a:rPr>
              <a:t>sloc,dloc</a:t>
            </a:r>
            <a:r>
              <a:rPr lang="en-US" sz="21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endParaRPr lang="en-US" sz="2100" kern="1200" dirty="0">
              <a:solidFill>
                <a:srgbClr val="FFFFFF"/>
              </a:solidFill>
              <a:latin typeface="Menlo Regular" charset="0"/>
              <a:ea typeface="ＭＳ Ｐゴシック" charset="0"/>
              <a:cs typeface="+mn-cs"/>
              <a:sym typeface="Menlo Regular" charset="0"/>
            </a:endParaRPr>
          </a:p>
          <a:p>
            <a:pPr algn="l" defTabSz="1300393" rtl="0">
              <a:tabLst>
                <a:tab pos="300107" algn="l"/>
              </a:tabLst>
            </a:pPr>
            <a:r>
              <a:rPr lang="en-US" sz="2100" kern="1200" dirty="0">
                <a:solidFill>
                  <a:srgbClr val="FFFFFF"/>
                </a:solidFill>
                <a:latin typeface="Menlo Regular" charset="0"/>
                <a:ea typeface="ＭＳ Ｐゴシック" charset="0"/>
                <a:cs typeface="+mn-cs"/>
                <a:sym typeface="Menlo Regular" charset="0"/>
              </a:rPr>
              <a:t>   </a:t>
            </a:r>
            <a:r>
              <a:rPr lang="en-US" sz="2000" kern="1200" dirty="0">
                <a:solidFill>
                  <a:prstClr val="black"/>
                </a:solidFill>
                <a:latin typeface="Menlo Regular" charset="0"/>
                <a:ea typeface="ＭＳ Ｐゴシック" charset="0"/>
                <a:cs typeface="+mn-cs"/>
                <a:sym typeface="Menlo Regular" charset="0"/>
              </a:rPr>
              <a:t>if (</a:t>
            </a:r>
            <a:r>
              <a:rPr lang="en-US" sz="2000" kern="1200" dirty="0" err="1">
                <a:solidFill>
                  <a:prstClr val="black"/>
                </a:solidFill>
                <a:latin typeface="Menlo Regular" charset="0"/>
                <a:ea typeface="ＭＳ Ｐゴシック" charset="0"/>
                <a:cs typeface="+mn-cs"/>
                <a:sym typeface="Menlo Regular" charset="0"/>
              </a:rPr>
              <a:t>p.ethDstIs</a:t>
            </a:r>
            <a:r>
              <a:rPr lang="en-US" sz="2000" kern="1200" dirty="0">
                <a:solidFill>
                  <a:prstClr val="black"/>
                </a:solidFill>
                <a:latin typeface="Menlo Regular" charset="0"/>
                <a:ea typeface="ＭＳ Ｐゴシック" charset="0"/>
                <a:cs typeface="+mn-cs"/>
                <a:sym typeface="Menlo Regular" charset="0"/>
              </a:rPr>
              <a:t>(2)) </a:t>
            </a:r>
          </a:p>
          <a:p>
            <a:pPr algn="l" defTabSz="1300393" rtl="0">
              <a:tabLst>
                <a:tab pos="300107" algn="l"/>
              </a:tabLst>
            </a:pPr>
            <a:r>
              <a:rPr lang="en-US" sz="2000" kern="1200" dirty="0">
                <a:solidFill>
                  <a:srgbClr val="B21889"/>
                </a:solidFill>
                <a:latin typeface="Menlo Regular" charset="0"/>
                <a:ea typeface="ＭＳ Ｐゴシック" charset="0"/>
                <a:cs typeface="+mn-cs"/>
                <a:sym typeface="Menlo Regular" charset="0"/>
              </a:rPr>
              <a:t>        return</a:t>
            </a:r>
            <a:r>
              <a:rPr lang="en-US" sz="2000" kern="1200" dirty="0">
                <a:solidFill>
                  <a:prstClr val="black"/>
                </a:solidFill>
                <a:latin typeface="Menlo Regular" charset="0"/>
                <a:ea typeface="ＭＳ Ｐゴシック" charset="0"/>
                <a:cs typeface="+mn-cs"/>
                <a:sym typeface="Menlo Regular" charset="0"/>
              </a:rPr>
              <a:t> null(); </a:t>
            </a:r>
          </a:p>
          <a:p>
            <a:pPr algn="l" defTabSz="1300393" rtl="0">
              <a:tabLst>
                <a:tab pos="300107" algn="l"/>
              </a:tabLst>
            </a:pPr>
            <a:r>
              <a:rPr lang="en-US" sz="2000" kern="1200" dirty="0">
                <a:solidFill>
                  <a:prstClr val="black"/>
                </a:solidFill>
                <a:latin typeface="Menlo Regular" charset="0"/>
                <a:ea typeface="ＭＳ Ｐゴシック" charset="0"/>
                <a:cs typeface="+mn-cs"/>
                <a:sym typeface="Menlo Regular" charset="0"/>
              </a:rPr>
              <a:t>	   else </a:t>
            </a:r>
          </a:p>
          <a:p>
            <a:pPr algn="l" defTabSz="1300393" rtl="0">
              <a:tabLst>
                <a:tab pos="300107" algn="l"/>
              </a:tabLst>
            </a:pPr>
            <a:r>
              <a:rPr lang="en-US" sz="2000" kern="1200" dirty="0">
                <a:solidFill>
                  <a:srgbClr val="B21889"/>
                </a:solidFill>
                <a:latin typeface="Menlo Regular" charset="0"/>
                <a:ea typeface="ＭＳ Ｐゴシック" charset="0"/>
                <a:cs typeface="+mn-cs"/>
                <a:sym typeface="Menlo Regular" charset="0"/>
              </a:rPr>
              <a:t>        return</a:t>
            </a:r>
            <a:r>
              <a:rPr lang="en-US" sz="2000" kern="1200" dirty="0">
                <a:solidFill>
                  <a:prstClr val="black"/>
                </a:solidFill>
                <a:latin typeface="Menlo Regular" charset="0"/>
                <a:ea typeface="ＭＳ Ｐゴシック" charset="0"/>
                <a:cs typeface="+mn-cs"/>
                <a:sym typeface="Menlo Regular" charset="0"/>
              </a:rPr>
              <a:t> </a:t>
            </a:r>
            <a:r>
              <a:rPr lang="en-US" sz="2000" kern="1200" dirty="0">
                <a:solidFill>
                  <a:prstClr val="black"/>
                </a:solidFill>
                <a:latin typeface="Menlo Bold" charset="0"/>
                <a:ea typeface="ＭＳ Ｐゴシック" charset="0"/>
                <a:cs typeface="+mn-cs"/>
                <a:sym typeface="Menlo Bold" charset="0"/>
              </a:rPr>
              <a:t>unicast</a:t>
            </a:r>
            <a:r>
              <a:rPr lang="en-US" sz="2000" kern="1200" dirty="0">
                <a:solidFill>
                  <a:prstClr val="black"/>
                </a:solidFill>
                <a:latin typeface="Menlo Regular" charset="0"/>
                <a:ea typeface="ＭＳ Ｐゴシック" charset="0"/>
                <a:cs typeface="+mn-cs"/>
                <a:sym typeface="Menlo Regular" charset="0"/>
              </a:rPr>
              <a:t>(</a:t>
            </a:r>
            <a:r>
              <a:rPr lang="en-US" sz="2000" kern="1200" dirty="0" err="1">
                <a:solidFill>
                  <a:prstClr val="black"/>
                </a:solidFill>
                <a:latin typeface="Menlo Regular" charset="0"/>
                <a:ea typeface="ＭＳ Ｐゴシック" charset="0"/>
                <a:cs typeface="+mn-cs"/>
                <a:sym typeface="Menlo Regular" charset="0"/>
              </a:rPr>
              <a:t>sloc,dloc,path</a:t>
            </a:r>
            <a:r>
              <a:rPr lang="en-US" sz="2000" kern="1200" dirty="0">
                <a:solidFill>
                  <a:prstClr val="black"/>
                </a:solidFill>
                <a:latin typeface="Menlo Regular" charset="0"/>
                <a:ea typeface="ＭＳ Ｐゴシック" charset="0"/>
                <a:cs typeface="+mn-cs"/>
                <a:sym typeface="Menlo Regular" charset="0"/>
              </a:rPr>
              <a:t>);</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  }</a:t>
            </a:r>
          </a:p>
          <a:p>
            <a:pPr algn="l" defTabSz="1300393" rtl="0">
              <a:tabLst>
                <a:tab pos="300107" algn="l"/>
              </a:tabLst>
            </a:pPr>
            <a:r>
              <a:rPr lang="en-US" sz="2100" kern="1200" dirty="0">
                <a:solidFill>
                  <a:prstClr val="black"/>
                </a:solidFill>
                <a:latin typeface="Menlo Regular" charset="0"/>
                <a:ea typeface="ＭＳ Ｐゴシック" charset="0"/>
                <a:cs typeface="+mn-cs"/>
                <a:sym typeface="Menlo Regular" charset="0"/>
              </a:rPr>
              <a:t>}</a:t>
            </a:r>
          </a:p>
        </p:txBody>
      </p:sp>
      <p:sp>
        <p:nvSpPr>
          <p:cNvPr id="63508" name="AutoShape 20"/>
          <p:cNvSpPr>
            <a:spLocks/>
          </p:cNvSpPr>
          <p:nvPr/>
        </p:nvSpPr>
        <p:spPr bwMode="auto">
          <a:xfrm>
            <a:off x="7264399" y="1259840"/>
            <a:ext cx="2672080" cy="1788160"/>
          </a:xfrm>
          <a:prstGeom prst="diamond">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Assert(TcpDst,22)</a:t>
            </a:r>
          </a:p>
        </p:txBody>
      </p:sp>
      <p:sp>
        <p:nvSpPr>
          <p:cNvPr id="63509" name="Oval 21"/>
          <p:cNvSpPr>
            <a:spLocks/>
          </p:cNvSpPr>
          <p:nvPr/>
        </p:nvSpPr>
        <p:spPr bwMode="auto">
          <a:xfrm>
            <a:off x="8971280" y="4727789"/>
            <a:ext cx="1493520" cy="1286933"/>
          </a:xfrm>
          <a:prstGeom prst="ellipse">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Read(</a:t>
            </a:r>
            <a:r>
              <a:rPr lang="en-US" sz="1600" kern="1200" dirty="0" err="1">
                <a:solidFill>
                  <a:prstClr val="black"/>
                </a:solidFill>
                <a:latin typeface="Menlo Regular" charset="0"/>
                <a:ea typeface="ＭＳ Ｐゴシック" charset="0"/>
                <a:cs typeface="+mn-cs"/>
                <a:sym typeface="Menlo Regular" charset="0"/>
              </a:rPr>
              <a:t>EthDst</a:t>
            </a:r>
            <a:r>
              <a:rPr lang="en-US" sz="1600" kern="1200" dirty="0">
                <a:solidFill>
                  <a:prstClr val="black"/>
                </a:solidFill>
                <a:latin typeface="Menlo Regular" charset="0"/>
                <a:ea typeface="ＭＳ Ｐゴシック" charset="0"/>
                <a:cs typeface="+mn-cs"/>
                <a:sym typeface="Menlo Regular" charset="0"/>
              </a:rPr>
              <a:t>)</a:t>
            </a:r>
          </a:p>
        </p:txBody>
      </p:sp>
      <p:sp>
        <p:nvSpPr>
          <p:cNvPr id="63510" name="Oval 22"/>
          <p:cNvSpPr>
            <a:spLocks/>
          </p:cNvSpPr>
          <p:nvPr/>
        </p:nvSpPr>
        <p:spPr bwMode="auto">
          <a:xfrm>
            <a:off x="8971280" y="6597229"/>
            <a:ext cx="1574800" cy="1286933"/>
          </a:xfrm>
          <a:prstGeom prst="ellipse">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Read(</a:t>
            </a:r>
            <a:r>
              <a:rPr lang="en-US" sz="1600" kern="1200" dirty="0" err="1">
                <a:solidFill>
                  <a:prstClr val="black"/>
                </a:solidFill>
                <a:latin typeface="Menlo Regular" charset="0"/>
                <a:ea typeface="ＭＳ Ｐゴシック" charset="0"/>
                <a:cs typeface="+mn-cs"/>
                <a:sym typeface="Menlo Regular" charset="0"/>
              </a:rPr>
              <a:t>EthSrc</a:t>
            </a:r>
            <a:r>
              <a:rPr lang="en-US" sz="1600" kern="1200" dirty="0">
                <a:solidFill>
                  <a:prstClr val="black"/>
                </a:solidFill>
                <a:latin typeface="Menlo Regular" charset="0"/>
                <a:ea typeface="ＭＳ Ｐゴシック" charset="0"/>
                <a:cs typeface="+mn-cs"/>
                <a:sym typeface="Menlo Regular" charset="0"/>
              </a:rPr>
              <a:t>)</a:t>
            </a:r>
          </a:p>
        </p:txBody>
      </p:sp>
      <p:sp>
        <p:nvSpPr>
          <p:cNvPr id="63511" name="Rectangle 23"/>
          <p:cNvSpPr>
            <a:spLocks/>
          </p:cNvSpPr>
          <p:nvPr/>
        </p:nvSpPr>
        <p:spPr bwMode="auto">
          <a:xfrm>
            <a:off x="9211734" y="8453122"/>
            <a:ext cx="1016000" cy="745067"/>
          </a:xfrm>
          <a:prstGeom prst="rect">
            <a:avLst/>
          </a:prstGeom>
          <a:solidFill>
            <a:srgbClr val="339999"/>
          </a:solidFill>
          <a:ln w="25400">
            <a:solidFill>
              <a:schemeClr val="tx1"/>
            </a:solidFill>
            <a:miter lim="800000"/>
            <a:headEnd/>
            <a:tailEnd/>
          </a:ln>
        </p:spPr>
        <p:txBody>
          <a:bodyPr lIns="0" tIns="0" rIns="0" bIns="0" anchor="ctr"/>
          <a:lstStyle/>
          <a:p>
            <a:pPr algn="l" defTabSz="1300393" rtl="0">
              <a:tabLst>
                <a:tab pos="300107" algn="l"/>
              </a:tabLst>
            </a:pPr>
            <a:r>
              <a:rPr lang="en-US" sz="1600" kern="1200" dirty="0">
                <a:solidFill>
                  <a:prstClr val="black"/>
                </a:solidFill>
                <a:latin typeface="Menlo Regular" charset="0"/>
                <a:ea typeface="ＭＳ Ｐゴシック" charset="0"/>
                <a:cs typeface="+mn-cs"/>
                <a:sym typeface="Menlo Regular" charset="0"/>
              </a:rPr>
              <a:t> path1</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
        <p:nvSpPr>
          <p:cNvPr id="28"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a:t>
            </a:r>
            <a:r>
              <a:rPr lang="en-US" dirty="0">
                <a:solidFill>
                  <a:prstClr val="black">
                    <a:tint val="75000"/>
                  </a:prstClr>
                </a:solidFill>
                <a:latin typeface="Calibri"/>
              </a:rPr>
              <a:t>Andreas </a:t>
            </a:r>
            <a:r>
              <a:rPr lang="en-US" dirty="0" err="1" smtClean="0">
                <a:solidFill>
                  <a:prstClr val="black">
                    <a:tint val="75000"/>
                  </a:prstClr>
                </a:solidFill>
                <a:latin typeface="Calibri"/>
              </a:rPr>
              <a:t>Voellmy</a:t>
            </a:r>
            <a:r>
              <a:rPr lang="en-US" dirty="0" smtClean="0">
                <a:solidFill>
                  <a:prstClr val="black">
                    <a:tint val="75000"/>
                  </a:prstClr>
                </a:solidFill>
                <a:latin typeface="Calibri"/>
              </a:rPr>
              <a:t>, Yale</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Tree>
    <p:extLst>
      <p:ext uri="{BB962C8B-B14F-4D97-AF65-F5344CB8AC3E}">
        <p14:creationId xmlns:p14="http://schemas.microsoft.com/office/powerpoint/2010/main" val="223002693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9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759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75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7587"/>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67599"/>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67597"/>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67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67596"/>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xit" presetSubtype="0" fill="hold" grpId="1" nodeType="afterEffect">
                                  <p:stCondLst>
                                    <p:cond delay="0"/>
                                  </p:stCondLst>
                                  <p:childTnLst>
                                    <p:set>
                                      <p:cBhvr>
                                        <p:cTn id="31" dur="1" fill="hold">
                                          <p:stCondLst>
                                            <p:cond delay="499"/>
                                          </p:stCondLst>
                                        </p:cTn>
                                        <p:tgtEl>
                                          <p:spTgt spid="67587"/>
                                        </p:tgtEl>
                                        <p:attrNameLst>
                                          <p:attrName>style.visibility</p:attrName>
                                        </p:attrNameLst>
                                      </p:cBhvr>
                                      <p:to>
                                        <p:strVal val="hidden"/>
                                      </p:to>
                                    </p:set>
                                  </p:childTnLst>
                                </p:cTn>
                              </p:par>
                            </p:childTnLst>
                          </p:cTn>
                        </p:par>
                        <p:par>
                          <p:cTn id="32" fill="hold" nodeType="afterGroup">
                            <p:stCondLst>
                              <p:cond delay="3000"/>
                            </p:stCondLst>
                            <p:childTnLst>
                              <p:par>
                                <p:cTn id="33" presetID="1" presetClass="exit" presetSubtype="0" fill="hold" grpId="1" nodeType="afterEffect">
                                  <p:stCondLst>
                                    <p:cond delay="0"/>
                                  </p:stCondLst>
                                  <p:childTnLst>
                                    <p:set>
                                      <p:cBhvr>
                                        <p:cTn id="34" dur="1" fill="hold">
                                          <p:stCondLst>
                                            <p:cond delay="499"/>
                                          </p:stCondLst>
                                        </p:cTn>
                                        <p:tgtEl>
                                          <p:spTgt spid="675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autoUpdateAnimBg="0"/>
      <p:bldP spid="67587" grpId="1" animBg="1" autoUpdateAnimBg="0"/>
      <p:bldP spid="67593" grpId="0" animBg="1" autoUpdateAnimBg="0"/>
      <p:bldP spid="67594" grpId="0" animBg="1"/>
      <p:bldP spid="67595" grpId="0" autoUpdateAnimBg="0"/>
      <p:bldP spid="67596" grpId="0" animBg="1" autoUpdateAnimBg="0"/>
      <p:bldP spid="67597" grpId="0" animBg="1"/>
      <p:bldP spid="67597" grpId="1" animBg="1"/>
      <p:bldP spid="67598" grpId="0" autoUpdateAnimBg="0"/>
      <p:bldP spid="67599"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60</a:t>
            </a:fld>
            <a:endParaRPr sz="2000">
              <a:solidFill>
                <a:srgbClr val="C0C0C0"/>
              </a:solidFill>
            </a:endParaRPr>
          </a:p>
        </p:txBody>
      </p:sp>
      <p:sp>
        <p:nvSpPr>
          <p:cNvPr id="58" name="Shape 58"/>
          <p:cNvSpPr/>
          <p:nvPr/>
        </p:nvSpPr>
        <p:spPr>
          <a:xfrm>
            <a:off x="1562100" y="241300"/>
            <a:ext cx="9880600" cy="32512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59" name="Shape 59"/>
          <p:cNvSpPr/>
          <p:nvPr/>
        </p:nvSpPr>
        <p:spPr>
          <a:xfrm>
            <a:off x="8458200" y="622300"/>
            <a:ext cx="2413000" cy="2552700"/>
          </a:xfrm>
          <a:prstGeom prst="roundRect">
            <a:avLst>
              <a:gd name="adj" fmla="val 7895"/>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60" name="Shape 60"/>
          <p:cNvSpPr/>
          <p:nvPr/>
        </p:nvSpPr>
        <p:spPr>
          <a:xfrm>
            <a:off x="2209800" y="622300"/>
            <a:ext cx="2603500" cy="2552700"/>
          </a:xfrm>
          <a:prstGeom prst="roundRect">
            <a:avLst>
              <a:gd name="adj" fmla="val 7463"/>
            </a:avLst>
          </a:prstGeom>
          <a:solidFill>
            <a:srgbClr val="FFFFFF"/>
          </a:solidFill>
          <a:ln w="50800">
            <a:solidFill>
              <a:srgbClr val="424242"/>
            </a:solidFill>
            <a:miter lim="400000"/>
          </a:ln>
        </p:spPr>
        <p:txBody>
          <a:bodyPr lIns="0" tIns="0" rIns="0" bIns="0" anchor="ctr"/>
          <a:lstStyle/>
          <a:p>
            <a:pPr lvl="1" algn="l">
              <a:defRPr sz="3600">
                <a:solidFill>
                  <a:srgbClr val="008F00"/>
                </a:solidFill>
                <a:latin typeface="+mn-lt"/>
                <a:ea typeface="+mn-ea"/>
                <a:cs typeface="+mn-cs"/>
                <a:sym typeface="Calibri"/>
              </a:defRPr>
            </a:pPr>
            <a:endParaRPr/>
          </a:p>
        </p:txBody>
      </p:sp>
      <p:sp>
        <p:nvSpPr>
          <p:cNvPr id="61" name="Shape 61"/>
          <p:cNvSpPr/>
          <p:nvPr/>
        </p:nvSpPr>
        <p:spPr>
          <a:xfrm>
            <a:off x="2476500" y="730250"/>
            <a:ext cx="2167459" cy="2336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600">
                <a:solidFill>
                  <a:srgbClr val="008F00"/>
                </a:solidFill>
                <a:latin typeface="+mn-lt"/>
                <a:ea typeface="+mn-ea"/>
                <a:cs typeface="+mn-cs"/>
                <a:sym typeface="Calibri"/>
              </a:rPr>
              <a:t>if (in.x &lt; 0)</a:t>
            </a:r>
          </a:p>
          <a:p>
            <a:pPr lvl="1" algn="l">
              <a:defRPr sz="1800"/>
            </a:pPr>
            <a:r>
              <a:rPr sz="3600">
                <a:solidFill>
                  <a:srgbClr val="008F00"/>
                </a:solidFill>
                <a:latin typeface="+mn-lt"/>
                <a:ea typeface="+mn-ea"/>
                <a:cs typeface="+mn-cs"/>
                <a:sym typeface="Calibri"/>
              </a:rPr>
              <a:t>out = ...;</a:t>
            </a:r>
          </a:p>
          <a:p>
            <a:pPr lvl="0" algn="l">
              <a:defRPr sz="1800"/>
            </a:pPr>
            <a:r>
              <a:rPr sz="3600">
                <a:solidFill>
                  <a:srgbClr val="008F00"/>
                </a:solidFill>
                <a:latin typeface="+mn-lt"/>
                <a:ea typeface="+mn-ea"/>
                <a:cs typeface="+mn-cs"/>
                <a:sym typeface="Calibri"/>
              </a:rPr>
              <a:t>else</a:t>
            </a:r>
          </a:p>
          <a:p>
            <a:pPr lvl="1" algn="l">
              <a:defRPr sz="1800"/>
            </a:pPr>
            <a:r>
              <a:rPr sz="3600">
                <a:solidFill>
                  <a:srgbClr val="008F00"/>
                </a:solidFill>
                <a:latin typeface="+mn-lt"/>
                <a:ea typeface="+mn-ea"/>
                <a:cs typeface="+mn-cs"/>
                <a:sym typeface="Calibri"/>
              </a:rPr>
              <a:t>out = in;</a:t>
            </a:r>
          </a:p>
        </p:txBody>
      </p:sp>
      <p:sp>
        <p:nvSpPr>
          <p:cNvPr id="62" name="Shape 62"/>
          <p:cNvSpPr/>
          <p:nvPr/>
        </p:nvSpPr>
        <p:spPr>
          <a:xfrm>
            <a:off x="5219700" y="622300"/>
            <a:ext cx="2755900" cy="2552700"/>
          </a:xfrm>
          <a:prstGeom prst="roundRect">
            <a:avLst>
              <a:gd name="adj" fmla="val 7463"/>
            </a:avLst>
          </a:prstGeom>
          <a:solidFill>
            <a:srgbClr val="FFFFFF"/>
          </a:solidFill>
          <a:ln w="50800">
            <a:solidFill>
              <a:srgbClr val="424242"/>
            </a:solidFill>
            <a:miter lim="400000"/>
          </a:ln>
        </p:spPr>
        <p:txBody>
          <a:bodyPr lIns="0" tIns="0" rIns="0" bIns="0" anchor="ctr"/>
          <a:lstStyle/>
          <a:p>
            <a:pPr lvl="1" algn="l">
              <a:defRPr sz="3600">
                <a:solidFill>
                  <a:srgbClr val="008F00"/>
                </a:solidFill>
                <a:latin typeface="+mn-lt"/>
                <a:ea typeface="+mn-ea"/>
                <a:cs typeface="+mn-cs"/>
                <a:sym typeface="Calibri"/>
              </a:defRPr>
            </a:pPr>
            <a:endParaRPr/>
          </a:p>
        </p:txBody>
      </p:sp>
      <p:sp>
        <p:nvSpPr>
          <p:cNvPr id="63" name="Shape 63"/>
          <p:cNvSpPr/>
          <p:nvPr/>
        </p:nvSpPr>
        <p:spPr>
          <a:xfrm>
            <a:off x="5486400" y="736600"/>
            <a:ext cx="2390924" cy="2336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600">
                <a:solidFill>
                  <a:srgbClr val="008F00"/>
                </a:solidFill>
                <a:latin typeface="+mn-lt"/>
                <a:ea typeface="+mn-ea"/>
                <a:cs typeface="+mn-cs"/>
                <a:sym typeface="Calibri"/>
              </a:rPr>
              <a:t>if (in.y &lt; 10)</a:t>
            </a:r>
          </a:p>
          <a:p>
            <a:pPr lvl="1" algn="l">
              <a:defRPr sz="1800"/>
            </a:pPr>
            <a:r>
              <a:rPr sz="3600">
                <a:solidFill>
                  <a:srgbClr val="008F00"/>
                </a:solidFill>
                <a:latin typeface="+mn-lt"/>
                <a:ea typeface="+mn-ea"/>
                <a:cs typeface="+mn-cs"/>
                <a:sym typeface="Calibri"/>
              </a:rPr>
              <a:t>out = ...;</a:t>
            </a:r>
          </a:p>
          <a:p>
            <a:pPr lvl="0" algn="l">
              <a:defRPr sz="1800"/>
            </a:pPr>
            <a:r>
              <a:rPr sz="3600">
                <a:solidFill>
                  <a:srgbClr val="008F00"/>
                </a:solidFill>
                <a:latin typeface="+mn-lt"/>
                <a:ea typeface="+mn-ea"/>
                <a:cs typeface="+mn-cs"/>
                <a:sym typeface="Calibri"/>
              </a:rPr>
              <a:t>else</a:t>
            </a:r>
          </a:p>
          <a:p>
            <a:pPr lvl="1" algn="l">
              <a:defRPr sz="1800"/>
            </a:pPr>
            <a:r>
              <a:rPr sz="3600">
                <a:solidFill>
                  <a:srgbClr val="008F00"/>
                </a:solidFill>
                <a:latin typeface="+mn-lt"/>
                <a:ea typeface="+mn-ea"/>
                <a:cs typeface="+mn-cs"/>
                <a:sym typeface="Calibri"/>
              </a:rPr>
              <a:t>out = in;</a:t>
            </a:r>
          </a:p>
        </p:txBody>
      </p:sp>
      <p:sp>
        <p:nvSpPr>
          <p:cNvPr id="64" name="Shape 64"/>
          <p:cNvSpPr/>
          <p:nvPr/>
        </p:nvSpPr>
        <p:spPr>
          <a:xfrm flipH="1">
            <a:off x="2531436" y="5171924"/>
            <a:ext cx="2437126" cy="1426978"/>
          </a:xfrm>
          <a:prstGeom prst="line">
            <a:avLst/>
          </a:prstGeom>
          <a:ln w="50800">
            <a:solidFill>
              <a:srgbClr val="797979"/>
            </a:solidFill>
            <a:miter lim="400000"/>
            <a:headEnd type="oval"/>
            <a:tail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65" name="Shape 65"/>
          <p:cNvSpPr/>
          <p:nvPr/>
        </p:nvSpPr>
        <p:spPr>
          <a:xfrm flipH="1" flipV="1">
            <a:off x="2554082" y="6584560"/>
            <a:ext cx="2414198" cy="1263931"/>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66" name="Shape 66"/>
          <p:cNvSpPr/>
          <p:nvPr/>
        </p:nvSpPr>
        <p:spPr>
          <a:xfrm rot="19793826">
            <a:off x="3038189" y="5129073"/>
            <a:ext cx="143902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in.x &lt; 0</a:t>
            </a:r>
          </a:p>
        </p:txBody>
      </p:sp>
      <p:sp>
        <p:nvSpPr>
          <p:cNvPr id="67" name="Shape 67"/>
          <p:cNvSpPr/>
          <p:nvPr/>
        </p:nvSpPr>
        <p:spPr>
          <a:xfrm rot="1635654">
            <a:off x="2799070" y="7148937"/>
            <a:ext cx="143902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in.x ≥ 0</a:t>
            </a:r>
          </a:p>
        </p:txBody>
      </p:sp>
      <p:grpSp>
        <p:nvGrpSpPr>
          <p:cNvPr id="72" name="Group 72"/>
          <p:cNvGrpSpPr/>
          <p:nvPr/>
        </p:nvGrpSpPr>
        <p:grpSpPr>
          <a:xfrm>
            <a:off x="4876799" y="3653610"/>
            <a:ext cx="3182389" cy="2867594"/>
            <a:chOff x="0" y="5694"/>
            <a:chExt cx="3182387" cy="2867592"/>
          </a:xfrm>
        </p:grpSpPr>
        <p:sp>
          <p:nvSpPr>
            <p:cNvPr id="68" name="Shape 68"/>
            <p:cNvSpPr/>
            <p:nvPr/>
          </p:nvSpPr>
          <p:spPr>
            <a:xfrm flipH="1">
              <a:off x="0" y="378167"/>
              <a:ext cx="3169169" cy="118160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69" name="Shape 69"/>
            <p:cNvSpPr/>
            <p:nvPr/>
          </p:nvSpPr>
          <p:spPr>
            <a:xfrm flipH="1" flipV="1">
              <a:off x="61352" y="1517539"/>
              <a:ext cx="3121036" cy="97531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0" name="Shape 70"/>
            <p:cNvSpPr/>
            <p:nvPr/>
          </p:nvSpPr>
          <p:spPr>
            <a:xfrm rot="20439238">
              <a:off x="773036" y="262417"/>
              <a:ext cx="1662486"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in.y &lt; 10</a:t>
              </a:r>
            </a:p>
          </p:txBody>
        </p:sp>
        <p:sp>
          <p:nvSpPr>
            <p:cNvPr id="71" name="Shape 71"/>
            <p:cNvSpPr/>
            <p:nvPr/>
          </p:nvSpPr>
          <p:spPr>
            <a:xfrm rot="1035181">
              <a:off x="773552" y="1981205"/>
              <a:ext cx="1662485"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in.y ≥ 10</a:t>
              </a:r>
            </a:p>
          </p:txBody>
        </p:sp>
      </p:grpSp>
      <p:grpSp>
        <p:nvGrpSpPr>
          <p:cNvPr id="77" name="Group 77"/>
          <p:cNvGrpSpPr/>
          <p:nvPr/>
        </p:nvGrpSpPr>
        <p:grpSpPr>
          <a:xfrm>
            <a:off x="4876799" y="6419194"/>
            <a:ext cx="3190997" cy="2870671"/>
            <a:chOff x="0" y="5694"/>
            <a:chExt cx="3190995" cy="2870670"/>
          </a:xfrm>
        </p:grpSpPr>
        <p:sp>
          <p:nvSpPr>
            <p:cNvPr id="73" name="Shape 73"/>
            <p:cNvSpPr/>
            <p:nvPr/>
          </p:nvSpPr>
          <p:spPr>
            <a:xfrm flipH="1">
              <a:off x="0" y="459246"/>
              <a:ext cx="3190996" cy="100194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4" name="Shape 74"/>
            <p:cNvSpPr/>
            <p:nvPr/>
          </p:nvSpPr>
          <p:spPr>
            <a:xfrm flipH="1" flipV="1">
              <a:off x="61352" y="1418956"/>
              <a:ext cx="3059080" cy="108088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5" name="Shape 75"/>
            <p:cNvSpPr/>
            <p:nvPr/>
          </p:nvSpPr>
          <p:spPr>
            <a:xfrm rot="20439238">
              <a:off x="773650" y="262417"/>
              <a:ext cx="1662485"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in.y &lt; 10</a:t>
              </a:r>
            </a:p>
          </p:txBody>
        </p:sp>
        <p:sp>
          <p:nvSpPr>
            <p:cNvPr id="76" name="Shape 76"/>
            <p:cNvSpPr/>
            <p:nvPr/>
          </p:nvSpPr>
          <p:spPr>
            <a:xfrm rot="1035181">
              <a:off x="771732" y="1984282"/>
              <a:ext cx="1662485"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in.y ≥ 10</a:t>
              </a:r>
            </a:p>
          </p:txBody>
        </p:sp>
      </p:grpSp>
      <p:grpSp>
        <p:nvGrpSpPr>
          <p:cNvPr id="84" name="Group 84"/>
          <p:cNvGrpSpPr/>
          <p:nvPr/>
        </p:nvGrpSpPr>
        <p:grpSpPr>
          <a:xfrm>
            <a:off x="8026400" y="1655310"/>
            <a:ext cx="5399203" cy="2875030"/>
            <a:chOff x="0" y="58652"/>
            <a:chExt cx="5399202" cy="2875029"/>
          </a:xfrm>
        </p:grpSpPr>
        <p:sp>
          <p:nvSpPr>
            <p:cNvPr id="78" name="Shape 78"/>
            <p:cNvSpPr/>
            <p:nvPr/>
          </p:nvSpPr>
          <p:spPr>
            <a:xfrm flipH="1">
              <a:off x="12700" y="1157409"/>
              <a:ext cx="2012281" cy="128220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9" name="Shape 79"/>
            <p:cNvSpPr/>
            <p:nvPr/>
          </p:nvSpPr>
          <p:spPr>
            <a:xfrm flipH="1" flipV="1">
              <a:off x="0" y="2414208"/>
              <a:ext cx="1273050" cy="51947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0" name="Shape 80"/>
            <p:cNvSpPr/>
            <p:nvPr/>
          </p:nvSpPr>
          <p:spPr>
            <a:xfrm flipH="1">
              <a:off x="1981200" y="58652"/>
              <a:ext cx="686308" cy="111968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1" name="Shape 81"/>
            <p:cNvSpPr/>
            <p:nvPr/>
          </p:nvSpPr>
          <p:spPr>
            <a:xfrm flipH="1" flipV="1">
              <a:off x="1980076" y="1156132"/>
              <a:ext cx="1626235" cy="77469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2" name="Shape 82"/>
            <p:cNvSpPr/>
            <p:nvPr/>
          </p:nvSpPr>
          <p:spPr>
            <a:xfrm flipH="1">
              <a:off x="3530600" y="1000225"/>
              <a:ext cx="1837725" cy="940110"/>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3" name="Shape 83"/>
            <p:cNvSpPr/>
            <p:nvPr/>
          </p:nvSpPr>
          <p:spPr>
            <a:xfrm flipH="1" flipV="1">
              <a:off x="3517900" y="1921241"/>
              <a:ext cx="1881303" cy="8284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91" name="Group 91"/>
          <p:cNvGrpSpPr/>
          <p:nvPr/>
        </p:nvGrpSpPr>
        <p:grpSpPr>
          <a:xfrm>
            <a:off x="8026399" y="3892078"/>
            <a:ext cx="5399204" cy="2763000"/>
            <a:chOff x="0" y="55727"/>
            <a:chExt cx="5399202" cy="2762999"/>
          </a:xfrm>
        </p:grpSpPr>
        <p:sp>
          <p:nvSpPr>
            <p:cNvPr id="85" name="Shape 85"/>
            <p:cNvSpPr/>
            <p:nvPr/>
          </p:nvSpPr>
          <p:spPr>
            <a:xfrm flipH="1">
              <a:off x="12700" y="1016068"/>
              <a:ext cx="2012281" cy="1282200"/>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6" name="Shape 86"/>
            <p:cNvSpPr/>
            <p:nvPr/>
          </p:nvSpPr>
          <p:spPr>
            <a:xfrm flipH="1" flipV="1">
              <a:off x="0" y="2272867"/>
              <a:ext cx="1307129" cy="54586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7" name="Shape 87"/>
            <p:cNvSpPr/>
            <p:nvPr/>
          </p:nvSpPr>
          <p:spPr>
            <a:xfrm flipH="1">
              <a:off x="1981200" y="55727"/>
              <a:ext cx="718025" cy="98126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8" name="Shape 88"/>
            <p:cNvSpPr/>
            <p:nvPr/>
          </p:nvSpPr>
          <p:spPr>
            <a:xfrm flipH="1" flipV="1">
              <a:off x="1980076" y="1014790"/>
              <a:ext cx="1626235" cy="77469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 name="Shape 89"/>
            <p:cNvSpPr/>
            <p:nvPr/>
          </p:nvSpPr>
          <p:spPr>
            <a:xfrm flipH="1">
              <a:off x="3530600" y="858883"/>
              <a:ext cx="1837725" cy="9401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0" name="Shape 90"/>
            <p:cNvSpPr/>
            <p:nvPr/>
          </p:nvSpPr>
          <p:spPr>
            <a:xfrm flipH="1" flipV="1">
              <a:off x="3517900" y="1779900"/>
              <a:ext cx="1881303" cy="8284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98" name="Group 98"/>
          <p:cNvGrpSpPr/>
          <p:nvPr/>
        </p:nvGrpSpPr>
        <p:grpSpPr>
          <a:xfrm>
            <a:off x="8026399" y="4591580"/>
            <a:ext cx="5399204" cy="2825498"/>
            <a:chOff x="0" y="52496"/>
            <a:chExt cx="5399202" cy="2825496"/>
          </a:xfrm>
        </p:grpSpPr>
        <p:sp>
          <p:nvSpPr>
            <p:cNvPr id="92" name="Shape 92"/>
            <p:cNvSpPr/>
            <p:nvPr/>
          </p:nvSpPr>
          <p:spPr>
            <a:xfrm flipH="1">
              <a:off x="12700" y="1075334"/>
              <a:ext cx="2012281" cy="128220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3" name="Shape 93"/>
            <p:cNvSpPr/>
            <p:nvPr/>
          </p:nvSpPr>
          <p:spPr>
            <a:xfrm flipH="1" flipV="1">
              <a:off x="0" y="2332134"/>
              <a:ext cx="1307129" cy="545860"/>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4" name="Shape 94"/>
            <p:cNvSpPr/>
            <p:nvPr/>
          </p:nvSpPr>
          <p:spPr>
            <a:xfrm flipH="1">
              <a:off x="1981200" y="52496"/>
              <a:ext cx="880154" cy="104376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5" name="Shape 95"/>
            <p:cNvSpPr/>
            <p:nvPr/>
          </p:nvSpPr>
          <p:spPr>
            <a:xfrm flipH="1" flipV="1">
              <a:off x="1980076" y="1074057"/>
              <a:ext cx="1626235" cy="77469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6" name="Shape 96"/>
            <p:cNvSpPr/>
            <p:nvPr/>
          </p:nvSpPr>
          <p:spPr>
            <a:xfrm flipH="1">
              <a:off x="3530600" y="918150"/>
              <a:ext cx="1837725" cy="9401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7" name="Shape 97"/>
            <p:cNvSpPr/>
            <p:nvPr/>
          </p:nvSpPr>
          <p:spPr>
            <a:xfrm flipH="1" flipV="1">
              <a:off x="3517900" y="1839167"/>
              <a:ext cx="1881303" cy="82848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05" name="Group 105"/>
          <p:cNvGrpSpPr/>
          <p:nvPr/>
        </p:nvGrpSpPr>
        <p:grpSpPr>
          <a:xfrm>
            <a:off x="7950199" y="6754478"/>
            <a:ext cx="5399204" cy="2643800"/>
            <a:chOff x="0" y="49915"/>
            <a:chExt cx="5399202" cy="2643798"/>
          </a:xfrm>
        </p:grpSpPr>
        <p:sp>
          <p:nvSpPr>
            <p:cNvPr id="99" name="Shape 99"/>
            <p:cNvSpPr/>
            <p:nvPr/>
          </p:nvSpPr>
          <p:spPr>
            <a:xfrm flipH="1">
              <a:off x="12700" y="891055"/>
              <a:ext cx="2012281" cy="1282200"/>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0" name="Shape 100"/>
            <p:cNvSpPr/>
            <p:nvPr/>
          </p:nvSpPr>
          <p:spPr>
            <a:xfrm flipH="1" flipV="1">
              <a:off x="0" y="2147854"/>
              <a:ext cx="1307129" cy="545860"/>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1" name="Shape 101"/>
            <p:cNvSpPr/>
            <p:nvPr/>
          </p:nvSpPr>
          <p:spPr>
            <a:xfrm flipH="1">
              <a:off x="1981200" y="49915"/>
              <a:ext cx="825725" cy="86206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2" name="Shape 102"/>
            <p:cNvSpPr/>
            <p:nvPr/>
          </p:nvSpPr>
          <p:spPr>
            <a:xfrm flipH="1" flipV="1">
              <a:off x="1980076" y="889777"/>
              <a:ext cx="1626235" cy="77469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3" name="Shape 103"/>
            <p:cNvSpPr/>
            <p:nvPr/>
          </p:nvSpPr>
          <p:spPr>
            <a:xfrm flipH="1">
              <a:off x="3530600" y="733870"/>
              <a:ext cx="1837725" cy="9401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4" name="Shape 104"/>
            <p:cNvSpPr/>
            <p:nvPr/>
          </p:nvSpPr>
          <p:spPr>
            <a:xfrm flipH="1" flipV="1">
              <a:off x="3517900" y="1654887"/>
              <a:ext cx="1881303" cy="8284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06" name="Shape 106"/>
          <p:cNvSpPr/>
          <p:nvPr/>
        </p:nvSpPr>
        <p:spPr>
          <a:xfrm>
            <a:off x="2839011" y="5453675"/>
            <a:ext cx="5283979" cy="1116717"/>
          </a:xfrm>
          <a:custGeom>
            <a:avLst/>
            <a:gdLst/>
            <a:ahLst/>
            <a:cxnLst>
              <a:cxn ang="0">
                <a:pos x="wd2" y="hd2"/>
              </a:cxn>
              <a:cxn ang="5400000">
                <a:pos x="wd2" y="hd2"/>
              </a:cxn>
              <a:cxn ang="10800000">
                <a:pos x="wd2" y="hd2"/>
              </a:cxn>
              <a:cxn ang="16200000">
                <a:pos x="wd2" y="hd2"/>
              </a:cxn>
            </a:cxnLst>
            <a:rect l="0" t="0" r="r" b="b"/>
            <a:pathLst>
              <a:path w="21600" h="20390" extrusionOk="0">
                <a:moveTo>
                  <a:pt x="0" y="20390"/>
                </a:moveTo>
                <a:cubicBezTo>
                  <a:pt x="1228" y="17787"/>
                  <a:pt x="8225" y="1043"/>
                  <a:pt x="9274" y="134"/>
                </a:cubicBezTo>
                <a:cubicBezTo>
                  <a:pt x="10825" y="-1210"/>
                  <a:pt x="21600" y="8018"/>
                  <a:pt x="21600" y="8018"/>
                </a:cubicBezTo>
              </a:path>
            </a:pathLst>
          </a:custGeom>
          <a:ln w="63500">
            <a:solidFill>
              <a:srgbClr val="942193"/>
            </a:solidFill>
            <a:miter lim="400000"/>
            <a:tailEnd type="stealth"/>
          </a:ln>
        </p:spPr>
        <p:txBody>
          <a:bodyPr lIns="0" tIns="0" rIns="0" bIns="0" anchor="ctr"/>
          <a:lstStyle/>
          <a:p>
            <a:pPr lvl="0"/>
            <a:endParaRPr/>
          </a:p>
        </p:txBody>
      </p:sp>
      <p:pic>
        <p:nvPicPr>
          <p:cNvPr id="107" name="Picture 106"/>
          <p:cNvPicPr/>
          <p:nvPr/>
        </p:nvPicPr>
        <p:blipFill>
          <a:blip r:embed="rId2">
            <a:extLst/>
          </a:blip>
          <a:stretch>
            <a:fillRect/>
          </a:stretch>
        </p:blipFill>
        <p:spPr>
          <a:xfrm>
            <a:off x="4533899" y="3492500"/>
            <a:ext cx="4457702" cy="2882900"/>
          </a:xfrm>
          <a:prstGeom prst="rect">
            <a:avLst/>
          </a:prstGeom>
        </p:spPr>
      </p:pic>
      <p:pic>
        <p:nvPicPr>
          <p:cNvPr id="109" name="Picture 108"/>
          <p:cNvPicPr/>
          <p:nvPr/>
        </p:nvPicPr>
        <p:blipFill>
          <a:blip r:embed="rId3">
            <a:extLst/>
          </a:blip>
          <a:stretch>
            <a:fillRect/>
          </a:stretch>
        </p:blipFill>
        <p:spPr>
          <a:xfrm>
            <a:off x="4597399" y="6413499"/>
            <a:ext cx="4610102" cy="2933702"/>
          </a:xfrm>
          <a:prstGeom prst="rect">
            <a:avLst/>
          </a:prstGeom>
        </p:spPr>
      </p:pic>
      <p:sp>
        <p:nvSpPr>
          <p:cNvPr id="111" name="Shape 111"/>
          <p:cNvSpPr/>
          <p:nvPr/>
        </p:nvSpPr>
        <p:spPr>
          <a:xfrm>
            <a:off x="8678397" y="7569200"/>
            <a:ext cx="3547022" cy="7239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4000">
                <a:solidFill>
                  <a:srgbClr val="424242"/>
                </a:solidFill>
                <a:latin typeface="+mn-lt"/>
                <a:ea typeface="+mn-ea"/>
                <a:cs typeface="+mn-cs"/>
                <a:sym typeface="Calibri"/>
              </a:defRPr>
            </a:lvl1pPr>
          </a:lstStyle>
          <a:p>
            <a:pPr lvl="0">
              <a:defRPr sz="1800">
                <a:solidFill>
                  <a:srgbClr val="000000"/>
                </a:solidFill>
              </a:defRPr>
            </a:pPr>
            <a:r>
              <a:rPr sz="4000">
                <a:solidFill>
                  <a:srgbClr val="424242"/>
                </a:solidFill>
              </a:rPr>
              <a:t>DART, PLDI 2005</a:t>
            </a:r>
          </a:p>
        </p:txBody>
      </p:sp>
      <p:sp>
        <p:nvSpPr>
          <p:cNvPr id="112" name="Shape 112"/>
          <p:cNvSpPr/>
          <p:nvPr/>
        </p:nvSpPr>
        <p:spPr>
          <a:xfrm>
            <a:off x="8699500" y="8293100"/>
            <a:ext cx="3396953" cy="7239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4000">
                <a:solidFill>
                  <a:srgbClr val="424242"/>
                </a:solidFill>
                <a:latin typeface="+mn-lt"/>
                <a:ea typeface="+mn-ea"/>
                <a:cs typeface="+mn-cs"/>
                <a:sym typeface="Calibri"/>
              </a:defRPr>
            </a:lvl1pPr>
          </a:lstStyle>
          <a:p>
            <a:pPr lvl="0">
              <a:defRPr sz="1800">
                <a:solidFill>
                  <a:srgbClr val="000000"/>
                </a:solidFill>
              </a:defRPr>
            </a:pPr>
            <a:r>
              <a:rPr sz="4000">
                <a:solidFill>
                  <a:srgbClr val="424242"/>
                </a:solidFill>
              </a:rPr>
              <a:t>Klee, OSDI 2008</a:t>
            </a:r>
          </a:p>
        </p:txBody>
      </p:sp>
      <p:sp>
        <p:nvSpPr>
          <p:cNvPr id="113" name="Shape 113"/>
          <p:cNvSpPr/>
          <p:nvPr/>
        </p:nvSpPr>
        <p:spPr>
          <a:xfrm>
            <a:off x="660400" y="1524000"/>
            <a:ext cx="9321800" cy="7239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4000">
                <a:solidFill>
                  <a:srgbClr val="424242"/>
                </a:solidFill>
                <a:latin typeface="+mn-lt"/>
                <a:ea typeface="+mn-ea"/>
                <a:cs typeface="+mn-cs"/>
                <a:sym typeface="Calibri"/>
              </a:defRPr>
            </a:lvl1pPr>
          </a:lstStyle>
          <a:p>
            <a:pPr lvl="0">
              <a:defRPr sz="1800">
                <a:solidFill>
                  <a:srgbClr val="000000"/>
                </a:solidFill>
              </a:defRPr>
            </a:pPr>
            <a:r>
              <a:rPr sz="4000">
                <a:solidFill>
                  <a:srgbClr val="424242"/>
                </a:solidFill>
              </a:rPr>
              <a:t>Compositional Test Generation, POPL 2007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1000"/>
                                  </p:stCondLst>
                                  <p:iterate>
                                    <p:tmAbs val="0"/>
                                  </p:iterate>
                                  <p:childTnLst>
                                    <p:set>
                                      <p:cBhvr>
                                        <p:cTn id="9" fill="hold"/>
                                        <p:tgtEl>
                                          <p:spTgt spid="1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3" nodeType="clickEffect">
                                  <p:stCondLst>
                                    <p:cond delay="0"/>
                                  </p:stCondLst>
                                  <p:iterate>
                                    <p:tmAbs val="0"/>
                                  </p:iterate>
                                  <p:childTnLst>
                                    <p:set>
                                      <p:cBhvr>
                                        <p:cTn id="13" fill="hold"/>
                                        <p:tgtEl>
                                          <p:spTgt spid="6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4" nodeType="clickEffect">
                                  <p:stCondLst>
                                    <p:cond delay="0"/>
                                  </p:stCondLst>
                                  <p:iterate>
                                    <p:tmAbs val="0"/>
                                  </p:iterate>
                                  <p:childTnLst>
                                    <p:set>
                                      <p:cBhvr>
                                        <p:cTn id="17" fill="hold"/>
                                        <p:tgtEl>
                                          <p:spTgt spid="64"/>
                                        </p:tgtEl>
                                        <p:attrNameLst>
                                          <p:attrName>style.visibility</p:attrName>
                                        </p:attrNameLst>
                                      </p:cBhvr>
                                      <p:to>
                                        <p:strVal val="visible"/>
                                      </p:to>
                                    </p:set>
                                    <p:animEffect transition="in" filter="wipe(left)">
                                      <p:cBhvr>
                                        <p:cTn id="18" dur="10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6" nodeType="clickEffect">
                                  <p:stCondLst>
                                    <p:cond delay="0"/>
                                  </p:stCondLst>
                                  <p:iterate>
                                    <p:tmAbs val="0"/>
                                  </p:iterate>
                                  <p:childTnLst>
                                    <p:set>
                                      <p:cBhvr>
                                        <p:cTn id="26" fill="hold"/>
                                        <p:tgtEl>
                                          <p:spTgt spid="65"/>
                                        </p:tgtEl>
                                        <p:attrNameLst>
                                          <p:attrName>style.visibility</p:attrName>
                                        </p:attrNameLst>
                                      </p:cBhvr>
                                      <p:to>
                                        <p:strVal val="visible"/>
                                      </p:to>
                                    </p:set>
                                    <p:animEffect transition="in" filter="wipe(left)">
                                      <p:cBhvr>
                                        <p:cTn id="27" dur="10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7" nodeType="clickEffect">
                                  <p:stCondLst>
                                    <p:cond delay="0"/>
                                  </p:stCondLst>
                                  <p:iterate>
                                    <p:tmAbs val="0"/>
                                  </p:iterate>
                                  <p:childTnLst>
                                    <p:set>
                                      <p:cBhvr>
                                        <p:cTn id="31" fill="hold"/>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8" nodeType="clickEffect">
                                  <p:stCondLst>
                                    <p:cond delay="0"/>
                                  </p:stCondLst>
                                  <p:iterate>
                                    <p:tmAbs val="0"/>
                                  </p:iterate>
                                  <p:childTnLst>
                                    <p:set>
                                      <p:cBhvr>
                                        <p:cTn id="35" fill="hold"/>
                                        <p:tgtEl>
                                          <p:spTgt spid="6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9" nodeType="clickEffect">
                                  <p:stCondLst>
                                    <p:cond delay="0"/>
                                  </p:stCondLst>
                                  <p:iterate>
                                    <p:tmAbs val="0"/>
                                  </p:iterate>
                                  <p:childTnLst>
                                    <p:set>
                                      <p:cBhvr>
                                        <p:cTn id="39" fill="hold"/>
                                        <p:tgtEl>
                                          <p:spTgt spid="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0" nodeType="clickEffect">
                                  <p:stCondLst>
                                    <p:cond delay="0"/>
                                  </p:stCondLst>
                                  <p:iterate>
                                    <p:tmAbs val="0"/>
                                  </p:iterate>
                                  <p:childTnLst>
                                    <p:set>
                                      <p:cBhvr>
                                        <p:cTn id="43" fill="hold"/>
                                        <p:tgtEl>
                                          <p:spTgt spid="7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11" nodeType="clickEffect">
                                  <p:stCondLst>
                                    <p:cond delay="0"/>
                                  </p:stCondLst>
                                  <p:iterate>
                                    <p:tmAbs val="0"/>
                                  </p:iterate>
                                  <p:childTnLst>
                                    <p:set>
                                      <p:cBhvr>
                                        <p:cTn id="47" fill="hold"/>
                                        <p:tgtEl>
                                          <p:spTgt spid="106"/>
                                        </p:tgtEl>
                                        <p:attrNameLst>
                                          <p:attrName>style.visibility</p:attrName>
                                        </p:attrNameLst>
                                      </p:cBhvr>
                                      <p:to>
                                        <p:strVal val="visible"/>
                                      </p:to>
                                    </p:set>
                                    <p:animEffect transition="in" filter="wipe(left)">
                                      <p:cBhvr>
                                        <p:cTn id="48" dur="10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2" nodeType="clickEffect">
                                  <p:stCondLst>
                                    <p:cond delay="0"/>
                                  </p:stCondLst>
                                  <p:iterate>
                                    <p:tmAbs val="0"/>
                                  </p:iterate>
                                  <p:childTnLst>
                                    <p:set>
                                      <p:cBhvr>
                                        <p:cTn id="52" fill="hold">
                                          <p:stCondLst>
                                            <p:cond delay="0"/>
                                          </p:stCondLst>
                                        </p:cTn>
                                        <p:tgtEl>
                                          <p:spTgt spid="106"/>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3" nodeType="afterEffect">
                                  <p:stCondLst>
                                    <p:cond delay="0"/>
                                  </p:stCondLst>
                                  <p:iterate>
                                    <p:tmAbs val="0"/>
                                  </p:iterate>
                                  <p:childTnLst>
                                    <p:set>
                                      <p:cBhvr>
                                        <p:cTn id="55" fill="hold">
                                          <p:stCondLst>
                                            <p:cond delay="0"/>
                                          </p:stCondLst>
                                        </p:cTn>
                                        <p:tgtEl>
                                          <p:spTgt spid="111"/>
                                        </p:tgtEl>
                                        <p:attrNameLst>
                                          <p:attrName>style.visibility</p:attrName>
                                        </p:attrNameLst>
                                      </p:cBhvr>
                                      <p:to>
                                        <p:strVal val="hidden"/>
                                      </p:to>
                                    </p:set>
                                  </p:childTnLst>
                                </p:cTn>
                              </p:par>
                            </p:childTnLst>
                          </p:cTn>
                        </p:par>
                        <p:par>
                          <p:cTn id="56" fill="hold">
                            <p:stCondLst>
                              <p:cond delay="0"/>
                            </p:stCondLst>
                            <p:childTnLst>
                              <p:par>
                                <p:cTn id="57" presetID="1" presetClass="exit" presetSubtype="0" fill="hold" grpId="14" nodeType="afterEffect">
                                  <p:stCondLst>
                                    <p:cond delay="0"/>
                                  </p:stCondLst>
                                  <p:iterate>
                                    <p:tmAbs val="0"/>
                                  </p:iterate>
                                  <p:childTnLst>
                                    <p:set>
                                      <p:cBhvr>
                                        <p:cTn id="58" fill="hold">
                                          <p:stCondLst>
                                            <p:cond delay="0"/>
                                          </p:stCondLst>
                                        </p:cTn>
                                        <p:tgtEl>
                                          <p:spTgt spid="1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5" nodeType="clickEffect">
                                  <p:stCondLst>
                                    <p:cond delay="0"/>
                                  </p:stCondLst>
                                  <p:iterate>
                                    <p:tmAbs val="0"/>
                                  </p:iterate>
                                  <p:childTnLst>
                                    <p:set>
                                      <p:cBhvr>
                                        <p:cTn id="62" fill="hold"/>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6" nodeType="clickEffect">
                                  <p:stCondLst>
                                    <p:cond delay="0"/>
                                  </p:stCondLst>
                                  <p:iterate>
                                    <p:tmAbs val="0"/>
                                  </p:iterate>
                                  <p:childTnLst>
                                    <p:set>
                                      <p:cBhvr>
                                        <p:cTn id="66" fill="hold"/>
                                        <p:tgtEl>
                                          <p:spTgt spid="84"/>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17" nodeType="afterEffect">
                                  <p:stCondLst>
                                    <p:cond delay="500"/>
                                  </p:stCondLst>
                                  <p:iterate>
                                    <p:tmAbs val="0"/>
                                  </p:iterate>
                                  <p:childTnLst>
                                    <p:set>
                                      <p:cBhvr>
                                        <p:cTn id="69" fill="hold"/>
                                        <p:tgtEl>
                                          <p:spTgt spid="91"/>
                                        </p:tgtEl>
                                        <p:attrNameLst>
                                          <p:attrName>style.visibility</p:attrName>
                                        </p:attrNameLst>
                                      </p:cBhvr>
                                      <p:to>
                                        <p:strVal val="visible"/>
                                      </p:to>
                                    </p:set>
                                  </p:childTnLst>
                                </p:cTn>
                              </p:par>
                            </p:childTnLst>
                          </p:cTn>
                        </p:par>
                        <p:par>
                          <p:cTn id="70" fill="hold">
                            <p:stCondLst>
                              <p:cond delay="500"/>
                            </p:stCondLst>
                            <p:childTnLst>
                              <p:par>
                                <p:cTn id="71" presetID="1" presetClass="entr" presetSubtype="0" fill="hold" grpId="18" nodeType="afterEffect">
                                  <p:stCondLst>
                                    <p:cond delay="500"/>
                                  </p:stCondLst>
                                  <p:iterate>
                                    <p:tmAbs val="0"/>
                                  </p:iterate>
                                  <p:childTnLst>
                                    <p:set>
                                      <p:cBhvr>
                                        <p:cTn id="72" fill="hold"/>
                                        <p:tgtEl>
                                          <p:spTgt spid="98"/>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grpId="19" nodeType="afterEffect">
                                  <p:stCondLst>
                                    <p:cond delay="500"/>
                                  </p:stCondLst>
                                  <p:iterate>
                                    <p:tmAbs val="0"/>
                                  </p:iterate>
                                  <p:childTnLst>
                                    <p:set>
                                      <p:cBhvr>
                                        <p:cTn id="75" fill="hold"/>
                                        <p:tgtEl>
                                          <p:spTgt spid="10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20" nodeType="clickEffect">
                                  <p:stCondLst>
                                    <p:cond delay="0"/>
                                  </p:stCondLst>
                                  <p:iterate>
                                    <p:tmAbs val="0"/>
                                  </p:iterate>
                                  <p:childTnLst>
                                    <p:set>
                                      <p:cBhvr>
                                        <p:cTn id="79" fill="hold"/>
                                        <p:tgtEl>
                                          <p:spTgt spid="11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21" nodeType="clickEffect">
                                  <p:stCondLst>
                                    <p:cond delay="0"/>
                                  </p:stCondLst>
                                  <p:iterate>
                                    <p:tmAbs val="0"/>
                                  </p:iterate>
                                  <p:childTnLst>
                                    <p:set>
                                      <p:cBhvr>
                                        <p:cTn id="83" fill="hold"/>
                                        <p:tgtEl>
                                          <p:spTgt spid="10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22" nodeType="clickEffect">
                                  <p:stCondLst>
                                    <p:cond delay="0"/>
                                  </p:stCondLst>
                                  <p:iterate>
                                    <p:tmAbs val="0"/>
                                  </p:iterate>
                                  <p:childTnLst>
                                    <p:set>
                                      <p:cBhvr>
                                        <p:cTn id="87" fill="hold"/>
                                        <p:tgtEl>
                                          <p:spTgt spid="10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23" nodeType="clickEffect">
                                  <p:stCondLst>
                                    <p:cond delay="0"/>
                                  </p:stCondLst>
                                  <p:iterate>
                                    <p:tmAbs val="0"/>
                                  </p:iterate>
                                  <p:childTnLst>
                                    <p:set>
                                      <p:cBhvr>
                                        <p:cTn id="91" fill="hold">
                                          <p:stCondLst>
                                            <p:cond delay="0"/>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5" animBg="1" advAuto="0"/>
      <p:bldP spid="61" grpId="3" animBg="1" advAuto="0"/>
      <p:bldP spid="63" grpId="8" animBg="1" advAuto="0"/>
      <p:bldP spid="64" grpId="4" animBg="1" advAuto="0"/>
      <p:bldP spid="65" grpId="6" animBg="1" advAuto="0"/>
      <p:bldP spid="66" grpId="5" animBg="1" advAuto="0"/>
      <p:bldP spid="67" grpId="7" animBg="1" advAuto="0"/>
      <p:bldP spid="72" grpId="9" animBg="1" advAuto="0"/>
      <p:bldP spid="77" grpId="10" animBg="1" advAuto="0"/>
      <p:bldP spid="84" grpId="16" animBg="1" advAuto="0"/>
      <p:bldP spid="91" grpId="17" animBg="1" advAuto="0"/>
      <p:bldP spid="98" grpId="18" animBg="1" advAuto="0"/>
      <p:bldP spid="105" grpId="19" animBg="1" advAuto="0"/>
      <p:bldP spid="106" grpId="11" animBg="1" advAuto="0"/>
      <p:bldP spid="106" grpId="12" animBg="1" advAuto="0"/>
      <p:bldP spid="107" grpId="21" animBg="1" advAuto="0"/>
      <p:bldP spid="109" grpId="22" animBg="1" advAuto="0"/>
      <p:bldP spid="111" grpId="1" animBg="1" advAuto="0"/>
      <p:bldP spid="111" grpId="13" animBg="1" advAuto="0"/>
      <p:bldP spid="112" grpId="2" animBg="1" advAuto="0"/>
      <p:bldP spid="112" grpId="14" animBg="1" advAuto="0"/>
      <p:bldP spid="113" grpId="20" animBg="1" advAuto="0"/>
      <p:bldP spid="113" grpId="23"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body" idx="1"/>
          </p:nvPr>
        </p:nvSpPr>
        <p:spPr>
          <a:xfrm>
            <a:off x="1244600" y="2819400"/>
            <a:ext cx="10287000" cy="5168900"/>
          </a:xfrm>
          <a:prstGeom prst="rect">
            <a:avLst/>
          </a:prstGeom>
        </p:spPr>
        <p:txBody>
          <a:bodyPr lIns="38100" tIns="38100" rIns="38100" bIns="38100"/>
          <a:lstStyle/>
          <a:p>
            <a:pPr marL="635000" lvl="0" indent="-635000">
              <a:spcBef>
                <a:spcPts val="6000"/>
              </a:spcBef>
              <a:defRPr sz="1800">
                <a:solidFill>
                  <a:srgbClr val="000000"/>
                </a:solidFill>
              </a:defRPr>
            </a:pPr>
            <a:r>
              <a:rPr sz="4000">
                <a:solidFill>
                  <a:srgbClr val="424242"/>
                </a:solidFill>
              </a:rPr>
              <a:t>Define the domain</a:t>
            </a:r>
          </a:p>
          <a:p>
            <a:pPr marL="1270000" lvl="1" indent="-508000">
              <a:spcBef>
                <a:spcPts val="1000"/>
              </a:spcBef>
              <a:defRPr sz="1800" i="0">
                <a:solidFill>
                  <a:srgbClr val="000000"/>
                </a:solidFill>
              </a:defRPr>
            </a:pPr>
            <a:r>
              <a:rPr sz="3400" i="1">
                <a:solidFill>
                  <a:srgbClr val="424242"/>
                </a:solidFill>
              </a:rPr>
              <a:t>propose rules on how to write dataplanes</a:t>
            </a:r>
          </a:p>
          <a:p>
            <a:pPr marL="1270000" lvl="1" indent="-508000">
              <a:spcBef>
                <a:spcPts val="1000"/>
              </a:spcBef>
              <a:defRPr sz="1800" i="0">
                <a:solidFill>
                  <a:srgbClr val="000000"/>
                </a:solidFill>
              </a:defRPr>
            </a:pPr>
            <a:r>
              <a:rPr sz="3400" i="1">
                <a:solidFill>
                  <a:srgbClr val="424242"/>
                </a:solidFill>
              </a:rPr>
              <a:t>make it easy to apply composition </a:t>
            </a:r>
          </a:p>
          <a:p>
            <a:pPr marL="508000" lvl="0" indent="-508000">
              <a:defRPr sz="1800">
                <a:solidFill>
                  <a:srgbClr val="000000"/>
                </a:solidFill>
              </a:defRPr>
            </a:pPr>
            <a:r>
              <a:rPr sz="4000">
                <a:solidFill>
                  <a:srgbClr val="424242"/>
                </a:solidFill>
              </a:rPr>
              <a:t>Leverage the domain specificity</a:t>
            </a:r>
          </a:p>
          <a:p>
            <a:pPr marL="1270000" lvl="1" indent="-508000">
              <a:spcBef>
                <a:spcPts val="1000"/>
              </a:spcBef>
              <a:defRPr sz="1800" i="0">
                <a:solidFill>
                  <a:srgbClr val="000000"/>
                </a:solidFill>
              </a:defRPr>
            </a:pPr>
            <a:r>
              <a:rPr sz="3400" i="1">
                <a:solidFill>
                  <a:srgbClr val="424242"/>
                </a:solidFill>
              </a:rPr>
              <a:t>use it to sidestep path explosion</a:t>
            </a:r>
          </a:p>
          <a:p>
            <a:pPr marL="1270000" lvl="1" indent="-508000">
              <a:spcBef>
                <a:spcPts val="1000"/>
              </a:spcBef>
              <a:defRPr sz="1800" i="0">
                <a:solidFill>
                  <a:srgbClr val="000000"/>
                </a:solidFill>
              </a:defRPr>
            </a:pPr>
            <a:r>
              <a:rPr sz="3400" i="1">
                <a:solidFill>
                  <a:srgbClr val="424242"/>
                </a:solidFill>
              </a:rPr>
              <a:t>open the door to dataplane verification </a:t>
            </a:r>
          </a:p>
        </p:txBody>
      </p:sp>
      <p:sp>
        <p:nvSpPr>
          <p:cNvPr id="116" name="Shape 116"/>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buClr>
                <a:srgbClr val="AB27A9"/>
              </a:buClr>
              <a:defRPr sz="1800"/>
            </a:pPr>
            <a:r>
              <a:rPr sz="5400">
                <a:solidFill>
                  <a:srgbClr val="424242"/>
                </a:solidFill>
                <a:uFill>
                  <a:solidFill>
                    <a:srgbClr val="424242"/>
                  </a:solidFill>
                </a:uFill>
                <a:latin typeface="+mn-lt"/>
                <a:ea typeface="+mn-ea"/>
                <a:cs typeface="+mn-cs"/>
                <a:sym typeface="Calibri"/>
              </a:rPr>
              <a:t>Dataplane-</a:t>
            </a:r>
            <a:r>
              <a:rPr sz="5400">
                <a:solidFill>
                  <a:srgbClr val="942193"/>
                </a:solidFill>
                <a:uFill>
                  <a:solidFill>
                    <a:srgbClr val="942193"/>
                  </a:solidFill>
                </a:uFill>
                <a:latin typeface="+mn-lt"/>
                <a:ea typeface="+mn-ea"/>
                <a:cs typeface="+mn-cs"/>
                <a:sym typeface="Calibri"/>
              </a:rPr>
              <a:t>specific</a:t>
            </a:r>
            <a:r>
              <a:rPr sz="5400">
                <a:solidFill>
                  <a:srgbClr val="424242"/>
                </a:solidFill>
                <a:uFill>
                  <a:solidFill>
                    <a:srgbClr val="424242"/>
                  </a:solidFill>
                </a:uFill>
                <a:latin typeface="+mn-lt"/>
                <a:ea typeface="+mn-ea"/>
                <a:cs typeface="+mn-cs"/>
                <a:sym typeface="Calibri"/>
              </a:rPr>
              <a:t> verification </a:t>
            </a:r>
          </a:p>
        </p:txBody>
      </p:sp>
      <p:sp>
        <p:nvSpPr>
          <p:cNvPr id="117" name="Shape 117"/>
          <p:cNvSpPr>
            <a:spLocks noGrp="1"/>
          </p:cNvSpPr>
          <p:nvPr>
            <p:ph type="sldNum" sz="quarter" idx="2"/>
          </p:nvPr>
        </p:nvSpPr>
        <p:spPr>
          <a:xfrm>
            <a:off x="12242800" y="9055100"/>
            <a:ext cx="217637" cy="381000"/>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lgn="r">
              <a:defRPr>
                <a:uFill>
                  <a:solidFill>
                    <a:srgbClr val="9A9A9A"/>
                  </a:solidFill>
                </a:uFill>
              </a:defRPr>
            </a:lvl1pPr>
          </a:lstStyle>
          <a:p>
            <a:pPr lvl="0">
              <a:defRPr sz="1800">
                <a:solidFill>
                  <a:srgbClr val="000000"/>
                </a:solidFill>
                <a:uFillTx/>
              </a:defRPr>
            </a:pPr>
            <a:fld id="{86CB4B4D-7CA3-9044-876B-883B54F8677D}" type="slidenum">
              <a:rPr sz="2000">
                <a:solidFill>
                  <a:srgbClr val="C0C0C0"/>
                </a:solidFill>
                <a:uFill>
                  <a:solidFill>
                    <a:srgbClr val="9A9A9A"/>
                  </a:solidFill>
                </a:uFill>
              </a:rPr>
              <a:t>61</a:t>
            </a:fld>
            <a:endParaRPr sz="2000">
              <a:solidFill>
                <a:srgbClr val="C0C0C0"/>
              </a:solidFill>
              <a:uFill>
                <a:solidFill>
                  <a:srgbClr val="9A9A9A"/>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62</a:t>
            </a:fld>
            <a:endParaRPr sz="2000">
              <a:solidFill>
                <a:srgbClr val="C0C0C0"/>
              </a:solidFill>
            </a:endParaRPr>
          </a:p>
        </p:txBody>
      </p:sp>
      <p:sp>
        <p:nvSpPr>
          <p:cNvPr id="120" name="Shape 120"/>
          <p:cNvSpPr>
            <a:spLocks noGrp="1"/>
          </p:cNvSpPr>
          <p:nvPr>
            <p:ph type="body" idx="1"/>
          </p:nvPr>
        </p:nvSpPr>
        <p:spPr>
          <a:xfrm>
            <a:off x="1346200" y="2679700"/>
            <a:ext cx="10299700" cy="50419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424242"/>
                </a:solidFill>
              </a:rPr>
              <a:t>Pipeline</a:t>
            </a:r>
          </a:p>
          <a:p>
            <a:pPr marL="635000" lvl="0" indent="-635000">
              <a:spcBef>
                <a:spcPts val="2000"/>
              </a:spcBef>
              <a:defRPr sz="1800">
                <a:solidFill>
                  <a:srgbClr val="000000"/>
                </a:solidFill>
              </a:defRPr>
            </a:pPr>
            <a:r>
              <a:rPr sz="4000">
                <a:solidFill>
                  <a:srgbClr val="424242"/>
                </a:solidFill>
              </a:rPr>
              <a:t>Loops</a:t>
            </a:r>
          </a:p>
          <a:p>
            <a:pPr marL="635000" lvl="0" indent="-635000">
              <a:spcBef>
                <a:spcPts val="2000"/>
              </a:spcBef>
              <a:defRPr sz="1800">
                <a:solidFill>
                  <a:srgbClr val="000000"/>
                </a:solidFill>
              </a:defRPr>
            </a:pPr>
            <a:r>
              <a:rPr sz="4000">
                <a:solidFill>
                  <a:srgbClr val="424242"/>
                </a:solidFill>
              </a:rPr>
              <a:t>Data structures</a:t>
            </a:r>
          </a:p>
          <a:p>
            <a:pPr marL="635000" lvl="0" indent="-635000">
              <a:spcBef>
                <a:spcPts val="6000"/>
              </a:spcBef>
              <a:defRPr sz="1800">
                <a:solidFill>
                  <a:srgbClr val="000000"/>
                </a:solidFill>
              </a:defRPr>
            </a:pPr>
            <a:r>
              <a:rPr sz="4000">
                <a:solidFill>
                  <a:srgbClr val="424242"/>
                </a:solidFill>
              </a:rPr>
              <a:t>Results</a:t>
            </a:r>
          </a:p>
        </p:txBody>
      </p:sp>
      <p:sp>
        <p:nvSpPr>
          <p:cNvPr id="121" name="Shape 121"/>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Outline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63</a:t>
            </a:fld>
            <a:endParaRPr sz="2000">
              <a:solidFill>
                <a:srgbClr val="C0C0C0"/>
              </a:solidFill>
            </a:endParaRPr>
          </a:p>
        </p:txBody>
      </p:sp>
      <p:sp>
        <p:nvSpPr>
          <p:cNvPr id="124" name="Shape 124"/>
          <p:cNvSpPr>
            <a:spLocks noGrp="1"/>
          </p:cNvSpPr>
          <p:nvPr>
            <p:ph type="body" idx="1"/>
          </p:nvPr>
        </p:nvSpPr>
        <p:spPr>
          <a:xfrm>
            <a:off x="1346200" y="2679700"/>
            <a:ext cx="10299700" cy="50419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424242"/>
                </a:solidFill>
              </a:rPr>
              <a:t>Pipeline</a:t>
            </a:r>
          </a:p>
          <a:p>
            <a:pPr marL="635000" lvl="0" indent="-635000">
              <a:spcBef>
                <a:spcPts val="2000"/>
              </a:spcBef>
              <a:defRPr sz="1800">
                <a:solidFill>
                  <a:srgbClr val="000000"/>
                </a:solidFill>
              </a:defRPr>
            </a:pPr>
            <a:r>
              <a:rPr sz="4000">
                <a:solidFill>
                  <a:srgbClr val="C0C0C0"/>
                </a:solidFill>
              </a:rPr>
              <a:t>Loops</a:t>
            </a:r>
          </a:p>
          <a:p>
            <a:pPr marL="635000" lvl="0" indent="-635000">
              <a:spcBef>
                <a:spcPts val="2000"/>
              </a:spcBef>
              <a:defRPr sz="1800">
                <a:solidFill>
                  <a:srgbClr val="000000"/>
                </a:solidFill>
              </a:defRPr>
            </a:pPr>
            <a:r>
              <a:rPr sz="4000">
                <a:solidFill>
                  <a:srgbClr val="C0C0C0"/>
                </a:solidFill>
              </a:rPr>
              <a:t>Data structures</a:t>
            </a:r>
          </a:p>
          <a:p>
            <a:pPr marL="635000" lvl="0" indent="-635000">
              <a:spcBef>
                <a:spcPts val="6000"/>
              </a:spcBef>
              <a:defRPr sz="1800">
                <a:solidFill>
                  <a:srgbClr val="000000"/>
                </a:solidFill>
              </a:defRPr>
            </a:pPr>
            <a:r>
              <a:rPr sz="4000">
                <a:solidFill>
                  <a:srgbClr val="C0C0C0"/>
                </a:solidFill>
              </a:rPr>
              <a:t>Results</a:t>
            </a:r>
          </a:p>
        </p:txBody>
      </p:sp>
      <p:sp>
        <p:nvSpPr>
          <p:cNvPr id="125" name="Shape 125"/>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Outline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4456934" y="2736565"/>
            <a:ext cx="3111501" cy="723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424242"/>
                </a:solidFill>
                <a:latin typeface="+mn-lt"/>
                <a:ea typeface="+mn-ea"/>
                <a:cs typeface="+mn-cs"/>
                <a:sym typeface="Calibri"/>
              </a:defRPr>
            </a:lvl1pPr>
          </a:lstStyle>
          <a:p>
            <a:pPr lvl="0">
              <a:defRPr sz="1800">
                <a:solidFill>
                  <a:srgbClr val="000000"/>
                </a:solidFill>
              </a:defRPr>
            </a:pPr>
            <a:r>
              <a:rPr sz="4000">
                <a:solidFill>
                  <a:srgbClr val="424242"/>
                </a:solidFill>
              </a:rPr>
              <a:t>m elements</a:t>
            </a:r>
          </a:p>
        </p:txBody>
      </p:sp>
      <p:grpSp>
        <p:nvGrpSpPr>
          <p:cNvPr id="136" name="Group 136"/>
          <p:cNvGrpSpPr/>
          <p:nvPr/>
        </p:nvGrpSpPr>
        <p:grpSpPr>
          <a:xfrm>
            <a:off x="6727760" y="3768511"/>
            <a:ext cx="3504667" cy="2719916"/>
            <a:chOff x="47560" y="47411"/>
            <a:chExt cx="3504665" cy="2719914"/>
          </a:xfrm>
        </p:grpSpPr>
        <p:sp>
          <p:nvSpPr>
            <p:cNvPr id="128" name="Shape 128"/>
            <p:cNvSpPr/>
            <p:nvPr/>
          </p:nvSpPr>
          <p:spPr>
            <a:xfrm flipH="1">
              <a:off x="47560" y="1085654"/>
              <a:ext cx="641135" cy="764195"/>
            </a:xfrm>
            <a:prstGeom prst="line">
              <a:avLst/>
            </a:prstGeom>
            <a:noFill/>
            <a:ln w="50800" cap="flat">
              <a:solidFill>
                <a:srgbClr val="C0C0C0"/>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9" name="Shape 129"/>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0" name="Shape 130"/>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1" name="Shape 131"/>
            <p:cNvSpPr/>
            <p:nvPr/>
          </p:nvSpPr>
          <p:spPr>
            <a:xfrm flipH="1" flipV="1">
              <a:off x="113902" y="18713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2" name="Shape 132"/>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3" name="Shape 133"/>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4" name="Shape 134"/>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5" name="Shape 135"/>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37" name="Shape 13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64</a:t>
            </a:fld>
            <a:endParaRPr sz="2000">
              <a:solidFill>
                <a:srgbClr val="C0C0C0"/>
              </a:solidFill>
            </a:endParaRPr>
          </a:p>
        </p:txBody>
      </p:sp>
      <p:sp>
        <p:nvSpPr>
          <p:cNvPr id="138" name="Shape 138"/>
          <p:cNvSpPr/>
          <p:nvPr/>
        </p:nvSpPr>
        <p:spPr>
          <a:xfrm>
            <a:off x="1549400" y="889000"/>
            <a:ext cx="9880600" cy="20320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39" name="Shape 139"/>
          <p:cNvSpPr/>
          <p:nvPr/>
        </p:nvSpPr>
        <p:spPr>
          <a:xfrm>
            <a:off x="2108200" y="1231900"/>
            <a:ext cx="2184400" cy="1346200"/>
          </a:xfrm>
          <a:prstGeom prst="roundRect">
            <a:avLst>
              <a:gd name="adj" fmla="val 14151"/>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intrusion detection</a:t>
            </a:r>
          </a:p>
        </p:txBody>
      </p:sp>
      <p:sp>
        <p:nvSpPr>
          <p:cNvPr id="140" name="Shape 140"/>
          <p:cNvSpPr/>
          <p:nvPr/>
        </p:nvSpPr>
        <p:spPr>
          <a:xfrm>
            <a:off x="7810500" y="1244600"/>
            <a:ext cx="3086100" cy="1320800"/>
          </a:xfrm>
          <a:prstGeom prst="roundRect">
            <a:avLst>
              <a:gd name="adj" fmla="val 1442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141" name="Shape 141"/>
          <p:cNvSpPr/>
          <p:nvPr/>
        </p:nvSpPr>
        <p:spPr>
          <a:xfrm>
            <a:off x="4787900" y="1244600"/>
            <a:ext cx="2527300" cy="1308100"/>
          </a:xfrm>
          <a:prstGeom prst="roundRect">
            <a:avLst>
              <a:gd name="adj" fmla="val 14563"/>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application acceleration</a:t>
            </a:r>
          </a:p>
        </p:txBody>
      </p:sp>
      <p:grpSp>
        <p:nvGrpSpPr>
          <p:cNvPr id="146" name="Group 146"/>
          <p:cNvGrpSpPr/>
          <p:nvPr/>
        </p:nvGrpSpPr>
        <p:grpSpPr>
          <a:xfrm>
            <a:off x="2019300" y="5041681"/>
            <a:ext cx="2198786" cy="2583925"/>
            <a:chOff x="63500" y="49599"/>
            <a:chExt cx="2198785" cy="2583924"/>
          </a:xfrm>
        </p:grpSpPr>
        <p:sp>
          <p:nvSpPr>
            <p:cNvPr id="142" name="Shape 142"/>
            <p:cNvSpPr/>
            <p:nvPr/>
          </p:nvSpPr>
          <p:spPr>
            <a:xfrm flipH="1">
              <a:off x="65840" y="1020332"/>
              <a:ext cx="1287219" cy="5507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3" name="Shape 143"/>
            <p:cNvSpPr/>
            <p:nvPr/>
          </p:nvSpPr>
          <p:spPr>
            <a:xfrm flipH="1" flipV="1">
              <a:off x="63500" y="1548418"/>
              <a:ext cx="1355979" cy="58013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4" name="Shape 144"/>
            <p:cNvSpPr/>
            <p:nvPr/>
          </p:nvSpPr>
          <p:spPr>
            <a:xfrm flipH="1">
              <a:off x="1327905" y="49599"/>
              <a:ext cx="911361" cy="94839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5" name="Shape 145"/>
            <p:cNvSpPr/>
            <p:nvPr/>
          </p:nvSpPr>
          <p:spPr>
            <a:xfrm flipH="1" flipV="1">
              <a:off x="1344767" y="1054710"/>
              <a:ext cx="917519" cy="157881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51" name="Group 151"/>
          <p:cNvGrpSpPr/>
          <p:nvPr/>
        </p:nvGrpSpPr>
        <p:grpSpPr>
          <a:xfrm>
            <a:off x="4155201" y="3912242"/>
            <a:ext cx="2623031" cy="1643538"/>
            <a:chOff x="69539" y="48288"/>
            <a:chExt cx="2623029" cy="1643536"/>
          </a:xfrm>
        </p:grpSpPr>
        <p:sp>
          <p:nvSpPr>
            <p:cNvPr id="147" name="Shape 147"/>
            <p:cNvSpPr/>
            <p:nvPr/>
          </p:nvSpPr>
          <p:spPr>
            <a:xfrm flipH="1">
              <a:off x="151339" y="48288"/>
              <a:ext cx="1109172" cy="11100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8" name="Shape 148"/>
            <p:cNvSpPr/>
            <p:nvPr/>
          </p:nvSpPr>
          <p:spPr>
            <a:xfrm flipH="1" flipV="1">
              <a:off x="69539" y="1192456"/>
              <a:ext cx="1223560" cy="3430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9" name="Shape 149"/>
            <p:cNvSpPr/>
            <p:nvPr/>
          </p:nvSpPr>
          <p:spPr>
            <a:xfrm flipH="1">
              <a:off x="1296910" y="141903"/>
              <a:ext cx="1395660" cy="138681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0" name="Shape 150"/>
            <p:cNvSpPr/>
            <p:nvPr/>
          </p:nvSpPr>
          <p:spPr>
            <a:xfrm flipH="1" flipV="1">
              <a:off x="1274135" y="1530992"/>
              <a:ext cx="1377070" cy="16083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56" name="Group 156"/>
          <p:cNvGrpSpPr/>
          <p:nvPr/>
        </p:nvGrpSpPr>
        <p:grpSpPr>
          <a:xfrm>
            <a:off x="4202190" y="6565488"/>
            <a:ext cx="2725188" cy="2244362"/>
            <a:chOff x="50350" y="50388"/>
            <a:chExt cx="2725186" cy="2244360"/>
          </a:xfrm>
        </p:grpSpPr>
        <p:sp>
          <p:nvSpPr>
            <p:cNvPr id="152" name="Shape 152"/>
            <p:cNvSpPr/>
            <p:nvPr/>
          </p:nvSpPr>
          <p:spPr>
            <a:xfrm flipH="1">
              <a:off x="50350" y="50388"/>
              <a:ext cx="1056722" cy="1057523"/>
            </a:xfrm>
            <a:prstGeom prst="line">
              <a:avLst/>
            </a:prstGeom>
            <a:noFill/>
            <a:ln w="50800" cap="flat">
              <a:solidFill>
                <a:srgbClr val="C0C0C0"/>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3" name="Shape 153"/>
            <p:cNvSpPr/>
            <p:nvPr/>
          </p:nvSpPr>
          <p:spPr>
            <a:xfrm flipH="1" flipV="1">
              <a:off x="51860" y="1134860"/>
              <a:ext cx="1296476" cy="363460"/>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4" name="Shape 154"/>
            <p:cNvSpPr/>
            <p:nvPr/>
          </p:nvSpPr>
          <p:spPr>
            <a:xfrm flipH="1">
              <a:off x="1336071" y="966479"/>
              <a:ext cx="1113807" cy="524142"/>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5" name="Shape 155"/>
            <p:cNvSpPr/>
            <p:nvPr/>
          </p:nvSpPr>
          <p:spPr>
            <a:xfrm flipH="1" flipV="1">
              <a:off x="1376795" y="1505574"/>
              <a:ext cx="1398743" cy="789176"/>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66" name="Group 166"/>
          <p:cNvGrpSpPr/>
          <p:nvPr/>
        </p:nvGrpSpPr>
        <p:grpSpPr>
          <a:xfrm>
            <a:off x="6740460" y="2244511"/>
            <a:ext cx="3504667" cy="2719916"/>
            <a:chOff x="47560" y="47411"/>
            <a:chExt cx="3504665" cy="2719914"/>
          </a:xfrm>
        </p:grpSpPr>
        <p:sp>
          <p:nvSpPr>
            <p:cNvPr id="158" name="Shape 158"/>
            <p:cNvSpPr/>
            <p:nvPr/>
          </p:nvSpPr>
          <p:spPr>
            <a:xfrm flipH="1">
              <a:off x="47560" y="1085654"/>
              <a:ext cx="641135" cy="764195"/>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9" name="Shape 159"/>
            <p:cNvSpPr/>
            <p:nvPr/>
          </p:nvSpPr>
          <p:spPr>
            <a:xfrm flipH="1">
              <a:off x="672913" y="47411"/>
              <a:ext cx="1080854" cy="10396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0" name="Shape 160"/>
            <p:cNvSpPr/>
            <p:nvPr/>
          </p:nvSpPr>
          <p:spPr>
            <a:xfrm flipH="1">
              <a:off x="721142" y="1036184"/>
              <a:ext cx="1380029" cy="716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1" name="Shape 161"/>
            <p:cNvSpPr/>
            <p:nvPr/>
          </p:nvSpPr>
          <p:spPr>
            <a:xfrm flipH="1" flipV="1">
              <a:off x="113902" y="1871380"/>
              <a:ext cx="1006642" cy="3912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2" name="Shape 162"/>
            <p:cNvSpPr/>
            <p:nvPr/>
          </p:nvSpPr>
          <p:spPr>
            <a:xfrm flipH="1">
              <a:off x="2082613" y="588539"/>
              <a:ext cx="711886" cy="4267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3" name="Shape 163"/>
            <p:cNvSpPr/>
            <p:nvPr/>
          </p:nvSpPr>
          <p:spPr>
            <a:xfrm flipH="1" flipV="1">
              <a:off x="2082613" y="1078837"/>
              <a:ext cx="677452" cy="47816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4" name="Shape 164"/>
            <p:cNvSpPr/>
            <p:nvPr/>
          </p:nvSpPr>
          <p:spPr>
            <a:xfrm flipH="1" flipV="1">
              <a:off x="2779788" y="1559183"/>
              <a:ext cx="598661" cy="120814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5" name="Shape 165"/>
            <p:cNvSpPr/>
            <p:nvPr/>
          </p:nvSpPr>
          <p:spPr>
            <a:xfrm flipH="1">
              <a:off x="2811684" y="1046999"/>
              <a:ext cx="740543" cy="46493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75" name="Group 175"/>
          <p:cNvGrpSpPr/>
          <p:nvPr/>
        </p:nvGrpSpPr>
        <p:grpSpPr>
          <a:xfrm>
            <a:off x="6575360" y="5686211"/>
            <a:ext cx="3504667" cy="2719916"/>
            <a:chOff x="47560" y="47411"/>
            <a:chExt cx="3504665" cy="2719914"/>
          </a:xfrm>
        </p:grpSpPr>
        <p:sp>
          <p:nvSpPr>
            <p:cNvPr id="167" name="Shape 167"/>
            <p:cNvSpPr/>
            <p:nvPr/>
          </p:nvSpPr>
          <p:spPr>
            <a:xfrm flipH="1">
              <a:off x="47560" y="1085654"/>
              <a:ext cx="641135" cy="764195"/>
            </a:xfrm>
            <a:prstGeom prst="line">
              <a:avLst/>
            </a:prstGeom>
            <a:noFill/>
            <a:ln w="50800" cap="flat">
              <a:solidFill>
                <a:srgbClr val="C0C0C0"/>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8" name="Shape 168"/>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9" name="Shape 169"/>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70" name="Shape 170"/>
            <p:cNvSpPr/>
            <p:nvPr/>
          </p:nvSpPr>
          <p:spPr>
            <a:xfrm flipH="1" flipV="1">
              <a:off x="113902" y="18713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71" name="Shape 171"/>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72" name="Shape 172"/>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73" name="Shape 173"/>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74" name="Shape 174"/>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84" name="Group 184"/>
          <p:cNvGrpSpPr/>
          <p:nvPr/>
        </p:nvGrpSpPr>
        <p:grpSpPr>
          <a:xfrm>
            <a:off x="6892860" y="7007011"/>
            <a:ext cx="3504667" cy="2719916"/>
            <a:chOff x="47560" y="47411"/>
            <a:chExt cx="3504665" cy="2719914"/>
          </a:xfrm>
        </p:grpSpPr>
        <p:sp>
          <p:nvSpPr>
            <p:cNvPr id="176" name="Shape 176"/>
            <p:cNvSpPr/>
            <p:nvPr/>
          </p:nvSpPr>
          <p:spPr>
            <a:xfrm flipH="1">
              <a:off x="47560" y="1085654"/>
              <a:ext cx="641135" cy="764195"/>
            </a:xfrm>
            <a:prstGeom prst="line">
              <a:avLst/>
            </a:prstGeom>
            <a:noFill/>
            <a:ln w="50800" cap="flat">
              <a:solidFill>
                <a:srgbClr val="C0C0C0"/>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77" name="Shape 177"/>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78" name="Shape 178"/>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79" name="Shape 179"/>
            <p:cNvSpPr/>
            <p:nvPr/>
          </p:nvSpPr>
          <p:spPr>
            <a:xfrm flipH="1" flipV="1">
              <a:off x="113902" y="18713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80" name="Shape 180"/>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81" name="Shape 181"/>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82" name="Shape 182"/>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83" name="Shape 183"/>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85" name="Shape 185"/>
          <p:cNvSpPr/>
          <p:nvPr/>
        </p:nvSpPr>
        <p:spPr>
          <a:xfrm>
            <a:off x="3423791" y="3314700"/>
            <a:ext cx="5709742" cy="723900"/>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4000">
                <a:solidFill>
                  <a:srgbClr val="942193"/>
                </a:solidFill>
              </a:rPr>
              <a:t>do not share mutable state</a:t>
            </a:r>
          </a:p>
        </p:txBody>
      </p:sp>
      <p:sp>
        <p:nvSpPr>
          <p:cNvPr id="187" name="Shape 187"/>
          <p:cNvSpPr/>
          <p:nvPr/>
        </p:nvSpPr>
        <p:spPr>
          <a:xfrm>
            <a:off x="3789585" y="8406129"/>
            <a:ext cx="5715001" cy="876300"/>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4000" dirty="0">
                <a:solidFill>
                  <a:srgbClr val="942193"/>
                </a:solidFill>
                <a:latin typeface="+mn-lt"/>
                <a:ea typeface="+mn-ea"/>
                <a:cs typeface="+mn-cs"/>
                <a:sym typeface="Calibri"/>
              </a:rPr>
              <a:t>verification time ∼ 2</a:t>
            </a:r>
            <a:r>
              <a:rPr sz="4000" baseline="31999" dirty="0">
                <a:solidFill>
                  <a:srgbClr val="942193"/>
                </a:solidFill>
                <a:latin typeface="+mn-lt"/>
                <a:ea typeface="+mn-ea"/>
                <a:cs typeface="+mn-cs"/>
                <a:sym typeface="Calibri"/>
              </a:rPr>
              <a:t> </a:t>
            </a:r>
            <a:r>
              <a:rPr sz="5000" baseline="31999" dirty="0">
                <a:solidFill>
                  <a:srgbClr val="942193"/>
                </a:solidFill>
                <a:latin typeface="+mn-lt"/>
                <a:ea typeface="+mn-ea"/>
                <a:cs typeface="+mn-cs"/>
                <a:sym typeface="Calibri"/>
              </a:rPr>
              <a:t>n m</a:t>
            </a:r>
          </a:p>
        </p:txBody>
      </p:sp>
      <p:sp>
        <p:nvSpPr>
          <p:cNvPr id="189" name="Shape 189"/>
          <p:cNvSpPr/>
          <p:nvPr/>
        </p:nvSpPr>
        <p:spPr>
          <a:xfrm rot="19710936">
            <a:off x="1009755" y="4451350"/>
            <a:ext cx="2643635" cy="13462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4000">
                <a:solidFill>
                  <a:srgbClr val="424242"/>
                </a:solidFill>
                <a:latin typeface="+mn-lt"/>
                <a:ea typeface="+mn-ea"/>
                <a:cs typeface="+mn-cs"/>
                <a:sym typeface="Calibri"/>
              </a:rPr>
              <a:t>n branches</a:t>
            </a:r>
          </a:p>
          <a:p>
            <a:pPr lvl="0">
              <a:defRPr sz="1800"/>
            </a:pPr>
            <a:r>
              <a:rPr sz="4000">
                <a:solidFill>
                  <a:srgbClr val="424242"/>
                </a:solidFill>
                <a:latin typeface="+mn-lt"/>
                <a:ea typeface="+mn-ea"/>
                <a:cs typeface="+mn-cs"/>
                <a:sym typeface="Calibri"/>
              </a:rPr>
              <a:t>per element</a:t>
            </a:r>
          </a:p>
        </p:txBody>
      </p:sp>
      <p:sp>
        <p:nvSpPr>
          <p:cNvPr id="191" name="Shape 191"/>
          <p:cNvSpPr/>
          <p:nvPr/>
        </p:nvSpPr>
        <p:spPr>
          <a:xfrm>
            <a:off x="8040905" y="1568092"/>
            <a:ext cx="2614836"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3600" dirty="0">
                <a:solidFill>
                  <a:srgbClr val="008F00"/>
                </a:solidFill>
              </a:rPr>
              <a:t>IP forwarding</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5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1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4" nodeType="clickEffect">
                                  <p:stCondLst>
                                    <p:cond delay="0"/>
                                  </p:stCondLst>
                                  <p:iterate>
                                    <p:tmAbs val="0"/>
                                  </p:iterate>
                                  <p:childTnLst>
                                    <p:set>
                                      <p:cBhvr>
                                        <p:cTn id="17" fill="hold"/>
                                        <p:tgtEl>
                                          <p:spTgt spid="16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5" nodeType="afterEffect">
                                  <p:stCondLst>
                                    <p:cond delay="0"/>
                                  </p:stCondLst>
                                  <p:iterate>
                                    <p:tmAbs val="0"/>
                                  </p:iterate>
                                  <p:childTnLst>
                                    <p:set>
                                      <p:cBhvr>
                                        <p:cTn id="20" fill="hold"/>
                                        <p:tgtEl>
                                          <p:spTgt spid="13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6" nodeType="afterEffect">
                                  <p:stCondLst>
                                    <p:cond delay="0"/>
                                  </p:stCondLst>
                                  <p:iterate>
                                    <p:tmAbs val="0"/>
                                  </p:iterate>
                                  <p:childTnLst>
                                    <p:set>
                                      <p:cBhvr>
                                        <p:cTn id="23" fill="hold"/>
                                        <p:tgtEl>
                                          <p:spTgt spid="17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1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8" nodeType="clickEffect">
                                  <p:stCondLst>
                                    <p:cond delay="0"/>
                                  </p:stCondLst>
                                  <p:iterate>
                                    <p:tmAbs val="0"/>
                                  </p:iterate>
                                  <p:childTnLst>
                                    <p:set>
                                      <p:cBhvr>
                                        <p:cTn id="30" fill="hold"/>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9" nodeType="clickEffect">
                                  <p:stCondLst>
                                    <p:cond delay="0"/>
                                  </p:stCondLst>
                                  <p:iterate>
                                    <p:tmAbs val="0"/>
                                  </p:iterate>
                                  <p:childTnLst>
                                    <p:set>
                                      <p:cBhvr>
                                        <p:cTn id="34" fill="hold"/>
                                        <p:tgtEl>
                                          <p:spTgt spid="1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1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1" nodeType="clickEffect">
                                  <p:stCondLst>
                                    <p:cond delay="0"/>
                                  </p:stCondLst>
                                  <p:iterate>
                                    <p:tmAbs val="0"/>
                                  </p:iterate>
                                  <p:childTnLst>
                                    <p:set>
                                      <p:cBhvr>
                                        <p:cTn id="42" fill="hold">
                                          <p:stCondLst>
                                            <p:cond delay="0"/>
                                          </p:stCondLst>
                                        </p:cTn>
                                        <p:tgtEl>
                                          <p:spTgt spid="18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2" nodeType="clickEffect">
                                  <p:stCondLst>
                                    <p:cond delay="0"/>
                                  </p:stCondLst>
                                  <p:iterate>
                                    <p:tmAbs val="0"/>
                                  </p:iterate>
                                  <p:childTnLst>
                                    <p:set>
                                      <p:cBhvr>
                                        <p:cTn id="46" fill="hold"/>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8" animBg="1" advAuto="0"/>
      <p:bldP spid="136" grpId="5" animBg="1" advAuto="0"/>
      <p:bldP spid="146" grpId="1" animBg="1" advAuto="0"/>
      <p:bldP spid="151" grpId="2" animBg="1" advAuto="0"/>
      <p:bldP spid="156" grpId="3" animBg="1" advAuto="0"/>
      <p:bldP spid="166" grpId="4" animBg="1" advAuto="0"/>
      <p:bldP spid="175" grpId="6" animBg="1" advAuto="0"/>
      <p:bldP spid="184" grpId="7" animBg="1" advAuto="0"/>
      <p:bldP spid="185" grpId="12" animBg="1" advAuto="0"/>
      <p:bldP spid="187" grpId="10" animBg="1" advAuto="0"/>
      <p:bldP spid="187" grpId="11" animBg="1" advAuto="0"/>
      <p:bldP spid="189" grpId="9"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65</a:t>
            </a:fld>
            <a:endParaRPr sz="2000">
              <a:solidFill>
                <a:srgbClr val="C0C0C0"/>
              </a:solidFill>
            </a:endParaRPr>
          </a:p>
        </p:txBody>
      </p:sp>
      <p:sp>
        <p:nvSpPr>
          <p:cNvPr id="138" name="Shape 138"/>
          <p:cNvSpPr/>
          <p:nvPr/>
        </p:nvSpPr>
        <p:spPr>
          <a:xfrm>
            <a:off x="1549400" y="889000"/>
            <a:ext cx="9880600" cy="20320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39" name="Shape 139"/>
          <p:cNvSpPr/>
          <p:nvPr/>
        </p:nvSpPr>
        <p:spPr>
          <a:xfrm>
            <a:off x="2108200" y="1231900"/>
            <a:ext cx="2184400" cy="1346200"/>
          </a:xfrm>
          <a:prstGeom prst="roundRect">
            <a:avLst>
              <a:gd name="adj" fmla="val 14151"/>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intrusion detection</a:t>
            </a:r>
          </a:p>
        </p:txBody>
      </p:sp>
      <p:sp>
        <p:nvSpPr>
          <p:cNvPr id="140" name="Shape 140"/>
          <p:cNvSpPr/>
          <p:nvPr/>
        </p:nvSpPr>
        <p:spPr>
          <a:xfrm>
            <a:off x="7810500" y="1244600"/>
            <a:ext cx="3086100" cy="1320800"/>
          </a:xfrm>
          <a:prstGeom prst="roundRect">
            <a:avLst>
              <a:gd name="adj" fmla="val 1442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141" name="Shape 141"/>
          <p:cNvSpPr/>
          <p:nvPr/>
        </p:nvSpPr>
        <p:spPr>
          <a:xfrm>
            <a:off x="4787900" y="1244600"/>
            <a:ext cx="2527300" cy="1308100"/>
          </a:xfrm>
          <a:prstGeom prst="roundRect">
            <a:avLst>
              <a:gd name="adj" fmla="val 14563"/>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application acceleration</a:t>
            </a:r>
          </a:p>
        </p:txBody>
      </p:sp>
      <p:grpSp>
        <p:nvGrpSpPr>
          <p:cNvPr id="146" name="Group 146"/>
          <p:cNvGrpSpPr/>
          <p:nvPr/>
        </p:nvGrpSpPr>
        <p:grpSpPr>
          <a:xfrm>
            <a:off x="2019300" y="5041681"/>
            <a:ext cx="2198786" cy="2583925"/>
            <a:chOff x="63500" y="49599"/>
            <a:chExt cx="2198785" cy="2583924"/>
          </a:xfrm>
        </p:grpSpPr>
        <p:sp>
          <p:nvSpPr>
            <p:cNvPr id="142" name="Shape 142"/>
            <p:cNvSpPr/>
            <p:nvPr/>
          </p:nvSpPr>
          <p:spPr>
            <a:xfrm flipH="1">
              <a:off x="65840" y="1020332"/>
              <a:ext cx="1287219" cy="5507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3" name="Shape 143"/>
            <p:cNvSpPr/>
            <p:nvPr/>
          </p:nvSpPr>
          <p:spPr>
            <a:xfrm flipH="1" flipV="1">
              <a:off x="63500" y="1548418"/>
              <a:ext cx="1355979" cy="58013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4" name="Shape 144"/>
            <p:cNvSpPr/>
            <p:nvPr/>
          </p:nvSpPr>
          <p:spPr>
            <a:xfrm flipH="1">
              <a:off x="1327905" y="49599"/>
              <a:ext cx="911361" cy="94839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5" name="Shape 145"/>
            <p:cNvSpPr/>
            <p:nvPr/>
          </p:nvSpPr>
          <p:spPr>
            <a:xfrm flipH="1" flipV="1">
              <a:off x="1344767" y="1054710"/>
              <a:ext cx="917519" cy="157881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51" name="Group 151"/>
          <p:cNvGrpSpPr/>
          <p:nvPr/>
        </p:nvGrpSpPr>
        <p:grpSpPr>
          <a:xfrm>
            <a:off x="4514466" y="5585012"/>
            <a:ext cx="2623031" cy="1643538"/>
            <a:chOff x="69539" y="48288"/>
            <a:chExt cx="2623029" cy="1643536"/>
          </a:xfrm>
        </p:grpSpPr>
        <p:sp>
          <p:nvSpPr>
            <p:cNvPr id="147" name="Shape 147"/>
            <p:cNvSpPr/>
            <p:nvPr/>
          </p:nvSpPr>
          <p:spPr>
            <a:xfrm flipH="1">
              <a:off x="151339" y="48288"/>
              <a:ext cx="1109172" cy="11100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8" name="Shape 148"/>
            <p:cNvSpPr/>
            <p:nvPr/>
          </p:nvSpPr>
          <p:spPr>
            <a:xfrm flipH="1" flipV="1">
              <a:off x="69539" y="1192456"/>
              <a:ext cx="1223560" cy="3430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9" name="Shape 149"/>
            <p:cNvSpPr/>
            <p:nvPr/>
          </p:nvSpPr>
          <p:spPr>
            <a:xfrm flipH="1">
              <a:off x="1296910" y="141903"/>
              <a:ext cx="1395660" cy="138681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0" name="Shape 150"/>
            <p:cNvSpPr/>
            <p:nvPr/>
          </p:nvSpPr>
          <p:spPr>
            <a:xfrm flipH="1" flipV="1">
              <a:off x="1274135" y="1530992"/>
              <a:ext cx="1377070" cy="16083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57" name="Shape 157"/>
          <p:cNvSpPr/>
          <p:nvPr/>
        </p:nvSpPr>
        <p:spPr>
          <a:xfrm>
            <a:off x="2023277" y="4737079"/>
            <a:ext cx="6473023" cy="2330108"/>
          </a:xfrm>
          <a:custGeom>
            <a:avLst/>
            <a:gdLst/>
            <a:ahLst/>
            <a:cxnLst>
              <a:cxn ang="0">
                <a:pos x="wd2" y="hd2"/>
              </a:cxn>
              <a:cxn ang="5400000">
                <a:pos x="wd2" y="hd2"/>
              </a:cxn>
              <a:cxn ang="10800000">
                <a:pos x="wd2" y="hd2"/>
              </a:cxn>
              <a:cxn ang="16200000">
                <a:pos x="wd2" y="hd2"/>
              </a:cxn>
            </a:cxnLst>
            <a:rect l="0" t="0" r="r" b="b"/>
            <a:pathLst>
              <a:path w="21600" h="21088" extrusionOk="0">
                <a:moveTo>
                  <a:pt x="21600" y="20919"/>
                </a:moveTo>
                <a:cubicBezTo>
                  <a:pt x="21600" y="20919"/>
                  <a:pt x="18799" y="17053"/>
                  <a:pt x="17898" y="17241"/>
                </a:cubicBezTo>
                <a:cubicBezTo>
                  <a:pt x="17458" y="17333"/>
                  <a:pt x="17068" y="20414"/>
                  <a:pt x="16517" y="20919"/>
                </a:cubicBezTo>
                <a:cubicBezTo>
                  <a:pt x="15823" y="21554"/>
                  <a:pt x="13392" y="20222"/>
                  <a:pt x="12787" y="19860"/>
                </a:cubicBezTo>
                <a:cubicBezTo>
                  <a:pt x="11871" y="19313"/>
                  <a:pt x="10021" y="17375"/>
                  <a:pt x="9284" y="17260"/>
                </a:cubicBezTo>
                <a:cubicBezTo>
                  <a:pt x="8736" y="17175"/>
                  <a:pt x="7834" y="81"/>
                  <a:pt x="7288" y="0"/>
                </a:cubicBezTo>
                <a:cubicBezTo>
                  <a:pt x="6976" y="-46"/>
                  <a:pt x="4396" y="8496"/>
                  <a:pt x="4034" y="9310"/>
                </a:cubicBezTo>
                <a:cubicBezTo>
                  <a:pt x="3534" y="10432"/>
                  <a:pt x="0" y="14482"/>
                  <a:pt x="0" y="14482"/>
                </a:cubicBezTo>
              </a:path>
            </a:pathLst>
          </a:custGeom>
          <a:ln w="63500">
            <a:solidFill>
              <a:srgbClr val="008F00"/>
            </a:solidFill>
            <a:miter lim="400000"/>
            <a:headEnd type="stealth"/>
            <a:tailEnd type="oval"/>
          </a:ln>
        </p:spPr>
        <p:txBody>
          <a:bodyPr lIns="0" tIns="0" rIns="0" bIns="0" anchor="ctr"/>
          <a:lstStyle/>
          <a:p>
            <a:pPr lvl="0"/>
            <a:endParaRPr/>
          </a:p>
        </p:txBody>
      </p:sp>
      <p:grpSp>
        <p:nvGrpSpPr>
          <p:cNvPr id="166" name="Group 166"/>
          <p:cNvGrpSpPr/>
          <p:nvPr/>
        </p:nvGrpSpPr>
        <p:grpSpPr>
          <a:xfrm>
            <a:off x="7599229" y="4737079"/>
            <a:ext cx="3504667" cy="2719916"/>
            <a:chOff x="47560" y="47411"/>
            <a:chExt cx="3504665" cy="2719914"/>
          </a:xfrm>
        </p:grpSpPr>
        <p:sp>
          <p:nvSpPr>
            <p:cNvPr id="158" name="Shape 158"/>
            <p:cNvSpPr/>
            <p:nvPr/>
          </p:nvSpPr>
          <p:spPr>
            <a:xfrm flipH="1">
              <a:off x="47560" y="1085654"/>
              <a:ext cx="641135" cy="764195"/>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9" name="Shape 159"/>
            <p:cNvSpPr/>
            <p:nvPr/>
          </p:nvSpPr>
          <p:spPr>
            <a:xfrm flipH="1">
              <a:off x="672913" y="47411"/>
              <a:ext cx="1080854" cy="10396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0" name="Shape 160"/>
            <p:cNvSpPr/>
            <p:nvPr/>
          </p:nvSpPr>
          <p:spPr>
            <a:xfrm flipH="1">
              <a:off x="721142" y="1036184"/>
              <a:ext cx="1380029" cy="716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1" name="Shape 161"/>
            <p:cNvSpPr/>
            <p:nvPr/>
          </p:nvSpPr>
          <p:spPr>
            <a:xfrm flipH="1" flipV="1">
              <a:off x="113902" y="1871380"/>
              <a:ext cx="1006642" cy="3912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2" name="Shape 162"/>
            <p:cNvSpPr/>
            <p:nvPr/>
          </p:nvSpPr>
          <p:spPr>
            <a:xfrm flipH="1">
              <a:off x="2082613" y="588539"/>
              <a:ext cx="711886" cy="4267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3" name="Shape 163"/>
            <p:cNvSpPr/>
            <p:nvPr/>
          </p:nvSpPr>
          <p:spPr>
            <a:xfrm flipH="1" flipV="1">
              <a:off x="2082613" y="1078837"/>
              <a:ext cx="677452" cy="47816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4" name="Shape 164"/>
            <p:cNvSpPr/>
            <p:nvPr/>
          </p:nvSpPr>
          <p:spPr>
            <a:xfrm flipH="1" flipV="1">
              <a:off x="2779788" y="1559183"/>
              <a:ext cx="598661" cy="120814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65" name="Shape 165"/>
            <p:cNvSpPr/>
            <p:nvPr/>
          </p:nvSpPr>
          <p:spPr>
            <a:xfrm flipH="1">
              <a:off x="2811684" y="1046999"/>
              <a:ext cx="740543" cy="46493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85" name="Shape 185"/>
          <p:cNvSpPr/>
          <p:nvPr/>
        </p:nvSpPr>
        <p:spPr>
          <a:xfrm>
            <a:off x="3423791" y="3314700"/>
            <a:ext cx="5709742" cy="723900"/>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4000" dirty="0">
                <a:solidFill>
                  <a:srgbClr val="942193"/>
                </a:solidFill>
              </a:rPr>
              <a:t>do not share mutable state</a:t>
            </a:r>
          </a:p>
        </p:txBody>
      </p:sp>
      <p:sp>
        <p:nvSpPr>
          <p:cNvPr id="186" name="Shape 186"/>
          <p:cNvSpPr/>
          <p:nvPr/>
        </p:nvSpPr>
        <p:spPr>
          <a:xfrm>
            <a:off x="2120900" y="8274050"/>
            <a:ext cx="8737600" cy="8763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4000" dirty="0">
                <a:solidFill>
                  <a:srgbClr val="942193"/>
                </a:solidFill>
                <a:latin typeface="+mn-lt"/>
                <a:ea typeface="+mn-ea"/>
                <a:cs typeface="+mn-cs"/>
                <a:sym typeface="Calibri"/>
              </a:rPr>
              <a:t>verification time ∼ m 2</a:t>
            </a:r>
            <a:r>
              <a:rPr sz="5000" baseline="31999" dirty="0">
                <a:solidFill>
                  <a:srgbClr val="942193"/>
                </a:solidFill>
                <a:latin typeface="+mn-lt"/>
                <a:ea typeface="+mn-ea"/>
                <a:cs typeface="+mn-cs"/>
                <a:sym typeface="Calibri"/>
              </a:rPr>
              <a:t> n</a:t>
            </a:r>
          </a:p>
        </p:txBody>
      </p:sp>
      <p:sp>
        <p:nvSpPr>
          <p:cNvPr id="188" name="Shape 188"/>
          <p:cNvSpPr/>
          <p:nvPr/>
        </p:nvSpPr>
        <p:spPr>
          <a:xfrm flipH="1" flipV="1">
            <a:off x="7683425" y="6517938"/>
            <a:ext cx="900954" cy="373680"/>
          </a:xfrm>
          <a:prstGeom prst="line">
            <a:avLst/>
          </a:prstGeom>
          <a:ln w="127000">
            <a:solidFill>
              <a:srgbClr val="FF2600"/>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90" name="Shape 190"/>
          <p:cNvSpPr/>
          <p:nvPr/>
        </p:nvSpPr>
        <p:spPr>
          <a:xfrm>
            <a:off x="8005216" y="1060450"/>
            <a:ext cx="2859994" cy="1511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pPr>
            <a:r>
              <a:rPr sz="3000">
                <a:solidFill>
                  <a:srgbClr val="008F00"/>
                </a:solidFill>
                <a:latin typeface="+mn-lt"/>
                <a:ea typeface="+mn-ea"/>
                <a:cs typeface="+mn-cs"/>
                <a:sym typeface="Calibri"/>
              </a:rPr>
              <a:t>...</a:t>
            </a:r>
          </a:p>
          <a:p>
            <a:pPr lvl="0" algn="l">
              <a:defRPr sz="1800"/>
            </a:pPr>
            <a:r>
              <a:rPr sz="3000">
                <a:solidFill>
                  <a:srgbClr val="008F00"/>
                </a:solidFill>
                <a:latin typeface="+mn-lt"/>
                <a:ea typeface="+mn-ea"/>
                <a:cs typeface="+mn-cs"/>
                <a:sym typeface="Calibri"/>
              </a:rPr>
              <a:t>assert(src != dst);</a:t>
            </a:r>
          </a:p>
          <a:p>
            <a:pPr lvl="0" algn="l">
              <a:defRPr sz="1800"/>
            </a:pPr>
            <a:r>
              <a:rPr sz="3000">
                <a:solidFill>
                  <a:srgbClr val="008F00"/>
                </a:solidFill>
                <a:latin typeface="+mn-lt"/>
                <a:ea typeface="+mn-ea"/>
                <a:cs typeface="+mn-cs"/>
                <a:sym typeface="Calibri"/>
              </a:rPr>
              <a:t>...</a:t>
            </a:r>
          </a:p>
        </p:txBody>
      </p:sp>
      <p:sp>
        <p:nvSpPr>
          <p:cNvPr id="67" name="Shape 191"/>
          <p:cNvSpPr/>
          <p:nvPr/>
        </p:nvSpPr>
        <p:spPr>
          <a:xfrm>
            <a:off x="8040905" y="1568092"/>
            <a:ext cx="2614836"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3600" dirty="0">
                <a:solidFill>
                  <a:srgbClr val="008F00"/>
                </a:solidFill>
              </a:rPr>
              <a:t>IP forwarding</a:t>
            </a:r>
          </a:p>
        </p:txBody>
      </p:sp>
    </p:spTree>
    <p:extLst>
      <p:ext uri="{BB962C8B-B14F-4D97-AF65-F5344CB8AC3E}">
        <p14:creationId xmlns:p14="http://schemas.microsoft.com/office/powerpoint/2010/main" val="2803824130"/>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iterate>
                                    <p:tmAbs val="0"/>
                                  </p:iterate>
                                  <p:childTnLst>
                                    <p:set>
                                      <p:cBhvr>
                                        <p:cTn id="22" fill="hold">
                                          <p:stCondLst>
                                            <p:cond delay="0"/>
                                          </p:stCondLst>
                                        </p:cTn>
                                        <p:tgtEl>
                                          <p:spTgt spid="18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90"/>
                                        </p:tgtEl>
                                        <p:attrNameLst>
                                          <p:attrName>style.visibility</p:attrName>
                                        </p:attrNameLst>
                                      </p:cBhvr>
                                      <p:to>
                                        <p:strVal val="visible"/>
                                      </p:to>
                                    </p:set>
                                  </p:childTnLst>
                                </p:cTn>
                              </p:par>
                            </p:childTnLst>
                          </p:cTn>
                        </p:par>
                        <p:par>
                          <p:cTn id="27" fill="hold">
                            <p:stCondLst>
                              <p:cond delay="0"/>
                            </p:stCondLst>
                            <p:childTnLst>
                              <p:par>
                                <p:cTn id="28" presetID="1" presetClass="exit" presetSubtype="0" fill="hold" grpId="0" nodeType="afterEffect">
                                  <p:stCondLst>
                                    <p:cond delay="0"/>
                                  </p:stCondLst>
                                  <p:childTnLst>
                                    <p:set>
                                      <p:cBhvr>
                                        <p:cTn id="29" dur="1" fill="hold">
                                          <p:stCondLst>
                                            <p:cond delay="0"/>
                                          </p:stCondLst>
                                        </p:cTn>
                                        <p:tgtEl>
                                          <p:spTgt spid="6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18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iterate>
                                    <p:tmAbs val="0"/>
                                  </p:iterate>
                                  <p:childTnLst>
                                    <p:set>
                                      <p:cBhvr>
                                        <p:cTn id="37" fill="hold"/>
                                        <p:tgtEl>
                                          <p:spTgt spid="157"/>
                                        </p:tgtEl>
                                        <p:attrNameLst>
                                          <p:attrName>style.visibility</p:attrName>
                                        </p:attrNameLst>
                                      </p:cBhvr>
                                      <p:to>
                                        <p:strVal val="visible"/>
                                      </p:to>
                                    </p:set>
                                    <p:animEffect transition="in" filter="wipe(right)">
                                      <p:cBhvr>
                                        <p:cTn id="38" dur="2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advAuto="0"/>
      <p:bldP spid="151" grpId="0" animBg="1" advAuto="0"/>
      <p:bldP spid="157" grpId="0" animBg="1" advAuto="0"/>
      <p:bldP spid="166" grpId="0" animBg="1" advAuto="0"/>
      <p:bldP spid="186" grpId="0" animBg="1" advAuto="0"/>
      <p:bldP spid="186" grpId="1" animBg="1" advAuto="0"/>
      <p:bldP spid="188" grpId="0" animBg="1" advAuto="0"/>
      <p:bldP spid="190" grpId="0" animBg="1" advAuto="0"/>
      <p:bldP spid="6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body" idx="1"/>
          </p:nvPr>
        </p:nvSpPr>
        <p:spPr>
          <a:xfrm>
            <a:off x="1231900" y="2552700"/>
            <a:ext cx="10287000" cy="51689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424242"/>
                </a:solidFill>
              </a:rPr>
              <a:t>Rule: </a:t>
            </a:r>
            <a:r>
              <a:rPr sz="4000">
                <a:solidFill>
                  <a:srgbClr val="942193"/>
                </a:solidFill>
              </a:rPr>
              <a:t>pipeline structure</a:t>
            </a:r>
            <a:endParaRPr sz="4000">
              <a:solidFill>
                <a:srgbClr val="424242"/>
              </a:solidFill>
            </a:endParaRPr>
          </a:p>
          <a:p>
            <a:pPr marL="1270000" lvl="1" indent="-508000">
              <a:spcBef>
                <a:spcPts val="1000"/>
              </a:spcBef>
              <a:defRPr sz="1800" i="0">
                <a:solidFill>
                  <a:srgbClr val="000000"/>
                </a:solidFill>
              </a:defRPr>
            </a:pPr>
            <a:r>
              <a:rPr sz="3400" i="1">
                <a:solidFill>
                  <a:srgbClr val="424242"/>
                </a:solidFill>
              </a:rPr>
              <a:t>distinct packet-processing elements</a:t>
            </a:r>
          </a:p>
          <a:p>
            <a:pPr marL="1270000" lvl="1" indent="-508000">
              <a:spcBef>
                <a:spcPts val="1000"/>
              </a:spcBef>
              <a:defRPr sz="1800" i="0">
                <a:solidFill>
                  <a:srgbClr val="000000"/>
                </a:solidFill>
              </a:defRPr>
            </a:pPr>
            <a:r>
              <a:rPr sz="3400" i="1">
                <a:solidFill>
                  <a:srgbClr val="424242"/>
                </a:solidFill>
              </a:rPr>
              <a:t>do not share mutable state </a:t>
            </a:r>
            <a:endParaRPr sz="4000">
              <a:solidFill>
                <a:srgbClr val="424242"/>
              </a:solidFill>
            </a:endParaRPr>
          </a:p>
          <a:p>
            <a:pPr marL="635000" lvl="0" indent="-635000">
              <a:spcBef>
                <a:spcPts val="6000"/>
              </a:spcBef>
              <a:defRPr sz="1800">
                <a:solidFill>
                  <a:srgbClr val="000000"/>
                </a:solidFill>
              </a:defRPr>
            </a:pPr>
            <a:r>
              <a:rPr sz="4000">
                <a:solidFill>
                  <a:srgbClr val="424242"/>
                </a:solidFill>
              </a:rPr>
              <a:t>Effect: compose at the element level </a:t>
            </a:r>
          </a:p>
          <a:p>
            <a:pPr marL="1270000" lvl="1" indent="-508000">
              <a:spcBef>
                <a:spcPts val="1000"/>
              </a:spcBef>
              <a:defRPr sz="1800" i="0">
                <a:solidFill>
                  <a:srgbClr val="000000"/>
                </a:solidFill>
              </a:defRPr>
            </a:pPr>
            <a:r>
              <a:rPr sz="3400" i="1">
                <a:solidFill>
                  <a:srgbClr val="424242"/>
                </a:solidFill>
              </a:rPr>
              <a:t>can reduce #paths from  </a:t>
            </a:r>
            <a:r>
              <a:rPr sz="3400">
                <a:solidFill>
                  <a:srgbClr val="424242"/>
                </a:solidFill>
              </a:rPr>
              <a:t>∼</a:t>
            </a:r>
            <a:r>
              <a:rPr sz="3400" i="1">
                <a:solidFill>
                  <a:srgbClr val="424242"/>
                </a:solidFill>
              </a:rPr>
              <a:t>  2 </a:t>
            </a:r>
            <a:r>
              <a:rPr sz="3400" i="1" baseline="31999">
                <a:solidFill>
                  <a:srgbClr val="424242"/>
                </a:solidFill>
              </a:rPr>
              <a:t>n m</a:t>
            </a:r>
            <a:endParaRPr sz="3400" i="1">
              <a:solidFill>
                <a:srgbClr val="424242"/>
              </a:solidFill>
            </a:endParaRPr>
          </a:p>
          <a:p>
            <a:pPr marL="1270000" lvl="1" indent="-508000">
              <a:spcBef>
                <a:spcPts val="1000"/>
              </a:spcBef>
              <a:defRPr sz="1800" i="0">
                <a:solidFill>
                  <a:srgbClr val="000000"/>
                </a:solidFill>
              </a:defRPr>
            </a:pPr>
            <a:r>
              <a:rPr sz="3400" i="1">
                <a:solidFill>
                  <a:srgbClr val="424242"/>
                </a:solidFill>
              </a:rPr>
              <a:t>to  </a:t>
            </a:r>
            <a:r>
              <a:rPr sz="3400">
                <a:solidFill>
                  <a:srgbClr val="424242"/>
                </a:solidFill>
              </a:rPr>
              <a:t>∼</a:t>
            </a:r>
            <a:r>
              <a:rPr sz="3400" i="1">
                <a:solidFill>
                  <a:srgbClr val="424242"/>
                </a:solidFill>
              </a:rPr>
              <a:t>  m 2 </a:t>
            </a:r>
            <a:r>
              <a:rPr sz="3400" i="1" baseline="31999">
                <a:solidFill>
                  <a:srgbClr val="424242"/>
                </a:solidFill>
              </a:rPr>
              <a:t>n</a:t>
            </a:r>
          </a:p>
        </p:txBody>
      </p:sp>
      <p:sp>
        <p:nvSpPr>
          <p:cNvPr id="194" name="Shape 194"/>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Pipeline decomposition</a:t>
            </a:r>
          </a:p>
        </p:txBody>
      </p:sp>
      <p:sp>
        <p:nvSpPr>
          <p:cNvPr id="195" name="Shape 195"/>
          <p:cNvSpPr>
            <a:spLocks noGrp="1"/>
          </p:cNvSpPr>
          <p:nvPr>
            <p:ph type="sldNum" sz="quarter" idx="2"/>
          </p:nvPr>
        </p:nvSpPr>
        <p:spPr>
          <a:xfrm>
            <a:off x="12101363" y="9093200"/>
            <a:ext cx="346374" cy="381000"/>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lgn="r">
              <a:defRPr>
                <a:uFill>
                  <a:solidFill>
                    <a:srgbClr val="9A9A9A"/>
                  </a:solidFill>
                </a:uFill>
              </a:defRPr>
            </a:lvl1pPr>
          </a:lstStyle>
          <a:p>
            <a:pPr lvl="0">
              <a:defRPr sz="1800">
                <a:solidFill>
                  <a:srgbClr val="000000"/>
                </a:solidFill>
                <a:uFillTx/>
              </a:defRPr>
            </a:pPr>
            <a:fld id="{86CB4B4D-7CA3-9044-876B-883B54F8677D}" type="slidenum">
              <a:rPr sz="2000">
                <a:solidFill>
                  <a:srgbClr val="C0C0C0"/>
                </a:solidFill>
                <a:uFill>
                  <a:solidFill>
                    <a:srgbClr val="9A9A9A"/>
                  </a:solidFill>
                </a:uFill>
              </a:rPr>
              <a:t>66</a:t>
            </a:fld>
            <a:endParaRPr sz="2000">
              <a:solidFill>
                <a:srgbClr val="C0C0C0"/>
              </a:solidFill>
              <a:uFill>
                <a:solidFill>
                  <a:srgbClr val="9A9A9A"/>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67</a:t>
            </a:fld>
            <a:endParaRPr sz="2000">
              <a:solidFill>
                <a:srgbClr val="C0C0C0"/>
              </a:solidFill>
            </a:endParaRPr>
          </a:p>
        </p:txBody>
      </p:sp>
      <p:sp>
        <p:nvSpPr>
          <p:cNvPr id="198" name="Shape 198"/>
          <p:cNvSpPr>
            <a:spLocks noGrp="1"/>
          </p:cNvSpPr>
          <p:nvPr>
            <p:ph type="body" idx="1"/>
          </p:nvPr>
        </p:nvSpPr>
        <p:spPr>
          <a:xfrm>
            <a:off x="1346200" y="2679700"/>
            <a:ext cx="10299700" cy="50419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C0C0C0"/>
                </a:solidFill>
              </a:rPr>
              <a:t>Pipeline</a:t>
            </a:r>
          </a:p>
          <a:p>
            <a:pPr marL="635000" lvl="0" indent="-635000">
              <a:spcBef>
                <a:spcPts val="2000"/>
              </a:spcBef>
              <a:defRPr sz="1800">
                <a:solidFill>
                  <a:srgbClr val="000000"/>
                </a:solidFill>
              </a:defRPr>
            </a:pPr>
            <a:r>
              <a:rPr sz="4000">
                <a:solidFill>
                  <a:srgbClr val="424242"/>
                </a:solidFill>
              </a:rPr>
              <a:t>Loops</a:t>
            </a:r>
          </a:p>
          <a:p>
            <a:pPr marL="635000" lvl="0" indent="-635000">
              <a:spcBef>
                <a:spcPts val="2000"/>
              </a:spcBef>
              <a:defRPr sz="1800">
                <a:solidFill>
                  <a:srgbClr val="000000"/>
                </a:solidFill>
              </a:defRPr>
            </a:pPr>
            <a:r>
              <a:rPr sz="4000">
                <a:solidFill>
                  <a:srgbClr val="C0C0C0"/>
                </a:solidFill>
              </a:rPr>
              <a:t>Data structures</a:t>
            </a:r>
          </a:p>
          <a:p>
            <a:pPr marL="635000" lvl="0" indent="-635000">
              <a:spcBef>
                <a:spcPts val="6000"/>
              </a:spcBef>
              <a:defRPr sz="1800">
                <a:solidFill>
                  <a:srgbClr val="000000"/>
                </a:solidFill>
              </a:defRPr>
            </a:pPr>
            <a:r>
              <a:rPr sz="4000">
                <a:solidFill>
                  <a:srgbClr val="C0C0C0"/>
                </a:solidFill>
              </a:rPr>
              <a:t>Results</a:t>
            </a:r>
          </a:p>
        </p:txBody>
      </p:sp>
      <p:sp>
        <p:nvSpPr>
          <p:cNvPr id="199" name="Shape 199"/>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Outline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68</a:t>
            </a:fld>
            <a:endParaRPr sz="2000">
              <a:solidFill>
                <a:srgbClr val="C0C0C0"/>
              </a:solidFill>
            </a:endParaRPr>
          </a:p>
        </p:txBody>
      </p:sp>
      <p:sp>
        <p:nvSpPr>
          <p:cNvPr id="202" name="Shape 202"/>
          <p:cNvSpPr/>
          <p:nvPr/>
        </p:nvSpPr>
        <p:spPr>
          <a:xfrm>
            <a:off x="1549400" y="889000"/>
            <a:ext cx="9880600" cy="20320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03" name="Shape 203"/>
          <p:cNvSpPr/>
          <p:nvPr/>
        </p:nvSpPr>
        <p:spPr>
          <a:xfrm>
            <a:off x="2108200" y="1231900"/>
            <a:ext cx="2184400" cy="1346200"/>
          </a:xfrm>
          <a:prstGeom prst="roundRect">
            <a:avLst>
              <a:gd name="adj" fmla="val 14151"/>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04" name="Shape 204"/>
          <p:cNvSpPr/>
          <p:nvPr/>
        </p:nvSpPr>
        <p:spPr>
          <a:xfrm>
            <a:off x="7810500" y="1244600"/>
            <a:ext cx="3086100" cy="1320800"/>
          </a:xfrm>
          <a:prstGeom prst="roundRect">
            <a:avLst>
              <a:gd name="adj" fmla="val 1442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05" name="Shape 205"/>
          <p:cNvSpPr/>
          <p:nvPr/>
        </p:nvSpPr>
        <p:spPr>
          <a:xfrm>
            <a:off x="4787900" y="1244600"/>
            <a:ext cx="2527300" cy="1308100"/>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grpSp>
        <p:nvGrpSpPr>
          <p:cNvPr id="210" name="Group 210"/>
          <p:cNvGrpSpPr/>
          <p:nvPr/>
        </p:nvGrpSpPr>
        <p:grpSpPr>
          <a:xfrm>
            <a:off x="2019300" y="5041681"/>
            <a:ext cx="2198786" cy="2583925"/>
            <a:chOff x="63500" y="49599"/>
            <a:chExt cx="2198785" cy="2583924"/>
          </a:xfrm>
        </p:grpSpPr>
        <p:sp>
          <p:nvSpPr>
            <p:cNvPr id="206" name="Shape 206"/>
            <p:cNvSpPr/>
            <p:nvPr/>
          </p:nvSpPr>
          <p:spPr>
            <a:xfrm flipH="1">
              <a:off x="65840" y="1020332"/>
              <a:ext cx="1287219" cy="5507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7" name="Shape 207"/>
            <p:cNvSpPr/>
            <p:nvPr/>
          </p:nvSpPr>
          <p:spPr>
            <a:xfrm flipH="1" flipV="1">
              <a:off x="63500" y="1548418"/>
              <a:ext cx="1355979" cy="58013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8" name="Shape 208"/>
            <p:cNvSpPr/>
            <p:nvPr/>
          </p:nvSpPr>
          <p:spPr>
            <a:xfrm flipH="1">
              <a:off x="1327905" y="49599"/>
              <a:ext cx="911361" cy="94839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9" name="Shape 209"/>
            <p:cNvSpPr/>
            <p:nvPr/>
          </p:nvSpPr>
          <p:spPr>
            <a:xfrm flipH="1" flipV="1">
              <a:off x="1344767" y="1054710"/>
              <a:ext cx="917519" cy="157881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215" name="Group 215"/>
          <p:cNvGrpSpPr/>
          <p:nvPr/>
        </p:nvGrpSpPr>
        <p:grpSpPr>
          <a:xfrm>
            <a:off x="4536201" y="5563242"/>
            <a:ext cx="2623031" cy="1643538"/>
            <a:chOff x="69539" y="48288"/>
            <a:chExt cx="2623029" cy="1643536"/>
          </a:xfrm>
        </p:grpSpPr>
        <p:sp>
          <p:nvSpPr>
            <p:cNvPr id="211" name="Shape 211"/>
            <p:cNvSpPr/>
            <p:nvPr/>
          </p:nvSpPr>
          <p:spPr>
            <a:xfrm flipH="1">
              <a:off x="151339" y="48288"/>
              <a:ext cx="1109172" cy="11100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2" name="Shape 212"/>
            <p:cNvSpPr/>
            <p:nvPr/>
          </p:nvSpPr>
          <p:spPr>
            <a:xfrm flipH="1" flipV="1">
              <a:off x="69539" y="1192456"/>
              <a:ext cx="1223560" cy="3430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3" name="Shape 213"/>
            <p:cNvSpPr/>
            <p:nvPr/>
          </p:nvSpPr>
          <p:spPr>
            <a:xfrm flipH="1">
              <a:off x="1296910" y="141903"/>
              <a:ext cx="1395660" cy="138681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4" name="Shape 214"/>
            <p:cNvSpPr/>
            <p:nvPr/>
          </p:nvSpPr>
          <p:spPr>
            <a:xfrm flipH="1" flipV="1">
              <a:off x="1274135" y="1530992"/>
              <a:ext cx="1377070" cy="16083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224" name="Group 224"/>
          <p:cNvGrpSpPr/>
          <p:nvPr/>
        </p:nvGrpSpPr>
        <p:grpSpPr>
          <a:xfrm>
            <a:off x="7616946" y="4733711"/>
            <a:ext cx="3504667" cy="2719916"/>
            <a:chOff x="47560" y="47411"/>
            <a:chExt cx="3504665" cy="2719914"/>
          </a:xfrm>
        </p:grpSpPr>
        <p:sp>
          <p:nvSpPr>
            <p:cNvPr id="216" name="Shape 216"/>
            <p:cNvSpPr/>
            <p:nvPr/>
          </p:nvSpPr>
          <p:spPr>
            <a:xfrm flipH="1">
              <a:off x="47560" y="1085654"/>
              <a:ext cx="641135" cy="764195"/>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7" name="Shape 217"/>
            <p:cNvSpPr/>
            <p:nvPr/>
          </p:nvSpPr>
          <p:spPr>
            <a:xfrm flipH="1">
              <a:off x="672913" y="47411"/>
              <a:ext cx="1080854" cy="10396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8" name="Shape 218"/>
            <p:cNvSpPr/>
            <p:nvPr/>
          </p:nvSpPr>
          <p:spPr>
            <a:xfrm flipH="1">
              <a:off x="721142" y="1036184"/>
              <a:ext cx="1380029" cy="716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9" name="Shape 219"/>
            <p:cNvSpPr/>
            <p:nvPr/>
          </p:nvSpPr>
          <p:spPr>
            <a:xfrm flipH="1" flipV="1">
              <a:off x="113902" y="1871380"/>
              <a:ext cx="1006642" cy="3912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20" name="Shape 220"/>
            <p:cNvSpPr/>
            <p:nvPr/>
          </p:nvSpPr>
          <p:spPr>
            <a:xfrm flipH="1">
              <a:off x="2082613" y="588539"/>
              <a:ext cx="711886" cy="4267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21" name="Shape 221"/>
            <p:cNvSpPr/>
            <p:nvPr/>
          </p:nvSpPr>
          <p:spPr>
            <a:xfrm flipH="1" flipV="1">
              <a:off x="2082613" y="1078837"/>
              <a:ext cx="677452" cy="47816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22" name="Shape 222"/>
            <p:cNvSpPr/>
            <p:nvPr/>
          </p:nvSpPr>
          <p:spPr>
            <a:xfrm flipH="1" flipV="1">
              <a:off x="2779788" y="1559183"/>
              <a:ext cx="598661" cy="120814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23" name="Shape 223"/>
            <p:cNvSpPr/>
            <p:nvPr/>
          </p:nvSpPr>
          <p:spPr>
            <a:xfrm flipH="1">
              <a:off x="2811684" y="1046999"/>
              <a:ext cx="740543" cy="46493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225" name="Shape 225"/>
          <p:cNvSpPr/>
          <p:nvPr/>
        </p:nvSpPr>
        <p:spPr>
          <a:xfrm>
            <a:off x="5044671" y="1568450"/>
            <a:ext cx="1965202"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IP options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210"/>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3" nodeType="afterEffect">
                                  <p:stCondLst>
                                    <p:cond delay="0"/>
                                  </p:stCondLst>
                                  <p:iterate>
                                    <p:tmAbs val="0"/>
                                  </p:iterate>
                                  <p:childTnLst>
                                    <p:set>
                                      <p:cBhvr>
                                        <p:cTn id="13" fill="hold">
                                          <p:stCondLst>
                                            <p:cond delay="0"/>
                                          </p:stCondLst>
                                        </p:cTn>
                                        <p:tgtEl>
                                          <p:spTgt spid="224"/>
                                        </p:tgtEl>
                                        <p:attrNameLst>
                                          <p:attrName>style.visibility</p:attrName>
                                        </p:attrNameLst>
                                      </p:cBhvr>
                                      <p:to>
                                        <p:strVal val="hidden"/>
                                      </p:to>
                                    </p:set>
                                  </p:childTnLst>
                                </p:cTn>
                              </p:par>
                            </p:childTnLst>
                          </p:cTn>
                        </p:par>
                        <p:par>
                          <p:cTn id="14" fill="hold">
                            <p:stCondLst>
                              <p:cond delay="0"/>
                            </p:stCondLst>
                            <p:childTnLst>
                              <p:par>
                                <p:cTn id="15" presetID="1" presetClass="exit" presetSubtype="0" fill="hold" grpId="4" nodeType="afterEffect">
                                  <p:stCondLst>
                                    <p:cond delay="0"/>
                                  </p:stCondLst>
                                  <p:iterate>
                                    <p:tmAbs val="0"/>
                                  </p:iterate>
                                  <p:childTnLst>
                                    <p:set>
                                      <p:cBhvr>
                                        <p:cTn id="16" fill="hold">
                                          <p:stCondLst>
                                            <p:cond delay="0"/>
                                          </p:stCondLst>
                                        </p:cTn>
                                        <p:tgtEl>
                                          <p:spTgt spid="203"/>
                                        </p:tgtEl>
                                        <p:attrNameLst>
                                          <p:attrName>style.visibility</p:attrName>
                                        </p:attrNameLst>
                                      </p:cBhvr>
                                      <p:to>
                                        <p:strVal val="hidden"/>
                                      </p:to>
                                    </p:set>
                                  </p:childTnLst>
                                </p:cTn>
                              </p:par>
                            </p:childTnLst>
                          </p:cTn>
                        </p:par>
                        <p:par>
                          <p:cTn id="17" fill="hold">
                            <p:stCondLst>
                              <p:cond delay="0"/>
                            </p:stCondLst>
                            <p:childTnLst>
                              <p:par>
                                <p:cTn id="18" presetID="1" presetClass="exit" presetSubtype="0" fill="hold" grpId="5" nodeType="afterEffect">
                                  <p:stCondLst>
                                    <p:cond delay="0"/>
                                  </p:stCondLst>
                                  <p:iterate>
                                    <p:tmAbs val="0"/>
                                  </p:iterate>
                                  <p:childTnLst>
                                    <p:set>
                                      <p:cBhvr>
                                        <p:cTn id="19" fill="hold">
                                          <p:stCondLst>
                                            <p:cond delay="0"/>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4" animBg="1" advAuto="0"/>
      <p:bldP spid="204" grpId="5" animBg="1" advAuto="0"/>
      <p:bldP spid="210" grpId="2" animBg="1" advAuto="0"/>
      <p:bldP spid="224" grpId="3" animBg="1" advAuto="0"/>
      <p:bldP spid="225" grpId="1"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6044434" y="2761965"/>
            <a:ext cx="2641601" cy="723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424242"/>
                </a:solidFill>
                <a:latin typeface="+mn-lt"/>
                <a:ea typeface="+mn-ea"/>
                <a:cs typeface="+mn-cs"/>
                <a:sym typeface="Calibri"/>
              </a:defRPr>
            </a:lvl1pPr>
          </a:lstStyle>
          <a:p>
            <a:pPr lvl="0">
              <a:defRPr sz="1800">
                <a:solidFill>
                  <a:srgbClr val="000000"/>
                </a:solidFill>
              </a:defRPr>
            </a:pPr>
            <a:r>
              <a:rPr sz="4000">
                <a:solidFill>
                  <a:srgbClr val="424242"/>
                </a:solidFill>
              </a:rPr>
              <a:t>m options</a:t>
            </a:r>
          </a:p>
        </p:txBody>
      </p:sp>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69</a:t>
            </a:fld>
            <a:endParaRPr sz="2000">
              <a:solidFill>
                <a:srgbClr val="C0C0C0"/>
              </a:solidFill>
            </a:endParaRPr>
          </a:p>
        </p:txBody>
      </p:sp>
      <p:grpSp>
        <p:nvGrpSpPr>
          <p:cNvPr id="232" name="Group 232"/>
          <p:cNvGrpSpPr/>
          <p:nvPr/>
        </p:nvGrpSpPr>
        <p:grpSpPr>
          <a:xfrm>
            <a:off x="3746500" y="7477009"/>
            <a:ext cx="2075532" cy="3989223"/>
            <a:chOff x="0" y="33908"/>
            <a:chExt cx="2075531" cy="3989221"/>
          </a:xfrm>
        </p:grpSpPr>
        <p:sp>
          <p:nvSpPr>
            <p:cNvPr id="229" name="Shape 229"/>
            <p:cNvSpPr/>
            <p:nvPr/>
          </p:nvSpPr>
          <p:spPr>
            <a:xfrm flipH="1">
              <a:off x="24604" y="33908"/>
              <a:ext cx="1987727" cy="1157161"/>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30" name="Shape 230"/>
            <p:cNvSpPr/>
            <p:nvPr/>
          </p:nvSpPr>
          <p:spPr>
            <a:xfrm flipH="1" flipV="1">
              <a:off x="0" y="1142098"/>
              <a:ext cx="2022990" cy="965320"/>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31" name="Shape 231"/>
            <p:cNvSpPr/>
            <p:nvPr/>
          </p:nvSpPr>
          <p:spPr>
            <a:xfrm flipH="1" flipV="1">
              <a:off x="63658" y="1201727"/>
              <a:ext cx="2011874" cy="2821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236" name="Group 236"/>
          <p:cNvGrpSpPr/>
          <p:nvPr/>
        </p:nvGrpSpPr>
        <p:grpSpPr>
          <a:xfrm>
            <a:off x="3746499" y="5030436"/>
            <a:ext cx="2075533" cy="4289496"/>
            <a:chOff x="0" y="39336"/>
            <a:chExt cx="2075531" cy="4289495"/>
          </a:xfrm>
        </p:grpSpPr>
        <p:sp>
          <p:nvSpPr>
            <p:cNvPr id="233" name="Shape 233"/>
            <p:cNvSpPr/>
            <p:nvPr/>
          </p:nvSpPr>
          <p:spPr>
            <a:xfrm flipH="1">
              <a:off x="24604" y="39336"/>
              <a:ext cx="2021145" cy="145743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34" name="Shape 234"/>
            <p:cNvSpPr/>
            <p:nvPr/>
          </p:nvSpPr>
          <p:spPr>
            <a:xfrm flipH="1" flipV="1">
              <a:off x="0" y="1447800"/>
              <a:ext cx="2012425" cy="748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35" name="Shape 235"/>
            <p:cNvSpPr/>
            <p:nvPr/>
          </p:nvSpPr>
          <p:spPr>
            <a:xfrm flipH="1" flipV="1">
              <a:off x="63658" y="1507429"/>
              <a:ext cx="2011874" cy="2821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237" name="Shape 237"/>
          <p:cNvSpPr/>
          <p:nvPr/>
        </p:nvSpPr>
        <p:spPr>
          <a:xfrm>
            <a:off x="-50800" y="889000"/>
            <a:ext cx="13068300" cy="20320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38" name="Shape 238"/>
          <p:cNvSpPr/>
          <p:nvPr/>
        </p:nvSpPr>
        <p:spPr>
          <a:xfrm>
            <a:off x="1879600" y="1270000"/>
            <a:ext cx="9334500" cy="1308100"/>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39" name="Shape 239"/>
          <p:cNvSpPr/>
          <p:nvPr/>
        </p:nvSpPr>
        <p:spPr>
          <a:xfrm flipH="1">
            <a:off x="1761910" y="4298445"/>
            <a:ext cx="2000415" cy="1419380"/>
          </a:xfrm>
          <a:prstGeom prst="line">
            <a:avLst/>
          </a:prstGeom>
          <a:ln w="50800">
            <a:solidFill>
              <a:srgbClr val="797979"/>
            </a:solidFill>
            <a:miter lim="400000"/>
            <a:headEnd type="oval"/>
            <a:tail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240" name="Shape 240"/>
          <p:cNvSpPr/>
          <p:nvPr/>
        </p:nvSpPr>
        <p:spPr>
          <a:xfrm flipH="1" flipV="1">
            <a:off x="1710762" y="5697316"/>
            <a:ext cx="2012426" cy="748404"/>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241" name="Shape 241"/>
          <p:cNvSpPr/>
          <p:nvPr/>
        </p:nvSpPr>
        <p:spPr>
          <a:xfrm flipH="1" flipV="1">
            <a:off x="1812838" y="5769379"/>
            <a:ext cx="1974373" cy="2817210"/>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242" name="Shape 242"/>
          <p:cNvSpPr/>
          <p:nvPr/>
        </p:nvSpPr>
        <p:spPr>
          <a:xfrm>
            <a:off x="7435242" y="1536700"/>
            <a:ext cx="46054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t>
            </a:r>
          </a:p>
        </p:txBody>
      </p:sp>
      <p:sp>
        <p:nvSpPr>
          <p:cNvPr id="243" name="Shape 243"/>
          <p:cNvSpPr/>
          <p:nvPr/>
        </p:nvSpPr>
        <p:spPr>
          <a:xfrm>
            <a:off x="2006655" y="1530350"/>
            <a:ext cx="1894435"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option #1</a:t>
            </a:r>
          </a:p>
        </p:txBody>
      </p:sp>
      <p:sp>
        <p:nvSpPr>
          <p:cNvPr id="244" name="Shape 244"/>
          <p:cNvSpPr/>
          <p:nvPr/>
        </p:nvSpPr>
        <p:spPr>
          <a:xfrm>
            <a:off x="9064550" y="1574800"/>
            <a:ext cx="2027933"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option #m</a:t>
            </a:r>
          </a:p>
        </p:txBody>
      </p:sp>
      <p:sp>
        <p:nvSpPr>
          <p:cNvPr id="245" name="Shape 245"/>
          <p:cNvSpPr/>
          <p:nvPr/>
        </p:nvSpPr>
        <p:spPr>
          <a:xfrm>
            <a:off x="4318000" y="1549400"/>
            <a:ext cx="1894434"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option #2</a:t>
            </a:r>
          </a:p>
        </p:txBody>
      </p:sp>
      <p:sp>
        <p:nvSpPr>
          <p:cNvPr id="246" name="Shape 246"/>
          <p:cNvSpPr/>
          <p:nvPr/>
        </p:nvSpPr>
        <p:spPr>
          <a:xfrm flipH="1" flipV="1">
            <a:off x="3790273" y="4309515"/>
            <a:ext cx="1896966" cy="431826"/>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247" name="Shape 247"/>
          <p:cNvSpPr/>
          <p:nvPr/>
        </p:nvSpPr>
        <p:spPr>
          <a:xfrm flipH="1" flipV="1">
            <a:off x="3797299" y="4318001"/>
            <a:ext cx="1957323" cy="2508903"/>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248" name="Shape 248"/>
          <p:cNvSpPr/>
          <p:nvPr/>
        </p:nvSpPr>
        <p:spPr>
          <a:xfrm>
            <a:off x="2134722" y="8280400"/>
            <a:ext cx="8699501" cy="876300"/>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4000">
                <a:solidFill>
                  <a:srgbClr val="942193"/>
                </a:solidFill>
                <a:latin typeface="+mn-lt"/>
                <a:ea typeface="+mn-ea"/>
                <a:cs typeface="+mn-cs"/>
                <a:sym typeface="Calibri"/>
              </a:rPr>
              <a:t>verification time ∼ n</a:t>
            </a:r>
            <a:r>
              <a:rPr sz="4000" baseline="31999">
                <a:solidFill>
                  <a:srgbClr val="942193"/>
                </a:solidFill>
                <a:latin typeface="+mn-lt"/>
                <a:ea typeface="+mn-ea"/>
                <a:cs typeface="+mn-cs"/>
                <a:sym typeface="Calibri"/>
              </a:rPr>
              <a:t> </a:t>
            </a:r>
            <a:r>
              <a:rPr sz="5000" baseline="31999">
                <a:solidFill>
                  <a:srgbClr val="942193"/>
                </a:solidFill>
                <a:latin typeface="+mn-lt"/>
                <a:ea typeface="+mn-ea"/>
                <a:cs typeface="+mn-cs"/>
                <a:sym typeface="Calibri"/>
              </a:rPr>
              <a:t>m</a:t>
            </a:r>
          </a:p>
        </p:txBody>
      </p:sp>
      <p:sp>
        <p:nvSpPr>
          <p:cNvPr id="249" name="Shape 249"/>
          <p:cNvSpPr/>
          <p:nvPr/>
        </p:nvSpPr>
        <p:spPr>
          <a:xfrm flipH="1">
            <a:off x="3727357" y="2846377"/>
            <a:ext cx="2014342" cy="1471889"/>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250" name="Shape 250"/>
          <p:cNvSpPr/>
          <p:nvPr/>
        </p:nvSpPr>
        <p:spPr>
          <a:xfrm rot="19710936">
            <a:off x="525443" y="4197349"/>
            <a:ext cx="1961258"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4000">
                <a:solidFill>
                  <a:srgbClr val="424242"/>
                </a:solidFill>
                <a:latin typeface="+mn-lt"/>
                <a:ea typeface="+mn-ea"/>
                <a:cs typeface="+mn-cs"/>
                <a:sym typeface="Calibri"/>
              </a:rPr>
              <a:t>n option</a:t>
            </a:r>
          </a:p>
          <a:p>
            <a:pPr lvl="0">
              <a:defRPr sz="1800"/>
            </a:pPr>
            <a:r>
              <a:rPr sz="4000">
                <a:solidFill>
                  <a:srgbClr val="424242"/>
                </a:solidFill>
                <a:latin typeface="+mn-lt"/>
                <a:ea typeface="+mn-ea"/>
                <a:cs typeface="+mn-cs"/>
                <a:sym typeface="Calibri"/>
              </a:rPr>
              <a:t>types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39"/>
                                        </p:tgtEl>
                                        <p:attrNameLst>
                                          <p:attrName>style.visibility</p:attrName>
                                        </p:attrNameLst>
                                      </p:cBhvr>
                                      <p:to>
                                        <p:strVal val="visible"/>
                                      </p:to>
                                    </p:set>
                                    <p:animEffect transition="in" filter="wipe(left)">
                                      <p:cBhvr>
                                        <p:cTn id="7" dur="1000"/>
                                        <p:tgtEl>
                                          <p:spTgt spid="239"/>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240"/>
                                        </p:tgtEl>
                                        <p:attrNameLst>
                                          <p:attrName>style.visibility</p:attrName>
                                        </p:attrNameLst>
                                      </p:cBhvr>
                                      <p:to>
                                        <p:strVal val="visible"/>
                                      </p:to>
                                    </p:set>
                                    <p:animEffect transition="in" filter="wipe(left)">
                                      <p:cBhvr>
                                        <p:cTn id="11" dur="1000"/>
                                        <p:tgtEl>
                                          <p:spTgt spid="240"/>
                                        </p:tgtEl>
                                      </p:cBhvr>
                                    </p:animEffect>
                                  </p:childTnLst>
                                </p:cTn>
                              </p:par>
                            </p:childTnLst>
                          </p:cTn>
                        </p:par>
                        <p:par>
                          <p:cTn id="12" fill="hold">
                            <p:stCondLst>
                              <p:cond delay="2000"/>
                            </p:stCondLst>
                            <p:childTnLst>
                              <p:par>
                                <p:cTn id="13" presetID="22" presetClass="entr" presetSubtype="8" fill="hold" grpId="3" nodeType="afterEffect">
                                  <p:stCondLst>
                                    <p:cond delay="0"/>
                                  </p:stCondLst>
                                  <p:iterate>
                                    <p:tmAbs val="0"/>
                                  </p:iterate>
                                  <p:childTnLst>
                                    <p:set>
                                      <p:cBhvr>
                                        <p:cTn id="14" fill="hold"/>
                                        <p:tgtEl>
                                          <p:spTgt spid="241"/>
                                        </p:tgtEl>
                                        <p:attrNameLst>
                                          <p:attrName>style.visibility</p:attrName>
                                        </p:attrNameLst>
                                      </p:cBhvr>
                                      <p:to>
                                        <p:strVal val="visible"/>
                                      </p:to>
                                    </p:set>
                                    <p:animEffect transition="in" filter="wipe(left)">
                                      <p:cBhvr>
                                        <p:cTn id="15" dur="1000"/>
                                        <p:tgtEl>
                                          <p:spTgt spid="2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249"/>
                                        </p:tgtEl>
                                        <p:attrNameLst>
                                          <p:attrName>style.visibility</p:attrName>
                                        </p:attrNameLst>
                                      </p:cBhvr>
                                      <p:to>
                                        <p:strVal val="visible"/>
                                      </p:to>
                                    </p:set>
                                    <p:animEffect transition="in" filter="wipe(left)">
                                      <p:cBhvr>
                                        <p:cTn id="20" dur="500"/>
                                        <p:tgtEl>
                                          <p:spTgt spid="249"/>
                                        </p:tgtEl>
                                      </p:cBhvr>
                                    </p:animEffect>
                                  </p:childTnLst>
                                </p:cTn>
                              </p:par>
                            </p:childTnLst>
                          </p:cTn>
                        </p:par>
                        <p:par>
                          <p:cTn id="21" fill="hold">
                            <p:stCondLst>
                              <p:cond delay="500"/>
                            </p:stCondLst>
                            <p:childTnLst>
                              <p:par>
                                <p:cTn id="22" presetID="22" presetClass="entr" presetSubtype="8" fill="hold" grpId="5" nodeType="afterEffect">
                                  <p:stCondLst>
                                    <p:cond delay="0"/>
                                  </p:stCondLst>
                                  <p:iterate>
                                    <p:tmAbs val="0"/>
                                  </p:iterate>
                                  <p:childTnLst>
                                    <p:set>
                                      <p:cBhvr>
                                        <p:cTn id="23" fill="hold"/>
                                        <p:tgtEl>
                                          <p:spTgt spid="246"/>
                                        </p:tgtEl>
                                        <p:attrNameLst>
                                          <p:attrName>style.visibility</p:attrName>
                                        </p:attrNameLst>
                                      </p:cBhvr>
                                      <p:to>
                                        <p:strVal val="visible"/>
                                      </p:to>
                                    </p:set>
                                    <p:animEffect transition="in" filter="wipe(left)">
                                      <p:cBhvr>
                                        <p:cTn id="24" dur="500"/>
                                        <p:tgtEl>
                                          <p:spTgt spid="246"/>
                                        </p:tgtEl>
                                      </p:cBhvr>
                                    </p:animEffect>
                                  </p:childTnLst>
                                </p:cTn>
                              </p:par>
                            </p:childTnLst>
                          </p:cTn>
                        </p:par>
                        <p:par>
                          <p:cTn id="25" fill="hold">
                            <p:stCondLst>
                              <p:cond delay="1000"/>
                            </p:stCondLst>
                            <p:childTnLst>
                              <p:par>
                                <p:cTn id="26" presetID="22" presetClass="entr" presetSubtype="8" fill="hold" grpId="6" nodeType="afterEffect">
                                  <p:stCondLst>
                                    <p:cond delay="0"/>
                                  </p:stCondLst>
                                  <p:iterate>
                                    <p:tmAbs val="0"/>
                                  </p:iterate>
                                  <p:childTnLst>
                                    <p:set>
                                      <p:cBhvr>
                                        <p:cTn id="27" fill="hold"/>
                                        <p:tgtEl>
                                          <p:spTgt spid="247"/>
                                        </p:tgtEl>
                                        <p:attrNameLst>
                                          <p:attrName>style.visibility</p:attrName>
                                        </p:attrNameLst>
                                      </p:cBhvr>
                                      <p:to>
                                        <p:strVal val="visible"/>
                                      </p:to>
                                    </p:set>
                                    <p:animEffect transition="in" filter="wipe(left)">
                                      <p:cBhvr>
                                        <p:cTn id="28" dur="500"/>
                                        <p:tgtEl>
                                          <p:spTgt spid="24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7" nodeType="clickEffect">
                                  <p:stCondLst>
                                    <p:cond delay="0"/>
                                  </p:stCondLst>
                                  <p:iterate>
                                    <p:tmAbs val="0"/>
                                  </p:iterate>
                                  <p:childTnLst>
                                    <p:set>
                                      <p:cBhvr>
                                        <p:cTn id="32" fill="hold"/>
                                        <p:tgtEl>
                                          <p:spTgt spid="2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8" nodeType="clickEffect">
                                  <p:stCondLst>
                                    <p:cond delay="0"/>
                                  </p:stCondLst>
                                  <p:iterate>
                                    <p:tmAbs val="0"/>
                                  </p:iterate>
                                  <p:childTnLst>
                                    <p:set>
                                      <p:cBhvr>
                                        <p:cTn id="36" fill="hold"/>
                                        <p:tgtEl>
                                          <p:spTgt spid="2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9" nodeType="clickEffect">
                                  <p:stCondLst>
                                    <p:cond delay="0"/>
                                  </p:stCondLst>
                                  <p:iterate>
                                    <p:tmAbs val="0"/>
                                  </p:iterate>
                                  <p:childTnLst>
                                    <p:set>
                                      <p:cBhvr>
                                        <p:cTn id="40" fill="hold"/>
                                        <p:tgtEl>
                                          <p:spTgt spid="2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0" nodeType="clickEffect">
                                  <p:stCondLst>
                                    <p:cond delay="0"/>
                                  </p:stCondLst>
                                  <p:iterate>
                                    <p:tmAbs val="0"/>
                                  </p:iterate>
                                  <p:childTnLst>
                                    <p:set>
                                      <p:cBhvr>
                                        <p:cTn id="44" fill="hold"/>
                                        <p:tgtEl>
                                          <p:spTgt spid="2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1" nodeType="clickEffect">
                                  <p:stCondLst>
                                    <p:cond delay="0"/>
                                  </p:stCondLst>
                                  <p:iterate>
                                    <p:tmAbs val="0"/>
                                  </p:iterate>
                                  <p:childTnLst>
                                    <p:set>
                                      <p:cBhvr>
                                        <p:cTn id="48" fill="hold"/>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9" animBg="1" advAuto="0"/>
      <p:bldP spid="232" grpId="8" animBg="1" advAuto="0"/>
      <p:bldP spid="236" grpId="7" animBg="1" advAuto="0"/>
      <p:bldP spid="239" grpId="1" animBg="1" advAuto="0"/>
      <p:bldP spid="240" grpId="2" animBg="1" advAuto="0"/>
      <p:bldP spid="241" grpId="3" animBg="1" advAuto="0"/>
      <p:bldP spid="246" grpId="5" animBg="1" advAuto="0"/>
      <p:bldP spid="247" grpId="6" animBg="1" advAuto="0"/>
      <p:bldP spid="248" grpId="11" animBg="1" advAuto="0"/>
      <p:bldP spid="249" grpId="4" animBg="1" advAuto="0"/>
      <p:bldP spid="250" grpId="1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Line 1"/>
          <p:cNvSpPr>
            <a:spLocks noChangeShapeType="1"/>
          </p:cNvSpPr>
          <p:nvPr/>
        </p:nvSpPr>
        <p:spPr bwMode="auto">
          <a:xfrm rot="10800000">
            <a:off x="5834379" y="3733801"/>
            <a:ext cx="3069591" cy="48260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5538" name="Line 2"/>
          <p:cNvSpPr>
            <a:spLocks noChangeShapeType="1"/>
          </p:cNvSpPr>
          <p:nvPr/>
        </p:nvSpPr>
        <p:spPr bwMode="auto">
          <a:xfrm rot="10800000" flipH="1">
            <a:off x="10068560" y="6353387"/>
            <a:ext cx="0" cy="53509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5539" name="Line 3"/>
          <p:cNvSpPr>
            <a:spLocks noChangeShapeType="1"/>
          </p:cNvSpPr>
          <p:nvPr/>
        </p:nvSpPr>
        <p:spPr bwMode="auto">
          <a:xfrm rot="10800000">
            <a:off x="9014463" y="5019041"/>
            <a:ext cx="1050290" cy="52662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9636" name="AutoShape 4"/>
          <p:cNvSpPr>
            <a:spLocks/>
          </p:cNvSpPr>
          <p:nvPr/>
        </p:nvSpPr>
        <p:spPr bwMode="auto">
          <a:xfrm>
            <a:off x="812800" y="4050454"/>
            <a:ext cx="2865121" cy="4673600"/>
          </a:xfrm>
          <a:prstGeom prst="roundRect">
            <a:avLst>
              <a:gd name="adj" fmla="val 5315"/>
            </a:avLst>
          </a:prstGeom>
          <a:solidFill>
            <a:schemeClr val="accent1">
              <a:alpha val="70195"/>
            </a:schemeClr>
          </a:solidFill>
          <a:ln w="25400">
            <a:solidFill>
              <a:schemeClr val="tx1">
                <a:alpha val="70195"/>
              </a:schemeClr>
            </a:solidFill>
            <a:miter lim="800000"/>
            <a:headEnd/>
            <a:tailEnd/>
          </a:ln>
        </p:spPr>
        <p:txBody>
          <a:bodyPr lIns="0" tIns="0" rIns="0" bIns="0"/>
          <a:lstStyle/>
          <a:p>
            <a:pPr algn="l" defTabSz="1300393" rtl="0"/>
            <a:endParaRPr lang="en-US" sz="2600" kern="1200">
              <a:solidFill>
                <a:prstClr val="black"/>
              </a:solidFill>
              <a:latin typeface="Calibri"/>
              <a:ea typeface="+mn-ea"/>
              <a:cs typeface="+mn-cs"/>
            </a:endParaRPr>
          </a:p>
        </p:txBody>
      </p:sp>
      <p:sp>
        <p:nvSpPr>
          <p:cNvPr id="69637" name="AutoShape 5"/>
          <p:cNvSpPr>
            <a:spLocks/>
          </p:cNvSpPr>
          <p:nvPr/>
        </p:nvSpPr>
        <p:spPr bwMode="auto">
          <a:xfrm>
            <a:off x="6837680" y="4050454"/>
            <a:ext cx="5950373" cy="4673600"/>
          </a:xfrm>
          <a:prstGeom prst="roundRect">
            <a:avLst>
              <a:gd name="adj" fmla="val 4347"/>
            </a:avLst>
          </a:prstGeom>
          <a:solidFill>
            <a:schemeClr val="accent1">
              <a:alpha val="70195"/>
            </a:schemeClr>
          </a:solidFill>
          <a:ln w="25400">
            <a:solidFill>
              <a:schemeClr val="tx1">
                <a:alpha val="70195"/>
              </a:schemeClr>
            </a:solidFill>
            <a:miter lim="800000"/>
            <a:headEnd/>
            <a:tailEnd/>
          </a:ln>
        </p:spPr>
        <p:txBody>
          <a:bodyPr lIns="0" tIns="0" rIns="0" bIns="0"/>
          <a:lstStyle/>
          <a:p>
            <a:pPr algn="l" defTabSz="1300393" rtl="0"/>
            <a:endParaRPr lang="en-US" sz="2600" kern="1200">
              <a:solidFill>
                <a:prstClr val="black"/>
              </a:solidFill>
              <a:latin typeface="Calibri"/>
              <a:ea typeface="+mn-ea"/>
              <a:cs typeface="+mn-cs"/>
            </a:endParaRPr>
          </a:p>
        </p:txBody>
      </p:sp>
      <p:sp>
        <p:nvSpPr>
          <p:cNvPr id="69638" name="Rectangle 6"/>
          <p:cNvSpPr>
            <a:spLocks noGrp="1" noChangeArrowheads="1"/>
          </p:cNvSpPr>
          <p:nvPr>
            <p:ph type="title"/>
          </p:nvPr>
        </p:nvSpPr>
        <p:spPr>
          <a:xfrm>
            <a:off x="0" y="1083733"/>
            <a:ext cx="11704320" cy="1625600"/>
          </a:xfrm>
        </p:spPr>
        <p:txBody>
          <a:bodyPr>
            <a:noAutofit/>
          </a:bodyPr>
          <a:lstStyle/>
          <a:p>
            <a:pPr eaLnBrk="1" hangingPunct="1">
              <a:defRPr/>
            </a:pPr>
            <a:r>
              <a:rPr lang="en-US" sz="4600" dirty="0"/>
              <a:t>Compile recorded executions into flow table</a:t>
            </a:r>
          </a:p>
        </p:txBody>
      </p:sp>
      <p:sp>
        <p:nvSpPr>
          <p:cNvPr id="65543" name="AutoShape 7"/>
          <p:cNvSpPr>
            <a:spLocks/>
          </p:cNvSpPr>
          <p:nvPr/>
        </p:nvSpPr>
        <p:spPr bwMode="auto">
          <a:xfrm>
            <a:off x="4511042" y="2479040"/>
            <a:ext cx="2712720" cy="1246293"/>
          </a:xfrm>
          <a:prstGeom prst="diamond">
            <a:avLst/>
          </a:prstGeom>
          <a:solidFill>
            <a:srgbClr val="FFFFFF"/>
          </a:solidFill>
          <a:ln w="25400">
            <a:solidFill>
              <a:schemeClr val="tx1"/>
            </a:solidFill>
            <a:miter lim="800000"/>
            <a:headEnd/>
            <a:tailEnd/>
          </a:ln>
        </p:spPr>
        <p:txBody>
          <a:bodyPr lIns="0" tIns="0" rIns="0" bIns="0" anchor="ctr"/>
          <a:lstStyle/>
          <a:p>
            <a:pPr algn="l" defTabSz="1300393" rtl="0">
              <a:tabLst>
                <a:tab pos="281617" algn="l"/>
              </a:tabLst>
            </a:pPr>
            <a:r>
              <a:rPr lang="en-US" sz="2100" kern="1200">
                <a:solidFill>
                  <a:prstClr val="black"/>
                </a:solidFill>
                <a:latin typeface="Menlo Regular" charset="0"/>
                <a:ea typeface="ＭＳ Ｐゴシック" charset="0"/>
                <a:cs typeface="+mn-cs"/>
                <a:sym typeface="Menlo Regular" charset="0"/>
              </a:rPr>
              <a:t>tcpDst==22</a:t>
            </a:r>
          </a:p>
        </p:txBody>
      </p:sp>
      <p:sp>
        <p:nvSpPr>
          <p:cNvPr id="69640" name="Line 8"/>
          <p:cNvSpPr>
            <a:spLocks noChangeShapeType="1"/>
          </p:cNvSpPr>
          <p:nvPr/>
        </p:nvSpPr>
        <p:spPr bwMode="auto">
          <a:xfrm rot="10800000">
            <a:off x="5834381" y="3733801"/>
            <a:ext cx="3078480" cy="541867"/>
          </a:xfrm>
          <a:prstGeom prst="line">
            <a:avLst/>
          </a:prstGeom>
          <a:noFill/>
          <a:ln w="635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5545" name="Rectangle 9"/>
          <p:cNvSpPr>
            <a:spLocks/>
          </p:cNvSpPr>
          <p:nvPr/>
        </p:nvSpPr>
        <p:spPr bwMode="auto">
          <a:xfrm>
            <a:off x="7268211" y="3722159"/>
            <a:ext cx="82354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False</a:t>
            </a:r>
          </a:p>
        </p:txBody>
      </p:sp>
      <p:sp>
        <p:nvSpPr>
          <p:cNvPr id="65546" name="Oval 10"/>
          <p:cNvSpPr>
            <a:spLocks/>
          </p:cNvSpPr>
          <p:nvPr/>
        </p:nvSpPr>
        <p:spPr bwMode="auto">
          <a:xfrm>
            <a:off x="8351523" y="4240107"/>
            <a:ext cx="1402079" cy="772160"/>
          </a:xfrm>
          <a:prstGeom prst="ellipse">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a:solidFill>
                  <a:prstClr val="black"/>
                </a:solidFill>
                <a:latin typeface="Menlo Regular" charset="0"/>
                <a:ea typeface="ＭＳ Ｐゴシック" charset="0"/>
                <a:cs typeface="+mn-cs"/>
                <a:sym typeface="Menlo Regular" charset="0"/>
              </a:rPr>
              <a:t>ethDst</a:t>
            </a:r>
          </a:p>
        </p:txBody>
      </p:sp>
      <p:sp>
        <p:nvSpPr>
          <p:cNvPr id="65547" name="Line 11"/>
          <p:cNvSpPr>
            <a:spLocks noChangeShapeType="1"/>
          </p:cNvSpPr>
          <p:nvPr/>
        </p:nvSpPr>
        <p:spPr bwMode="auto">
          <a:xfrm rot="10800000" flipH="1">
            <a:off x="7705091" y="5010574"/>
            <a:ext cx="1286510" cy="65024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5548" name="Rectangle 12"/>
          <p:cNvSpPr>
            <a:spLocks/>
          </p:cNvSpPr>
          <p:nvPr/>
        </p:nvSpPr>
        <p:spPr bwMode="auto">
          <a:xfrm>
            <a:off x="7985761" y="5136141"/>
            <a:ext cx="1667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2</a:t>
            </a:r>
          </a:p>
        </p:txBody>
      </p:sp>
      <p:sp>
        <p:nvSpPr>
          <p:cNvPr id="65549" name="Rectangle 13"/>
          <p:cNvSpPr>
            <a:spLocks/>
          </p:cNvSpPr>
          <p:nvPr/>
        </p:nvSpPr>
        <p:spPr bwMode="auto">
          <a:xfrm>
            <a:off x="7051040" y="5676054"/>
            <a:ext cx="1270000" cy="447040"/>
          </a:xfrm>
          <a:prstGeom prst="rect">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a:solidFill>
                  <a:prstClr val="black"/>
                </a:solidFill>
                <a:latin typeface="Menlo Regular" charset="0"/>
                <a:ea typeface="ＭＳ Ｐゴシック" charset="0"/>
                <a:cs typeface="+mn-cs"/>
                <a:sym typeface="Menlo Regular" charset="0"/>
              </a:rPr>
              <a:t>drop</a:t>
            </a:r>
          </a:p>
        </p:txBody>
      </p:sp>
      <p:sp>
        <p:nvSpPr>
          <p:cNvPr id="65550" name="Rectangle 14"/>
          <p:cNvSpPr>
            <a:spLocks/>
          </p:cNvSpPr>
          <p:nvPr/>
        </p:nvSpPr>
        <p:spPr bwMode="auto">
          <a:xfrm>
            <a:off x="9526273" y="5049732"/>
            <a:ext cx="164709"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4</a:t>
            </a:r>
          </a:p>
        </p:txBody>
      </p:sp>
      <p:sp>
        <p:nvSpPr>
          <p:cNvPr id="65551" name="Rectangle 15"/>
          <p:cNvSpPr>
            <a:spLocks/>
          </p:cNvSpPr>
          <p:nvPr/>
        </p:nvSpPr>
        <p:spPr bwMode="auto">
          <a:xfrm>
            <a:off x="9438641" y="6881707"/>
            <a:ext cx="1270000" cy="447040"/>
          </a:xfrm>
          <a:prstGeom prst="rect">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a:solidFill>
                  <a:prstClr val="black"/>
                </a:solidFill>
                <a:latin typeface="Menlo Regular" charset="0"/>
                <a:ea typeface="ＭＳ Ｐゴシック" charset="0"/>
                <a:cs typeface="+mn-cs"/>
                <a:sym typeface="Menlo Regular" charset="0"/>
              </a:rPr>
              <a:t>port 30</a:t>
            </a:r>
          </a:p>
        </p:txBody>
      </p:sp>
      <p:sp>
        <p:nvSpPr>
          <p:cNvPr id="65552" name="Oval 16"/>
          <p:cNvSpPr>
            <a:spLocks/>
          </p:cNvSpPr>
          <p:nvPr/>
        </p:nvSpPr>
        <p:spPr bwMode="auto">
          <a:xfrm>
            <a:off x="9438640" y="5540589"/>
            <a:ext cx="1398693" cy="826347"/>
          </a:xfrm>
          <a:prstGeom prst="ellipse">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dirty="0" err="1">
                <a:solidFill>
                  <a:prstClr val="black"/>
                </a:solidFill>
                <a:latin typeface="Menlo Regular" charset="0"/>
                <a:ea typeface="ＭＳ Ｐゴシック" charset="0"/>
                <a:cs typeface="+mn-cs"/>
                <a:sym typeface="Menlo Regular" charset="0"/>
              </a:rPr>
              <a:t>ethSrc</a:t>
            </a:r>
            <a:endParaRPr lang="en-US" sz="2100" kern="1200" dirty="0">
              <a:solidFill>
                <a:prstClr val="black"/>
              </a:solidFill>
              <a:latin typeface="Menlo Regular" charset="0"/>
              <a:ea typeface="ＭＳ Ｐゴシック" charset="0"/>
              <a:cs typeface="+mn-cs"/>
              <a:sym typeface="Menlo Regular" charset="0"/>
            </a:endParaRPr>
          </a:p>
        </p:txBody>
      </p:sp>
      <p:sp>
        <p:nvSpPr>
          <p:cNvPr id="69649" name="Line 17"/>
          <p:cNvSpPr>
            <a:spLocks noChangeShapeType="1"/>
          </p:cNvSpPr>
          <p:nvPr/>
        </p:nvSpPr>
        <p:spPr bwMode="auto">
          <a:xfrm rot="10800000" flipH="1">
            <a:off x="10068560" y="6353387"/>
            <a:ext cx="0" cy="535094"/>
          </a:xfrm>
          <a:prstGeom prst="line">
            <a:avLst/>
          </a:prstGeom>
          <a:noFill/>
          <a:ln w="635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5554" name="Rectangle 18"/>
          <p:cNvSpPr>
            <a:spLocks/>
          </p:cNvSpPr>
          <p:nvPr/>
        </p:nvSpPr>
        <p:spPr bwMode="auto">
          <a:xfrm>
            <a:off x="10135873" y="6458586"/>
            <a:ext cx="164709"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6</a:t>
            </a:r>
          </a:p>
        </p:txBody>
      </p:sp>
      <p:sp>
        <p:nvSpPr>
          <p:cNvPr id="65555" name="Rectangle 19"/>
          <p:cNvSpPr>
            <a:spLocks/>
          </p:cNvSpPr>
          <p:nvPr/>
        </p:nvSpPr>
        <p:spPr bwMode="auto">
          <a:xfrm>
            <a:off x="1828802" y="4416214"/>
            <a:ext cx="1270000" cy="447040"/>
          </a:xfrm>
          <a:prstGeom prst="rect">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a:solidFill>
                  <a:prstClr val="black"/>
                </a:solidFill>
                <a:latin typeface="Menlo Regular" charset="0"/>
                <a:ea typeface="ＭＳ Ｐゴシック" charset="0"/>
                <a:cs typeface="+mn-cs"/>
                <a:sym typeface="Menlo Regular" charset="0"/>
              </a:rPr>
              <a:t>drop</a:t>
            </a:r>
          </a:p>
        </p:txBody>
      </p:sp>
      <p:sp>
        <p:nvSpPr>
          <p:cNvPr id="69652" name="Line 20"/>
          <p:cNvSpPr>
            <a:spLocks noChangeShapeType="1"/>
          </p:cNvSpPr>
          <p:nvPr/>
        </p:nvSpPr>
        <p:spPr bwMode="auto">
          <a:xfrm>
            <a:off x="690882" y="8994987"/>
            <a:ext cx="11673840" cy="40640"/>
          </a:xfrm>
          <a:prstGeom prst="line">
            <a:avLst/>
          </a:prstGeom>
          <a:noFill/>
          <a:ln w="50800" cap="rnd">
            <a:solidFill>
              <a:schemeClr val="tx1"/>
            </a:solidFill>
            <a:prstDash val="sysDot"/>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5557" name="Rectangle 21"/>
          <p:cNvSpPr>
            <a:spLocks/>
          </p:cNvSpPr>
          <p:nvPr/>
        </p:nvSpPr>
        <p:spPr bwMode="auto">
          <a:xfrm>
            <a:off x="3591561" y="3722159"/>
            <a:ext cx="658834"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True</a:t>
            </a:r>
          </a:p>
        </p:txBody>
      </p:sp>
      <p:sp>
        <p:nvSpPr>
          <p:cNvPr id="69654" name="Line 22"/>
          <p:cNvSpPr>
            <a:spLocks noChangeShapeType="1"/>
          </p:cNvSpPr>
          <p:nvPr/>
        </p:nvSpPr>
        <p:spPr bwMode="auto">
          <a:xfrm rot="10800000">
            <a:off x="9014460" y="5019039"/>
            <a:ext cx="1056640" cy="577428"/>
          </a:xfrm>
          <a:prstGeom prst="line">
            <a:avLst/>
          </a:prstGeom>
          <a:noFill/>
          <a:ln w="635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9656" name="Line 24"/>
          <p:cNvSpPr>
            <a:spLocks noChangeShapeType="1"/>
          </p:cNvSpPr>
          <p:nvPr/>
        </p:nvSpPr>
        <p:spPr bwMode="auto">
          <a:xfrm rot="10800000" flipH="1">
            <a:off x="5855970" y="3789682"/>
            <a:ext cx="0" cy="3816774"/>
          </a:xfrm>
          <a:prstGeom prst="line">
            <a:avLst/>
          </a:prstGeom>
          <a:noFill/>
          <a:ln w="63500">
            <a:solidFill>
              <a:srgbClr val="D90B00"/>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9657" name="Rectangle 25"/>
          <p:cNvSpPr>
            <a:spLocks/>
          </p:cNvSpPr>
          <p:nvPr/>
        </p:nvSpPr>
        <p:spPr bwMode="auto">
          <a:xfrm>
            <a:off x="3854452" y="7813252"/>
            <a:ext cx="2964754"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match:{tcpDst==22}</a:t>
            </a:r>
          </a:p>
        </p:txBody>
      </p:sp>
      <p:sp>
        <p:nvSpPr>
          <p:cNvPr id="69658" name="Rectangle 26"/>
          <p:cNvSpPr>
            <a:spLocks/>
          </p:cNvSpPr>
          <p:nvPr/>
        </p:nvSpPr>
        <p:spPr bwMode="auto">
          <a:xfrm>
            <a:off x="3774440" y="8246746"/>
            <a:ext cx="3137041"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action:ToController</a:t>
            </a:r>
          </a:p>
        </p:txBody>
      </p:sp>
      <p:sp>
        <p:nvSpPr>
          <p:cNvPr id="69659" name="Rectangle 27"/>
          <p:cNvSpPr>
            <a:spLocks/>
          </p:cNvSpPr>
          <p:nvPr/>
        </p:nvSpPr>
        <p:spPr bwMode="auto">
          <a:xfrm>
            <a:off x="8705852" y="7476616"/>
            <a:ext cx="4117713" cy="67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dirty="0">
                <a:solidFill>
                  <a:prstClr val="black"/>
                </a:solidFill>
                <a:latin typeface="Menlo Regular" charset="0"/>
                <a:ea typeface="ＭＳ Ｐゴシック" charset="0"/>
                <a:cs typeface="+mn-cs"/>
                <a:sym typeface="Menlo Regular" charset="0"/>
              </a:rPr>
              <a:t>match:{ethDst:4,ethSrc:6}</a:t>
            </a:r>
          </a:p>
          <a:p>
            <a:pPr algn="l" defTabSz="1300393" rtl="0"/>
            <a:r>
              <a:rPr lang="en-US" sz="2300" kern="1200" dirty="0">
                <a:solidFill>
                  <a:prstClr val="black"/>
                </a:solidFill>
                <a:latin typeface="Menlo Regular" charset="0"/>
                <a:ea typeface="ＭＳ Ｐゴシック" charset="0"/>
                <a:cs typeface="+mn-cs"/>
                <a:sym typeface="Menlo Regular" charset="0"/>
              </a:rPr>
              <a:t>action:[port 30]</a:t>
            </a:r>
            <a:endParaRPr lang="en-US" sz="2100" kern="1200" dirty="0">
              <a:solidFill>
                <a:prstClr val="black"/>
              </a:solidFill>
              <a:latin typeface="Menlo Regular" charset="0"/>
              <a:ea typeface="ＭＳ Ｐゴシック" charset="0"/>
              <a:cs typeface="+mn-cs"/>
              <a:sym typeface="Menlo Regular" charset="0"/>
            </a:endParaRPr>
          </a:p>
        </p:txBody>
      </p:sp>
      <p:sp>
        <p:nvSpPr>
          <p:cNvPr id="65564" name="Line 28"/>
          <p:cNvSpPr>
            <a:spLocks noChangeShapeType="1"/>
          </p:cNvSpPr>
          <p:nvPr/>
        </p:nvSpPr>
        <p:spPr bwMode="auto">
          <a:xfrm rot="10800000" flipH="1">
            <a:off x="2468881" y="3738882"/>
            <a:ext cx="3371850" cy="66209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9661" name="Rectangle 29"/>
          <p:cNvSpPr>
            <a:spLocks/>
          </p:cNvSpPr>
          <p:nvPr/>
        </p:nvSpPr>
        <p:spPr bwMode="auto">
          <a:xfrm>
            <a:off x="5743788" y="8665423"/>
            <a:ext cx="126957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3300" kern="1200" dirty="0">
                <a:solidFill>
                  <a:prstClr val="black"/>
                </a:solidFill>
                <a:latin typeface="Calibri"/>
                <a:ea typeface="ＭＳ Ｐゴシック" charset="0"/>
                <a:cs typeface="+mn-cs"/>
              </a:rPr>
              <a:t>Priority</a:t>
            </a:r>
          </a:p>
        </p:txBody>
      </p:sp>
      <p:sp>
        <p:nvSpPr>
          <p:cNvPr id="69662" name="Rectangle 30"/>
          <p:cNvSpPr>
            <a:spLocks/>
          </p:cNvSpPr>
          <p:nvPr/>
        </p:nvSpPr>
        <p:spPr bwMode="auto">
          <a:xfrm>
            <a:off x="3854452" y="7409986"/>
            <a:ext cx="1855717"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1800" kern="1200">
                <a:solidFill>
                  <a:srgbClr val="D90B00"/>
                </a:solidFill>
                <a:latin typeface="Menlo Bold" charset="0"/>
                <a:ea typeface="ＭＳ Ｐゴシック" charset="0"/>
                <a:cs typeface="+mn-cs"/>
                <a:sym typeface="Menlo Bold" charset="0"/>
              </a:rPr>
              <a:t>barrier rule:</a:t>
            </a:r>
          </a:p>
        </p:txBody>
      </p:sp>
      <p:sp>
        <p:nvSpPr>
          <p:cNvPr id="69663" name="Oval 31"/>
          <p:cNvSpPr>
            <a:spLocks/>
          </p:cNvSpPr>
          <p:nvPr/>
        </p:nvSpPr>
        <p:spPr bwMode="auto">
          <a:xfrm>
            <a:off x="9672320" y="2966722"/>
            <a:ext cx="802640" cy="1097280"/>
          </a:xfrm>
          <a:prstGeom prst="ellipse">
            <a:avLst/>
          </a:prstGeom>
          <a:solidFill>
            <a:srgbClr val="66B132"/>
          </a:solidFill>
          <a:ln w="25400">
            <a:solidFill>
              <a:schemeClr val="tx1"/>
            </a:solidFill>
            <a:miter lim="800000"/>
            <a:headEnd/>
            <a:tailEnd/>
          </a:ln>
        </p:spPr>
        <p:txBody>
          <a:bodyPr lIns="0" tIns="0" rIns="0" bIns="0" anchor="ctr"/>
          <a:lstStyle/>
          <a:p>
            <a:pPr algn="l" defTabSz="1300393" rtl="0"/>
            <a:r>
              <a:rPr lang="en-US" sz="3300" b="1" kern="1200">
                <a:solidFill>
                  <a:prstClr val="black"/>
                </a:solidFill>
                <a:latin typeface="Helvetica Neue" charset="0"/>
                <a:ea typeface="ＭＳ Ｐゴシック" charset="0"/>
                <a:cs typeface="+mn-cs"/>
                <a:sym typeface="Helvetica Neue" charset="0"/>
              </a:rPr>
              <a:t>1</a:t>
            </a:r>
          </a:p>
        </p:txBody>
      </p:sp>
      <p:sp>
        <p:nvSpPr>
          <p:cNvPr id="69664" name="Oval 32"/>
          <p:cNvSpPr>
            <a:spLocks/>
          </p:cNvSpPr>
          <p:nvPr/>
        </p:nvSpPr>
        <p:spPr bwMode="auto">
          <a:xfrm>
            <a:off x="4968240" y="4064002"/>
            <a:ext cx="802640" cy="1097280"/>
          </a:xfrm>
          <a:prstGeom prst="ellipse">
            <a:avLst/>
          </a:prstGeom>
          <a:solidFill>
            <a:srgbClr val="66B132"/>
          </a:solidFill>
          <a:ln w="25400">
            <a:solidFill>
              <a:schemeClr val="tx1"/>
            </a:solidFill>
            <a:miter lim="800000"/>
            <a:headEnd/>
            <a:tailEnd/>
          </a:ln>
        </p:spPr>
        <p:txBody>
          <a:bodyPr lIns="0" tIns="0" rIns="0" bIns="0" anchor="ctr"/>
          <a:lstStyle/>
          <a:p>
            <a:pPr algn="l" defTabSz="1300393" rtl="0"/>
            <a:r>
              <a:rPr lang="en-US" sz="3300" b="1" kern="1200">
                <a:solidFill>
                  <a:prstClr val="black"/>
                </a:solidFill>
                <a:latin typeface="Helvetica Neue" charset="0"/>
                <a:ea typeface="ＭＳ Ｐゴシック" charset="0"/>
                <a:cs typeface="+mn-cs"/>
                <a:sym typeface="Helvetica Neue" charset="0"/>
              </a:rPr>
              <a:t>2</a:t>
            </a:r>
          </a:p>
        </p:txBody>
      </p:sp>
      <p:sp>
        <p:nvSpPr>
          <p:cNvPr id="69665" name="Oval 33"/>
          <p:cNvSpPr>
            <a:spLocks/>
          </p:cNvSpPr>
          <p:nvPr/>
        </p:nvSpPr>
        <p:spPr bwMode="auto">
          <a:xfrm>
            <a:off x="1838960" y="2777067"/>
            <a:ext cx="802640" cy="1097280"/>
          </a:xfrm>
          <a:prstGeom prst="ellipse">
            <a:avLst/>
          </a:prstGeom>
          <a:solidFill>
            <a:srgbClr val="66B132"/>
          </a:solidFill>
          <a:ln w="25400">
            <a:solidFill>
              <a:schemeClr val="tx1"/>
            </a:solidFill>
            <a:miter lim="800000"/>
            <a:headEnd/>
            <a:tailEnd/>
          </a:ln>
        </p:spPr>
        <p:txBody>
          <a:bodyPr lIns="0" tIns="0" rIns="0" bIns="0" anchor="ctr"/>
          <a:lstStyle/>
          <a:p>
            <a:pPr algn="l" defTabSz="1300393" rtl="0"/>
            <a:r>
              <a:rPr lang="en-US" sz="3300" b="1" kern="1200">
                <a:solidFill>
                  <a:prstClr val="black"/>
                </a:solidFill>
                <a:latin typeface="Helvetica Neue" charset="0"/>
                <a:ea typeface="ＭＳ Ｐゴシック" charset="0"/>
                <a:cs typeface="+mn-cs"/>
                <a:sym typeface="Helvetica Neue" charset="0"/>
              </a:rPr>
              <a:t>3</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
        <p:nvSpPr>
          <p:cNvPr id="38"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a:t>
            </a:r>
            <a:r>
              <a:rPr lang="en-US" dirty="0">
                <a:solidFill>
                  <a:prstClr val="black">
                    <a:tint val="75000"/>
                  </a:prstClr>
                </a:solidFill>
                <a:latin typeface="Calibri"/>
              </a:rPr>
              <a:t>Andreas </a:t>
            </a:r>
            <a:r>
              <a:rPr lang="en-US" dirty="0" err="1" smtClean="0">
                <a:solidFill>
                  <a:prstClr val="black">
                    <a:tint val="75000"/>
                  </a:prstClr>
                </a:solidFill>
                <a:latin typeface="Calibri"/>
              </a:rPr>
              <a:t>Voellmy</a:t>
            </a:r>
            <a:r>
              <a:rPr lang="en-US" dirty="0" smtClean="0">
                <a:solidFill>
                  <a:prstClr val="black">
                    <a:tint val="75000"/>
                  </a:prstClr>
                </a:solidFill>
                <a:latin typeface="Calibri"/>
              </a:rPr>
              <a:t>, Yale</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39" name="Rectangle 1"/>
          <p:cNvSpPr txBox="1">
            <a:spLocks noChangeArrowheads="1"/>
          </p:cNvSpPr>
          <p:nvPr/>
        </p:nvSpPr>
        <p:spPr>
          <a:xfrm>
            <a:off x="650240" y="24083"/>
            <a:ext cx="11704320" cy="1493144"/>
          </a:xfrm>
          <a:prstGeom prst="rect">
            <a:avLst/>
          </a:prstGeom>
        </p:spPr>
        <p:txBody>
          <a:bodyPr vert="horz" lIns="130039" tIns="65020" rIns="130039" bIns="650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prstClr val="black"/>
                </a:solidFill>
                <a:latin typeface="Calibri"/>
              </a:rPr>
              <a:t>Review of Previous Lecture (Cont’d)</a:t>
            </a:r>
          </a:p>
        </p:txBody>
      </p:sp>
    </p:spTree>
    <p:extLst>
      <p:ext uri="{BB962C8B-B14F-4D97-AF65-F5344CB8AC3E}">
        <p14:creationId xmlns:p14="http://schemas.microsoft.com/office/powerpoint/2010/main" val="35067387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964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965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9652"/>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69662"/>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69661"/>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696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963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963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6966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69664"/>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6965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69665"/>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69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40" grpId="0" animBg="1"/>
      <p:bldP spid="69649" grpId="0" animBg="1"/>
      <p:bldP spid="69652" grpId="0" animBg="1"/>
      <p:bldP spid="69654" grpId="0" animBg="1"/>
      <p:bldP spid="69656" grpId="0" animBg="1"/>
      <p:bldP spid="69657" grpId="0" autoUpdateAnimBg="0"/>
      <p:bldP spid="69658" grpId="0" autoUpdateAnimBg="0"/>
      <p:bldP spid="69659" grpId="0" autoUpdateAnimBg="0"/>
      <p:bldP spid="69661" grpId="0" autoUpdateAnimBg="0"/>
      <p:bldP spid="69662" grpId="0" autoUpdateAnimBg="0"/>
      <p:bldP spid="69663" grpId="0" animBg="1" autoUpdateAnimBg="0"/>
      <p:bldP spid="69664" grpId="0" animBg="1" autoUpdateAnimBg="0"/>
      <p:bldP spid="69665"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p:nvPr/>
        </p:nvSpPr>
        <p:spPr>
          <a:xfrm>
            <a:off x="6044434" y="2761965"/>
            <a:ext cx="2641601" cy="7239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424242"/>
                </a:solidFill>
                <a:latin typeface="+mn-lt"/>
                <a:ea typeface="+mn-ea"/>
                <a:cs typeface="+mn-cs"/>
                <a:sym typeface="Calibri"/>
              </a:defRPr>
            </a:lvl1pPr>
          </a:lstStyle>
          <a:p>
            <a:pPr lvl="0">
              <a:defRPr sz="1800">
                <a:solidFill>
                  <a:srgbClr val="000000"/>
                </a:solidFill>
              </a:defRPr>
            </a:pPr>
            <a:r>
              <a:rPr sz="4000">
                <a:solidFill>
                  <a:srgbClr val="424242"/>
                </a:solidFill>
              </a:rPr>
              <a:t>m options</a:t>
            </a:r>
          </a:p>
        </p:txBody>
      </p:sp>
      <p:sp>
        <p:nvSpPr>
          <p:cNvPr id="253" name="Shape 2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70</a:t>
            </a:fld>
            <a:endParaRPr sz="2000">
              <a:solidFill>
                <a:srgbClr val="C0C0C0"/>
              </a:solidFill>
            </a:endParaRPr>
          </a:p>
        </p:txBody>
      </p:sp>
      <p:sp>
        <p:nvSpPr>
          <p:cNvPr id="254" name="Shape 254"/>
          <p:cNvSpPr/>
          <p:nvPr/>
        </p:nvSpPr>
        <p:spPr>
          <a:xfrm>
            <a:off x="-63500" y="889000"/>
            <a:ext cx="13068300" cy="20320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55" name="Shape 255"/>
          <p:cNvSpPr/>
          <p:nvPr/>
        </p:nvSpPr>
        <p:spPr>
          <a:xfrm>
            <a:off x="8928100" y="1270000"/>
            <a:ext cx="2286000" cy="1308100"/>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56" name="Shape 256"/>
          <p:cNvSpPr/>
          <p:nvPr/>
        </p:nvSpPr>
        <p:spPr>
          <a:xfrm>
            <a:off x="4216400" y="1257300"/>
            <a:ext cx="2108200" cy="1308100"/>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57" name="Shape 257"/>
          <p:cNvSpPr/>
          <p:nvPr/>
        </p:nvSpPr>
        <p:spPr>
          <a:xfrm>
            <a:off x="1879600" y="1257300"/>
            <a:ext cx="2120900" cy="1308100"/>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58" name="Shape 258"/>
          <p:cNvSpPr/>
          <p:nvPr/>
        </p:nvSpPr>
        <p:spPr>
          <a:xfrm>
            <a:off x="2006655" y="1530350"/>
            <a:ext cx="1894435"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option #1</a:t>
            </a:r>
          </a:p>
        </p:txBody>
      </p:sp>
      <p:sp>
        <p:nvSpPr>
          <p:cNvPr id="259" name="Shape 259"/>
          <p:cNvSpPr/>
          <p:nvPr/>
        </p:nvSpPr>
        <p:spPr>
          <a:xfrm>
            <a:off x="9064550" y="1574800"/>
            <a:ext cx="2027933"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option #m</a:t>
            </a:r>
          </a:p>
        </p:txBody>
      </p:sp>
      <p:sp>
        <p:nvSpPr>
          <p:cNvPr id="260" name="Shape 260"/>
          <p:cNvSpPr/>
          <p:nvPr/>
        </p:nvSpPr>
        <p:spPr>
          <a:xfrm>
            <a:off x="4318000" y="1549400"/>
            <a:ext cx="1894434"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option #2</a:t>
            </a:r>
          </a:p>
        </p:txBody>
      </p:sp>
      <p:sp>
        <p:nvSpPr>
          <p:cNvPr id="261" name="Shape 261"/>
          <p:cNvSpPr/>
          <p:nvPr/>
        </p:nvSpPr>
        <p:spPr>
          <a:xfrm>
            <a:off x="7435242" y="1536700"/>
            <a:ext cx="46054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t>
            </a:r>
          </a:p>
        </p:txBody>
      </p:sp>
      <p:grpSp>
        <p:nvGrpSpPr>
          <p:cNvPr id="265" name="Group 265"/>
          <p:cNvGrpSpPr/>
          <p:nvPr/>
        </p:nvGrpSpPr>
        <p:grpSpPr>
          <a:xfrm>
            <a:off x="3746500" y="7477009"/>
            <a:ext cx="2075532" cy="3989223"/>
            <a:chOff x="0" y="33908"/>
            <a:chExt cx="2075531" cy="3989221"/>
          </a:xfrm>
        </p:grpSpPr>
        <p:sp>
          <p:nvSpPr>
            <p:cNvPr id="262" name="Shape 262"/>
            <p:cNvSpPr/>
            <p:nvPr/>
          </p:nvSpPr>
          <p:spPr>
            <a:xfrm flipH="1">
              <a:off x="24604" y="33908"/>
              <a:ext cx="1987727" cy="1157161"/>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63" name="Shape 263"/>
            <p:cNvSpPr/>
            <p:nvPr/>
          </p:nvSpPr>
          <p:spPr>
            <a:xfrm flipH="1" flipV="1">
              <a:off x="0" y="1142098"/>
              <a:ext cx="2022990" cy="965320"/>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64" name="Shape 264"/>
            <p:cNvSpPr/>
            <p:nvPr/>
          </p:nvSpPr>
          <p:spPr>
            <a:xfrm flipH="1" flipV="1">
              <a:off x="63658" y="1201727"/>
              <a:ext cx="2011874" cy="2821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269" name="Group 269"/>
          <p:cNvGrpSpPr/>
          <p:nvPr/>
        </p:nvGrpSpPr>
        <p:grpSpPr>
          <a:xfrm>
            <a:off x="3746499" y="5030436"/>
            <a:ext cx="2075533" cy="4289496"/>
            <a:chOff x="0" y="39336"/>
            <a:chExt cx="2075531" cy="4289495"/>
          </a:xfrm>
        </p:grpSpPr>
        <p:sp>
          <p:nvSpPr>
            <p:cNvPr id="266" name="Shape 266"/>
            <p:cNvSpPr/>
            <p:nvPr/>
          </p:nvSpPr>
          <p:spPr>
            <a:xfrm flipH="1">
              <a:off x="24604" y="39336"/>
              <a:ext cx="2021145" cy="145743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67" name="Shape 267"/>
            <p:cNvSpPr/>
            <p:nvPr/>
          </p:nvSpPr>
          <p:spPr>
            <a:xfrm flipH="1" flipV="1">
              <a:off x="0" y="1447800"/>
              <a:ext cx="2012425" cy="748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68" name="Shape 268"/>
            <p:cNvSpPr/>
            <p:nvPr/>
          </p:nvSpPr>
          <p:spPr>
            <a:xfrm flipH="1" flipV="1">
              <a:off x="63658" y="1507429"/>
              <a:ext cx="2011874" cy="2821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270" name="Shape 270"/>
          <p:cNvSpPr/>
          <p:nvPr/>
        </p:nvSpPr>
        <p:spPr>
          <a:xfrm flipH="1">
            <a:off x="1761910" y="4298445"/>
            <a:ext cx="2000415" cy="1419380"/>
          </a:xfrm>
          <a:prstGeom prst="line">
            <a:avLst/>
          </a:prstGeom>
          <a:ln w="50800">
            <a:solidFill>
              <a:srgbClr val="797979"/>
            </a:solidFill>
            <a:miter lim="400000"/>
            <a:headEnd type="oval"/>
            <a:tail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271" name="Shape 271"/>
          <p:cNvSpPr/>
          <p:nvPr/>
        </p:nvSpPr>
        <p:spPr>
          <a:xfrm flipH="1" flipV="1">
            <a:off x="1710762" y="5697316"/>
            <a:ext cx="2012426" cy="748404"/>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272" name="Shape 272"/>
          <p:cNvSpPr/>
          <p:nvPr/>
        </p:nvSpPr>
        <p:spPr>
          <a:xfrm flipH="1" flipV="1">
            <a:off x="1812838" y="5769379"/>
            <a:ext cx="1974373" cy="2817210"/>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grpSp>
        <p:nvGrpSpPr>
          <p:cNvPr id="276" name="Group 276"/>
          <p:cNvGrpSpPr/>
          <p:nvPr/>
        </p:nvGrpSpPr>
        <p:grpSpPr>
          <a:xfrm>
            <a:off x="3714551" y="2847552"/>
            <a:ext cx="2040071" cy="3979352"/>
            <a:chOff x="22192" y="40852"/>
            <a:chExt cx="2040070" cy="3979350"/>
          </a:xfrm>
        </p:grpSpPr>
        <p:sp>
          <p:nvSpPr>
            <p:cNvPr id="273" name="Shape 273"/>
            <p:cNvSpPr/>
            <p:nvPr/>
          </p:nvSpPr>
          <p:spPr>
            <a:xfrm flipH="1">
              <a:off x="55601" y="40852"/>
              <a:ext cx="1992438" cy="1463905"/>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74" name="Shape 274"/>
            <p:cNvSpPr/>
            <p:nvPr/>
          </p:nvSpPr>
          <p:spPr>
            <a:xfrm flipH="1" flipV="1">
              <a:off x="22192" y="1484362"/>
              <a:ext cx="1972779" cy="45026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75" name="Shape 275"/>
            <p:cNvSpPr/>
            <p:nvPr/>
          </p:nvSpPr>
          <p:spPr>
            <a:xfrm flipH="1" flipV="1">
              <a:off x="104940" y="1511301"/>
              <a:ext cx="1957323" cy="250890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280" name="Group 280"/>
          <p:cNvGrpSpPr/>
          <p:nvPr/>
        </p:nvGrpSpPr>
        <p:grpSpPr>
          <a:xfrm>
            <a:off x="9016999" y="4116642"/>
            <a:ext cx="2058923" cy="3980262"/>
            <a:chOff x="12699" y="39942"/>
            <a:chExt cx="2058921" cy="3980260"/>
          </a:xfrm>
        </p:grpSpPr>
        <p:sp>
          <p:nvSpPr>
            <p:cNvPr id="277" name="Shape 277"/>
            <p:cNvSpPr/>
            <p:nvPr/>
          </p:nvSpPr>
          <p:spPr>
            <a:xfrm flipH="1">
              <a:off x="56292" y="39942"/>
              <a:ext cx="2000415" cy="1419380"/>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78" name="Shape 278"/>
            <p:cNvSpPr/>
            <p:nvPr/>
          </p:nvSpPr>
          <p:spPr>
            <a:xfrm flipH="1" flipV="1">
              <a:off x="12700" y="1447800"/>
              <a:ext cx="1991888" cy="48585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79" name="Shape 279"/>
            <p:cNvSpPr/>
            <p:nvPr/>
          </p:nvSpPr>
          <p:spPr>
            <a:xfrm flipH="1" flipV="1">
              <a:off x="114299" y="1511301"/>
              <a:ext cx="1957323" cy="250890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281" name="Shape 281"/>
          <p:cNvSpPr/>
          <p:nvPr/>
        </p:nvSpPr>
        <p:spPr>
          <a:xfrm>
            <a:off x="7442200" y="5676900"/>
            <a:ext cx="46054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797979"/>
                </a:solidFill>
                <a:latin typeface="+mn-lt"/>
                <a:ea typeface="+mn-ea"/>
                <a:cs typeface="+mn-cs"/>
                <a:sym typeface="Calibri"/>
              </a:defRPr>
            </a:lvl1pPr>
          </a:lstStyle>
          <a:p>
            <a:pPr lvl="0">
              <a:defRPr sz="1800">
                <a:solidFill>
                  <a:srgbClr val="000000"/>
                </a:solidFill>
              </a:defRPr>
            </a:pPr>
            <a:r>
              <a:rPr sz="3600">
                <a:solidFill>
                  <a:srgbClr val="797979"/>
                </a:solidFill>
              </a:rPr>
              <a:t>...</a:t>
            </a:r>
          </a:p>
        </p:txBody>
      </p:sp>
      <p:sp>
        <p:nvSpPr>
          <p:cNvPr id="282" name="Shape 282"/>
          <p:cNvSpPr/>
          <p:nvPr/>
        </p:nvSpPr>
        <p:spPr>
          <a:xfrm>
            <a:off x="2134722" y="8407400"/>
            <a:ext cx="8699501" cy="723900"/>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4000">
                <a:solidFill>
                  <a:srgbClr val="942193"/>
                </a:solidFill>
              </a:rPr>
              <a:t>verification time ∼ m n</a:t>
            </a:r>
          </a:p>
        </p:txBody>
      </p:sp>
      <p:sp>
        <p:nvSpPr>
          <p:cNvPr id="283" name="Shape 283"/>
          <p:cNvSpPr/>
          <p:nvPr/>
        </p:nvSpPr>
        <p:spPr>
          <a:xfrm rot="19710936">
            <a:off x="525443" y="4197349"/>
            <a:ext cx="1961258" cy="1346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4000">
                <a:solidFill>
                  <a:srgbClr val="424242"/>
                </a:solidFill>
                <a:latin typeface="+mn-lt"/>
                <a:ea typeface="+mn-ea"/>
                <a:cs typeface="+mn-cs"/>
                <a:sym typeface="Calibri"/>
              </a:rPr>
              <a:t>n option</a:t>
            </a:r>
          </a:p>
          <a:p>
            <a:pPr lvl="0">
              <a:defRPr sz="1800"/>
            </a:pPr>
            <a:r>
              <a:rPr sz="4000">
                <a:solidFill>
                  <a:srgbClr val="424242"/>
                </a:solidFill>
                <a:latin typeface="+mn-lt"/>
                <a:ea typeface="+mn-ea"/>
                <a:cs typeface="+mn-cs"/>
                <a:sym typeface="Calibri"/>
              </a:rPr>
              <a:t>types</a:t>
            </a:r>
          </a:p>
        </p:txBody>
      </p:sp>
      <p:sp>
        <p:nvSpPr>
          <p:cNvPr id="284" name="Shape 284"/>
          <p:cNvSpPr/>
          <p:nvPr/>
        </p:nvSpPr>
        <p:spPr>
          <a:xfrm>
            <a:off x="2695326" y="3340100"/>
            <a:ext cx="7319071" cy="723900"/>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4000">
                <a:solidFill>
                  <a:srgbClr val="942193"/>
                </a:solidFill>
              </a:rPr>
              <a:t>little state sharing across iterations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269"/>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3" nodeType="afterEffect">
                                  <p:stCondLst>
                                    <p:cond delay="0"/>
                                  </p:stCondLst>
                                  <p:iterate>
                                    <p:tmAbs val="0"/>
                                  </p:iterate>
                                  <p:childTnLst>
                                    <p:set>
                                      <p:cBhvr>
                                        <p:cTn id="13" fill="hold">
                                          <p:stCondLst>
                                            <p:cond delay="0"/>
                                          </p:stCondLst>
                                        </p:cTn>
                                        <p:tgtEl>
                                          <p:spTgt spid="26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4" nodeType="clickEffect">
                                  <p:stCondLst>
                                    <p:cond delay="0"/>
                                  </p:stCondLst>
                                  <p:iterate>
                                    <p:tmAbs val="0"/>
                                  </p:iterate>
                                  <p:childTnLst>
                                    <p:set>
                                      <p:cBhvr>
                                        <p:cTn id="17" fill="hold"/>
                                        <p:tgtEl>
                                          <p:spTgt spid="28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4.82304E-6 3.93752E-7 L 0.04589 0.19509 " pathEditMode="relative" rAng="0" ptsTypes="AA">
                                      <p:cBhvr>
                                        <p:cTn id="21" dur="2000" fill="hold"/>
                                        <p:tgtEl>
                                          <p:spTgt spid="276"/>
                                        </p:tgtEl>
                                        <p:attrNameLst>
                                          <p:attrName>ppt_x</p:attrName>
                                          <p:attrName>ppt_y</p:attrName>
                                        </p:attrNameLst>
                                      </p:cBhvr>
                                      <p:rCtr x="2294" y="9746"/>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5" nodeType="clickEffect">
                                  <p:stCondLst>
                                    <p:cond delay="0"/>
                                  </p:stCondLst>
                                  <p:iterate>
                                    <p:tmAbs val="0"/>
                                  </p:iterate>
                                  <p:childTnLst>
                                    <p:set>
                                      <p:cBhvr>
                                        <p:cTn id="25" fill="hold"/>
                                        <p:tgtEl>
                                          <p:spTgt spid="28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6" nodeType="clickEffect">
                                  <p:stCondLst>
                                    <p:cond delay="0"/>
                                  </p:stCondLst>
                                  <p:iterate>
                                    <p:tmAbs val="0"/>
                                  </p:iterate>
                                  <p:childTnLst>
                                    <p:set>
                                      <p:cBhvr>
                                        <p:cTn id="29"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3" animBg="1" advAuto="0"/>
      <p:bldP spid="269" grpId="2" animBg="1" advAuto="0"/>
      <p:bldP spid="280" grpId="5" animBg="1" advAuto="0"/>
      <p:bldP spid="281" grpId="4" animBg="1" advAuto="0"/>
      <p:bldP spid="282" grpId="6" animBg="1" advAuto="0"/>
      <p:bldP spid="284" grpId="1"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body" idx="1"/>
          </p:nvPr>
        </p:nvSpPr>
        <p:spPr>
          <a:xfrm>
            <a:off x="1231900" y="2552700"/>
            <a:ext cx="10287000" cy="51689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424242"/>
                </a:solidFill>
              </a:rPr>
              <a:t>Rule: </a:t>
            </a:r>
            <a:r>
              <a:rPr sz="4000">
                <a:solidFill>
                  <a:srgbClr val="942193"/>
                </a:solidFill>
              </a:rPr>
              <a:t>“mini-pipeline” structure</a:t>
            </a:r>
            <a:endParaRPr sz="4000">
              <a:solidFill>
                <a:srgbClr val="424242"/>
              </a:solidFill>
            </a:endParaRPr>
          </a:p>
          <a:p>
            <a:pPr marL="1270000" lvl="1" indent="-508000">
              <a:spcBef>
                <a:spcPts val="1000"/>
              </a:spcBef>
              <a:defRPr sz="1800" i="0">
                <a:solidFill>
                  <a:srgbClr val="000000"/>
                </a:solidFill>
              </a:defRPr>
            </a:pPr>
            <a:r>
              <a:rPr sz="3400" i="1">
                <a:solidFill>
                  <a:srgbClr val="424242"/>
                </a:solidFill>
              </a:rPr>
              <a:t>little state shared across iterations</a:t>
            </a:r>
          </a:p>
          <a:p>
            <a:pPr marL="1270000" lvl="1" indent="-508000">
              <a:spcBef>
                <a:spcPts val="1000"/>
              </a:spcBef>
              <a:defRPr sz="1800" i="0">
                <a:solidFill>
                  <a:srgbClr val="000000"/>
                </a:solidFill>
              </a:defRPr>
            </a:pPr>
            <a:r>
              <a:rPr sz="3400" i="1">
                <a:solidFill>
                  <a:srgbClr val="424242"/>
                </a:solidFill>
              </a:rPr>
              <a:t>made explicit by the programmer</a:t>
            </a:r>
            <a:endParaRPr sz="4000">
              <a:solidFill>
                <a:srgbClr val="424242"/>
              </a:solidFill>
            </a:endParaRPr>
          </a:p>
          <a:p>
            <a:pPr marL="635000" lvl="0" indent="-635000">
              <a:spcBef>
                <a:spcPts val="6000"/>
              </a:spcBef>
              <a:defRPr sz="1800">
                <a:solidFill>
                  <a:srgbClr val="000000"/>
                </a:solidFill>
              </a:defRPr>
            </a:pPr>
            <a:r>
              <a:rPr sz="4000">
                <a:solidFill>
                  <a:srgbClr val="424242"/>
                </a:solidFill>
              </a:rPr>
              <a:t>Effect: compose at the iteration level </a:t>
            </a:r>
          </a:p>
          <a:p>
            <a:pPr marL="1270000" lvl="1" indent="-508000">
              <a:spcBef>
                <a:spcPts val="1000"/>
              </a:spcBef>
              <a:defRPr sz="1800" i="0">
                <a:solidFill>
                  <a:srgbClr val="000000"/>
                </a:solidFill>
              </a:defRPr>
            </a:pPr>
            <a:r>
              <a:rPr sz="3400" i="1">
                <a:solidFill>
                  <a:srgbClr val="424242"/>
                </a:solidFill>
              </a:rPr>
              <a:t>can reduce #paths from  </a:t>
            </a:r>
            <a:r>
              <a:rPr sz="3400">
                <a:solidFill>
                  <a:srgbClr val="424242"/>
                </a:solidFill>
              </a:rPr>
              <a:t>∼</a:t>
            </a:r>
            <a:r>
              <a:rPr sz="3400" i="1">
                <a:solidFill>
                  <a:srgbClr val="424242"/>
                </a:solidFill>
              </a:rPr>
              <a:t>   n </a:t>
            </a:r>
            <a:r>
              <a:rPr sz="3400" i="1" baseline="31999">
                <a:solidFill>
                  <a:srgbClr val="424242"/>
                </a:solidFill>
              </a:rPr>
              <a:t>m </a:t>
            </a:r>
            <a:endParaRPr sz="3400" i="1">
              <a:solidFill>
                <a:srgbClr val="424242"/>
              </a:solidFill>
            </a:endParaRPr>
          </a:p>
          <a:p>
            <a:pPr marL="1270000" lvl="1" indent="-508000">
              <a:spcBef>
                <a:spcPts val="1000"/>
              </a:spcBef>
              <a:defRPr sz="1800" i="0">
                <a:solidFill>
                  <a:srgbClr val="000000"/>
                </a:solidFill>
              </a:defRPr>
            </a:pPr>
            <a:r>
              <a:rPr sz="3400" i="1">
                <a:solidFill>
                  <a:srgbClr val="424242"/>
                </a:solidFill>
              </a:rPr>
              <a:t>to  </a:t>
            </a:r>
            <a:r>
              <a:rPr sz="3400">
                <a:solidFill>
                  <a:srgbClr val="424242"/>
                </a:solidFill>
              </a:rPr>
              <a:t>∼</a:t>
            </a:r>
            <a:r>
              <a:rPr sz="3400" i="1">
                <a:solidFill>
                  <a:srgbClr val="424242"/>
                </a:solidFill>
              </a:rPr>
              <a:t>  m n</a:t>
            </a:r>
          </a:p>
        </p:txBody>
      </p:sp>
      <p:sp>
        <p:nvSpPr>
          <p:cNvPr id="287" name="Shape 287"/>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Loop decomposition</a:t>
            </a:r>
          </a:p>
        </p:txBody>
      </p:sp>
      <p:sp>
        <p:nvSpPr>
          <p:cNvPr id="288" name="Shape 288"/>
          <p:cNvSpPr>
            <a:spLocks noGrp="1"/>
          </p:cNvSpPr>
          <p:nvPr>
            <p:ph type="sldNum" sz="quarter" idx="2"/>
          </p:nvPr>
        </p:nvSpPr>
        <p:spPr>
          <a:xfrm>
            <a:off x="12114063" y="9093200"/>
            <a:ext cx="346374" cy="381000"/>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lgn="r">
              <a:defRPr>
                <a:uFill>
                  <a:solidFill>
                    <a:srgbClr val="9A9A9A"/>
                  </a:solidFill>
                </a:uFill>
              </a:defRPr>
            </a:lvl1pPr>
          </a:lstStyle>
          <a:p>
            <a:pPr lvl="0">
              <a:defRPr sz="1800">
                <a:solidFill>
                  <a:srgbClr val="000000"/>
                </a:solidFill>
                <a:uFillTx/>
              </a:defRPr>
            </a:pPr>
            <a:fld id="{86CB4B4D-7CA3-9044-876B-883B54F8677D}" type="slidenum">
              <a:rPr sz="2000">
                <a:solidFill>
                  <a:srgbClr val="C0C0C0"/>
                </a:solidFill>
                <a:uFill>
                  <a:solidFill>
                    <a:srgbClr val="9A9A9A"/>
                  </a:solidFill>
                </a:uFill>
              </a:rPr>
              <a:t>71</a:t>
            </a:fld>
            <a:endParaRPr sz="2000">
              <a:solidFill>
                <a:srgbClr val="C0C0C0"/>
              </a:solidFill>
              <a:uFill>
                <a:solidFill>
                  <a:srgbClr val="9A9A9A"/>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72</a:t>
            </a:fld>
            <a:endParaRPr sz="2000">
              <a:solidFill>
                <a:srgbClr val="C0C0C0"/>
              </a:solidFill>
            </a:endParaRPr>
          </a:p>
        </p:txBody>
      </p:sp>
      <p:sp>
        <p:nvSpPr>
          <p:cNvPr id="291" name="Shape 291"/>
          <p:cNvSpPr>
            <a:spLocks noGrp="1"/>
          </p:cNvSpPr>
          <p:nvPr>
            <p:ph type="body" idx="1"/>
          </p:nvPr>
        </p:nvSpPr>
        <p:spPr>
          <a:xfrm>
            <a:off x="1346200" y="2679700"/>
            <a:ext cx="10299700" cy="50419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C0C0C0"/>
                </a:solidFill>
              </a:rPr>
              <a:t>Pipeline</a:t>
            </a:r>
          </a:p>
          <a:p>
            <a:pPr marL="635000" lvl="0" indent="-635000">
              <a:spcBef>
                <a:spcPts val="2000"/>
              </a:spcBef>
              <a:defRPr sz="1800">
                <a:solidFill>
                  <a:srgbClr val="000000"/>
                </a:solidFill>
              </a:defRPr>
            </a:pPr>
            <a:r>
              <a:rPr sz="4000">
                <a:solidFill>
                  <a:srgbClr val="C0C0C0"/>
                </a:solidFill>
              </a:rPr>
              <a:t>Loops</a:t>
            </a:r>
          </a:p>
          <a:p>
            <a:pPr marL="635000" lvl="0" indent="-635000">
              <a:spcBef>
                <a:spcPts val="2000"/>
              </a:spcBef>
              <a:defRPr sz="1800">
                <a:solidFill>
                  <a:srgbClr val="000000"/>
                </a:solidFill>
              </a:defRPr>
            </a:pPr>
            <a:r>
              <a:rPr sz="4000">
                <a:solidFill>
                  <a:srgbClr val="424242"/>
                </a:solidFill>
              </a:rPr>
              <a:t>Data structures</a:t>
            </a:r>
          </a:p>
          <a:p>
            <a:pPr marL="635000" lvl="0" indent="-635000">
              <a:spcBef>
                <a:spcPts val="6000"/>
              </a:spcBef>
              <a:defRPr sz="1800">
                <a:solidFill>
                  <a:srgbClr val="000000"/>
                </a:solidFill>
              </a:defRPr>
            </a:pPr>
            <a:r>
              <a:rPr sz="4000">
                <a:solidFill>
                  <a:srgbClr val="C0C0C0"/>
                </a:solidFill>
              </a:rPr>
              <a:t>Results</a:t>
            </a:r>
          </a:p>
        </p:txBody>
      </p:sp>
      <p:sp>
        <p:nvSpPr>
          <p:cNvPr id="292" name="Shape 292"/>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Outline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73</a:t>
            </a:fld>
            <a:endParaRPr sz="2000">
              <a:solidFill>
                <a:srgbClr val="C0C0C0"/>
              </a:solidFill>
            </a:endParaRPr>
          </a:p>
        </p:txBody>
      </p:sp>
      <p:sp>
        <p:nvSpPr>
          <p:cNvPr id="295" name="Shape 295"/>
          <p:cNvSpPr/>
          <p:nvPr/>
        </p:nvSpPr>
        <p:spPr>
          <a:xfrm>
            <a:off x="1549400" y="889000"/>
            <a:ext cx="9880600" cy="20320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96" name="Shape 296"/>
          <p:cNvSpPr/>
          <p:nvPr/>
        </p:nvSpPr>
        <p:spPr>
          <a:xfrm>
            <a:off x="2108200" y="1231900"/>
            <a:ext cx="2184400" cy="1346200"/>
          </a:xfrm>
          <a:prstGeom prst="roundRect">
            <a:avLst>
              <a:gd name="adj" fmla="val 14151"/>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97" name="Shape 297"/>
          <p:cNvSpPr/>
          <p:nvPr/>
        </p:nvSpPr>
        <p:spPr>
          <a:xfrm>
            <a:off x="7810500" y="1244600"/>
            <a:ext cx="3086100" cy="1320800"/>
          </a:xfrm>
          <a:prstGeom prst="roundRect">
            <a:avLst>
              <a:gd name="adj" fmla="val 1442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98" name="Shape 298"/>
          <p:cNvSpPr/>
          <p:nvPr/>
        </p:nvSpPr>
        <p:spPr>
          <a:xfrm>
            <a:off x="4787900" y="1244600"/>
            <a:ext cx="2527300" cy="1308100"/>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grpSp>
        <p:nvGrpSpPr>
          <p:cNvPr id="303" name="Group 303"/>
          <p:cNvGrpSpPr/>
          <p:nvPr/>
        </p:nvGrpSpPr>
        <p:grpSpPr>
          <a:xfrm>
            <a:off x="2019300" y="5041681"/>
            <a:ext cx="2198786" cy="2583925"/>
            <a:chOff x="63500" y="49599"/>
            <a:chExt cx="2198785" cy="2583924"/>
          </a:xfrm>
        </p:grpSpPr>
        <p:sp>
          <p:nvSpPr>
            <p:cNvPr id="299" name="Shape 299"/>
            <p:cNvSpPr/>
            <p:nvPr/>
          </p:nvSpPr>
          <p:spPr>
            <a:xfrm flipH="1">
              <a:off x="65840" y="1020332"/>
              <a:ext cx="1287219" cy="5507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00" name="Shape 300"/>
            <p:cNvSpPr/>
            <p:nvPr/>
          </p:nvSpPr>
          <p:spPr>
            <a:xfrm flipH="1" flipV="1">
              <a:off x="63500" y="1548418"/>
              <a:ext cx="1355979" cy="58013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01" name="Shape 301"/>
            <p:cNvSpPr/>
            <p:nvPr/>
          </p:nvSpPr>
          <p:spPr>
            <a:xfrm flipH="1">
              <a:off x="1327905" y="49599"/>
              <a:ext cx="911361" cy="94839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02" name="Shape 302"/>
            <p:cNvSpPr/>
            <p:nvPr/>
          </p:nvSpPr>
          <p:spPr>
            <a:xfrm flipH="1" flipV="1">
              <a:off x="1344767" y="1054710"/>
              <a:ext cx="917519" cy="157881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308" name="Group 308"/>
          <p:cNvGrpSpPr/>
          <p:nvPr/>
        </p:nvGrpSpPr>
        <p:grpSpPr>
          <a:xfrm>
            <a:off x="4536201" y="5563242"/>
            <a:ext cx="2623031" cy="1643538"/>
            <a:chOff x="69539" y="48288"/>
            <a:chExt cx="2623029" cy="1643536"/>
          </a:xfrm>
        </p:grpSpPr>
        <p:sp>
          <p:nvSpPr>
            <p:cNvPr id="304" name="Shape 304"/>
            <p:cNvSpPr/>
            <p:nvPr/>
          </p:nvSpPr>
          <p:spPr>
            <a:xfrm flipH="1">
              <a:off x="151339" y="48288"/>
              <a:ext cx="1109172" cy="11100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05" name="Shape 305"/>
            <p:cNvSpPr/>
            <p:nvPr/>
          </p:nvSpPr>
          <p:spPr>
            <a:xfrm flipH="1" flipV="1">
              <a:off x="69539" y="1192456"/>
              <a:ext cx="1223560" cy="3430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06" name="Shape 306"/>
            <p:cNvSpPr/>
            <p:nvPr/>
          </p:nvSpPr>
          <p:spPr>
            <a:xfrm flipH="1">
              <a:off x="1296910" y="141903"/>
              <a:ext cx="1395660" cy="138681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07" name="Shape 307"/>
            <p:cNvSpPr/>
            <p:nvPr/>
          </p:nvSpPr>
          <p:spPr>
            <a:xfrm flipH="1" flipV="1">
              <a:off x="1274135" y="1530992"/>
              <a:ext cx="1377070" cy="16083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317" name="Group 317"/>
          <p:cNvGrpSpPr/>
          <p:nvPr/>
        </p:nvGrpSpPr>
        <p:grpSpPr>
          <a:xfrm>
            <a:off x="7616946" y="4733711"/>
            <a:ext cx="3504667" cy="2719916"/>
            <a:chOff x="47560" y="47411"/>
            <a:chExt cx="3504665" cy="2719914"/>
          </a:xfrm>
        </p:grpSpPr>
        <p:sp>
          <p:nvSpPr>
            <p:cNvPr id="309" name="Shape 309"/>
            <p:cNvSpPr/>
            <p:nvPr/>
          </p:nvSpPr>
          <p:spPr>
            <a:xfrm flipH="1">
              <a:off x="47560" y="1085654"/>
              <a:ext cx="641135" cy="764195"/>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10" name="Shape 310"/>
            <p:cNvSpPr/>
            <p:nvPr/>
          </p:nvSpPr>
          <p:spPr>
            <a:xfrm flipH="1">
              <a:off x="672913" y="47411"/>
              <a:ext cx="1080854" cy="10396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11" name="Shape 311"/>
            <p:cNvSpPr/>
            <p:nvPr/>
          </p:nvSpPr>
          <p:spPr>
            <a:xfrm flipH="1">
              <a:off x="721142" y="1036184"/>
              <a:ext cx="1380029" cy="716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12" name="Shape 312"/>
            <p:cNvSpPr/>
            <p:nvPr/>
          </p:nvSpPr>
          <p:spPr>
            <a:xfrm flipH="1" flipV="1">
              <a:off x="113902" y="1871380"/>
              <a:ext cx="1006642" cy="3912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13" name="Shape 313"/>
            <p:cNvSpPr/>
            <p:nvPr/>
          </p:nvSpPr>
          <p:spPr>
            <a:xfrm flipH="1">
              <a:off x="2082613" y="588539"/>
              <a:ext cx="711886" cy="4267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14" name="Shape 314"/>
            <p:cNvSpPr/>
            <p:nvPr/>
          </p:nvSpPr>
          <p:spPr>
            <a:xfrm flipH="1" flipV="1">
              <a:off x="2082613" y="1078837"/>
              <a:ext cx="677452" cy="47816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15" name="Shape 315"/>
            <p:cNvSpPr/>
            <p:nvPr/>
          </p:nvSpPr>
          <p:spPr>
            <a:xfrm flipH="1" flipV="1">
              <a:off x="2779788" y="1559183"/>
              <a:ext cx="598661" cy="120814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16" name="Shape 316"/>
            <p:cNvSpPr/>
            <p:nvPr/>
          </p:nvSpPr>
          <p:spPr>
            <a:xfrm flipH="1">
              <a:off x="2811684" y="1046999"/>
              <a:ext cx="740543" cy="46493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318" name="Shape 318"/>
          <p:cNvSpPr/>
          <p:nvPr/>
        </p:nvSpPr>
        <p:spPr>
          <a:xfrm>
            <a:off x="5105058" y="1568450"/>
            <a:ext cx="1844428"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IP lookup</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303"/>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3" nodeType="afterEffect">
                                  <p:stCondLst>
                                    <p:cond delay="0"/>
                                  </p:stCondLst>
                                  <p:iterate>
                                    <p:tmAbs val="0"/>
                                  </p:iterate>
                                  <p:childTnLst>
                                    <p:set>
                                      <p:cBhvr>
                                        <p:cTn id="13" fill="hold">
                                          <p:stCondLst>
                                            <p:cond delay="0"/>
                                          </p:stCondLst>
                                        </p:cTn>
                                        <p:tgtEl>
                                          <p:spTgt spid="317"/>
                                        </p:tgtEl>
                                        <p:attrNameLst>
                                          <p:attrName>style.visibility</p:attrName>
                                        </p:attrNameLst>
                                      </p:cBhvr>
                                      <p:to>
                                        <p:strVal val="hidden"/>
                                      </p:to>
                                    </p:set>
                                  </p:childTnLst>
                                </p:cTn>
                              </p:par>
                            </p:childTnLst>
                          </p:cTn>
                        </p:par>
                        <p:par>
                          <p:cTn id="14" fill="hold">
                            <p:stCondLst>
                              <p:cond delay="0"/>
                            </p:stCondLst>
                            <p:childTnLst>
                              <p:par>
                                <p:cTn id="15" presetID="1" presetClass="exit" presetSubtype="0" fill="hold" grpId="4" nodeType="afterEffect">
                                  <p:stCondLst>
                                    <p:cond delay="0"/>
                                  </p:stCondLst>
                                  <p:iterate>
                                    <p:tmAbs val="0"/>
                                  </p:iterate>
                                  <p:childTnLst>
                                    <p:set>
                                      <p:cBhvr>
                                        <p:cTn id="16" fill="hold">
                                          <p:stCondLst>
                                            <p:cond delay="0"/>
                                          </p:stCondLst>
                                        </p:cTn>
                                        <p:tgtEl>
                                          <p:spTgt spid="296"/>
                                        </p:tgtEl>
                                        <p:attrNameLst>
                                          <p:attrName>style.visibility</p:attrName>
                                        </p:attrNameLst>
                                      </p:cBhvr>
                                      <p:to>
                                        <p:strVal val="hidden"/>
                                      </p:to>
                                    </p:set>
                                  </p:childTnLst>
                                </p:cTn>
                              </p:par>
                            </p:childTnLst>
                          </p:cTn>
                        </p:par>
                        <p:par>
                          <p:cTn id="17" fill="hold">
                            <p:stCondLst>
                              <p:cond delay="0"/>
                            </p:stCondLst>
                            <p:childTnLst>
                              <p:par>
                                <p:cTn id="18" presetID="1" presetClass="exit" presetSubtype="0" fill="hold" grpId="5" nodeType="afterEffect">
                                  <p:stCondLst>
                                    <p:cond delay="0"/>
                                  </p:stCondLst>
                                  <p:iterate>
                                    <p:tmAbs val="0"/>
                                  </p:iterate>
                                  <p:childTnLst>
                                    <p:set>
                                      <p:cBhvr>
                                        <p:cTn id="19" fill="hold">
                                          <p:stCondLst>
                                            <p:cond delay="0"/>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4" animBg="1" advAuto="0"/>
      <p:bldP spid="297" grpId="5" animBg="1" advAuto="0"/>
      <p:bldP spid="303" grpId="2" animBg="1" advAuto="0"/>
      <p:bldP spid="317" grpId="3" animBg="1" advAuto="0"/>
      <p:bldP spid="318" grpId="1"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p:nvPr/>
        </p:nvSpPr>
        <p:spPr>
          <a:xfrm>
            <a:off x="-25400" y="889000"/>
            <a:ext cx="13055600" cy="20320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21" name="Shape 32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74</a:t>
            </a:fld>
            <a:endParaRPr sz="2000">
              <a:solidFill>
                <a:srgbClr val="C0C0C0"/>
              </a:solidFill>
            </a:endParaRPr>
          </a:p>
        </p:txBody>
      </p:sp>
      <p:grpSp>
        <p:nvGrpSpPr>
          <p:cNvPr id="330" name="Group 330"/>
          <p:cNvGrpSpPr/>
          <p:nvPr/>
        </p:nvGrpSpPr>
        <p:grpSpPr>
          <a:xfrm>
            <a:off x="6781799" y="6727611"/>
            <a:ext cx="3552228" cy="2719916"/>
            <a:chOff x="0" y="47411"/>
            <a:chExt cx="3552226" cy="2719914"/>
          </a:xfrm>
        </p:grpSpPr>
        <p:sp>
          <p:nvSpPr>
            <p:cNvPr id="322" name="Shape 322"/>
            <p:cNvSpPr/>
            <p:nvPr/>
          </p:nvSpPr>
          <p:spPr>
            <a:xfrm flipH="1">
              <a:off x="0" y="1082215"/>
              <a:ext cx="691581" cy="82432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23" name="Shape 323"/>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24" name="Shape 324"/>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25" name="Shape 325"/>
            <p:cNvSpPr/>
            <p:nvPr/>
          </p:nvSpPr>
          <p:spPr>
            <a:xfrm flipH="1" flipV="1">
              <a:off x="37702" y="18967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26" name="Shape 326"/>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27" name="Shape 327"/>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28" name="Shape 328"/>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29" name="Shape 329"/>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339" name="Group 339"/>
          <p:cNvGrpSpPr/>
          <p:nvPr/>
        </p:nvGrpSpPr>
        <p:grpSpPr>
          <a:xfrm>
            <a:off x="6769099" y="2879511"/>
            <a:ext cx="3552228" cy="2719916"/>
            <a:chOff x="0" y="47411"/>
            <a:chExt cx="3552226" cy="2719914"/>
          </a:xfrm>
        </p:grpSpPr>
        <p:sp>
          <p:nvSpPr>
            <p:cNvPr id="331" name="Shape 331"/>
            <p:cNvSpPr/>
            <p:nvPr/>
          </p:nvSpPr>
          <p:spPr>
            <a:xfrm flipH="1">
              <a:off x="0" y="1082215"/>
              <a:ext cx="691581" cy="82432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32" name="Shape 332"/>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33" name="Shape 333"/>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34" name="Shape 334"/>
            <p:cNvSpPr/>
            <p:nvPr/>
          </p:nvSpPr>
          <p:spPr>
            <a:xfrm flipH="1" flipV="1">
              <a:off x="37702" y="18967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35" name="Shape 335"/>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36" name="Shape 336"/>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37" name="Shape 337"/>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38" name="Shape 338"/>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340" name="Shape 340"/>
          <p:cNvSpPr/>
          <p:nvPr/>
        </p:nvSpPr>
        <p:spPr>
          <a:xfrm>
            <a:off x="1104900" y="1244600"/>
            <a:ext cx="10795000" cy="1308100"/>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341" name="Shape 341"/>
          <p:cNvSpPr/>
          <p:nvPr/>
        </p:nvSpPr>
        <p:spPr>
          <a:xfrm>
            <a:off x="3414569" y="1568450"/>
            <a:ext cx="6159501"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output_port = table[ dst_prefix ]</a:t>
            </a:r>
          </a:p>
        </p:txBody>
      </p:sp>
      <p:sp>
        <p:nvSpPr>
          <p:cNvPr id="342" name="Shape 342"/>
          <p:cNvSpPr/>
          <p:nvPr/>
        </p:nvSpPr>
        <p:spPr>
          <a:xfrm flipH="1" flipV="1">
            <a:off x="4835438" y="5756679"/>
            <a:ext cx="1974374" cy="2817210"/>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343" name="Shape 343"/>
          <p:cNvSpPr/>
          <p:nvPr/>
        </p:nvSpPr>
        <p:spPr>
          <a:xfrm flipH="1">
            <a:off x="4821519" y="4706062"/>
            <a:ext cx="1961088" cy="987065"/>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344" name="Shape 344"/>
          <p:cNvSpPr/>
          <p:nvPr/>
        </p:nvSpPr>
        <p:spPr>
          <a:xfrm flipH="1">
            <a:off x="4806565" y="5555523"/>
            <a:ext cx="2037156" cy="132115"/>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345" name="Shape 345"/>
          <p:cNvSpPr/>
          <p:nvPr/>
        </p:nvSpPr>
        <p:spPr>
          <a:xfrm>
            <a:off x="6121400" y="6083300"/>
            <a:ext cx="46054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797979"/>
                </a:solidFill>
                <a:latin typeface="+mn-lt"/>
                <a:ea typeface="+mn-ea"/>
                <a:cs typeface="+mn-cs"/>
                <a:sym typeface="Calibri"/>
              </a:defRPr>
            </a:lvl1pPr>
          </a:lstStyle>
          <a:p>
            <a:pPr lvl="0">
              <a:defRPr sz="1800">
                <a:solidFill>
                  <a:srgbClr val="000000"/>
                </a:solidFill>
              </a:defRPr>
            </a:pPr>
            <a:r>
              <a:rPr sz="3600">
                <a:solidFill>
                  <a:srgbClr val="797979"/>
                </a:solidFill>
              </a:rPr>
              <a:t>...</a:t>
            </a:r>
          </a:p>
        </p:txBody>
      </p:sp>
      <p:grpSp>
        <p:nvGrpSpPr>
          <p:cNvPr id="354" name="Group 354"/>
          <p:cNvGrpSpPr/>
          <p:nvPr/>
        </p:nvGrpSpPr>
        <p:grpSpPr>
          <a:xfrm>
            <a:off x="6781986" y="1977811"/>
            <a:ext cx="3552227" cy="2719916"/>
            <a:chOff x="0" y="47411"/>
            <a:chExt cx="3552226" cy="2719914"/>
          </a:xfrm>
        </p:grpSpPr>
        <p:sp>
          <p:nvSpPr>
            <p:cNvPr id="346" name="Shape 346"/>
            <p:cNvSpPr/>
            <p:nvPr/>
          </p:nvSpPr>
          <p:spPr>
            <a:xfrm flipH="1">
              <a:off x="0" y="1082215"/>
              <a:ext cx="691581" cy="82432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47" name="Shape 347"/>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48" name="Shape 348"/>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49" name="Shape 349"/>
            <p:cNvSpPr/>
            <p:nvPr/>
          </p:nvSpPr>
          <p:spPr>
            <a:xfrm flipH="1" flipV="1">
              <a:off x="37702" y="18967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50" name="Shape 350"/>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51" name="Shape 351"/>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52" name="Shape 352"/>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53" name="Shape 353"/>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355" name="Shape 355"/>
          <p:cNvSpPr/>
          <p:nvPr/>
        </p:nvSpPr>
        <p:spPr>
          <a:xfrm flipH="1">
            <a:off x="4728217" y="3820733"/>
            <a:ext cx="2037362" cy="1924334"/>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grpSp>
        <p:nvGrpSpPr>
          <p:cNvPr id="361" name="Group 361"/>
          <p:cNvGrpSpPr/>
          <p:nvPr/>
        </p:nvGrpSpPr>
        <p:grpSpPr>
          <a:xfrm>
            <a:off x="2197100" y="4393981"/>
            <a:ext cx="2615216" cy="2583925"/>
            <a:chOff x="63500" y="49599"/>
            <a:chExt cx="2615215" cy="2583924"/>
          </a:xfrm>
        </p:grpSpPr>
        <p:sp>
          <p:nvSpPr>
            <p:cNvPr id="356" name="Shape 356"/>
            <p:cNvSpPr/>
            <p:nvPr/>
          </p:nvSpPr>
          <p:spPr>
            <a:xfrm flipH="1">
              <a:off x="65840" y="1020332"/>
              <a:ext cx="1287219" cy="5507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57" name="Shape 357"/>
            <p:cNvSpPr/>
            <p:nvPr/>
          </p:nvSpPr>
          <p:spPr>
            <a:xfrm flipH="1" flipV="1">
              <a:off x="63500" y="1548418"/>
              <a:ext cx="1355979" cy="58013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58" name="Shape 358"/>
            <p:cNvSpPr/>
            <p:nvPr/>
          </p:nvSpPr>
          <p:spPr>
            <a:xfrm flipH="1">
              <a:off x="1327905" y="49599"/>
              <a:ext cx="911361" cy="94839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59" name="Shape 359"/>
            <p:cNvSpPr/>
            <p:nvPr/>
          </p:nvSpPr>
          <p:spPr>
            <a:xfrm flipH="1" flipV="1">
              <a:off x="1344767" y="1054710"/>
              <a:ext cx="917519" cy="157881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60" name="Shape 360"/>
            <p:cNvSpPr/>
            <p:nvPr/>
          </p:nvSpPr>
          <p:spPr>
            <a:xfrm flipH="1" flipV="1">
              <a:off x="1324511" y="1048504"/>
              <a:ext cx="1354205" cy="28957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362" name="Shape 362"/>
          <p:cNvSpPr/>
          <p:nvPr/>
        </p:nvSpPr>
        <p:spPr>
          <a:xfrm>
            <a:off x="2240942" y="1574800"/>
            <a:ext cx="46054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t>
            </a:r>
          </a:p>
        </p:txBody>
      </p:sp>
      <p:sp>
        <p:nvSpPr>
          <p:cNvPr id="363" name="Shape 363"/>
          <p:cNvSpPr/>
          <p:nvPr/>
        </p:nvSpPr>
        <p:spPr>
          <a:xfrm>
            <a:off x="10426700" y="1574800"/>
            <a:ext cx="46054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t>
            </a:r>
          </a:p>
        </p:txBody>
      </p:sp>
      <p:grpSp>
        <p:nvGrpSpPr>
          <p:cNvPr id="372" name="Group 372"/>
          <p:cNvGrpSpPr/>
          <p:nvPr/>
        </p:nvGrpSpPr>
        <p:grpSpPr>
          <a:xfrm>
            <a:off x="6781799" y="3705011"/>
            <a:ext cx="3552228" cy="2719916"/>
            <a:chOff x="0" y="47411"/>
            <a:chExt cx="3552226" cy="2719914"/>
          </a:xfrm>
        </p:grpSpPr>
        <p:sp>
          <p:nvSpPr>
            <p:cNvPr id="364" name="Shape 364"/>
            <p:cNvSpPr/>
            <p:nvPr/>
          </p:nvSpPr>
          <p:spPr>
            <a:xfrm flipH="1">
              <a:off x="0" y="1082215"/>
              <a:ext cx="691581" cy="82432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65" name="Shape 365"/>
            <p:cNvSpPr/>
            <p:nvPr/>
          </p:nvSpPr>
          <p:spPr>
            <a:xfrm flipH="1">
              <a:off x="672913" y="47411"/>
              <a:ext cx="1080854" cy="10396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66" name="Shape 366"/>
            <p:cNvSpPr/>
            <p:nvPr/>
          </p:nvSpPr>
          <p:spPr>
            <a:xfrm flipH="1">
              <a:off x="721142" y="1036184"/>
              <a:ext cx="1380029" cy="716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67" name="Shape 367"/>
            <p:cNvSpPr/>
            <p:nvPr/>
          </p:nvSpPr>
          <p:spPr>
            <a:xfrm flipH="1" flipV="1">
              <a:off x="37702" y="1896780"/>
              <a:ext cx="1006642" cy="3912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68" name="Shape 368"/>
            <p:cNvSpPr/>
            <p:nvPr/>
          </p:nvSpPr>
          <p:spPr>
            <a:xfrm flipH="1">
              <a:off x="2082613" y="588539"/>
              <a:ext cx="711886" cy="4267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69" name="Shape 369"/>
            <p:cNvSpPr/>
            <p:nvPr/>
          </p:nvSpPr>
          <p:spPr>
            <a:xfrm flipH="1" flipV="1">
              <a:off x="2082613" y="1078837"/>
              <a:ext cx="677452" cy="47816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70" name="Shape 370"/>
            <p:cNvSpPr/>
            <p:nvPr/>
          </p:nvSpPr>
          <p:spPr>
            <a:xfrm flipH="1" flipV="1">
              <a:off x="2779788" y="1559183"/>
              <a:ext cx="598661" cy="120814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71" name="Shape 371"/>
            <p:cNvSpPr/>
            <p:nvPr/>
          </p:nvSpPr>
          <p:spPr>
            <a:xfrm flipH="1">
              <a:off x="2811684" y="1046999"/>
              <a:ext cx="740543" cy="46493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355"/>
                                        </p:tgtEl>
                                        <p:attrNameLst>
                                          <p:attrName>style.visibility</p:attrName>
                                        </p:attrNameLst>
                                      </p:cBhvr>
                                      <p:to>
                                        <p:strVal val="visible"/>
                                      </p:to>
                                    </p:set>
                                    <p:animEffect transition="in" filter="wipe(left)">
                                      <p:cBhvr>
                                        <p:cTn id="11" dur="1000"/>
                                        <p:tgtEl>
                                          <p:spTgt spid="355"/>
                                        </p:tgtEl>
                                      </p:cBhvr>
                                    </p:animEffect>
                                  </p:childTnLst>
                                </p:cTn>
                              </p:par>
                            </p:childTnLst>
                          </p:cTn>
                        </p:par>
                        <p:par>
                          <p:cTn id="12" fill="hold">
                            <p:stCondLst>
                              <p:cond delay="1000"/>
                            </p:stCondLst>
                            <p:childTnLst>
                              <p:par>
                                <p:cTn id="13" presetID="22" presetClass="entr" presetSubtype="8" fill="hold" grpId="3" nodeType="afterEffect">
                                  <p:stCondLst>
                                    <p:cond delay="500"/>
                                  </p:stCondLst>
                                  <p:iterate>
                                    <p:tmAbs val="0"/>
                                  </p:iterate>
                                  <p:childTnLst>
                                    <p:set>
                                      <p:cBhvr>
                                        <p:cTn id="14" fill="hold"/>
                                        <p:tgtEl>
                                          <p:spTgt spid="343"/>
                                        </p:tgtEl>
                                        <p:attrNameLst>
                                          <p:attrName>style.visibility</p:attrName>
                                        </p:attrNameLst>
                                      </p:cBhvr>
                                      <p:to>
                                        <p:strVal val="visible"/>
                                      </p:to>
                                    </p:set>
                                    <p:animEffect transition="in" filter="wipe(left)">
                                      <p:cBhvr>
                                        <p:cTn id="15" dur="1000"/>
                                        <p:tgtEl>
                                          <p:spTgt spid="343"/>
                                        </p:tgtEl>
                                      </p:cBhvr>
                                    </p:animEffect>
                                  </p:childTnLst>
                                </p:cTn>
                              </p:par>
                            </p:childTnLst>
                          </p:cTn>
                        </p:par>
                        <p:par>
                          <p:cTn id="16" fill="hold">
                            <p:stCondLst>
                              <p:cond delay="2500"/>
                            </p:stCondLst>
                            <p:childTnLst>
                              <p:par>
                                <p:cTn id="17" presetID="22" presetClass="entr" presetSubtype="8" fill="hold" grpId="4" nodeType="afterEffect">
                                  <p:stCondLst>
                                    <p:cond delay="500"/>
                                  </p:stCondLst>
                                  <p:iterate>
                                    <p:tmAbs val="0"/>
                                  </p:iterate>
                                  <p:childTnLst>
                                    <p:set>
                                      <p:cBhvr>
                                        <p:cTn id="18" fill="hold"/>
                                        <p:tgtEl>
                                          <p:spTgt spid="344"/>
                                        </p:tgtEl>
                                        <p:attrNameLst>
                                          <p:attrName>style.visibility</p:attrName>
                                        </p:attrNameLst>
                                      </p:cBhvr>
                                      <p:to>
                                        <p:strVal val="visible"/>
                                      </p:to>
                                    </p:set>
                                    <p:animEffect transition="in" filter="wipe(left)">
                                      <p:cBhvr>
                                        <p:cTn id="19" dur="1000"/>
                                        <p:tgtEl>
                                          <p:spTgt spid="344"/>
                                        </p:tgtEl>
                                      </p:cBhvr>
                                    </p:animEffect>
                                  </p:childTnLst>
                                </p:cTn>
                              </p:par>
                            </p:childTnLst>
                          </p:cTn>
                        </p:par>
                        <p:par>
                          <p:cTn id="20" fill="hold">
                            <p:stCondLst>
                              <p:cond delay="4000"/>
                            </p:stCondLst>
                            <p:childTnLst>
                              <p:par>
                                <p:cTn id="21" presetID="1" presetClass="entr" presetSubtype="0" fill="hold" grpId="5" nodeType="afterEffect">
                                  <p:stCondLst>
                                    <p:cond delay="500"/>
                                  </p:stCondLst>
                                  <p:iterate>
                                    <p:tmAbs val="0"/>
                                  </p:iterate>
                                  <p:childTnLst>
                                    <p:set>
                                      <p:cBhvr>
                                        <p:cTn id="22" fill="hold"/>
                                        <p:tgtEl>
                                          <p:spTgt spid="345"/>
                                        </p:tgtEl>
                                        <p:attrNameLst>
                                          <p:attrName>style.visibility</p:attrName>
                                        </p:attrNameLst>
                                      </p:cBhvr>
                                      <p:to>
                                        <p:strVal val="visible"/>
                                      </p:to>
                                    </p:set>
                                  </p:childTnLst>
                                </p:cTn>
                              </p:par>
                            </p:childTnLst>
                          </p:cTn>
                        </p:par>
                        <p:par>
                          <p:cTn id="23" fill="hold">
                            <p:stCondLst>
                              <p:cond delay="4500"/>
                            </p:stCondLst>
                            <p:childTnLst>
                              <p:par>
                                <p:cTn id="24" presetID="22" presetClass="entr" presetSubtype="8" fill="hold" grpId="6" nodeType="afterEffect">
                                  <p:stCondLst>
                                    <p:cond delay="500"/>
                                  </p:stCondLst>
                                  <p:iterate>
                                    <p:tmAbs val="0"/>
                                  </p:iterate>
                                  <p:childTnLst>
                                    <p:set>
                                      <p:cBhvr>
                                        <p:cTn id="25" fill="hold"/>
                                        <p:tgtEl>
                                          <p:spTgt spid="342"/>
                                        </p:tgtEl>
                                        <p:attrNameLst>
                                          <p:attrName>style.visibility</p:attrName>
                                        </p:attrNameLst>
                                      </p:cBhvr>
                                      <p:to>
                                        <p:strVal val="visible"/>
                                      </p:to>
                                    </p:set>
                                    <p:animEffect transition="in" filter="wipe(left)">
                                      <p:cBhvr>
                                        <p:cTn id="26" dur="1000"/>
                                        <p:tgtEl>
                                          <p:spTgt spid="34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35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8" nodeType="afterEffect">
                                  <p:stCondLst>
                                    <p:cond delay="1000"/>
                                  </p:stCondLst>
                                  <p:iterate>
                                    <p:tmAbs val="0"/>
                                  </p:iterate>
                                  <p:childTnLst>
                                    <p:set>
                                      <p:cBhvr>
                                        <p:cTn id="33" fill="hold"/>
                                        <p:tgtEl>
                                          <p:spTgt spid="339"/>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9" nodeType="afterEffect">
                                  <p:stCondLst>
                                    <p:cond delay="1000"/>
                                  </p:stCondLst>
                                  <p:iterate>
                                    <p:tmAbs val="0"/>
                                  </p:iterate>
                                  <p:childTnLst>
                                    <p:set>
                                      <p:cBhvr>
                                        <p:cTn id="36" fill="hold"/>
                                        <p:tgtEl>
                                          <p:spTgt spid="372"/>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10" nodeType="afterEffect">
                                  <p:stCondLst>
                                    <p:cond delay="1000"/>
                                  </p:stCondLst>
                                  <p:iterate>
                                    <p:tmAbs val="0"/>
                                  </p:iterate>
                                  <p:childTnLst>
                                    <p:set>
                                      <p:cBhvr>
                                        <p:cTn id="39" fill="hold"/>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10" animBg="1" advAuto="0"/>
      <p:bldP spid="339" grpId="8" animBg="1" advAuto="0"/>
      <p:bldP spid="342" grpId="6" animBg="1" advAuto="0"/>
      <p:bldP spid="343" grpId="3" animBg="1" advAuto="0"/>
      <p:bldP spid="344" grpId="4" animBg="1" advAuto="0"/>
      <p:bldP spid="345" grpId="5" animBg="1" advAuto="0"/>
      <p:bldP spid="354" grpId="7" animBg="1" advAuto="0"/>
      <p:bldP spid="355" grpId="2" animBg="1" advAuto="0"/>
      <p:bldP spid="361" grpId="1" animBg="1" advAuto="0"/>
      <p:bldP spid="372" grpId="9"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75</a:t>
            </a:fld>
            <a:endParaRPr sz="2000">
              <a:solidFill>
                <a:srgbClr val="C0C0C0"/>
              </a:solidFill>
            </a:endParaRPr>
          </a:p>
        </p:txBody>
      </p:sp>
      <p:grpSp>
        <p:nvGrpSpPr>
          <p:cNvPr id="383" name="Group 383"/>
          <p:cNvGrpSpPr/>
          <p:nvPr/>
        </p:nvGrpSpPr>
        <p:grpSpPr>
          <a:xfrm>
            <a:off x="6781799" y="6727611"/>
            <a:ext cx="3552228" cy="2719916"/>
            <a:chOff x="0" y="47411"/>
            <a:chExt cx="3552226" cy="2719914"/>
          </a:xfrm>
        </p:grpSpPr>
        <p:sp>
          <p:nvSpPr>
            <p:cNvPr id="375" name="Shape 375"/>
            <p:cNvSpPr/>
            <p:nvPr/>
          </p:nvSpPr>
          <p:spPr>
            <a:xfrm flipH="1">
              <a:off x="0" y="1082215"/>
              <a:ext cx="691581" cy="82432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76" name="Shape 376"/>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77" name="Shape 377"/>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78" name="Shape 378"/>
            <p:cNvSpPr/>
            <p:nvPr/>
          </p:nvSpPr>
          <p:spPr>
            <a:xfrm flipH="1" flipV="1">
              <a:off x="37702" y="18967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79" name="Shape 379"/>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80" name="Shape 380"/>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81" name="Shape 381"/>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82" name="Shape 382"/>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392" name="Group 392"/>
          <p:cNvGrpSpPr/>
          <p:nvPr/>
        </p:nvGrpSpPr>
        <p:grpSpPr>
          <a:xfrm>
            <a:off x="6769099" y="2879511"/>
            <a:ext cx="3552228" cy="2719916"/>
            <a:chOff x="0" y="47411"/>
            <a:chExt cx="3552226" cy="2719914"/>
          </a:xfrm>
        </p:grpSpPr>
        <p:sp>
          <p:nvSpPr>
            <p:cNvPr id="384" name="Shape 384"/>
            <p:cNvSpPr/>
            <p:nvPr/>
          </p:nvSpPr>
          <p:spPr>
            <a:xfrm flipH="1">
              <a:off x="0" y="1082215"/>
              <a:ext cx="691581" cy="82432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85" name="Shape 385"/>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86" name="Shape 386"/>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87" name="Shape 387"/>
            <p:cNvSpPr/>
            <p:nvPr/>
          </p:nvSpPr>
          <p:spPr>
            <a:xfrm flipH="1" flipV="1">
              <a:off x="37702" y="18967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88" name="Shape 388"/>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89" name="Shape 389"/>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90" name="Shape 390"/>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91" name="Shape 391"/>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393" name="Shape 393"/>
          <p:cNvSpPr/>
          <p:nvPr/>
        </p:nvSpPr>
        <p:spPr>
          <a:xfrm>
            <a:off x="-25400" y="889000"/>
            <a:ext cx="13055600" cy="203200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94" name="Shape 394"/>
          <p:cNvSpPr/>
          <p:nvPr/>
        </p:nvSpPr>
        <p:spPr>
          <a:xfrm>
            <a:off x="749300" y="1244600"/>
            <a:ext cx="8407400" cy="1308100"/>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395" name="Shape 395"/>
          <p:cNvSpPr/>
          <p:nvPr/>
        </p:nvSpPr>
        <p:spPr>
          <a:xfrm>
            <a:off x="1471469" y="1606550"/>
            <a:ext cx="6985001" cy="660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600">
                <a:solidFill>
                  <a:srgbClr val="008F00"/>
                </a:solidFill>
                <a:latin typeface="+mn-lt"/>
                <a:ea typeface="+mn-ea"/>
                <a:cs typeface="+mn-cs"/>
                <a:sym typeface="Calibri"/>
              </a:rPr>
              <a:t>output_port = </a:t>
            </a:r>
            <a:r>
              <a:rPr sz="3600">
                <a:solidFill>
                  <a:srgbClr val="424242"/>
                </a:solidFill>
                <a:latin typeface="+mn-lt"/>
                <a:ea typeface="+mn-ea"/>
                <a:cs typeface="+mn-cs"/>
                <a:sym typeface="Calibri"/>
              </a:rPr>
              <a:t>table.read( dst prefix )</a:t>
            </a:r>
          </a:p>
        </p:txBody>
      </p:sp>
      <p:sp>
        <p:nvSpPr>
          <p:cNvPr id="396" name="Shape 396"/>
          <p:cNvSpPr/>
          <p:nvPr/>
        </p:nvSpPr>
        <p:spPr>
          <a:xfrm flipH="1">
            <a:off x="4806565" y="5555523"/>
            <a:ext cx="2037156" cy="132115"/>
          </a:xfrm>
          <a:prstGeom prst="line">
            <a:avLst/>
          </a:prstGeom>
          <a:ln w="50800">
            <a:solidFill>
              <a:srgbClr val="797979"/>
            </a:solidFill>
            <a:miter lim="400000"/>
            <a:headEnd type="oval"/>
          </a:ln>
        </p:spPr>
        <p:txBody>
          <a:bodyPr lIns="0" tIns="0" rIns="0" bIns="0" anchor="ctr"/>
          <a:lstStyle/>
          <a:p>
            <a:pPr lvl="0" algn="l" defTabSz="457200">
              <a:defRPr sz="1200">
                <a:latin typeface="Helvetica"/>
                <a:ea typeface="Helvetica"/>
                <a:cs typeface="Helvetica"/>
                <a:sym typeface="Helvetica"/>
              </a:defRPr>
            </a:pPr>
            <a:endParaRPr/>
          </a:p>
        </p:txBody>
      </p:sp>
      <p:sp>
        <p:nvSpPr>
          <p:cNvPr id="397" name="Shape 397"/>
          <p:cNvSpPr/>
          <p:nvPr/>
        </p:nvSpPr>
        <p:spPr>
          <a:xfrm>
            <a:off x="6121400" y="6083300"/>
            <a:ext cx="46054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797979"/>
                </a:solidFill>
                <a:latin typeface="+mn-lt"/>
                <a:ea typeface="+mn-ea"/>
                <a:cs typeface="+mn-cs"/>
                <a:sym typeface="Calibri"/>
              </a:defRPr>
            </a:lvl1pPr>
          </a:lstStyle>
          <a:p>
            <a:pPr lvl="0">
              <a:defRPr sz="1800">
                <a:solidFill>
                  <a:srgbClr val="000000"/>
                </a:solidFill>
              </a:defRPr>
            </a:pPr>
            <a:r>
              <a:rPr sz="3600">
                <a:solidFill>
                  <a:srgbClr val="797979"/>
                </a:solidFill>
              </a:rPr>
              <a:t>...</a:t>
            </a:r>
          </a:p>
        </p:txBody>
      </p:sp>
      <p:grpSp>
        <p:nvGrpSpPr>
          <p:cNvPr id="403" name="Group 403"/>
          <p:cNvGrpSpPr/>
          <p:nvPr/>
        </p:nvGrpSpPr>
        <p:grpSpPr>
          <a:xfrm>
            <a:off x="2197100" y="4393981"/>
            <a:ext cx="2615216" cy="2583925"/>
            <a:chOff x="63500" y="49599"/>
            <a:chExt cx="2615215" cy="2583924"/>
          </a:xfrm>
        </p:grpSpPr>
        <p:sp>
          <p:nvSpPr>
            <p:cNvPr id="398" name="Shape 398"/>
            <p:cNvSpPr/>
            <p:nvPr/>
          </p:nvSpPr>
          <p:spPr>
            <a:xfrm flipH="1">
              <a:off x="65840" y="1020332"/>
              <a:ext cx="1287219" cy="5507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399" name="Shape 399"/>
            <p:cNvSpPr/>
            <p:nvPr/>
          </p:nvSpPr>
          <p:spPr>
            <a:xfrm flipH="1" flipV="1">
              <a:off x="63500" y="1548418"/>
              <a:ext cx="1355979" cy="58013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00" name="Shape 400"/>
            <p:cNvSpPr/>
            <p:nvPr/>
          </p:nvSpPr>
          <p:spPr>
            <a:xfrm flipH="1">
              <a:off x="1327905" y="49599"/>
              <a:ext cx="911361" cy="94839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01" name="Shape 401"/>
            <p:cNvSpPr/>
            <p:nvPr/>
          </p:nvSpPr>
          <p:spPr>
            <a:xfrm flipH="1" flipV="1">
              <a:off x="1344767" y="1054710"/>
              <a:ext cx="917519" cy="157881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02" name="Shape 402"/>
            <p:cNvSpPr/>
            <p:nvPr/>
          </p:nvSpPr>
          <p:spPr>
            <a:xfrm flipH="1" flipV="1">
              <a:off x="1324511" y="1048504"/>
              <a:ext cx="1354205" cy="28957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404" name="Shape 404"/>
          <p:cNvSpPr/>
          <p:nvPr/>
        </p:nvSpPr>
        <p:spPr>
          <a:xfrm>
            <a:off x="945542" y="1587500"/>
            <a:ext cx="46054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t>
            </a:r>
          </a:p>
        </p:txBody>
      </p:sp>
      <p:sp>
        <p:nvSpPr>
          <p:cNvPr id="405" name="Shape 405"/>
          <p:cNvSpPr/>
          <p:nvPr/>
        </p:nvSpPr>
        <p:spPr>
          <a:xfrm>
            <a:off x="8534400" y="1587500"/>
            <a:ext cx="460549"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a:t>
            </a:r>
          </a:p>
        </p:txBody>
      </p:sp>
      <p:sp>
        <p:nvSpPr>
          <p:cNvPr id="406" name="Shape 406"/>
          <p:cNvSpPr/>
          <p:nvPr/>
        </p:nvSpPr>
        <p:spPr>
          <a:xfrm>
            <a:off x="9944100" y="1270000"/>
            <a:ext cx="2184400" cy="1295400"/>
          </a:xfrm>
          <a:prstGeom prst="roundRect">
            <a:avLst>
              <a:gd name="adj" fmla="val 14706"/>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3600">
                <a:solidFill>
                  <a:srgbClr val="008F00"/>
                </a:solidFill>
              </a:rPr>
              <a:t>table impl</a:t>
            </a:r>
          </a:p>
        </p:txBody>
      </p:sp>
      <p:grpSp>
        <p:nvGrpSpPr>
          <p:cNvPr id="415" name="Group 415"/>
          <p:cNvGrpSpPr/>
          <p:nvPr/>
        </p:nvGrpSpPr>
        <p:grpSpPr>
          <a:xfrm>
            <a:off x="6781986" y="1977811"/>
            <a:ext cx="3552227" cy="2719916"/>
            <a:chOff x="0" y="47411"/>
            <a:chExt cx="3552226" cy="2719914"/>
          </a:xfrm>
        </p:grpSpPr>
        <p:sp>
          <p:nvSpPr>
            <p:cNvPr id="407" name="Shape 407"/>
            <p:cNvSpPr/>
            <p:nvPr/>
          </p:nvSpPr>
          <p:spPr>
            <a:xfrm flipH="1">
              <a:off x="0" y="1082215"/>
              <a:ext cx="691581" cy="82432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08" name="Shape 408"/>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09" name="Shape 409"/>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10" name="Shape 410"/>
            <p:cNvSpPr/>
            <p:nvPr/>
          </p:nvSpPr>
          <p:spPr>
            <a:xfrm flipH="1" flipV="1">
              <a:off x="37702" y="18967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11" name="Shape 411"/>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12" name="Shape 412"/>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13" name="Shape 413"/>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14" name="Shape 414"/>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424" name="Group 424"/>
          <p:cNvGrpSpPr/>
          <p:nvPr/>
        </p:nvGrpSpPr>
        <p:grpSpPr>
          <a:xfrm>
            <a:off x="6781799" y="3705011"/>
            <a:ext cx="3552228" cy="2719916"/>
            <a:chOff x="0" y="47411"/>
            <a:chExt cx="3552226" cy="2719914"/>
          </a:xfrm>
        </p:grpSpPr>
        <p:sp>
          <p:nvSpPr>
            <p:cNvPr id="416" name="Shape 416"/>
            <p:cNvSpPr/>
            <p:nvPr/>
          </p:nvSpPr>
          <p:spPr>
            <a:xfrm flipH="1">
              <a:off x="0" y="1082215"/>
              <a:ext cx="691581" cy="82432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17" name="Shape 417"/>
            <p:cNvSpPr/>
            <p:nvPr/>
          </p:nvSpPr>
          <p:spPr>
            <a:xfrm flipH="1">
              <a:off x="672913" y="47411"/>
              <a:ext cx="1080854" cy="10396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18" name="Shape 418"/>
            <p:cNvSpPr/>
            <p:nvPr/>
          </p:nvSpPr>
          <p:spPr>
            <a:xfrm flipH="1">
              <a:off x="721142" y="1036184"/>
              <a:ext cx="1380029" cy="716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19" name="Shape 419"/>
            <p:cNvSpPr/>
            <p:nvPr/>
          </p:nvSpPr>
          <p:spPr>
            <a:xfrm flipH="1" flipV="1">
              <a:off x="37702" y="1896780"/>
              <a:ext cx="1006642" cy="3912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20" name="Shape 420"/>
            <p:cNvSpPr/>
            <p:nvPr/>
          </p:nvSpPr>
          <p:spPr>
            <a:xfrm flipH="1">
              <a:off x="2082613" y="588539"/>
              <a:ext cx="711886" cy="4267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21" name="Shape 421"/>
            <p:cNvSpPr/>
            <p:nvPr/>
          </p:nvSpPr>
          <p:spPr>
            <a:xfrm flipH="1" flipV="1">
              <a:off x="2082613" y="1078837"/>
              <a:ext cx="677452" cy="47816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22" name="Shape 422"/>
            <p:cNvSpPr/>
            <p:nvPr/>
          </p:nvSpPr>
          <p:spPr>
            <a:xfrm flipH="1" flipV="1">
              <a:off x="2779788" y="1559183"/>
              <a:ext cx="598661" cy="120814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23" name="Shape 423"/>
            <p:cNvSpPr/>
            <p:nvPr/>
          </p:nvSpPr>
          <p:spPr>
            <a:xfrm flipH="1">
              <a:off x="2811684" y="1046999"/>
              <a:ext cx="740543" cy="46493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428" name="Group 428"/>
          <p:cNvGrpSpPr/>
          <p:nvPr/>
        </p:nvGrpSpPr>
        <p:grpSpPr>
          <a:xfrm>
            <a:off x="4728217" y="3820733"/>
            <a:ext cx="2081595" cy="4753156"/>
            <a:chOff x="0" y="46049"/>
            <a:chExt cx="2081593" cy="4753155"/>
          </a:xfrm>
        </p:grpSpPr>
        <p:sp>
          <p:nvSpPr>
            <p:cNvPr id="425" name="Shape 425"/>
            <p:cNvSpPr/>
            <p:nvPr/>
          </p:nvSpPr>
          <p:spPr>
            <a:xfrm flipH="1" flipV="1">
              <a:off x="107220" y="1981995"/>
              <a:ext cx="1974374" cy="2817210"/>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26" name="Shape 426"/>
            <p:cNvSpPr/>
            <p:nvPr/>
          </p:nvSpPr>
          <p:spPr>
            <a:xfrm flipH="1">
              <a:off x="93301" y="931378"/>
              <a:ext cx="1961088" cy="98706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427" name="Shape 427"/>
            <p:cNvSpPr/>
            <p:nvPr/>
          </p:nvSpPr>
          <p:spPr>
            <a:xfrm flipH="1">
              <a:off x="0" y="46049"/>
              <a:ext cx="2037361" cy="192433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428"/>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3" nodeType="afterEffect">
                                  <p:stCondLst>
                                    <p:cond delay="0"/>
                                  </p:stCondLst>
                                  <p:iterate>
                                    <p:tmAbs val="0"/>
                                  </p:iterate>
                                  <p:childTnLst>
                                    <p:set>
                                      <p:cBhvr>
                                        <p:cTn id="13" fill="hold">
                                          <p:stCondLst>
                                            <p:cond delay="0"/>
                                          </p:stCondLst>
                                        </p:cTn>
                                        <p:tgtEl>
                                          <p:spTgt spid="383"/>
                                        </p:tgtEl>
                                        <p:attrNameLst>
                                          <p:attrName>style.visibility</p:attrName>
                                        </p:attrNameLst>
                                      </p:cBhvr>
                                      <p:to>
                                        <p:strVal val="hidden"/>
                                      </p:to>
                                    </p:set>
                                  </p:childTnLst>
                                </p:cTn>
                              </p:par>
                            </p:childTnLst>
                          </p:cTn>
                        </p:par>
                        <p:par>
                          <p:cTn id="14" fill="hold">
                            <p:stCondLst>
                              <p:cond delay="0"/>
                            </p:stCondLst>
                            <p:childTnLst>
                              <p:par>
                                <p:cTn id="15" presetID="1" presetClass="exit" presetSubtype="0" fill="hold" grpId="4" nodeType="afterEffect">
                                  <p:stCondLst>
                                    <p:cond delay="0"/>
                                  </p:stCondLst>
                                  <p:iterate>
                                    <p:tmAbs val="0"/>
                                  </p:iterate>
                                  <p:childTnLst>
                                    <p:set>
                                      <p:cBhvr>
                                        <p:cTn id="16" fill="hold">
                                          <p:stCondLst>
                                            <p:cond delay="0"/>
                                          </p:stCondLst>
                                        </p:cTn>
                                        <p:tgtEl>
                                          <p:spTgt spid="392"/>
                                        </p:tgtEl>
                                        <p:attrNameLst>
                                          <p:attrName>style.visibility</p:attrName>
                                        </p:attrNameLst>
                                      </p:cBhvr>
                                      <p:to>
                                        <p:strVal val="hidden"/>
                                      </p:to>
                                    </p:set>
                                  </p:childTnLst>
                                </p:cTn>
                              </p:par>
                            </p:childTnLst>
                          </p:cTn>
                        </p:par>
                        <p:par>
                          <p:cTn id="17" fill="hold">
                            <p:stCondLst>
                              <p:cond delay="0"/>
                            </p:stCondLst>
                            <p:childTnLst>
                              <p:par>
                                <p:cTn id="18" presetID="1" presetClass="exit" presetSubtype="0" fill="hold" grpId="5" nodeType="afterEffect">
                                  <p:stCondLst>
                                    <p:cond delay="0"/>
                                  </p:stCondLst>
                                  <p:iterate>
                                    <p:tmAbs val="0"/>
                                  </p:iterate>
                                  <p:childTnLst>
                                    <p:set>
                                      <p:cBhvr>
                                        <p:cTn id="19" fill="hold">
                                          <p:stCondLst>
                                            <p:cond delay="0"/>
                                          </p:stCondLst>
                                        </p:cTn>
                                        <p:tgtEl>
                                          <p:spTgt spid="415"/>
                                        </p:tgtEl>
                                        <p:attrNameLst>
                                          <p:attrName>style.visibility</p:attrName>
                                        </p:attrNameLst>
                                      </p:cBhvr>
                                      <p:to>
                                        <p:strVal val="hidden"/>
                                      </p:to>
                                    </p:set>
                                  </p:childTnLst>
                                </p:cTn>
                              </p:par>
                            </p:childTnLst>
                          </p:cTn>
                        </p:par>
                        <p:par>
                          <p:cTn id="20" fill="hold">
                            <p:stCondLst>
                              <p:cond delay="0"/>
                            </p:stCondLst>
                            <p:childTnLst>
                              <p:par>
                                <p:cTn id="21" presetID="1" presetClass="exit" presetSubtype="0" fill="hold" grpId="6" nodeType="afterEffect">
                                  <p:stCondLst>
                                    <p:cond delay="0"/>
                                  </p:stCondLst>
                                  <p:iterate>
                                    <p:tmAbs val="0"/>
                                  </p:iterate>
                                  <p:childTnLst>
                                    <p:set>
                                      <p:cBhvr>
                                        <p:cTn id="22" fill="hold">
                                          <p:stCondLst>
                                            <p:cond delay="0"/>
                                          </p:stCondLst>
                                        </p:cTn>
                                        <p:tgtEl>
                                          <p:spTgt spid="3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3" animBg="1" advAuto="0"/>
      <p:bldP spid="392" grpId="4" animBg="1" advAuto="0"/>
      <p:bldP spid="397" grpId="6" animBg="1" advAuto="0"/>
      <p:bldP spid="406" grpId="1" animBg="1" advAuto="0"/>
      <p:bldP spid="415" grpId="5" animBg="1" advAuto="0"/>
      <p:bldP spid="428" grpId="2"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p:cNvSpPr>
          <p:nvPr>
            <p:ph type="body" idx="1"/>
          </p:nvPr>
        </p:nvSpPr>
        <p:spPr>
          <a:xfrm>
            <a:off x="1231900" y="2781300"/>
            <a:ext cx="10871200" cy="51689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424242"/>
                </a:solidFill>
              </a:rPr>
              <a:t>Rule: </a:t>
            </a:r>
            <a:r>
              <a:rPr sz="4000">
                <a:solidFill>
                  <a:srgbClr val="942193"/>
                </a:solidFill>
              </a:rPr>
              <a:t>data-structure interface</a:t>
            </a:r>
            <a:endParaRPr sz="4000">
              <a:solidFill>
                <a:srgbClr val="424242"/>
              </a:solidFill>
            </a:endParaRPr>
          </a:p>
          <a:p>
            <a:pPr marL="1270000" lvl="1" indent="-508000">
              <a:spcBef>
                <a:spcPts val="1000"/>
              </a:spcBef>
              <a:defRPr sz="1800" i="0">
                <a:solidFill>
                  <a:srgbClr val="000000"/>
                </a:solidFill>
              </a:defRPr>
            </a:pPr>
            <a:r>
              <a:rPr sz="3400" i="1">
                <a:solidFill>
                  <a:srgbClr val="424242"/>
                </a:solidFill>
              </a:rPr>
              <a:t>made explicit by the programmer</a:t>
            </a:r>
          </a:p>
          <a:p>
            <a:pPr marL="635000" lvl="0" indent="-635000">
              <a:spcBef>
                <a:spcPts val="6000"/>
              </a:spcBef>
              <a:defRPr sz="1800">
                <a:solidFill>
                  <a:srgbClr val="000000"/>
                </a:solidFill>
              </a:defRPr>
            </a:pPr>
            <a:r>
              <a:rPr sz="4000">
                <a:solidFill>
                  <a:srgbClr val="424242"/>
                </a:solidFill>
              </a:rPr>
              <a:t>Effect: abstract data-structure implementation </a:t>
            </a:r>
          </a:p>
          <a:p>
            <a:pPr marL="1270000" lvl="1" indent="-508000">
              <a:spcBef>
                <a:spcPts val="1000"/>
              </a:spcBef>
              <a:defRPr sz="1800" i="0">
                <a:solidFill>
                  <a:srgbClr val="000000"/>
                </a:solidFill>
              </a:defRPr>
            </a:pPr>
            <a:r>
              <a:rPr sz="3400" i="1">
                <a:solidFill>
                  <a:srgbClr val="424242"/>
                </a:solidFill>
              </a:rPr>
              <a:t>prevents data-structure size from contributing            to path explosion</a:t>
            </a:r>
          </a:p>
        </p:txBody>
      </p:sp>
      <p:sp>
        <p:nvSpPr>
          <p:cNvPr id="431" name="Shape 431"/>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Data-access decomposition</a:t>
            </a:r>
          </a:p>
        </p:txBody>
      </p:sp>
      <p:sp>
        <p:nvSpPr>
          <p:cNvPr id="432" name="Shape 432"/>
          <p:cNvSpPr>
            <a:spLocks noGrp="1"/>
          </p:cNvSpPr>
          <p:nvPr>
            <p:ph type="sldNum" sz="quarter" idx="2"/>
          </p:nvPr>
        </p:nvSpPr>
        <p:spPr>
          <a:xfrm>
            <a:off x="12114063" y="9080500"/>
            <a:ext cx="346374" cy="381000"/>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lgn="r">
              <a:defRPr>
                <a:uFill>
                  <a:solidFill>
                    <a:srgbClr val="9A9A9A"/>
                  </a:solidFill>
                </a:uFill>
              </a:defRPr>
            </a:lvl1pPr>
          </a:lstStyle>
          <a:p>
            <a:pPr lvl="0">
              <a:defRPr sz="1800">
                <a:solidFill>
                  <a:srgbClr val="000000"/>
                </a:solidFill>
                <a:uFillTx/>
              </a:defRPr>
            </a:pPr>
            <a:fld id="{86CB4B4D-7CA3-9044-876B-883B54F8677D}" type="slidenum">
              <a:rPr sz="2000">
                <a:solidFill>
                  <a:srgbClr val="C0C0C0"/>
                </a:solidFill>
                <a:uFill>
                  <a:solidFill>
                    <a:srgbClr val="9A9A9A"/>
                  </a:solidFill>
                </a:uFill>
              </a:rPr>
              <a:t>76</a:t>
            </a:fld>
            <a:endParaRPr sz="2000">
              <a:solidFill>
                <a:srgbClr val="C0C0C0"/>
              </a:solidFill>
              <a:uFill>
                <a:solidFill>
                  <a:srgbClr val="9A9A9A"/>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p:cNvSpPr>
          <p:nvPr>
            <p:ph type="body" idx="1"/>
          </p:nvPr>
        </p:nvSpPr>
        <p:spPr>
          <a:xfrm>
            <a:off x="1231900" y="2641600"/>
            <a:ext cx="10287000" cy="56769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424242"/>
                </a:solidFill>
              </a:rPr>
              <a:t>Use pre-allocated arrays</a:t>
            </a:r>
          </a:p>
          <a:p>
            <a:pPr marL="1270000" lvl="1" indent="-508000">
              <a:spcBef>
                <a:spcPts val="1000"/>
              </a:spcBef>
              <a:defRPr sz="1800" i="0">
                <a:solidFill>
                  <a:srgbClr val="000000"/>
                </a:solidFill>
              </a:defRPr>
            </a:pPr>
            <a:r>
              <a:rPr sz="3400" i="1">
                <a:solidFill>
                  <a:srgbClr val="424242"/>
                </a:solidFill>
              </a:rPr>
              <a:t>no dynamic memory (de)allocation</a:t>
            </a:r>
          </a:p>
          <a:p>
            <a:pPr marL="1270000" lvl="1" indent="-508000">
              <a:spcBef>
                <a:spcPts val="1000"/>
              </a:spcBef>
              <a:defRPr sz="1800" i="0">
                <a:solidFill>
                  <a:srgbClr val="000000"/>
                </a:solidFill>
              </a:defRPr>
            </a:pPr>
            <a:r>
              <a:rPr sz="3400" i="1">
                <a:solidFill>
                  <a:srgbClr val="424242"/>
                </a:solidFill>
              </a:rPr>
              <a:t>hash table, longest prefix match</a:t>
            </a:r>
          </a:p>
          <a:p>
            <a:pPr marL="635000" lvl="0" indent="-635000">
              <a:spcBef>
                <a:spcPts val="6000"/>
              </a:spcBef>
              <a:defRPr sz="1800">
                <a:solidFill>
                  <a:srgbClr val="000000"/>
                </a:solidFill>
              </a:defRPr>
            </a:pPr>
            <a:r>
              <a:rPr sz="4000">
                <a:solidFill>
                  <a:srgbClr val="424242"/>
                </a:solidFill>
              </a:rPr>
              <a:t>Trade-off memory for “verifiability” </a:t>
            </a:r>
          </a:p>
          <a:p>
            <a:pPr marL="1270000" lvl="1" indent="-508000">
              <a:spcBef>
                <a:spcPts val="1000"/>
              </a:spcBef>
              <a:defRPr sz="1800" i="0">
                <a:solidFill>
                  <a:srgbClr val="000000"/>
                </a:solidFill>
              </a:defRPr>
            </a:pPr>
            <a:r>
              <a:rPr sz="3400" i="1">
                <a:solidFill>
                  <a:srgbClr val="424242"/>
                </a:solidFill>
              </a:rPr>
              <a:t>at least as fast (array lookups)</a:t>
            </a:r>
          </a:p>
          <a:p>
            <a:pPr marL="1270000" lvl="1" indent="-508000">
              <a:spcBef>
                <a:spcPts val="1000"/>
              </a:spcBef>
              <a:defRPr sz="1800" i="0">
                <a:solidFill>
                  <a:srgbClr val="000000"/>
                </a:solidFill>
              </a:defRPr>
            </a:pPr>
            <a:r>
              <a:rPr sz="3400" i="1">
                <a:solidFill>
                  <a:srgbClr val="424242"/>
                </a:solidFill>
              </a:rPr>
              <a:t>but larger memory footprint (pre-allocation)</a:t>
            </a:r>
          </a:p>
        </p:txBody>
      </p:sp>
      <p:sp>
        <p:nvSpPr>
          <p:cNvPr id="435" name="Shape 435"/>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Verified data structures</a:t>
            </a:r>
          </a:p>
        </p:txBody>
      </p:sp>
      <p:sp>
        <p:nvSpPr>
          <p:cNvPr id="436" name="Shape 436"/>
          <p:cNvSpPr>
            <a:spLocks noGrp="1"/>
          </p:cNvSpPr>
          <p:nvPr>
            <p:ph type="sldNum" sz="quarter" idx="2"/>
          </p:nvPr>
        </p:nvSpPr>
        <p:spPr>
          <a:xfrm>
            <a:off x="12114063" y="9067800"/>
            <a:ext cx="346374" cy="381000"/>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lgn="r">
              <a:defRPr>
                <a:uFill>
                  <a:solidFill>
                    <a:srgbClr val="9A9A9A"/>
                  </a:solidFill>
                </a:uFill>
              </a:defRPr>
            </a:lvl1pPr>
          </a:lstStyle>
          <a:p>
            <a:pPr lvl="0">
              <a:defRPr sz="1800">
                <a:solidFill>
                  <a:srgbClr val="000000"/>
                </a:solidFill>
                <a:uFillTx/>
              </a:defRPr>
            </a:pPr>
            <a:fld id="{86CB4B4D-7CA3-9044-876B-883B54F8677D}" type="slidenum">
              <a:rPr sz="2000">
                <a:solidFill>
                  <a:srgbClr val="C0C0C0"/>
                </a:solidFill>
                <a:uFill>
                  <a:solidFill>
                    <a:srgbClr val="9A9A9A"/>
                  </a:solidFill>
                </a:uFill>
              </a:rPr>
              <a:t>77</a:t>
            </a:fld>
            <a:endParaRPr sz="2000">
              <a:solidFill>
                <a:srgbClr val="C0C0C0"/>
              </a:solidFill>
              <a:uFill>
                <a:solidFill>
                  <a:srgbClr val="9A9A9A"/>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p:cNvSpPr>
          <p:nvPr>
            <p:ph type="body" idx="1"/>
          </p:nvPr>
        </p:nvSpPr>
        <p:spPr>
          <a:xfrm>
            <a:off x="1346200" y="2679700"/>
            <a:ext cx="10299700" cy="5041900"/>
          </a:xfrm>
          <a:prstGeom prst="rect">
            <a:avLst/>
          </a:prstGeom>
        </p:spPr>
        <p:txBody>
          <a:bodyPr lIns="38100" tIns="38100" rIns="38100" bIns="38100"/>
          <a:lstStyle/>
          <a:p>
            <a:pPr marL="635000" lvl="0" indent="-635000">
              <a:spcBef>
                <a:spcPts val="0"/>
              </a:spcBef>
              <a:defRPr sz="1800">
                <a:solidFill>
                  <a:srgbClr val="000000"/>
                </a:solidFill>
              </a:defRPr>
            </a:pPr>
            <a:r>
              <a:rPr sz="4000">
                <a:solidFill>
                  <a:srgbClr val="C0C0C0"/>
                </a:solidFill>
              </a:rPr>
              <a:t>Pipeline</a:t>
            </a:r>
          </a:p>
          <a:p>
            <a:pPr marL="635000" lvl="0" indent="-635000">
              <a:spcBef>
                <a:spcPts val="2000"/>
              </a:spcBef>
              <a:defRPr sz="1800">
                <a:solidFill>
                  <a:srgbClr val="000000"/>
                </a:solidFill>
              </a:defRPr>
            </a:pPr>
            <a:r>
              <a:rPr sz="4000">
                <a:solidFill>
                  <a:srgbClr val="C0C0C0"/>
                </a:solidFill>
              </a:rPr>
              <a:t>Loops</a:t>
            </a:r>
          </a:p>
          <a:p>
            <a:pPr marL="635000" lvl="0" indent="-635000">
              <a:spcBef>
                <a:spcPts val="2000"/>
              </a:spcBef>
              <a:defRPr sz="1800">
                <a:solidFill>
                  <a:srgbClr val="000000"/>
                </a:solidFill>
              </a:defRPr>
            </a:pPr>
            <a:r>
              <a:rPr sz="4000">
                <a:solidFill>
                  <a:srgbClr val="C0C0C0"/>
                </a:solidFill>
              </a:rPr>
              <a:t>Data structures</a:t>
            </a:r>
          </a:p>
          <a:p>
            <a:pPr marL="635000" lvl="0" indent="-635000">
              <a:spcBef>
                <a:spcPts val="6000"/>
              </a:spcBef>
              <a:defRPr sz="1800">
                <a:solidFill>
                  <a:srgbClr val="000000"/>
                </a:solidFill>
              </a:defRPr>
            </a:pPr>
            <a:r>
              <a:rPr sz="4000">
                <a:solidFill>
                  <a:srgbClr val="424242"/>
                </a:solidFill>
              </a:rPr>
              <a:t>Results</a:t>
            </a:r>
          </a:p>
        </p:txBody>
      </p:sp>
      <p:sp>
        <p:nvSpPr>
          <p:cNvPr id="439" name="Shape 439"/>
          <p:cNvSpPr/>
          <p:nvPr/>
        </p:nvSpPr>
        <p:spPr>
          <a:xfrm>
            <a:off x="647700" y="444500"/>
            <a:ext cx="11709400" cy="205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5400">
                <a:solidFill>
                  <a:srgbClr val="424242"/>
                </a:solidFill>
                <a:uFill>
                  <a:solidFill>
                    <a:srgbClr val="424242"/>
                  </a:solidFill>
                </a:uFill>
              </a:rPr>
              <a:t>Outline</a:t>
            </a:r>
          </a:p>
        </p:txBody>
      </p:sp>
      <p:sp>
        <p:nvSpPr>
          <p:cNvPr id="440" name="Shape 440"/>
          <p:cNvSpPr>
            <a:spLocks noGrp="1"/>
          </p:cNvSpPr>
          <p:nvPr>
            <p:ph type="sldNum" sz="quarter" idx="2"/>
          </p:nvPr>
        </p:nvSpPr>
        <p:spPr>
          <a:xfrm>
            <a:off x="12101363" y="9080500"/>
            <a:ext cx="346374" cy="381000"/>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lgn="r">
              <a:defRPr>
                <a:uFill>
                  <a:solidFill>
                    <a:srgbClr val="9A9A9A"/>
                  </a:solidFill>
                </a:uFill>
              </a:defRPr>
            </a:lvl1pPr>
          </a:lstStyle>
          <a:p>
            <a:pPr lvl="0">
              <a:defRPr sz="1800">
                <a:solidFill>
                  <a:srgbClr val="000000"/>
                </a:solidFill>
                <a:uFillTx/>
              </a:defRPr>
            </a:pPr>
            <a:fld id="{86CB4B4D-7CA3-9044-876B-883B54F8677D}" type="slidenum">
              <a:rPr sz="2000">
                <a:solidFill>
                  <a:srgbClr val="C0C0C0"/>
                </a:solidFill>
                <a:uFill>
                  <a:solidFill>
                    <a:srgbClr val="9A9A9A"/>
                  </a:solidFill>
                </a:uFill>
              </a:rPr>
              <a:t>78</a:t>
            </a:fld>
            <a:endParaRPr sz="2000">
              <a:solidFill>
                <a:srgbClr val="C0C0C0"/>
              </a:solidFill>
              <a:uFill>
                <a:solidFill>
                  <a:srgbClr val="9A9A9A"/>
                </a:solidFill>
              </a:u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p:cNvSpPr>
          <p:nvPr>
            <p:ph type="title"/>
          </p:nvPr>
        </p:nvSpPr>
        <p:spPr>
          <a:xfrm>
            <a:off x="1270000" y="495300"/>
            <a:ext cx="10464800" cy="1943100"/>
          </a:xfrm>
          <a:prstGeom prst="rect">
            <a:avLst/>
          </a:prstGeom>
        </p:spPr>
        <p:txBody>
          <a:bodyPr/>
          <a:lstStyle/>
          <a:p>
            <a:pPr lvl="0">
              <a:defRPr sz="1800">
                <a:solidFill>
                  <a:srgbClr val="000000"/>
                </a:solidFill>
              </a:defRPr>
            </a:pPr>
            <a:r>
              <a:rPr sz="5400">
                <a:solidFill>
                  <a:srgbClr val="424242"/>
                </a:solidFill>
              </a:rPr>
              <a:t>Results</a:t>
            </a:r>
          </a:p>
        </p:txBody>
      </p:sp>
      <p:sp>
        <p:nvSpPr>
          <p:cNvPr id="443" name="Shape 443"/>
          <p:cNvSpPr>
            <a:spLocks noGrp="1"/>
          </p:cNvSpPr>
          <p:nvPr>
            <p:ph type="body" idx="1"/>
          </p:nvPr>
        </p:nvSpPr>
        <p:spPr>
          <a:xfrm>
            <a:off x="1270000" y="2540000"/>
            <a:ext cx="10464800" cy="6121400"/>
          </a:xfrm>
          <a:prstGeom prst="rect">
            <a:avLst/>
          </a:prstGeom>
        </p:spPr>
        <p:txBody>
          <a:bodyPr/>
          <a:lstStyle/>
          <a:p>
            <a:pPr lvl="0">
              <a:defRPr sz="1800">
                <a:solidFill>
                  <a:srgbClr val="000000"/>
                </a:solidFill>
              </a:defRPr>
            </a:pPr>
            <a:r>
              <a:rPr sz="4000">
                <a:solidFill>
                  <a:srgbClr val="424242"/>
                </a:solidFill>
              </a:rPr>
              <a:t>Verified stateless &amp; simple stateful pipelines</a:t>
            </a:r>
          </a:p>
          <a:p>
            <a:pPr lvl="1">
              <a:defRPr sz="1800" i="0">
                <a:solidFill>
                  <a:srgbClr val="000000"/>
                </a:solidFill>
              </a:defRPr>
            </a:pPr>
            <a:r>
              <a:rPr sz="3400" i="1">
                <a:solidFill>
                  <a:srgbClr val="424242"/>
                </a:solidFill>
              </a:rPr>
              <a:t>IP router, NAT box, traffic monitor</a:t>
            </a:r>
          </a:p>
          <a:p>
            <a:pPr lvl="0">
              <a:defRPr sz="1800">
                <a:solidFill>
                  <a:srgbClr val="000000"/>
                </a:solidFill>
              </a:defRPr>
            </a:pPr>
            <a:r>
              <a:rPr sz="4000">
                <a:solidFill>
                  <a:srgbClr val="424242"/>
                </a:solidFill>
              </a:rPr>
              <a:t>Proved bounded execution </a:t>
            </a:r>
          </a:p>
          <a:p>
            <a:pPr lvl="1">
              <a:defRPr sz="1800" i="0">
                <a:solidFill>
                  <a:srgbClr val="000000"/>
                </a:solidFill>
              </a:defRPr>
            </a:pPr>
            <a:r>
              <a:rPr sz="3400" i="1">
                <a:solidFill>
                  <a:srgbClr val="424242"/>
                </a:solidFill>
              </a:rPr>
              <a:t>no more than X instructions per packet</a:t>
            </a:r>
          </a:p>
          <a:p>
            <a:pPr lvl="1">
              <a:defRPr sz="1800" i="0">
                <a:solidFill>
                  <a:srgbClr val="000000"/>
                </a:solidFill>
              </a:defRPr>
            </a:pPr>
            <a:r>
              <a:rPr sz="3400" i="1">
                <a:solidFill>
                  <a:srgbClr val="424242"/>
                </a:solidFill>
              </a:rPr>
              <a:t>disparity between worst-case and common path</a:t>
            </a:r>
          </a:p>
          <a:p>
            <a:pPr lvl="0">
              <a:defRPr sz="1800">
                <a:solidFill>
                  <a:srgbClr val="000000"/>
                </a:solidFill>
              </a:defRPr>
            </a:pPr>
            <a:r>
              <a:rPr sz="4000">
                <a:solidFill>
                  <a:srgbClr val="424242"/>
                </a:solidFill>
              </a:rPr>
              <a:t>Proved crash-freedom</a:t>
            </a:r>
          </a:p>
          <a:p>
            <a:pPr lvl="1">
              <a:defRPr sz="1800" i="0">
                <a:solidFill>
                  <a:srgbClr val="000000"/>
                </a:solidFill>
              </a:defRPr>
            </a:pPr>
            <a:r>
              <a:rPr sz="3400" i="1">
                <a:solidFill>
                  <a:srgbClr val="424242"/>
                </a:solidFill>
              </a:rPr>
              <a:t>no packet will cause the pipeline to abort</a:t>
            </a:r>
          </a:p>
        </p:txBody>
      </p:sp>
      <p:sp>
        <p:nvSpPr>
          <p:cNvPr id="444" name="Shape 44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79</a:t>
            </a:fld>
            <a:endParaRPr sz="2000">
              <a:solidFill>
                <a:srgbClr val="C0C0C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1"/>
          <p:cNvSpPr>
            <a:spLocks noChangeShapeType="1"/>
          </p:cNvSpPr>
          <p:nvPr/>
        </p:nvSpPr>
        <p:spPr bwMode="auto">
          <a:xfrm>
            <a:off x="7772400" y="5691294"/>
            <a:ext cx="0" cy="1862667"/>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71682" name="Line 2"/>
          <p:cNvSpPr>
            <a:spLocks noChangeShapeType="1"/>
          </p:cNvSpPr>
          <p:nvPr/>
        </p:nvSpPr>
        <p:spPr bwMode="auto">
          <a:xfrm>
            <a:off x="5842000" y="3318935"/>
            <a:ext cx="0" cy="3620346"/>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71683" name="Rectangle 3"/>
          <p:cNvSpPr>
            <a:spLocks noGrp="1" noChangeArrowheads="1"/>
          </p:cNvSpPr>
          <p:nvPr>
            <p:ph type="title"/>
          </p:nvPr>
        </p:nvSpPr>
        <p:spPr>
          <a:xfrm>
            <a:off x="433493" y="1083733"/>
            <a:ext cx="12354560" cy="1625600"/>
          </a:xfrm>
        </p:spPr>
        <p:txBody>
          <a:bodyPr>
            <a:noAutofit/>
          </a:bodyPr>
          <a:lstStyle/>
          <a:p>
            <a:pPr eaLnBrk="1" hangingPunct="1">
              <a:defRPr/>
            </a:pPr>
            <a:r>
              <a:rPr lang="en-US" sz="3600" dirty="0"/>
              <a:t>Basic compilation: in-order traversal &amp; barrier rules</a:t>
            </a:r>
            <a:br>
              <a:rPr lang="en-US" sz="3600" dirty="0"/>
            </a:br>
            <a:r>
              <a:rPr lang="en-US" sz="3600" dirty="0">
                <a:solidFill>
                  <a:srgbClr val="FF0000"/>
                </a:solidFill>
              </a:rPr>
              <a:t>Negative branch first!</a:t>
            </a:r>
          </a:p>
        </p:txBody>
      </p:sp>
      <p:sp>
        <p:nvSpPr>
          <p:cNvPr id="71684" name="Rectangle 4"/>
          <p:cNvSpPr>
            <a:spLocks/>
          </p:cNvSpPr>
          <p:nvPr/>
        </p:nvSpPr>
        <p:spPr bwMode="auto">
          <a:xfrm>
            <a:off x="7213599" y="2695787"/>
            <a:ext cx="1781387" cy="75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defTabSz="1300393" rtl="0"/>
            <a:r>
              <a:rPr lang="en-US" sz="1800" kern="1200" dirty="0">
                <a:solidFill>
                  <a:prstClr val="black"/>
                </a:solidFill>
                <a:latin typeface="Menlo Regular" charset="0"/>
                <a:ea typeface="ＭＳ Ｐゴシック" charset="0"/>
                <a:cs typeface="+mn-cs"/>
                <a:sym typeface="Menlo Regular" charset="0"/>
              </a:rPr>
              <a:t>accumulated </a:t>
            </a:r>
          </a:p>
          <a:p>
            <a:pPr algn="l" defTabSz="1300393" rtl="0"/>
            <a:r>
              <a:rPr lang="en-US" sz="1800" kern="1200" dirty="0">
                <a:solidFill>
                  <a:prstClr val="black"/>
                </a:solidFill>
                <a:latin typeface="Menlo Regular" charset="0"/>
                <a:ea typeface="ＭＳ Ｐゴシック" charset="0"/>
                <a:cs typeface="+mn-cs"/>
                <a:sym typeface="Menlo Regular" charset="0"/>
              </a:rPr>
              <a:t>match: {}</a:t>
            </a:r>
          </a:p>
        </p:txBody>
      </p:sp>
      <p:sp>
        <p:nvSpPr>
          <p:cNvPr id="71685" name="Rectangle 5"/>
          <p:cNvSpPr>
            <a:spLocks/>
          </p:cNvSpPr>
          <p:nvPr/>
        </p:nvSpPr>
        <p:spPr bwMode="auto">
          <a:xfrm>
            <a:off x="216746" y="4551682"/>
            <a:ext cx="1570222"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1800" kern="1200" dirty="0">
                <a:solidFill>
                  <a:prstClr val="black"/>
                </a:solidFill>
                <a:latin typeface="Menlo Regular" charset="0"/>
                <a:ea typeface="ＭＳ Ｐゴシック" charset="0"/>
                <a:cs typeface="+mn-cs"/>
                <a:sym typeface="Menlo Regular" charset="0"/>
              </a:rPr>
              <a:t>{tcpDst:22}</a:t>
            </a:r>
          </a:p>
        </p:txBody>
      </p:sp>
      <p:sp>
        <p:nvSpPr>
          <p:cNvPr id="71686" name="Rectangle 6"/>
          <p:cNvSpPr>
            <a:spLocks/>
          </p:cNvSpPr>
          <p:nvPr/>
        </p:nvSpPr>
        <p:spPr bwMode="auto">
          <a:xfrm>
            <a:off x="0" y="5906347"/>
            <a:ext cx="4926330" cy="43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defTabSz="1300393" rtl="0"/>
            <a:r>
              <a:rPr lang="en-US" sz="1800" kern="1200">
                <a:solidFill>
                  <a:prstClr val="black"/>
                </a:solidFill>
                <a:latin typeface="Menlo Regular" charset="0"/>
                <a:ea typeface="ＭＳ Ｐゴシック" charset="0"/>
                <a:cs typeface="+mn-cs"/>
                <a:sym typeface="Menlo Regular" charset="0"/>
              </a:rPr>
              <a:t>(prio:3,{tcpDst:22},action:drop)</a:t>
            </a:r>
          </a:p>
        </p:txBody>
      </p:sp>
      <p:sp>
        <p:nvSpPr>
          <p:cNvPr id="71687" name="Rectangle 7"/>
          <p:cNvSpPr>
            <a:spLocks/>
          </p:cNvSpPr>
          <p:nvPr/>
        </p:nvSpPr>
        <p:spPr bwMode="auto">
          <a:xfrm>
            <a:off x="9678673" y="4565186"/>
            <a:ext cx="285495"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1800" kern="1200">
                <a:solidFill>
                  <a:prstClr val="black"/>
                </a:solidFill>
                <a:latin typeface="Menlo Regular" charset="0"/>
                <a:ea typeface="ＭＳ Ｐゴシック" charset="0"/>
                <a:cs typeface="+mn-cs"/>
                <a:sym typeface="Menlo Regular" charset="0"/>
              </a:rPr>
              <a:t>{}</a:t>
            </a:r>
          </a:p>
        </p:txBody>
      </p:sp>
      <p:sp>
        <p:nvSpPr>
          <p:cNvPr id="71688" name="Rectangle 8"/>
          <p:cNvSpPr>
            <a:spLocks/>
          </p:cNvSpPr>
          <p:nvPr/>
        </p:nvSpPr>
        <p:spPr bwMode="auto">
          <a:xfrm>
            <a:off x="5635414" y="5743789"/>
            <a:ext cx="1427474"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1800" kern="1200" dirty="0">
                <a:solidFill>
                  <a:prstClr val="black"/>
                </a:solidFill>
                <a:latin typeface="Menlo Regular" charset="0"/>
                <a:ea typeface="ＭＳ Ｐゴシック" charset="0"/>
                <a:cs typeface="+mn-cs"/>
                <a:sym typeface="Menlo Regular" charset="0"/>
              </a:rPr>
              <a:t>{ethDst:2}</a:t>
            </a:r>
          </a:p>
        </p:txBody>
      </p:sp>
      <p:sp>
        <p:nvSpPr>
          <p:cNvPr id="71689" name="Rectangle 9"/>
          <p:cNvSpPr>
            <a:spLocks/>
          </p:cNvSpPr>
          <p:nvPr/>
        </p:nvSpPr>
        <p:spPr bwMode="auto">
          <a:xfrm>
            <a:off x="10887712" y="5946946"/>
            <a:ext cx="1427474"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1800" kern="1200">
                <a:solidFill>
                  <a:prstClr val="black"/>
                </a:solidFill>
                <a:latin typeface="Menlo Regular" charset="0"/>
                <a:ea typeface="ＭＳ Ｐゴシック" charset="0"/>
                <a:cs typeface="+mn-cs"/>
                <a:sym typeface="Menlo Regular" charset="0"/>
              </a:rPr>
              <a:t>{ethDst:4}</a:t>
            </a:r>
          </a:p>
        </p:txBody>
      </p:sp>
      <p:sp>
        <p:nvSpPr>
          <p:cNvPr id="71690" name="Rectangle 10"/>
          <p:cNvSpPr>
            <a:spLocks/>
          </p:cNvSpPr>
          <p:nvPr/>
        </p:nvSpPr>
        <p:spPr bwMode="auto">
          <a:xfrm>
            <a:off x="10830560" y="6732695"/>
            <a:ext cx="1432560" cy="75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defTabSz="1300393" rtl="0"/>
            <a:r>
              <a:rPr lang="en-US" sz="1800" kern="1200">
                <a:solidFill>
                  <a:prstClr val="black"/>
                </a:solidFill>
                <a:latin typeface="Menlo Regular" charset="0"/>
                <a:ea typeface="ＭＳ Ｐゴシック" charset="0"/>
                <a:cs typeface="+mn-cs"/>
                <a:sym typeface="Menlo Regular" charset="0"/>
              </a:rPr>
              <a:t>{ethDst:4,</a:t>
            </a:r>
          </a:p>
          <a:p>
            <a:pPr algn="l" defTabSz="1300393" rtl="0"/>
            <a:r>
              <a:rPr lang="en-US" sz="1800" kern="1200">
                <a:solidFill>
                  <a:prstClr val="black"/>
                </a:solidFill>
                <a:latin typeface="Menlo Regular" charset="0"/>
                <a:ea typeface="ＭＳ Ｐゴシック" charset="0"/>
                <a:cs typeface="+mn-cs"/>
                <a:sym typeface="Menlo Regular" charset="0"/>
              </a:rPr>
              <a:t>ethSrc:6}</a:t>
            </a:r>
          </a:p>
        </p:txBody>
      </p:sp>
      <p:sp>
        <p:nvSpPr>
          <p:cNvPr id="71691" name="Rectangle 11"/>
          <p:cNvSpPr>
            <a:spLocks/>
          </p:cNvSpPr>
          <p:nvPr/>
        </p:nvSpPr>
        <p:spPr bwMode="auto">
          <a:xfrm>
            <a:off x="7152642" y="8168640"/>
            <a:ext cx="5821680" cy="43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defTabSz="1300393" rtl="0"/>
            <a:r>
              <a:rPr lang="en-US" sz="1800" kern="1200" dirty="0">
                <a:solidFill>
                  <a:prstClr val="black"/>
                </a:solidFill>
                <a:latin typeface="Menlo Regular" charset="0"/>
                <a:ea typeface="ＭＳ Ｐゴシック" charset="0"/>
                <a:cs typeface="+mn-cs"/>
                <a:sym typeface="Menlo Regular" charset="0"/>
              </a:rPr>
              <a:t>(prio:0,{ethDst:4, ethSrc:6},action:[port 30])</a:t>
            </a:r>
          </a:p>
        </p:txBody>
      </p:sp>
      <p:sp>
        <p:nvSpPr>
          <p:cNvPr id="71692" name="Rectangle 12"/>
          <p:cNvSpPr>
            <a:spLocks/>
          </p:cNvSpPr>
          <p:nvPr/>
        </p:nvSpPr>
        <p:spPr bwMode="auto">
          <a:xfrm>
            <a:off x="5748023" y="7613186"/>
            <a:ext cx="4425169"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1800" kern="1200" dirty="0">
                <a:solidFill>
                  <a:prstClr val="black"/>
                </a:solidFill>
                <a:latin typeface="Menlo Regular" charset="0"/>
                <a:ea typeface="ＭＳ Ｐゴシック" charset="0"/>
                <a:cs typeface="+mn-cs"/>
                <a:sym typeface="Menlo Regular" charset="0"/>
              </a:rPr>
              <a:t>(prio:1,{ethDst:2},</a:t>
            </a:r>
            <a:r>
              <a:rPr lang="en-US" sz="1800" kern="1200" dirty="0" err="1">
                <a:solidFill>
                  <a:prstClr val="black"/>
                </a:solidFill>
                <a:latin typeface="Menlo Regular" charset="0"/>
                <a:ea typeface="ＭＳ Ｐゴシック" charset="0"/>
                <a:cs typeface="+mn-cs"/>
                <a:sym typeface="Menlo Regular" charset="0"/>
              </a:rPr>
              <a:t>action:drop</a:t>
            </a:r>
            <a:r>
              <a:rPr lang="en-US" sz="1800" kern="1200" dirty="0">
                <a:solidFill>
                  <a:prstClr val="black"/>
                </a:solidFill>
                <a:latin typeface="Menlo Regular" charset="0"/>
                <a:ea typeface="ＭＳ Ｐゴシック" charset="0"/>
                <a:cs typeface="+mn-cs"/>
                <a:sym typeface="Menlo Regular" charset="0"/>
              </a:rPr>
              <a:t>)</a:t>
            </a:r>
          </a:p>
        </p:txBody>
      </p:sp>
      <p:sp>
        <p:nvSpPr>
          <p:cNvPr id="71693" name="Rectangle 13"/>
          <p:cNvSpPr>
            <a:spLocks/>
          </p:cNvSpPr>
          <p:nvPr/>
        </p:nvSpPr>
        <p:spPr bwMode="auto">
          <a:xfrm>
            <a:off x="3286762" y="7003586"/>
            <a:ext cx="5709897"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1800" kern="1200">
                <a:solidFill>
                  <a:prstClr val="black"/>
                </a:solidFill>
                <a:latin typeface="Menlo Regular" charset="0"/>
                <a:ea typeface="ＭＳ Ｐゴシック" charset="0"/>
                <a:cs typeface="+mn-cs"/>
                <a:sym typeface="Menlo Regular" charset="0"/>
              </a:rPr>
              <a:t>(prio:2,{tcpDst:22},action:ToController)</a:t>
            </a:r>
          </a:p>
        </p:txBody>
      </p:sp>
      <p:sp>
        <p:nvSpPr>
          <p:cNvPr id="71694" name="Line 14"/>
          <p:cNvSpPr>
            <a:spLocks noChangeShapeType="1"/>
          </p:cNvSpPr>
          <p:nvPr/>
        </p:nvSpPr>
        <p:spPr bwMode="auto">
          <a:xfrm>
            <a:off x="2397760" y="4416213"/>
            <a:ext cx="0" cy="1542628"/>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71695" name="Line 15"/>
          <p:cNvSpPr>
            <a:spLocks noChangeShapeType="1"/>
          </p:cNvSpPr>
          <p:nvPr/>
        </p:nvSpPr>
        <p:spPr bwMode="auto">
          <a:xfrm>
            <a:off x="10068560" y="6912190"/>
            <a:ext cx="0" cy="1231054"/>
          </a:xfrm>
          <a:prstGeom prst="line">
            <a:avLst/>
          </a:prstGeom>
          <a:noFill/>
          <a:ln w="25400">
            <a:solidFill>
              <a:srgbClr val="4D4D4D"/>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71696" name="Rectangle 16"/>
          <p:cNvSpPr>
            <a:spLocks/>
          </p:cNvSpPr>
          <p:nvPr/>
        </p:nvSpPr>
        <p:spPr bwMode="auto">
          <a:xfrm>
            <a:off x="10253983" y="2587373"/>
            <a:ext cx="1855717" cy="2845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pPr algn="l" defTabSz="1300393" rtl="0"/>
            <a:r>
              <a:rPr lang="en-US" sz="1800" kern="1200">
                <a:solidFill>
                  <a:prstClr val="black"/>
                </a:solidFill>
                <a:latin typeface="Menlo Regular" charset="0"/>
                <a:ea typeface="ＭＳ Ｐゴシック" charset="0"/>
                <a:cs typeface="+mn-cs"/>
                <a:sym typeface="Menlo Regular" charset="0"/>
              </a:rPr>
              <a:t>Priority := 0</a:t>
            </a:r>
          </a:p>
        </p:txBody>
      </p:sp>
      <p:sp>
        <p:nvSpPr>
          <p:cNvPr id="71697" name="Rectangle 17"/>
          <p:cNvSpPr>
            <a:spLocks/>
          </p:cNvSpPr>
          <p:nvPr/>
        </p:nvSpPr>
        <p:spPr bwMode="auto">
          <a:xfrm>
            <a:off x="10262873" y="2587373"/>
            <a:ext cx="1855717" cy="2845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pPr algn="l" defTabSz="1300393" rtl="0"/>
            <a:r>
              <a:rPr lang="en-US" sz="1800" kern="1200">
                <a:solidFill>
                  <a:prstClr val="black"/>
                </a:solidFill>
                <a:latin typeface="Menlo Regular" charset="0"/>
                <a:ea typeface="ＭＳ Ｐゴシック" charset="0"/>
                <a:cs typeface="+mn-cs"/>
                <a:sym typeface="Menlo Regular" charset="0"/>
              </a:rPr>
              <a:t>Priority := 1</a:t>
            </a:r>
          </a:p>
        </p:txBody>
      </p:sp>
      <p:sp>
        <p:nvSpPr>
          <p:cNvPr id="71698" name="Rectangle 18"/>
          <p:cNvSpPr>
            <a:spLocks/>
          </p:cNvSpPr>
          <p:nvPr/>
        </p:nvSpPr>
        <p:spPr bwMode="auto">
          <a:xfrm>
            <a:off x="10262871" y="2587373"/>
            <a:ext cx="1860338" cy="2845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pPr algn="l" defTabSz="1300393" rtl="0"/>
            <a:r>
              <a:rPr lang="en-US" sz="1800" kern="1200">
                <a:solidFill>
                  <a:prstClr val="black"/>
                </a:solidFill>
                <a:latin typeface="Menlo Regular" charset="0"/>
                <a:ea typeface="ＭＳ Ｐゴシック" charset="0"/>
                <a:cs typeface="+mn-cs"/>
                <a:sym typeface="Menlo Regular" charset="0"/>
              </a:rPr>
              <a:t>Priority := 2</a:t>
            </a:r>
          </a:p>
        </p:txBody>
      </p:sp>
      <p:sp>
        <p:nvSpPr>
          <p:cNvPr id="71699" name="Rectangle 19"/>
          <p:cNvSpPr>
            <a:spLocks/>
          </p:cNvSpPr>
          <p:nvPr/>
        </p:nvSpPr>
        <p:spPr bwMode="auto">
          <a:xfrm>
            <a:off x="10262871" y="2587373"/>
            <a:ext cx="1860338" cy="2845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b">
            <a:spAutoFit/>
          </a:bodyPr>
          <a:lstStyle/>
          <a:p>
            <a:pPr algn="l" defTabSz="1300393" rtl="0"/>
            <a:r>
              <a:rPr lang="en-US" sz="1800" kern="1200" dirty="0">
                <a:solidFill>
                  <a:prstClr val="black"/>
                </a:solidFill>
                <a:latin typeface="Menlo Regular" charset="0"/>
                <a:ea typeface="ＭＳ Ｐゴシック" charset="0"/>
                <a:cs typeface="+mn-cs"/>
                <a:sym typeface="Menlo Regular" charset="0"/>
              </a:rPr>
              <a:t>Priority := 3</a:t>
            </a:r>
          </a:p>
        </p:txBody>
      </p:sp>
      <p:sp>
        <p:nvSpPr>
          <p:cNvPr id="71700" name="Rectangle 20"/>
          <p:cNvSpPr>
            <a:spLocks/>
          </p:cNvSpPr>
          <p:nvPr/>
        </p:nvSpPr>
        <p:spPr bwMode="auto">
          <a:xfrm>
            <a:off x="1300482" y="7044269"/>
            <a:ext cx="1855717" cy="2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1800" kern="1200" dirty="0">
                <a:solidFill>
                  <a:srgbClr val="D90B00"/>
                </a:solidFill>
                <a:latin typeface="Menlo Bold" charset="0"/>
                <a:ea typeface="ＭＳ Ｐゴシック" charset="0"/>
                <a:cs typeface="+mn-cs"/>
                <a:sym typeface="Menlo Bold" charset="0"/>
              </a:rPr>
              <a:t>barrier rule:</a:t>
            </a:r>
          </a:p>
        </p:txBody>
      </p:sp>
      <p:sp>
        <p:nvSpPr>
          <p:cNvPr id="67605" name="AutoShape 21"/>
          <p:cNvSpPr>
            <a:spLocks/>
          </p:cNvSpPr>
          <p:nvPr/>
        </p:nvSpPr>
        <p:spPr bwMode="auto">
          <a:xfrm>
            <a:off x="4511042" y="2479040"/>
            <a:ext cx="2712720" cy="1246293"/>
          </a:xfrm>
          <a:prstGeom prst="diamond">
            <a:avLst/>
          </a:prstGeom>
          <a:solidFill>
            <a:srgbClr val="FFFFFF"/>
          </a:solidFill>
          <a:ln w="25400">
            <a:solidFill>
              <a:schemeClr val="tx1"/>
            </a:solidFill>
            <a:miter lim="800000"/>
            <a:headEnd/>
            <a:tailEnd/>
          </a:ln>
        </p:spPr>
        <p:txBody>
          <a:bodyPr lIns="0" tIns="0" rIns="0" bIns="0" anchor="ctr"/>
          <a:lstStyle/>
          <a:p>
            <a:pPr algn="l" defTabSz="1300393" rtl="0">
              <a:tabLst>
                <a:tab pos="281617" algn="l"/>
              </a:tabLst>
            </a:pPr>
            <a:r>
              <a:rPr lang="en-US" sz="2100" kern="1200">
                <a:solidFill>
                  <a:prstClr val="black"/>
                </a:solidFill>
                <a:latin typeface="Menlo Regular" charset="0"/>
                <a:ea typeface="ＭＳ Ｐゴシック" charset="0"/>
                <a:cs typeface="+mn-cs"/>
                <a:sym typeface="Menlo Regular" charset="0"/>
              </a:rPr>
              <a:t>tcpDst==22</a:t>
            </a:r>
          </a:p>
        </p:txBody>
      </p:sp>
      <p:sp>
        <p:nvSpPr>
          <p:cNvPr id="67606" name="Line 22"/>
          <p:cNvSpPr>
            <a:spLocks noChangeShapeType="1"/>
          </p:cNvSpPr>
          <p:nvPr/>
        </p:nvSpPr>
        <p:spPr bwMode="auto">
          <a:xfrm rot="10800000">
            <a:off x="5834381" y="3733801"/>
            <a:ext cx="3078480" cy="541867"/>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7607" name="Oval 23"/>
          <p:cNvSpPr>
            <a:spLocks/>
          </p:cNvSpPr>
          <p:nvPr/>
        </p:nvSpPr>
        <p:spPr bwMode="auto">
          <a:xfrm>
            <a:off x="8351523" y="4118188"/>
            <a:ext cx="1402079" cy="894080"/>
          </a:xfrm>
          <a:prstGeom prst="ellipse">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dirty="0" err="1">
                <a:solidFill>
                  <a:prstClr val="black"/>
                </a:solidFill>
                <a:latin typeface="Menlo Regular" charset="0"/>
                <a:ea typeface="ＭＳ Ｐゴシック" charset="0"/>
                <a:cs typeface="+mn-cs"/>
                <a:sym typeface="Menlo Regular" charset="0"/>
              </a:rPr>
              <a:t>ethDst</a:t>
            </a:r>
            <a:endParaRPr lang="en-US" sz="2100" kern="1200" dirty="0">
              <a:solidFill>
                <a:prstClr val="black"/>
              </a:solidFill>
              <a:latin typeface="Menlo Regular" charset="0"/>
              <a:ea typeface="ＭＳ Ｐゴシック" charset="0"/>
              <a:cs typeface="+mn-cs"/>
              <a:sym typeface="Menlo Regular" charset="0"/>
            </a:endParaRPr>
          </a:p>
        </p:txBody>
      </p:sp>
      <p:sp>
        <p:nvSpPr>
          <p:cNvPr id="67608" name="Line 24"/>
          <p:cNvSpPr>
            <a:spLocks noChangeShapeType="1"/>
          </p:cNvSpPr>
          <p:nvPr/>
        </p:nvSpPr>
        <p:spPr bwMode="auto">
          <a:xfrm rot="10800000" flipH="1">
            <a:off x="7705091" y="5010574"/>
            <a:ext cx="1286510" cy="650240"/>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7609" name="Rectangle 25"/>
          <p:cNvSpPr>
            <a:spLocks/>
          </p:cNvSpPr>
          <p:nvPr/>
        </p:nvSpPr>
        <p:spPr bwMode="auto">
          <a:xfrm>
            <a:off x="7985761" y="5136141"/>
            <a:ext cx="1667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2</a:t>
            </a:r>
          </a:p>
        </p:txBody>
      </p:sp>
      <p:sp>
        <p:nvSpPr>
          <p:cNvPr id="67610" name="Rectangle 26"/>
          <p:cNvSpPr>
            <a:spLocks/>
          </p:cNvSpPr>
          <p:nvPr/>
        </p:nvSpPr>
        <p:spPr bwMode="auto">
          <a:xfrm>
            <a:off x="7051040" y="5676054"/>
            <a:ext cx="1270000" cy="447040"/>
          </a:xfrm>
          <a:prstGeom prst="rect">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dirty="0">
                <a:solidFill>
                  <a:prstClr val="black"/>
                </a:solidFill>
                <a:latin typeface="Menlo Regular" charset="0"/>
                <a:ea typeface="ＭＳ Ｐゴシック" charset="0"/>
                <a:cs typeface="+mn-cs"/>
                <a:sym typeface="Menlo Regular" charset="0"/>
              </a:rPr>
              <a:t> null</a:t>
            </a:r>
          </a:p>
        </p:txBody>
      </p:sp>
      <p:sp>
        <p:nvSpPr>
          <p:cNvPr id="67611" name="Rectangle 27"/>
          <p:cNvSpPr>
            <a:spLocks/>
          </p:cNvSpPr>
          <p:nvPr/>
        </p:nvSpPr>
        <p:spPr bwMode="auto">
          <a:xfrm>
            <a:off x="9526273" y="5049732"/>
            <a:ext cx="164709"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4</a:t>
            </a:r>
          </a:p>
        </p:txBody>
      </p:sp>
      <p:sp>
        <p:nvSpPr>
          <p:cNvPr id="67612" name="Rectangle 28"/>
          <p:cNvSpPr>
            <a:spLocks/>
          </p:cNvSpPr>
          <p:nvPr/>
        </p:nvSpPr>
        <p:spPr bwMode="auto">
          <a:xfrm>
            <a:off x="9320107" y="6935895"/>
            <a:ext cx="1388534" cy="501227"/>
          </a:xfrm>
          <a:prstGeom prst="rect">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dirty="0">
                <a:solidFill>
                  <a:prstClr val="black"/>
                </a:solidFill>
                <a:latin typeface="Menlo Regular" charset="0"/>
                <a:ea typeface="ＭＳ Ｐゴシック" charset="0"/>
                <a:cs typeface="+mn-cs"/>
                <a:sym typeface="Menlo Regular" charset="0"/>
              </a:rPr>
              <a:t> port 30</a:t>
            </a:r>
          </a:p>
        </p:txBody>
      </p:sp>
      <p:sp>
        <p:nvSpPr>
          <p:cNvPr id="67613" name="Line 29"/>
          <p:cNvSpPr>
            <a:spLocks noChangeShapeType="1"/>
          </p:cNvSpPr>
          <p:nvPr/>
        </p:nvSpPr>
        <p:spPr bwMode="auto">
          <a:xfrm rot="10800000" flipH="1">
            <a:off x="10068560" y="6353387"/>
            <a:ext cx="0" cy="53509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7614" name="Rectangle 30"/>
          <p:cNvSpPr>
            <a:spLocks/>
          </p:cNvSpPr>
          <p:nvPr/>
        </p:nvSpPr>
        <p:spPr bwMode="auto">
          <a:xfrm>
            <a:off x="10125712" y="6566959"/>
            <a:ext cx="164709"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6</a:t>
            </a:r>
          </a:p>
        </p:txBody>
      </p:sp>
      <p:sp>
        <p:nvSpPr>
          <p:cNvPr id="67615" name="Rectangle 31"/>
          <p:cNvSpPr>
            <a:spLocks/>
          </p:cNvSpPr>
          <p:nvPr/>
        </p:nvSpPr>
        <p:spPr bwMode="auto">
          <a:xfrm>
            <a:off x="1828802" y="4416214"/>
            <a:ext cx="1270000" cy="447040"/>
          </a:xfrm>
          <a:prstGeom prst="rect">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dirty="0">
                <a:solidFill>
                  <a:prstClr val="black"/>
                </a:solidFill>
                <a:latin typeface="Menlo Regular" charset="0"/>
                <a:ea typeface="ＭＳ Ｐゴシック" charset="0"/>
                <a:cs typeface="+mn-cs"/>
                <a:sym typeface="Menlo Regular" charset="0"/>
              </a:rPr>
              <a:t> null</a:t>
            </a:r>
          </a:p>
        </p:txBody>
      </p:sp>
      <p:sp>
        <p:nvSpPr>
          <p:cNvPr id="67616" name="Rectangle 32"/>
          <p:cNvSpPr>
            <a:spLocks/>
          </p:cNvSpPr>
          <p:nvPr/>
        </p:nvSpPr>
        <p:spPr bwMode="auto">
          <a:xfrm>
            <a:off x="3591561" y="3722159"/>
            <a:ext cx="658834"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True</a:t>
            </a:r>
          </a:p>
        </p:txBody>
      </p:sp>
      <p:sp>
        <p:nvSpPr>
          <p:cNvPr id="67617" name="Line 33"/>
          <p:cNvSpPr>
            <a:spLocks noChangeShapeType="1"/>
          </p:cNvSpPr>
          <p:nvPr/>
        </p:nvSpPr>
        <p:spPr bwMode="auto">
          <a:xfrm rot="10800000">
            <a:off x="9014460" y="5019039"/>
            <a:ext cx="1056640" cy="577428"/>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7618" name="Line 34"/>
          <p:cNvSpPr>
            <a:spLocks noChangeShapeType="1"/>
          </p:cNvSpPr>
          <p:nvPr/>
        </p:nvSpPr>
        <p:spPr bwMode="auto">
          <a:xfrm rot="10800000" flipH="1">
            <a:off x="2468881" y="3738882"/>
            <a:ext cx="3371850" cy="662094"/>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67619" name="Oval 35"/>
          <p:cNvSpPr>
            <a:spLocks/>
          </p:cNvSpPr>
          <p:nvPr/>
        </p:nvSpPr>
        <p:spPr bwMode="auto">
          <a:xfrm>
            <a:off x="9438640" y="5635413"/>
            <a:ext cx="1398693" cy="785707"/>
          </a:xfrm>
          <a:prstGeom prst="ellipse">
            <a:avLst/>
          </a:prstGeom>
          <a:solidFill>
            <a:srgbClr val="FFFFFF"/>
          </a:solidFill>
          <a:ln w="25400">
            <a:solidFill>
              <a:schemeClr val="tx1"/>
            </a:solidFill>
            <a:miter lim="800000"/>
            <a:headEnd/>
            <a:tailEnd/>
          </a:ln>
        </p:spPr>
        <p:txBody>
          <a:bodyPr lIns="0" tIns="0" rIns="0" bIns="0" anchor="ctr"/>
          <a:lstStyle/>
          <a:p>
            <a:pPr algn="l" defTabSz="1300393" rtl="0"/>
            <a:r>
              <a:rPr lang="en-US" sz="2100" kern="1200" dirty="0" err="1">
                <a:solidFill>
                  <a:prstClr val="black"/>
                </a:solidFill>
                <a:latin typeface="Menlo Regular" charset="0"/>
                <a:ea typeface="ＭＳ Ｐゴシック" charset="0"/>
                <a:cs typeface="+mn-cs"/>
                <a:sym typeface="Menlo Regular" charset="0"/>
              </a:rPr>
              <a:t>ethSrc</a:t>
            </a:r>
            <a:endParaRPr lang="en-US" sz="2100" kern="1200" dirty="0">
              <a:solidFill>
                <a:prstClr val="black"/>
              </a:solidFill>
              <a:latin typeface="Menlo Regular" charset="0"/>
              <a:ea typeface="ＭＳ Ｐゴシック" charset="0"/>
              <a:cs typeface="+mn-cs"/>
              <a:sym typeface="Menlo Regular" charset="0"/>
            </a:endParaRPr>
          </a:p>
        </p:txBody>
      </p:sp>
      <p:sp>
        <p:nvSpPr>
          <p:cNvPr id="67620" name="Rectangle 36"/>
          <p:cNvSpPr>
            <a:spLocks/>
          </p:cNvSpPr>
          <p:nvPr/>
        </p:nvSpPr>
        <p:spPr bwMode="auto">
          <a:xfrm>
            <a:off x="7272020" y="3667972"/>
            <a:ext cx="823543" cy="3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pPr algn="l" defTabSz="1300393" rtl="0"/>
            <a:r>
              <a:rPr lang="en-US" sz="2100" kern="1200">
                <a:solidFill>
                  <a:prstClr val="black"/>
                </a:solidFill>
                <a:latin typeface="Menlo Regular" charset="0"/>
                <a:ea typeface="ＭＳ Ｐゴシック" charset="0"/>
                <a:cs typeface="+mn-cs"/>
                <a:sym typeface="Menlo Regular" charset="0"/>
              </a:rPr>
              <a:t>False</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
        <p:nvSpPr>
          <p:cNvPr id="41"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a:t>
            </a:r>
            <a:r>
              <a:rPr lang="en-US" dirty="0">
                <a:solidFill>
                  <a:prstClr val="black">
                    <a:tint val="75000"/>
                  </a:prstClr>
                </a:solidFill>
                <a:latin typeface="Calibri"/>
              </a:rPr>
              <a:t>Andreas </a:t>
            </a:r>
            <a:r>
              <a:rPr lang="en-US" dirty="0" err="1" smtClean="0">
                <a:solidFill>
                  <a:prstClr val="black">
                    <a:tint val="75000"/>
                  </a:prstClr>
                </a:solidFill>
                <a:latin typeface="Calibri"/>
              </a:rPr>
              <a:t>Voellmy</a:t>
            </a:r>
            <a:r>
              <a:rPr lang="en-US" dirty="0" smtClean="0">
                <a:solidFill>
                  <a:prstClr val="black">
                    <a:tint val="75000"/>
                  </a:prstClr>
                </a:solidFill>
                <a:latin typeface="Calibri"/>
              </a:rPr>
              <a:t>, Yale</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42" name="Rectangle 1"/>
          <p:cNvSpPr txBox="1">
            <a:spLocks noChangeArrowheads="1"/>
          </p:cNvSpPr>
          <p:nvPr/>
        </p:nvSpPr>
        <p:spPr>
          <a:xfrm>
            <a:off x="650240" y="24083"/>
            <a:ext cx="11704320" cy="1493144"/>
          </a:xfrm>
          <a:prstGeom prst="rect">
            <a:avLst/>
          </a:prstGeom>
        </p:spPr>
        <p:txBody>
          <a:bodyPr vert="horz" lIns="130039" tIns="65020" rIns="130039" bIns="650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prstClr val="black"/>
                </a:solidFill>
                <a:latin typeface="Calibri"/>
              </a:rPr>
              <a:t>Review of Previous Lecture (Cont’d)</a:t>
            </a:r>
          </a:p>
        </p:txBody>
      </p:sp>
    </p:spTree>
    <p:extLst>
      <p:ext uri="{BB962C8B-B14F-4D97-AF65-F5344CB8AC3E}">
        <p14:creationId xmlns:p14="http://schemas.microsoft.com/office/powerpoint/2010/main" val="372596952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691"/>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71695"/>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71697"/>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xit" presetSubtype="0" fill="hold" grpId="1" nodeType="afterEffect">
                                  <p:stCondLst>
                                    <p:cond delay="0"/>
                                  </p:stCondLst>
                                  <p:childTnLst>
                                    <p:set>
                                      <p:cBhvr>
                                        <p:cTn id="36" dur="1" fill="hold">
                                          <p:stCondLst>
                                            <p:cond delay="499"/>
                                          </p:stCondLst>
                                        </p:cTn>
                                        <p:tgtEl>
                                          <p:spTgt spid="7169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7168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692"/>
                                        </p:tgtEl>
                                        <p:attrNameLst>
                                          <p:attrName>style.visibility</p:attrName>
                                        </p:attrNameLst>
                                      </p:cBhvr>
                                      <p:to>
                                        <p:strVal val="visible"/>
                                      </p:to>
                                    </p:se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7168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71698"/>
                                        </p:tgtEl>
                                        <p:attrNameLst>
                                          <p:attrName>style.visibility</p:attrName>
                                        </p:attrNameLst>
                                      </p:cBhvr>
                                      <p:to>
                                        <p:strVal val="visible"/>
                                      </p:to>
                                    </p:set>
                                  </p:childTnLst>
                                </p:cTn>
                              </p:par>
                            </p:childTnLst>
                          </p:cTn>
                        </p:par>
                        <p:par>
                          <p:cTn id="52" fill="hold" nodeType="afterGroup">
                            <p:stCondLst>
                              <p:cond delay="500"/>
                            </p:stCondLst>
                            <p:childTnLst>
                              <p:par>
                                <p:cTn id="53" presetID="1" presetClass="exit" presetSubtype="0" fill="hold" grpId="1" nodeType="afterEffect">
                                  <p:stCondLst>
                                    <p:cond delay="0"/>
                                  </p:stCondLst>
                                  <p:childTnLst>
                                    <p:set>
                                      <p:cBhvr>
                                        <p:cTn id="54" dur="1" fill="hold">
                                          <p:stCondLst>
                                            <p:cond delay="499"/>
                                          </p:stCondLst>
                                        </p:cTn>
                                        <p:tgtEl>
                                          <p:spTgt spid="71697"/>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71682"/>
                                        </p:tgtEl>
                                        <p:attrNameLst>
                                          <p:attrName>style.visibility</p:attrName>
                                        </p:attrNameLst>
                                      </p:cBhvr>
                                      <p:to>
                                        <p:strVal val="visible"/>
                                      </p:to>
                                    </p:set>
                                  </p:childTnLst>
                                </p:cTn>
                              </p:par>
                            </p:childTnLst>
                          </p:cTn>
                        </p:par>
                        <p:par>
                          <p:cTn id="59" fill="hold" nodeType="afterGroup">
                            <p:stCondLst>
                              <p:cond delay="500"/>
                            </p:stCondLst>
                            <p:childTnLst>
                              <p:par>
                                <p:cTn id="60" presetID="1" presetClass="entr" presetSubtype="0" fill="hold" grpId="0" nodeType="afterEffect">
                                  <p:stCondLst>
                                    <p:cond delay="0"/>
                                  </p:stCondLst>
                                  <p:childTnLst>
                                    <p:set>
                                      <p:cBhvr>
                                        <p:cTn id="61" dur="1" fill="hold">
                                          <p:stCondLst>
                                            <p:cond delay="499"/>
                                          </p:stCondLst>
                                        </p:cTn>
                                        <p:tgtEl>
                                          <p:spTgt spid="71693"/>
                                        </p:tgtEl>
                                        <p:attrNameLst>
                                          <p:attrName>style.visibility</p:attrName>
                                        </p:attrNameLst>
                                      </p:cBhvr>
                                      <p:to>
                                        <p:strVal val="visible"/>
                                      </p:to>
                                    </p:se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499"/>
                                          </p:stCondLst>
                                        </p:cTn>
                                        <p:tgtEl>
                                          <p:spTgt spid="7170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71699"/>
                                        </p:tgtEl>
                                        <p:attrNameLst>
                                          <p:attrName>style.visibility</p:attrName>
                                        </p:attrNameLst>
                                      </p:cBhvr>
                                      <p:to>
                                        <p:strVal val="visible"/>
                                      </p:to>
                                    </p:set>
                                  </p:childTnLst>
                                </p:cTn>
                              </p:par>
                            </p:childTnLst>
                          </p:cTn>
                        </p:par>
                        <p:par>
                          <p:cTn id="69" fill="hold" nodeType="afterGroup">
                            <p:stCondLst>
                              <p:cond delay="500"/>
                            </p:stCondLst>
                            <p:childTnLst>
                              <p:par>
                                <p:cTn id="70" presetID="1" presetClass="exit" presetSubtype="0" fill="hold" grpId="1" nodeType="afterEffect">
                                  <p:stCondLst>
                                    <p:cond delay="0"/>
                                  </p:stCondLst>
                                  <p:childTnLst>
                                    <p:set>
                                      <p:cBhvr>
                                        <p:cTn id="71" dur="1" fill="hold">
                                          <p:stCondLst>
                                            <p:cond delay="499"/>
                                          </p:stCondLst>
                                        </p:cTn>
                                        <p:tgtEl>
                                          <p:spTgt spid="7169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7168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71686"/>
                                        </p:tgtEl>
                                        <p:attrNameLst>
                                          <p:attrName>style.visibility</p:attrName>
                                        </p:attrNameLst>
                                      </p:cBhvr>
                                      <p:to>
                                        <p:strVal val="visible"/>
                                      </p:to>
                                    </p:set>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499"/>
                                          </p:stCondLst>
                                        </p:cTn>
                                        <p:tgtEl>
                                          <p:spTgt spid="71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animBg="1"/>
      <p:bldP spid="71682" grpId="0" animBg="1"/>
      <p:bldP spid="71684" grpId="0" autoUpdateAnimBg="0"/>
      <p:bldP spid="71685" grpId="0" autoUpdateAnimBg="0"/>
      <p:bldP spid="71686" grpId="0" autoUpdateAnimBg="0"/>
      <p:bldP spid="71687" grpId="0" autoUpdateAnimBg="0"/>
      <p:bldP spid="71688" grpId="0" autoUpdateAnimBg="0"/>
      <p:bldP spid="71689" grpId="0" autoUpdateAnimBg="0"/>
      <p:bldP spid="71690" grpId="0" autoUpdateAnimBg="0"/>
      <p:bldP spid="71691" grpId="0" autoUpdateAnimBg="0"/>
      <p:bldP spid="71692" grpId="0" autoUpdateAnimBg="0"/>
      <p:bldP spid="71693" grpId="0" autoUpdateAnimBg="0"/>
      <p:bldP spid="71694" grpId="0" animBg="1"/>
      <p:bldP spid="71695" grpId="0" animBg="1"/>
      <p:bldP spid="71696" grpId="0" animBg="1" autoUpdateAnimBg="0"/>
      <p:bldP spid="71696" grpId="1" animBg="1" autoUpdateAnimBg="0"/>
      <p:bldP spid="71697" grpId="0" animBg="1" autoUpdateAnimBg="0"/>
      <p:bldP spid="71697" grpId="1" animBg="1" autoUpdateAnimBg="0"/>
      <p:bldP spid="71698" grpId="0" animBg="1" autoUpdateAnimBg="0"/>
      <p:bldP spid="71698" grpId="1" animBg="1" autoUpdateAnimBg="0"/>
      <p:bldP spid="71699" grpId="0" animBg="1" autoUpdateAnimBg="0"/>
      <p:bldP spid="71700"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80</a:t>
            </a:fld>
            <a:endParaRPr sz="2000">
              <a:solidFill>
                <a:srgbClr val="C0C0C0"/>
              </a:solidFill>
            </a:endParaRPr>
          </a:p>
        </p:txBody>
      </p:sp>
      <p:sp>
        <p:nvSpPr>
          <p:cNvPr id="447" name="Shape 447"/>
          <p:cNvSpPr/>
          <p:nvPr/>
        </p:nvSpPr>
        <p:spPr>
          <a:xfrm>
            <a:off x="177800" y="1377950"/>
            <a:ext cx="12420600" cy="657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3000">
                <a:latin typeface="Courier New"/>
                <a:ea typeface="Courier New"/>
                <a:cs typeface="Courier New"/>
                <a:sym typeface="Courier New"/>
              </a:rPr>
              <a:t>/* IPFragmenter:: optcopy */</a:t>
            </a:r>
          </a:p>
          <a:p>
            <a:pPr lvl="0">
              <a:defRPr sz="1800"/>
            </a:pPr>
            <a:endParaRPr sz="3000">
              <a:latin typeface="Courier New"/>
              <a:ea typeface="Courier New"/>
              <a:cs typeface="Courier New"/>
              <a:sym typeface="Courier New"/>
            </a:endParaRPr>
          </a:p>
          <a:p>
            <a:pPr lvl="3" algn="l">
              <a:defRPr sz="1800"/>
            </a:pPr>
            <a:r>
              <a:rPr sz="3000">
                <a:latin typeface="Courier New"/>
                <a:ea typeface="Courier New"/>
                <a:cs typeface="Courier New"/>
                <a:sym typeface="Courier New"/>
              </a:rPr>
              <a:t>for ( int i = 0; i &lt; opts_len; ) {</a:t>
            </a:r>
          </a:p>
          <a:p>
            <a:pPr lvl="5" algn="l">
              <a:defRPr sz="1800"/>
            </a:pPr>
            <a:r>
              <a:rPr sz="3000">
                <a:latin typeface="Courier New"/>
                <a:ea typeface="Courier New"/>
                <a:cs typeface="Courier New"/>
                <a:sym typeface="Courier New"/>
              </a:rPr>
              <a:t>int opt = oin[i], optlen;</a:t>
            </a:r>
          </a:p>
          <a:p>
            <a:pPr lvl="5" algn="l">
              <a:defRPr sz="1800"/>
            </a:pPr>
            <a:r>
              <a:rPr sz="3000">
                <a:latin typeface="Courier New"/>
                <a:ea typeface="Courier New"/>
                <a:cs typeface="Courier New"/>
                <a:sym typeface="Courier New"/>
              </a:rPr>
              <a:t>if (opt == IPOPT_NOP)</a:t>
            </a:r>
          </a:p>
          <a:p>
            <a:pPr lvl="7" algn="l">
              <a:defRPr sz="1800"/>
            </a:pPr>
            <a:r>
              <a:rPr sz="3000">
                <a:latin typeface="Courier New"/>
                <a:ea typeface="Courier New"/>
                <a:cs typeface="Courier New"/>
                <a:sym typeface="Courier New"/>
              </a:rPr>
              <a:t>optlen = 1;</a:t>
            </a:r>
          </a:p>
          <a:p>
            <a:pPr lvl="5" algn="l">
              <a:defRPr sz="1800"/>
            </a:pPr>
            <a:r>
              <a:rPr sz="3000">
                <a:latin typeface="Courier New"/>
                <a:ea typeface="Courier New"/>
                <a:cs typeface="Courier New"/>
                <a:sym typeface="Courier New"/>
              </a:rPr>
              <a:t>else if (opt == IPOPT_EOL || i == opts_len - 1 || i + (optlen = oin[i+1]) &gt; opts_len)</a:t>
            </a:r>
          </a:p>
          <a:p>
            <a:pPr lvl="7" algn="l">
              <a:defRPr sz="1800"/>
            </a:pPr>
            <a:r>
              <a:rPr sz="3000">
                <a:latin typeface="Courier New"/>
                <a:ea typeface="Courier New"/>
                <a:cs typeface="Courier New"/>
                <a:sym typeface="Courier New"/>
              </a:rPr>
              <a:t>break;</a:t>
            </a:r>
          </a:p>
          <a:p>
            <a:pPr lvl="5" algn="l">
              <a:defRPr sz="1800"/>
            </a:pPr>
            <a:r>
              <a:rPr sz="3000">
                <a:latin typeface="Courier New"/>
                <a:ea typeface="Courier New"/>
                <a:cs typeface="Courier New"/>
                <a:sym typeface="Courier New"/>
              </a:rPr>
              <a:t>if (opt &amp; 0x80) {</a:t>
            </a:r>
          </a:p>
          <a:p>
            <a:pPr lvl="7" algn="l">
              <a:defRPr sz="1800"/>
            </a:pPr>
            <a:r>
              <a:rPr sz="3000">
                <a:latin typeface="Courier New"/>
                <a:ea typeface="Courier New"/>
                <a:cs typeface="Courier New"/>
                <a:sym typeface="Courier New"/>
              </a:rPr>
              <a:t>//copy the option</a:t>
            </a:r>
          </a:p>
          <a:p>
            <a:pPr lvl="7" algn="l">
              <a:defRPr sz="1800"/>
            </a:pPr>
            <a:r>
              <a:rPr sz="3000">
                <a:latin typeface="Courier New"/>
                <a:ea typeface="Courier New"/>
                <a:cs typeface="Courier New"/>
                <a:sym typeface="Courier New"/>
              </a:rPr>
              <a:t>memcpy(...);</a:t>
            </a:r>
          </a:p>
          <a:p>
            <a:pPr lvl="5" algn="l">
              <a:defRPr sz="1800"/>
            </a:pPr>
            <a:r>
              <a:rPr sz="3000">
                <a:latin typeface="Courier New"/>
                <a:ea typeface="Courier New"/>
                <a:cs typeface="Courier New"/>
                <a:sym typeface="Courier New"/>
              </a:rPr>
              <a:t>}</a:t>
            </a:r>
          </a:p>
          <a:p>
            <a:pPr lvl="5" algn="l">
              <a:defRPr sz="1800"/>
            </a:pPr>
            <a:r>
              <a:rPr sz="3000">
                <a:latin typeface="Courier New"/>
                <a:ea typeface="Courier New"/>
                <a:cs typeface="Courier New"/>
                <a:sym typeface="Courier New"/>
              </a:rPr>
              <a:t>i += optlen;</a:t>
            </a:r>
          </a:p>
          <a:p>
            <a:pPr lvl="3" algn="l">
              <a:defRPr sz="1800"/>
            </a:pPr>
            <a:r>
              <a:rPr sz="3000">
                <a:latin typeface="Courier New"/>
                <a:ea typeface="Courier New"/>
                <a:cs typeface="Courier New"/>
                <a:sym typeface="Courier New"/>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81</a:t>
            </a:fld>
            <a:endParaRPr sz="2000">
              <a:solidFill>
                <a:srgbClr val="C0C0C0"/>
              </a:solidFill>
            </a:endParaRPr>
          </a:p>
        </p:txBody>
      </p:sp>
      <p:sp>
        <p:nvSpPr>
          <p:cNvPr id="450" name="Shape 450"/>
          <p:cNvSpPr/>
          <p:nvPr/>
        </p:nvSpPr>
        <p:spPr>
          <a:xfrm>
            <a:off x="177800" y="1377950"/>
            <a:ext cx="12420600" cy="657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3000">
                <a:latin typeface="Courier New"/>
                <a:ea typeface="Courier New"/>
                <a:cs typeface="Courier New"/>
                <a:sym typeface="Courier New"/>
              </a:rPr>
              <a:t>/* IPFragmenter:: optcopy */</a:t>
            </a:r>
          </a:p>
          <a:p>
            <a:pPr lvl="0">
              <a:defRPr sz="1800"/>
            </a:pPr>
            <a:endParaRPr sz="3000">
              <a:latin typeface="Courier New"/>
              <a:ea typeface="Courier New"/>
              <a:cs typeface="Courier New"/>
              <a:sym typeface="Courier New"/>
            </a:endParaRPr>
          </a:p>
          <a:p>
            <a:pPr lvl="3" algn="l">
              <a:defRPr sz="1800"/>
            </a:pPr>
            <a:r>
              <a:rPr sz="3000">
                <a:latin typeface="Courier New"/>
                <a:ea typeface="Courier New"/>
                <a:cs typeface="Courier New"/>
                <a:sym typeface="Courier New"/>
              </a:rPr>
              <a:t>for ( int i = 0; </a:t>
            </a:r>
            <a:r>
              <a:rPr sz="3000" b="1">
                <a:solidFill>
                  <a:srgbClr val="942193"/>
                </a:solidFill>
                <a:latin typeface="Courier New"/>
                <a:ea typeface="Courier New"/>
                <a:cs typeface="Courier New"/>
                <a:sym typeface="Courier New"/>
              </a:rPr>
              <a:t>i &lt; opts_len</a:t>
            </a:r>
            <a:r>
              <a:rPr sz="3000">
                <a:latin typeface="Courier New"/>
                <a:ea typeface="Courier New"/>
                <a:cs typeface="Courier New"/>
                <a:sym typeface="Courier New"/>
              </a:rPr>
              <a:t>; ) {</a:t>
            </a:r>
          </a:p>
          <a:p>
            <a:pPr lvl="5" algn="l">
              <a:defRPr sz="1800"/>
            </a:pPr>
            <a:r>
              <a:rPr sz="3000">
                <a:latin typeface="Courier New"/>
                <a:ea typeface="Courier New"/>
                <a:cs typeface="Courier New"/>
                <a:sym typeface="Courier New"/>
              </a:rPr>
              <a:t>int opt = oin[i], optlen;</a:t>
            </a:r>
          </a:p>
          <a:p>
            <a:pPr lvl="5" algn="l">
              <a:defRPr sz="1800"/>
            </a:pPr>
            <a:r>
              <a:rPr sz="3000">
                <a:latin typeface="Courier New"/>
                <a:ea typeface="Courier New"/>
                <a:cs typeface="Courier New"/>
                <a:sym typeface="Courier New"/>
              </a:rPr>
              <a:t>if (opt == IPOPT_NOP)</a:t>
            </a:r>
          </a:p>
          <a:p>
            <a:pPr lvl="7" algn="l">
              <a:defRPr sz="1800"/>
            </a:pPr>
            <a:r>
              <a:rPr sz="3000">
                <a:latin typeface="Courier New"/>
                <a:ea typeface="Courier New"/>
                <a:cs typeface="Courier New"/>
                <a:sym typeface="Courier New"/>
              </a:rPr>
              <a:t>optlen = 1;</a:t>
            </a:r>
          </a:p>
          <a:p>
            <a:pPr lvl="5" algn="l">
              <a:defRPr sz="1800"/>
            </a:pPr>
            <a:r>
              <a:rPr sz="3000">
                <a:latin typeface="Courier New"/>
                <a:ea typeface="Courier New"/>
                <a:cs typeface="Courier New"/>
                <a:sym typeface="Courier New"/>
              </a:rPr>
              <a:t>else if (opt == IPOPT_EOL || i == opts_len - 1 || i + (optlen = oin[i+1]) &gt; opts_len)</a:t>
            </a:r>
          </a:p>
          <a:p>
            <a:pPr lvl="7" algn="l">
              <a:defRPr sz="1800"/>
            </a:pPr>
            <a:r>
              <a:rPr sz="3000">
                <a:latin typeface="Courier New"/>
                <a:ea typeface="Courier New"/>
                <a:cs typeface="Courier New"/>
                <a:sym typeface="Courier New"/>
              </a:rPr>
              <a:t>break;</a:t>
            </a:r>
          </a:p>
          <a:p>
            <a:pPr lvl="5" algn="l">
              <a:defRPr sz="1800"/>
            </a:pPr>
            <a:r>
              <a:rPr sz="3000">
                <a:latin typeface="Courier New"/>
                <a:ea typeface="Courier New"/>
                <a:cs typeface="Courier New"/>
                <a:sym typeface="Courier New"/>
              </a:rPr>
              <a:t>if (opt &amp; 0x80) {</a:t>
            </a:r>
          </a:p>
          <a:p>
            <a:pPr lvl="7" algn="l">
              <a:defRPr sz="1800"/>
            </a:pPr>
            <a:r>
              <a:rPr sz="3000">
                <a:latin typeface="Courier New"/>
                <a:ea typeface="Courier New"/>
                <a:cs typeface="Courier New"/>
                <a:sym typeface="Courier New"/>
              </a:rPr>
              <a:t>//copy the option</a:t>
            </a:r>
          </a:p>
          <a:p>
            <a:pPr lvl="7" algn="l">
              <a:defRPr sz="1800"/>
            </a:pPr>
            <a:r>
              <a:rPr sz="3000">
                <a:latin typeface="Courier New"/>
                <a:ea typeface="Courier New"/>
                <a:cs typeface="Courier New"/>
                <a:sym typeface="Courier New"/>
              </a:rPr>
              <a:t>memcpy(...);</a:t>
            </a:r>
          </a:p>
          <a:p>
            <a:pPr lvl="5" algn="l">
              <a:defRPr sz="1800"/>
            </a:pPr>
            <a:r>
              <a:rPr sz="3000">
                <a:latin typeface="Courier New"/>
                <a:ea typeface="Courier New"/>
                <a:cs typeface="Courier New"/>
                <a:sym typeface="Courier New"/>
              </a:rPr>
              <a:t>}</a:t>
            </a:r>
          </a:p>
          <a:p>
            <a:pPr lvl="5" algn="l">
              <a:defRPr sz="1800"/>
            </a:pPr>
            <a:r>
              <a:rPr sz="3000">
                <a:latin typeface="Courier New"/>
                <a:ea typeface="Courier New"/>
                <a:cs typeface="Courier New"/>
                <a:sym typeface="Courier New"/>
              </a:rPr>
              <a:t>i += optlen;</a:t>
            </a:r>
          </a:p>
          <a:p>
            <a:pPr lvl="3" algn="l">
              <a:defRPr sz="1800"/>
            </a:pPr>
            <a:r>
              <a:rPr sz="3000">
                <a:latin typeface="Courier New"/>
                <a:ea typeface="Courier New"/>
                <a:cs typeface="Courier New"/>
                <a:sym typeface="Courier New"/>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82</a:t>
            </a:fld>
            <a:endParaRPr sz="2000">
              <a:solidFill>
                <a:srgbClr val="C0C0C0"/>
              </a:solidFill>
            </a:endParaRPr>
          </a:p>
        </p:txBody>
      </p:sp>
      <p:sp>
        <p:nvSpPr>
          <p:cNvPr id="453" name="Shape 453"/>
          <p:cNvSpPr/>
          <p:nvPr/>
        </p:nvSpPr>
        <p:spPr>
          <a:xfrm>
            <a:off x="177800" y="1377950"/>
            <a:ext cx="12420600" cy="657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3000">
                <a:latin typeface="Courier New"/>
                <a:ea typeface="Courier New"/>
                <a:cs typeface="Courier New"/>
                <a:sym typeface="Courier New"/>
              </a:rPr>
              <a:t>/* IPFragmenter:: optcopy */</a:t>
            </a:r>
          </a:p>
          <a:p>
            <a:pPr lvl="0">
              <a:defRPr sz="1800"/>
            </a:pPr>
            <a:endParaRPr sz="3000">
              <a:latin typeface="Courier New"/>
              <a:ea typeface="Courier New"/>
              <a:cs typeface="Courier New"/>
              <a:sym typeface="Courier New"/>
            </a:endParaRPr>
          </a:p>
          <a:p>
            <a:pPr lvl="3" algn="l">
              <a:defRPr sz="1800"/>
            </a:pPr>
            <a:r>
              <a:rPr sz="3000">
                <a:latin typeface="Courier New"/>
                <a:ea typeface="Courier New"/>
                <a:cs typeface="Courier New"/>
                <a:sym typeface="Courier New"/>
              </a:rPr>
              <a:t>for ( int i = 0; </a:t>
            </a:r>
            <a:r>
              <a:rPr sz="3000" b="1">
                <a:solidFill>
                  <a:srgbClr val="942193"/>
                </a:solidFill>
                <a:latin typeface="Courier New"/>
                <a:ea typeface="Courier New"/>
                <a:cs typeface="Courier New"/>
                <a:sym typeface="Courier New"/>
              </a:rPr>
              <a:t>i &lt; opts_len</a:t>
            </a:r>
            <a:r>
              <a:rPr sz="3000">
                <a:latin typeface="Courier New"/>
                <a:ea typeface="Courier New"/>
                <a:cs typeface="Courier New"/>
                <a:sym typeface="Courier New"/>
              </a:rPr>
              <a:t>; ) {</a:t>
            </a:r>
          </a:p>
          <a:p>
            <a:pPr lvl="5" algn="l">
              <a:defRPr sz="1800"/>
            </a:pPr>
            <a:r>
              <a:rPr sz="3000">
                <a:latin typeface="Courier New"/>
                <a:ea typeface="Courier New"/>
                <a:cs typeface="Courier New"/>
                <a:sym typeface="Courier New"/>
              </a:rPr>
              <a:t>int opt = oin[i], optlen;</a:t>
            </a:r>
          </a:p>
          <a:p>
            <a:pPr lvl="5" algn="l">
              <a:defRPr sz="1800"/>
            </a:pPr>
            <a:r>
              <a:rPr sz="3000">
                <a:latin typeface="Courier New"/>
                <a:ea typeface="Courier New"/>
                <a:cs typeface="Courier New"/>
                <a:sym typeface="Courier New"/>
              </a:rPr>
              <a:t>if (opt == IPOPT_NOP)</a:t>
            </a:r>
          </a:p>
          <a:p>
            <a:pPr lvl="7" algn="l">
              <a:defRPr sz="1800"/>
            </a:pPr>
            <a:r>
              <a:rPr sz="3000">
                <a:latin typeface="Courier New"/>
                <a:ea typeface="Courier New"/>
                <a:cs typeface="Courier New"/>
                <a:sym typeface="Courier New"/>
              </a:rPr>
              <a:t>optlen = 1;</a:t>
            </a:r>
          </a:p>
          <a:p>
            <a:pPr lvl="5" algn="l">
              <a:defRPr sz="1800"/>
            </a:pPr>
            <a:r>
              <a:rPr sz="3000">
                <a:latin typeface="Courier New"/>
                <a:ea typeface="Courier New"/>
                <a:cs typeface="Courier New"/>
                <a:sym typeface="Courier New"/>
              </a:rPr>
              <a:t>else if (opt == IPOPT_EOL || i == opts_len - 1 || i + (</a:t>
            </a:r>
            <a:r>
              <a:rPr sz="3000" b="1">
                <a:solidFill>
                  <a:srgbClr val="942193"/>
                </a:solidFill>
                <a:latin typeface="Courier New"/>
                <a:ea typeface="Courier New"/>
                <a:cs typeface="Courier New"/>
                <a:sym typeface="Courier New"/>
              </a:rPr>
              <a:t>optlen = oin[i+1]</a:t>
            </a:r>
            <a:r>
              <a:rPr sz="3000">
                <a:latin typeface="Courier New"/>
                <a:ea typeface="Courier New"/>
                <a:cs typeface="Courier New"/>
                <a:sym typeface="Courier New"/>
              </a:rPr>
              <a:t>) &gt; opts_len)</a:t>
            </a:r>
          </a:p>
          <a:p>
            <a:pPr lvl="7" algn="l">
              <a:defRPr sz="1800"/>
            </a:pPr>
            <a:r>
              <a:rPr sz="3000">
                <a:latin typeface="Courier New"/>
                <a:ea typeface="Courier New"/>
                <a:cs typeface="Courier New"/>
                <a:sym typeface="Courier New"/>
              </a:rPr>
              <a:t>break;</a:t>
            </a:r>
          </a:p>
          <a:p>
            <a:pPr lvl="5" algn="l">
              <a:defRPr sz="1800"/>
            </a:pPr>
            <a:r>
              <a:rPr sz="3000">
                <a:latin typeface="Courier New"/>
                <a:ea typeface="Courier New"/>
                <a:cs typeface="Courier New"/>
                <a:sym typeface="Courier New"/>
              </a:rPr>
              <a:t>if (opt &amp; 0x80) {</a:t>
            </a:r>
          </a:p>
          <a:p>
            <a:pPr lvl="7" algn="l">
              <a:defRPr sz="1800"/>
            </a:pPr>
            <a:r>
              <a:rPr sz="3000">
                <a:latin typeface="Courier New"/>
                <a:ea typeface="Courier New"/>
                <a:cs typeface="Courier New"/>
                <a:sym typeface="Courier New"/>
              </a:rPr>
              <a:t>//copy the option</a:t>
            </a:r>
          </a:p>
          <a:p>
            <a:pPr lvl="7" algn="l">
              <a:defRPr sz="1800"/>
            </a:pPr>
            <a:r>
              <a:rPr sz="3000">
                <a:latin typeface="Courier New"/>
                <a:ea typeface="Courier New"/>
                <a:cs typeface="Courier New"/>
                <a:sym typeface="Courier New"/>
              </a:rPr>
              <a:t>memcpy(...);</a:t>
            </a:r>
          </a:p>
          <a:p>
            <a:pPr lvl="5" algn="l">
              <a:defRPr sz="1800"/>
            </a:pPr>
            <a:r>
              <a:rPr sz="3000">
                <a:latin typeface="Courier New"/>
                <a:ea typeface="Courier New"/>
                <a:cs typeface="Courier New"/>
                <a:sym typeface="Courier New"/>
              </a:rPr>
              <a:t>}</a:t>
            </a:r>
          </a:p>
          <a:p>
            <a:pPr lvl="5" algn="l">
              <a:defRPr sz="1800"/>
            </a:pPr>
            <a:r>
              <a:rPr sz="3000">
                <a:latin typeface="Courier New"/>
                <a:ea typeface="Courier New"/>
                <a:cs typeface="Courier New"/>
                <a:sym typeface="Courier New"/>
              </a:rPr>
              <a:t>i += optlen;</a:t>
            </a:r>
          </a:p>
          <a:p>
            <a:pPr lvl="3" algn="l">
              <a:defRPr sz="1800"/>
            </a:pPr>
            <a:r>
              <a:rPr sz="3000">
                <a:latin typeface="Courier New"/>
                <a:ea typeface="Courier New"/>
                <a:cs typeface="Courier New"/>
                <a:sym typeface="Courier New"/>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hape 45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83</a:t>
            </a:fld>
            <a:endParaRPr sz="2000">
              <a:solidFill>
                <a:srgbClr val="C0C0C0"/>
              </a:solidFill>
            </a:endParaRPr>
          </a:p>
        </p:txBody>
      </p:sp>
      <p:sp>
        <p:nvSpPr>
          <p:cNvPr id="456" name="Shape 456"/>
          <p:cNvSpPr/>
          <p:nvPr/>
        </p:nvSpPr>
        <p:spPr>
          <a:xfrm>
            <a:off x="177800" y="1377950"/>
            <a:ext cx="12420600" cy="657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3000">
                <a:latin typeface="Courier New"/>
                <a:ea typeface="Courier New"/>
                <a:cs typeface="Courier New"/>
                <a:sym typeface="Courier New"/>
              </a:rPr>
              <a:t>/* IPFragmenter:: optcopy */</a:t>
            </a:r>
          </a:p>
          <a:p>
            <a:pPr lvl="0">
              <a:defRPr sz="1800"/>
            </a:pPr>
            <a:endParaRPr sz="3000">
              <a:latin typeface="Courier New"/>
              <a:ea typeface="Courier New"/>
              <a:cs typeface="Courier New"/>
              <a:sym typeface="Courier New"/>
            </a:endParaRPr>
          </a:p>
          <a:p>
            <a:pPr lvl="3" algn="l">
              <a:defRPr sz="1800"/>
            </a:pPr>
            <a:r>
              <a:rPr sz="3000">
                <a:latin typeface="Courier New"/>
                <a:ea typeface="Courier New"/>
                <a:cs typeface="Courier New"/>
                <a:sym typeface="Courier New"/>
              </a:rPr>
              <a:t>for ( int i = 0; </a:t>
            </a:r>
            <a:r>
              <a:rPr sz="3000" b="1">
                <a:solidFill>
                  <a:srgbClr val="942193"/>
                </a:solidFill>
                <a:latin typeface="Courier New"/>
                <a:ea typeface="Courier New"/>
                <a:cs typeface="Courier New"/>
                <a:sym typeface="Courier New"/>
              </a:rPr>
              <a:t>i &lt; opts_len</a:t>
            </a:r>
            <a:r>
              <a:rPr sz="3000">
                <a:latin typeface="Courier New"/>
                <a:ea typeface="Courier New"/>
                <a:cs typeface="Courier New"/>
                <a:sym typeface="Courier New"/>
              </a:rPr>
              <a:t>; ) {</a:t>
            </a:r>
          </a:p>
          <a:p>
            <a:pPr lvl="5" algn="l">
              <a:defRPr sz="1800"/>
            </a:pPr>
            <a:r>
              <a:rPr sz="3000">
                <a:latin typeface="Courier New"/>
                <a:ea typeface="Courier New"/>
                <a:cs typeface="Courier New"/>
                <a:sym typeface="Courier New"/>
              </a:rPr>
              <a:t>int opt = oin[i], optlen;</a:t>
            </a:r>
          </a:p>
          <a:p>
            <a:pPr lvl="5" algn="l">
              <a:defRPr sz="1800"/>
            </a:pPr>
            <a:r>
              <a:rPr sz="3000">
                <a:latin typeface="Courier New"/>
                <a:ea typeface="Courier New"/>
                <a:cs typeface="Courier New"/>
                <a:sym typeface="Courier New"/>
              </a:rPr>
              <a:t>if (opt == IPOPT_NOP)</a:t>
            </a:r>
          </a:p>
          <a:p>
            <a:pPr lvl="7" algn="l">
              <a:defRPr sz="1800"/>
            </a:pPr>
            <a:r>
              <a:rPr sz="3000">
                <a:latin typeface="Courier New"/>
                <a:ea typeface="Courier New"/>
                <a:cs typeface="Courier New"/>
                <a:sym typeface="Courier New"/>
              </a:rPr>
              <a:t>optlen = 1;</a:t>
            </a:r>
          </a:p>
          <a:p>
            <a:pPr lvl="5" algn="l">
              <a:defRPr sz="1800"/>
            </a:pPr>
            <a:r>
              <a:rPr sz="3000">
                <a:latin typeface="Courier New"/>
                <a:ea typeface="Courier New"/>
                <a:cs typeface="Courier New"/>
                <a:sym typeface="Courier New"/>
              </a:rPr>
              <a:t>else if (opt == IPOPT_EOL || i == opts_len - 1 || i + (</a:t>
            </a:r>
            <a:r>
              <a:rPr sz="3000" b="1">
                <a:solidFill>
                  <a:srgbClr val="942193"/>
                </a:solidFill>
                <a:latin typeface="Courier New"/>
                <a:ea typeface="Courier New"/>
                <a:cs typeface="Courier New"/>
                <a:sym typeface="Courier New"/>
              </a:rPr>
              <a:t>optlen = oin[i+1]</a:t>
            </a:r>
            <a:r>
              <a:rPr sz="3000">
                <a:latin typeface="Courier New"/>
                <a:ea typeface="Courier New"/>
                <a:cs typeface="Courier New"/>
                <a:sym typeface="Courier New"/>
              </a:rPr>
              <a:t>) &gt; opts_len)</a:t>
            </a:r>
          </a:p>
          <a:p>
            <a:pPr lvl="7" algn="l">
              <a:defRPr sz="1800"/>
            </a:pPr>
            <a:r>
              <a:rPr sz="3000">
                <a:latin typeface="Courier New"/>
                <a:ea typeface="Courier New"/>
                <a:cs typeface="Courier New"/>
                <a:sym typeface="Courier New"/>
              </a:rPr>
              <a:t>break;</a:t>
            </a:r>
          </a:p>
          <a:p>
            <a:pPr lvl="5" algn="l">
              <a:defRPr sz="1800"/>
            </a:pPr>
            <a:r>
              <a:rPr sz="3000">
                <a:latin typeface="Courier New"/>
                <a:ea typeface="Courier New"/>
                <a:cs typeface="Courier New"/>
                <a:sym typeface="Courier New"/>
              </a:rPr>
              <a:t>if (opt &amp; 0x80) {</a:t>
            </a:r>
          </a:p>
          <a:p>
            <a:pPr lvl="7" algn="l">
              <a:defRPr sz="1800"/>
            </a:pPr>
            <a:r>
              <a:rPr sz="3000">
                <a:latin typeface="Courier New"/>
                <a:ea typeface="Courier New"/>
                <a:cs typeface="Courier New"/>
                <a:sym typeface="Courier New"/>
              </a:rPr>
              <a:t>//copy the option</a:t>
            </a:r>
          </a:p>
          <a:p>
            <a:pPr lvl="7" algn="l">
              <a:defRPr sz="1800"/>
            </a:pPr>
            <a:r>
              <a:rPr sz="3000">
                <a:latin typeface="Courier New"/>
                <a:ea typeface="Courier New"/>
                <a:cs typeface="Courier New"/>
                <a:sym typeface="Courier New"/>
              </a:rPr>
              <a:t>memcpy(...);</a:t>
            </a:r>
          </a:p>
          <a:p>
            <a:pPr lvl="5" algn="l">
              <a:defRPr sz="1800"/>
            </a:pPr>
            <a:r>
              <a:rPr sz="3000">
                <a:latin typeface="Courier New"/>
                <a:ea typeface="Courier New"/>
                <a:cs typeface="Courier New"/>
                <a:sym typeface="Courier New"/>
              </a:rPr>
              <a:t>}</a:t>
            </a:r>
          </a:p>
          <a:p>
            <a:pPr lvl="5" algn="l">
              <a:defRPr sz="1800"/>
            </a:pPr>
            <a:r>
              <a:rPr sz="3000" b="1">
                <a:solidFill>
                  <a:srgbClr val="942193"/>
                </a:solidFill>
                <a:latin typeface="Courier New"/>
                <a:ea typeface="Courier New"/>
                <a:cs typeface="Courier New"/>
                <a:sym typeface="Courier New"/>
              </a:rPr>
              <a:t>i += optlen</a:t>
            </a:r>
            <a:r>
              <a:rPr sz="3000">
                <a:latin typeface="Courier New"/>
                <a:ea typeface="Courier New"/>
                <a:cs typeface="Courier New"/>
                <a:sym typeface="Courier New"/>
              </a:rPr>
              <a:t>;</a:t>
            </a:r>
          </a:p>
          <a:p>
            <a:pPr lvl="3" algn="l">
              <a:defRPr sz="1800"/>
            </a:pPr>
            <a:r>
              <a:rPr sz="3000">
                <a:latin typeface="Courier New"/>
                <a:ea typeface="Courier New"/>
                <a:cs typeface="Courier New"/>
                <a:sym typeface="Courier New"/>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p:cNvSpPr>
          <p:nvPr>
            <p:ph type="title"/>
          </p:nvPr>
        </p:nvSpPr>
        <p:spPr>
          <a:prstGeom prst="rect">
            <a:avLst/>
          </a:prstGeom>
        </p:spPr>
        <p:txBody>
          <a:bodyPr/>
          <a:lstStyle/>
          <a:p>
            <a:pPr lvl="0">
              <a:defRPr sz="1800">
                <a:solidFill>
                  <a:srgbClr val="000000"/>
                </a:solidFill>
              </a:defRPr>
            </a:pPr>
            <a:r>
              <a:rPr sz="5400">
                <a:solidFill>
                  <a:srgbClr val="424242"/>
                </a:solidFill>
              </a:rPr>
              <a:t>Verification time for Click pipelines</a:t>
            </a:r>
          </a:p>
        </p:txBody>
      </p:sp>
      <p:sp>
        <p:nvSpPr>
          <p:cNvPr id="459" name="Shape 45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84</a:t>
            </a:fld>
            <a:endParaRPr sz="2000">
              <a:solidFill>
                <a:srgbClr val="C0C0C0"/>
              </a:solidFill>
            </a:endParaRPr>
          </a:p>
        </p:txBody>
      </p:sp>
      <p:pic>
        <p:nvPicPr>
          <p:cNvPr id="460" name="full_router.pdf"/>
          <p:cNvPicPr/>
          <p:nvPr/>
        </p:nvPicPr>
        <p:blipFill>
          <a:blip r:embed="rId2">
            <a:extLst/>
          </a:blip>
          <a:stretch>
            <a:fillRect/>
          </a:stretch>
        </p:blipFill>
        <p:spPr>
          <a:xfrm>
            <a:off x="533400" y="2628900"/>
            <a:ext cx="11252200" cy="5664583"/>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p:cNvSpPr>
          <p:nvPr>
            <p:ph type="title"/>
          </p:nvPr>
        </p:nvSpPr>
        <p:spPr>
          <a:xfrm>
            <a:off x="1270000" y="304800"/>
            <a:ext cx="10464800" cy="1943100"/>
          </a:xfrm>
          <a:prstGeom prst="rect">
            <a:avLst/>
          </a:prstGeom>
        </p:spPr>
        <p:txBody>
          <a:bodyPr/>
          <a:lstStyle/>
          <a:p>
            <a:pPr lvl="0">
              <a:defRPr sz="1800">
                <a:solidFill>
                  <a:srgbClr val="000000"/>
                </a:solidFill>
              </a:defRPr>
            </a:pPr>
            <a:r>
              <a:rPr sz="5400">
                <a:solidFill>
                  <a:srgbClr val="424242"/>
                </a:solidFill>
              </a:rPr>
              <a:t>Homage</a:t>
            </a:r>
          </a:p>
        </p:txBody>
      </p:sp>
      <p:sp>
        <p:nvSpPr>
          <p:cNvPr id="463" name="Shape 463"/>
          <p:cNvSpPr>
            <a:spLocks noGrp="1"/>
          </p:cNvSpPr>
          <p:nvPr>
            <p:ph type="body" idx="1"/>
          </p:nvPr>
        </p:nvSpPr>
        <p:spPr>
          <a:xfrm>
            <a:off x="1270000" y="2298700"/>
            <a:ext cx="10464800" cy="6718300"/>
          </a:xfrm>
          <a:prstGeom prst="rect">
            <a:avLst/>
          </a:prstGeom>
        </p:spPr>
        <p:txBody>
          <a:bodyPr/>
          <a:lstStyle/>
          <a:p>
            <a:pPr lvl="0">
              <a:spcBef>
                <a:spcPts val="3000"/>
              </a:spcBef>
              <a:defRPr sz="1800">
                <a:solidFill>
                  <a:srgbClr val="000000"/>
                </a:solidFill>
              </a:defRPr>
            </a:pPr>
            <a:r>
              <a:rPr sz="4000">
                <a:solidFill>
                  <a:srgbClr val="424242"/>
                </a:solidFill>
              </a:rPr>
              <a:t>Active networks</a:t>
            </a:r>
          </a:p>
          <a:p>
            <a:pPr lvl="1">
              <a:defRPr sz="1800" i="0">
                <a:solidFill>
                  <a:srgbClr val="000000"/>
                </a:solidFill>
              </a:defRPr>
            </a:pPr>
            <a:r>
              <a:rPr sz="3400" i="1">
                <a:solidFill>
                  <a:srgbClr val="424242"/>
                </a:solidFill>
              </a:rPr>
              <a:t>Tennenhouse &amp; Wetherall, CCR 1996</a:t>
            </a:r>
          </a:p>
          <a:p>
            <a:pPr lvl="0">
              <a:spcBef>
                <a:spcPts val="3000"/>
              </a:spcBef>
              <a:defRPr sz="1800">
                <a:solidFill>
                  <a:srgbClr val="000000"/>
                </a:solidFill>
              </a:defRPr>
            </a:pPr>
            <a:r>
              <a:rPr sz="4000">
                <a:solidFill>
                  <a:srgbClr val="424242"/>
                </a:solidFill>
              </a:rPr>
              <a:t>S2E software analyzer </a:t>
            </a:r>
          </a:p>
          <a:p>
            <a:pPr lvl="1">
              <a:defRPr sz="1800" i="0">
                <a:solidFill>
                  <a:srgbClr val="000000"/>
                </a:solidFill>
              </a:defRPr>
            </a:pPr>
            <a:r>
              <a:rPr sz="3400" i="1">
                <a:solidFill>
                  <a:srgbClr val="424242"/>
                </a:solidFill>
              </a:rPr>
              <a:t>Chipounov et al., ASPLOS 2011</a:t>
            </a:r>
          </a:p>
          <a:p>
            <a:pPr lvl="0">
              <a:spcBef>
                <a:spcPts val="3000"/>
              </a:spcBef>
              <a:defRPr sz="1800">
                <a:solidFill>
                  <a:srgbClr val="000000"/>
                </a:solidFill>
              </a:defRPr>
            </a:pPr>
            <a:r>
              <a:rPr sz="4000">
                <a:solidFill>
                  <a:srgbClr val="424242"/>
                </a:solidFill>
              </a:rPr>
              <a:t>Compositional analysis</a:t>
            </a:r>
          </a:p>
          <a:p>
            <a:pPr lvl="1">
              <a:defRPr sz="1800" i="0">
                <a:solidFill>
                  <a:srgbClr val="000000"/>
                </a:solidFill>
              </a:defRPr>
            </a:pPr>
            <a:r>
              <a:rPr sz="3400" i="1">
                <a:solidFill>
                  <a:srgbClr val="424242"/>
                </a:solidFill>
              </a:rPr>
              <a:t>Godefroid, POPL 2007 </a:t>
            </a:r>
          </a:p>
          <a:p>
            <a:pPr lvl="0">
              <a:spcBef>
                <a:spcPts val="3000"/>
              </a:spcBef>
              <a:defRPr sz="1800">
                <a:solidFill>
                  <a:srgbClr val="000000"/>
                </a:solidFill>
              </a:defRPr>
            </a:pPr>
            <a:r>
              <a:rPr sz="4000">
                <a:solidFill>
                  <a:srgbClr val="424242"/>
                </a:solidFill>
              </a:rPr>
              <a:t>Click programming framework</a:t>
            </a:r>
          </a:p>
          <a:p>
            <a:pPr lvl="1">
              <a:defRPr sz="1800" i="0">
                <a:solidFill>
                  <a:srgbClr val="000000"/>
                </a:solidFill>
              </a:defRPr>
            </a:pPr>
            <a:r>
              <a:rPr sz="3400" i="1">
                <a:solidFill>
                  <a:srgbClr val="424242"/>
                </a:solidFill>
              </a:rPr>
              <a:t>Kohler, PhD thesis, 2000</a:t>
            </a:r>
          </a:p>
        </p:txBody>
      </p:sp>
      <p:sp>
        <p:nvSpPr>
          <p:cNvPr id="464" name="Shape 46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85</a:t>
            </a:fld>
            <a:endParaRPr sz="2000">
              <a:solidFill>
                <a:srgbClr val="C0C0C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p:cNvSpPr>
          <p:nvPr>
            <p:ph type="title"/>
          </p:nvPr>
        </p:nvSpPr>
        <p:spPr>
          <a:xfrm>
            <a:off x="1270000" y="495300"/>
            <a:ext cx="10464800" cy="1943100"/>
          </a:xfrm>
          <a:prstGeom prst="rect">
            <a:avLst/>
          </a:prstGeom>
        </p:spPr>
        <p:txBody>
          <a:bodyPr/>
          <a:lstStyle/>
          <a:p>
            <a:pPr lvl="0">
              <a:defRPr sz="1800">
                <a:solidFill>
                  <a:srgbClr val="000000"/>
                </a:solidFill>
              </a:defRPr>
            </a:pPr>
            <a:r>
              <a:rPr sz="5400">
                <a:solidFill>
                  <a:srgbClr val="424242"/>
                </a:solidFill>
              </a:rPr>
              <a:t>Conclusion</a:t>
            </a:r>
          </a:p>
        </p:txBody>
      </p:sp>
      <p:sp>
        <p:nvSpPr>
          <p:cNvPr id="467" name="Shape 467"/>
          <p:cNvSpPr>
            <a:spLocks noGrp="1"/>
          </p:cNvSpPr>
          <p:nvPr>
            <p:ph type="body" idx="1"/>
          </p:nvPr>
        </p:nvSpPr>
        <p:spPr>
          <a:xfrm>
            <a:off x="1270000" y="2590800"/>
            <a:ext cx="10464800" cy="6019800"/>
          </a:xfrm>
          <a:prstGeom prst="rect">
            <a:avLst/>
          </a:prstGeom>
        </p:spPr>
        <p:txBody>
          <a:bodyPr/>
          <a:lstStyle/>
          <a:p>
            <a:pPr lvl="0">
              <a:defRPr sz="1800">
                <a:solidFill>
                  <a:srgbClr val="000000"/>
                </a:solidFill>
              </a:defRPr>
            </a:pPr>
            <a:r>
              <a:rPr sz="4000">
                <a:solidFill>
                  <a:srgbClr val="424242"/>
                </a:solidFill>
              </a:rPr>
              <a:t>Dataplane-specific verification</a:t>
            </a:r>
          </a:p>
          <a:p>
            <a:pPr lvl="1">
              <a:defRPr sz="1800" i="0">
                <a:solidFill>
                  <a:srgbClr val="000000"/>
                </a:solidFill>
              </a:defRPr>
            </a:pPr>
            <a:r>
              <a:rPr sz="3400" i="1">
                <a:solidFill>
                  <a:srgbClr val="424242"/>
                </a:solidFill>
              </a:rPr>
              <a:t>symbolic execution + composition</a:t>
            </a:r>
          </a:p>
          <a:p>
            <a:pPr lvl="1">
              <a:defRPr sz="1800" i="0">
                <a:solidFill>
                  <a:srgbClr val="000000"/>
                </a:solidFill>
              </a:defRPr>
            </a:pPr>
            <a:r>
              <a:rPr sz="3400" i="1">
                <a:solidFill>
                  <a:srgbClr val="424242"/>
                </a:solidFill>
              </a:rPr>
              <a:t>pipeline structure, limited loops,                             pre-allocated key/value stores</a:t>
            </a:r>
          </a:p>
          <a:p>
            <a:pPr lvl="0">
              <a:defRPr sz="1800">
                <a:solidFill>
                  <a:srgbClr val="000000"/>
                </a:solidFill>
              </a:defRPr>
            </a:pPr>
            <a:r>
              <a:rPr sz="4000">
                <a:solidFill>
                  <a:srgbClr val="424242"/>
                </a:solidFill>
              </a:rPr>
              <a:t>Enables dataplane verification in useful time</a:t>
            </a:r>
          </a:p>
          <a:p>
            <a:pPr lvl="1">
              <a:defRPr sz="1800" i="0">
                <a:solidFill>
                  <a:srgbClr val="000000"/>
                </a:solidFill>
              </a:defRPr>
            </a:pPr>
            <a:r>
              <a:rPr sz="3400" i="1">
                <a:solidFill>
                  <a:srgbClr val="424242"/>
                </a:solidFill>
              </a:rPr>
              <a:t>complete and sound analysis</a:t>
            </a:r>
          </a:p>
          <a:p>
            <a:pPr lvl="1">
              <a:defRPr sz="1800" i="0">
                <a:solidFill>
                  <a:srgbClr val="000000"/>
                </a:solidFill>
              </a:defRPr>
            </a:pPr>
            <a:r>
              <a:rPr sz="3400" i="1">
                <a:solidFill>
                  <a:srgbClr val="424242"/>
                </a:solidFill>
              </a:rPr>
              <a:t>of stateless and 2 simple stateful pipelines</a:t>
            </a:r>
          </a:p>
        </p:txBody>
      </p:sp>
      <p:sp>
        <p:nvSpPr>
          <p:cNvPr id="468" name="Shape 46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000">
                <a:solidFill>
                  <a:srgbClr val="C0C0C0"/>
                </a:solidFill>
              </a:rPr>
              <a:t>86</a:t>
            </a:fld>
            <a:endParaRPr sz="2000">
              <a:solidFill>
                <a:srgbClr val="C0C0C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325120" y="1408854"/>
            <a:ext cx="13004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4600" kern="1200" dirty="0">
                <a:solidFill>
                  <a:prstClr val="black"/>
                </a:solidFill>
                <a:latin typeface="Calibri"/>
                <a:ea typeface="ＭＳ Ｐゴシック" charset="0"/>
                <a:cs typeface="Myriad Pro Light" charset="0"/>
              </a:rPr>
              <a:t>Modular programming abstraction</a:t>
            </a:r>
          </a:p>
        </p:txBody>
      </p:sp>
      <p:sp>
        <p:nvSpPr>
          <p:cNvPr id="26626" name="Rectangle 2"/>
          <p:cNvSpPr>
            <a:spLocks/>
          </p:cNvSpPr>
          <p:nvPr/>
        </p:nvSpPr>
        <p:spPr bwMode="auto">
          <a:xfrm>
            <a:off x="1514688" y="7253185"/>
            <a:ext cx="9817099" cy="165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prstClr val="black"/>
                </a:solidFill>
                <a:latin typeface="Calibri"/>
                <a:ea typeface="ＭＳ Ｐゴシック" charset="0"/>
                <a:cs typeface="Myriad Pro Light" charset="0"/>
              </a:rPr>
              <a:t>Design languages based on modular programming abstractions, and engineer efficient implementations using a compiler and run-time system</a:t>
            </a:r>
          </a:p>
        </p:txBody>
      </p:sp>
      <p:sp>
        <p:nvSpPr>
          <p:cNvPr id="26627" name="AutoShape 3"/>
          <p:cNvSpPr>
            <a:spLocks/>
          </p:cNvSpPr>
          <p:nvPr/>
        </p:nvSpPr>
        <p:spPr bwMode="auto">
          <a:xfrm>
            <a:off x="1476587" y="3528907"/>
            <a:ext cx="9817099" cy="647700"/>
          </a:xfrm>
          <a:prstGeom prst="roundRect">
            <a:avLst>
              <a:gd name="adj" fmla="val 29407"/>
            </a:avLst>
          </a:prstGeom>
          <a:solidFill>
            <a:srgbClr val="3BAB3E"/>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srgbClr val="FFFFFF"/>
                </a:solidFill>
                <a:latin typeface="Calibri"/>
                <a:ea typeface="ＭＳ Ｐゴシック" charset="0"/>
                <a:cs typeface="Myriad Pro Light" charset="0"/>
              </a:rPr>
              <a:t>Compiler + Run-Time System</a:t>
            </a:r>
          </a:p>
        </p:txBody>
      </p:sp>
      <p:sp>
        <p:nvSpPr>
          <p:cNvPr id="26628" name="AutoShape 4"/>
          <p:cNvSpPr>
            <a:spLocks/>
          </p:cNvSpPr>
          <p:nvPr/>
        </p:nvSpPr>
        <p:spPr bwMode="auto">
          <a:xfrm>
            <a:off x="1573428" y="5675207"/>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29" name="AutoShape 5"/>
          <p:cNvSpPr>
            <a:spLocks/>
          </p:cNvSpPr>
          <p:nvPr/>
        </p:nvSpPr>
        <p:spPr bwMode="auto">
          <a:xfrm>
            <a:off x="4130889" y="5675207"/>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30" name="AutoShape 6"/>
          <p:cNvSpPr>
            <a:spLocks/>
          </p:cNvSpPr>
          <p:nvPr/>
        </p:nvSpPr>
        <p:spPr bwMode="auto">
          <a:xfrm>
            <a:off x="2849777" y="5676795"/>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31" name="AutoShape 7"/>
          <p:cNvSpPr>
            <a:spLocks/>
          </p:cNvSpPr>
          <p:nvPr/>
        </p:nvSpPr>
        <p:spPr bwMode="auto">
          <a:xfrm>
            <a:off x="5418351" y="5675207"/>
            <a:ext cx="701675" cy="704850"/>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32" name="Line 8"/>
          <p:cNvSpPr>
            <a:spLocks noChangeShapeType="1"/>
          </p:cNvSpPr>
          <p:nvPr/>
        </p:nvSpPr>
        <p:spPr bwMode="auto">
          <a:xfrm>
            <a:off x="2387813" y="6024457"/>
            <a:ext cx="328613"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33" name="AutoShape 9"/>
          <p:cNvSpPr>
            <a:spLocks/>
          </p:cNvSpPr>
          <p:nvPr/>
        </p:nvSpPr>
        <p:spPr bwMode="auto">
          <a:xfrm>
            <a:off x="1514688" y="4252807"/>
            <a:ext cx="9817099" cy="647700"/>
          </a:xfrm>
          <a:prstGeom prst="roundRect">
            <a:avLst>
              <a:gd name="adj" fmla="val 29407"/>
            </a:avLst>
          </a:prstGeom>
          <a:solidFill>
            <a:srgbClr val="3F3F3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b"/>
          <a:lstStyle/>
          <a:p>
            <a:pPr algn="l" defTabSz="1300393" rtl="0"/>
            <a:r>
              <a:rPr lang="en-US" sz="3600" kern="1200">
                <a:solidFill>
                  <a:srgbClr val="FFFFFF"/>
                </a:solidFill>
                <a:latin typeface="Calibri"/>
                <a:ea typeface="ＭＳ Ｐゴシック" charset="0"/>
                <a:cs typeface="Myriad Pro Light" charset="0"/>
              </a:rPr>
              <a:t>Controller Platform</a:t>
            </a:r>
          </a:p>
        </p:txBody>
      </p:sp>
      <p:sp>
        <p:nvSpPr>
          <p:cNvPr id="26634" name="AutoShape 10"/>
          <p:cNvSpPr>
            <a:spLocks/>
          </p:cNvSpPr>
          <p:nvPr/>
        </p:nvSpPr>
        <p:spPr bwMode="auto">
          <a:xfrm>
            <a:off x="6683589" y="5675207"/>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35" name="AutoShape 11"/>
          <p:cNvSpPr>
            <a:spLocks/>
          </p:cNvSpPr>
          <p:nvPr/>
        </p:nvSpPr>
        <p:spPr bwMode="auto">
          <a:xfrm>
            <a:off x="7978989" y="5675207"/>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36" name="Line 12"/>
          <p:cNvSpPr>
            <a:spLocks noChangeShapeType="1"/>
          </p:cNvSpPr>
          <p:nvPr/>
        </p:nvSpPr>
        <p:spPr bwMode="auto">
          <a:xfrm rot="10800000">
            <a:off x="5951750" y="5005284"/>
            <a:ext cx="14288" cy="547688"/>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37" name="Line 13"/>
          <p:cNvSpPr>
            <a:spLocks noChangeShapeType="1"/>
          </p:cNvSpPr>
          <p:nvPr/>
        </p:nvSpPr>
        <p:spPr bwMode="auto">
          <a:xfrm rot="10800000" flipH="1">
            <a:off x="6855037" y="5014809"/>
            <a:ext cx="11113" cy="51752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38" name="AutoShape 14"/>
          <p:cNvSpPr>
            <a:spLocks/>
          </p:cNvSpPr>
          <p:nvPr/>
        </p:nvSpPr>
        <p:spPr bwMode="auto">
          <a:xfrm>
            <a:off x="9261690" y="5675207"/>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39" name="AutoShape 15"/>
          <p:cNvSpPr>
            <a:spLocks/>
          </p:cNvSpPr>
          <p:nvPr/>
        </p:nvSpPr>
        <p:spPr bwMode="auto">
          <a:xfrm>
            <a:off x="10544389" y="5675207"/>
            <a:ext cx="700087" cy="703263"/>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40" name="Line 16"/>
          <p:cNvSpPr>
            <a:spLocks noChangeShapeType="1"/>
          </p:cNvSpPr>
          <p:nvPr/>
        </p:nvSpPr>
        <p:spPr bwMode="auto">
          <a:xfrm>
            <a:off x="3660990" y="6019695"/>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41" name="Line 17"/>
          <p:cNvSpPr>
            <a:spLocks noChangeShapeType="1"/>
          </p:cNvSpPr>
          <p:nvPr/>
        </p:nvSpPr>
        <p:spPr bwMode="auto">
          <a:xfrm>
            <a:off x="4930989" y="6019695"/>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42" name="Line 18"/>
          <p:cNvSpPr>
            <a:spLocks noChangeShapeType="1"/>
          </p:cNvSpPr>
          <p:nvPr/>
        </p:nvSpPr>
        <p:spPr bwMode="auto">
          <a:xfrm>
            <a:off x="6226390" y="6019695"/>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43" name="Line 19"/>
          <p:cNvSpPr>
            <a:spLocks noChangeShapeType="1"/>
          </p:cNvSpPr>
          <p:nvPr/>
        </p:nvSpPr>
        <p:spPr bwMode="auto">
          <a:xfrm>
            <a:off x="7496389" y="6019695"/>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44" name="Line 20"/>
          <p:cNvSpPr>
            <a:spLocks noChangeShapeType="1"/>
          </p:cNvSpPr>
          <p:nvPr/>
        </p:nvSpPr>
        <p:spPr bwMode="auto">
          <a:xfrm>
            <a:off x="8804489" y="6032395"/>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45" name="Line 21"/>
          <p:cNvSpPr>
            <a:spLocks noChangeShapeType="1"/>
          </p:cNvSpPr>
          <p:nvPr/>
        </p:nvSpPr>
        <p:spPr bwMode="auto">
          <a:xfrm>
            <a:off x="10087190" y="6032395"/>
            <a:ext cx="327024"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300393" rtl="0"/>
            <a:endParaRPr lang="en-US" sz="2600" kern="1200">
              <a:solidFill>
                <a:prstClr val="black"/>
              </a:solidFill>
              <a:latin typeface="Calibri"/>
              <a:ea typeface="+mn-ea"/>
              <a:cs typeface="+mn-cs"/>
            </a:endParaRPr>
          </a:p>
        </p:txBody>
      </p:sp>
      <p:sp>
        <p:nvSpPr>
          <p:cNvPr id="26646" name="AutoShape 22"/>
          <p:cNvSpPr>
            <a:spLocks/>
          </p:cNvSpPr>
          <p:nvPr/>
        </p:nvSpPr>
        <p:spPr bwMode="auto">
          <a:xfrm>
            <a:off x="1489287" y="2817707"/>
            <a:ext cx="2184400" cy="647700"/>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srgbClr val="FFFFFF"/>
                </a:solidFill>
                <a:latin typeface="Calibri"/>
                <a:ea typeface="ＭＳ Ｐゴシック" charset="0"/>
                <a:cs typeface="Myriad Pro Light" charset="0"/>
              </a:rPr>
              <a:t>Monitor</a:t>
            </a:r>
          </a:p>
        </p:txBody>
      </p:sp>
      <p:sp>
        <p:nvSpPr>
          <p:cNvPr id="26647" name="AutoShape 23"/>
          <p:cNvSpPr>
            <a:spLocks/>
          </p:cNvSpPr>
          <p:nvPr/>
        </p:nvSpPr>
        <p:spPr bwMode="auto">
          <a:xfrm>
            <a:off x="3711787" y="2817707"/>
            <a:ext cx="1981200" cy="647700"/>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srgbClr val="FFFFFF"/>
                </a:solidFill>
                <a:latin typeface="Calibri"/>
                <a:ea typeface="ＭＳ Ｐゴシック" charset="0"/>
                <a:cs typeface="Myriad Pro Light" charset="0"/>
              </a:rPr>
              <a:t>Route</a:t>
            </a:r>
          </a:p>
        </p:txBody>
      </p:sp>
      <p:sp>
        <p:nvSpPr>
          <p:cNvPr id="26648" name="AutoShape 24"/>
          <p:cNvSpPr>
            <a:spLocks/>
          </p:cNvSpPr>
          <p:nvPr/>
        </p:nvSpPr>
        <p:spPr bwMode="auto">
          <a:xfrm>
            <a:off x="5743787" y="2817707"/>
            <a:ext cx="3048000" cy="647700"/>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srgbClr val="FFFFFF"/>
                </a:solidFill>
                <a:latin typeface="Calibri"/>
                <a:ea typeface="ＭＳ Ｐゴシック" charset="0"/>
                <a:cs typeface="Myriad Pro Light" charset="0"/>
              </a:rPr>
              <a:t>Load Balance</a:t>
            </a:r>
          </a:p>
        </p:txBody>
      </p:sp>
      <p:sp>
        <p:nvSpPr>
          <p:cNvPr id="26649" name="AutoShape 25"/>
          <p:cNvSpPr>
            <a:spLocks/>
          </p:cNvSpPr>
          <p:nvPr/>
        </p:nvSpPr>
        <p:spPr bwMode="auto">
          <a:xfrm>
            <a:off x="8842587" y="2817707"/>
            <a:ext cx="2438400" cy="647700"/>
          </a:xfrm>
          <a:prstGeom prst="roundRect">
            <a:avLst>
              <a:gd name="adj" fmla="val 29407"/>
            </a:avLst>
          </a:prstGeom>
          <a:solidFill>
            <a:srgbClr val="4E81BC"/>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defTabSz="1300393" rtl="0"/>
            <a:r>
              <a:rPr lang="en-US" sz="3600" kern="1200">
                <a:solidFill>
                  <a:srgbClr val="FFFFFF"/>
                </a:solidFill>
                <a:latin typeface="Calibri"/>
                <a:ea typeface="ＭＳ Ｐゴシック" charset="0"/>
                <a:cs typeface="Myriad Pro Light" charset="0"/>
              </a:rPr>
              <a:t>Firewall</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
        <p:nvSpPr>
          <p:cNvPr id="30" name="Footer Placeholder 3"/>
          <p:cNvSpPr txBox="1">
            <a:spLocks/>
          </p:cNvSpPr>
          <p:nvPr/>
        </p:nvSpPr>
        <p:spPr>
          <a:xfrm>
            <a:off x="8128000" y="8994989"/>
            <a:ext cx="4551680" cy="564444"/>
          </a:xfrm>
          <a:prstGeom prst="rect">
            <a:avLst/>
          </a:prstGeom>
        </p:spPr>
        <p:txBody>
          <a:bodyPr vert="horz" lIns="130039" tIns="65020" rIns="130039" bIns="650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10/6/14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 </a:t>
            </a:r>
            <a:endParaRPr lang="en-US">
              <a:solidFill>
                <a:prstClr val="black">
                  <a:tint val="75000"/>
                </a:prstClr>
              </a:solidFill>
              <a:latin typeface="Calibri"/>
            </a:endParaRPr>
          </a:p>
        </p:txBody>
      </p:sp>
      <p:sp>
        <p:nvSpPr>
          <p:cNvPr id="31" name="Rectangle 1"/>
          <p:cNvSpPr txBox="1">
            <a:spLocks noChangeArrowheads="1"/>
          </p:cNvSpPr>
          <p:nvPr/>
        </p:nvSpPr>
        <p:spPr>
          <a:xfrm>
            <a:off x="650240" y="0"/>
            <a:ext cx="11704320" cy="1343377"/>
          </a:xfrm>
          <a:prstGeom prst="rect">
            <a:avLst/>
          </a:prstGeom>
        </p:spPr>
        <p:txBody>
          <a:bodyPr vert="horz" lIns="130039" tIns="65020" rIns="130039" bIns="650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prstClr val="black"/>
                </a:solidFill>
                <a:latin typeface="Calibri"/>
              </a:rPr>
              <a:t>Review of Previous Lecture (Cont’d)</a:t>
            </a:r>
          </a:p>
        </p:txBody>
      </p:sp>
    </p:spTree>
    <p:extLst>
      <p:ext uri="{BB962C8B-B14F-4D97-AF65-F5344CB8AC3E}">
        <p14:creationId xmlns:p14="http://schemas.microsoft.com/office/powerpoint/2010/main" val="120165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7|4.3|7.2|4"/>
</p:tagLst>
</file>

<file path=ppt/tags/tag10.xml><?xml version="1.0" encoding="utf-8"?>
<p:tagLst xmlns:a="http://schemas.openxmlformats.org/drawingml/2006/main" xmlns:r="http://schemas.openxmlformats.org/officeDocument/2006/relationships" xmlns:p="http://schemas.openxmlformats.org/presentationml/2006/main">
  <p:tag name="TIMING" val="|16.4|9.8|31.7|7.3"/>
</p:tagLst>
</file>

<file path=ppt/tags/tag11.xml><?xml version="1.0" encoding="utf-8"?>
<p:tagLst xmlns:a="http://schemas.openxmlformats.org/drawingml/2006/main" xmlns:r="http://schemas.openxmlformats.org/officeDocument/2006/relationships" xmlns:p="http://schemas.openxmlformats.org/presentationml/2006/main">
  <p:tag name="TIMING" val="|17|6.4"/>
</p:tagLst>
</file>

<file path=ppt/tags/tag12.xml><?xml version="1.0" encoding="utf-8"?>
<p:tagLst xmlns:a="http://schemas.openxmlformats.org/drawingml/2006/main" xmlns:r="http://schemas.openxmlformats.org/officeDocument/2006/relationships" xmlns:p="http://schemas.openxmlformats.org/presentationml/2006/main">
  <p:tag name="TIMING" val="|5.8|10.5|21.1"/>
</p:tagLst>
</file>

<file path=ppt/tags/tag13.xml><?xml version="1.0" encoding="utf-8"?>
<p:tagLst xmlns:a="http://schemas.openxmlformats.org/drawingml/2006/main" xmlns:r="http://schemas.openxmlformats.org/officeDocument/2006/relationships" xmlns:p="http://schemas.openxmlformats.org/presentationml/2006/main">
  <p:tag name="TIMING" val="|38|16.1"/>
</p:tagLst>
</file>

<file path=ppt/tags/tag14.xml><?xml version="1.0" encoding="utf-8"?>
<p:tagLst xmlns:a="http://schemas.openxmlformats.org/drawingml/2006/main" xmlns:r="http://schemas.openxmlformats.org/officeDocument/2006/relationships" xmlns:p="http://schemas.openxmlformats.org/presentationml/2006/main">
  <p:tag name="TIMING" val="|11.5|5.5|3.3"/>
</p:tagLst>
</file>

<file path=ppt/tags/tag15.xml><?xml version="1.0" encoding="utf-8"?>
<p:tagLst xmlns:a="http://schemas.openxmlformats.org/drawingml/2006/main" xmlns:r="http://schemas.openxmlformats.org/officeDocument/2006/relationships" xmlns:p="http://schemas.openxmlformats.org/presentationml/2006/main">
  <p:tag name="TIMING" val="|6.5|1.8|4.4|8.8|25"/>
</p:tagLst>
</file>

<file path=ppt/tags/tag16.xml><?xml version="1.0" encoding="utf-8"?>
<p:tagLst xmlns:a="http://schemas.openxmlformats.org/drawingml/2006/main" xmlns:r="http://schemas.openxmlformats.org/officeDocument/2006/relationships" xmlns:p="http://schemas.openxmlformats.org/presentationml/2006/main">
  <p:tag name="TIMING" val="|9.5|8.6"/>
</p:tagLst>
</file>

<file path=ppt/tags/tag17.xml><?xml version="1.0" encoding="utf-8"?>
<p:tagLst xmlns:a="http://schemas.openxmlformats.org/drawingml/2006/main" xmlns:r="http://schemas.openxmlformats.org/officeDocument/2006/relationships" xmlns:p="http://schemas.openxmlformats.org/presentationml/2006/main">
  <p:tag name="TIMING" val="|8.3|5.8"/>
</p:tagLst>
</file>

<file path=ppt/tags/tag18.xml><?xml version="1.0" encoding="utf-8"?>
<p:tagLst xmlns:a="http://schemas.openxmlformats.org/drawingml/2006/main" xmlns:r="http://schemas.openxmlformats.org/officeDocument/2006/relationships" xmlns:p="http://schemas.openxmlformats.org/presentationml/2006/main">
  <p:tag name="TIMING" val="|5.8|15.3|16.2"/>
</p:tagLst>
</file>

<file path=ppt/tags/tag19.xml><?xml version="1.0" encoding="utf-8"?>
<p:tagLst xmlns:a="http://schemas.openxmlformats.org/drawingml/2006/main" xmlns:r="http://schemas.openxmlformats.org/officeDocument/2006/relationships" xmlns:p="http://schemas.openxmlformats.org/presentationml/2006/main">
  <p:tag name="TIMING" val="|14.3|18.3|4.1"/>
</p:tagLst>
</file>

<file path=ppt/tags/tag2.xml><?xml version="1.0" encoding="utf-8"?>
<p:tagLst xmlns:a="http://schemas.openxmlformats.org/drawingml/2006/main" xmlns:r="http://schemas.openxmlformats.org/officeDocument/2006/relationships" xmlns:p="http://schemas.openxmlformats.org/presentationml/2006/main">
  <p:tag name="TIMING" val="|3.3|9.2|19.3|7.1|11.3"/>
</p:tagLst>
</file>

<file path=ppt/tags/tag20.xml><?xml version="1.0" encoding="utf-8"?>
<p:tagLst xmlns:a="http://schemas.openxmlformats.org/drawingml/2006/main" xmlns:r="http://schemas.openxmlformats.org/officeDocument/2006/relationships" xmlns:p="http://schemas.openxmlformats.org/presentationml/2006/main">
  <p:tag name="TIMING" val="|28.3|13.3|9.8|19.1"/>
</p:tagLst>
</file>

<file path=ppt/tags/tag21.xml><?xml version="1.0" encoding="utf-8"?>
<p:tagLst xmlns:a="http://schemas.openxmlformats.org/drawingml/2006/main" xmlns:r="http://schemas.openxmlformats.org/officeDocument/2006/relationships" xmlns:p="http://schemas.openxmlformats.org/presentationml/2006/main">
  <p:tag name="TIMING" val="|13.4|8.3|10.5|8.1"/>
</p:tagLst>
</file>

<file path=ppt/tags/tag3.xml><?xml version="1.0" encoding="utf-8"?>
<p:tagLst xmlns:a="http://schemas.openxmlformats.org/drawingml/2006/main" xmlns:r="http://schemas.openxmlformats.org/officeDocument/2006/relationships" xmlns:p="http://schemas.openxmlformats.org/presentationml/2006/main">
  <p:tag name="TIMING" val="|15.7|3.6|7.7|5"/>
</p:tagLst>
</file>

<file path=ppt/tags/tag4.xml><?xml version="1.0" encoding="utf-8"?>
<p:tagLst xmlns:a="http://schemas.openxmlformats.org/drawingml/2006/main" xmlns:r="http://schemas.openxmlformats.org/officeDocument/2006/relationships" xmlns:p="http://schemas.openxmlformats.org/presentationml/2006/main">
  <p:tag name="TIMING" val="|3.9|2|2.5"/>
</p:tagLst>
</file>

<file path=ppt/tags/tag5.xml><?xml version="1.0" encoding="utf-8"?>
<p:tagLst xmlns:a="http://schemas.openxmlformats.org/drawingml/2006/main" xmlns:r="http://schemas.openxmlformats.org/officeDocument/2006/relationships" xmlns:p="http://schemas.openxmlformats.org/presentationml/2006/main">
  <p:tag name="TIMING" val="|23.7|14.5|13.5"/>
</p:tagLst>
</file>

<file path=ppt/tags/tag6.xml><?xml version="1.0" encoding="utf-8"?>
<p:tagLst xmlns:a="http://schemas.openxmlformats.org/drawingml/2006/main" xmlns:r="http://schemas.openxmlformats.org/officeDocument/2006/relationships" xmlns:p="http://schemas.openxmlformats.org/presentationml/2006/main">
  <p:tag name="TIMING" val="|5|2.3|12.2|2.1|8.2|18.3"/>
</p:tagLst>
</file>

<file path=ppt/tags/tag7.xml><?xml version="1.0" encoding="utf-8"?>
<p:tagLst xmlns:a="http://schemas.openxmlformats.org/drawingml/2006/main" xmlns:r="http://schemas.openxmlformats.org/officeDocument/2006/relationships" xmlns:p="http://schemas.openxmlformats.org/presentationml/2006/main">
  <p:tag name="TIMING" val="|1.7|8.2|4.5"/>
</p:tagLst>
</file>

<file path=ppt/tags/tag8.xml><?xml version="1.0" encoding="utf-8"?>
<p:tagLst xmlns:a="http://schemas.openxmlformats.org/drawingml/2006/main" xmlns:r="http://schemas.openxmlformats.org/officeDocument/2006/relationships" xmlns:p="http://schemas.openxmlformats.org/presentationml/2006/main">
  <p:tag name="TIMING" val="|8.7|61.9|11.2|13.6"/>
</p:tagLst>
</file>

<file path=ppt/tags/tag9.xml><?xml version="1.0" encoding="utf-8"?>
<p:tagLst xmlns:a="http://schemas.openxmlformats.org/drawingml/2006/main" xmlns:r="http://schemas.openxmlformats.org/officeDocument/2006/relationships" xmlns:p="http://schemas.openxmlformats.org/presentationml/2006/main">
  <p:tag name="TIMING" val="|10.6|10.5"/>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libri"/>
        <a:ea typeface="Calibri"/>
        <a:cs typeface="Calibr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TotalTime>
  <Words>6684</Words>
  <Application>Microsoft Macintosh PowerPoint</Application>
  <PresentationFormat>Custom</PresentationFormat>
  <Paragraphs>1352</Paragraphs>
  <Slides>86</Slides>
  <Notes>24</Notes>
  <HiddenSlides>0</HiddenSlides>
  <MMClips>0</MMClips>
  <ScaleCrop>false</ScaleCrop>
  <HeadingPairs>
    <vt:vector size="4" baseType="variant">
      <vt:variant>
        <vt:lpstr>Theme</vt:lpstr>
      </vt:variant>
      <vt:variant>
        <vt:i4>2</vt:i4>
      </vt:variant>
      <vt:variant>
        <vt:lpstr>Slide Titles</vt:lpstr>
      </vt:variant>
      <vt:variant>
        <vt:i4>86</vt:i4>
      </vt:variant>
    </vt:vector>
  </HeadingPairs>
  <TitlesOfParts>
    <vt:vector size="88" baseType="lpstr">
      <vt:lpstr>White</vt:lpstr>
      <vt:lpstr>Office Theme</vt:lpstr>
      <vt:lpstr>Software Defined Networking COMS 6998-10, Fall 2014</vt:lpstr>
      <vt:lpstr>Outline</vt:lpstr>
      <vt:lpstr>Review of Previous Lecture</vt:lpstr>
      <vt:lpstr>Example Algorithmic Policy in Java</vt:lpstr>
      <vt:lpstr>PowerPoint Presentation</vt:lpstr>
      <vt:lpstr>PowerPoint Presentation</vt:lpstr>
      <vt:lpstr>Compile recorded executions into flow table</vt:lpstr>
      <vt:lpstr>Basic compilation: in-order traversal &amp; barrier rules Negative branch first!</vt:lpstr>
      <vt:lpstr>PowerPoint Presentation</vt:lpstr>
      <vt:lpstr>PowerPoint Presentation</vt:lpstr>
      <vt:lpstr>PowerPoint Presentation</vt:lpstr>
      <vt:lpstr>Outline</vt:lpstr>
      <vt:lpstr>Verification of Network Properties</vt:lpstr>
      <vt:lpstr>Network debugging is hard!</vt:lpstr>
      <vt:lpstr>Network debugging is hard!</vt:lpstr>
      <vt:lpstr>Header Space Analysis: Snapshot-based Checking</vt:lpstr>
      <vt:lpstr>Real-Time Incremental Checking</vt:lpstr>
      <vt:lpstr>Real-Time Incremental Checking</vt:lpstr>
      <vt:lpstr>Verification of Network Properties</vt:lpstr>
      <vt:lpstr>NetPlumber</vt:lpstr>
      <vt:lpstr>NetPlumber</vt:lpstr>
      <vt:lpstr>NetPlumber – Nodes and Edges</vt:lpstr>
      <vt:lpstr>NetPlumber – Intra table dependency</vt:lpstr>
      <vt:lpstr>NetPlumber – Computing Reachability</vt:lpstr>
      <vt:lpstr>NetPlumber – Computing Reachability with Updates</vt:lpstr>
      <vt:lpstr>NetPlumber – Computing Reachability with Updates</vt:lpstr>
      <vt:lpstr>NetPlumber – Checking Policy</vt:lpstr>
      <vt:lpstr>NetPlumber – Checking Policy</vt:lpstr>
      <vt:lpstr>Checking Policy with NetPlumber</vt:lpstr>
      <vt:lpstr>Checking Policy with NetPlumber</vt:lpstr>
      <vt:lpstr>Checking Policy with NetPlumber</vt:lpstr>
      <vt:lpstr>Why the dependency graph helps</vt:lpstr>
      <vt:lpstr>Distributed NetPlumber</vt:lpstr>
      <vt:lpstr>Dependency Graph Clustering</vt:lpstr>
      <vt:lpstr>PowerPoint Presentation</vt:lpstr>
      <vt:lpstr>Verification of Network Properties</vt:lpstr>
      <vt:lpstr>Experiment On Google WAN</vt:lpstr>
      <vt:lpstr>Experiment On Google WAN</vt:lpstr>
      <vt:lpstr>Experiment On Google WAN</vt:lpstr>
      <vt:lpstr>Conclusions</vt:lpstr>
      <vt:lpstr>Outline</vt:lpstr>
      <vt:lpstr>Machine-Verified Controllers</vt:lpstr>
      <vt:lpstr>Certified Software Systems</vt:lpstr>
      <vt:lpstr>PowerPoint Presentation</vt:lpstr>
      <vt:lpstr>NetKAT Compiler</vt:lpstr>
      <vt:lpstr>OpenFlow 1.0 Specification</vt:lpstr>
      <vt:lpstr>Featherweight OpenFlow</vt:lpstr>
      <vt:lpstr>Forwarding</vt:lpstr>
      <vt:lpstr>Asynchrony</vt:lpstr>
      <vt:lpstr>Asynchrony (Cont’d)</vt:lpstr>
      <vt:lpstr>Controllers</vt:lpstr>
      <vt:lpstr>PowerPoint Presentation</vt:lpstr>
      <vt:lpstr>PowerPoint Presentation</vt:lpstr>
      <vt:lpstr>PowerPoint Presentation</vt:lpstr>
      <vt:lpstr>Outline</vt:lpstr>
      <vt:lpstr>Software Dataplane Verification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Verification time for Click pipelines</vt:lpstr>
      <vt:lpstr>Homage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Defined Networking COMS 6998-10, Fall 2014</dc:title>
  <cp:lastModifiedBy>Li  Li</cp:lastModifiedBy>
  <cp:revision>16</cp:revision>
  <dcterms:modified xsi:type="dcterms:W3CDTF">2014-10-07T01:27:28Z</dcterms:modified>
</cp:coreProperties>
</file>