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65" r:id="rId3"/>
  </p:sldMasterIdLst>
  <p:notesMasterIdLst>
    <p:notesMasterId r:id="rId99"/>
  </p:notesMasterIdLst>
  <p:handoutMasterIdLst>
    <p:handoutMasterId r:id="rId100"/>
  </p:handoutMasterIdLst>
  <p:sldIdLst>
    <p:sldId id="256" r:id="rId4"/>
    <p:sldId id="322" r:id="rId5"/>
    <p:sldId id="519" r:id="rId6"/>
    <p:sldId id="635" r:id="rId7"/>
    <p:sldId id="636" r:id="rId8"/>
    <p:sldId id="637" r:id="rId9"/>
    <p:sldId id="469" r:id="rId10"/>
    <p:sldId id="521" r:id="rId11"/>
    <p:sldId id="638" r:id="rId12"/>
    <p:sldId id="554" r:id="rId13"/>
    <p:sldId id="555" r:id="rId14"/>
    <p:sldId id="556" r:id="rId15"/>
    <p:sldId id="625" r:id="rId16"/>
    <p:sldId id="626" r:id="rId17"/>
    <p:sldId id="627" r:id="rId18"/>
    <p:sldId id="628" r:id="rId19"/>
    <p:sldId id="629" r:id="rId20"/>
    <p:sldId id="630" r:id="rId21"/>
    <p:sldId id="631" r:id="rId22"/>
    <p:sldId id="632" r:id="rId23"/>
    <p:sldId id="522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649" r:id="rId40"/>
    <p:sldId id="639" r:id="rId41"/>
    <p:sldId id="640" r:id="rId42"/>
    <p:sldId id="642" r:id="rId43"/>
    <p:sldId id="648" r:id="rId44"/>
    <p:sldId id="645" r:id="rId45"/>
    <p:sldId id="651" r:id="rId46"/>
    <p:sldId id="650" r:id="rId47"/>
    <p:sldId id="538" r:id="rId48"/>
    <p:sldId id="541" r:id="rId49"/>
    <p:sldId id="542" r:id="rId50"/>
    <p:sldId id="543" r:id="rId51"/>
    <p:sldId id="544" r:id="rId52"/>
    <p:sldId id="545" r:id="rId53"/>
    <p:sldId id="546" r:id="rId54"/>
    <p:sldId id="551" r:id="rId55"/>
    <p:sldId id="552" r:id="rId56"/>
    <p:sldId id="553" r:id="rId57"/>
    <p:sldId id="557" r:id="rId58"/>
    <p:sldId id="558" r:id="rId59"/>
    <p:sldId id="559" r:id="rId60"/>
    <p:sldId id="560" r:id="rId61"/>
    <p:sldId id="561" r:id="rId62"/>
    <p:sldId id="562" r:id="rId63"/>
    <p:sldId id="563" r:id="rId64"/>
    <p:sldId id="566" r:id="rId65"/>
    <p:sldId id="567" r:id="rId66"/>
    <p:sldId id="568" r:id="rId67"/>
    <p:sldId id="569" r:id="rId68"/>
    <p:sldId id="570" r:id="rId69"/>
    <p:sldId id="571" r:id="rId70"/>
    <p:sldId id="572" r:id="rId71"/>
    <p:sldId id="573" r:id="rId72"/>
    <p:sldId id="575" r:id="rId73"/>
    <p:sldId id="576" r:id="rId74"/>
    <p:sldId id="577" r:id="rId75"/>
    <p:sldId id="578" r:id="rId76"/>
    <p:sldId id="579" r:id="rId77"/>
    <p:sldId id="580" r:id="rId78"/>
    <p:sldId id="581" r:id="rId79"/>
    <p:sldId id="582" r:id="rId80"/>
    <p:sldId id="583" r:id="rId81"/>
    <p:sldId id="584" r:id="rId82"/>
    <p:sldId id="585" r:id="rId83"/>
    <p:sldId id="586" r:id="rId84"/>
    <p:sldId id="587" r:id="rId85"/>
    <p:sldId id="634" r:id="rId86"/>
    <p:sldId id="624" r:id="rId87"/>
    <p:sldId id="588" r:id="rId88"/>
    <p:sldId id="589" r:id="rId89"/>
    <p:sldId id="590" r:id="rId90"/>
    <p:sldId id="604" r:id="rId91"/>
    <p:sldId id="605" r:id="rId92"/>
    <p:sldId id="606" r:id="rId93"/>
    <p:sldId id="607" r:id="rId94"/>
    <p:sldId id="608" r:id="rId95"/>
    <p:sldId id="609" r:id="rId96"/>
    <p:sldId id="623" r:id="rId97"/>
    <p:sldId id="341" r:id="rId9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1" autoAdjust="0"/>
  </p:normalViewPr>
  <p:slideViewPr>
    <p:cSldViewPr>
      <p:cViewPr>
        <p:scale>
          <a:sx n="100" d="100"/>
          <a:sy n="100" d="100"/>
        </p:scale>
        <p:origin x="-3400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handled by…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handled by…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5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handled by…</a:t>
            </a:r>
          </a:p>
          <a:p>
            <a:r>
              <a:rPr lang="en-US" dirty="0" smtClean="0"/>
              <a:t>State</a:t>
            </a:r>
            <a:r>
              <a:rPr lang="en-US" baseline="0" dirty="0" smtClean="0"/>
              <a:t> up,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5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 is that in general, clustering is dictated by technology, organization, geography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7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3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Our answer to this question is based on offloading control applications that ... to resources close to switches. 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In the next couple of slides I will explain ...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are either local in nature such as .... </a:t>
            </a:r>
          </a:p>
          <a:p>
            <a:pPr eaLnBrk="1" hangingPunct="1">
              <a:defRPr/>
            </a:pPr>
            <a:endParaRPr lang="en-US" sz="230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are local components in a larger non-local app! for example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DAE79C-DFDB-B64A-8FED-3F7FF1069208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66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0D2011CE-2B7A-0646-9476-9D7139D1D6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805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A8317E-083F-E54F-A853-60019B1C32BB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67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7D73DA-EC75-E440-AD1D-7756EF510506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68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35BC42-67F4-6F43-A08D-B4D6C169B16C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69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5E8AE0-CE94-7C42-85BC-F41FC700772B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72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05433E-FEEC-0541-B5C3-5109F052B5BA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74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ED378C-8DBE-5541-9012-01ADD42D6845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76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CEE660-EBD8-0F4A-A9AF-D8A33DB8E0E0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77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90B893-3F12-1E41-8ED1-E892B3B9811D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78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34D00C-5751-944B-AE7E-53005536AB7F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79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Now I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ll describe the API that tries to meet these goals.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B8FE69-190F-6E4B-AABD-687F6A0F95AB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>
              <a:ea typeface="ヒラギノ角ゴ Pro W3" charset="-128"/>
              <a:cs typeface="ヒラギノ角ゴ Pro W3" charset="-128"/>
            </a:endParaRPr>
          </a:p>
          <a:p>
            <a:pPr>
              <a:buFontTx/>
              <a:buChar char="-"/>
            </a:pPr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53F4FC-3506-7D40-8290-4188931EF54C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80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Highly frequent events consume a lot from the control channel and computing resources.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For example, if we collect network-wide state with high frequency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LOAD ON THE NETWORK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There are two categories of solutions for this problem: 1. ... and 2....</a:t>
            </a:r>
          </a:p>
          <a:p>
            <a:pPr eaLnBrk="1" hangingPunct="1">
              <a:defRPr/>
            </a:pPr>
            <a:endParaRPr lang="en-US" sz="23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The problem with ... is that ...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On the other hand, dataplane extensions result into less visibility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More importantly you need to modify OpenFlow, more optional features, fragmentation, ...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6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9277" y="562895"/>
            <a:ext cx="6665913" cy="4429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rgbClr val="6FB7D7"/>
                </a:solidFill>
              </a:defRPr>
            </a:lvl1pPr>
            <a:lvl2pPr marL="349250" indent="0">
              <a:buNone/>
              <a:defRPr>
                <a:solidFill>
                  <a:srgbClr val="6FB7D7"/>
                </a:solidFill>
              </a:defRPr>
            </a:lvl2pPr>
            <a:lvl3pPr marL="685800" indent="0">
              <a:buNone/>
              <a:defRPr>
                <a:solidFill>
                  <a:srgbClr val="6FB7D7"/>
                </a:solidFill>
              </a:defRPr>
            </a:lvl3pPr>
            <a:lvl4pPr marL="968375" indent="0">
              <a:buNone/>
              <a:defRPr>
                <a:solidFill>
                  <a:srgbClr val="6FB7D7"/>
                </a:solidFill>
              </a:defRPr>
            </a:lvl4pPr>
            <a:lvl5pPr marL="1263650" indent="0">
              <a:buNone/>
              <a:defRPr>
                <a:solidFill>
                  <a:srgbClr val="6FB7D7"/>
                </a:solidFill>
              </a:defRPr>
            </a:lvl5pPr>
          </a:lstStyle>
          <a:p>
            <a:pPr lvl="0" algn="l"/>
            <a:r>
              <a:rPr lang="en-US" dirty="0" smtClean="0">
                <a:latin typeface="Calibri"/>
                <a:cs typeface="Calibri"/>
              </a:rPr>
              <a:t>Click to edit Master text styles</a:t>
            </a:r>
          </a:p>
        </p:txBody>
      </p:sp>
      <p:sp>
        <p:nvSpPr>
          <p:cNvPr id="13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549275" y="118892"/>
            <a:ext cx="6666314" cy="4278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0" y="6420559"/>
            <a:ext cx="384156" cy="2445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235" y="6420559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7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14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0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77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213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296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997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25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75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706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047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232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38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9277" y="562895"/>
            <a:ext cx="6665913" cy="4429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rgbClr val="6FB7D7"/>
                </a:solidFill>
              </a:defRPr>
            </a:lvl1pPr>
            <a:lvl2pPr marL="349250" indent="0">
              <a:buNone/>
              <a:defRPr>
                <a:solidFill>
                  <a:srgbClr val="6FB7D7"/>
                </a:solidFill>
              </a:defRPr>
            </a:lvl2pPr>
            <a:lvl3pPr marL="685800" indent="0">
              <a:buNone/>
              <a:defRPr>
                <a:solidFill>
                  <a:srgbClr val="6FB7D7"/>
                </a:solidFill>
              </a:defRPr>
            </a:lvl3pPr>
            <a:lvl4pPr marL="968375" indent="0">
              <a:buNone/>
              <a:defRPr>
                <a:solidFill>
                  <a:srgbClr val="6FB7D7"/>
                </a:solidFill>
              </a:defRPr>
            </a:lvl4pPr>
            <a:lvl5pPr marL="1263650" indent="0">
              <a:buNone/>
              <a:defRPr>
                <a:solidFill>
                  <a:srgbClr val="6FB7D7"/>
                </a:solidFill>
              </a:defRPr>
            </a:lvl5pPr>
          </a:lstStyle>
          <a:p>
            <a:pPr lvl="0" algn="l"/>
            <a:r>
              <a:rPr lang="en-US" dirty="0" smtClean="0">
                <a:latin typeface="Calibri"/>
                <a:cs typeface="Calibri"/>
              </a:rPr>
              <a:t>Click to edit Master text styles</a:t>
            </a:r>
          </a:p>
        </p:txBody>
      </p:sp>
      <p:sp>
        <p:nvSpPr>
          <p:cNvPr id="13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549275" y="118892"/>
            <a:ext cx="6666314" cy="4278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0" y="6420559"/>
            <a:ext cx="384156" cy="2445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</a:rPr>
              <a:pPr defTabSz="457200"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235" y="6420559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</a:rPr>
              <a:t>Software Defined Networking (COMS 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60894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Software Defined Networking (COMS 6998-10)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73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3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60.png"/><Relationship Id="rId9" Type="http://schemas.openxmlformats.org/officeDocument/2006/relationships/image" Target="../media/image71.png"/><Relationship Id="rId10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8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8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8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81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81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82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COMS 6998-10, Fall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1534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err="1" smtClean="0">
                <a:solidFill>
                  <a:srgbClr val="9F8540"/>
                </a:solidFill>
              </a:rPr>
              <a:t>lierranli@cs.columbia.edu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~lierranli/coms6998-10SDNFall2014/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9</a:t>
            </a:r>
            <a:r>
              <a:rPr lang="en-US" sz="3400" dirty="0" smtClean="0">
                <a:solidFill>
                  <a:schemeClr val="tx1"/>
                </a:solidFill>
              </a:rPr>
              <a:t>/22/2014: SDN Scalability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1"/>
          <p:cNvSpPr>
            <a:spLocks noChangeShapeType="1"/>
          </p:cNvSpPr>
          <p:nvPr/>
        </p:nvSpPr>
        <p:spPr bwMode="auto">
          <a:xfrm flipH="1">
            <a:off x="3524994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 flipH="1">
            <a:off x="3658939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3792885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3926830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4060775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4194721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4328666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462611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4596557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4730502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4864447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4998393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Scalability issues</a:t>
            </a:r>
          </a:p>
        </p:txBody>
      </p:sp>
      <p:sp>
        <p:nvSpPr>
          <p:cNvPr id="32782" name="AutoShape 14"/>
          <p:cNvSpPr>
            <a:spLocks/>
          </p:cNvSpPr>
          <p:nvPr/>
        </p:nvSpPr>
        <p:spPr bwMode="auto">
          <a:xfrm>
            <a:off x="2223492" y="3473648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2783" name="AutoShape 15"/>
          <p:cNvSpPr>
            <a:spLocks/>
          </p:cNvSpPr>
          <p:nvPr/>
        </p:nvSpPr>
        <p:spPr bwMode="auto">
          <a:xfrm>
            <a:off x="2223492" y="4830961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 rot="16763">
            <a:off x="1020217" y="1907605"/>
            <a:ext cx="3277195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Frequent events </a:t>
            </a:r>
            <a:r>
              <a:rPr lang="en-US" sz="2500">
                <a:solidFill>
                  <a:srgbClr val="1584C6"/>
                </a:solidFill>
                <a:latin typeface="Gill Sans Light" charset="0"/>
                <a:ea typeface="ＭＳ Ｐゴシック" charset="0"/>
                <a:sym typeface="Gill Sans Light" charset="0"/>
              </a:rPr>
              <a:t>stress</a:t>
            </a:r>
            <a:r>
              <a:rPr lang="en-US" sz="25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the control plane.</a:t>
            </a:r>
          </a:p>
        </p:txBody>
      </p:sp>
      <p:grpSp>
        <p:nvGrpSpPr>
          <p:cNvPr id="32785" name="Group 19"/>
          <p:cNvGrpSpPr>
            <a:grpSpLocks/>
          </p:cNvGrpSpPr>
          <p:nvPr/>
        </p:nvGrpSpPr>
        <p:grpSpPr bwMode="auto">
          <a:xfrm>
            <a:off x="6130231" y="4404569"/>
            <a:ext cx="952128" cy="562570"/>
            <a:chOff x="0" y="0"/>
            <a:chExt cx="853" cy="503"/>
          </a:xfrm>
        </p:grpSpPr>
        <p:sp>
          <p:nvSpPr>
            <p:cNvPr id="32791" name="Freeform 17"/>
            <p:cNvSpPr>
              <a:spLocks/>
            </p:cNvSpPr>
            <p:nvPr/>
          </p:nvSpPr>
          <p:spPr bwMode="auto">
            <a:xfrm rot="-4560200">
              <a:off x="311" y="-90"/>
              <a:ext cx="208" cy="743"/>
            </a:xfrm>
            <a:custGeom>
              <a:avLst/>
              <a:gdLst>
                <a:gd name="T0" fmla="*/ 0 w 19716"/>
                <a:gd name="T1" fmla="*/ 740 h 20686"/>
                <a:gd name="T2" fmla="*/ 120 w 19716"/>
                <a:gd name="T3" fmla="*/ 613 h 20686"/>
                <a:gd name="T4" fmla="*/ 203 w 19716"/>
                <a:gd name="T5" fmla="*/ 342 h 20686"/>
                <a:gd name="T6" fmla="*/ 15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92" name="Picture 1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800">
              <a:off x="26" y="91"/>
              <a:ext cx="80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6" name="Rectangle 20"/>
          <p:cNvSpPr>
            <a:spLocks/>
          </p:cNvSpPr>
          <p:nvPr/>
        </p:nvSpPr>
        <p:spPr bwMode="auto">
          <a:xfrm rot="302432">
            <a:off x="6566669" y="4990579"/>
            <a:ext cx="183951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Stress the 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control channels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32787" name="Group 23"/>
          <p:cNvGrpSpPr>
            <a:grpSpLocks/>
          </p:cNvGrpSpPr>
          <p:nvPr/>
        </p:nvGrpSpPr>
        <p:grpSpPr bwMode="auto">
          <a:xfrm>
            <a:off x="6254130" y="3089672"/>
            <a:ext cx="772418" cy="724421"/>
            <a:chOff x="0" y="0"/>
            <a:chExt cx="691" cy="649"/>
          </a:xfrm>
        </p:grpSpPr>
        <p:sp>
          <p:nvSpPr>
            <p:cNvPr id="32789" name="Freeform 21"/>
            <p:cNvSpPr>
              <a:spLocks/>
            </p:cNvSpPr>
            <p:nvPr/>
          </p:nvSpPr>
          <p:spPr bwMode="auto">
            <a:xfrm rot="13814528" flipH="1">
              <a:off x="237" y="2"/>
              <a:ext cx="176" cy="584"/>
            </a:xfrm>
            <a:custGeom>
              <a:avLst/>
              <a:gdLst>
                <a:gd name="T0" fmla="*/ 0 w 19716"/>
                <a:gd name="T1" fmla="*/ 581 h 20686"/>
                <a:gd name="T2" fmla="*/ 101 w 19716"/>
                <a:gd name="T3" fmla="*/ 482 h 20686"/>
                <a:gd name="T4" fmla="*/ 172 w 19716"/>
                <a:gd name="T5" fmla="*/ 269 h 20686"/>
                <a:gd name="T6" fmla="*/ 130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90" name="Picture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85472">
              <a:off x="25" y="168"/>
              <a:ext cx="64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8" name="Rectangle 24"/>
          <p:cNvSpPr>
            <a:spLocks/>
          </p:cNvSpPr>
          <p:nvPr/>
        </p:nvSpPr>
        <p:spPr bwMode="auto">
          <a:xfrm rot="302432">
            <a:off x="5682630" y="2723555"/>
            <a:ext cx="222349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Stress 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controller</a:t>
            </a:r>
            <a:r>
              <a:rPr lang="ja-JP" altLang="en-US">
                <a:solidFill>
                  <a:srgbClr val="1584C6"/>
                </a:solidFill>
                <a:latin typeface="Arial" charset="0"/>
                <a:ea typeface="ＭＳ Ｐゴシック" charset="0"/>
                <a:sym typeface="LD Chalk" charset="0"/>
              </a:rPr>
              <a:t>’</a:t>
            </a:r>
            <a:r>
              <a:rPr lang="en-US" altLang="ja-JP">
                <a:solidFill>
                  <a:srgbClr val="1584C6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s resources</a:t>
            </a:r>
            <a:r>
              <a:rPr lang="en-US" altLang="ja-JP">
                <a:solidFill>
                  <a:srgbClr val="1F1F1F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.</a:t>
            </a:r>
            <a:endParaRPr lang="en-US">
              <a:solidFill>
                <a:srgbClr val="1F1F1F"/>
              </a:solidFill>
              <a:latin typeface="LD Chalk" charset="0"/>
              <a:ea typeface="LD Chalk" charset="0"/>
              <a:cs typeface="LD Chalk" charset="0"/>
              <a:sym typeface="LD Chalk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Solution Space</a:t>
            </a: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276821" y="2254746"/>
            <a:ext cx="3875484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Distributed</a:t>
            </a:r>
            <a:r>
              <a:rPr lang="en-US" sz="2500">
                <a:latin typeface="Gill Sans Light" charset="0"/>
                <a:ea typeface="ＭＳ Ｐゴシック" charset="0"/>
                <a:sym typeface="Gill Sans Light" charset="0"/>
              </a:rPr>
              <a:t> Controllers</a:t>
            </a:r>
            <a:r>
              <a:rPr lang="en-US" sz="2500">
                <a:ea typeface="ＭＳ Ｐゴシック" charset="0"/>
              </a:rPr>
              <a:t>: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4884539" y="2254746"/>
            <a:ext cx="4214813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latin typeface="Gill Sans Light" charset="0"/>
                <a:ea typeface="ＭＳ Ｐゴシック" charset="0"/>
                <a:sym typeface="Gill Sans Light" charset="0"/>
              </a:rPr>
              <a:t>Data Plane </a:t>
            </a:r>
            <a:r>
              <a:rPr lang="en-US" sz="25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Extensions</a:t>
            </a:r>
            <a:r>
              <a:rPr lang="en-US" sz="2500">
                <a:ea typeface="ＭＳ Ｐゴシック" charset="0"/>
              </a:rPr>
              <a:t>:</a:t>
            </a: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366117" y="2902148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4821" name="AutoShape 5"/>
          <p:cNvSpPr>
            <a:spLocks/>
          </p:cNvSpPr>
          <p:nvPr/>
        </p:nvSpPr>
        <p:spPr bwMode="auto">
          <a:xfrm>
            <a:off x="455414" y="2991445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383977" y="5626194"/>
            <a:ext cx="357790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294669" indent="-294669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sym typeface="Gill Sans Light" charset="0"/>
              </a:rPr>
              <a:t>Consider this as </a:t>
            </a:r>
            <a:r>
              <a:rPr lang="en-US" sz="1700" dirty="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an intrinsic limitation</a:t>
            </a:r>
            <a:r>
              <a:rPr lang="en-US" sz="1700" dirty="0">
                <a:ea typeface="ＭＳ Ｐゴシック" charset="0"/>
              </a:rPr>
              <a:t>.</a:t>
            </a:r>
            <a:endParaRPr lang="en-US" sz="1700" dirty="0">
              <a:latin typeface="Gill Sans Light" charset="0"/>
              <a:ea typeface="ＭＳ Ｐゴシック" charset="0"/>
              <a:sym typeface="Gill Sans Light" charset="0"/>
            </a:endParaRPr>
          </a:p>
          <a:p>
            <a:pPr marL="294669" indent="-294669">
              <a:buSzPct val="125000"/>
              <a:buFont typeface="Gill Sans Light" charset="0"/>
              <a:buChar char="•"/>
            </a:pPr>
            <a:r>
              <a:rPr lang="en-US" sz="1700" dirty="0" err="1" smtClean="0">
                <a:latin typeface="Gill Sans Light" charset="0"/>
                <a:ea typeface="ＭＳ Ｐゴシック" charset="0"/>
                <a:sym typeface="Gill Sans Light" charset="0"/>
              </a:rPr>
              <a:t>Onix</a:t>
            </a:r>
            <a:r>
              <a:rPr lang="en-US" sz="1700" dirty="0">
                <a:ea typeface="ＭＳ Ｐゴシック" charset="0"/>
              </a:rPr>
              <a:t>,</a:t>
            </a:r>
            <a:r>
              <a:rPr lang="en-US" sz="1700" dirty="0">
                <a:latin typeface="Gill Sans Light" charset="0"/>
                <a:ea typeface="ＭＳ Ｐゴシック" charset="0"/>
                <a:sym typeface="Gill Sans Light" charset="0"/>
              </a:rPr>
              <a:t> </a:t>
            </a:r>
            <a:r>
              <a:rPr lang="en-US" sz="1700" dirty="0" smtClean="0">
                <a:latin typeface="Gill Sans Light" charset="0"/>
                <a:ea typeface="ＭＳ Ｐゴシック" charset="0"/>
                <a:sym typeface="Gill Sans Light" charset="0"/>
              </a:rPr>
              <a:t>Devolved </a:t>
            </a:r>
            <a:r>
              <a:rPr lang="en-US" sz="1700" dirty="0">
                <a:latin typeface="Gill Sans Light" charset="0"/>
                <a:ea typeface="ＭＳ Ｐゴシック" charset="0"/>
                <a:sym typeface="Gill Sans Light" charset="0"/>
              </a:rPr>
              <a:t>Controllers</a:t>
            </a:r>
            <a:r>
              <a:rPr lang="en-US" sz="1700" dirty="0">
                <a:ea typeface="ＭＳ Ｐゴシック" charset="0"/>
              </a:rPr>
              <a:t>, ...</a:t>
            </a:r>
          </a:p>
          <a:p>
            <a:pPr marL="294669" indent="-294669"/>
            <a:endParaRPr lang="en-US" sz="1700" dirty="0">
              <a:latin typeface="Gill Sans Light" charset="0"/>
              <a:ea typeface="ＭＳ Ｐゴシック" charset="0"/>
              <a:sym typeface="Gill Sans Light" charset="0"/>
            </a:endParaRP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4857750" y="5607844"/>
            <a:ext cx="4036219" cy="8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94669" indent="-294669">
              <a:buSzPct val="125000"/>
              <a:buFont typeface="Gill Sans Light" charset="0"/>
              <a:buChar char="•"/>
            </a:pPr>
            <a:r>
              <a:rPr lang="en-US" sz="17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Delegate</a:t>
            </a:r>
            <a:r>
              <a:rPr lang="en-US" sz="1700">
                <a:latin typeface="Gill Sans Light" charset="0"/>
                <a:ea typeface="ＭＳ Ｐゴシック" charset="0"/>
                <a:sym typeface="Gill Sans Light" charset="0"/>
              </a:rPr>
              <a:t> more responsibilities </a:t>
            </a:r>
            <a:r>
              <a:rPr lang="en-US" sz="17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to</a:t>
            </a:r>
            <a:r>
              <a:rPr lang="en-US" sz="1700">
                <a:latin typeface="Gill Sans Light" charset="0"/>
                <a:ea typeface="ＭＳ Ｐゴシック" charset="0"/>
                <a:sym typeface="Gill Sans Light" charset="0"/>
              </a:rPr>
              <a:t> </a:t>
            </a:r>
            <a:r>
              <a:rPr lang="en-US" sz="17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the data plane</a:t>
            </a:r>
            <a:r>
              <a:rPr lang="en-US" sz="1700">
                <a:ea typeface="ＭＳ Ｐゴシック" charset="0"/>
              </a:rPr>
              <a:t>.</a:t>
            </a:r>
          </a:p>
          <a:p>
            <a:pPr marL="294669" indent="-294669">
              <a:buSzPct val="125000"/>
              <a:buFont typeface="Gill Sans Light" charset="0"/>
              <a:buChar char="•"/>
            </a:pPr>
            <a:r>
              <a:rPr lang="en-US" sz="1700">
                <a:latin typeface="Gill Sans Light" charset="0"/>
                <a:ea typeface="ＭＳ Ｐゴシック" charset="0"/>
                <a:sym typeface="Gill Sans Light" charset="0"/>
              </a:rPr>
              <a:t>DIFANE</a:t>
            </a:r>
            <a:r>
              <a:rPr lang="en-US" sz="1700">
                <a:ea typeface="ＭＳ Ｐゴシック" charset="0"/>
              </a:rPr>
              <a:t>,</a:t>
            </a:r>
            <a:r>
              <a:rPr lang="en-US" sz="1700">
                <a:latin typeface="Gill Sans Light" charset="0"/>
                <a:ea typeface="ＭＳ Ｐゴシック" charset="0"/>
                <a:sym typeface="Gill Sans Light" charset="0"/>
              </a:rPr>
              <a:t> DevoFlow</a:t>
            </a:r>
            <a:r>
              <a:rPr lang="en-US" sz="1700">
                <a:ea typeface="ＭＳ Ｐゴシック" charset="0"/>
              </a:rPr>
              <a:t>, ...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1756916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1890861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2024807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2158752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2292697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2426643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2560588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2694533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2828479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2962424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>
            <a:off x="3096369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H="1">
            <a:off x="3230314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6927205" y="3982641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7061150" y="3982641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8" name="AutoShape 22"/>
          <p:cNvSpPr>
            <a:spLocks/>
          </p:cNvSpPr>
          <p:nvPr/>
        </p:nvSpPr>
        <p:spPr bwMode="auto">
          <a:xfrm>
            <a:off x="4884539" y="3071812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4839" name="AutoShape 23"/>
          <p:cNvSpPr>
            <a:spLocks/>
          </p:cNvSpPr>
          <p:nvPr/>
        </p:nvSpPr>
        <p:spPr bwMode="auto">
          <a:xfrm>
            <a:off x="544711" y="4446984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sp>
        <p:nvSpPr>
          <p:cNvPr id="34840" name="AutoShape 24"/>
          <p:cNvSpPr>
            <a:spLocks/>
          </p:cNvSpPr>
          <p:nvPr/>
        </p:nvSpPr>
        <p:spPr bwMode="auto">
          <a:xfrm>
            <a:off x="544711" y="3080742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4841" name="AutoShape 25"/>
          <p:cNvSpPr>
            <a:spLocks/>
          </p:cNvSpPr>
          <p:nvPr/>
        </p:nvSpPr>
        <p:spPr bwMode="auto">
          <a:xfrm>
            <a:off x="4893469" y="4446984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Solution Space (Cont’d)</a:t>
            </a:r>
          </a:p>
        </p:txBody>
      </p:sp>
      <p:sp>
        <p:nvSpPr>
          <p:cNvPr id="36866" name="AutoShape 2"/>
          <p:cNvSpPr>
            <a:spLocks/>
          </p:cNvSpPr>
          <p:nvPr/>
        </p:nvSpPr>
        <p:spPr bwMode="auto">
          <a:xfrm>
            <a:off x="366117" y="2902148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6867" name="AutoShape 3"/>
          <p:cNvSpPr>
            <a:spLocks/>
          </p:cNvSpPr>
          <p:nvPr/>
        </p:nvSpPr>
        <p:spPr bwMode="auto">
          <a:xfrm>
            <a:off x="455414" y="2991445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1756916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1890861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2024807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158752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2292697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2426643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560588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2694533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2828479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2962424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3096369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3230314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6927205" y="3982641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7061150" y="3982641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82" name="AutoShape 18"/>
          <p:cNvSpPr>
            <a:spLocks/>
          </p:cNvSpPr>
          <p:nvPr/>
        </p:nvSpPr>
        <p:spPr bwMode="auto">
          <a:xfrm>
            <a:off x="4884539" y="3071812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6883" name="AutoShape 19"/>
          <p:cNvSpPr>
            <a:spLocks/>
          </p:cNvSpPr>
          <p:nvPr/>
        </p:nvSpPr>
        <p:spPr bwMode="auto">
          <a:xfrm>
            <a:off x="544711" y="4446984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sp>
        <p:nvSpPr>
          <p:cNvPr id="36884" name="AutoShape 20"/>
          <p:cNvSpPr>
            <a:spLocks/>
          </p:cNvSpPr>
          <p:nvPr/>
        </p:nvSpPr>
        <p:spPr bwMode="auto">
          <a:xfrm>
            <a:off x="544711" y="3080742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6885" name="AutoShape 21"/>
          <p:cNvSpPr>
            <a:spLocks/>
          </p:cNvSpPr>
          <p:nvPr/>
        </p:nvSpPr>
        <p:spPr bwMode="auto">
          <a:xfrm>
            <a:off x="4893469" y="4446984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grpSp>
        <p:nvGrpSpPr>
          <p:cNvPr id="36886" name="Group 24"/>
          <p:cNvGrpSpPr>
            <a:grpSpLocks/>
          </p:cNvGrpSpPr>
          <p:nvPr/>
        </p:nvGrpSpPr>
        <p:grpSpPr bwMode="auto">
          <a:xfrm>
            <a:off x="2269257" y="2066107"/>
            <a:ext cx="804788" cy="899666"/>
            <a:chOff x="0" y="0"/>
            <a:chExt cx="720" cy="805"/>
          </a:xfrm>
        </p:grpSpPr>
        <p:sp>
          <p:nvSpPr>
            <p:cNvPr id="36896" name="Freeform 22"/>
            <p:cNvSpPr>
              <a:spLocks/>
            </p:cNvSpPr>
            <p:nvPr/>
          </p:nvSpPr>
          <p:spPr bwMode="auto">
            <a:xfrm rot="-9031857">
              <a:off x="211" y="110"/>
              <a:ext cx="336" cy="616"/>
            </a:xfrm>
            <a:custGeom>
              <a:avLst/>
              <a:gdLst>
                <a:gd name="T0" fmla="*/ 0 w 19716"/>
                <a:gd name="T1" fmla="*/ 613 h 20686"/>
                <a:gd name="T2" fmla="*/ 193 w 19716"/>
                <a:gd name="T3" fmla="*/ 508 h 20686"/>
                <a:gd name="T4" fmla="*/ 328 w 19716"/>
                <a:gd name="T5" fmla="*/ 284 h 20686"/>
                <a:gd name="T6" fmla="*/ 248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897" name="Picture 2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8143">
              <a:off x="136" y="66"/>
              <a:ext cx="44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7" name="Rectangle 25"/>
          <p:cNvSpPr>
            <a:spLocks/>
          </p:cNvSpPr>
          <p:nvPr/>
        </p:nvSpPr>
        <p:spPr bwMode="auto">
          <a:xfrm rot="166213">
            <a:off x="3119810" y="2106290"/>
            <a:ext cx="241101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Still, 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high control channel consumption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36888" name="Group 28"/>
          <p:cNvGrpSpPr>
            <a:grpSpLocks/>
          </p:cNvGrpSpPr>
          <p:nvPr/>
        </p:nvGrpSpPr>
        <p:grpSpPr bwMode="auto">
          <a:xfrm>
            <a:off x="6106790" y="5260703"/>
            <a:ext cx="677540" cy="818182"/>
            <a:chOff x="0" y="0"/>
            <a:chExt cx="606" cy="733"/>
          </a:xfrm>
        </p:grpSpPr>
        <p:sp>
          <p:nvSpPr>
            <p:cNvPr id="36894" name="Freeform 26"/>
            <p:cNvSpPr>
              <a:spLocks/>
            </p:cNvSpPr>
            <p:nvPr/>
          </p:nvSpPr>
          <p:spPr bwMode="auto">
            <a:xfrm rot="1428895">
              <a:off x="137" y="61"/>
              <a:ext cx="272" cy="584"/>
            </a:xfrm>
            <a:custGeom>
              <a:avLst/>
              <a:gdLst>
                <a:gd name="T0" fmla="*/ 0 w 19716"/>
                <a:gd name="T1" fmla="*/ 581 h 20686"/>
                <a:gd name="T2" fmla="*/ 157 w 19716"/>
                <a:gd name="T3" fmla="*/ 482 h 20686"/>
                <a:gd name="T4" fmla="*/ 265 w 19716"/>
                <a:gd name="T5" fmla="*/ 269 h 20686"/>
                <a:gd name="T6" fmla="*/ 201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895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28895">
              <a:off x="111" y="50"/>
              <a:ext cx="384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9" name="Rectangle 29"/>
          <p:cNvSpPr>
            <a:spLocks/>
          </p:cNvSpPr>
          <p:nvPr/>
        </p:nvSpPr>
        <p:spPr bwMode="auto">
          <a:xfrm rot="-519703">
            <a:off x="4923607" y="5559847"/>
            <a:ext cx="158055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Need to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 modify the data plane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36890" name="Group 32"/>
          <p:cNvGrpSpPr>
            <a:grpSpLocks/>
          </p:cNvGrpSpPr>
          <p:nvPr/>
        </p:nvGrpSpPr>
        <p:grpSpPr bwMode="auto">
          <a:xfrm>
            <a:off x="6279803" y="2381994"/>
            <a:ext cx="700980" cy="584895"/>
            <a:chOff x="0" y="0"/>
            <a:chExt cx="627" cy="524"/>
          </a:xfrm>
        </p:grpSpPr>
        <p:sp>
          <p:nvSpPr>
            <p:cNvPr id="36892" name="Freeform 30"/>
            <p:cNvSpPr>
              <a:spLocks/>
            </p:cNvSpPr>
            <p:nvPr/>
          </p:nvSpPr>
          <p:spPr bwMode="auto">
            <a:xfrm rot="10531860">
              <a:off x="114" y="51"/>
              <a:ext cx="470" cy="424"/>
            </a:xfrm>
            <a:custGeom>
              <a:avLst/>
              <a:gdLst>
                <a:gd name="T0" fmla="*/ 0 w 19708"/>
                <a:gd name="T1" fmla="*/ 422 h 20686"/>
                <a:gd name="T2" fmla="*/ 313 w 19708"/>
                <a:gd name="T3" fmla="*/ 350 h 20686"/>
                <a:gd name="T4" fmla="*/ 450 w 19708"/>
                <a:gd name="T5" fmla="*/ 236 h 20686"/>
                <a:gd name="T6" fmla="*/ 402 w 19708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08" h="20686">
                  <a:moveTo>
                    <a:pt x="0" y="20590"/>
                  </a:moveTo>
                  <a:cubicBezTo>
                    <a:pt x="0" y="20590"/>
                    <a:pt x="4070" y="21600"/>
                    <a:pt x="13125" y="17066"/>
                  </a:cubicBezTo>
                  <a:cubicBezTo>
                    <a:pt x="20134" y="13556"/>
                    <a:pt x="15900" y="15438"/>
                    <a:pt x="18856" y="11515"/>
                  </a:cubicBezTo>
                  <a:cubicBezTo>
                    <a:pt x="21600" y="7872"/>
                    <a:pt x="16839" y="0"/>
                    <a:pt x="16839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893" name="Picture 3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8140">
              <a:off x="17" y="22"/>
              <a:ext cx="5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91" name="Rectangle 33"/>
          <p:cNvSpPr>
            <a:spLocks/>
          </p:cNvSpPr>
          <p:nvPr/>
        </p:nvSpPr>
        <p:spPr bwMode="auto">
          <a:xfrm rot="-519703">
            <a:off x="7044407" y="1873002"/>
            <a:ext cx="158055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Comes 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at the cost of visibility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</a:t>
            </a:r>
            <a:r>
              <a:rPr lang="en-US" altLang="zh-TW" dirty="0" smtClean="0"/>
              <a:t>: Flow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Switch with finite bandwidth between data &amp; control plane, i.e. overheads between ASIC and CPU</a:t>
            </a:r>
          </a:p>
          <a:p>
            <a:r>
              <a:rPr lang="en-US" altLang="zh-TW" dirty="0" smtClean="0"/>
              <a:t>Setup capability: 275~300 flows/sec</a:t>
            </a:r>
          </a:p>
          <a:p>
            <a:r>
              <a:rPr lang="en-US" altLang="zh-TW" dirty="0" smtClean="0"/>
              <a:t>In data center: mean flow inter-arrival per server 30 </a:t>
            </a:r>
            <a:r>
              <a:rPr lang="en-US" altLang="zh-TW" dirty="0" err="1" smtClean="0"/>
              <a:t>ms</a:t>
            </a:r>
            <a:endParaRPr lang="en-US" altLang="zh-TW" dirty="0" smtClean="0"/>
          </a:p>
          <a:p>
            <a:r>
              <a:rPr lang="en-US" altLang="zh-TW" dirty="0" smtClean="0"/>
              <a:t>Rack with 40 servers </a:t>
            </a:r>
            <a:r>
              <a:rPr lang="en-US" altLang="zh-TW" dirty="0" smtClean="0">
                <a:sym typeface="Symbol"/>
              </a:rPr>
              <a:t> 1300 flows/sec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8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Flow Setup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11328" r="1943" b="19123"/>
          <a:stretch/>
        </p:blipFill>
        <p:spPr bwMode="auto">
          <a:xfrm>
            <a:off x="646043" y="1928191"/>
            <a:ext cx="7851914" cy="452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22512" y="1023730"/>
            <a:ext cx="605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Experiment: a single switch</a:t>
            </a:r>
            <a:endParaRPr lang="zh-TW" alt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Flow Setup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3380" r="1943" b="4908"/>
          <a:stretch/>
        </p:blipFill>
        <p:spPr bwMode="auto">
          <a:xfrm>
            <a:off x="1002878" y="1273224"/>
            <a:ext cx="7084625" cy="536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8660" y="1378346"/>
            <a:ext cx="3279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ASIC switching rate</a:t>
            </a:r>
          </a:p>
          <a:p>
            <a:r>
              <a:rPr lang="en-US" altLang="zh-TW" sz="2800" dirty="0"/>
              <a:t>Latency: </a:t>
            </a:r>
            <a:r>
              <a:rPr lang="en-US" altLang="zh-TW" sz="2800" dirty="0" smtClean="0"/>
              <a:t>5 </a:t>
            </a:r>
            <a:r>
              <a:rPr lang="en-US" altLang="zh-TW" sz="2800" dirty="0" smtClean="0">
                <a:sym typeface="Symbol"/>
              </a:rPr>
              <a:t>s</a:t>
            </a:r>
            <a:endParaRPr lang="zh-TW" alt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Flow Setup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2309" r="1455" b="4603"/>
          <a:stretch/>
        </p:blipFill>
        <p:spPr bwMode="auto">
          <a:xfrm>
            <a:off x="1002878" y="1192698"/>
            <a:ext cx="7129321" cy="544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18660" y="1630017"/>
            <a:ext cx="3279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ASIC </a:t>
            </a:r>
            <a:r>
              <a:rPr lang="en-US" altLang="zh-TW" sz="2800" dirty="0" smtClean="0">
                <a:sym typeface="Symbol"/>
              </a:rPr>
              <a:t> CPU</a:t>
            </a:r>
          </a:p>
          <a:p>
            <a:r>
              <a:rPr lang="en-US" altLang="zh-TW" sz="2800" dirty="0"/>
              <a:t>Latency: </a:t>
            </a:r>
            <a:r>
              <a:rPr lang="en-US" altLang="zh-TW" sz="2800" dirty="0" smtClean="0"/>
              <a:t>0.5 </a:t>
            </a:r>
            <a:r>
              <a:rPr lang="en-US" altLang="zh-TW" sz="2800" dirty="0" err="1" smtClean="0">
                <a:sym typeface="Symbol"/>
              </a:rPr>
              <a:t>ms</a:t>
            </a:r>
            <a:endParaRPr lang="zh-TW" alt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Flow Setup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2462" r="1577" b="5061"/>
          <a:stretch/>
        </p:blipFill>
        <p:spPr bwMode="auto">
          <a:xfrm>
            <a:off x="1011802" y="1192698"/>
            <a:ext cx="7120397" cy="541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18660" y="1023730"/>
            <a:ext cx="3329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ym typeface="Symbol"/>
              </a:rPr>
              <a:t>CPU  Controller</a:t>
            </a:r>
          </a:p>
          <a:p>
            <a:r>
              <a:rPr lang="en-US" altLang="zh-TW" sz="2800" dirty="0" smtClean="0">
                <a:sym typeface="Symbol"/>
              </a:rPr>
              <a:t>Latency: 2 </a:t>
            </a:r>
            <a:r>
              <a:rPr lang="en-US" altLang="zh-TW" sz="2800" dirty="0" err="1" smtClean="0">
                <a:sym typeface="Symbol"/>
              </a:rPr>
              <a:t>ms</a:t>
            </a:r>
            <a:endParaRPr lang="en-US" altLang="zh-TW" sz="2800" dirty="0" smtClean="0">
              <a:sym typeface="Symbol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 huge waste </a:t>
            </a:r>
          </a:p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of resources!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7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</a:t>
            </a:r>
            <a:r>
              <a:rPr lang="en-US" altLang="zh-TW" dirty="0" smtClean="0"/>
              <a:t>Gathering Statistics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[30] most longest-lived flows last only a few sec</a:t>
            </a:r>
          </a:p>
          <a:p>
            <a:r>
              <a:rPr lang="en-US" altLang="zh-TW" dirty="0" smtClean="0"/>
              <a:t>Counters: (</a:t>
            </a:r>
            <a:r>
              <a:rPr lang="en-US" altLang="zh-TW" dirty="0" err="1" smtClean="0"/>
              <a:t>pkts</a:t>
            </a:r>
            <a:r>
              <a:rPr lang="en-US" altLang="zh-TW" dirty="0" smtClean="0"/>
              <a:t>, bytes, duration)</a:t>
            </a:r>
          </a:p>
          <a:p>
            <a:r>
              <a:rPr lang="en-US" altLang="zh-TW" dirty="0" smtClean="0"/>
              <a:t>Push-based: to controller when flow ends</a:t>
            </a:r>
          </a:p>
          <a:p>
            <a:r>
              <a:rPr lang="en-US" altLang="zh-TW" dirty="0" smtClean="0"/>
              <a:t>Pull-based: fetch actively by controller</a:t>
            </a:r>
          </a:p>
          <a:p>
            <a:r>
              <a:rPr lang="en-US" altLang="zh-TW" dirty="0" smtClean="0"/>
              <a:t>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, each flow table entry provides 88 bytes of statistics</a:t>
            </a:r>
          </a:p>
          <a:p>
            <a:r>
              <a:rPr lang="en-US" altLang="zh-TW" dirty="0" smtClean="0"/>
              <a:t>In HP </a:t>
            </a:r>
            <a:r>
              <a:rPr lang="en-US" altLang="zh-TW" dirty="0" err="1" smtClean="0"/>
              <a:t>Procurve</a:t>
            </a:r>
            <a:r>
              <a:rPr lang="en-US" altLang="zh-TW" dirty="0" smtClean="0"/>
              <a:t> 5406zl switch: </a:t>
            </a:r>
            <a:br>
              <a:rPr lang="en-US" altLang="zh-TW" dirty="0" smtClean="0"/>
            </a:br>
            <a:r>
              <a:rPr lang="en-US" altLang="zh-TW" dirty="0" smtClean="0"/>
              <a:t>Entries:1.5K wildcard match, 13K exact match</a:t>
            </a:r>
            <a:br>
              <a:rPr lang="en-US" altLang="zh-TW" dirty="0" smtClean="0"/>
            </a:br>
            <a:r>
              <a:rPr lang="en-US" altLang="zh-TW" dirty="0" smtClean="0">
                <a:sym typeface="Symbol"/>
              </a:rPr>
              <a:t> total 1.3 MB, 2 fetches/sec, &gt;17 Mbps</a:t>
            </a:r>
            <a:br>
              <a:rPr lang="en-US" altLang="zh-TW" dirty="0" smtClean="0">
                <a:sym typeface="Symbol"/>
              </a:rPr>
            </a:br>
            <a:r>
              <a:rPr lang="en-US" altLang="zh-TW" dirty="0" smtClean="0">
                <a:sym typeface="Symbol"/>
              </a:rPr>
              <a:t> 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Not fast enough! Consumes a lot of bandwidth!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99268" y="5874026"/>
            <a:ext cx="5829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[30] S</a:t>
            </a:r>
            <a:r>
              <a:rPr lang="en-US" altLang="zh-TW" dirty="0"/>
              <a:t>. </a:t>
            </a:r>
            <a:r>
              <a:rPr lang="en-US" altLang="zh-TW" dirty="0" err="1"/>
              <a:t>Kandula</a:t>
            </a:r>
            <a:r>
              <a:rPr lang="en-US" altLang="zh-TW" dirty="0"/>
              <a:t>, S. </a:t>
            </a:r>
            <a:r>
              <a:rPr lang="en-US" altLang="zh-TW" dirty="0" err="1"/>
              <a:t>Sengupta</a:t>
            </a:r>
            <a:r>
              <a:rPr lang="en-US" altLang="zh-TW" dirty="0"/>
              <a:t>, A. Greenberg, and P. Patel. The</a:t>
            </a:r>
          </a:p>
          <a:p>
            <a:r>
              <a:rPr lang="en-US" altLang="zh-TW" dirty="0"/>
              <a:t>Nature of Datacenter </a:t>
            </a:r>
            <a:r>
              <a:rPr lang="en-US" altLang="zh-TW" dirty="0" smtClean="0"/>
              <a:t>Traffic</a:t>
            </a:r>
            <a:r>
              <a:rPr lang="en-US" altLang="zh-TW" dirty="0"/>
              <a:t>: Measurements &amp; Analysis. In</a:t>
            </a:r>
          </a:p>
          <a:p>
            <a:r>
              <a:rPr lang="en-US" altLang="zh-TW" dirty="0"/>
              <a:t>Proc. IMC , 2009.</a:t>
            </a:r>
            <a:endParaRPr lang="zh-TW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13316" r="16984" b="18665"/>
          <a:stretch/>
        </p:blipFill>
        <p:spPr bwMode="auto">
          <a:xfrm>
            <a:off x="627729" y="864704"/>
            <a:ext cx="7888543" cy="57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1152939" y="4740964"/>
            <a:ext cx="2425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3578087" y="4740964"/>
            <a:ext cx="0" cy="1321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550503" y="1451113"/>
            <a:ext cx="4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2.5 sec to pull 13K entries</a:t>
            </a:r>
          </a:p>
          <a:p>
            <a:r>
              <a:rPr lang="en-US" altLang="zh-TW" sz="3200" dirty="0" smtClean="0"/>
              <a:t>1 sec to pull 5,600 entries</a:t>
            </a:r>
          </a:p>
          <a:p>
            <a:r>
              <a:rPr lang="en-US" altLang="zh-TW" sz="3200" dirty="0" smtClean="0"/>
              <a:t>0.5 sec to pull 3,200 entries</a:t>
            </a:r>
            <a:endParaRPr lang="zh-TW" altLang="en-US" sz="320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TW" dirty="0"/>
              <a:t>Overheads: Gathering </a:t>
            </a:r>
            <a:r>
              <a:rPr lang="en-US" altLang="zh-TW" dirty="0" smtClean="0"/>
              <a:t>Statistics</a:t>
            </a:r>
            <a:endParaRPr lang="zh-TW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3200400" cy="396875"/>
          </a:xfrm>
        </p:spPr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5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Homework 1 due Oct 1</a:t>
            </a:r>
          </a:p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</a:t>
            </a:r>
            <a:r>
              <a:rPr lang="en-US" dirty="0"/>
              <a:t>[ONIX, OSDI’10; ONOS, HotSDN’14]</a:t>
            </a:r>
            <a:endParaRPr lang="en-US" dirty="0" smtClean="0"/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</a:t>
            </a:r>
            <a:r>
              <a:rPr lang="en-US" altLang="zh-TW"/>
              <a:t>Gathering </a:t>
            </a:r>
            <a:r>
              <a:rPr lang="en-US" altLang="zh-TW" smtClean="0"/>
              <a:t>Statistics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Per-flow setup generates too many entries</a:t>
            </a:r>
          </a:p>
          <a:p>
            <a:r>
              <a:rPr lang="en-US" altLang="zh-TW" dirty="0" smtClean="0"/>
              <a:t>More the controller fetch</a:t>
            </a:r>
            <a:r>
              <a:rPr lang="en-US" altLang="zh-TW" dirty="0">
                <a:sym typeface="Symbol"/>
              </a:rPr>
              <a:t>  </a:t>
            </a:r>
            <a:r>
              <a:rPr lang="en-US" altLang="zh-TW" dirty="0" smtClean="0"/>
              <a:t>longer</a:t>
            </a:r>
          </a:p>
          <a:p>
            <a:r>
              <a:rPr lang="en-US" altLang="zh-TW" dirty="0" smtClean="0"/>
              <a:t>Longer to fetch</a:t>
            </a:r>
            <a:r>
              <a:rPr lang="en-US" altLang="zh-TW" dirty="0">
                <a:sym typeface="Symbol"/>
              </a:rPr>
              <a:t>  </a:t>
            </a:r>
            <a:r>
              <a:rPr lang="en-US" altLang="zh-TW" dirty="0" smtClean="0">
                <a:sym typeface="Symbol"/>
              </a:rPr>
              <a:t>longer </a:t>
            </a:r>
            <a:r>
              <a:rPr lang="en-US" altLang="zh-TW" dirty="0" smtClean="0"/>
              <a:t>the control loop</a:t>
            </a:r>
          </a:p>
          <a:p>
            <a:r>
              <a:rPr lang="en-US" altLang="zh-TW" dirty="0" smtClean="0"/>
              <a:t>In </a:t>
            </a:r>
            <a:r>
              <a:rPr lang="en-US" altLang="zh-TW" dirty="0" err="1" smtClean="0"/>
              <a:t>Hedera</a:t>
            </a:r>
            <a:r>
              <a:rPr lang="en-US" altLang="zh-TW" dirty="0" smtClean="0"/>
              <a:t> (centralized flow scheduler): control loop 5 </a:t>
            </a:r>
            <a:r>
              <a:rPr lang="en-US" altLang="zh-TW" dirty="0" err="1" smtClean="0"/>
              <a:t>secs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BUT workload too ideal, Pareto distribution</a:t>
            </a:r>
          </a:p>
          <a:p>
            <a:r>
              <a:rPr lang="en-US" altLang="zh-TW" dirty="0" smtClean="0"/>
              <a:t>Workload in VL2 (scalable data center network architecture), 5 sec only improves 1~5% over ECMP</a:t>
            </a:r>
          </a:p>
          <a:p>
            <a:r>
              <a:rPr lang="en-US" altLang="zh-TW" dirty="0" smtClean="0"/>
              <a:t>[41], must be less than 0.5 sec to be better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499268" y="5874026"/>
            <a:ext cx="5878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[41] C. </a:t>
            </a:r>
            <a:r>
              <a:rPr lang="en-US" altLang="zh-TW" dirty="0" err="1"/>
              <a:t>Raiciu</a:t>
            </a:r>
            <a:r>
              <a:rPr lang="en-US" altLang="zh-TW" dirty="0"/>
              <a:t>, C. </a:t>
            </a:r>
            <a:r>
              <a:rPr lang="en-US" altLang="zh-TW" dirty="0" err="1"/>
              <a:t>Pluntke</a:t>
            </a:r>
            <a:r>
              <a:rPr lang="en-US" altLang="zh-TW" dirty="0"/>
              <a:t>, S. </a:t>
            </a:r>
            <a:r>
              <a:rPr lang="en-US" altLang="zh-TW" dirty="0" err="1"/>
              <a:t>Barre</a:t>
            </a:r>
            <a:r>
              <a:rPr lang="en-US" altLang="zh-TW" dirty="0"/>
              <a:t>, A. </a:t>
            </a:r>
            <a:r>
              <a:rPr lang="en-US" altLang="zh-TW" dirty="0" err="1"/>
              <a:t>Greenhalgh</a:t>
            </a:r>
            <a:r>
              <a:rPr lang="en-US" altLang="zh-TW" dirty="0"/>
              <a:t>, D. </a:t>
            </a:r>
            <a:r>
              <a:rPr lang="en-US" altLang="zh-TW" dirty="0" err="1"/>
              <a:t>Wischik</a:t>
            </a:r>
            <a:r>
              <a:rPr lang="en-US" altLang="zh-TW" dirty="0"/>
              <a:t>,</a:t>
            </a:r>
          </a:p>
          <a:p>
            <a:r>
              <a:rPr lang="en-US" altLang="zh-TW" dirty="0"/>
              <a:t>and M. Handley. Data center networking with multipath TCP.</a:t>
            </a:r>
          </a:p>
          <a:p>
            <a:r>
              <a:rPr lang="en-US" altLang="zh-TW" dirty="0"/>
              <a:t>In </a:t>
            </a:r>
            <a:r>
              <a:rPr lang="en-US" altLang="zh-TW" dirty="0" err="1"/>
              <a:t>HotNets</a:t>
            </a:r>
            <a:r>
              <a:rPr lang="en-US" altLang="zh-TW" dirty="0"/>
              <a:t> , </a:t>
            </a:r>
            <a:r>
              <a:rPr lang="en-US" altLang="zh-TW" dirty="0" smtClean="0"/>
              <a:t>2010.</a:t>
            </a:r>
            <a:endParaRPr lang="zh-TW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76600" y="6461125"/>
            <a:ext cx="3200400" cy="396875"/>
          </a:xfrm>
        </p:spPr>
        <p:txBody>
          <a:bodyPr/>
          <a:lstStyle/>
          <a:p>
            <a:r>
              <a:rPr lang="en-US" smtClean="0"/>
              <a:t>Software Defined Networking (COMS 6998-10)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4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ONIX: Distributed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Abstractions: It provides general API for management applications.</a:t>
            </a:r>
          </a:p>
          <a:p>
            <a:endParaRPr lang="en-US" dirty="0"/>
          </a:p>
          <a:p>
            <a:r>
              <a:rPr lang="en-US" dirty="0" smtClean="0"/>
              <a:t>Basic functionalities: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distribution primitives between controllers and network elements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Generality</a:t>
            </a:r>
            <a:r>
              <a:rPr lang="en-US" dirty="0"/>
              <a:t>: Support a wide range of network management </a:t>
            </a:r>
            <a:r>
              <a:rPr lang="en-US" dirty="0" smtClean="0"/>
              <a:t>applications</a:t>
            </a:r>
          </a:p>
          <a:p>
            <a:r>
              <a:rPr lang="en-US" b="1" i="1" dirty="0"/>
              <a:t>Scalability</a:t>
            </a:r>
            <a:r>
              <a:rPr lang="en-US" dirty="0"/>
              <a:t>: No inherent limitations due to the </a:t>
            </a:r>
            <a:r>
              <a:rPr lang="en-US" dirty="0" smtClean="0"/>
              <a:t>platform</a:t>
            </a:r>
          </a:p>
          <a:p>
            <a:r>
              <a:rPr lang="en-US" b="1" i="1" dirty="0"/>
              <a:t>Reliability</a:t>
            </a:r>
            <a:r>
              <a:rPr lang="en-US" dirty="0"/>
              <a:t>: Graceful failure handling</a:t>
            </a:r>
          </a:p>
          <a:p>
            <a:r>
              <a:rPr lang="en-US" b="1" i="1" dirty="0"/>
              <a:t>Simplicity</a:t>
            </a:r>
            <a:r>
              <a:rPr lang="en-US" dirty="0"/>
              <a:t>: </a:t>
            </a:r>
            <a:r>
              <a:rPr lang="en-US" dirty="0" smtClean="0"/>
              <a:t>Network </a:t>
            </a:r>
            <a:r>
              <a:rPr lang="en-US" dirty="0"/>
              <a:t>management applications should become </a:t>
            </a:r>
            <a:r>
              <a:rPr lang="en-US" dirty="0" smtClean="0"/>
              <a:t>simpler</a:t>
            </a:r>
          </a:p>
          <a:p>
            <a:r>
              <a:rPr lang="en-US" b="1" i="1" dirty="0" smtClean="0"/>
              <a:t>Performance</a:t>
            </a:r>
            <a:r>
              <a:rPr lang="en-US" dirty="0"/>
              <a:t>: Sufficient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4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828800"/>
            <a:ext cx="904910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components of </a:t>
            </a:r>
            <a:r>
              <a:rPr lang="en-US" dirty="0" err="1" smtClean="0"/>
              <a:t>Onix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Physical </a:t>
            </a:r>
            <a:r>
              <a:rPr lang="en-US" b="1" i="1" dirty="0" smtClean="0"/>
              <a:t>infrastructure</a:t>
            </a:r>
            <a:r>
              <a:rPr lang="en-US" dirty="0" smtClean="0"/>
              <a:t>: switches, routers, and other things.</a:t>
            </a:r>
          </a:p>
          <a:p>
            <a:endParaRPr lang="en-US" dirty="0" smtClean="0"/>
          </a:p>
          <a:p>
            <a:r>
              <a:rPr lang="en-US" b="1" i="1" dirty="0"/>
              <a:t>Connectivity </a:t>
            </a:r>
            <a:r>
              <a:rPr lang="en-US" b="1" i="1" dirty="0" smtClean="0"/>
              <a:t>infrastructure</a:t>
            </a:r>
            <a:r>
              <a:rPr lang="en-US" dirty="0" smtClean="0"/>
              <a:t>: Channels for control messages.</a:t>
            </a:r>
          </a:p>
          <a:p>
            <a:endParaRPr lang="en-US" dirty="0"/>
          </a:p>
          <a:p>
            <a:r>
              <a:rPr lang="en-US" b="1" i="1" dirty="0" err="1" smtClean="0"/>
              <a:t>Onix</a:t>
            </a:r>
            <a:r>
              <a:rPr lang="en-US" dirty="0" smtClean="0"/>
              <a:t>: A distributed system running the controller.</a:t>
            </a:r>
          </a:p>
          <a:p>
            <a:endParaRPr lang="en-US" dirty="0"/>
          </a:p>
          <a:p>
            <a:r>
              <a:rPr lang="en-US" b="1" i="1" dirty="0"/>
              <a:t>Control </a:t>
            </a:r>
            <a:r>
              <a:rPr lang="en-US" b="1" i="1" dirty="0" smtClean="0"/>
              <a:t>logic</a:t>
            </a:r>
            <a:r>
              <a:rPr lang="en-US" dirty="0" smtClean="0"/>
              <a:t>: Network management applications on top of </a:t>
            </a:r>
            <a:r>
              <a:rPr lang="en-US" dirty="0" err="1" smtClean="0"/>
              <a:t>Onix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5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Global View</a:t>
            </a:r>
            <a:r>
              <a:rPr lang="en-US" dirty="0" smtClean="0"/>
              <a:t>: Observe and control a centralized network view which contains all physical network elements.</a:t>
            </a:r>
            <a:endParaRPr lang="en-US" dirty="0"/>
          </a:p>
          <a:p>
            <a:r>
              <a:rPr lang="en-US" b="1" i="1" dirty="0" smtClean="0"/>
              <a:t>Flows</a:t>
            </a:r>
            <a:r>
              <a:rPr lang="en-US" dirty="0" smtClean="0"/>
              <a:t>: The first packet and subsequent packets with the same header are treated in the same way.</a:t>
            </a:r>
          </a:p>
          <a:p>
            <a:r>
              <a:rPr lang="en-US" b="1" i="1" dirty="0"/>
              <a:t>Switch</a:t>
            </a:r>
            <a:r>
              <a:rPr lang="en-US" dirty="0"/>
              <a:t>:  &lt;header: counters, actions</a:t>
            </a:r>
            <a:r>
              <a:rPr lang="en-US" dirty="0" smtClean="0"/>
              <a:t>&gt;</a:t>
            </a:r>
          </a:p>
          <a:p>
            <a:r>
              <a:rPr lang="en-US" b="1" i="1" dirty="0" smtClean="0"/>
              <a:t>Event-based operation</a:t>
            </a:r>
            <a:r>
              <a:rPr lang="en-US" dirty="0" smtClean="0"/>
              <a:t>: The controller operations are triggered by routers or applications.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you like these abstractions for networking management? Why?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Developers program against a network graph</a:t>
            </a:r>
          </a:p>
          <a:p>
            <a:r>
              <a:rPr lang="en-US" dirty="0"/>
              <a:t>Nodes represent physical network entities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52" y="3124200"/>
            <a:ext cx="653284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9" y="3581400"/>
            <a:ext cx="2250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Write flow </a:t>
            </a:r>
            <a:r>
              <a:rPr lang="en-US" sz="2400" dirty="0" smtClean="0"/>
              <a:t>entry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List 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Register </a:t>
            </a:r>
            <a:r>
              <a:rPr lang="en-US" sz="2400" dirty="0"/>
              <a:t>for </a:t>
            </a:r>
            <a:r>
              <a:rPr lang="en-US" sz="2400" dirty="0" smtClean="0"/>
              <a:t>updates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……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Information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599"/>
          </a:xfrm>
        </p:spPr>
        <p:txBody>
          <a:bodyPr>
            <a:normAutofit/>
          </a:bodyPr>
          <a:lstStyle/>
          <a:p>
            <a:r>
              <a:rPr lang="en-US" dirty="0"/>
              <a:t>The NIB is the focal point of the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for applications to </a:t>
            </a:r>
            <a:r>
              <a:rPr lang="en-US" dirty="0" smtClean="0"/>
              <a:t>access</a:t>
            </a:r>
          </a:p>
          <a:p>
            <a:pPr lvl="1"/>
            <a:r>
              <a:rPr lang="en-US" dirty="0"/>
              <a:t>External state changes imported into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Local state changes exported from 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8" y="3886199"/>
            <a:ext cx="72580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and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single physical controller will become the bottlenecks:</a:t>
            </a:r>
          </a:p>
          <a:p>
            <a:pPr lvl="1"/>
            <a:r>
              <a:rPr lang="en-US" dirty="0"/>
              <a:t>Memory: to keep NIB</a:t>
            </a:r>
          </a:p>
          <a:p>
            <a:pPr lvl="1"/>
            <a:r>
              <a:rPr lang="en-US" dirty="0"/>
              <a:t>CPU and bandwidth: to process events</a:t>
            </a:r>
          </a:p>
          <a:p>
            <a:endParaRPr lang="en-US" dirty="0" smtClean="0"/>
          </a:p>
          <a:p>
            <a:r>
              <a:rPr lang="en-US" dirty="0" smtClean="0"/>
              <a:t>Solutions: Partitioning and aggregation</a:t>
            </a:r>
          </a:p>
          <a:p>
            <a:endParaRPr lang="en-US" dirty="0"/>
          </a:p>
          <a:p>
            <a:r>
              <a:rPr lang="en-US" dirty="0" smtClean="0"/>
              <a:t>Now, either performance or consistency will suffer.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Scalability/Reliability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the applications decide the preference for durability and consistency.</a:t>
            </a:r>
          </a:p>
          <a:p>
            <a:endParaRPr lang="en-US" dirty="0" smtClean="0"/>
          </a:p>
          <a:p>
            <a:r>
              <a:rPr lang="en-US" dirty="0" err="1"/>
              <a:t>Onix</a:t>
            </a:r>
            <a:r>
              <a:rPr lang="en-US" dirty="0"/>
              <a:t> provides two built-in storage options</a:t>
            </a:r>
          </a:p>
          <a:p>
            <a:pPr lvl="1"/>
            <a:r>
              <a:rPr lang="en-US" dirty="0"/>
              <a:t>Replicated transactions (SQL) storage</a:t>
            </a:r>
          </a:p>
          <a:p>
            <a:pPr lvl="1"/>
            <a:r>
              <a:rPr lang="en-US" dirty="0"/>
              <a:t>One-hop memory-based DHT</a:t>
            </a:r>
          </a:p>
          <a:p>
            <a:endParaRPr lang="en-US" dirty="0" smtClean="0"/>
          </a:p>
          <a:p>
            <a:r>
              <a:rPr lang="en-US" dirty="0" smtClean="0"/>
              <a:t>What if there are conflicts? The applications should detect and resolve conflicts.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18892"/>
            <a:ext cx="7985125" cy="795508"/>
          </a:xfrm>
        </p:spPr>
        <p:txBody>
          <a:bodyPr/>
          <a:lstStyle/>
          <a:p>
            <a:r>
              <a:rPr lang="en-US" dirty="0" smtClean="0"/>
              <a:t>Home Work 1</a:t>
            </a:r>
            <a:endParaRPr lang="en-US" dirty="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7810682" y="3929324"/>
            <a:ext cx="0" cy="133350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10800000" flipH="1">
            <a:off x="6400799" y="4797686"/>
            <a:ext cx="333557" cy="536314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7228070" y="4484949"/>
            <a:ext cx="498475" cy="80010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6248400" y="4191000"/>
            <a:ext cx="0" cy="114300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7253470" y="3803911"/>
            <a:ext cx="0" cy="67945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H="1">
            <a:off x="9147357" y="3813436"/>
            <a:ext cx="0" cy="979488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5" name="Pentagon 30"/>
          <p:cNvSpPr>
            <a:spLocks noChangeArrowheads="1"/>
          </p:cNvSpPr>
          <p:nvPr/>
        </p:nvSpPr>
        <p:spPr bwMode="auto">
          <a:xfrm>
            <a:off x="5943600" y="5257800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46" name="Pentagon 30"/>
          <p:cNvSpPr>
            <a:spLocks noChangeArrowheads="1"/>
          </p:cNvSpPr>
          <p:nvPr/>
        </p:nvSpPr>
        <p:spPr bwMode="auto">
          <a:xfrm>
            <a:off x="6468561" y="4375802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 </a:t>
            </a:r>
          </a:p>
        </p:txBody>
      </p:sp>
      <p:sp>
        <p:nvSpPr>
          <p:cNvPr id="47" name="Pentagon 30"/>
          <p:cNvSpPr>
            <a:spLocks noChangeArrowheads="1"/>
          </p:cNvSpPr>
          <p:nvPr/>
        </p:nvSpPr>
        <p:spPr bwMode="auto">
          <a:xfrm>
            <a:off x="7287077" y="5238448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vSwitch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50" name="Vinkel 50"/>
          <p:cNvSpPr>
            <a:spLocks noChangeArrowheads="1"/>
          </p:cNvSpPr>
          <p:nvPr/>
        </p:nvSpPr>
        <p:spPr bwMode="auto">
          <a:xfrm rot="5400000">
            <a:off x="6490516" y="2196284"/>
            <a:ext cx="722711" cy="1359344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0"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noProof="1" smtClean="0">
                <a:solidFill>
                  <a:schemeClr val="bg1"/>
                </a:solidFill>
                <a:latin typeface="Calibri"/>
                <a:cs typeface="Calibri"/>
                <a:sym typeface="Times New Roman" pitchFamily="-1" charset="0"/>
              </a:rPr>
              <a:t>IFloodlight-Module</a:t>
            </a:r>
            <a:endParaRPr sz="1600" noProof="1">
              <a:solidFill>
                <a:schemeClr val="bg1"/>
              </a:solidFill>
              <a:latin typeface="Calibri"/>
              <a:cs typeface="Calibri"/>
              <a:sym typeface="Times New Roman" pitchFamily="-1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684" y="4249395"/>
            <a:ext cx="1078970" cy="390807"/>
          </a:xfrm>
          <a:prstGeom prst="rect">
            <a:avLst/>
          </a:prstGeom>
        </p:spPr>
      </p:pic>
      <p:sp>
        <p:nvSpPr>
          <p:cNvPr id="36" name="Vinkel 50"/>
          <p:cNvSpPr>
            <a:spLocks noChangeArrowheads="1"/>
          </p:cNvSpPr>
          <p:nvPr/>
        </p:nvSpPr>
        <p:spPr bwMode="auto">
          <a:xfrm rot="5400000">
            <a:off x="8043937" y="1154883"/>
            <a:ext cx="722711" cy="1359344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0"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noProof="1" smtClean="0">
                <a:solidFill>
                  <a:schemeClr val="bg1"/>
                </a:solidFill>
                <a:latin typeface="Calibri"/>
                <a:cs typeface="Calibri"/>
                <a:sym typeface="Times New Roman" pitchFamily="-1" charset="0"/>
              </a:rPr>
              <a:t>External Application</a:t>
            </a:r>
            <a:endParaRPr sz="1600" noProof="1">
              <a:solidFill>
                <a:schemeClr val="bg1"/>
              </a:solidFill>
              <a:latin typeface="Calibri"/>
              <a:cs typeface="Calibri"/>
              <a:sym typeface="Times New Roman" pitchFamily="-1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8207848" y="2248017"/>
            <a:ext cx="345440" cy="1178560"/>
          </a:xfrm>
          <a:prstGeom prst="upDown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/>
              </a:gs>
              <a:gs pos="100000">
                <a:schemeClr val="bg1"/>
              </a:gs>
            </a:gsLst>
          </a:gra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2168" y="2654417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49" name="Vinkel 50"/>
          <p:cNvSpPr>
            <a:spLocks noChangeArrowheads="1"/>
          </p:cNvSpPr>
          <p:nvPr/>
        </p:nvSpPr>
        <p:spPr bwMode="auto">
          <a:xfrm>
            <a:off x="5715000" y="3429000"/>
            <a:ext cx="3429000" cy="685800"/>
          </a:xfrm>
          <a:prstGeom prst="roundRect">
            <a:avLst/>
          </a:prstGeom>
          <a:solidFill>
            <a:srgbClr val="09213B"/>
          </a:solidFill>
          <a:ln w="25400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indent="-342802"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noProof="1" smtClean="0">
                <a:solidFill>
                  <a:schemeClr val="bg1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Floodlight Controller</a:t>
            </a:r>
            <a:endParaRPr noProof="1">
              <a:solidFill>
                <a:schemeClr val="bg1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52400" y="1295400"/>
            <a:ext cx="5791200" cy="5257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There is a learning switch module and a firewall module in Floodlight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IFloodlightModule</a:t>
            </a:r>
            <a:r>
              <a:rPr lang="en-US" dirty="0"/>
              <a:t>, </a:t>
            </a:r>
            <a:r>
              <a:rPr lang="en-US" dirty="0" err="1"/>
              <a:t>IOFMessageListener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Need to process </a:t>
            </a:r>
            <a:r>
              <a:rPr lang="en-US" dirty="0" err="1" smtClean="0"/>
              <a:t>OpenFlow</a:t>
            </a:r>
            <a:r>
              <a:rPr lang="en-US" dirty="0" smtClean="0"/>
              <a:t> messages</a:t>
            </a:r>
          </a:p>
          <a:p>
            <a:pPr lvl="1"/>
            <a:r>
              <a:rPr lang="en-US" dirty="0" err="1" smtClean="0"/>
              <a:t>PacketIn</a:t>
            </a:r>
            <a:r>
              <a:rPr lang="en-US" dirty="0" smtClean="0"/>
              <a:t>: switch generates </a:t>
            </a:r>
            <a:r>
              <a:rPr lang="en-US" dirty="0" err="1" smtClean="0"/>
              <a:t>PacketIn</a:t>
            </a:r>
            <a:r>
              <a:rPr lang="en-US" dirty="0" smtClean="0"/>
              <a:t> message for first packet of a flow</a:t>
            </a:r>
            <a:endParaRPr lang="en-US" dirty="0"/>
          </a:p>
          <a:p>
            <a:pPr lvl="1"/>
            <a:r>
              <a:rPr lang="en-US" dirty="0" err="1" smtClean="0"/>
              <a:t>PacketOut</a:t>
            </a:r>
            <a:r>
              <a:rPr lang="en-US" dirty="0" smtClean="0"/>
              <a:t>: used by controller to send a packet through data plane</a:t>
            </a:r>
          </a:p>
          <a:p>
            <a:pPr lvl="1"/>
            <a:r>
              <a:rPr lang="en-US" dirty="0" err="1" smtClean="0"/>
              <a:t>FlowMod</a:t>
            </a:r>
            <a:r>
              <a:rPr lang="en-US" dirty="0" smtClean="0"/>
              <a:t>: used by controller to modify flow table entries (add/delete/modify)</a:t>
            </a:r>
          </a:p>
          <a:p>
            <a:pPr lvl="1"/>
            <a:r>
              <a:rPr lang="en-US" dirty="0" err="1" smtClean="0"/>
              <a:t>FlowRemoved</a:t>
            </a:r>
            <a:r>
              <a:rPr lang="en-US" dirty="0" smtClean="0"/>
              <a:t>: used by switch to notify controller about flow entry time out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72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Discussion: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we need strong consistency for NIB stored in controllers?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 err="1" smtClean="0"/>
              <a:t>Onix</a:t>
            </a:r>
            <a:r>
              <a:rPr lang="en-US" dirty="0" smtClean="0"/>
              <a:t> do better than asking applications for consistency preference and resolving conflicts?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Scaling: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fr-FR" dirty="0"/>
              <a:t>Multiple dimensions </a:t>
            </a:r>
            <a:r>
              <a:rPr lang="fr-FR" dirty="0" err="1"/>
              <a:t>available</a:t>
            </a:r>
            <a:r>
              <a:rPr lang="fr-FR" dirty="0"/>
              <a:t> to applications:</a:t>
            </a:r>
          </a:p>
          <a:p>
            <a:pPr lvl="1"/>
            <a:r>
              <a:rPr lang="en-US" dirty="0" err="1"/>
              <a:t>Onix</a:t>
            </a:r>
            <a:r>
              <a:rPr lang="en-US" dirty="0"/>
              <a:t> instances with different computations tasks</a:t>
            </a:r>
          </a:p>
          <a:p>
            <a:pPr lvl="1"/>
            <a:r>
              <a:rPr lang="en-US" dirty="0" err="1"/>
              <a:t>Onix</a:t>
            </a:r>
            <a:r>
              <a:rPr lang="en-US" dirty="0"/>
              <a:t> instances have only subsets of the NIB</a:t>
            </a:r>
          </a:p>
          <a:p>
            <a:pPr lvl="1"/>
            <a:r>
              <a:rPr lang="en-US" dirty="0"/>
              <a:t>Switches connect to a subset of </a:t>
            </a:r>
            <a:r>
              <a:rPr lang="en-US" dirty="0" err="1"/>
              <a:t>Onix</a:t>
            </a:r>
            <a:r>
              <a:rPr lang="en-US" dirty="0"/>
              <a:t> </a:t>
            </a:r>
            <a:r>
              <a:rPr lang="en-US" dirty="0" smtClean="0"/>
              <a:t>instances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4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Scaling: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fidelity of information before disseminating within the cluster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04876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Scaling: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fidelity of information before disseminating within the cluster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81" y="3154794"/>
            <a:ext cx="6989619" cy="276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Network Element &amp; Link Failures</a:t>
            </a:r>
            <a:r>
              <a:rPr lang="en-US" dirty="0"/>
              <a:t>: Applications' </a:t>
            </a:r>
            <a:r>
              <a:rPr lang="en-US" dirty="0" smtClean="0"/>
              <a:t>responsibility</a:t>
            </a:r>
          </a:p>
          <a:p>
            <a:endParaRPr lang="en-US" dirty="0"/>
          </a:p>
          <a:p>
            <a:r>
              <a:rPr lang="en-US" b="1" i="1" dirty="0" smtClean="0"/>
              <a:t>Management Connectivity </a:t>
            </a:r>
            <a:r>
              <a:rPr lang="en-US" b="1" i="1" dirty="0"/>
              <a:t>Infrastructure Failures</a:t>
            </a:r>
            <a:r>
              <a:rPr lang="en-US" dirty="0"/>
              <a:t>: Assumed </a:t>
            </a:r>
            <a:r>
              <a:rPr lang="en-US" dirty="0" smtClean="0"/>
              <a:t>reliable</a:t>
            </a:r>
          </a:p>
          <a:p>
            <a:endParaRPr lang="en-US" dirty="0"/>
          </a:p>
          <a:p>
            <a:r>
              <a:rPr lang="en-US" b="1" i="1" dirty="0" err="1"/>
              <a:t>Onix</a:t>
            </a:r>
            <a:r>
              <a:rPr lang="en-US" b="1" i="1" dirty="0"/>
              <a:t> Failures</a:t>
            </a:r>
            <a:r>
              <a:rPr lang="en-US" dirty="0"/>
              <a:t>: </a:t>
            </a:r>
            <a:r>
              <a:rPr lang="en-US" dirty="0" err="1"/>
              <a:t>Onix</a:t>
            </a:r>
            <a:r>
              <a:rPr lang="en-US" dirty="0"/>
              <a:t> provides distributed coordination facilities provided for app failover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Onix</a:t>
            </a:r>
            <a:r>
              <a:rPr lang="en-US" dirty="0"/>
              <a:t> solves state distribution for developers</a:t>
            </a:r>
          </a:p>
          <a:p>
            <a:r>
              <a:rPr lang="en-US" dirty="0"/>
              <a:t>The designers of management applications still have to understand the scalability implications of their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OSDI’10; </a:t>
            </a:r>
            <a:r>
              <a:rPr lang="en-US" dirty="0" smtClean="0">
                <a:solidFill>
                  <a:srgbClr val="FF0000"/>
                </a:solidFill>
              </a:rPr>
              <a:t>ONOS, HotSDN’14</a:t>
            </a:r>
            <a:r>
              <a:rPr lang="en-US" dirty="0" smtClean="0"/>
              <a:t>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9/22/14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3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1433945"/>
            <a:ext cx="9143998" cy="2435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463260"/>
            <a:ext cx="9143998" cy="2333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135626" y="1463260"/>
            <a:ext cx="9407544" cy="2333724"/>
          </a:xfrm>
          <a:custGeom>
            <a:avLst/>
            <a:gdLst/>
            <a:ahLst/>
            <a:cxnLst/>
            <a:rect l="l" t="t" r="r" b="b"/>
            <a:pathLst>
              <a:path w="9407544" h="2333724">
                <a:moveTo>
                  <a:pt x="9279625" y="0"/>
                </a:moveTo>
                <a:lnTo>
                  <a:pt x="135626" y="0"/>
                </a:lnTo>
              </a:path>
              <a:path w="9407544" h="2333724">
                <a:moveTo>
                  <a:pt x="135626" y="2333724"/>
                </a:moveTo>
                <a:lnTo>
                  <a:pt x="9279625" y="2333724"/>
                </a:lnTo>
              </a:path>
            </a:pathLst>
          </a:custGeom>
          <a:ln w="9524">
            <a:solidFill>
              <a:srgbClr val="4191C5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91300" y="0"/>
            <a:ext cx="1952699" cy="585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887" y="2096070"/>
            <a:ext cx="5143910" cy="1211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29054" marR="57150" defTabSz="457200">
              <a:lnSpc>
                <a:spcPts val="5005"/>
              </a:lnSpc>
              <a:spcBef>
                <a:spcPts val="250"/>
              </a:spcBef>
            </a:pPr>
            <a:r>
              <a:rPr sz="4800" b="1" dirty="0" smtClean="0">
                <a:solidFill>
                  <a:srgbClr val="FEFFFE"/>
                </a:solidFill>
                <a:latin typeface="Arial"/>
                <a:cs typeface="Arial"/>
              </a:rPr>
              <a:t>ONOS</a:t>
            </a:r>
            <a:endParaRPr sz="480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457200">
              <a:lnSpc>
                <a:spcPct val="95825"/>
              </a:lnSpc>
              <a:spcBef>
                <a:spcPts val="802"/>
              </a:spcBef>
            </a:pPr>
            <a:r>
              <a:rPr sz="3000" dirty="0" smtClean="0">
                <a:solidFill>
                  <a:srgbClr val="FEFFFE"/>
                </a:solidFill>
                <a:latin typeface="Arial"/>
                <a:cs typeface="Arial"/>
              </a:rPr>
              <a:t>Towards a</a:t>
            </a:r>
            <a:r>
              <a:rPr sz="3000" dirty="0" smtClean="0">
                <a:solidFill>
                  <a:srgbClr val="FEFFFF"/>
                </a:solidFill>
                <a:latin typeface="Arial"/>
                <a:cs typeface="Arial"/>
              </a:rPr>
              <a:t>n Open, Distributed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5107" y="2901582"/>
            <a:ext cx="1543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srgbClr val="FEFFFF"/>
                </a:solidFill>
                <a:latin typeface="Arial"/>
                <a:cs typeface="Arial"/>
              </a:rPr>
              <a:t>SDN OS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9764" y="4247438"/>
            <a:ext cx="514640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145"/>
              </a:lnSpc>
              <a:spcBef>
                <a:spcPts val="107"/>
              </a:spcBef>
            </a:pPr>
            <a:r>
              <a:rPr sz="2000" dirty="0" smtClean="0">
                <a:solidFill>
                  <a:prstClr val="black"/>
                </a:solidFill>
                <a:latin typeface="Arial"/>
                <a:cs typeface="Arial"/>
              </a:rPr>
              <a:t>Pankaj Berde, Matteo Gerola, Jonathan Hart,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3186" y="4247438"/>
            <a:ext cx="157428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145"/>
              </a:lnSpc>
              <a:spcBef>
                <a:spcPts val="107"/>
              </a:spcBef>
            </a:pPr>
            <a:r>
              <a:rPr sz="2000" dirty="0" smtClean="0">
                <a:solidFill>
                  <a:prstClr val="black"/>
                </a:solidFill>
                <a:latin typeface="Arial"/>
                <a:cs typeface="Arial"/>
              </a:rPr>
              <a:t>Yuta Higuchi,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7278" y="4552238"/>
            <a:ext cx="7553617" cy="584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0468" marR="1029359" algn="ctr" defTabSz="457200">
              <a:lnSpc>
                <a:spcPts val="2145"/>
              </a:lnSpc>
              <a:spcBef>
                <a:spcPts val="107"/>
              </a:spcBef>
            </a:pPr>
            <a:r>
              <a:rPr sz="2000" dirty="0" smtClean="0">
                <a:solidFill>
                  <a:prstClr val="black"/>
                </a:solidFill>
                <a:latin typeface="Arial"/>
                <a:cs typeface="Arial"/>
              </a:rPr>
              <a:t>Masayoshi Kobayashi, Toshio Koide, Bob Lantz,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ct val="95825"/>
              </a:lnSpc>
            </a:pPr>
            <a:r>
              <a:rPr sz="2000" dirty="0" smtClean="0">
                <a:solidFill>
                  <a:prstClr val="black"/>
                </a:solidFill>
                <a:latin typeface="Arial"/>
                <a:cs typeface="Arial"/>
              </a:rPr>
              <a:t>Brian O’Conno</a:t>
            </a:r>
            <a:r>
              <a:rPr sz="2000" spc="-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 smtClean="0">
                <a:solidFill>
                  <a:prstClr val="black"/>
                </a:solidFill>
                <a:latin typeface="Arial"/>
                <a:cs typeface="Arial"/>
              </a:rPr>
              <a:t>, Pavlin Radoslavov, William Snow, Guru Parulkar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4120" y="5393501"/>
            <a:ext cx="7531416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735"/>
              </a:lnSpc>
              <a:spcBef>
                <a:spcPts val="86"/>
              </a:spcBef>
            </a:pPr>
            <a:r>
              <a:rPr sz="1600" i="1" dirty="0" smtClean="0">
                <a:solidFill>
                  <a:prstClr val="black"/>
                </a:solidFill>
                <a:latin typeface="Arial"/>
                <a:cs typeface="Arial"/>
              </a:rPr>
              <a:t>Open Networking Laboratory, NEC Corporation of America, Create-Net, Stanford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A6A6A6"/>
                </a:solidFill>
              </a:rPr>
              <a:t>9/22/14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42B77-D34C-443A-9BA4-2E8748A6D936}" type="slidenum">
              <a:rPr lang="en-US" sz="1200" smtClean="0">
                <a:solidFill>
                  <a:srgbClr val="A6A6A6"/>
                </a:solidFill>
              </a:rPr>
              <a:pPr algn="r"/>
              <a:t>37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2743200" y="6461125"/>
            <a:ext cx="3505200" cy="396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Software Defined Networking (COMS 6998-10)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8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 118"/>
          <p:cNvSpPr txBox="1"/>
          <p:nvPr/>
        </p:nvSpPr>
        <p:spPr>
          <a:xfrm>
            <a:off x="6579523" y="5815348"/>
            <a:ext cx="756458" cy="56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6" defTabSz="457200">
              <a:lnSpc>
                <a:spcPts val="1839"/>
              </a:lnSpc>
              <a:spcBef>
                <a:spcPts val="92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378334" y="5602777"/>
            <a:ext cx="626360" cy="44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7844" defTabSz="457200">
              <a:lnSpc>
                <a:spcPts val="1400"/>
              </a:lnSpc>
              <a:spcBef>
                <a:spcPts val="43"/>
              </a:spcBef>
            </a:pPr>
            <a:endParaRPr sz="1400">
              <a:solidFill>
                <a:prstClr val="black"/>
              </a:solidFill>
              <a:latin typeface="Calibri"/>
            </a:endParaRPr>
          </a:p>
          <a:p>
            <a:pPr marL="287139" defTabSz="457200">
              <a:lnSpc>
                <a:spcPts val="2030"/>
              </a:lnSpc>
              <a:spcBef>
                <a:spcPts val="101"/>
              </a:spcBef>
            </a:pPr>
            <a:r>
              <a:rPr sz="2700" baseline="-1610" dirty="0" smtClean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767348" y="5324302"/>
            <a:ext cx="3150523" cy="1271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817966" y="5353636"/>
            <a:ext cx="3048476" cy="1173446"/>
          </a:xfrm>
          <a:custGeom>
            <a:avLst/>
            <a:gdLst/>
            <a:ahLst/>
            <a:cxnLst/>
            <a:rect l="l" t="t" r="r" b="b"/>
            <a:pathLst>
              <a:path w="3048476" h="1173446">
                <a:moveTo>
                  <a:pt x="2949766" y="415965"/>
                </a:moveTo>
                <a:lnTo>
                  <a:pt x="2960790" y="400755"/>
                </a:lnTo>
                <a:lnTo>
                  <a:pt x="2966980" y="390022"/>
                </a:lnTo>
                <a:lnTo>
                  <a:pt x="2973877" y="374222"/>
                </a:lnTo>
                <a:lnTo>
                  <a:pt x="2978251" y="358436"/>
                </a:lnTo>
                <a:lnTo>
                  <a:pt x="2980171" y="342724"/>
                </a:lnTo>
                <a:lnTo>
                  <a:pt x="2979704" y="327150"/>
                </a:lnTo>
                <a:lnTo>
                  <a:pt x="2976918" y="311777"/>
                </a:lnTo>
                <a:lnTo>
                  <a:pt x="2971881" y="296665"/>
                </a:lnTo>
                <a:lnTo>
                  <a:pt x="2964662" y="281878"/>
                </a:lnTo>
                <a:lnTo>
                  <a:pt x="2955327" y="267479"/>
                </a:lnTo>
                <a:lnTo>
                  <a:pt x="2943946" y="253529"/>
                </a:lnTo>
                <a:lnTo>
                  <a:pt x="2930585" y="240091"/>
                </a:lnTo>
                <a:lnTo>
                  <a:pt x="2915313" y="227228"/>
                </a:lnTo>
                <a:lnTo>
                  <a:pt x="2898198" y="215001"/>
                </a:lnTo>
                <a:lnTo>
                  <a:pt x="2879308" y="203473"/>
                </a:lnTo>
                <a:lnTo>
                  <a:pt x="2858710" y="192707"/>
                </a:lnTo>
                <a:lnTo>
                  <a:pt x="2836472" y="182765"/>
                </a:lnTo>
                <a:lnTo>
                  <a:pt x="2812663" y="173709"/>
                </a:lnTo>
                <a:lnTo>
                  <a:pt x="2787350" y="165601"/>
                </a:lnTo>
                <a:lnTo>
                  <a:pt x="2760602" y="158505"/>
                </a:lnTo>
                <a:lnTo>
                  <a:pt x="2732486" y="152483"/>
                </a:lnTo>
                <a:lnTo>
                  <a:pt x="2703069" y="147596"/>
                </a:lnTo>
                <a:lnTo>
                  <a:pt x="2702041" y="144742"/>
                </a:lnTo>
                <a:lnTo>
                  <a:pt x="2692470" y="125198"/>
                </a:lnTo>
                <a:lnTo>
                  <a:pt x="2678850" y="106452"/>
                </a:lnTo>
                <a:lnTo>
                  <a:pt x="2661364" y="88668"/>
                </a:lnTo>
                <a:lnTo>
                  <a:pt x="2640192" y="72012"/>
                </a:lnTo>
                <a:lnTo>
                  <a:pt x="2615516" y="56648"/>
                </a:lnTo>
                <a:lnTo>
                  <a:pt x="2587516" y="42739"/>
                </a:lnTo>
                <a:lnTo>
                  <a:pt x="2565366" y="33696"/>
                </a:lnTo>
                <a:lnTo>
                  <a:pt x="2542262" y="25746"/>
                </a:lnTo>
                <a:lnTo>
                  <a:pt x="2518331" y="18885"/>
                </a:lnTo>
                <a:lnTo>
                  <a:pt x="2493695" y="13106"/>
                </a:lnTo>
                <a:lnTo>
                  <a:pt x="2468479" y="8405"/>
                </a:lnTo>
                <a:lnTo>
                  <a:pt x="2442807" y="4776"/>
                </a:lnTo>
                <a:lnTo>
                  <a:pt x="2416803" y="2214"/>
                </a:lnTo>
                <a:lnTo>
                  <a:pt x="2390591" y="714"/>
                </a:lnTo>
                <a:lnTo>
                  <a:pt x="2364296" y="269"/>
                </a:lnTo>
                <a:lnTo>
                  <a:pt x="2338041" y="876"/>
                </a:lnTo>
                <a:lnTo>
                  <a:pt x="2311952" y="2528"/>
                </a:lnTo>
                <a:lnTo>
                  <a:pt x="2286151" y="5220"/>
                </a:lnTo>
                <a:lnTo>
                  <a:pt x="2260763" y="8946"/>
                </a:lnTo>
                <a:lnTo>
                  <a:pt x="2235913" y="13702"/>
                </a:lnTo>
                <a:lnTo>
                  <a:pt x="2211724" y="19482"/>
                </a:lnTo>
                <a:lnTo>
                  <a:pt x="2188321" y="26281"/>
                </a:lnTo>
                <a:lnTo>
                  <a:pt x="2165828" y="34093"/>
                </a:lnTo>
                <a:lnTo>
                  <a:pt x="2144368" y="42913"/>
                </a:lnTo>
                <a:lnTo>
                  <a:pt x="2124067" y="52735"/>
                </a:lnTo>
                <a:lnTo>
                  <a:pt x="2105048" y="63555"/>
                </a:lnTo>
                <a:lnTo>
                  <a:pt x="2103082" y="62217"/>
                </a:lnTo>
                <a:lnTo>
                  <a:pt x="2083142" y="50084"/>
                </a:lnTo>
                <a:lnTo>
                  <a:pt x="2061076" y="39079"/>
                </a:lnTo>
                <a:lnTo>
                  <a:pt x="2037057" y="29276"/>
                </a:lnTo>
                <a:lnTo>
                  <a:pt x="2011258" y="20750"/>
                </a:lnTo>
                <a:lnTo>
                  <a:pt x="1974712" y="11559"/>
                </a:lnTo>
                <a:lnTo>
                  <a:pt x="1951295" y="7193"/>
                </a:lnTo>
                <a:lnTo>
                  <a:pt x="1927599" y="3872"/>
                </a:lnTo>
                <a:lnTo>
                  <a:pt x="1903732" y="1579"/>
                </a:lnTo>
                <a:lnTo>
                  <a:pt x="1879799" y="294"/>
                </a:lnTo>
                <a:lnTo>
                  <a:pt x="1855907" y="0"/>
                </a:lnTo>
                <a:lnTo>
                  <a:pt x="1832161" y="676"/>
                </a:lnTo>
                <a:lnTo>
                  <a:pt x="1808668" y="2305"/>
                </a:lnTo>
                <a:lnTo>
                  <a:pt x="1785534" y="4868"/>
                </a:lnTo>
                <a:lnTo>
                  <a:pt x="1762866" y="8347"/>
                </a:lnTo>
                <a:lnTo>
                  <a:pt x="1740769" y="12723"/>
                </a:lnTo>
                <a:lnTo>
                  <a:pt x="1719349" y="17976"/>
                </a:lnTo>
                <a:lnTo>
                  <a:pt x="1698714" y="24089"/>
                </a:lnTo>
                <a:lnTo>
                  <a:pt x="1678968" y="31043"/>
                </a:lnTo>
                <a:lnTo>
                  <a:pt x="1660219" y="38820"/>
                </a:lnTo>
                <a:lnTo>
                  <a:pt x="1642572" y="47399"/>
                </a:lnTo>
                <a:lnTo>
                  <a:pt x="1626134" y="56764"/>
                </a:lnTo>
                <a:lnTo>
                  <a:pt x="1611011" y="66896"/>
                </a:lnTo>
                <a:lnTo>
                  <a:pt x="1597308" y="77775"/>
                </a:lnTo>
                <a:lnTo>
                  <a:pt x="1585133" y="89383"/>
                </a:lnTo>
                <a:lnTo>
                  <a:pt x="1581209" y="87385"/>
                </a:lnTo>
                <a:lnTo>
                  <a:pt x="1559105" y="77130"/>
                </a:lnTo>
                <a:lnTo>
                  <a:pt x="1535561" y="67826"/>
                </a:lnTo>
                <a:lnTo>
                  <a:pt x="1510687" y="59516"/>
                </a:lnTo>
                <a:lnTo>
                  <a:pt x="1469977" y="48732"/>
                </a:lnTo>
                <a:lnTo>
                  <a:pt x="1441636" y="43012"/>
                </a:lnTo>
                <a:lnTo>
                  <a:pt x="1412893" y="38566"/>
                </a:lnTo>
                <a:lnTo>
                  <a:pt x="1383879" y="35372"/>
                </a:lnTo>
                <a:lnTo>
                  <a:pt x="1354725" y="33410"/>
                </a:lnTo>
                <a:lnTo>
                  <a:pt x="1325561" y="32658"/>
                </a:lnTo>
                <a:lnTo>
                  <a:pt x="1296518" y="33095"/>
                </a:lnTo>
                <a:lnTo>
                  <a:pt x="1267728" y="34701"/>
                </a:lnTo>
                <a:lnTo>
                  <a:pt x="1239321" y="37454"/>
                </a:lnTo>
                <a:lnTo>
                  <a:pt x="1211427" y="41333"/>
                </a:lnTo>
                <a:lnTo>
                  <a:pt x="1184178" y="46317"/>
                </a:lnTo>
                <a:lnTo>
                  <a:pt x="1157705" y="52386"/>
                </a:lnTo>
                <a:lnTo>
                  <a:pt x="1132137" y="59518"/>
                </a:lnTo>
                <a:lnTo>
                  <a:pt x="1107607" y="67692"/>
                </a:lnTo>
                <a:lnTo>
                  <a:pt x="1084245" y="76887"/>
                </a:lnTo>
                <a:lnTo>
                  <a:pt x="1062181" y="87082"/>
                </a:lnTo>
                <a:lnTo>
                  <a:pt x="1041546" y="98256"/>
                </a:lnTo>
                <a:lnTo>
                  <a:pt x="1022472" y="110388"/>
                </a:lnTo>
                <a:lnTo>
                  <a:pt x="1005088" y="123457"/>
                </a:lnTo>
                <a:lnTo>
                  <a:pt x="989527" y="137442"/>
                </a:lnTo>
                <a:lnTo>
                  <a:pt x="975629" y="133335"/>
                </a:lnTo>
                <a:lnTo>
                  <a:pt x="947190" y="125891"/>
                </a:lnTo>
                <a:lnTo>
                  <a:pt x="917982" y="119481"/>
                </a:lnTo>
                <a:lnTo>
                  <a:pt x="888107" y="114118"/>
                </a:lnTo>
                <a:lnTo>
                  <a:pt x="857668" y="109810"/>
                </a:lnTo>
                <a:lnTo>
                  <a:pt x="826768" y="106570"/>
                </a:lnTo>
                <a:lnTo>
                  <a:pt x="795511" y="104408"/>
                </a:lnTo>
                <a:lnTo>
                  <a:pt x="763999" y="103335"/>
                </a:lnTo>
                <a:lnTo>
                  <a:pt x="748180" y="103210"/>
                </a:lnTo>
                <a:lnTo>
                  <a:pt x="732336" y="103362"/>
                </a:lnTo>
                <a:lnTo>
                  <a:pt x="700624" y="104499"/>
                </a:lnTo>
                <a:lnTo>
                  <a:pt x="646316" y="109066"/>
                </a:lnTo>
                <a:lnTo>
                  <a:pt x="609125" y="114179"/>
                </a:lnTo>
                <a:lnTo>
                  <a:pt x="573315" y="120756"/>
                </a:lnTo>
                <a:lnTo>
                  <a:pt x="538990" y="128723"/>
                </a:lnTo>
                <a:lnTo>
                  <a:pt x="506255" y="138009"/>
                </a:lnTo>
                <a:lnTo>
                  <a:pt x="475215" y="148541"/>
                </a:lnTo>
                <a:lnTo>
                  <a:pt x="445975" y="160248"/>
                </a:lnTo>
                <a:lnTo>
                  <a:pt x="418639" y="173056"/>
                </a:lnTo>
                <a:lnTo>
                  <a:pt x="393312" y="186894"/>
                </a:lnTo>
                <a:lnTo>
                  <a:pt x="370100" y="201688"/>
                </a:lnTo>
                <a:lnTo>
                  <a:pt x="349107" y="217368"/>
                </a:lnTo>
                <a:lnTo>
                  <a:pt x="330438" y="233860"/>
                </a:lnTo>
                <a:lnTo>
                  <a:pt x="314197" y="251093"/>
                </a:lnTo>
                <a:lnTo>
                  <a:pt x="289423" y="287489"/>
                </a:lnTo>
                <a:lnTo>
                  <a:pt x="275622" y="325980"/>
                </a:lnTo>
                <a:lnTo>
                  <a:pt x="273099" y="345829"/>
                </a:lnTo>
                <a:lnTo>
                  <a:pt x="273635" y="365985"/>
                </a:lnTo>
                <a:lnTo>
                  <a:pt x="277333" y="386376"/>
                </a:lnTo>
                <a:lnTo>
                  <a:pt x="274767" y="390029"/>
                </a:lnTo>
                <a:lnTo>
                  <a:pt x="254473" y="391494"/>
                </a:lnTo>
                <a:lnTo>
                  <a:pt x="239787" y="393015"/>
                </a:lnTo>
                <a:lnTo>
                  <a:pt x="225323" y="394904"/>
                </a:lnTo>
                <a:lnTo>
                  <a:pt x="211102" y="397152"/>
                </a:lnTo>
                <a:lnTo>
                  <a:pt x="197146" y="399754"/>
                </a:lnTo>
                <a:lnTo>
                  <a:pt x="183477" y="402700"/>
                </a:lnTo>
                <a:lnTo>
                  <a:pt x="170118" y="405984"/>
                </a:lnTo>
                <a:lnTo>
                  <a:pt x="157090" y="409599"/>
                </a:lnTo>
                <a:lnTo>
                  <a:pt x="144415" y="413536"/>
                </a:lnTo>
                <a:lnTo>
                  <a:pt x="132115" y="417789"/>
                </a:lnTo>
                <a:lnTo>
                  <a:pt x="120212" y="422350"/>
                </a:lnTo>
                <a:lnTo>
                  <a:pt x="108728" y="427211"/>
                </a:lnTo>
                <a:lnTo>
                  <a:pt x="97686" y="432365"/>
                </a:lnTo>
                <a:lnTo>
                  <a:pt x="87106" y="437805"/>
                </a:lnTo>
                <a:lnTo>
                  <a:pt x="77012" y="443523"/>
                </a:lnTo>
                <a:lnTo>
                  <a:pt x="67425" y="449511"/>
                </a:lnTo>
                <a:lnTo>
                  <a:pt x="58367" y="455763"/>
                </a:lnTo>
                <a:lnTo>
                  <a:pt x="49859" y="462270"/>
                </a:lnTo>
                <a:lnTo>
                  <a:pt x="41925" y="469026"/>
                </a:lnTo>
                <a:lnTo>
                  <a:pt x="30109" y="480721"/>
                </a:lnTo>
                <a:lnTo>
                  <a:pt x="20282" y="492688"/>
                </a:lnTo>
                <a:lnTo>
                  <a:pt x="12416" y="504871"/>
                </a:lnTo>
                <a:lnTo>
                  <a:pt x="6483" y="517212"/>
                </a:lnTo>
                <a:lnTo>
                  <a:pt x="2455" y="529656"/>
                </a:lnTo>
                <a:lnTo>
                  <a:pt x="303" y="542145"/>
                </a:lnTo>
                <a:lnTo>
                  <a:pt x="0" y="554622"/>
                </a:lnTo>
                <a:lnTo>
                  <a:pt x="1516" y="567030"/>
                </a:lnTo>
                <a:lnTo>
                  <a:pt x="4824" y="579313"/>
                </a:lnTo>
                <a:lnTo>
                  <a:pt x="9897" y="591414"/>
                </a:lnTo>
                <a:lnTo>
                  <a:pt x="16704" y="603276"/>
                </a:lnTo>
                <a:lnTo>
                  <a:pt x="25219" y="614842"/>
                </a:lnTo>
                <a:lnTo>
                  <a:pt x="35414" y="626055"/>
                </a:lnTo>
                <a:lnTo>
                  <a:pt x="47259" y="636858"/>
                </a:lnTo>
                <a:lnTo>
                  <a:pt x="60727" y="647195"/>
                </a:lnTo>
                <a:lnTo>
                  <a:pt x="75790" y="657009"/>
                </a:lnTo>
                <a:lnTo>
                  <a:pt x="92420" y="666243"/>
                </a:lnTo>
                <a:lnTo>
                  <a:pt x="110587" y="674839"/>
                </a:lnTo>
                <a:lnTo>
                  <a:pt x="130265" y="682742"/>
                </a:lnTo>
                <a:lnTo>
                  <a:pt x="151425" y="689894"/>
                </a:lnTo>
                <a:lnTo>
                  <a:pt x="138742" y="697438"/>
                </a:lnTo>
                <a:lnTo>
                  <a:pt x="126052" y="706059"/>
                </a:lnTo>
                <a:lnTo>
                  <a:pt x="114564" y="715062"/>
                </a:lnTo>
                <a:lnTo>
                  <a:pt x="104299" y="724412"/>
                </a:lnTo>
                <a:lnTo>
                  <a:pt x="95279" y="734074"/>
                </a:lnTo>
                <a:lnTo>
                  <a:pt x="87526" y="744014"/>
                </a:lnTo>
                <a:lnTo>
                  <a:pt x="81062" y="754197"/>
                </a:lnTo>
                <a:lnTo>
                  <a:pt x="75909" y="764587"/>
                </a:lnTo>
                <a:lnTo>
                  <a:pt x="69624" y="785851"/>
                </a:lnTo>
                <a:lnTo>
                  <a:pt x="68536" y="796656"/>
                </a:lnTo>
                <a:lnTo>
                  <a:pt x="68847" y="807528"/>
                </a:lnTo>
                <a:lnTo>
                  <a:pt x="74527" y="831461"/>
                </a:lnTo>
                <a:lnTo>
                  <a:pt x="80382" y="844076"/>
                </a:lnTo>
                <a:lnTo>
                  <a:pt x="88055" y="856242"/>
                </a:lnTo>
                <a:lnTo>
                  <a:pt x="97458" y="867923"/>
                </a:lnTo>
                <a:lnTo>
                  <a:pt x="108504" y="879083"/>
                </a:lnTo>
                <a:lnTo>
                  <a:pt x="121104" y="889686"/>
                </a:lnTo>
                <a:lnTo>
                  <a:pt x="135171" y="899695"/>
                </a:lnTo>
                <a:lnTo>
                  <a:pt x="150617" y="909074"/>
                </a:lnTo>
                <a:lnTo>
                  <a:pt x="167354" y="917787"/>
                </a:lnTo>
                <a:lnTo>
                  <a:pt x="185295" y="925797"/>
                </a:lnTo>
                <a:lnTo>
                  <a:pt x="204351" y="933069"/>
                </a:lnTo>
                <a:lnTo>
                  <a:pt x="224436" y="939566"/>
                </a:lnTo>
                <a:lnTo>
                  <a:pt x="245461" y="945252"/>
                </a:lnTo>
                <a:lnTo>
                  <a:pt x="267338" y="950091"/>
                </a:lnTo>
                <a:lnTo>
                  <a:pt x="289980" y="954046"/>
                </a:lnTo>
                <a:lnTo>
                  <a:pt x="313299" y="957081"/>
                </a:lnTo>
                <a:lnTo>
                  <a:pt x="337207" y="959159"/>
                </a:lnTo>
                <a:lnTo>
                  <a:pt x="361617" y="960246"/>
                </a:lnTo>
                <a:lnTo>
                  <a:pt x="386440" y="960303"/>
                </a:lnTo>
                <a:lnTo>
                  <a:pt x="411589" y="959296"/>
                </a:lnTo>
                <a:lnTo>
                  <a:pt x="413471" y="961025"/>
                </a:lnTo>
                <a:lnTo>
                  <a:pt x="441876" y="984085"/>
                </a:lnTo>
                <a:lnTo>
                  <a:pt x="468912" y="1002318"/>
                </a:lnTo>
                <a:lnTo>
                  <a:pt x="498256" y="1019126"/>
                </a:lnTo>
                <a:lnTo>
                  <a:pt x="529716" y="1034483"/>
                </a:lnTo>
                <a:lnTo>
                  <a:pt x="563099" y="1048363"/>
                </a:lnTo>
                <a:lnTo>
                  <a:pt x="598213" y="1060743"/>
                </a:lnTo>
                <a:lnTo>
                  <a:pt x="634866" y="1071596"/>
                </a:lnTo>
                <a:lnTo>
                  <a:pt x="672867" y="1080897"/>
                </a:lnTo>
                <a:lnTo>
                  <a:pt x="712022" y="1088622"/>
                </a:lnTo>
                <a:lnTo>
                  <a:pt x="752139" y="1094744"/>
                </a:lnTo>
                <a:lnTo>
                  <a:pt x="793027" y="1099239"/>
                </a:lnTo>
                <a:lnTo>
                  <a:pt x="834494" y="1102082"/>
                </a:lnTo>
                <a:lnTo>
                  <a:pt x="876346" y="1103248"/>
                </a:lnTo>
                <a:lnTo>
                  <a:pt x="918393" y="1102710"/>
                </a:lnTo>
                <a:lnTo>
                  <a:pt x="960442" y="1100445"/>
                </a:lnTo>
                <a:lnTo>
                  <a:pt x="1002300" y="1096427"/>
                </a:lnTo>
                <a:lnTo>
                  <a:pt x="1043775" y="1090630"/>
                </a:lnTo>
                <a:lnTo>
                  <a:pt x="1084676" y="1083029"/>
                </a:lnTo>
                <a:lnTo>
                  <a:pt x="1124810" y="1073600"/>
                </a:lnTo>
                <a:lnTo>
                  <a:pt x="1163986" y="1062318"/>
                </a:lnTo>
                <a:lnTo>
                  <a:pt x="1173390" y="1069444"/>
                </a:lnTo>
                <a:lnTo>
                  <a:pt x="1204173" y="1089638"/>
                </a:lnTo>
                <a:lnTo>
                  <a:pt x="1238570" y="1107961"/>
                </a:lnTo>
                <a:lnTo>
                  <a:pt x="1276265" y="1124289"/>
                </a:lnTo>
                <a:lnTo>
                  <a:pt x="1303072" y="1134005"/>
                </a:lnTo>
                <a:lnTo>
                  <a:pt x="1331112" y="1142745"/>
                </a:lnTo>
                <a:lnTo>
                  <a:pt x="1360292" y="1150471"/>
                </a:lnTo>
                <a:lnTo>
                  <a:pt x="1390519" y="1157147"/>
                </a:lnTo>
                <a:lnTo>
                  <a:pt x="1421699" y="1162737"/>
                </a:lnTo>
                <a:lnTo>
                  <a:pt x="1459510" y="1167890"/>
                </a:lnTo>
                <a:lnTo>
                  <a:pt x="1497381" y="1171364"/>
                </a:lnTo>
                <a:lnTo>
                  <a:pt x="1535157" y="1173202"/>
                </a:lnTo>
                <a:lnTo>
                  <a:pt x="1572688" y="1173446"/>
                </a:lnTo>
                <a:lnTo>
                  <a:pt x="1609819" y="1172141"/>
                </a:lnTo>
                <a:lnTo>
                  <a:pt x="1646398" y="1169329"/>
                </a:lnTo>
                <a:lnTo>
                  <a:pt x="1682273" y="1165052"/>
                </a:lnTo>
                <a:lnTo>
                  <a:pt x="1717290" y="1159354"/>
                </a:lnTo>
                <a:lnTo>
                  <a:pt x="1751298" y="1152278"/>
                </a:lnTo>
                <a:lnTo>
                  <a:pt x="1784143" y="1143867"/>
                </a:lnTo>
                <a:lnTo>
                  <a:pt x="1815672" y="1134163"/>
                </a:lnTo>
                <a:lnTo>
                  <a:pt x="1845734" y="1123210"/>
                </a:lnTo>
                <a:lnTo>
                  <a:pt x="1874175" y="1111051"/>
                </a:lnTo>
                <a:lnTo>
                  <a:pt x="1900842" y="1097729"/>
                </a:lnTo>
                <a:lnTo>
                  <a:pt x="1925583" y="1083286"/>
                </a:lnTo>
                <a:lnTo>
                  <a:pt x="1968676" y="1051211"/>
                </a:lnTo>
                <a:lnTo>
                  <a:pt x="2002232" y="1015170"/>
                </a:lnTo>
                <a:lnTo>
                  <a:pt x="2015052" y="995769"/>
                </a:lnTo>
                <a:lnTo>
                  <a:pt x="2025730" y="999144"/>
                </a:lnTo>
                <a:lnTo>
                  <a:pt x="2049089" y="1005750"/>
                </a:lnTo>
                <a:lnTo>
                  <a:pt x="2073148" y="1011529"/>
                </a:lnTo>
                <a:lnTo>
                  <a:pt x="2097826" y="1016470"/>
                </a:lnTo>
                <a:lnTo>
                  <a:pt x="2123044" y="1020561"/>
                </a:lnTo>
                <a:lnTo>
                  <a:pt x="2148720" y="1023789"/>
                </a:lnTo>
                <a:lnTo>
                  <a:pt x="2174774" y="1026142"/>
                </a:lnTo>
                <a:lnTo>
                  <a:pt x="2201125" y="1027607"/>
                </a:lnTo>
                <a:lnTo>
                  <a:pt x="2227694" y="1028173"/>
                </a:lnTo>
                <a:lnTo>
                  <a:pt x="2261143" y="1027606"/>
                </a:lnTo>
                <a:lnTo>
                  <a:pt x="2293869" y="1025656"/>
                </a:lnTo>
                <a:lnTo>
                  <a:pt x="2325765" y="1022377"/>
                </a:lnTo>
                <a:lnTo>
                  <a:pt x="2356727" y="1017825"/>
                </a:lnTo>
                <a:lnTo>
                  <a:pt x="2386648" y="1012054"/>
                </a:lnTo>
                <a:lnTo>
                  <a:pt x="2415423" y="1005119"/>
                </a:lnTo>
                <a:lnTo>
                  <a:pt x="2442946" y="997073"/>
                </a:lnTo>
                <a:lnTo>
                  <a:pt x="2469111" y="987972"/>
                </a:lnTo>
                <a:lnTo>
                  <a:pt x="2493812" y="977871"/>
                </a:lnTo>
                <a:lnTo>
                  <a:pt x="2516943" y="966822"/>
                </a:lnTo>
                <a:lnTo>
                  <a:pt x="2538400" y="954882"/>
                </a:lnTo>
                <a:lnTo>
                  <a:pt x="2558075" y="942105"/>
                </a:lnTo>
                <a:lnTo>
                  <a:pt x="2575864" y="928544"/>
                </a:lnTo>
                <a:lnTo>
                  <a:pt x="2591660" y="914256"/>
                </a:lnTo>
                <a:lnTo>
                  <a:pt x="2616851" y="883712"/>
                </a:lnTo>
                <a:lnTo>
                  <a:pt x="2632804" y="850909"/>
                </a:lnTo>
                <a:lnTo>
                  <a:pt x="2638670" y="816284"/>
                </a:lnTo>
                <a:lnTo>
                  <a:pt x="2652211" y="815165"/>
                </a:lnTo>
                <a:lnTo>
                  <a:pt x="2665622" y="813849"/>
                </a:lnTo>
                <a:lnTo>
                  <a:pt x="2678937" y="812335"/>
                </a:lnTo>
                <a:lnTo>
                  <a:pt x="2692148" y="810624"/>
                </a:lnTo>
                <a:lnTo>
                  <a:pt x="2705248" y="808719"/>
                </a:lnTo>
                <a:lnTo>
                  <a:pt x="2731083" y="804331"/>
                </a:lnTo>
                <a:lnTo>
                  <a:pt x="2756380" y="799185"/>
                </a:lnTo>
                <a:lnTo>
                  <a:pt x="2781080" y="793294"/>
                </a:lnTo>
                <a:lnTo>
                  <a:pt x="2805120" y="786671"/>
                </a:lnTo>
                <a:lnTo>
                  <a:pt x="2828439" y="779330"/>
                </a:lnTo>
                <a:lnTo>
                  <a:pt x="2850977" y="771284"/>
                </a:lnTo>
                <a:lnTo>
                  <a:pt x="2892028" y="753836"/>
                </a:lnTo>
                <a:lnTo>
                  <a:pt x="2919552" y="739667"/>
                </a:lnTo>
                <a:lnTo>
                  <a:pt x="2944483" y="724585"/>
                </a:lnTo>
                <a:lnTo>
                  <a:pt x="2966800" y="708680"/>
                </a:lnTo>
                <a:lnTo>
                  <a:pt x="2986479" y="692041"/>
                </a:lnTo>
                <a:lnTo>
                  <a:pt x="3003497" y="674761"/>
                </a:lnTo>
                <a:lnTo>
                  <a:pt x="3017833" y="656928"/>
                </a:lnTo>
                <a:lnTo>
                  <a:pt x="3029463" y="638633"/>
                </a:lnTo>
                <a:lnTo>
                  <a:pt x="3038365" y="619967"/>
                </a:lnTo>
                <a:lnTo>
                  <a:pt x="3044516" y="601020"/>
                </a:lnTo>
                <a:lnTo>
                  <a:pt x="3047894" y="581882"/>
                </a:lnTo>
                <a:lnTo>
                  <a:pt x="3048476" y="562644"/>
                </a:lnTo>
                <a:lnTo>
                  <a:pt x="3046239" y="543396"/>
                </a:lnTo>
                <a:lnTo>
                  <a:pt x="3041162" y="524228"/>
                </a:lnTo>
                <a:lnTo>
                  <a:pt x="3033220" y="505230"/>
                </a:lnTo>
                <a:lnTo>
                  <a:pt x="3022392" y="486494"/>
                </a:lnTo>
                <a:lnTo>
                  <a:pt x="3008656" y="468109"/>
                </a:lnTo>
                <a:lnTo>
                  <a:pt x="2991987" y="450165"/>
                </a:lnTo>
                <a:lnTo>
                  <a:pt x="2972365" y="432754"/>
                </a:lnTo>
                <a:lnTo>
                  <a:pt x="2949766" y="415965"/>
                </a:lnTo>
                <a:close/>
              </a:path>
            </a:pathLst>
          </a:custGeom>
          <a:solidFill>
            <a:srgbClr val="D0E0F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817966" y="5353636"/>
            <a:ext cx="3048475" cy="1173447"/>
          </a:xfrm>
          <a:custGeom>
            <a:avLst/>
            <a:gdLst/>
            <a:ahLst/>
            <a:cxnLst/>
            <a:rect l="l" t="t" r="r" b="b"/>
            <a:pathLst>
              <a:path w="3048475" h="1173447">
                <a:moveTo>
                  <a:pt x="277332" y="386375"/>
                </a:moveTo>
                <a:lnTo>
                  <a:pt x="273634" y="365985"/>
                </a:lnTo>
                <a:lnTo>
                  <a:pt x="273099" y="345829"/>
                </a:lnTo>
                <a:lnTo>
                  <a:pt x="275622" y="325980"/>
                </a:lnTo>
                <a:lnTo>
                  <a:pt x="289422" y="287489"/>
                </a:lnTo>
                <a:lnTo>
                  <a:pt x="314197" y="251093"/>
                </a:lnTo>
                <a:lnTo>
                  <a:pt x="349106" y="217368"/>
                </a:lnTo>
                <a:lnTo>
                  <a:pt x="370099" y="201688"/>
                </a:lnTo>
                <a:lnTo>
                  <a:pt x="393311" y="186894"/>
                </a:lnTo>
                <a:lnTo>
                  <a:pt x="418638" y="173056"/>
                </a:lnTo>
                <a:lnTo>
                  <a:pt x="445974" y="160248"/>
                </a:lnTo>
                <a:lnTo>
                  <a:pt x="475214" y="148541"/>
                </a:lnTo>
                <a:lnTo>
                  <a:pt x="506255" y="138009"/>
                </a:lnTo>
                <a:lnTo>
                  <a:pt x="538990" y="128723"/>
                </a:lnTo>
                <a:lnTo>
                  <a:pt x="573315" y="120755"/>
                </a:lnTo>
                <a:lnTo>
                  <a:pt x="609125" y="114179"/>
                </a:lnTo>
                <a:lnTo>
                  <a:pt x="646315" y="109065"/>
                </a:lnTo>
                <a:lnTo>
                  <a:pt x="684781" y="105487"/>
                </a:lnTo>
                <a:lnTo>
                  <a:pt x="716479" y="103790"/>
                </a:lnTo>
                <a:lnTo>
                  <a:pt x="748180" y="103210"/>
                </a:lnTo>
                <a:lnTo>
                  <a:pt x="763999" y="103335"/>
                </a:lnTo>
                <a:lnTo>
                  <a:pt x="795511" y="104408"/>
                </a:lnTo>
                <a:lnTo>
                  <a:pt x="826768" y="106570"/>
                </a:lnTo>
                <a:lnTo>
                  <a:pt x="857667" y="109810"/>
                </a:lnTo>
                <a:lnTo>
                  <a:pt x="888106" y="114117"/>
                </a:lnTo>
                <a:lnTo>
                  <a:pt x="917981" y="119481"/>
                </a:lnTo>
                <a:lnTo>
                  <a:pt x="947190" y="125890"/>
                </a:lnTo>
                <a:lnTo>
                  <a:pt x="975628" y="133335"/>
                </a:lnTo>
                <a:lnTo>
                  <a:pt x="989527" y="137442"/>
                </a:lnTo>
                <a:lnTo>
                  <a:pt x="1005088" y="123456"/>
                </a:lnTo>
                <a:lnTo>
                  <a:pt x="1022471" y="110387"/>
                </a:lnTo>
                <a:lnTo>
                  <a:pt x="1041546" y="98255"/>
                </a:lnTo>
                <a:lnTo>
                  <a:pt x="1062180" y="87081"/>
                </a:lnTo>
                <a:lnTo>
                  <a:pt x="1084244" y="76886"/>
                </a:lnTo>
                <a:lnTo>
                  <a:pt x="1107607" y="67691"/>
                </a:lnTo>
                <a:lnTo>
                  <a:pt x="1132137" y="59517"/>
                </a:lnTo>
                <a:lnTo>
                  <a:pt x="1157704" y="52386"/>
                </a:lnTo>
                <a:lnTo>
                  <a:pt x="1184178" y="46317"/>
                </a:lnTo>
                <a:lnTo>
                  <a:pt x="1211427" y="41333"/>
                </a:lnTo>
                <a:lnTo>
                  <a:pt x="1239320" y="37454"/>
                </a:lnTo>
                <a:lnTo>
                  <a:pt x="1267728" y="34701"/>
                </a:lnTo>
                <a:lnTo>
                  <a:pt x="1296518" y="33095"/>
                </a:lnTo>
                <a:lnTo>
                  <a:pt x="1325560" y="32658"/>
                </a:lnTo>
                <a:lnTo>
                  <a:pt x="1354724" y="33410"/>
                </a:lnTo>
                <a:lnTo>
                  <a:pt x="1383879" y="35372"/>
                </a:lnTo>
                <a:lnTo>
                  <a:pt x="1412893" y="38566"/>
                </a:lnTo>
                <a:lnTo>
                  <a:pt x="1441636" y="43012"/>
                </a:lnTo>
                <a:lnTo>
                  <a:pt x="1469977" y="48732"/>
                </a:lnTo>
                <a:lnTo>
                  <a:pt x="1497786" y="55746"/>
                </a:lnTo>
                <a:lnTo>
                  <a:pt x="1523283" y="63545"/>
                </a:lnTo>
                <a:lnTo>
                  <a:pt x="1547506" y="72357"/>
                </a:lnTo>
                <a:lnTo>
                  <a:pt x="1570344" y="82141"/>
                </a:lnTo>
                <a:lnTo>
                  <a:pt x="1585132" y="89382"/>
                </a:lnTo>
                <a:lnTo>
                  <a:pt x="1597307" y="77774"/>
                </a:lnTo>
                <a:lnTo>
                  <a:pt x="1611010" y="66895"/>
                </a:lnTo>
                <a:lnTo>
                  <a:pt x="1626133" y="56764"/>
                </a:lnTo>
                <a:lnTo>
                  <a:pt x="1642571" y="47399"/>
                </a:lnTo>
                <a:lnTo>
                  <a:pt x="1660218" y="38819"/>
                </a:lnTo>
                <a:lnTo>
                  <a:pt x="1678968" y="31043"/>
                </a:lnTo>
                <a:lnTo>
                  <a:pt x="1698713" y="24089"/>
                </a:lnTo>
                <a:lnTo>
                  <a:pt x="1719349" y="17976"/>
                </a:lnTo>
                <a:lnTo>
                  <a:pt x="1740768" y="12722"/>
                </a:lnTo>
                <a:lnTo>
                  <a:pt x="1762865" y="8347"/>
                </a:lnTo>
                <a:lnTo>
                  <a:pt x="1785533" y="4868"/>
                </a:lnTo>
                <a:lnTo>
                  <a:pt x="1808667" y="2305"/>
                </a:lnTo>
                <a:lnTo>
                  <a:pt x="1832160" y="676"/>
                </a:lnTo>
                <a:lnTo>
                  <a:pt x="1855906" y="0"/>
                </a:lnTo>
                <a:lnTo>
                  <a:pt x="1879798" y="294"/>
                </a:lnTo>
                <a:lnTo>
                  <a:pt x="1903731" y="1579"/>
                </a:lnTo>
                <a:lnTo>
                  <a:pt x="1927599" y="3872"/>
                </a:lnTo>
                <a:lnTo>
                  <a:pt x="1951294" y="7193"/>
                </a:lnTo>
                <a:lnTo>
                  <a:pt x="1974712" y="11559"/>
                </a:lnTo>
                <a:lnTo>
                  <a:pt x="1997745" y="16990"/>
                </a:lnTo>
                <a:lnTo>
                  <a:pt x="2024369" y="24848"/>
                </a:lnTo>
                <a:lnTo>
                  <a:pt x="2049300" y="34021"/>
                </a:lnTo>
                <a:lnTo>
                  <a:pt x="2072364" y="44435"/>
                </a:lnTo>
                <a:lnTo>
                  <a:pt x="2093389" y="56014"/>
                </a:lnTo>
                <a:lnTo>
                  <a:pt x="2105048" y="63555"/>
                </a:lnTo>
                <a:lnTo>
                  <a:pt x="2124067" y="52735"/>
                </a:lnTo>
                <a:lnTo>
                  <a:pt x="2144368" y="42913"/>
                </a:lnTo>
                <a:lnTo>
                  <a:pt x="2165827" y="34093"/>
                </a:lnTo>
                <a:lnTo>
                  <a:pt x="2188321" y="26281"/>
                </a:lnTo>
                <a:lnTo>
                  <a:pt x="2211724" y="19482"/>
                </a:lnTo>
                <a:lnTo>
                  <a:pt x="2235912" y="13702"/>
                </a:lnTo>
                <a:lnTo>
                  <a:pt x="2260763" y="8946"/>
                </a:lnTo>
                <a:lnTo>
                  <a:pt x="2286150" y="5220"/>
                </a:lnTo>
                <a:lnTo>
                  <a:pt x="2311951" y="2528"/>
                </a:lnTo>
                <a:lnTo>
                  <a:pt x="2338041" y="876"/>
                </a:lnTo>
                <a:lnTo>
                  <a:pt x="2364295" y="269"/>
                </a:lnTo>
                <a:lnTo>
                  <a:pt x="2390590" y="714"/>
                </a:lnTo>
                <a:lnTo>
                  <a:pt x="2416802" y="2214"/>
                </a:lnTo>
                <a:lnTo>
                  <a:pt x="2442806" y="4776"/>
                </a:lnTo>
                <a:lnTo>
                  <a:pt x="2468478" y="8405"/>
                </a:lnTo>
                <a:lnTo>
                  <a:pt x="2493694" y="13106"/>
                </a:lnTo>
                <a:lnTo>
                  <a:pt x="2518330" y="18885"/>
                </a:lnTo>
                <a:lnTo>
                  <a:pt x="2542262" y="25746"/>
                </a:lnTo>
                <a:lnTo>
                  <a:pt x="2565365" y="33696"/>
                </a:lnTo>
                <a:lnTo>
                  <a:pt x="2587515" y="42740"/>
                </a:lnTo>
                <a:lnTo>
                  <a:pt x="2615515" y="56648"/>
                </a:lnTo>
                <a:lnTo>
                  <a:pt x="2640191" y="72012"/>
                </a:lnTo>
                <a:lnTo>
                  <a:pt x="2661363" y="88668"/>
                </a:lnTo>
                <a:lnTo>
                  <a:pt x="2678850" y="106451"/>
                </a:lnTo>
                <a:lnTo>
                  <a:pt x="2692469" y="125197"/>
                </a:lnTo>
                <a:lnTo>
                  <a:pt x="2702040" y="144742"/>
                </a:lnTo>
                <a:lnTo>
                  <a:pt x="2703069" y="147595"/>
                </a:lnTo>
                <a:lnTo>
                  <a:pt x="2732485" y="152482"/>
                </a:lnTo>
                <a:lnTo>
                  <a:pt x="2760601" y="158505"/>
                </a:lnTo>
                <a:lnTo>
                  <a:pt x="2787350" y="165601"/>
                </a:lnTo>
                <a:lnTo>
                  <a:pt x="2812663" y="173708"/>
                </a:lnTo>
                <a:lnTo>
                  <a:pt x="2836472" y="182764"/>
                </a:lnTo>
                <a:lnTo>
                  <a:pt x="2858709" y="192707"/>
                </a:lnTo>
                <a:lnTo>
                  <a:pt x="2879307" y="203473"/>
                </a:lnTo>
                <a:lnTo>
                  <a:pt x="2898198" y="215001"/>
                </a:lnTo>
                <a:lnTo>
                  <a:pt x="2915313" y="227227"/>
                </a:lnTo>
                <a:lnTo>
                  <a:pt x="2930585" y="240091"/>
                </a:lnTo>
                <a:lnTo>
                  <a:pt x="2943945" y="253529"/>
                </a:lnTo>
                <a:lnTo>
                  <a:pt x="2955327" y="267479"/>
                </a:lnTo>
                <a:lnTo>
                  <a:pt x="2964661" y="281878"/>
                </a:lnTo>
                <a:lnTo>
                  <a:pt x="2971881" y="296665"/>
                </a:lnTo>
                <a:lnTo>
                  <a:pt x="2976917" y="311776"/>
                </a:lnTo>
                <a:lnTo>
                  <a:pt x="2979703" y="327150"/>
                </a:lnTo>
                <a:lnTo>
                  <a:pt x="2980170" y="342724"/>
                </a:lnTo>
                <a:lnTo>
                  <a:pt x="2978251" y="358436"/>
                </a:lnTo>
                <a:lnTo>
                  <a:pt x="2973876" y="374222"/>
                </a:lnTo>
                <a:lnTo>
                  <a:pt x="2966980" y="390022"/>
                </a:lnTo>
                <a:lnTo>
                  <a:pt x="2960789" y="400755"/>
                </a:lnTo>
                <a:lnTo>
                  <a:pt x="2953450" y="411284"/>
                </a:lnTo>
                <a:lnTo>
                  <a:pt x="2949765" y="415964"/>
                </a:lnTo>
                <a:lnTo>
                  <a:pt x="2972364" y="432754"/>
                </a:lnTo>
                <a:lnTo>
                  <a:pt x="2991987" y="450165"/>
                </a:lnTo>
                <a:lnTo>
                  <a:pt x="3008655" y="468108"/>
                </a:lnTo>
                <a:lnTo>
                  <a:pt x="3022392" y="486494"/>
                </a:lnTo>
                <a:lnTo>
                  <a:pt x="3033220" y="505230"/>
                </a:lnTo>
                <a:lnTo>
                  <a:pt x="3041161" y="524227"/>
                </a:lnTo>
                <a:lnTo>
                  <a:pt x="3046239" y="543395"/>
                </a:lnTo>
                <a:lnTo>
                  <a:pt x="3048475" y="562644"/>
                </a:lnTo>
                <a:lnTo>
                  <a:pt x="3047893" y="581882"/>
                </a:lnTo>
                <a:lnTo>
                  <a:pt x="3044516" y="601020"/>
                </a:lnTo>
                <a:lnTo>
                  <a:pt x="3038364" y="619967"/>
                </a:lnTo>
                <a:lnTo>
                  <a:pt x="3029462" y="638633"/>
                </a:lnTo>
                <a:lnTo>
                  <a:pt x="3017832" y="656928"/>
                </a:lnTo>
                <a:lnTo>
                  <a:pt x="3003497" y="674760"/>
                </a:lnTo>
                <a:lnTo>
                  <a:pt x="2986478" y="692041"/>
                </a:lnTo>
                <a:lnTo>
                  <a:pt x="2966800" y="708679"/>
                </a:lnTo>
                <a:lnTo>
                  <a:pt x="2944483" y="724585"/>
                </a:lnTo>
                <a:lnTo>
                  <a:pt x="2919552" y="739667"/>
                </a:lnTo>
                <a:lnTo>
                  <a:pt x="2892028" y="753836"/>
                </a:lnTo>
                <a:lnTo>
                  <a:pt x="2861934" y="767001"/>
                </a:lnTo>
                <a:lnTo>
                  <a:pt x="2839810" y="775394"/>
                </a:lnTo>
                <a:lnTo>
                  <a:pt x="2816873" y="783089"/>
                </a:lnTo>
                <a:lnTo>
                  <a:pt x="2793186" y="790073"/>
                </a:lnTo>
                <a:lnTo>
                  <a:pt x="2768809" y="796332"/>
                </a:lnTo>
                <a:lnTo>
                  <a:pt x="2743803" y="801852"/>
                </a:lnTo>
                <a:lnTo>
                  <a:pt x="2718229" y="806621"/>
                </a:lnTo>
                <a:lnTo>
                  <a:pt x="2692148" y="810624"/>
                </a:lnTo>
                <a:lnTo>
                  <a:pt x="2665622" y="813849"/>
                </a:lnTo>
                <a:lnTo>
                  <a:pt x="2638711" y="816281"/>
                </a:lnTo>
                <a:lnTo>
                  <a:pt x="2637050" y="833797"/>
                </a:lnTo>
                <a:lnTo>
                  <a:pt x="2626035" y="867565"/>
                </a:lnTo>
                <a:lnTo>
                  <a:pt x="2605357" y="899293"/>
                </a:lnTo>
                <a:lnTo>
                  <a:pt x="2575863" y="928544"/>
                </a:lnTo>
                <a:lnTo>
                  <a:pt x="2558075" y="942104"/>
                </a:lnTo>
                <a:lnTo>
                  <a:pt x="2538399" y="954882"/>
                </a:lnTo>
                <a:lnTo>
                  <a:pt x="2516943" y="966822"/>
                </a:lnTo>
                <a:lnTo>
                  <a:pt x="2493811" y="977870"/>
                </a:lnTo>
                <a:lnTo>
                  <a:pt x="2469110" y="987972"/>
                </a:lnTo>
                <a:lnTo>
                  <a:pt x="2442946" y="997073"/>
                </a:lnTo>
                <a:lnTo>
                  <a:pt x="2415423" y="1005119"/>
                </a:lnTo>
                <a:lnTo>
                  <a:pt x="2386648" y="1012054"/>
                </a:lnTo>
                <a:lnTo>
                  <a:pt x="2356727" y="1017825"/>
                </a:lnTo>
                <a:lnTo>
                  <a:pt x="2325765" y="1022377"/>
                </a:lnTo>
                <a:lnTo>
                  <a:pt x="2293868" y="1025655"/>
                </a:lnTo>
                <a:lnTo>
                  <a:pt x="2261143" y="1027606"/>
                </a:lnTo>
                <a:lnTo>
                  <a:pt x="2227694" y="1028173"/>
                </a:lnTo>
                <a:lnTo>
                  <a:pt x="2214387" y="1028003"/>
                </a:lnTo>
                <a:lnTo>
                  <a:pt x="2187917" y="1026986"/>
                </a:lnTo>
                <a:lnTo>
                  <a:pt x="2161704" y="1025076"/>
                </a:lnTo>
                <a:lnTo>
                  <a:pt x="2135829" y="1022284"/>
                </a:lnTo>
                <a:lnTo>
                  <a:pt x="2110372" y="1018623"/>
                </a:lnTo>
                <a:lnTo>
                  <a:pt x="2085414" y="1014105"/>
                </a:lnTo>
                <a:lnTo>
                  <a:pt x="2061035" y="1008743"/>
                </a:lnTo>
                <a:lnTo>
                  <a:pt x="2037316" y="1002549"/>
                </a:lnTo>
                <a:lnTo>
                  <a:pt x="2015052" y="995769"/>
                </a:lnTo>
                <a:lnTo>
                  <a:pt x="2002232" y="1015169"/>
                </a:lnTo>
                <a:lnTo>
                  <a:pt x="1968676" y="1051211"/>
                </a:lnTo>
                <a:lnTo>
                  <a:pt x="1925583" y="1083286"/>
                </a:lnTo>
                <a:lnTo>
                  <a:pt x="1900842" y="1097729"/>
                </a:lnTo>
                <a:lnTo>
                  <a:pt x="1874174" y="1111052"/>
                </a:lnTo>
                <a:lnTo>
                  <a:pt x="1845733" y="1123211"/>
                </a:lnTo>
                <a:lnTo>
                  <a:pt x="1815672" y="1134164"/>
                </a:lnTo>
                <a:lnTo>
                  <a:pt x="1784142" y="1143867"/>
                </a:lnTo>
                <a:lnTo>
                  <a:pt x="1751297" y="1152278"/>
                </a:lnTo>
                <a:lnTo>
                  <a:pt x="1717290" y="1159354"/>
                </a:lnTo>
                <a:lnTo>
                  <a:pt x="1682272" y="1165052"/>
                </a:lnTo>
                <a:lnTo>
                  <a:pt x="1646398" y="1169329"/>
                </a:lnTo>
                <a:lnTo>
                  <a:pt x="1609818" y="1172141"/>
                </a:lnTo>
                <a:lnTo>
                  <a:pt x="1572687" y="1173447"/>
                </a:lnTo>
                <a:lnTo>
                  <a:pt x="1535157" y="1173202"/>
                </a:lnTo>
                <a:lnTo>
                  <a:pt x="1497381" y="1171364"/>
                </a:lnTo>
                <a:lnTo>
                  <a:pt x="1459510" y="1167890"/>
                </a:lnTo>
                <a:lnTo>
                  <a:pt x="1421699" y="1162737"/>
                </a:lnTo>
                <a:lnTo>
                  <a:pt x="1390519" y="1157147"/>
                </a:lnTo>
                <a:lnTo>
                  <a:pt x="1360292" y="1150471"/>
                </a:lnTo>
                <a:lnTo>
                  <a:pt x="1331112" y="1142745"/>
                </a:lnTo>
                <a:lnTo>
                  <a:pt x="1303072" y="1134005"/>
                </a:lnTo>
                <a:lnTo>
                  <a:pt x="1276265" y="1124289"/>
                </a:lnTo>
                <a:lnTo>
                  <a:pt x="1238570" y="1107961"/>
                </a:lnTo>
                <a:lnTo>
                  <a:pt x="1204173" y="1089638"/>
                </a:lnTo>
                <a:lnTo>
                  <a:pt x="1173389" y="1069444"/>
                </a:lnTo>
                <a:lnTo>
                  <a:pt x="1163985" y="1062317"/>
                </a:lnTo>
                <a:lnTo>
                  <a:pt x="1124810" y="1073600"/>
                </a:lnTo>
                <a:lnTo>
                  <a:pt x="1084676" y="1083029"/>
                </a:lnTo>
                <a:lnTo>
                  <a:pt x="1043775" y="1090629"/>
                </a:lnTo>
                <a:lnTo>
                  <a:pt x="1002299" y="1096426"/>
                </a:lnTo>
                <a:lnTo>
                  <a:pt x="960441" y="1100445"/>
                </a:lnTo>
                <a:lnTo>
                  <a:pt x="918393" y="1102710"/>
                </a:lnTo>
                <a:lnTo>
                  <a:pt x="876346" y="1103248"/>
                </a:lnTo>
                <a:lnTo>
                  <a:pt x="834493" y="1102082"/>
                </a:lnTo>
                <a:lnTo>
                  <a:pt x="793027" y="1099239"/>
                </a:lnTo>
                <a:lnTo>
                  <a:pt x="752139" y="1094744"/>
                </a:lnTo>
                <a:lnTo>
                  <a:pt x="712021" y="1088622"/>
                </a:lnTo>
                <a:lnTo>
                  <a:pt x="672866" y="1080897"/>
                </a:lnTo>
                <a:lnTo>
                  <a:pt x="634866" y="1071596"/>
                </a:lnTo>
                <a:lnTo>
                  <a:pt x="598213" y="1060743"/>
                </a:lnTo>
                <a:lnTo>
                  <a:pt x="563099" y="1048363"/>
                </a:lnTo>
                <a:lnTo>
                  <a:pt x="529716" y="1034483"/>
                </a:lnTo>
                <a:lnTo>
                  <a:pt x="498257" y="1019126"/>
                </a:lnTo>
                <a:lnTo>
                  <a:pt x="468913" y="1002318"/>
                </a:lnTo>
                <a:lnTo>
                  <a:pt x="441876" y="984085"/>
                </a:lnTo>
                <a:lnTo>
                  <a:pt x="417340" y="964451"/>
                </a:lnTo>
                <a:lnTo>
                  <a:pt x="411589" y="959296"/>
                </a:lnTo>
                <a:lnTo>
                  <a:pt x="386440" y="960303"/>
                </a:lnTo>
                <a:lnTo>
                  <a:pt x="361616" y="960245"/>
                </a:lnTo>
                <a:lnTo>
                  <a:pt x="337207" y="959159"/>
                </a:lnTo>
                <a:lnTo>
                  <a:pt x="313299" y="957080"/>
                </a:lnTo>
                <a:lnTo>
                  <a:pt x="289980" y="954045"/>
                </a:lnTo>
                <a:lnTo>
                  <a:pt x="267338" y="950091"/>
                </a:lnTo>
                <a:lnTo>
                  <a:pt x="245460" y="945252"/>
                </a:lnTo>
                <a:lnTo>
                  <a:pt x="224435" y="939566"/>
                </a:lnTo>
                <a:lnTo>
                  <a:pt x="204351" y="933069"/>
                </a:lnTo>
                <a:lnTo>
                  <a:pt x="185294" y="925797"/>
                </a:lnTo>
                <a:lnTo>
                  <a:pt x="167354" y="917787"/>
                </a:lnTo>
                <a:lnTo>
                  <a:pt x="150616" y="909074"/>
                </a:lnTo>
                <a:lnTo>
                  <a:pt x="135170" y="899694"/>
                </a:lnTo>
                <a:lnTo>
                  <a:pt x="121104" y="889685"/>
                </a:lnTo>
                <a:lnTo>
                  <a:pt x="108503" y="879083"/>
                </a:lnTo>
                <a:lnTo>
                  <a:pt x="97458" y="867923"/>
                </a:lnTo>
                <a:lnTo>
                  <a:pt x="88055" y="856242"/>
                </a:lnTo>
                <a:lnTo>
                  <a:pt x="80382" y="844075"/>
                </a:lnTo>
                <a:lnTo>
                  <a:pt x="74527" y="831461"/>
                </a:lnTo>
                <a:lnTo>
                  <a:pt x="70577" y="818434"/>
                </a:lnTo>
                <a:lnTo>
                  <a:pt x="68846" y="807528"/>
                </a:lnTo>
                <a:lnTo>
                  <a:pt x="68535" y="796655"/>
                </a:lnTo>
                <a:lnTo>
                  <a:pt x="69624" y="785851"/>
                </a:lnTo>
                <a:lnTo>
                  <a:pt x="72089" y="775150"/>
                </a:lnTo>
                <a:lnTo>
                  <a:pt x="75909" y="764587"/>
                </a:lnTo>
                <a:lnTo>
                  <a:pt x="81062" y="754196"/>
                </a:lnTo>
                <a:lnTo>
                  <a:pt x="87525" y="744014"/>
                </a:lnTo>
                <a:lnTo>
                  <a:pt x="95278" y="734074"/>
                </a:lnTo>
                <a:lnTo>
                  <a:pt x="104299" y="724412"/>
                </a:lnTo>
                <a:lnTo>
                  <a:pt x="114564" y="715061"/>
                </a:lnTo>
                <a:lnTo>
                  <a:pt x="126052" y="706059"/>
                </a:lnTo>
                <a:lnTo>
                  <a:pt x="138742" y="697438"/>
                </a:lnTo>
                <a:lnTo>
                  <a:pt x="151425" y="689894"/>
                </a:lnTo>
                <a:lnTo>
                  <a:pt x="130265" y="682742"/>
                </a:lnTo>
                <a:lnTo>
                  <a:pt x="110587" y="674839"/>
                </a:lnTo>
                <a:lnTo>
                  <a:pt x="92420" y="666242"/>
                </a:lnTo>
                <a:lnTo>
                  <a:pt x="75790" y="657009"/>
                </a:lnTo>
                <a:lnTo>
                  <a:pt x="60727" y="647195"/>
                </a:lnTo>
                <a:lnTo>
                  <a:pt x="47259" y="636858"/>
                </a:lnTo>
                <a:lnTo>
                  <a:pt x="35414" y="626055"/>
                </a:lnTo>
                <a:lnTo>
                  <a:pt x="25219" y="614842"/>
                </a:lnTo>
                <a:lnTo>
                  <a:pt x="16704" y="603276"/>
                </a:lnTo>
                <a:lnTo>
                  <a:pt x="9897" y="591414"/>
                </a:lnTo>
                <a:lnTo>
                  <a:pt x="4824" y="579313"/>
                </a:lnTo>
                <a:lnTo>
                  <a:pt x="1516" y="567030"/>
                </a:lnTo>
                <a:lnTo>
                  <a:pt x="0" y="554622"/>
                </a:lnTo>
                <a:lnTo>
                  <a:pt x="303" y="542145"/>
                </a:lnTo>
                <a:lnTo>
                  <a:pt x="2455" y="529656"/>
                </a:lnTo>
                <a:lnTo>
                  <a:pt x="6483" y="517212"/>
                </a:lnTo>
                <a:lnTo>
                  <a:pt x="12416" y="504871"/>
                </a:lnTo>
                <a:lnTo>
                  <a:pt x="20282" y="492688"/>
                </a:lnTo>
                <a:lnTo>
                  <a:pt x="30109" y="480721"/>
                </a:lnTo>
                <a:lnTo>
                  <a:pt x="41925" y="469026"/>
                </a:lnTo>
                <a:lnTo>
                  <a:pt x="49859" y="462270"/>
                </a:lnTo>
                <a:lnTo>
                  <a:pt x="58367" y="455763"/>
                </a:lnTo>
                <a:lnTo>
                  <a:pt x="67425" y="449511"/>
                </a:lnTo>
                <a:lnTo>
                  <a:pt x="77012" y="443523"/>
                </a:lnTo>
                <a:lnTo>
                  <a:pt x="87107" y="437805"/>
                </a:lnTo>
                <a:lnTo>
                  <a:pt x="97686" y="432365"/>
                </a:lnTo>
                <a:lnTo>
                  <a:pt x="108729" y="427211"/>
                </a:lnTo>
                <a:lnTo>
                  <a:pt x="120212" y="422350"/>
                </a:lnTo>
                <a:lnTo>
                  <a:pt x="132115" y="417789"/>
                </a:lnTo>
                <a:lnTo>
                  <a:pt x="144415" y="413536"/>
                </a:lnTo>
                <a:lnTo>
                  <a:pt x="157090" y="409599"/>
                </a:lnTo>
                <a:lnTo>
                  <a:pt x="170118" y="405984"/>
                </a:lnTo>
                <a:lnTo>
                  <a:pt x="183477" y="402700"/>
                </a:lnTo>
                <a:lnTo>
                  <a:pt x="197146" y="399753"/>
                </a:lnTo>
                <a:lnTo>
                  <a:pt x="211102" y="397152"/>
                </a:lnTo>
                <a:lnTo>
                  <a:pt x="225323" y="394903"/>
                </a:lnTo>
                <a:lnTo>
                  <a:pt x="239787" y="393015"/>
                </a:lnTo>
                <a:lnTo>
                  <a:pt x="254472" y="391494"/>
                </a:lnTo>
                <a:lnTo>
                  <a:pt x="269357" y="390348"/>
                </a:lnTo>
                <a:lnTo>
                  <a:pt x="274767" y="390029"/>
                </a:lnTo>
                <a:lnTo>
                  <a:pt x="277332" y="386375"/>
                </a:lnTo>
                <a:close/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972657" y="6038962"/>
            <a:ext cx="178530" cy="22122"/>
          </a:xfrm>
          <a:custGeom>
            <a:avLst/>
            <a:gdLst/>
            <a:ahLst/>
            <a:cxnLst/>
            <a:rect l="l" t="t" r="r" b="b"/>
            <a:pathLst>
              <a:path w="178530" h="22122">
                <a:moveTo>
                  <a:pt x="178530" y="21640"/>
                </a:moveTo>
                <a:lnTo>
                  <a:pt x="165383" y="22030"/>
                </a:lnTo>
                <a:lnTo>
                  <a:pt x="152254" y="22122"/>
                </a:lnTo>
                <a:lnTo>
                  <a:pt x="139160" y="21918"/>
                </a:lnTo>
                <a:lnTo>
                  <a:pt x="126119" y="21421"/>
                </a:lnTo>
                <a:lnTo>
                  <a:pt x="113148" y="20631"/>
                </a:lnTo>
                <a:lnTo>
                  <a:pt x="100265" y="19552"/>
                </a:lnTo>
                <a:lnTo>
                  <a:pt x="87486" y="18185"/>
                </a:lnTo>
                <a:lnTo>
                  <a:pt x="74830" y="16533"/>
                </a:lnTo>
                <a:lnTo>
                  <a:pt x="62314" y="14598"/>
                </a:lnTo>
                <a:lnTo>
                  <a:pt x="49956" y="12382"/>
                </a:lnTo>
                <a:lnTo>
                  <a:pt x="37773" y="9886"/>
                </a:lnTo>
                <a:lnTo>
                  <a:pt x="25781" y="7114"/>
                </a:lnTo>
                <a:lnTo>
                  <a:pt x="14000" y="4067"/>
                </a:lnTo>
                <a:lnTo>
                  <a:pt x="2446" y="747"/>
                </a:lnTo>
                <a:lnTo>
                  <a:pt x="0" y="0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230596" y="6297428"/>
            <a:ext cx="78110" cy="10357"/>
          </a:xfrm>
          <a:custGeom>
            <a:avLst/>
            <a:gdLst/>
            <a:ahLst/>
            <a:cxnLst/>
            <a:rect l="l" t="t" r="r" b="b"/>
            <a:pathLst>
              <a:path w="78110" h="10357">
                <a:moveTo>
                  <a:pt x="78110" y="0"/>
                </a:moveTo>
                <a:lnTo>
                  <a:pt x="65904" y="2392"/>
                </a:lnTo>
                <a:lnTo>
                  <a:pt x="53527" y="4510"/>
                </a:lnTo>
                <a:lnTo>
                  <a:pt x="40995" y="6351"/>
                </a:lnTo>
                <a:lnTo>
                  <a:pt x="28326" y="7912"/>
                </a:lnTo>
                <a:lnTo>
                  <a:pt x="15537" y="9192"/>
                </a:lnTo>
                <a:lnTo>
                  <a:pt x="2644" y="10188"/>
                </a:lnTo>
                <a:lnTo>
                  <a:pt x="0" y="10357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934713" y="6363979"/>
            <a:ext cx="47064" cy="47245"/>
          </a:xfrm>
          <a:custGeom>
            <a:avLst/>
            <a:gdLst/>
            <a:ahLst/>
            <a:cxnLst/>
            <a:rect l="l" t="t" r="r" b="b"/>
            <a:pathLst>
              <a:path w="47064" h="47245">
                <a:moveTo>
                  <a:pt x="47064" y="47245"/>
                </a:moveTo>
                <a:lnTo>
                  <a:pt x="36634" y="38669"/>
                </a:lnTo>
                <a:lnTo>
                  <a:pt x="26881" y="29882"/>
                </a:lnTo>
                <a:lnTo>
                  <a:pt x="17819" y="20896"/>
                </a:lnTo>
                <a:lnTo>
                  <a:pt x="9457" y="11723"/>
                </a:lnTo>
                <a:lnTo>
                  <a:pt x="1807" y="2373"/>
                </a:lnTo>
                <a:lnTo>
                  <a:pt x="0" y="0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833324" y="6293409"/>
            <a:ext cx="18792" cy="51841"/>
          </a:xfrm>
          <a:custGeom>
            <a:avLst/>
            <a:gdLst/>
            <a:ahLst/>
            <a:cxnLst/>
            <a:rect l="l" t="t" r="r" b="b"/>
            <a:pathLst>
              <a:path w="18792" h="51841">
                <a:moveTo>
                  <a:pt x="18792" y="0"/>
                </a:moveTo>
                <a:lnTo>
                  <a:pt x="16318" y="12111"/>
                </a:lnTo>
                <a:lnTo>
                  <a:pt x="12728" y="24136"/>
                </a:lnTo>
                <a:lnTo>
                  <a:pt x="8030" y="36054"/>
                </a:lnTo>
                <a:lnTo>
                  <a:pt x="2233" y="47843"/>
                </a:lnTo>
                <a:lnTo>
                  <a:pt x="0" y="51841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225794" y="5973090"/>
            <a:ext cx="229155" cy="193750"/>
          </a:xfrm>
          <a:custGeom>
            <a:avLst/>
            <a:gdLst/>
            <a:ahLst/>
            <a:cxnLst/>
            <a:rect l="l" t="t" r="r" b="b"/>
            <a:pathLst>
              <a:path w="229155" h="193750">
                <a:moveTo>
                  <a:pt x="0" y="0"/>
                </a:moveTo>
                <a:lnTo>
                  <a:pt x="20794" y="5698"/>
                </a:lnTo>
                <a:lnTo>
                  <a:pt x="40778" y="11963"/>
                </a:lnTo>
                <a:lnTo>
                  <a:pt x="59922" y="18768"/>
                </a:lnTo>
                <a:lnTo>
                  <a:pt x="78199" y="26091"/>
                </a:lnTo>
                <a:lnTo>
                  <a:pt x="95579" y="33906"/>
                </a:lnTo>
                <a:lnTo>
                  <a:pt x="112034" y="42190"/>
                </a:lnTo>
                <a:lnTo>
                  <a:pt x="127535" y="50918"/>
                </a:lnTo>
                <a:lnTo>
                  <a:pt x="142053" y="60065"/>
                </a:lnTo>
                <a:lnTo>
                  <a:pt x="155559" y="69609"/>
                </a:lnTo>
                <a:lnTo>
                  <a:pt x="168025" y="79524"/>
                </a:lnTo>
                <a:lnTo>
                  <a:pt x="179422" y="89785"/>
                </a:lnTo>
                <a:lnTo>
                  <a:pt x="189722" y="100370"/>
                </a:lnTo>
                <a:lnTo>
                  <a:pt x="198895" y="111253"/>
                </a:lnTo>
                <a:lnTo>
                  <a:pt x="206913" y="122410"/>
                </a:lnTo>
                <a:lnTo>
                  <a:pt x="213747" y="133817"/>
                </a:lnTo>
                <a:lnTo>
                  <a:pt x="219369" y="145449"/>
                </a:lnTo>
                <a:lnTo>
                  <a:pt x="223749" y="157283"/>
                </a:lnTo>
                <a:lnTo>
                  <a:pt x="226859" y="169294"/>
                </a:lnTo>
                <a:lnTo>
                  <a:pt x="228671" y="181458"/>
                </a:lnTo>
                <a:lnTo>
                  <a:pt x="229155" y="193750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664257" y="5766730"/>
            <a:ext cx="102037" cy="72651"/>
          </a:xfrm>
          <a:custGeom>
            <a:avLst/>
            <a:gdLst/>
            <a:ahLst/>
            <a:cxnLst/>
            <a:rect l="l" t="t" r="r" b="b"/>
            <a:pathLst>
              <a:path w="102037" h="72651">
                <a:moveTo>
                  <a:pt x="102037" y="0"/>
                </a:moveTo>
                <a:lnTo>
                  <a:pt x="94710" y="8426"/>
                </a:lnTo>
                <a:lnTo>
                  <a:pt x="86657" y="16646"/>
                </a:lnTo>
                <a:lnTo>
                  <a:pt x="77895" y="24646"/>
                </a:lnTo>
                <a:lnTo>
                  <a:pt x="68441" y="32414"/>
                </a:lnTo>
                <a:lnTo>
                  <a:pt x="58312" y="39938"/>
                </a:lnTo>
                <a:lnTo>
                  <a:pt x="47526" y="47206"/>
                </a:lnTo>
                <a:lnTo>
                  <a:pt x="36100" y="54205"/>
                </a:lnTo>
                <a:lnTo>
                  <a:pt x="24051" y="60924"/>
                </a:lnTo>
                <a:lnTo>
                  <a:pt x="11395" y="67350"/>
                </a:lnTo>
                <a:lnTo>
                  <a:pt x="0" y="72651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521452" y="5497159"/>
            <a:ext cx="5386" cy="34311"/>
          </a:xfrm>
          <a:custGeom>
            <a:avLst/>
            <a:gdLst/>
            <a:ahLst/>
            <a:cxnLst/>
            <a:rect l="l" t="t" r="r" b="b"/>
            <a:pathLst>
              <a:path w="5386" h="34311">
                <a:moveTo>
                  <a:pt x="0" y="0"/>
                </a:moveTo>
                <a:lnTo>
                  <a:pt x="3427" y="12441"/>
                </a:lnTo>
                <a:lnTo>
                  <a:pt x="5177" y="24971"/>
                </a:lnTo>
                <a:lnTo>
                  <a:pt x="5386" y="34311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869807" y="5413378"/>
            <a:ext cx="52271" cy="43757"/>
          </a:xfrm>
          <a:custGeom>
            <a:avLst/>
            <a:gdLst/>
            <a:ahLst/>
            <a:cxnLst/>
            <a:rect l="l" t="t" r="r" b="b"/>
            <a:pathLst>
              <a:path w="52271" h="43757">
                <a:moveTo>
                  <a:pt x="0" y="43757"/>
                </a:moveTo>
                <a:lnTo>
                  <a:pt x="7875" y="35027"/>
                </a:lnTo>
                <a:lnTo>
                  <a:pt x="16628" y="26541"/>
                </a:lnTo>
                <a:lnTo>
                  <a:pt x="26236" y="18318"/>
                </a:lnTo>
                <a:lnTo>
                  <a:pt x="36678" y="10376"/>
                </a:lnTo>
                <a:lnTo>
                  <a:pt x="47933" y="2732"/>
                </a:lnTo>
                <a:lnTo>
                  <a:pt x="52271" y="0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380897" y="5440251"/>
            <a:ext cx="25316" cy="37737"/>
          </a:xfrm>
          <a:custGeom>
            <a:avLst/>
            <a:gdLst/>
            <a:ahLst/>
            <a:cxnLst/>
            <a:rect l="l" t="t" r="r" b="b"/>
            <a:pathLst>
              <a:path w="25316" h="37737">
                <a:moveTo>
                  <a:pt x="0" y="37737"/>
                </a:moveTo>
                <a:lnTo>
                  <a:pt x="5265" y="26871"/>
                </a:lnTo>
                <a:lnTo>
                  <a:pt x="11948" y="16233"/>
                </a:lnTo>
                <a:lnTo>
                  <a:pt x="20023" y="5860"/>
                </a:lnTo>
                <a:lnTo>
                  <a:pt x="25316" y="0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807131" y="5490805"/>
            <a:ext cx="91613" cy="36612"/>
          </a:xfrm>
          <a:custGeom>
            <a:avLst/>
            <a:gdLst/>
            <a:ahLst/>
            <a:cxnLst/>
            <a:rect l="l" t="t" r="r" b="b"/>
            <a:pathLst>
              <a:path w="91613" h="36612">
                <a:moveTo>
                  <a:pt x="0" y="0"/>
                </a:moveTo>
                <a:lnTo>
                  <a:pt x="12716" y="4047"/>
                </a:lnTo>
                <a:lnTo>
                  <a:pt x="25176" y="8298"/>
                </a:lnTo>
                <a:lnTo>
                  <a:pt x="37371" y="12748"/>
                </a:lnTo>
                <a:lnTo>
                  <a:pt x="49293" y="17395"/>
                </a:lnTo>
                <a:lnTo>
                  <a:pt x="60933" y="22235"/>
                </a:lnTo>
                <a:lnTo>
                  <a:pt x="72282" y="27265"/>
                </a:lnTo>
                <a:lnTo>
                  <a:pt x="83331" y="32480"/>
                </a:lnTo>
                <a:lnTo>
                  <a:pt x="91613" y="36612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095309" y="5740021"/>
            <a:ext cx="15988" cy="38520"/>
          </a:xfrm>
          <a:custGeom>
            <a:avLst/>
            <a:gdLst/>
            <a:ahLst/>
            <a:cxnLst/>
            <a:rect l="l" t="t" r="r" b="b"/>
            <a:pathLst>
              <a:path w="15988" h="38520">
                <a:moveTo>
                  <a:pt x="15988" y="38520"/>
                </a:moveTo>
                <a:lnTo>
                  <a:pt x="9890" y="26935"/>
                </a:lnTo>
                <a:lnTo>
                  <a:pt x="4865" y="15215"/>
                </a:lnTo>
                <a:lnTo>
                  <a:pt x="921" y="3379"/>
                </a:lnTo>
                <a:lnTo>
                  <a:pt x="0" y="0"/>
                </a:lnTo>
              </a:path>
            </a:pathLst>
          </a:custGeom>
          <a:ln w="9524">
            <a:solidFill>
              <a:srgbClr val="37759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579523" y="5914505"/>
            <a:ext cx="756458" cy="461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629806" y="5948081"/>
            <a:ext cx="658414" cy="356202"/>
          </a:xfrm>
          <a:custGeom>
            <a:avLst/>
            <a:gdLst/>
            <a:ahLst/>
            <a:cxnLst/>
            <a:rect l="l" t="t" r="r" b="b"/>
            <a:pathLst>
              <a:path w="658414" h="356202">
                <a:moveTo>
                  <a:pt x="0" y="356202"/>
                </a:moveTo>
                <a:lnTo>
                  <a:pt x="658414" y="0"/>
                </a:lnTo>
              </a:path>
            </a:pathLst>
          </a:custGeom>
          <a:ln w="15874">
            <a:solidFill>
              <a:srgbClr val="1D487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309360" y="5602777"/>
            <a:ext cx="914399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358793" y="5634613"/>
            <a:ext cx="818660" cy="213660"/>
          </a:xfrm>
          <a:custGeom>
            <a:avLst/>
            <a:gdLst/>
            <a:ahLst/>
            <a:cxnLst/>
            <a:rect l="l" t="t" r="r" b="b"/>
            <a:pathLst>
              <a:path w="818660" h="213660">
                <a:moveTo>
                  <a:pt x="0" y="0"/>
                </a:moveTo>
                <a:lnTo>
                  <a:pt x="818660" y="213660"/>
                </a:lnTo>
              </a:path>
            </a:pathLst>
          </a:custGeom>
          <a:ln w="15874">
            <a:solidFill>
              <a:srgbClr val="1D487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378334" y="5602777"/>
            <a:ext cx="598516" cy="419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429366" y="5634613"/>
            <a:ext cx="498168" cy="313468"/>
          </a:xfrm>
          <a:custGeom>
            <a:avLst/>
            <a:gdLst/>
            <a:ahLst/>
            <a:cxnLst/>
            <a:rect l="l" t="t" r="r" b="b"/>
            <a:pathLst>
              <a:path w="498168" h="313468">
                <a:moveTo>
                  <a:pt x="0" y="313468"/>
                </a:moveTo>
                <a:lnTo>
                  <a:pt x="498168" y="0"/>
                </a:lnTo>
              </a:path>
            </a:pathLst>
          </a:custGeom>
          <a:ln w="15874">
            <a:solidFill>
              <a:srgbClr val="1D487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315988" y="6084916"/>
            <a:ext cx="931025" cy="290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365268" y="6119009"/>
            <a:ext cx="833278" cy="185271"/>
          </a:xfrm>
          <a:custGeom>
            <a:avLst/>
            <a:gdLst/>
            <a:ahLst/>
            <a:cxnLst/>
            <a:rect l="l" t="t" r="r" b="b"/>
            <a:pathLst>
              <a:path w="833278" h="185271">
                <a:moveTo>
                  <a:pt x="0" y="0"/>
                </a:moveTo>
                <a:lnTo>
                  <a:pt x="833278" y="185271"/>
                </a:lnTo>
              </a:path>
            </a:pathLst>
          </a:custGeom>
          <a:ln w="15874">
            <a:solidFill>
              <a:srgbClr val="1D487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927535" y="5546328"/>
            <a:ext cx="431257" cy="244868"/>
          </a:xfrm>
          <a:custGeom>
            <a:avLst/>
            <a:gdLst/>
            <a:ahLst/>
            <a:cxnLst/>
            <a:rect l="l" t="t" r="r" b="b"/>
            <a:pathLst>
              <a:path w="431257" h="244868">
                <a:moveTo>
                  <a:pt x="0" y="0"/>
                </a:moveTo>
                <a:lnTo>
                  <a:pt x="0" y="176565"/>
                </a:lnTo>
                <a:lnTo>
                  <a:pt x="592" y="181666"/>
                </a:lnTo>
                <a:lnTo>
                  <a:pt x="12530" y="199565"/>
                </a:lnTo>
                <a:lnTo>
                  <a:pt x="28253" y="210389"/>
                </a:lnTo>
                <a:lnTo>
                  <a:pt x="49454" y="220094"/>
                </a:lnTo>
                <a:lnTo>
                  <a:pt x="75505" y="228482"/>
                </a:lnTo>
                <a:lnTo>
                  <a:pt x="90153" y="232119"/>
                </a:lnTo>
                <a:lnTo>
                  <a:pt x="105777" y="235352"/>
                </a:lnTo>
                <a:lnTo>
                  <a:pt x="122299" y="238156"/>
                </a:lnTo>
                <a:lnTo>
                  <a:pt x="139640" y="240506"/>
                </a:lnTo>
                <a:lnTo>
                  <a:pt x="157723" y="242377"/>
                </a:lnTo>
                <a:lnTo>
                  <a:pt x="176467" y="243744"/>
                </a:lnTo>
                <a:lnTo>
                  <a:pt x="195796" y="244582"/>
                </a:lnTo>
                <a:lnTo>
                  <a:pt x="215629" y="244868"/>
                </a:lnTo>
                <a:lnTo>
                  <a:pt x="231731" y="244680"/>
                </a:lnTo>
                <a:lnTo>
                  <a:pt x="251162" y="243945"/>
                </a:lnTo>
                <a:lnTo>
                  <a:pt x="270023" y="242676"/>
                </a:lnTo>
                <a:lnTo>
                  <a:pt x="288238" y="240899"/>
                </a:lnTo>
                <a:lnTo>
                  <a:pt x="305726" y="238638"/>
                </a:lnTo>
                <a:lnTo>
                  <a:pt x="322410" y="235918"/>
                </a:lnTo>
                <a:lnTo>
                  <a:pt x="338210" y="232765"/>
                </a:lnTo>
                <a:lnTo>
                  <a:pt x="353049" y="229202"/>
                </a:lnTo>
                <a:lnTo>
                  <a:pt x="379528" y="220951"/>
                </a:lnTo>
                <a:lnTo>
                  <a:pt x="401216" y="211362"/>
                </a:lnTo>
                <a:lnTo>
                  <a:pt x="417487" y="200635"/>
                </a:lnTo>
                <a:lnTo>
                  <a:pt x="427710" y="188970"/>
                </a:lnTo>
                <a:lnTo>
                  <a:pt x="431257" y="176565"/>
                </a:lnTo>
                <a:lnTo>
                  <a:pt x="431257" y="0"/>
                </a:lnTo>
                <a:lnTo>
                  <a:pt x="430665" y="5100"/>
                </a:lnTo>
                <a:lnTo>
                  <a:pt x="428343" y="11255"/>
                </a:lnTo>
                <a:lnTo>
                  <a:pt x="418727" y="22999"/>
                </a:lnTo>
                <a:lnTo>
                  <a:pt x="403004" y="33824"/>
                </a:lnTo>
                <a:lnTo>
                  <a:pt x="381803" y="43529"/>
                </a:lnTo>
                <a:lnTo>
                  <a:pt x="355753" y="51917"/>
                </a:lnTo>
                <a:lnTo>
                  <a:pt x="341105" y="55554"/>
                </a:lnTo>
                <a:lnTo>
                  <a:pt x="325481" y="58787"/>
                </a:lnTo>
                <a:lnTo>
                  <a:pt x="308959" y="61591"/>
                </a:lnTo>
                <a:lnTo>
                  <a:pt x="291618" y="63941"/>
                </a:lnTo>
                <a:lnTo>
                  <a:pt x="273536" y="65812"/>
                </a:lnTo>
                <a:lnTo>
                  <a:pt x="254791" y="67179"/>
                </a:lnTo>
                <a:lnTo>
                  <a:pt x="235463" y="68018"/>
                </a:lnTo>
                <a:lnTo>
                  <a:pt x="215629" y="68303"/>
                </a:lnTo>
                <a:lnTo>
                  <a:pt x="199525" y="68115"/>
                </a:lnTo>
                <a:lnTo>
                  <a:pt x="180094" y="67380"/>
                </a:lnTo>
                <a:lnTo>
                  <a:pt x="161233" y="66111"/>
                </a:lnTo>
                <a:lnTo>
                  <a:pt x="143019" y="64333"/>
                </a:lnTo>
                <a:lnTo>
                  <a:pt x="125531" y="62073"/>
                </a:lnTo>
                <a:lnTo>
                  <a:pt x="108847" y="59353"/>
                </a:lnTo>
                <a:lnTo>
                  <a:pt x="93046" y="56200"/>
                </a:lnTo>
                <a:lnTo>
                  <a:pt x="78207" y="52637"/>
                </a:lnTo>
                <a:lnTo>
                  <a:pt x="64409" y="48691"/>
                </a:lnTo>
                <a:lnTo>
                  <a:pt x="40247" y="39746"/>
                </a:lnTo>
                <a:lnTo>
                  <a:pt x="21189" y="29563"/>
                </a:lnTo>
                <a:lnTo>
                  <a:pt x="7863" y="18342"/>
                </a:lnTo>
                <a:lnTo>
                  <a:pt x="899" y="6282"/>
                </a:lnTo>
                <a:lnTo>
                  <a:pt x="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927535" y="5478025"/>
            <a:ext cx="431257" cy="136606"/>
          </a:xfrm>
          <a:custGeom>
            <a:avLst/>
            <a:gdLst/>
            <a:ahLst/>
            <a:cxnLst/>
            <a:rect l="l" t="t" r="r" b="b"/>
            <a:pathLst>
              <a:path w="431257" h="136606">
                <a:moveTo>
                  <a:pt x="0" y="68303"/>
                </a:moveTo>
                <a:lnTo>
                  <a:pt x="592" y="73404"/>
                </a:lnTo>
                <a:lnTo>
                  <a:pt x="2914" y="79559"/>
                </a:lnTo>
                <a:lnTo>
                  <a:pt x="12530" y="91303"/>
                </a:lnTo>
                <a:lnTo>
                  <a:pt x="28253" y="102127"/>
                </a:lnTo>
                <a:lnTo>
                  <a:pt x="49455" y="111833"/>
                </a:lnTo>
                <a:lnTo>
                  <a:pt x="75505" y="120220"/>
                </a:lnTo>
                <a:lnTo>
                  <a:pt x="90153" y="123857"/>
                </a:lnTo>
                <a:lnTo>
                  <a:pt x="105777" y="127090"/>
                </a:lnTo>
                <a:lnTo>
                  <a:pt x="122299" y="129894"/>
                </a:lnTo>
                <a:lnTo>
                  <a:pt x="139640" y="132244"/>
                </a:lnTo>
                <a:lnTo>
                  <a:pt x="157723" y="134115"/>
                </a:lnTo>
                <a:lnTo>
                  <a:pt x="176467" y="135482"/>
                </a:lnTo>
                <a:lnTo>
                  <a:pt x="195796" y="136321"/>
                </a:lnTo>
                <a:lnTo>
                  <a:pt x="215629" y="136606"/>
                </a:lnTo>
                <a:lnTo>
                  <a:pt x="231732" y="136418"/>
                </a:lnTo>
                <a:lnTo>
                  <a:pt x="251162" y="135683"/>
                </a:lnTo>
                <a:lnTo>
                  <a:pt x="270024" y="134414"/>
                </a:lnTo>
                <a:lnTo>
                  <a:pt x="288238" y="132637"/>
                </a:lnTo>
                <a:lnTo>
                  <a:pt x="305726" y="130376"/>
                </a:lnTo>
                <a:lnTo>
                  <a:pt x="322410" y="127656"/>
                </a:lnTo>
                <a:lnTo>
                  <a:pt x="338210" y="124503"/>
                </a:lnTo>
                <a:lnTo>
                  <a:pt x="353049" y="120941"/>
                </a:lnTo>
                <a:lnTo>
                  <a:pt x="366848" y="116994"/>
                </a:lnTo>
                <a:lnTo>
                  <a:pt x="391010" y="108049"/>
                </a:lnTo>
                <a:lnTo>
                  <a:pt x="410068" y="97866"/>
                </a:lnTo>
                <a:lnTo>
                  <a:pt x="423393" y="86645"/>
                </a:lnTo>
                <a:lnTo>
                  <a:pt x="431257" y="68303"/>
                </a:lnTo>
                <a:lnTo>
                  <a:pt x="430665" y="63202"/>
                </a:lnTo>
                <a:lnTo>
                  <a:pt x="418727" y="45303"/>
                </a:lnTo>
                <a:lnTo>
                  <a:pt x="403004" y="34479"/>
                </a:lnTo>
                <a:lnTo>
                  <a:pt x="381803" y="24773"/>
                </a:lnTo>
                <a:lnTo>
                  <a:pt x="355753" y="16386"/>
                </a:lnTo>
                <a:lnTo>
                  <a:pt x="341105" y="12748"/>
                </a:lnTo>
                <a:lnTo>
                  <a:pt x="325481" y="9515"/>
                </a:lnTo>
                <a:lnTo>
                  <a:pt x="308959" y="6711"/>
                </a:lnTo>
                <a:lnTo>
                  <a:pt x="291618" y="4362"/>
                </a:lnTo>
                <a:lnTo>
                  <a:pt x="273536" y="2490"/>
                </a:lnTo>
                <a:lnTo>
                  <a:pt x="254791" y="1123"/>
                </a:lnTo>
                <a:lnTo>
                  <a:pt x="235463" y="285"/>
                </a:lnTo>
                <a:lnTo>
                  <a:pt x="215629" y="0"/>
                </a:lnTo>
                <a:lnTo>
                  <a:pt x="199525" y="187"/>
                </a:lnTo>
                <a:lnTo>
                  <a:pt x="180094" y="923"/>
                </a:lnTo>
                <a:lnTo>
                  <a:pt x="161233" y="2191"/>
                </a:lnTo>
                <a:lnTo>
                  <a:pt x="143019" y="3969"/>
                </a:lnTo>
                <a:lnTo>
                  <a:pt x="125531" y="6230"/>
                </a:lnTo>
                <a:lnTo>
                  <a:pt x="108847" y="8949"/>
                </a:lnTo>
                <a:lnTo>
                  <a:pt x="93046" y="12103"/>
                </a:lnTo>
                <a:lnTo>
                  <a:pt x="78207" y="15665"/>
                </a:lnTo>
                <a:lnTo>
                  <a:pt x="64409" y="19611"/>
                </a:lnTo>
                <a:lnTo>
                  <a:pt x="40247" y="28557"/>
                </a:lnTo>
                <a:lnTo>
                  <a:pt x="21189" y="38739"/>
                </a:lnTo>
                <a:lnTo>
                  <a:pt x="7863" y="49960"/>
                </a:lnTo>
                <a:lnTo>
                  <a:pt x="899" y="62020"/>
                </a:lnTo>
                <a:lnTo>
                  <a:pt x="0" y="68303"/>
                </a:lnTo>
                <a:close/>
              </a:path>
            </a:pathLst>
          </a:custGeom>
          <a:solidFill>
            <a:srgbClr val="A8C7EB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927535" y="5478025"/>
            <a:ext cx="431257" cy="313170"/>
          </a:xfrm>
          <a:custGeom>
            <a:avLst/>
            <a:gdLst/>
            <a:ahLst/>
            <a:cxnLst/>
            <a:rect l="l" t="t" r="r" b="b"/>
            <a:pathLst>
              <a:path w="431257" h="313170">
                <a:moveTo>
                  <a:pt x="431257" y="68302"/>
                </a:moveTo>
                <a:lnTo>
                  <a:pt x="423393" y="86645"/>
                </a:lnTo>
                <a:lnTo>
                  <a:pt x="410068" y="97866"/>
                </a:lnTo>
                <a:lnTo>
                  <a:pt x="391010" y="108049"/>
                </a:lnTo>
                <a:lnTo>
                  <a:pt x="366848" y="116994"/>
                </a:lnTo>
                <a:lnTo>
                  <a:pt x="338210" y="124503"/>
                </a:lnTo>
                <a:lnTo>
                  <a:pt x="322409" y="127656"/>
                </a:lnTo>
                <a:lnTo>
                  <a:pt x="305726" y="130376"/>
                </a:lnTo>
                <a:lnTo>
                  <a:pt x="288238" y="132636"/>
                </a:lnTo>
                <a:lnTo>
                  <a:pt x="270023" y="134414"/>
                </a:lnTo>
                <a:lnTo>
                  <a:pt x="251162" y="135683"/>
                </a:lnTo>
                <a:lnTo>
                  <a:pt x="231732" y="136418"/>
                </a:lnTo>
                <a:lnTo>
                  <a:pt x="215629" y="136606"/>
                </a:lnTo>
                <a:lnTo>
                  <a:pt x="195795" y="136320"/>
                </a:lnTo>
                <a:lnTo>
                  <a:pt x="176467" y="135482"/>
                </a:lnTo>
                <a:lnTo>
                  <a:pt x="157722" y="134115"/>
                </a:lnTo>
                <a:lnTo>
                  <a:pt x="139640" y="132243"/>
                </a:lnTo>
                <a:lnTo>
                  <a:pt x="122298" y="129894"/>
                </a:lnTo>
                <a:lnTo>
                  <a:pt x="105776" y="127090"/>
                </a:lnTo>
                <a:lnTo>
                  <a:pt x="90152" y="123857"/>
                </a:lnTo>
                <a:lnTo>
                  <a:pt x="75505" y="120220"/>
                </a:lnTo>
                <a:lnTo>
                  <a:pt x="49454" y="111832"/>
                </a:lnTo>
                <a:lnTo>
                  <a:pt x="28253" y="102127"/>
                </a:lnTo>
                <a:lnTo>
                  <a:pt x="12530" y="91302"/>
                </a:lnTo>
                <a:lnTo>
                  <a:pt x="2913" y="79558"/>
                </a:lnTo>
                <a:lnTo>
                  <a:pt x="0" y="68302"/>
                </a:lnTo>
                <a:lnTo>
                  <a:pt x="899" y="62020"/>
                </a:lnTo>
                <a:lnTo>
                  <a:pt x="13770" y="44232"/>
                </a:lnTo>
                <a:lnTo>
                  <a:pt x="30040" y="33506"/>
                </a:lnTo>
                <a:lnTo>
                  <a:pt x="51729" y="23917"/>
                </a:lnTo>
                <a:lnTo>
                  <a:pt x="78208" y="15665"/>
                </a:lnTo>
                <a:lnTo>
                  <a:pt x="93046" y="12103"/>
                </a:lnTo>
                <a:lnTo>
                  <a:pt x="108847" y="8949"/>
                </a:lnTo>
                <a:lnTo>
                  <a:pt x="125531" y="6230"/>
                </a:lnTo>
                <a:lnTo>
                  <a:pt x="143019" y="3969"/>
                </a:lnTo>
                <a:lnTo>
                  <a:pt x="161233" y="2191"/>
                </a:lnTo>
                <a:lnTo>
                  <a:pt x="180095" y="923"/>
                </a:lnTo>
                <a:lnTo>
                  <a:pt x="199525" y="187"/>
                </a:lnTo>
                <a:lnTo>
                  <a:pt x="215629" y="0"/>
                </a:lnTo>
                <a:lnTo>
                  <a:pt x="235462" y="285"/>
                </a:lnTo>
                <a:lnTo>
                  <a:pt x="254790" y="1123"/>
                </a:lnTo>
                <a:lnTo>
                  <a:pt x="273535" y="2490"/>
                </a:lnTo>
                <a:lnTo>
                  <a:pt x="291617" y="4362"/>
                </a:lnTo>
                <a:lnTo>
                  <a:pt x="308959" y="6711"/>
                </a:lnTo>
                <a:lnTo>
                  <a:pt x="325481" y="9515"/>
                </a:lnTo>
                <a:lnTo>
                  <a:pt x="341105" y="12748"/>
                </a:lnTo>
                <a:lnTo>
                  <a:pt x="355752" y="16386"/>
                </a:lnTo>
                <a:lnTo>
                  <a:pt x="381803" y="24773"/>
                </a:lnTo>
                <a:lnTo>
                  <a:pt x="403004" y="34478"/>
                </a:lnTo>
                <a:lnTo>
                  <a:pt x="418727" y="45303"/>
                </a:lnTo>
                <a:lnTo>
                  <a:pt x="428343" y="57047"/>
                </a:lnTo>
                <a:lnTo>
                  <a:pt x="431257" y="68302"/>
                </a:lnTo>
                <a:lnTo>
                  <a:pt x="430542" y="99087"/>
                </a:lnTo>
                <a:lnTo>
                  <a:pt x="428435" y="127231"/>
                </a:lnTo>
                <a:lnTo>
                  <a:pt x="424991" y="152848"/>
                </a:lnTo>
                <a:lnTo>
                  <a:pt x="420264" y="176055"/>
                </a:lnTo>
                <a:lnTo>
                  <a:pt x="414312" y="196966"/>
                </a:lnTo>
                <a:lnTo>
                  <a:pt x="407189" y="215695"/>
                </a:lnTo>
                <a:lnTo>
                  <a:pt x="398951" y="232357"/>
                </a:lnTo>
                <a:lnTo>
                  <a:pt x="389653" y="247068"/>
                </a:lnTo>
                <a:lnTo>
                  <a:pt x="379352" y="259942"/>
                </a:lnTo>
                <a:lnTo>
                  <a:pt x="368101" y="271094"/>
                </a:lnTo>
                <a:lnTo>
                  <a:pt x="355957" y="280639"/>
                </a:lnTo>
                <a:lnTo>
                  <a:pt x="342976" y="288692"/>
                </a:lnTo>
                <a:lnTo>
                  <a:pt x="329213" y="295367"/>
                </a:lnTo>
                <a:lnTo>
                  <a:pt x="314722" y="300779"/>
                </a:lnTo>
                <a:lnTo>
                  <a:pt x="299561" y="305044"/>
                </a:lnTo>
                <a:lnTo>
                  <a:pt x="283784" y="308276"/>
                </a:lnTo>
                <a:lnTo>
                  <a:pt x="267447" y="310589"/>
                </a:lnTo>
                <a:lnTo>
                  <a:pt x="250605" y="312100"/>
                </a:lnTo>
                <a:lnTo>
                  <a:pt x="233313" y="312922"/>
                </a:lnTo>
                <a:lnTo>
                  <a:pt x="215629" y="313170"/>
                </a:lnTo>
                <a:lnTo>
                  <a:pt x="195795" y="312885"/>
                </a:lnTo>
                <a:lnTo>
                  <a:pt x="176467" y="312047"/>
                </a:lnTo>
                <a:lnTo>
                  <a:pt x="157722" y="310679"/>
                </a:lnTo>
                <a:lnTo>
                  <a:pt x="139640" y="308808"/>
                </a:lnTo>
                <a:lnTo>
                  <a:pt x="122298" y="306458"/>
                </a:lnTo>
                <a:lnTo>
                  <a:pt x="105776" y="303655"/>
                </a:lnTo>
                <a:lnTo>
                  <a:pt x="90152" y="300422"/>
                </a:lnTo>
                <a:lnTo>
                  <a:pt x="75505" y="296784"/>
                </a:lnTo>
                <a:lnTo>
                  <a:pt x="49454" y="288397"/>
                </a:lnTo>
                <a:lnTo>
                  <a:pt x="28253" y="278692"/>
                </a:lnTo>
                <a:lnTo>
                  <a:pt x="12530" y="267867"/>
                </a:lnTo>
                <a:lnTo>
                  <a:pt x="2913" y="256123"/>
                </a:lnTo>
                <a:lnTo>
                  <a:pt x="0" y="244867"/>
                </a:lnTo>
                <a:close/>
              </a:path>
            </a:pathLst>
          </a:custGeom>
          <a:ln w="9524">
            <a:solidFill>
              <a:srgbClr val="1D487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177454" y="5759991"/>
            <a:ext cx="431258" cy="244867"/>
          </a:xfrm>
          <a:custGeom>
            <a:avLst/>
            <a:gdLst/>
            <a:ahLst/>
            <a:cxnLst/>
            <a:rect l="l" t="t" r="r" b="b"/>
            <a:pathLst>
              <a:path w="431258" h="244867">
                <a:moveTo>
                  <a:pt x="0" y="0"/>
                </a:moveTo>
                <a:lnTo>
                  <a:pt x="0" y="176565"/>
                </a:lnTo>
                <a:lnTo>
                  <a:pt x="592" y="181666"/>
                </a:lnTo>
                <a:lnTo>
                  <a:pt x="12530" y="199565"/>
                </a:lnTo>
                <a:lnTo>
                  <a:pt x="28253" y="210389"/>
                </a:lnTo>
                <a:lnTo>
                  <a:pt x="49455" y="220094"/>
                </a:lnTo>
                <a:lnTo>
                  <a:pt x="75506" y="228482"/>
                </a:lnTo>
                <a:lnTo>
                  <a:pt x="90153" y="232119"/>
                </a:lnTo>
                <a:lnTo>
                  <a:pt x="105777" y="235352"/>
                </a:lnTo>
                <a:lnTo>
                  <a:pt x="122299" y="238156"/>
                </a:lnTo>
                <a:lnTo>
                  <a:pt x="139641" y="240505"/>
                </a:lnTo>
                <a:lnTo>
                  <a:pt x="157723" y="242376"/>
                </a:lnTo>
                <a:lnTo>
                  <a:pt x="176468" y="243744"/>
                </a:lnTo>
                <a:lnTo>
                  <a:pt x="195796" y="244582"/>
                </a:lnTo>
                <a:lnTo>
                  <a:pt x="215629" y="244867"/>
                </a:lnTo>
                <a:lnTo>
                  <a:pt x="231733" y="244680"/>
                </a:lnTo>
                <a:lnTo>
                  <a:pt x="251163" y="243944"/>
                </a:lnTo>
                <a:lnTo>
                  <a:pt x="270025" y="242676"/>
                </a:lnTo>
                <a:lnTo>
                  <a:pt x="288239" y="240898"/>
                </a:lnTo>
                <a:lnTo>
                  <a:pt x="305727" y="238637"/>
                </a:lnTo>
                <a:lnTo>
                  <a:pt x="322411" y="235918"/>
                </a:lnTo>
                <a:lnTo>
                  <a:pt x="338211" y="232764"/>
                </a:lnTo>
                <a:lnTo>
                  <a:pt x="353050" y="229202"/>
                </a:lnTo>
                <a:lnTo>
                  <a:pt x="379529" y="220950"/>
                </a:lnTo>
                <a:lnTo>
                  <a:pt x="401217" y="211361"/>
                </a:lnTo>
                <a:lnTo>
                  <a:pt x="417488" y="200635"/>
                </a:lnTo>
                <a:lnTo>
                  <a:pt x="427711" y="188969"/>
                </a:lnTo>
                <a:lnTo>
                  <a:pt x="431258" y="176565"/>
                </a:lnTo>
                <a:lnTo>
                  <a:pt x="431258" y="0"/>
                </a:lnTo>
                <a:lnTo>
                  <a:pt x="430666" y="5101"/>
                </a:lnTo>
                <a:lnTo>
                  <a:pt x="428344" y="11255"/>
                </a:lnTo>
                <a:lnTo>
                  <a:pt x="418728" y="23000"/>
                </a:lnTo>
                <a:lnTo>
                  <a:pt x="403004" y="33824"/>
                </a:lnTo>
                <a:lnTo>
                  <a:pt x="381803" y="43529"/>
                </a:lnTo>
                <a:lnTo>
                  <a:pt x="355752" y="51917"/>
                </a:lnTo>
                <a:lnTo>
                  <a:pt x="341105" y="55554"/>
                </a:lnTo>
                <a:lnTo>
                  <a:pt x="325481" y="58787"/>
                </a:lnTo>
                <a:lnTo>
                  <a:pt x="308959" y="61591"/>
                </a:lnTo>
                <a:lnTo>
                  <a:pt x="291617" y="63941"/>
                </a:lnTo>
                <a:lnTo>
                  <a:pt x="273535" y="65812"/>
                </a:lnTo>
                <a:lnTo>
                  <a:pt x="254790" y="67179"/>
                </a:lnTo>
                <a:lnTo>
                  <a:pt x="235462" y="68017"/>
                </a:lnTo>
                <a:lnTo>
                  <a:pt x="215629" y="68303"/>
                </a:lnTo>
                <a:lnTo>
                  <a:pt x="199525" y="68115"/>
                </a:lnTo>
                <a:lnTo>
                  <a:pt x="180095" y="67379"/>
                </a:lnTo>
                <a:lnTo>
                  <a:pt x="161233" y="66111"/>
                </a:lnTo>
                <a:lnTo>
                  <a:pt x="143019" y="64333"/>
                </a:lnTo>
                <a:lnTo>
                  <a:pt x="125531" y="62072"/>
                </a:lnTo>
                <a:lnTo>
                  <a:pt x="108847" y="59353"/>
                </a:lnTo>
                <a:lnTo>
                  <a:pt x="93047" y="56199"/>
                </a:lnTo>
                <a:lnTo>
                  <a:pt x="78208" y="52637"/>
                </a:lnTo>
                <a:lnTo>
                  <a:pt x="64409" y="48691"/>
                </a:lnTo>
                <a:lnTo>
                  <a:pt x="40247" y="39745"/>
                </a:lnTo>
                <a:lnTo>
                  <a:pt x="21189" y="29563"/>
                </a:lnTo>
                <a:lnTo>
                  <a:pt x="7863" y="18342"/>
                </a:lnTo>
                <a:lnTo>
                  <a:pt x="899" y="6282"/>
                </a:lnTo>
                <a:lnTo>
                  <a:pt x="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177454" y="5691688"/>
            <a:ext cx="431258" cy="136606"/>
          </a:xfrm>
          <a:custGeom>
            <a:avLst/>
            <a:gdLst/>
            <a:ahLst/>
            <a:cxnLst/>
            <a:rect l="l" t="t" r="r" b="b"/>
            <a:pathLst>
              <a:path w="431258" h="136606">
                <a:moveTo>
                  <a:pt x="0" y="68303"/>
                </a:moveTo>
                <a:lnTo>
                  <a:pt x="592" y="73404"/>
                </a:lnTo>
                <a:lnTo>
                  <a:pt x="2914" y="79558"/>
                </a:lnTo>
                <a:lnTo>
                  <a:pt x="12530" y="91303"/>
                </a:lnTo>
                <a:lnTo>
                  <a:pt x="28253" y="102127"/>
                </a:lnTo>
                <a:lnTo>
                  <a:pt x="49455" y="111832"/>
                </a:lnTo>
                <a:lnTo>
                  <a:pt x="75506" y="120220"/>
                </a:lnTo>
                <a:lnTo>
                  <a:pt x="90153" y="123857"/>
                </a:lnTo>
                <a:lnTo>
                  <a:pt x="105777" y="127090"/>
                </a:lnTo>
                <a:lnTo>
                  <a:pt x="122299" y="129894"/>
                </a:lnTo>
                <a:lnTo>
                  <a:pt x="139641" y="132244"/>
                </a:lnTo>
                <a:lnTo>
                  <a:pt x="157723" y="134115"/>
                </a:lnTo>
                <a:lnTo>
                  <a:pt x="176468" y="135482"/>
                </a:lnTo>
                <a:lnTo>
                  <a:pt x="195796" y="136320"/>
                </a:lnTo>
                <a:lnTo>
                  <a:pt x="215629" y="136606"/>
                </a:lnTo>
                <a:lnTo>
                  <a:pt x="231733" y="136418"/>
                </a:lnTo>
                <a:lnTo>
                  <a:pt x="251163" y="135682"/>
                </a:lnTo>
                <a:lnTo>
                  <a:pt x="270025" y="134414"/>
                </a:lnTo>
                <a:lnTo>
                  <a:pt x="288239" y="132636"/>
                </a:lnTo>
                <a:lnTo>
                  <a:pt x="305727" y="130375"/>
                </a:lnTo>
                <a:lnTo>
                  <a:pt x="322411" y="127656"/>
                </a:lnTo>
                <a:lnTo>
                  <a:pt x="338211" y="124502"/>
                </a:lnTo>
                <a:lnTo>
                  <a:pt x="353050" y="120940"/>
                </a:lnTo>
                <a:lnTo>
                  <a:pt x="366849" y="116994"/>
                </a:lnTo>
                <a:lnTo>
                  <a:pt x="391011" y="108048"/>
                </a:lnTo>
                <a:lnTo>
                  <a:pt x="410069" y="97866"/>
                </a:lnTo>
                <a:lnTo>
                  <a:pt x="423395" y="86645"/>
                </a:lnTo>
                <a:lnTo>
                  <a:pt x="431258" y="68303"/>
                </a:lnTo>
                <a:lnTo>
                  <a:pt x="430666" y="63201"/>
                </a:lnTo>
                <a:lnTo>
                  <a:pt x="418728" y="45302"/>
                </a:lnTo>
                <a:lnTo>
                  <a:pt x="403004" y="34478"/>
                </a:lnTo>
                <a:lnTo>
                  <a:pt x="381803" y="24773"/>
                </a:lnTo>
                <a:lnTo>
                  <a:pt x="355752" y="16385"/>
                </a:lnTo>
                <a:lnTo>
                  <a:pt x="341105" y="12748"/>
                </a:lnTo>
                <a:lnTo>
                  <a:pt x="325481" y="9515"/>
                </a:lnTo>
                <a:lnTo>
                  <a:pt x="308959" y="6711"/>
                </a:lnTo>
                <a:lnTo>
                  <a:pt x="291617" y="4362"/>
                </a:lnTo>
                <a:lnTo>
                  <a:pt x="273535" y="2490"/>
                </a:lnTo>
                <a:lnTo>
                  <a:pt x="254790" y="1123"/>
                </a:lnTo>
                <a:lnTo>
                  <a:pt x="235462" y="285"/>
                </a:lnTo>
                <a:lnTo>
                  <a:pt x="215629" y="0"/>
                </a:lnTo>
                <a:lnTo>
                  <a:pt x="199525" y="187"/>
                </a:lnTo>
                <a:lnTo>
                  <a:pt x="180095" y="923"/>
                </a:lnTo>
                <a:lnTo>
                  <a:pt x="161233" y="2191"/>
                </a:lnTo>
                <a:lnTo>
                  <a:pt x="143019" y="3969"/>
                </a:lnTo>
                <a:lnTo>
                  <a:pt x="125531" y="6230"/>
                </a:lnTo>
                <a:lnTo>
                  <a:pt x="108847" y="8949"/>
                </a:lnTo>
                <a:lnTo>
                  <a:pt x="93047" y="12103"/>
                </a:lnTo>
                <a:lnTo>
                  <a:pt x="78208" y="15665"/>
                </a:lnTo>
                <a:lnTo>
                  <a:pt x="64409" y="19611"/>
                </a:lnTo>
                <a:lnTo>
                  <a:pt x="40247" y="28557"/>
                </a:lnTo>
                <a:lnTo>
                  <a:pt x="21189" y="38739"/>
                </a:lnTo>
                <a:lnTo>
                  <a:pt x="7863" y="49960"/>
                </a:lnTo>
                <a:lnTo>
                  <a:pt x="899" y="62020"/>
                </a:lnTo>
                <a:lnTo>
                  <a:pt x="0" y="68303"/>
                </a:lnTo>
                <a:close/>
              </a:path>
            </a:pathLst>
          </a:custGeom>
          <a:solidFill>
            <a:srgbClr val="A8C7EB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177454" y="5691688"/>
            <a:ext cx="431258" cy="313170"/>
          </a:xfrm>
          <a:custGeom>
            <a:avLst/>
            <a:gdLst/>
            <a:ahLst/>
            <a:cxnLst/>
            <a:rect l="l" t="t" r="r" b="b"/>
            <a:pathLst>
              <a:path w="431258" h="313170">
                <a:moveTo>
                  <a:pt x="431258" y="68303"/>
                </a:moveTo>
                <a:lnTo>
                  <a:pt x="423394" y="86645"/>
                </a:lnTo>
                <a:lnTo>
                  <a:pt x="410068" y="97866"/>
                </a:lnTo>
                <a:lnTo>
                  <a:pt x="391010" y="108048"/>
                </a:lnTo>
                <a:lnTo>
                  <a:pt x="366848" y="116994"/>
                </a:lnTo>
                <a:lnTo>
                  <a:pt x="338211" y="124502"/>
                </a:lnTo>
                <a:lnTo>
                  <a:pt x="322410" y="127656"/>
                </a:lnTo>
                <a:lnTo>
                  <a:pt x="305726" y="130375"/>
                </a:lnTo>
                <a:lnTo>
                  <a:pt x="288238" y="132636"/>
                </a:lnTo>
                <a:lnTo>
                  <a:pt x="270024" y="134414"/>
                </a:lnTo>
                <a:lnTo>
                  <a:pt x="251163" y="135682"/>
                </a:lnTo>
                <a:lnTo>
                  <a:pt x="231732" y="136418"/>
                </a:lnTo>
                <a:lnTo>
                  <a:pt x="215628" y="136605"/>
                </a:lnTo>
                <a:lnTo>
                  <a:pt x="195795" y="136320"/>
                </a:lnTo>
                <a:lnTo>
                  <a:pt x="176467" y="135482"/>
                </a:lnTo>
                <a:lnTo>
                  <a:pt x="157722" y="134114"/>
                </a:lnTo>
                <a:lnTo>
                  <a:pt x="139640" y="132243"/>
                </a:lnTo>
                <a:lnTo>
                  <a:pt x="122298" y="129894"/>
                </a:lnTo>
                <a:lnTo>
                  <a:pt x="105776" y="127090"/>
                </a:lnTo>
                <a:lnTo>
                  <a:pt x="90152" y="123857"/>
                </a:lnTo>
                <a:lnTo>
                  <a:pt x="75505" y="120219"/>
                </a:lnTo>
                <a:lnTo>
                  <a:pt x="49454" y="111832"/>
                </a:lnTo>
                <a:lnTo>
                  <a:pt x="28253" y="102127"/>
                </a:lnTo>
                <a:lnTo>
                  <a:pt x="12530" y="91302"/>
                </a:lnTo>
                <a:lnTo>
                  <a:pt x="2913" y="79558"/>
                </a:lnTo>
                <a:lnTo>
                  <a:pt x="0" y="68303"/>
                </a:lnTo>
                <a:lnTo>
                  <a:pt x="899" y="62020"/>
                </a:lnTo>
                <a:lnTo>
                  <a:pt x="13770" y="44232"/>
                </a:lnTo>
                <a:lnTo>
                  <a:pt x="30041" y="33506"/>
                </a:lnTo>
                <a:lnTo>
                  <a:pt x="51729" y="23917"/>
                </a:lnTo>
                <a:lnTo>
                  <a:pt x="78208" y="15665"/>
                </a:lnTo>
                <a:lnTo>
                  <a:pt x="93047" y="12102"/>
                </a:lnTo>
                <a:lnTo>
                  <a:pt x="108847" y="8949"/>
                </a:lnTo>
                <a:lnTo>
                  <a:pt x="125531" y="6229"/>
                </a:lnTo>
                <a:lnTo>
                  <a:pt x="143019" y="3969"/>
                </a:lnTo>
                <a:lnTo>
                  <a:pt x="161233" y="2191"/>
                </a:lnTo>
                <a:lnTo>
                  <a:pt x="180095" y="923"/>
                </a:lnTo>
                <a:lnTo>
                  <a:pt x="199525" y="187"/>
                </a:lnTo>
                <a:lnTo>
                  <a:pt x="215628" y="0"/>
                </a:lnTo>
                <a:lnTo>
                  <a:pt x="235462" y="285"/>
                </a:lnTo>
                <a:lnTo>
                  <a:pt x="254790" y="1123"/>
                </a:lnTo>
                <a:lnTo>
                  <a:pt x="273534" y="2490"/>
                </a:lnTo>
                <a:lnTo>
                  <a:pt x="291617" y="4362"/>
                </a:lnTo>
                <a:lnTo>
                  <a:pt x="308958" y="6711"/>
                </a:lnTo>
                <a:lnTo>
                  <a:pt x="325480" y="9515"/>
                </a:lnTo>
                <a:lnTo>
                  <a:pt x="341104" y="12748"/>
                </a:lnTo>
                <a:lnTo>
                  <a:pt x="355752" y="16385"/>
                </a:lnTo>
                <a:lnTo>
                  <a:pt x="381803" y="24773"/>
                </a:lnTo>
                <a:lnTo>
                  <a:pt x="403004" y="34478"/>
                </a:lnTo>
                <a:lnTo>
                  <a:pt x="418727" y="45303"/>
                </a:lnTo>
                <a:lnTo>
                  <a:pt x="428344" y="57047"/>
                </a:lnTo>
                <a:lnTo>
                  <a:pt x="431258" y="68303"/>
                </a:lnTo>
                <a:lnTo>
                  <a:pt x="430543" y="99087"/>
                </a:lnTo>
                <a:lnTo>
                  <a:pt x="428435" y="127231"/>
                </a:lnTo>
                <a:lnTo>
                  <a:pt x="424991" y="152848"/>
                </a:lnTo>
                <a:lnTo>
                  <a:pt x="420265" y="176055"/>
                </a:lnTo>
                <a:lnTo>
                  <a:pt x="414312" y="196966"/>
                </a:lnTo>
                <a:lnTo>
                  <a:pt x="407189" y="215695"/>
                </a:lnTo>
                <a:lnTo>
                  <a:pt x="398951" y="232357"/>
                </a:lnTo>
                <a:lnTo>
                  <a:pt x="389654" y="247068"/>
                </a:lnTo>
                <a:lnTo>
                  <a:pt x="379352" y="259942"/>
                </a:lnTo>
                <a:lnTo>
                  <a:pt x="368101" y="271094"/>
                </a:lnTo>
                <a:lnTo>
                  <a:pt x="355957" y="280639"/>
                </a:lnTo>
                <a:lnTo>
                  <a:pt x="342976" y="288692"/>
                </a:lnTo>
                <a:lnTo>
                  <a:pt x="329213" y="295367"/>
                </a:lnTo>
                <a:lnTo>
                  <a:pt x="314722" y="300779"/>
                </a:lnTo>
                <a:lnTo>
                  <a:pt x="299561" y="305044"/>
                </a:lnTo>
                <a:lnTo>
                  <a:pt x="283784" y="308276"/>
                </a:lnTo>
                <a:lnTo>
                  <a:pt x="267446" y="310589"/>
                </a:lnTo>
                <a:lnTo>
                  <a:pt x="250604" y="312100"/>
                </a:lnTo>
                <a:lnTo>
                  <a:pt x="233313" y="312922"/>
                </a:lnTo>
                <a:lnTo>
                  <a:pt x="215628" y="313170"/>
                </a:lnTo>
                <a:lnTo>
                  <a:pt x="195795" y="312885"/>
                </a:lnTo>
                <a:lnTo>
                  <a:pt x="176467" y="312047"/>
                </a:lnTo>
                <a:lnTo>
                  <a:pt x="157722" y="310679"/>
                </a:lnTo>
                <a:lnTo>
                  <a:pt x="139640" y="308808"/>
                </a:lnTo>
                <a:lnTo>
                  <a:pt x="122298" y="306458"/>
                </a:lnTo>
                <a:lnTo>
                  <a:pt x="105776" y="303655"/>
                </a:lnTo>
                <a:lnTo>
                  <a:pt x="90152" y="300422"/>
                </a:lnTo>
                <a:lnTo>
                  <a:pt x="75505" y="296784"/>
                </a:lnTo>
                <a:lnTo>
                  <a:pt x="49454" y="288397"/>
                </a:lnTo>
                <a:lnTo>
                  <a:pt x="28253" y="278692"/>
                </a:lnTo>
                <a:lnTo>
                  <a:pt x="12530" y="267867"/>
                </a:lnTo>
                <a:lnTo>
                  <a:pt x="2913" y="256123"/>
                </a:lnTo>
                <a:lnTo>
                  <a:pt x="0" y="244867"/>
                </a:lnTo>
                <a:close/>
              </a:path>
            </a:pathLst>
          </a:custGeom>
          <a:ln w="9524">
            <a:solidFill>
              <a:srgbClr val="1D487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198548" y="6216000"/>
            <a:ext cx="431257" cy="244867"/>
          </a:xfrm>
          <a:custGeom>
            <a:avLst/>
            <a:gdLst/>
            <a:ahLst/>
            <a:cxnLst/>
            <a:rect l="l" t="t" r="r" b="b"/>
            <a:pathLst>
              <a:path w="431257" h="244867">
                <a:moveTo>
                  <a:pt x="0" y="0"/>
                </a:moveTo>
                <a:lnTo>
                  <a:pt x="0" y="176564"/>
                </a:lnTo>
                <a:lnTo>
                  <a:pt x="592" y="181665"/>
                </a:lnTo>
                <a:lnTo>
                  <a:pt x="12530" y="199564"/>
                </a:lnTo>
                <a:lnTo>
                  <a:pt x="28253" y="210388"/>
                </a:lnTo>
                <a:lnTo>
                  <a:pt x="49454" y="220094"/>
                </a:lnTo>
                <a:lnTo>
                  <a:pt x="75504" y="228481"/>
                </a:lnTo>
                <a:lnTo>
                  <a:pt x="90152" y="232119"/>
                </a:lnTo>
                <a:lnTo>
                  <a:pt x="105776" y="235352"/>
                </a:lnTo>
                <a:lnTo>
                  <a:pt x="122298" y="238155"/>
                </a:lnTo>
                <a:lnTo>
                  <a:pt x="139639" y="240505"/>
                </a:lnTo>
                <a:lnTo>
                  <a:pt x="157722" y="242376"/>
                </a:lnTo>
                <a:lnTo>
                  <a:pt x="176466" y="243744"/>
                </a:lnTo>
                <a:lnTo>
                  <a:pt x="195794" y="244582"/>
                </a:lnTo>
                <a:lnTo>
                  <a:pt x="215628" y="244867"/>
                </a:lnTo>
                <a:lnTo>
                  <a:pt x="231732" y="244680"/>
                </a:lnTo>
                <a:lnTo>
                  <a:pt x="251162" y="243944"/>
                </a:lnTo>
                <a:lnTo>
                  <a:pt x="270024" y="242676"/>
                </a:lnTo>
                <a:lnTo>
                  <a:pt x="288238" y="240898"/>
                </a:lnTo>
                <a:lnTo>
                  <a:pt x="305726" y="238637"/>
                </a:lnTo>
                <a:lnTo>
                  <a:pt x="322410" y="235918"/>
                </a:lnTo>
                <a:lnTo>
                  <a:pt x="338210" y="232764"/>
                </a:lnTo>
                <a:lnTo>
                  <a:pt x="353049" y="229202"/>
                </a:lnTo>
                <a:lnTo>
                  <a:pt x="379528" y="220950"/>
                </a:lnTo>
                <a:lnTo>
                  <a:pt x="401216" y="211361"/>
                </a:lnTo>
                <a:lnTo>
                  <a:pt x="417487" y="200635"/>
                </a:lnTo>
                <a:lnTo>
                  <a:pt x="427710" y="188969"/>
                </a:lnTo>
                <a:lnTo>
                  <a:pt x="431257" y="176564"/>
                </a:lnTo>
                <a:lnTo>
                  <a:pt x="431257" y="0"/>
                </a:lnTo>
                <a:lnTo>
                  <a:pt x="430665" y="5101"/>
                </a:lnTo>
                <a:lnTo>
                  <a:pt x="428343" y="11255"/>
                </a:lnTo>
                <a:lnTo>
                  <a:pt x="418727" y="23000"/>
                </a:lnTo>
                <a:lnTo>
                  <a:pt x="403004" y="33824"/>
                </a:lnTo>
                <a:lnTo>
                  <a:pt x="381802" y="43529"/>
                </a:lnTo>
                <a:lnTo>
                  <a:pt x="355751" y="51917"/>
                </a:lnTo>
                <a:lnTo>
                  <a:pt x="341104" y="55554"/>
                </a:lnTo>
                <a:lnTo>
                  <a:pt x="325480" y="58787"/>
                </a:lnTo>
                <a:lnTo>
                  <a:pt x="308958" y="61590"/>
                </a:lnTo>
                <a:lnTo>
                  <a:pt x="291616" y="63940"/>
                </a:lnTo>
                <a:lnTo>
                  <a:pt x="273534" y="65811"/>
                </a:lnTo>
                <a:lnTo>
                  <a:pt x="254789" y="67179"/>
                </a:lnTo>
                <a:lnTo>
                  <a:pt x="235461" y="68017"/>
                </a:lnTo>
                <a:lnTo>
                  <a:pt x="215628" y="68302"/>
                </a:lnTo>
                <a:lnTo>
                  <a:pt x="199525" y="68115"/>
                </a:lnTo>
                <a:lnTo>
                  <a:pt x="180095" y="67379"/>
                </a:lnTo>
                <a:lnTo>
                  <a:pt x="161234" y="66111"/>
                </a:lnTo>
                <a:lnTo>
                  <a:pt x="143020" y="64333"/>
                </a:lnTo>
                <a:lnTo>
                  <a:pt x="125531" y="62072"/>
                </a:lnTo>
                <a:lnTo>
                  <a:pt x="108848" y="59353"/>
                </a:lnTo>
                <a:lnTo>
                  <a:pt x="93047" y="56200"/>
                </a:lnTo>
                <a:lnTo>
                  <a:pt x="78208" y="52637"/>
                </a:lnTo>
                <a:lnTo>
                  <a:pt x="64409" y="48691"/>
                </a:lnTo>
                <a:lnTo>
                  <a:pt x="40247" y="39746"/>
                </a:lnTo>
                <a:lnTo>
                  <a:pt x="21189" y="29563"/>
                </a:lnTo>
                <a:lnTo>
                  <a:pt x="7863" y="18342"/>
                </a:lnTo>
                <a:lnTo>
                  <a:pt x="899" y="6282"/>
                </a:lnTo>
                <a:lnTo>
                  <a:pt x="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198548" y="6147697"/>
            <a:ext cx="431257" cy="136605"/>
          </a:xfrm>
          <a:custGeom>
            <a:avLst/>
            <a:gdLst/>
            <a:ahLst/>
            <a:cxnLst/>
            <a:rect l="l" t="t" r="r" b="b"/>
            <a:pathLst>
              <a:path w="431257" h="136605">
                <a:moveTo>
                  <a:pt x="0" y="68303"/>
                </a:moveTo>
                <a:lnTo>
                  <a:pt x="592" y="73403"/>
                </a:lnTo>
                <a:lnTo>
                  <a:pt x="2913" y="79558"/>
                </a:lnTo>
                <a:lnTo>
                  <a:pt x="12529" y="91302"/>
                </a:lnTo>
                <a:lnTo>
                  <a:pt x="28253" y="102126"/>
                </a:lnTo>
                <a:lnTo>
                  <a:pt x="49454" y="111832"/>
                </a:lnTo>
                <a:lnTo>
                  <a:pt x="75504" y="120219"/>
                </a:lnTo>
                <a:lnTo>
                  <a:pt x="90152" y="123857"/>
                </a:lnTo>
                <a:lnTo>
                  <a:pt x="105776" y="127090"/>
                </a:lnTo>
                <a:lnTo>
                  <a:pt x="122298" y="129893"/>
                </a:lnTo>
                <a:lnTo>
                  <a:pt x="139639" y="132243"/>
                </a:lnTo>
                <a:lnTo>
                  <a:pt x="157722" y="134114"/>
                </a:lnTo>
                <a:lnTo>
                  <a:pt x="176466" y="135482"/>
                </a:lnTo>
                <a:lnTo>
                  <a:pt x="195794" y="136320"/>
                </a:lnTo>
                <a:lnTo>
                  <a:pt x="215628" y="136605"/>
                </a:lnTo>
                <a:lnTo>
                  <a:pt x="231732" y="136418"/>
                </a:lnTo>
                <a:lnTo>
                  <a:pt x="251162" y="135682"/>
                </a:lnTo>
                <a:lnTo>
                  <a:pt x="270024" y="134414"/>
                </a:lnTo>
                <a:lnTo>
                  <a:pt x="288238" y="132636"/>
                </a:lnTo>
                <a:lnTo>
                  <a:pt x="305726" y="130375"/>
                </a:lnTo>
                <a:lnTo>
                  <a:pt x="322410" y="127656"/>
                </a:lnTo>
                <a:lnTo>
                  <a:pt x="338210" y="124502"/>
                </a:lnTo>
                <a:lnTo>
                  <a:pt x="353049" y="120940"/>
                </a:lnTo>
                <a:lnTo>
                  <a:pt x="366848" y="116994"/>
                </a:lnTo>
                <a:lnTo>
                  <a:pt x="391010" y="108048"/>
                </a:lnTo>
                <a:lnTo>
                  <a:pt x="410068" y="97866"/>
                </a:lnTo>
                <a:lnTo>
                  <a:pt x="423393" y="86645"/>
                </a:lnTo>
                <a:lnTo>
                  <a:pt x="431257" y="68303"/>
                </a:lnTo>
                <a:lnTo>
                  <a:pt x="430665" y="63201"/>
                </a:lnTo>
                <a:lnTo>
                  <a:pt x="418727" y="45302"/>
                </a:lnTo>
                <a:lnTo>
                  <a:pt x="403004" y="34478"/>
                </a:lnTo>
                <a:lnTo>
                  <a:pt x="381802" y="24773"/>
                </a:lnTo>
                <a:lnTo>
                  <a:pt x="355751" y="16385"/>
                </a:lnTo>
                <a:lnTo>
                  <a:pt x="341104" y="12748"/>
                </a:lnTo>
                <a:lnTo>
                  <a:pt x="325480" y="9515"/>
                </a:lnTo>
                <a:lnTo>
                  <a:pt x="308958" y="6711"/>
                </a:lnTo>
                <a:lnTo>
                  <a:pt x="291616" y="4361"/>
                </a:lnTo>
                <a:lnTo>
                  <a:pt x="273534" y="2490"/>
                </a:lnTo>
                <a:lnTo>
                  <a:pt x="254789" y="1123"/>
                </a:lnTo>
                <a:lnTo>
                  <a:pt x="235461" y="285"/>
                </a:lnTo>
                <a:lnTo>
                  <a:pt x="215628" y="0"/>
                </a:lnTo>
                <a:lnTo>
                  <a:pt x="199525" y="187"/>
                </a:lnTo>
                <a:lnTo>
                  <a:pt x="180095" y="922"/>
                </a:lnTo>
                <a:lnTo>
                  <a:pt x="161234" y="2191"/>
                </a:lnTo>
                <a:lnTo>
                  <a:pt x="143019" y="3969"/>
                </a:lnTo>
                <a:lnTo>
                  <a:pt x="125531" y="6229"/>
                </a:lnTo>
                <a:lnTo>
                  <a:pt x="108848" y="8949"/>
                </a:lnTo>
                <a:lnTo>
                  <a:pt x="93047" y="12102"/>
                </a:lnTo>
                <a:lnTo>
                  <a:pt x="78208" y="15665"/>
                </a:lnTo>
                <a:lnTo>
                  <a:pt x="64409" y="19611"/>
                </a:lnTo>
                <a:lnTo>
                  <a:pt x="40247" y="28556"/>
                </a:lnTo>
                <a:lnTo>
                  <a:pt x="21189" y="38739"/>
                </a:lnTo>
                <a:lnTo>
                  <a:pt x="7863" y="49960"/>
                </a:lnTo>
                <a:lnTo>
                  <a:pt x="899" y="62020"/>
                </a:lnTo>
                <a:lnTo>
                  <a:pt x="0" y="68303"/>
                </a:lnTo>
                <a:close/>
              </a:path>
            </a:pathLst>
          </a:custGeom>
          <a:solidFill>
            <a:srgbClr val="A8C7EB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198548" y="6147697"/>
            <a:ext cx="431257" cy="313170"/>
          </a:xfrm>
          <a:custGeom>
            <a:avLst/>
            <a:gdLst/>
            <a:ahLst/>
            <a:cxnLst/>
            <a:rect l="l" t="t" r="r" b="b"/>
            <a:pathLst>
              <a:path w="431257" h="313170">
                <a:moveTo>
                  <a:pt x="431257" y="68302"/>
                </a:moveTo>
                <a:lnTo>
                  <a:pt x="423393" y="86645"/>
                </a:lnTo>
                <a:lnTo>
                  <a:pt x="410068" y="97866"/>
                </a:lnTo>
                <a:lnTo>
                  <a:pt x="391010" y="108049"/>
                </a:lnTo>
                <a:lnTo>
                  <a:pt x="366848" y="116994"/>
                </a:lnTo>
                <a:lnTo>
                  <a:pt x="338210" y="124502"/>
                </a:lnTo>
                <a:lnTo>
                  <a:pt x="322409" y="127656"/>
                </a:lnTo>
                <a:lnTo>
                  <a:pt x="305726" y="130375"/>
                </a:lnTo>
                <a:lnTo>
                  <a:pt x="288237" y="132636"/>
                </a:lnTo>
                <a:lnTo>
                  <a:pt x="270023" y="134414"/>
                </a:lnTo>
                <a:lnTo>
                  <a:pt x="251162" y="135682"/>
                </a:lnTo>
                <a:lnTo>
                  <a:pt x="231732" y="136418"/>
                </a:lnTo>
                <a:lnTo>
                  <a:pt x="215629" y="136605"/>
                </a:lnTo>
                <a:lnTo>
                  <a:pt x="195795" y="136320"/>
                </a:lnTo>
                <a:lnTo>
                  <a:pt x="176467" y="135482"/>
                </a:lnTo>
                <a:lnTo>
                  <a:pt x="157722" y="134114"/>
                </a:lnTo>
                <a:lnTo>
                  <a:pt x="139640" y="132243"/>
                </a:lnTo>
                <a:lnTo>
                  <a:pt x="122298" y="129894"/>
                </a:lnTo>
                <a:lnTo>
                  <a:pt x="105776" y="127090"/>
                </a:lnTo>
                <a:lnTo>
                  <a:pt x="90152" y="123857"/>
                </a:lnTo>
                <a:lnTo>
                  <a:pt x="75505" y="120220"/>
                </a:lnTo>
                <a:lnTo>
                  <a:pt x="49454" y="111832"/>
                </a:lnTo>
                <a:lnTo>
                  <a:pt x="28253" y="102127"/>
                </a:lnTo>
                <a:lnTo>
                  <a:pt x="12530" y="91302"/>
                </a:lnTo>
                <a:lnTo>
                  <a:pt x="2913" y="79558"/>
                </a:lnTo>
                <a:lnTo>
                  <a:pt x="0" y="68302"/>
                </a:lnTo>
                <a:lnTo>
                  <a:pt x="899" y="62020"/>
                </a:lnTo>
                <a:lnTo>
                  <a:pt x="13770" y="44232"/>
                </a:lnTo>
                <a:lnTo>
                  <a:pt x="30040" y="33506"/>
                </a:lnTo>
                <a:lnTo>
                  <a:pt x="51729" y="23917"/>
                </a:lnTo>
                <a:lnTo>
                  <a:pt x="78208" y="15665"/>
                </a:lnTo>
                <a:lnTo>
                  <a:pt x="93046" y="12103"/>
                </a:lnTo>
                <a:lnTo>
                  <a:pt x="108847" y="8949"/>
                </a:lnTo>
                <a:lnTo>
                  <a:pt x="125531" y="6230"/>
                </a:lnTo>
                <a:lnTo>
                  <a:pt x="143019" y="3969"/>
                </a:lnTo>
                <a:lnTo>
                  <a:pt x="161233" y="2191"/>
                </a:lnTo>
                <a:lnTo>
                  <a:pt x="180095" y="923"/>
                </a:lnTo>
                <a:lnTo>
                  <a:pt x="199525" y="187"/>
                </a:lnTo>
                <a:lnTo>
                  <a:pt x="215629" y="0"/>
                </a:lnTo>
                <a:lnTo>
                  <a:pt x="235462" y="285"/>
                </a:lnTo>
                <a:lnTo>
                  <a:pt x="254790" y="1123"/>
                </a:lnTo>
                <a:lnTo>
                  <a:pt x="273535" y="2490"/>
                </a:lnTo>
                <a:lnTo>
                  <a:pt x="291617" y="4362"/>
                </a:lnTo>
                <a:lnTo>
                  <a:pt x="308958" y="6711"/>
                </a:lnTo>
                <a:lnTo>
                  <a:pt x="325481" y="9515"/>
                </a:lnTo>
                <a:lnTo>
                  <a:pt x="341105" y="12748"/>
                </a:lnTo>
                <a:lnTo>
                  <a:pt x="355752" y="16386"/>
                </a:lnTo>
                <a:lnTo>
                  <a:pt x="381803" y="24773"/>
                </a:lnTo>
                <a:lnTo>
                  <a:pt x="403004" y="34478"/>
                </a:lnTo>
                <a:lnTo>
                  <a:pt x="418727" y="45303"/>
                </a:lnTo>
                <a:lnTo>
                  <a:pt x="428343" y="57047"/>
                </a:lnTo>
                <a:lnTo>
                  <a:pt x="431257" y="68302"/>
                </a:lnTo>
                <a:lnTo>
                  <a:pt x="430542" y="99087"/>
                </a:lnTo>
                <a:lnTo>
                  <a:pt x="428435" y="127231"/>
                </a:lnTo>
                <a:lnTo>
                  <a:pt x="424990" y="152848"/>
                </a:lnTo>
                <a:lnTo>
                  <a:pt x="420264" y="176055"/>
                </a:lnTo>
                <a:lnTo>
                  <a:pt x="414312" y="196966"/>
                </a:lnTo>
                <a:lnTo>
                  <a:pt x="407189" y="215695"/>
                </a:lnTo>
                <a:lnTo>
                  <a:pt x="398951" y="232357"/>
                </a:lnTo>
                <a:lnTo>
                  <a:pt x="389653" y="247068"/>
                </a:lnTo>
                <a:lnTo>
                  <a:pt x="379351" y="259942"/>
                </a:lnTo>
                <a:lnTo>
                  <a:pt x="368101" y="271094"/>
                </a:lnTo>
                <a:lnTo>
                  <a:pt x="355957" y="280639"/>
                </a:lnTo>
                <a:lnTo>
                  <a:pt x="342976" y="288692"/>
                </a:lnTo>
                <a:lnTo>
                  <a:pt x="329212" y="295367"/>
                </a:lnTo>
                <a:lnTo>
                  <a:pt x="314722" y="300779"/>
                </a:lnTo>
                <a:lnTo>
                  <a:pt x="299561" y="305044"/>
                </a:lnTo>
                <a:lnTo>
                  <a:pt x="283784" y="308276"/>
                </a:lnTo>
                <a:lnTo>
                  <a:pt x="267447" y="310589"/>
                </a:lnTo>
                <a:lnTo>
                  <a:pt x="250605" y="312100"/>
                </a:lnTo>
                <a:lnTo>
                  <a:pt x="233313" y="312922"/>
                </a:lnTo>
                <a:lnTo>
                  <a:pt x="215629" y="313170"/>
                </a:lnTo>
                <a:lnTo>
                  <a:pt x="195795" y="312885"/>
                </a:lnTo>
                <a:lnTo>
                  <a:pt x="176467" y="312047"/>
                </a:lnTo>
                <a:lnTo>
                  <a:pt x="157722" y="310679"/>
                </a:lnTo>
                <a:lnTo>
                  <a:pt x="139640" y="308808"/>
                </a:lnTo>
                <a:lnTo>
                  <a:pt x="122298" y="306458"/>
                </a:lnTo>
                <a:lnTo>
                  <a:pt x="105776" y="303655"/>
                </a:lnTo>
                <a:lnTo>
                  <a:pt x="90152" y="300422"/>
                </a:lnTo>
                <a:lnTo>
                  <a:pt x="75505" y="296784"/>
                </a:lnTo>
                <a:lnTo>
                  <a:pt x="49454" y="288397"/>
                </a:lnTo>
                <a:lnTo>
                  <a:pt x="28253" y="278692"/>
                </a:lnTo>
                <a:lnTo>
                  <a:pt x="12530" y="267867"/>
                </a:lnTo>
                <a:lnTo>
                  <a:pt x="2913" y="256123"/>
                </a:lnTo>
                <a:lnTo>
                  <a:pt x="0" y="244867"/>
                </a:lnTo>
                <a:close/>
              </a:path>
            </a:pathLst>
          </a:custGeom>
          <a:ln w="9524">
            <a:solidFill>
              <a:srgbClr val="1D487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149509" y="5928330"/>
            <a:ext cx="431516" cy="244867"/>
          </a:xfrm>
          <a:custGeom>
            <a:avLst/>
            <a:gdLst/>
            <a:ahLst/>
            <a:cxnLst/>
            <a:rect l="l" t="t" r="r" b="b"/>
            <a:pathLst>
              <a:path w="431516" h="244867">
                <a:moveTo>
                  <a:pt x="0" y="0"/>
                </a:moveTo>
                <a:lnTo>
                  <a:pt x="0" y="176564"/>
                </a:lnTo>
                <a:lnTo>
                  <a:pt x="606" y="181723"/>
                </a:lnTo>
                <a:lnTo>
                  <a:pt x="12586" y="199608"/>
                </a:lnTo>
                <a:lnTo>
                  <a:pt x="28331" y="210422"/>
                </a:lnTo>
                <a:lnTo>
                  <a:pt x="49549" y="220119"/>
                </a:lnTo>
                <a:lnTo>
                  <a:pt x="75613" y="228498"/>
                </a:lnTo>
                <a:lnTo>
                  <a:pt x="90265" y="232132"/>
                </a:lnTo>
                <a:lnTo>
                  <a:pt x="105893" y="235362"/>
                </a:lnTo>
                <a:lnTo>
                  <a:pt x="122419" y="238163"/>
                </a:lnTo>
                <a:lnTo>
                  <a:pt x="139763" y="240510"/>
                </a:lnTo>
                <a:lnTo>
                  <a:pt x="157848" y="242379"/>
                </a:lnTo>
                <a:lnTo>
                  <a:pt x="176594" y="243745"/>
                </a:lnTo>
                <a:lnTo>
                  <a:pt x="195924" y="244583"/>
                </a:lnTo>
                <a:lnTo>
                  <a:pt x="215759" y="244867"/>
                </a:lnTo>
                <a:lnTo>
                  <a:pt x="232053" y="244676"/>
                </a:lnTo>
                <a:lnTo>
                  <a:pt x="251480" y="243936"/>
                </a:lnTo>
                <a:lnTo>
                  <a:pt x="270337" y="242663"/>
                </a:lnTo>
                <a:lnTo>
                  <a:pt x="288547" y="240883"/>
                </a:lnTo>
                <a:lnTo>
                  <a:pt x="306030" y="238620"/>
                </a:lnTo>
                <a:lnTo>
                  <a:pt x="322709" y="235899"/>
                </a:lnTo>
                <a:lnTo>
                  <a:pt x="338505" y="232744"/>
                </a:lnTo>
                <a:lnTo>
                  <a:pt x="353339" y="229182"/>
                </a:lnTo>
                <a:lnTo>
                  <a:pt x="379808" y="220931"/>
                </a:lnTo>
                <a:lnTo>
                  <a:pt x="401488" y="211345"/>
                </a:lnTo>
                <a:lnTo>
                  <a:pt x="417752" y="200623"/>
                </a:lnTo>
                <a:lnTo>
                  <a:pt x="427970" y="188963"/>
                </a:lnTo>
                <a:lnTo>
                  <a:pt x="431516" y="176564"/>
                </a:lnTo>
                <a:lnTo>
                  <a:pt x="431516" y="0"/>
                </a:lnTo>
                <a:lnTo>
                  <a:pt x="430910" y="5158"/>
                </a:lnTo>
                <a:lnTo>
                  <a:pt x="428573" y="11308"/>
                </a:lnTo>
                <a:lnTo>
                  <a:pt x="418930" y="23042"/>
                </a:lnTo>
                <a:lnTo>
                  <a:pt x="403185" y="33857"/>
                </a:lnTo>
                <a:lnTo>
                  <a:pt x="381967" y="43554"/>
                </a:lnTo>
                <a:lnTo>
                  <a:pt x="355904" y="51933"/>
                </a:lnTo>
                <a:lnTo>
                  <a:pt x="341252" y="55567"/>
                </a:lnTo>
                <a:lnTo>
                  <a:pt x="325624" y="58797"/>
                </a:lnTo>
                <a:lnTo>
                  <a:pt x="309098" y="61598"/>
                </a:lnTo>
                <a:lnTo>
                  <a:pt x="291754" y="63945"/>
                </a:lnTo>
                <a:lnTo>
                  <a:pt x="273669" y="65814"/>
                </a:lnTo>
                <a:lnTo>
                  <a:pt x="254923" y="67180"/>
                </a:lnTo>
                <a:lnTo>
                  <a:pt x="235593" y="68018"/>
                </a:lnTo>
                <a:lnTo>
                  <a:pt x="215759" y="68303"/>
                </a:lnTo>
                <a:lnTo>
                  <a:pt x="199462" y="68111"/>
                </a:lnTo>
                <a:lnTo>
                  <a:pt x="180035" y="67371"/>
                </a:lnTo>
                <a:lnTo>
                  <a:pt x="161178" y="66098"/>
                </a:lnTo>
                <a:lnTo>
                  <a:pt x="142968" y="64318"/>
                </a:lnTo>
                <a:lnTo>
                  <a:pt x="125485" y="62055"/>
                </a:lnTo>
                <a:lnTo>
                  <a:pt x="108806" y="59334"/>
                </a:lnTo>
                <a:lnTo>
                  <a:pt x="93010" y="56179"/>
                </a:lnTo>
                <a:lnTo>
                  <a:pt x="78176" y="52617"/>
                </a:lnTo>
                <a:lnTo>
                  <a:pt x="64383" y="48670"/>
                </a:lnTo>
                <a:lnTo>
                  <a:pt x="40229" y="39727"/>
                </a:lnTo>
                <a:lnTo>
                  <a:pt x="21179" y="29548"/>
                </a:lnTo>
                <a:lnTo>
                  <a:pt x="7860" y="18332"/>
                </a:lnTo>
                <a:lnTo>
                  <a:pt x="899" y="6279"/>
                </a:lnTo>
                <a:lnTo>
                  <a:pt x="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149509" y="5860027"/>
            <a:ext cx="431516" cy="136606"/>
          </a:xfrm>
          <a:custGeom>
            <a:avLst/>
            <a:gdLst/>
            <a:ahLst/>
            <a:cxnLst/>
            <a:rect l="l" t="t" r="r" b="b"/>
            <a:pathLst>
              <a:path w="431516" h="136606">
                <a:moveTo>
                  <a:pt x="0" y="68303"/>
                </a:moveTo>
                <a:lnTo>
                  <a:pt x="606" y="73462"/>
                </a:lnTo>
                <a:lnTo>
                  <a:pt x="2943" y="79611"/>
                </a:lnTo>
                <a:lnTo>
                  <a:pt x="12586" y="91346"/>
                </a:lnTo>
                <a:lnTo>
                  <a:pt x="28331" y="102161"/>
                </a:lnTo>
                <a:lnTo>
                  <a:pt x="49549" y="111857"/>
                </a:lnTo>
                <a:lnTo>
                  <a:pt x="75613" y="120236"/>
                </a:lnTo>
                <a:lnTo>
                  <a:pt x="90265" y="123870"/>
                </a:lnTo>
                <a:lnTo>
                  <a:pt x="105893" y="127100"/>
                </a:lnTo>
                <a:lnTo>
                  <a:pt x="122419" y="129901"/>
                </a:lnTo>
                <a:lnTo>
                  <a:pt x="139763" y="132248"/>
                </a:lnTo>
                <a:lnTo>
                  <a:pt x="157848" y="134117"/>
                </a:lnTo>
                <a:lnTo>
                  <a:pt x="176594" y="135483"/>
                </a:lnTo>
                <a:lnTo>
                  <a:pt x="195924" y="136321"/>
                </a:lnTo>
                <a:lnTo>
                  <a:pt x="215759" y="136606"/>
                </a:lnTo>
                <a:lnTo>
                  <a:pt x="232053" y="136414"/>
                </a:lnTo>
                <a:lnTo>
                  <a:pt x="251480" y="135674"/>
                </a:lnTo>
                <a:lnTo>
                  <a:pt x="270337" y="134401"/>
                </a:lnTo>
                <a:lnTo>
                  <a:pt x="288547" y="132621"/>
                </a:lnTo>
                <a:lnTo>
                  <a:pt x="306030" y="130358"/>
                </a:lnTo>
                <a:lnTo>
                  <a:pt x="322709" y="127637"/>
                </a:lnTo>
                <a:lnTo>
                  <a:pt x="338505" y="124482"/>
                </a:lnTo>
                <a:lnTo>
                  <a:pt x="353339" y="120920"/>
                </a:lnTo>
                <a:lnTo>
                  <a:pt x="379808" y="112669"/>
                </a:lnTo>
                <a:lnTo>
                  <a:pt x="401488" y="103083"/>
                </a:lnTo>
                <a:lnTo>
                  <a:pt x="417752" y="92361"/>
                </a:lnTo>
                <a:lnTo>
                  <a:pt x="427970" y="80701"/>
                </a:lnTo>
                <a:lnTo>
                  <a:pt x="431516" y="68303"/>
                </a:lnTo>
                <a:lnTo>
                  <a:pt x="430910" y="63144"/>
                </a:lnTo>
                <a:lnTo>
                  <a:pt x="418930" y="45260"/>
                </a:lnTo>
                <a:lnTo>
                  <a:pt x="403185" y="34445"/>
                </a:lnTo>
                <a:lnTo>
                  <a:pt x="381967" y="24748"/>
                </a:lnTo>
                <a:lnTo>
                  <a:pt x="355904" y="16369"/>
                </a:lnTo>
                <a:lnTo>
                  <a:pt x="341252" y="12735"/>
                </a:lnTo>
                <a:lnTo>
                  <a:pt x="325624" y="9505"/>
                </a:lnTo>
                <a:lnTo>
                  <a:pt x="309098" y="6704"/>
                </a:lnTo>
                <a:lnTo>
                  <a:pt x="291754" y="4357"/>
                </a:lnTo>
                <a:lnTo>
                  <a:pt x="273669" y="2488"/>
                </a:lnTo>
                <a:lnTo>
                  <a:pt x="254923" y="1122"/>
                </a:lnTo>
                <a:lnTo>
                  <a:pt x="235593" y="284"/>
                </a:lnTo>
                <a:lnTo>
                  <a:pt x="215759" y="0"/>
                </a:lnTo>
                <a:lnTo>
                  <a:pt x="199462" y="191"/>
                </a:lnTo>
                <a:lnTo>
                  <a:pt x="180035" y="931"/>
                </a:lnTo>
                <a:lnTo>
                  <a:pt x="161178" y="2204"/>
                </a:lnTo>
                <a:lnTo>
                  <a:pt x="142968" y="3984"/>
                </a:lnTo>
                <a:lnTo>
                  <a:pt x="125485" y="6247"/>
                </a:lnTo>
                <a:lnTo>
                  <a:pt x="108806" y="8968"/>
                </a:lnTo>
                <a:lnTo>
                  <a:pt x="93010" y="12123"/>
                </a:lnTo>
                <a:lnTo>
                  <a:pt x="78176" y="15685"/>
                </a:lnTo>
                <a:lnTo>
                  <a:pt x="51707" y="23936"/>
                </a:lnTo>
                <a:lnTo>
                  <a:pt x="30027" y="33522"/>
                </a:lnTo>
                <a:lnTo>
                  <a:pt x="13764" y="44245"/>
                </a:lnTo>
                <a:lnTo>
                  <a:pt x="3545" y="55904"/>
                </a:lnTo>
                <a:lnTo>
                  <a:pt x="899" y="62023"/>
                </a:lnTo>
                <a:lnTo>
                  <a:pt x="0" y="68303"/>
                </a:lnTo>
                <a:close/>
              </a:path>
            </a:pathLst>
          </a:custGeom>
          <a:solidFill>
            <a:srgbClr val="A8C7EB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149509" y="5860027"/>
            <a:ext cx="431515" cy="313170"/>
          </a:xfrm>
          <a:custGeom>
            <a:avLst/>
            <a:gdLst/>
            <a:ahLst/>
            <a:cxnLst/>
            <a:rect l="l" t="t" r="r" b="b"/>
            <a:pathLst>
              <a:path w="431515" h="313170">
                <a:moveTo>
                  <a:pt x="431515" y="68302"/>
                </a:moveTo>
                <a:lnTo>
                  <a:pt x="423655" y="86635"/>
                </a:lnTo>
                <a:lnTo>
                  <a:pt x="410336" y="97851"/>
                </a:lnTo>
                <a:lnTo>
                  <a:pt x="391285" y="108030"/>
                </a:lnTo>
                <a:lnTo>
                  <a:pt x="367132" y="116974"/>
                </a:lnTo>
                <a:lnTo>
                  <a:pt x="338504" y="124482"/>
                </a:lnTo>
                <a:lnTo>
                  <a:pt x="322709" y="127637"/>
                </a:lnTo>
                <a:lnTo>
                  <a:pt x="306030" y="130358"/>
                </a:lnTo>
                <a:lnTo>
                  <a:pt x="288546" y="132621"/>
                </a:lnTo>
                <a:lnTo>
                  <a:pt x="270336" y="134401"/>
                </a:lnTo>
                <a:lnTo>
                  <a:pt x="251479" y="135674"/>
                </a:lnTo>
                <a:lnTo>
                  <a:pt x="232052" y="136414"/>
                </a:lnTo>
                <a:lnTo>
                  <a:pt x="215758" y="136605"/>
                </a:lnTo>
                <a:lnTo>
                  <a:pt x="195923" y="136321"/>
                </a:lnTo>
                <a:lnTo>
                  <a:pt x="176593" y="135483"/>
                </a:lnTo>
                <a:lnTo>
                  <a:pt x="157847" y="134117"/>
                </a:lnTo>
                <a:lnTo>
                  <a:pt x="139762" y="132248"/>
                </a:lnTo>
                <a:lnTo>
                  <a:pt x="122418" y="129901"/>
                </a:lnTo>
                <a:lnTo>
                  <a:pt x="105892" y="127100"/>
                </a:lnTo>
                <a:lnTo>
                  <a:pt x="90264" y="123870"/>
                </a:lnTo>
                <a:lnTo>
                  <a:pt x="75612" y="120236"/>
                </a:lnTo>
                <a:lnTo>
                  <a:pt x="49548" y="111857"/>
                </a:lnTo>
                <a:lnTo>
                  <a:pt x="28331" y="102160"/>
                </a:lnTo>
                <a:lnTo>
                  <a:pt x="12586" y="91345"/>
                </a:lnTo>
                <a:lnTo>
                  <a:pt x="2943" y="79611"/>
                </a:lnTo>
                <a:lnTo>
                  <a:pt x="0" y="68302"/>
                </a:lnTo>
                <a:lnTo>
                  <a:pt x="899" y="62023"/>
                </a:lnTo>
                <a:lnTo>
                  <a:pt x="13764" y="44244"/>
                </a:lnTo>
                <a:lnTo>
                  <a:pt x="30027" y="33522"/>
                </a:lnTo>
                <a:lnTo>
                  <a:pt x="51707" y="23936"/>
                </a:lnTo>
                <a:lnTo>
                  <a:pt x="78176" y="15685"/>
                </a:lnTo>
                <a:lnTo>
                  <a:pt x="93010" y="12123"/>
                </a:lnTo>
                <a:lnTo>
                  <a:pt x="108806" y="8968"/>
                </a:lnTo>
                <a:lnTo>
                  <a:pt x="125485" y="6247"/>
                </a:lnTo>
                <a:lnTo>
                  <a:pt x="142969" y="3984"/>
                </a:lnTo>
                <a:lnTo>
                  <a:pt x="161178" y="2204"/>
                </a:lnTo>
                <a:lnTo>
                  <a:pt x="180036" y="931"/>
                </a:lnTo>
                <a:lnTo>
                  <a:pt x="199462" y="191"/>
                </a:lnTo>
                <a:lnTo>
                  <a:pt x="215758" y="0"/>
                </a:lnTo>
                <a:lnTo>
                  <a:pt x="235592" y="284"/>
                </a:lnTo>
                <a:lnTo>
                  <a:pt x="254922" y="1122"/>
                </a:lnTo>
                <a:lnTo>
                  <a:pt x="273669" y="2488"/>
                </a:lnTo>
                <a:lnTo>
                  <a:pt x="291753" y="4357"/>
                </a:lnTo>
                <a:lnTo>
                  <a:pt x="309097" y="6704"/>
                </a:lnTo>
                <a:lnTo>
                  <a:pt x="325623" y="9505"/>
                </a:lnTo>
                <a:lnTo>
                  <a:pt x="341251" y="12735"/>
                </a:lnTo>
                <a:lnTo>
                  <a:pt x="355904" y="16369"/>
                </a:lnTo>
                <a:lnTo>
                  <a:pt x="381967" y="24748"/>
                </a:lnTo>
                <a:lnTo>
                  <a:pt x="403185" y="34445"/>
                </a:lnTo>
                <a:lnTo>
                  <a:pt x="418929" y="45260"/>
                </a:lnTo>
                <a:lnTo>
                  <a:pt x="428572" y="56994"/>
                </a:lnTo>
                <a:lnTo>
                  <a:pt x="431515" y="68302"/>
                </a:lnTo>
                <a:lnTo>
                  <a:pt x="430800" y="99087"/>
                </a:lnTo>
                <a:lnTo>
                  <a:pt x="428692" y="127231"/>
                </a:lnTo>
                <a:lnTo>
                  <a:pt x="425245" y="152848"/>
                </a:lnTo>
                <a:lnTo>
                  <a:pt x="420516" y="176055"/>
                </a:lnTo>
                <a:lnTo>
                  <a:pt x="414560" y="196966"/>
                </a:lnTo>
                <a:lnTo>
                  <a:pt x="407433" y="215695"/>
                </a:lnTo>
                <a:lnTo>
                  <a:pt x="399190" y="232357"/>
                </a:lnTo>
                <a:lnTo>
                  <a:pt x="389887" y="247068"/>
                </a:lnTo>
                <a:lnTo>
                  <a:pt x="379579" y="259942"/>
                </a:lnTo>
                <a:lnTo>
                  <a:pt x="368321" y="271094"/>
                </a:lnTo>
                <a:lnTo>
                  <a:pt x="356171" y="280639"/>
                </a:lnTo>
                <a:lnTo>
                  <a:pt x="343181" y="288692"/>
                </a:lnTo>
                <a:lnTo>
                  <a:pt x="329410" y="295367"/>
                </a:lnTo>
                <a:lnTo>
                  <a:pt x="314911" y="300779"/>
                </a:lnTo>
                <a:lnTo>
                  <a:pt x="299740" y="305044"/>
                </a:lnTo>
                <a:lnTo>
                  <a:pt x="283954" y="308276"/>
                </a:lnTo>
                <a:lnTo>
                  <a:pt x="267607" y="310589"/>
                </a:lnTo>
                <a:lnTo>
                  <a:pt x="250755" y="312100"/>
                </a:lnTo>
                <a:lnTo>
                  <a:pt x="233453" y="312922"/>
                </a:lnTo>
                <a:lnTo>
                  <a:pt x="215758" y="313170"/>
                </a:lnTo>
                <a:lnTo>
                  <a:pt x="195923" y="312886"/>
                </a:lnTo>
                <a:lnTo>
                  <a:pt x="176593" y="312048"/>
                </a:lnTo>
                <a:lnTo>
                  <a:pt x="157847" y="310682"/>
                </a:lnTo>
                <a:lnTo>
                  <a:pt x="139762" y="308813"/>
                </a:lnTo>
                <a:lnTo>
                  <a:pt x="122418" y="306466"/>
                </a:lnTo>
                <a:lnTo>
                  <a:pt x="105892" y="303664"/>
                </a:lnTo>
                <a:lnTo>
                  <a:pt x="90264" y="300435"/>
                </a:lnTo>
                <a:lnTo>
                  <a:pt x="75612" y="296801"/>
                </a:lnTo>
                <a:lnTo>
                  <a:pt x="49548" y="288422"/>
                </a:lnTo>
                <a:lnTo>
                  <a:pt x="28331" y="278725"/>
                </a:lnTo>
                <a:lnTo>
                  <a:pt x="12586" y="267910"/>
                </a:lnTo>
                <a:lnTo>
                  <a:pt x="2943" y="256176"/>
                </a:lnTo>
                <a:lnTo>
                  <a:pt x="0" y="244867"/>
                </a:lnTo>
                <a:close/>
              </a:path>
            </a:pathLst>
          </a:custGeom>
          <a:ln w="9524">
            <a:solidFill>
              <a:srgbClr val="1D487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869574" y="4118955"/>
            <a:ext cx="5091545" cy="885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923055" y="4153325"/>
            <a:ext cx="4984409" cy="775770"/>
          </a:xfrm>
          <a:custGeom>
            <a:avLst/>
            <a:gdLst/>
            <a:ahLst/>
            <a:cxnLst/>
            <a:rect l="l" t="t" r="r" b="b"/>
            <a:pathLst>
              <a:path w="4984409" h="775770">
                <a:moveTo>
                  <a:pt x="0" y="129297"/>
                </a:moveTo>
                <a:lnTo>
                  <a:pt x="0" y="646473"/>
                </a:lnTo>
                <a:lnTo>
                  <a:pt x="131" y="652362"/>
                </a:lnTo>
                <a:lnTo>
                  <a:pt x="9089" y="694188"/>
                </a:lnTo>
                <a:lnTo>
                  <a:pt x="30399" y="729765"/>
                </a:lnTo>
                <a:lnTo>
                  <a:pt x="61652" y="756684"/>
                </a:lnTo>
                <a:lnTo>
                  <a:pt x="100441" y="772538"/>
                </a:lnTo>
                <a:lnTo>
                  <a:pt x="129297" y="775770"/>
                </a:lnTo>
                <a:lnTo>
                  <a:pt x="4855110" y="775770"/>
                </a:lnTo>
                <a:lnTo>
                  <a:pt x="4902827" y="766680"/>
                </a:lnTo>
                <a:lnTo>
                  <a:pt x="4938404" y="745370"/>
                </a:lnTo>
                <a:lnTo>
                  <a:pt x="4965324" y="714117"/>
                </a:lnTo>
                <a:lnTo>
                  <a:pt x="4981177" y="675329"/>
                </a:lnTo>
                <a:lnTo>
                  <a:pt x="4984409" y="646473"/>
                </a:lnTo>
                <a:lnTo>
                  <a:pt x="4984409" y="129297"/>
                </a:lnTo>
                <a:lnTo>
                  <a:pt x="4975319" y="81580"/>
                </a:lnTo>
                <a:lnTo>
                  <a:pt x="4954009" y="46004"/>
                </a:lnTo>
                <a:lnTo>
                  <a:pt x="4922756" y="19085"/>
                </a:lnTo>
                <a:lnTo>
                  <a:pt x="4883967" y="3231"/>
                </a:lnTo>
                <a:lnTo>
                  <a:pt x="4855110" y="0"/>
                </a:lnTo>
                <a:lnTo>
                  <a:pt x="129297" y="0"/>
                </a:lnTo>
                <a:lnTo>
                  <a:pt x="81581" y="9089"/>
                </a:lnTo>
                <a:lnTo>
                  <a:pt x="46004" y="30398"/>
                </a:lnTo>
                <a:lnTo>
                  <a:pt x="19085" y="61652"/>
                </a:lnTo>
                <a:lnTo>
                  <a:pt x="3232" y="100440"/>
                </a:lnTo>
                <a:lnTo>
                  <a:pt x="0" y="129297"/>
                </a:lnTo>
                <a:close/>
              </a:path>
            </a:pathLst>
          </a:custGeom>
          <a:solidFill>
            <a:srgbClr val="37759C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923055" y="4153325"/>
            <a:ext cx="4984409" cy="775770"/>
          </a:xfrm>
          <a:custGeom>
            <a:avLst/>
            <a:gdLst/>
            <a:ahLst/>
            <a:cxnLst/>
            <a:rect l="l" t="t" r="r" b="b"/>
            <a:pathLst>
              <a:path w="4984409" h="775770">
                <a:moveTo>
                  <a:pt x="0" y="129297"/>
                </a:moveTo>
                <a:lnTo>
                  <a:pt x="7138" y="86823"/>
                </a:lnTo>
                <a:lnTo>
                  <a:pt x="26947" y="50278"/>
                </a:lnTo>
                <a:lnTo>
                  <a:pt x="57020" y="22072"/>
                </a:lnTo>
                <a:lnTo>
                  <a:pt x="94948" y="4612"/>
                </a:lnTo>
                <a:lnTo>
                  <a:pt x="129297" y="0"/>
                </a:lnTo>
                <a:lnTo>
                  <a:pt x="4855111" y="0"/>
                </a:lnTo>
                <a:lnTo>
                  <a:pt x="4897585" y="7138"/>
                </a:lnTo>
                <a:lnTo>
                  <a:pt x="4934130" y="26947"/>
                </a:lnTo>
                <a:lnTo>
                  <a:pt x="4962336" y="57020"/>
                </a:lnTo>
                <a:lnTo>
                  <a:pt x="4979796" y="94947"/>
                </a:lnTo>
                <a:lnTo>
                  <a:pt x="4984409" y="129297"/>
                </a:lnTo>
                <a:lnTo>
                  <a:pt x="4984409" y="646472"/>
                </a:lnTo>
                <a:lnTo>
                  <a:pt x="4977270" y="688947"/>
                </a:lnTo>
                <a:lnTo>
                  <a:pt x="4957461" y="725491"/>
                </a:lnTo>
                <a:lnTo>
                  <a:pt x="4927388" y="753698"/>
                </a:lnTo>
                <a:lnTo>
                  <a:pt x="4889460" y="771158"/>
                </a:lnTo>
                <a:lnTo>
                  <a:pt x="4855111" y="775770"/>
                </a:lnTo>
                <a:lnTo>
                  <a:pt x="129297" y="775770"/>
                </a:lnTo>
                <a:lnTo>
                  <a:pt x="86823" y="768632"/>
                </a:lnTo>
                <a:lnTo>
                  <a:pt x="50278" y="748822"/>
                </a:lnTo>
                <a:lnTo>
                  <a:pt x="22072" y="718750"/>
                </a:lnTo>
                <a:lnTo>
                  <a:pt x="4612" y="680822"/>
                </a:lnTo>
                <a:lnTo>
                  <a:pt x="0" y="646472"/>
                </a:lnTo>
                <a:lnTo>
                  <a:pt x="0" y="129297"/>
                </a:lnTo>
                <a:close/>
              </a:path>
            </a:pathLst>
          </a:custGeom>
          <a:ln w="15874">
            <a:solidFill>
              <a:srgbClr val="C4D9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629400" y="3437312"/>
            <a:ext cx="1683327" cy="573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679280" y="3469608"/>
            <a:ext cx="1582847" cy="470054"/>
          </a:xfrm>
          <a:custGeom>
            <a:avLst/>
            <a:gdLst/>
            <a:ahLst/>
            <a:cxnLst/>
            <a:rect l="l" t="t" r="r" b="b"/>
            <a:pathLst>
              <a:path w="1582847" h="470054">
                <a:moveTo>
                  <a:pt x="0" y="78343"/>
                </a:moveTo>
                <a:lnTo>
                  <a:pt x="0" y="391711"/>
                </a:lnTo>
                <a:lnTo>
                  <a:pt x="709" y="402298"/>
                </a:lnTo>
                <a:lnTo>
                  <a:pt x="17083" y="440550"/>
                </a:lnTo>
                <a:lnTo>
                  <a:pt x="50201" y="464848"/>
                </a:lnTo>
                <a:lnTo>
                  <a:pt x="78343" y="470054"/>
                </a:lnTo>
                <a:lnTo>
                  <a:pt x="1504504" y="470054"/>
                </a:lnTo>
                <a:lnTo>
                  <a:pt x="1541819" y="460614"/>
                </a:lnTo>
                <a:lnTo>
                  <a:pt x="1571497" y="432348"/>
                </a:lnTo>
                <a:lnTo>
                  <a:pt x="1582847" y="391711"/>
                </a:lnTo>
                <a:lnTo>
                  <a:pt x="1582847" y="78343"/>
                </a:lnTo>
                <a:lnTo>
                  <a:pt x="1573407" y="41028"/>
                </a:lnTo>
                <a:lnTo>
                  <a:pt x="1545141" y="11350"/>
                </a:lnTo>
                <a:lnTo>
                  <a:pt x="1504504" y="0"/>
                </a:lnTo>
                <a:lnTo>
                  <a:pt x="78343" y="0"/>
                </a:lnTo>
                <a:lnTo>
                  <a:pt x="41028" y="9440"/>
                </a:lnTo>
                <a:lnTo>
                  <a:pt x="11350" y="37706"/>
                </a:lnTo>
                <a:lnTo>
                  <a:pt x="0" y="78343"/>
                </a:lnTo>
                <a:close/>
              </a:path>
            </a:pathLst>
          </a:custGeom>
          <a:solidFill>
            <a:srgbClr val="D9CFF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679280" y="3469608"/>
            <a:ext cx="1582847" cy="470054"/>
          </a:xfrm>
          <a:custGeom>
            <a:avLst/>
            <a:gdLst/>
            <a:ahLst/>
            <a:cxnLst/>
            <a:rect l="l" t="t" r="r" b="b"/>
            <a:pathLst>
              <a:path w="1582847" h="470054">
                <a:moveTo>
                  <a:pt x="0" y="78344"/>
                </a:moveTo>
                <a:lnTo>
                  <a:pt x="11350" y="37706"/>
                </a:lnTo>
                <a:lnTo>
                  <a:pt x="41027" y="9440"/>
                </a:lnTo>
                <a:lnTo>
                  <a:pt x="78344" y="0"/>
                </a:lnTo>
                <a:lnTo>
                  <a:pt x="1504504" y="0"/>
                </a:lnTo>
                <a:lnTo>
                  <a:pt x="1545142" y="11350"/>
                </a:lnTo>
                <a:lnTo>
                  <a:pt x="1573407" y="41028"/>
                </a:lnTo>
                <a:lnTo>
                  <a:pt x="1582847" y="78344"/>
                </a:lnTo>
                <a:lnTo>
                  <a:pt x="1582847" y="391710"/>
                </a:lnTo>
                <a:lnTo>
                  <a:pt x="1571497" y="432348"/>
                </a:lnTo>
                <a:lnTo>
                  <a:pt x="1541820" y="460614"/>
                </a:lnTo>
                <a:lnTo>
                  <a:pt x="1504504" y="470054"/>
                </a:lnTo>
                <a:lnTo>
                  <a:pt x="78344" y="470054"/>
                </a:lnTo>
                <a:lnTo>
                  <a:pt x="37706" y="458704"/>
                </a:lnTo>
                <a:lnTo>
                  <a:pt x="9440" y="429026"/>
                </a:lnTo>
                <a:lnTo>
                  <a:pt x="0" y="391710"/>
                </a:lnTo>
                <a:lnTo>
                  <a:pt x="0" y="78344"/>
                </a:lnTo>
                <a:close/>
              </a:path>
            </a:pathLst>
          </a:custGeom>
          <a:ln w="9524">
            <a:solidFill>
              <a:srgbClr val="663963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808123" y="3940233"/>
            <a:ext cx="390698" cy="1974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871578" y="3982396"/>
            <a:ext cx="252412" cy="1751806"/>
          </a:xfrm>
          <a:custGeom>
            <a:avLst/>
            <a:gdLst/>
            <a:ahLst/>
            <a:cxnLst/>
            <a:rect l="l" t="t" r="r" b="b"/>
            <a:pathLst>
              <a:path w="252412" h="1751806">
                <a:moveTo>
                  <a:pt x="90487" y="1751806"/>
                </a:moveTo>
                <a:lnTo>
                  <a:pt x="74612" y="1631156"/>
                </a:lnTo>
                <a:lnTo>
                  <a:pt x="58737" y="1522412"/>
                </a:lnTo>
                <a:lnTo>
                  <a:pt x="42862" y="1421605"/>
                </a:lnTo>
                <a:lnTo>
                  <a:pt x="29368" y="1325562"/>
                </a:lnTo>
                <a:lnTo>
                  <a:pt x="17462" y="1228724"/>
                </a:lnTo>
                <a:lnTo>
                  <a:pt x="7937" y="1128712"/>
                </a:lnTo>
                <a:lnTo>
                  <a:pt x="1587" y="1020762"/>
                </a:lnTo>
                <a:lnTo>
                  <a:pt x="0" y="901699"/>
                </a:lnTo>
                <a:lnTo>
                  <a:pt x="793" y="835818"/>
                </a:lnTo>
                <a:lnTo>
                  <a:pt x="3174" y="765968"/>
                </a:lnTo>
                <a:lnTo>
                  <a:pt x="11112" y="618331"/>
                </a:lnTo>
                <a:lnTo>
                  <a:pt x="23812" y="467518"/>
                </a:lnTo>
                <a:lnTo>
                  <a:pt x="40481" y="323849"/>
                </a:lnTo>
                <a:lnTo>
                  <a:pt x="50006" y="257174"/>
                </a:lnTo>
                <a:lnTo>
                  <a:pt x="60324" y="196056"/>
                </a:lnTo>
                <a:lnTo>
                  <a:pt x="70643" y="140493"/>
                </a:lnTo>
                <a:lnTo>
                  <a:pt x="82549" y="92868"/>
                </a:lnTo>
                <a:lnTo>
                  <a:pt x="93662" y="53974"/>
                </a:lnTo>
                <a:lnTo>
                  <a:pt x="118268" y="6349"/>
                </a:lnTo>
                <a:lnTo>
                  <a:pt x="130968" y="0"/>
                </a:lnTo>
                <a:lnTo>
                  <a:pt x="143668" y="7143"/>
                </a:lnTo>
                <a:lnTo>
                  <a:pt x="166687" y="57149"/>
                </a:lnTo>
                <a:lnTo>
                  <a:pt x="178593" y="97631"/>
                </a:lnTo>
                <a:lnTo>
                  <a:pt x="188912" y="146843"/>
                </a:lnTo>
                <a:lnTo>
                  <a:pt x="199231" y="203993"/>
                </a:lnTo>
                <a:lnTo>
                  <a:pt x="208756" y="267493"/>
                </a:lnTo>
                <a:lnTo>
                  <a:pt x="217487" y="335756"/>
                </a:lnTo>
                <a:lnTo>
                  <a:pt x="232568" y="481806"/>
                </a:lnTo>
                <a:lnTo>
                  <a:pt x="243681" y="633412"/>
                </a:lnTo>
                <a:lnTo>
                  <a:pt x="250031" y="781049"/>
                </a:lnTo>
                <a:lnTo>
                  <a:pt x="252412" y="849312"/>
                </a:lnTo>
                <a:lnTo>
                  <a:pt x="252412" y="912812"/>
                </a:lnTo>
                <a:lnTo>
                  <a:pt x="247649" y="1041399"/>
                </a:lnTo>
                <a:lnTo>
                  <a:pt x="236537" y="1178718"/>
                </a:lnTo>
                <a:lnTo>
                  <a:pt x="220662" y="1316831"/>
                </a:lnTo>
                <a:lnTo>
                  <a:pt x="203199" y="1448593"/>
                </a:lnTo>
                <a:lnTo>
                  <a:pt x="194468" y="1508918"/>
                </a:lnTo>
                <a:lnTo>
                  <a:pt x="185737" y="1564481"/>
                </a:lnTo>
                <a:lnTo>
                  <a:pt x="177799" y="1613693"/>
                </a:lnTo>
                <a:lnTo>
                  <a:pt x="170656" y="1656556"/>
                </a:lnTo>
                <a:lnTo>
                  <a:pt x="164306" y="1692274"/>
                </a:lnTo>
                <a:lnTo>
                  <a:pt x="161166" y="1709687"/>
                </a:lnTo>
              </a:path>
            </a:pathLst>
          </a:custGeom>
          <a:ln w="31749">
            <a:solidFill>
              <a:srgbClr val="853533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980053" y="5573571"/>
            <a:ext cx="140078" cy="149518"/>
          </a:xfrm>
          <a:custGeom>
            <a:avLst/>
            <a:gdLst/>
            <a:ahLst/>
            <a:cxnLst/>
            <a:rect l="l" t="t" r="r" b="b"/>
            <a:pathLst>
              <a:path w="140078" h="149518">
                <a:moveTo>
                  <a:pt x="47100" y="149518"/>
                </a:moveTo>
                <a:lnTo>
                  <a:pt x="136351" y="44940"/>
                </a:lnTo>
                <a:lnTo>
                  <a:pt x="136710" y="44504"/>
                </a:lnTo>
                <a:lnTo>
                  <a:pt x="140078" y="33121"/>
                </a:lnTo>
                <a:lnTo>
                  <a:pt x="134581" y="22559"/>
                </a:lnTo>
                <a:lnTo>
                  <a:pt x="134145" y="22200"/>
                </a:lnTo>
                <a:lnTo>
                  <a:pt x="122762" y="18832"/>
                </a:lnTo>
                <a:lnTo>
                  <a:pt x="112200" y="24329"/>
                </a:lnTo>
                <a:lnTo>
                  <a:pt x="58282" y="87506"/>
                </a:lnTo>
                <a:lnTo>
                  <a:pt x="29828" y="9475"/>
                </a:lnTo>
                <a:lnTo>
                  <a:pt x="29767" y="9310"/>
                </a:lnTo>
                <a:lnTo>
                  <a:pt x="21541" y="488"/>
                </a:lnTo>
                <a:lnTo>
                  <a:pt x="9476" y="0"/>
                </a:lnTo>
                <a:lnTo>
                  <a:pt x="9310" y="61"/>
                </a:lnTo>
                <a:lnTo>
                  <a:pt x="488" y="8288"/>
                </a:lnTo>
                <a:lnTo>
                  <a:pt x="0" y="20352"/>
                </a:lnTo>
                <a:lnTo>
                  <a:pt x="47100" y="149518"/>
                </a:lnTo>
                <a:close/>
              </a:path>
            </a:pathLst>
          </a:custGeom>
          <a:solidFill>
            <a:srgbClr val="85353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875414" y="4206240"/>
            <a:ext cx="3915294" cy="702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394960" y="4210395"/>
            <a:ext cx="2859577" cy="6899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927404" y="4238787"/>
            <a:ext cx="3813855" cy="598252"/>
          </a:xfrm>
          <a:custGeom>
            <a:avLst/>
            <a:gdLst/>
            <a:ahLst/>
            <a:cxnLst/>
            <a:rect l="l" t="t" r="r" b="b"/>
            <a:pathLst>
              <a:path w="3813855" h="598252">
                <a:moveTo>
                  <a:pt x="0" y="99711"/>
                </a:moveTo>
                <a:lnTo>
                  <a:pt x="11" y="500075"/>
                </a:lnTo>
                <a:lnTo>
                  <a:pt x="9714" y="541525"/>
                </a:lnTo>
                <a:lnTo>
                  <a:pt x="34783" y="574219"/>
                </a:lnTo>
                <a:lnTo>
                  <a:pt x="71167" y="594107"/>
                </a:lnTo>
                <a:lnTo>
                  <a:pt x="99710" y="598252"/>
                </a:lnTo>
                <a:lnTo>
                  <a:pt x="3715680" y="598240"/>
                </a:lnTo>
                <a:lnTo>
                  <a:pt x="3757129" y="588537"/>
                </a:lnTo>
                <a:lnTo>
                  <a:pt x="3789822" y="563469"/>
                </a:lnTo>
                <a:lnTo>
                  <a:pt x="3809710" y="527084"/>
                </a:lnTo>
                <a:lnTo>
                  <a:pt x="3813855" y="498541"/>
                </a:lnTo>
                <a:lnTo>
                  <a:pt x="3813844" y="98176"/>
                </a:lnTo>
                <a:lnTo>
                  <a:pt x="3804140" y="56727"/>
                </a:lnTo>
                <a:lnTo>
                  <a:pt x="3779072" y="24033"/>
                </a:lnTo>
                <a:lnTo>
                  <a:pt x="3742688" y="4145"/>
                </a:lnTo>
                <a:lnTo>
                  <a:pt x="3714145" y="0"/>
                </a:lnTo>
                <a:lnTo>
                  <a:pt x="98175" y="11"/>
                </a:lnTo>
                <a:lnTo>
                  <a:pt x="56726" y="9715"/>
                </a:lnTo>
                <a:lnTo>
                  <a:pt x="24033" y="34784"/>
                </a:lnTo>
                <a:lnTo>
                  <a:pt x="4145" y="71168"/>
                </a:lnTo>
                <a:lnTo>
                  <a:pt x="0" y="99711"/>
                </a:lnTo>
                <a:close/>
              </a:path>
            </a:pathLst>
          </a:custGeom>
          <a:solidFill>
            <a:srgbClr val="E8F2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927404" y="4238787"/>
            <a:ext cx="3813855" cy="598251"/>
          </a:xfrm>
          <a:custGeom>
            <a:avLst/>
            <a:gdLst/>
            <a:ahLst/>
            <a:cxnLst/>
            <a:rect l="l" t="t" r="r" b="b"/>
            <a:pathLst>
              <a:path w="3813855" h="598251">
                <a:moveTo>
                  <a:pt x="0" y="99710"/>
                </a:moveTo>
                <a:lnTo>
                  <a:pt x="9102" y="58032"/>
                </a:lnTo>
                <a:lnTo>
                  <a:pt x="33708" y="24970"/>
                </a:lnTo>
                <a:lnTo>
                  <a:pt x="69770" y="4573"/>
                </a:lnTo>
                <a:lnTo>
                  <a:pt x="99710" y="0"/>
                </a:lnTo>
                <a:lnTo>
                  <a:pt x="3714145" y="0"/>
                </a:lnTo>
                <a:lnTo>
                  <a:pt x="3755823" y="9102"/>
                </a:lnTo>
                <a:lnTo>
                  <a:pt x="3788885" y="33708"/>
                </a:lnTo>
                <a:lnTo>
                  <a:pt x="3809281" y="69770"/>
                </a:lnTo>
                <a:lnTo>
                  <a:pt x="3813855" y="99710"/>
                </a:lnTo>
                <a:lnTo>
                  <a:pt x="3813855" y="498540"/>
                </a:lnTo>
                <a:lnTo>
                  <a:pt x="3804753" y="540219"/>
                </a:lnTo>
                <a:lnTo>
                  <a:pt x="3780146" y="573281"/>
                </a:lnTo>
                <a:lnTo>
                  <a:pt x="3744084" y="593678"/>
                </a:lnTo>
                <a:lnTo>
                  <a:pt x="3714145" y="598251"/>
                </a:lnTo>
                <a:lnTo>
                  <a:pt x="99710" y="598251"/>
                </a:lnTo>
                <a:lnTo>
                  <a:pt x="58032" y="589149"/>
                </a:lnTo>
                <a:lnTo>
                  <a:pt x="24970" y="564543"/>
                </a:lnTo>
                <a:lnTo>
                  <a:pt x="4573" y="528481"/>
                </a:lnTo>
                <a:lnTo>
                  <a:pt x="0" y="498540"/>
                </a:lnTo>
                <a:lnTo>
                  <a:pt x="0" y="99710"/>
                </a:lnTo>
                <a:close/>
              </a:path>
            </a:pathLst>
          </a:custGeom>
          <a:ln w="9524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099857" y="3437312"/>
            <a:ext cx="1566948" cy="5569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241174" y="3507970"/>
            <a:ext cx="1276003" cy="4197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149509" y="3469610"/>
            <a:ext cx="1467738" cy="453600"/>
          </a:xfrm>
          <a:custGeom>
            <a:avLst/>
            <a:gdLst/>
            <a:ahLst/>
            <a:cxnLst/>
            <a:rect l="l" t="t" r="r" b="b"/>
            <a:pathLst>
              <a:path w="1467738" h="453600">
                <a:moveTo>
                  <a:pt x="0" y="75601"/>
                </a:moveTo>
                <a:lnTo>
                  <a:pt x="0" y="377998"/>
                </a:lnTo>
                <a:lnTo>
                  <a:pt x="247" y="384166"/>
                </a:lnTo>
                <a:lnTo>
                  <a:pt x="15008" y="423217"/>
                </a:lnTo>
                <a:lnTo>
                  <a:pt x="47530" y="448217"/>
                </a:lnTo>
                <a:lnTo>
                  <a:pt x="75601" y="453600"/>
                </a:lnTo>
                <a:lnTo>
                  <a:pt x="1392135" y="453600"/>
                </a:lnTo>
                <a:lnTo>
                  <a:pt x="1437354" y="438592"/>
                </a:lnTo>
                <a:lnTo>
                  <a:pt x="1462355" y="406070"/>
                </a:lnTo>
                <a:lnTo>
                  <a:pt x="1467738" y="377998"/>
                </a:lnTo>
                <a:lnTo>
                  <a:pt x="1467738" y="75601"/>
                </a:lnTo>
                <a:lnTo>
                  <a:pt x="1452730" y="30383"/>
                </a:lnTo>
                <a:lnTo>
                  <a:pt x="1420207" y="5383"/>
                </a:lnTo>
                <a:lnTo>
                  <a:pt x="1392135" y="0"/>
                </a:lnTo>
                <a:lnTo>
                  <a:pt x="75601" y="0"/>
                </a:lnTo>
                <a:lnTo>
                  <a:pt x="30384" y="15007"/>
                </a:lnTo>
                <a:lnTo>
                  <a:pt x="5383" y="47530"/>
                </a:lnTo>
                <a:lnTo>
                  <a:pt x="0" y="75601"/>
                </a:lnTo>
                <a:close/>
              </a:path>
            </a:pathLst>
          </a:custGeom>
          <a:solidFill>
            <a:srgbClr val="F8EFDE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149509" y="3469610"/>
            <a:ext cx="1467737" cy="453600"/>
          </a:xfrm>
          <a:custGeom>
            <a:avLst/>
            <a:gdLst/>
            <a:ahLst/>
            <a:cxnLst/>
            <a:rect l="l" t="t" r="r" b="b"/>
            <a:pathLst>
              <a:path w="1467737" h="453600">
                <a:moveTo>
                  <a:pt x="0" y="75601"/>
                </a:moveTo>
                <a:lnTo>
                  <a:pt x="11720" y="35150"/>
                </a:lnTo>
                <a:lnTo>
                  <a:pt x="42187" y="7766"/>
                </a:lnTo>
                <a:lnTo>
                  <a:pt x="75601" y="0"/>
                </a:lnTo>
                <a:lnTo>
                  <a:pt x="1392135" y="0"/>
                </a:lnTo>
                <a:lnTo>
                  <a:pt x="1432587" y="11720"/>
                </a:lnTo>
                <a:lnTo>
                  <a:pt x="1459971" y="42187"/>
                </a:lnTo>
                <a:lnTo>
                  <a:pt x="1467737" y="75601"/>
                </a:lnTo>
                <a:lnTo>
                  <a:pt x="1467737" y="377998"/>
                </a:lnTo>
                <a:lnTo>
                  <a:pt x="1456017" y="418450"/>
                </a:lnTo>
                <a:lnTo>
                  <a:pt x="1425550" y="445834"/>
                </a:lnTo>
                <a:lnTo>
                  <a:pt x="1392135" y="453600"/>
                </a:lnTo>
                <a:lnTo>
                  <a:pt x="75601" y="453600"/>
                </a:lnTo>
                <a:lnTo>
                  <a:pt x="35150" y="441880"/>
                </a:lnTo>
                <a:lnTo>
                  <a:pt x="7766" y="411413"/>
                </a:lnTo>
                <a:lnTo>
                  <a:pt x="0" y="377998"/>
                </a:lnTo>
                <a:lnTo>
                  <a:pt x="0" y="75601"/>
                </a:lnTo>
                <a:close/>
              </a:path>
            </a:pathLst>
          </a:custGeom>
          <a:ln w="9524">
            <a:solidFill>
              <a:srgbClr val="BA8B2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885411" y="4908665"/>
            <a:ext cx="482138" cy="602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942154" y="4935454"/>
            <a:ext cx="368637" cy="499837"/>
          </a:xfrm>
          <a:custGeom>
            <a:avLst/>
            <a:gdLst/>
            <a:ahLst/>
            <a:cxnLst/>
            <a:rect l="l" t="t" r="r" b="b"/>
            <a:pathLst>
              <a:path w="368637" h="499837">
                <a:moveTo>
                  <a:pt x="184318" y="499837"/>
                </a:moveTo>
                <a:lnTo>
                  <a:pt x="368637" y="315517"/>
                </a:lnTo>
                <a:lnTo>
                  <a:pt x="276479" y="315517"/>
                </a:lnTo>
                <a:lnTo>
                  <a:pt x="276479" y="0"/>
                </a:lnTo>
                <a:lnTo>
                  <a:pt x="92160" y="0"/>
                </a:lnTo>
                <a:lnTo>
                  <a:pt x="92160" y="315517"/>
                </a:lnTo>
                <a:lnTo>
                  <a:pt x="0" y="315517"/>
                </a:lnTo>
                <a:lnTo>
                  <a:pt x="184318" y="499837"/>
                </a:lnTo>
                <a:close/>
              </a:path>
            </a:pathLst>
          </a:custGeom>
          <a:solidFill>
            <a:srgbClr val="F8EFDE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942154" y="4935454"/>
            <a:ext cx="368637" cy="499836"/>
          </a:xfrm>
          <a:custGeom>
            <a:avLst/>
            <a:gdLst/>
            <a:ahLst/>
            <a:cxnLst/>
            <a:rect l="l" t="t" r="r" b="b"/>
            <a:pathLst>
              <a:path w="368637" h="499836">
                <a:moveTo>
                  <a:pt x="0" y="315517"/>
                </a:moveTo>
                <a:lnTo>
                  <a:pt x="92159" y="315517"/>
                </a:lnTo>
                <a:lnTo>
                  <a:pt x="92159" y="0"/>
                </a:lnTo>
                <a:lnTo>
                  <a:pt x="276478" y="0"/>
                </a:lnTo>
                <a:lnTo>
                  <a:pt x="276478" y="315517"/>
                </a:lnTo>
                <a:lnTo>
                  <a:pt x="368637" y="315517"/>
                </a:lnTo>
                <a:lnTo>
                  <a:pt x="184318" y="499836"/>
                </a:lnTo>
                <a:lnTo>
                  <a:pt x="0" y="315517"/>
                </a:lnTo>
                <a:close/>
              </a:path>
            </a:pathLst>
          </a:custGeom>
          <a:ln w="9524">
            <a:solidFill>
              <a:srgbClr val="BA8B2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897880" y="3906981"/>
            <a:ext cx="486294" cy="4073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958105" y="3933828"/>
            <a:ext cx="368639" cy="304958"/>
          </a:xfrm>
          <a:custGeom>
            <a:avLst/>
            <a:gdLst/>
            <a:ahLst/>
            <a:cxnLst/>
            <a:rect l="l" t="t" r="r" b="b"/>
            <a:pathLst>
              <a:path w="368639" h="304958">
                <a:moveTo>
                  <a:pt x="184318" y="304958"/>
                </a:moveTo>
                <a:lnTo>
                  <a:pt x="368639" y="152480"/>
                </a:lnTo>
                <a:lnTo>
                  <a:pt x="276478" y="152480"/>
                </a:lnTo>
                <a:lnTo>
                  <a:pt x="276478" y="0"/>
                </a:lnTo>
                <a:lnTo>
                  <a:pt x="92160" y="0"/>
                </a:lnTo>
                <a:lnTo>
                  <a:pt x="92160" y="152480"/>
                </a:lnTo>
                <a:lnTo>
                  <a:pt x="0" y="152480"/>
                </a:lnTo>
                <a:lnTo>
                  <a:pt x="184318" y="304958"/>
                </a:lnTo>
                <a:close/>
              </a:path>
            </a:pathLst>
          </a:custGeom>
          <a:solidFill>
            <a:srgbClr val="F8EFDE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958105" y="3933828"/>
            <a:ext cx="368637" cy="304958"/>
          </a:xfrm>
          <a:custGeom>
            <a:avLst/>
            <a:gdLst/>
            <a:ahLst/>
            <a:cxnLst/>
            <a:rect l="l" t="t" r="r" b="b"/>
            <a:pathLst>
              <a:path w="368637" h="304958">
                <a:moveTo>
                  <a:pt x="0" y="152480"/>
                </a:moveTo>
                <a:lnTo>
                  <a:pt x="92159" y="152480"/>
                </a:lnTo>
                <a:lnTo>
                  <a:pt x="92159" y="0"/>
                </a:lnTo>
                <a:lnTo>
                  <a:pt x="276478" y="0"/>
                </a:lnTo>
                <a:lnTo>
                  <a:pt x="276478" y="152480"/>
                </a:lnTo>
                <a:lnTo>
                  <a:pt x="368637" y="152480"/>
                </a:lnTo>
                <a:lnTo>
                  <a:pt x="184318" y="304958"/>
                </a:lnTo>
                <a:lnTo>
                  <a:pt x="0" y="152480"/>
                </a:lnTo>
                <a:close/>
              </a:path>
            </a:pathLst>
          </a:custGeom>
          <a:ln w="9524">
            <a:solidFill>
              <a:srgbClr val="BA8B2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0588" y="4600093"/>
            <a:ext cx="2307494" cy="1763529"/>
          </a:xfrm>
          <a:custGeom>
            <a:avLst/>
            <a:gdLst/>
            <a:ahLst/>
            <a:cxnLst/>
            <a:rect l="l" t="t" r="r" b="b"/>
            <a:pathLst>
              <a:path w="2307494" h="1763529">
                <a:moveTo>
                  <a:pt x="237826" y="377359"/>
                </a:moveTo>
                <a:lnTo>
                  <a:pt x="227451" y="404261"/>
                </a:lnTo>
                <a:lnTo>
                  <a:pt x="219073" y="432058"/>
                </a:lnTo>
                <a:lnTo>
                  <a:pt x="212772" y="460642"/>
                </a:lnTo>
                <a:lnTo>
                  <a:pt x="208627" y="489903"/>
                </a:lnTo>
                <a:lnTo>
                  <a:pt x="206718" y="519735"/>
                </a:lnTo>
                <a:lnTo>
                  <a:pt x="207122" y="550026"/>
                </a:lnTo>
                <a:lnTo>
                  <a:pt x="209922" y="580670"/>
                </a:lnTo>
                <a:lnTo>
                  <a:pt x="207980" y="586160"/>
                </a:lnTo>
                <a:lnTo>
                  <a:pt x="185440" y="589771"/>
                </a:lnTo>
                <a:lnTo>
                  <a:pt x="160235" y="596714"/>
                </a:lnTo>
                <a:lnTo>
                  <a:pt x="136102" y="606498"/>
                </a:lnTo>
                <a:lnTo>
                  <a:pt x="113246" y="618984"/>
                </a:lnTo>
                <a:lnTo>
                  <a:pt x="91874" y="634033"/>
                </a:lnTo>
                <a:lnTo>
                  <a:pt x="72192" y="651506"/>
                </a:lnTo>
                <a:lnTo>
                  <a:pt x="54406" y="671264"/>
                </a:lnTo>
                <a:lnTo>
                  <a:pt x="38723" y="693169"/>
                </a:lnTo>
                <a:lnTo>
                  <a:pt x="22790" y="722458"/>
                </a:lnTo>
                <a:lnTo>
                  <a:pt x="15352" y="740443"/>
                </a:lnTo>
                <a:lnTo>
                  <a:pt x="9398" y="758752"/>
                </a:lnTo>
                <a:lnTo>
                  <a:pt x="4907" y="777300"/>
                </a:lnTo>
                <a:lnTo>
                  <a:pt x="1858" y="796001"/>
                </a:lnTo>
                <a:lnTo>
                  <a:pt x="229" y="814770"/>
                </a:lnTo>
                <a:lnTo>
                  <a:pt x="0" y="833521"/>
                </a:lnTo>
                <a:lnTo>
                  <a:pt x="1147" y="852169"/>
                </a:lnTo>
                <a:lnTo>
                  <a:pt x="3652" y="870629"/>
                </a:lnTo>
                <a:lnTo>
                  <a:pt x="7491" y="888815"/>
                </a:lnTo>
                <a:lnTo>
                  <a:pt x="12644" y="906642"/>
                </a:lnTo>
                <a:lnTo>
                  <a:pt x="19089" y="924023"/>
                </a:lnTo>
                <a:lnTo>
                  <a:pt x="26806" y="940875"/>
                </a:lnTo>
                <a:lnTo>
                  <a:pt x="35772" y="957111"/>
                </a:lnTo>
                <a:lnTo>
                  <a:pt x="45966" y="972646"/>
                </a:lnTo>
                <a:lnTo>
                  <a:pt x="57368" y="987395"/>
                </a:lnTo>
                <a:lnTo>
                  <a:pt x="69955" y="1001272"/>
                </a:lnTo>
                <a:lnTo>
                  <a:pt x="83707" y="1014191"/>
                </a:lnTo>
                <a:lnTo>
                  <a:pt x="98602" y="1026068"/>
                </a:lnTo>
                <a:lnTo>
                  <a:pt x="114618" y="1036816"/>
                </a:lnTo>
                <a:lnTo>
                  <a:pt x="111407" y="1040452"/>
                </a:lnTo>
                <a:lnTo>
                  <a:pt x="95790" y="1060565"/>
                </a:lnTo>
                <a:lnTo>
                  <a:pt x="82435" y="1082112"/>
                </a:lnTo>
                <a:lnTo>
                  <a:pt x="71405" y="1104888"/>
                </a:lnTo>
                <a:lnTo>
                  <a:pt x="62766" y="1128687"/>
                </a:lnTo>
                <a:lnTo>
                  <a:pt x="56583" y="1153302"/>
                </a:lnTo>
                <a:lnTo>
                  <a:pt x="52921" y="1178529"/>
                </a:lnTo>
                <a:lnTo>
                  <a:pt x="51846" y="1204162"/>
                </a:lnTo>
                <a:lnTo>
                  <a:pt x="52298" y="1217066"/>
                </a:lnTo>
                <a:lnTo>
                  <a:pt x="56412" y="1249572"/>
                </a:lnTo>
                <a:lnTo>
                  <a:pt x="60844" y="1268530"/>
                </a:lnTo>
                <a:lnTo>
                  <a:pt x="66652" y="1286814"/>
                </a:lnTo>
                <a:lnTo>
                  <a:pt x="73769" y="1304370"/>
                </a:lnTo>
                <a:lnTo>
                  <a:pt x="82130" y="1321142"/>
                </a:lnTo>
                <a:lnTo>
                  <a:pt x="91667" y="1337076"/>
                </a:lnTo>
                <a:lnTo>
                  <a:pt x="102315" y="1352118"/>
                </a:lnTo>
                <a:lnTo>
                  <a:pt x="114007" y="1366214"/>
                </a:lnTo>
                <a:lnTo>
                  <a:pt x="126676" y="1379308"/>
                </a:lnTo>
                <a:lnTo>
                  <a:pt x="140255" y="1391347"/>
                </a:lnTo>
                <a:lnTo>
                  <a:pt x="154680" y="1402276"/>
                </a:lnTo>
                <a:lnTo>
                  <a:pt x="169883" y="1412040"/>
                </a:lnTo>
                <a:lnTo>
                  <a:pt x="185797" y="1420585"/>
                </a:lnTo>
                <a:lnTo>
                  <a:pt x="202357" y="1427857"/>
                </a:lnTo>
                <a:lnTo>
                  <a:pt x="219495" y="1433800"/>
                </a:lnTo>
                <a:lnTo>
                  <a:pt x="237146" y="1438361"/>
                </a:lnTo>
                <a:lnTo>
                  <a:pt x="255243" y="1441485"/>
                </a:lnTo>
                <a:lnTo>
                  <a:pt x="273720" y="1443118"/>
                </a:lnTo>
                <a:lnTo>
                  <a:pt x="292509" y="1443205"/>
                </a:lnTo>
                <a:lnTo>
                  <a:pt x="311545" y="1441691"/>
                </a:lnTo>
                <a:lnTo>
                  <a:pt x="312971" y="1444289"/>
                </a:lnTo>
                <a:lnTo>
                  <a:pt x="334471" y="1478945"/>
                </a:lnTo>
                <a:lnTo>
                  <a:pt x="354936" y="1506348"/>
                </a:lnTo>
                <a:lnTo>
                  <a:pt x="377147" y="1531607"/>
                </a:lnTo>
                <a:lnTo>
                  <a:pt x="400960" y="1554686"/>
                </a:lnTo>
                <a:lnTo>
                  <a:pt x="426229" y="1575547"/>
                </a:lnTo>
                <a:lnTo>
                  <a:pt x="452808" y="1594152"/>
                </a:lnTo>
                <a:lnTo>
                  <a:pt x="480552" y="1610462"/>
                </a:lnTo>
                <a:lnTo>
                  <a:pt x="509315" y="1624441"/>
                </a:lnTo>
                <a:lnTo>
                  <a:pt x="538953" y="1636050"/>
                </a:lnTo>
                <a:lnTo>
                  <a:pt x="569319" y="1645251"/>
                </a:lnTo>
                <a:lnTo>
                  <a:pt x="600269" y="1652007"/>
                </a:lnTo>
                <a:lnTo>
                  <a:pt x="631656" y="1656279"/>
                </a:lnTo>
                <a:lnTo>
                  <a:pt x="663336" y="1658031"/>
                </a:lnTo>
                <a:lnTo>
                  <a:pt x="695162" y="1657223"/>
                </a:lnTo>
                <a:lnTo>
                  <a:pt x="726990" y="1653818"/>
                </a:lnTo>
                <a:lnTo>
                  <a:pt x="758674" y="1647779"/>
                </a:lnTo>
                <a:lnTo>
                  <a:pt x="790068" y="1639067"/>
                </a:lnTo>
                <a:lnTo>
                  <a:pt x="821027" y="1627645"/>
                </a:lnTo>
                <a:lnTo>
                  <a:pt x="851406" y="1613475"/>
                </a:lnTo>
                <a:lnTo>
                  <a:pt x="881060" y="1596518"/>
                </a:lnTo>
                <a:lnTo>
                  <a:pt x="884098" y="1601187"/>
                </a:lnTo>
                <a:lnTo>
                  <a:pt x="899412" y="1622665"/>
                </a:lnTo>
                <a:lnTo>
                  <a:pt x="916072" y="1642861"/>
                </a:lnTo>
                <a:lnTo>
                  <a:pt x="934000" y="1661715"/>
                </a:lnTo>
                <a:lnTo>
                  <a:pt x="953120" y="1679167"/>
                </a:lnTo>
                <a:lnTo>
                  <a:pt x="973354" y="1695158"/>
                </a:lnTo>
                <a:lnTo>
                  <a:pt x="994626" y="1709628"/>
                </a:lnTo>
                <a:lnTo>
                  <a:pt x="1016857" y="1722517"/>
                </a:lnTo>
                <a:lnTo>
                  <a:pt x="1039972" y="1733766"/>
                </a:lnTo>
                <a:lnTo>
                  <a:pt x="1063893" y="1743316"/>
                </a:lnTo>
                <a:lnTo>
                  <a:pt x="1104752" y="1755179"/>
                </a:lnTo>
                <a:lnTo>
                  <a:pt x="1133418" y="1760399"/>
                </a:lnTo>
                <a:lnTo>
                  <a:pt x="1162012" y="1763162"/>
                </a:lnTo>
                <a:lnTo>
                  <a:pt x="1190420" y="1763529"/>
                </a:lnTo>
                <a:lnTo>
                  <a:pt x="1218526" y="1761568"/>
                </a:lnTo>
                <a:lnTo>
                  <a:pt x="1246214" y="1757341"/>
                </a:lnTo>
                <a:lnTo>
                  <a:pt x="1273368" y="1750914"/>
                </a:lnTo>
                <a:lnTo>
                  <a:pt x="1299874" y="1742351"/>
                </a:lnTo>
                <a:lnTo>
                  <a:pt x="1325616" y="1731717"/>
                </a:lnTo>
                <a:lnTo>
                  <a:pt x="1350477" y="1719076"/>
                </a:lnTo>
                <a:lnTo>
                  <a:pt x="1374343" y="1704493"/>
                </a:lnTo>
                <a:lnTo>
                  <a:pt x="1397098" y="1688032"/>
                </a:lnTo>
                <a:lnTo>
                  <a:pt x="1418626" y="1669758"/>
                </a:lnTo>
                <a:lnTo>
                  <a:pt x="1438811" y="1649736"/>
                </a:lnTo>
                <a:lnTo>
                  <a:pt x="1457539" y="1628031"/>
                </a:lnTo>
                <a:lnTo>
                  <a:pt x="1474692" y="1604706"/>
                </a:lnTo>
                <a:lnTo>
                  <a:pt x="1490157" y="1579826"/>
                </a:lnTo>
                <a:lnTo>
                  <a:pt x="1503817" y="1553456"/>
                </a:lnTo>
                <a:lnTo>
                  <a:pt x="1515557" y="1525661"/>
                </a:lnTo>
                <a:lnTo>
                  <a:pt x="1525261" y="1496505"/>
                </a:lnTo>
                <a:lnTo>
                  <a:pt x="1527907" y="1498204"/>
                </a:lnTo>
                <a:lnTo>
                  <a:pt x="1550394" y="1511177"/>
                </a:lnTo>
                <a:lnTo>
                  <a:pt x="1573752" y="1522119"/>
                </a:lnTo>
                <a:lnTo>
                  <a:pt x="1597853" y="1530993"/>
                </a:lnTo>
                <a:lnTo>
                  <a:pt x="1622569" y="1537759"/>
                </a:lnTo>
                <a:lnTo>
                  <a:pt x="1647774" y="1542380"/>
                </a:lnTo>
                <a:lnTo>
                  <a:pt x="1673339" y="1544817"/>
                </a:lnTo>
                <a:lnTo>
                  <a:pt x="1686217" y="1545204"/>
                </a:lnTo>
                <a:lnTo>
                  <a:pt x="1711536" y="1544351"/>
                </a:lnTo>
                <a:lnTo>
                  <a:pt x="1736307" y="1541420"/>
                </a:lnTo>
                <a:lnTo>
                  <a:pt x="1760450" y="1536493"/>
                </a:lnTo>
                <a:lnTo>
                  <a:pt x="1783886" y="1529652"/>
                </a:lnTo>
                <a:lnTo>
                  <a:pt x="1806534" y="1520979"/>
                </a:lnTo>
                <a:lnTo>
                  <a:pt x="1828315" y="1510556"/>
                </a:lnTo>
                <a:lnTo>
                  <a:pt x="1849148" y="1498465"/>
                </a:lnTo>
                <a:lnTo>
                  <a:pt x="1868953" y="1484788"/>
                </a:lnTo>
                <a:lnTo>
                  <a:pt x="1887650" y="1469606"/>
                </a:lnTo>
                <a:lnTo>
                  <a:pt x="1905159" y="1453002"/>
                </a:lnTo>
                <a:lnTo>
                  <a:pt x="1921400" y="1435057"/>
                </a:lnTo>
                <a:lnTo>
                  <a:pt x="1936293" y="1415854"/>
                </a:lnTo>
                <a:lnTo>
                  <a:pt x="1949758" y="1395475"/>
                </a:lnTo>
                <a:lnTo>
                  <a:pt x="1961714" y="1374001"/>
                </a:lnTo>
                <a:lnTo>
                  <a:pt x="1972083" y="1351515"/>
                </a:lnTo>
                <a:lnTo>
                  <a:pt x="1980783" y="1328098"/>
                </a:lnTo>
                <a:lnTo>
                  <a:pt x="1987734" y="1303833"/>
                </a:lnTo>
                <a:lnTo>
                  <a:pt x="1992858" y="1278800"/>
                </a:lnTo>
                <a:lnTo>
                  <a:pt x="1996072" y="1253083"/>
                </a:lnTo>
                <a:lnTo>
                  <a:pt x="1997298" y="1226764"/>
                </a:lnTo>
                <a:lnTo>
                  <a:pt x="2003999" y="1225699"/>
                </a:lnTo>
                <a:lnTo>
                  <a:pt x="2029085" y="1220510"/>
                </a:lnTo>
                <a:lnTo>
                  <a:pt x="2053684" y="1213510"/>
                </a:lnTo>
                <a:lnTo>
                  <a:pt x="2077708" y="1204737"/>
                </a:lnTo>
                <a:lnTo>
                  <a:pt x="2101069" y="1194232"/>
                </a:lnTo>
                <a:lnTo>
                  <a:pt x="2123679" y="1182031"/>
                </a:lnTo>
                <a:lnTo>
                  <a:pt x="2145450" y="1168173"/>
                </a:lnTo>
                <a:lnTo>
                  <a:pt x="2166293" y="1152698"/>
                </a:lnTo>
                <a:lnTo>
                  <a:pt x="2189073" y="1132913"/>
                </a:lnTo>
                <a:lnTo>
                  <a:pt x="2209906" y="1111619"/>
                </a:lnTo>
                <a:lnTo>
                  <a:pt x="2228778" y="1088952"/>
                </a:lnTo>
                <a:lnTo>
                  <a:pt x="2245670" y="1065049"/>
                </a:lnTo>
                <a:lnTo>
                  <a:pt x="2260566" y="1040044"/>
                </a:lnTo>
                <a:lnTo>
                  <a:pt x="2273448" y="1014073"/>
                </a:lnTo>
                <a:lnTo>
                  <a:pt x="2284299" y="987273"/>
                </a:lnTo>
                <a:lnTo>
                  <a:pt x="2293102" y="959779"/>
                </a:lnTo>
                <a:lnTo>
                  <a:pt x="2299840" y="931726"/>
                </a:lnTo>
                <a:lnTo>
                  <a:pt x="2304496" y="903251"/>
                </a:lnTo>
                <a:lnTo>
                  <a:pt x="2307053" y="874490"/>
                </a:lnTo>
                <a:lnTo>
                  <a:pt x="2307494" y="845577"/>
                </a:lnTo>
                <a:lnTo>
                  <a:pt x="2305801" y="816650"/>
                </a:lnTo>
                <a:lnTo>
                  <a:pt x="2301957" y="787843"/>
                </a:lnTo>
                <a:lnTo>
                  <a:pt x="2295946" y="759292"/>
                </a:lnTo>
                <a:lnTo>
                  <a:pt x="2287750" y="731134"/>
                </a:lnTo>
                <a:lnTo>
                  <a:pt x="2277353" y="703504"/>
                </a:lnTo>
                <a:lnTo>
                  <a:pt x="2264736" y="676537"/>
                </a:lnTo>
                <a:lnTo>
                  <a:pt x="2249883" y="650370"/>
                </a:lnTo>
                <a:lnTo>
                  <a:pt x="2232777" y="625138"/>
                </a:lnTo>
                <a:lnTo>
                  <a:pt x="2233906" y="622353"/>
                </a:lnTo>
                <a:lnTo>
                  <a:pt x="2242338" y="598394"/>
                </a:lnTo>
                <a:lnTo>
                  <a:pt x="2251027" y="562406"/>
                </a:lnTo>
                <a:lnTo>
                  <a:pt x="2254338" y="538680"/>
                </a:lnTo>
                <a:lnTo>
                  <a:pt x="2255791" y="515068"/>
                </a:lnTo>
                <a:lnTo>
                  <a:pt x="2255438" y="491663"/>
                </a:lnTo>
                <a:lnTo>
                  <a:pt x="2253329" y="468558"/>
                </a:lnTo>
                <a:lnTo>
                  <a:pt x="2249517" y="445848"/>
                </a:lnTo>
                <a:lnTo>
                  <a:pt x="2244052" y="423625"/>
                </a:lnTo>
                <a:lnTo>
                  <a:pt x="2236987" y="401985"/>
                </a:lnTo>
                <a:lnTo>
                  <a:pt x="2228372" y="381020"/>
                </a:lnTo>
                <a:lnTo>
                  <a:pt x="2218258" y="360825"/>
                </a:lnTo>
                <a:lnTo>
                  <a:pt x="2206699" y="341492"/>
                </a:lnTo>
                <a:lnTo>
                  <a:pt x="2193744" y="323117"/>
                </a:lnTo>
                <a:lnTo>
                  <a:pt x="2179445" y="305792"/>
                </a:lnTo>
                <a:lnTo>
                  <a:pt x="2163853" y="289612"/>
                </a:lnTo>
                <a:lnTo>
                  <a:pt x="2147021" y="274670"/>
                </a:lnTo>
                <a:lnTo>
                  <a:pt x="2128999" y="261060"/>
                </a:lnTo>
                <a:lnTo>
                  <a:pt x="2109839" y="248876"/>
                </a:lnTo>
                <a:lnTo>
                  <a:pt x="2089592" y="238211"/>
                </a:lnTo>
                <a:lnTo>
                  <a:pt x="2068310" y="229160"/>
                </a:lnTo>
                <a:lnTo>
                  <a:pt x="2046043" y="221815"/>
                </a:lnTo>
                <a:lnTo>
                  <a:pt x="2045601" y="219332"/>
                </a:lnTo>
                <a:lnTo>
                  <a:pt x="2039674" y="193784"/>
                </a:lnTo>
                <a:lnTo>
                  <a:pt x="2031431" y="169099"/>
                </a:lnTo>
                <a:lnTo>
                  <a:pt x="2020960" y="145437"/>
                </a:lnTo>
                <a:lnTo>
                  <a:pt x="2008350" y="122959"/>
                </a:lnTo>
                <a:lnTo>
                  <a:pt x="1993690" y="101825"/>
                </a:lnTo>
                <a:lnTo>
                  <a:pt x="1977069" y="82196"/>
                </a:lnTo>
                <a:lnTo>
                  <a:pt x="1958577" y="64232"/>
                </a:lnTo>
                <a:lnTo>
                  <a:pt x="1941811" y="50641"/>
                </a:lnTo>
                <a:lnTo>
                  <a:pt x="1924324" y="38694"/>
                </a:lnTo>
                <a:lnTo>
                  <a:pt x="1906209" y="28382"/>
                </a:lnTo>
                <a:lnTo>
                  <a:pt x="1887561" y="19697"/>
                </a:lnTo>
                <a:lnTo>
                  <a:pt x="1868474" y="12632"/>
                </a:lnTo>
                <a:lnTo>
                  <a:pt x="1849042" y="7179"/>
                </a:lnTo>
                <a:lnTo>
                  <a:pt x="1829359" y="3328"/>
                </a:lnTo>
                <a:lnTo>
                  <a:pt x="1809518" y="1073"/>
                </a:lnTo>
                <a:lnTo>
                  <a:pt x="1789615" y="405"/>
                </a:lnTo>
                <a:lnTo>
                  <a:pt x="1769742" y="1317"/>
                </a:lnTo>
                <a:lnTo>
                  <a:pt x="1749994" y="3799"/>
                </a:lnTo>
                <a:lnTo>
                  <a:pt x="1730464" y="7845"/>
                </a:lnTo>
                <a:lnTo>
                  <a:pt x="1711247" y="13445"/>
                </a:lnTo>
                <a:lnTo>
                  <a:pt x="1692437" y="20593"/>
                </a:lnTo>
                <a:lnTo>
                  <a:pt x="1674128" y="29279"/>
                </a:lnTo>
                <a:lnTo>
                  <a:pt x="1656413" y="39496"/>
                </a:lnTo>
                <a:lnTo>
                  <a:pt x="1639387" y="51237"/>
                </a:lnTo>
                <a:lnTo>
                  <a:pt x="1623144" y="64492"/>
                </a:lnTo>
                <a:lnTo>
                  <a:pt x="1607777" y="79253"/>
                </a:lnTo>
                <a:lnTo>
                  <a:pt x="1593381" y="95514"/>
                </a:lnTo>
                <a:lnTo>
                  <a:pt x="1589943" y="90931"/>
                </a:lnTo>
                <a:lnTo>
                  <a:pt x="1573148" y="71364"/>
                </a:lnTo>
                <a:lnTo>
                  <a:pt x="1554472" y="53844"/>
                </a:lnTo>
                <a:lnTo>
                  <a:pt x="1534086" y="38519"/>
                </a:lnTo>
                <a:lnTo>
                  <a:pt x="1512161" y="25534"/>
                </a:lnTo>
                <a:lnTo>
                  <a:pt x="1494726" y="17372"/>
                </a:lnTo>
                <a:lnTo>
                  <a:pt x="1477001" y="10810"/>
                </a:lnTo>
                <a:lnTo>
                  <a:pt x="1459065" y="5820"/>
                </a:lnTo>
                <a:lnTo>
                  <a:pt x="1440999" y="2373"/>
                </a:lnTo>
                <a:lnTo>
                  <a:pt x="1422883" y="443"/>
                </a:lnTo>
                <a:lnTo>
                  <a:pt x="1404798" y="0"/>
                </a:lnTo>
                <a:lnTo>
                  <a:pt x="1386824" y="1016"/>
                </a:lnTo>
                <a:lnTo>
                  <a:pt x="1369041" y="3465"/>
                </a:lnTo>
                <a:lnTo>
                  <a:pt x="1351531" y="7317"/>
                </a:lnTo>
                <a:lnTo>
                  <a:pt x="1334372" y="12545"/>
                </a:lnTo>
                <a:lnTo>
                  <a:pt x="1317646" y="19120"/>
                </a:lnTo>
                <a:lnTo>
                  <a:pt x="1301433" y="27016"/>
                </a:lnTo>
                <a:lnTo>
                  <a:pt x="1285813" y="36203"/>
                </a:lnTo>
                <a:lnTo>
                  <a:pt x="1270867" y="46654"/>
                </a:lnTo>
                <a:lnTo>
                  <a:pt x="1256675" y="58340"/>
                </a:lnTo>
                <a:lnTo>
                  <a:pt x="1243318" y="71235"/>
                </a:lnTo>
                <a:lnTo>
                  <a:pt x="1230875" y="85309"/>
                </a:lnTo>
                <a:lnTo>
                  <a:pt x="1219428" y="100535"/>
                </a:lnTo>
                <a:lnTo>
                  <a:pt x="1209056" y="116885"/>
                </a:lnTo>
                <a:lnTo>
                  <a:pt x="1199840" y="134330"/>
                </a:lnTo>
                <a:lnTo>
                  <a:pt x="1194824" y="129308"/>
                </a:lnTo>
                <a:lnTo>
                  <a:pt x="1175770" y="112274"/>
                </a:lnTo>
                <a:lnTo>
                  <a:pt x="1155364" y="97068"/>
                </a:lnTo>
                <a:lnTo>
                  <a:pt x="1133725" y="83779"/>
                </a:lnTo>
                <a:lnTo>
                  <a:pt x="1112676" y="73238"/>
                </a:lnTo>
                <a:lnTo>
                  <a:pt x="1091223" y="64642"/>
                </a:lnTo>
                <a:lnTo>
                  <a:pt x="1069466" y="57960"/>
                </a:lnTo>
                <a:lnTo>
                  <a:pt x="1047505" y="53160"/>
                </a:lnTo>
                <a:lnTo>
                  <a:pt x="1025437" y="50211"/>
                </a:lnTo>
                <a:lnTo>
                  <a:pt x="1003362" y="49081"/>
                </a:lnTo>
                <a:lnTo>
                  <a:pt x="981378" y="49738"/>
                </a:lnTo>
                <a:lnTo>
                  <a:pt x="959586" y="52151"/>
                </a:lnTo>
                <a:lnTo>
                  <a:pt x="938083" y="56288"/>
                </a:lnTo>
                <a:lnTo>
                  <a:pt x="916970" y="62118"/>
                </a:lnTo>
                <a:lnTo>
                  <a:pt x="896344" y="69609"/>
                </a:lnTo>
                <a:lnTo>
                  <a:pt x="876305" y="78729"/>
                </a:lnTo>
                <a:lnTo>
                  <a:pt x="856953" y="89447"/>
                </a:lnTo>
                <a:lnTo>
                  <a:pt x="838385" y="101731"/>
                </a:lnTo>
                <a:lnTo>
                  <a:pt x="820701" y="115550"/>
                </a:lnTo>
                <a:lnTo>
                  <a:pt x="804000" y="130871"/>
                </a:lnTo>
                <a:lnTo>
                  <a:pt x="788381" y="147665"/>
                </a:lnTo>
                <a:lnTo>
                  <a:pt x="773943" y="165897"/>
                </a:lnTo>
                <a:lnTo>
                  <a:pt x="760785" y="185538"/>
                </a:lnTo>
                <a:lnTo>
                  <a:pt x="749006" y="206556"/>
                </a:lnTo>
                <a:lnTo>
                  <a:pt x="737971" y="200094"/>
                </a:lnTo>
                <a:lnTo>
                  <a:pt x="715275" y="188398"/>
                </a:lnTo>
                <a:lnTo>
                  <a:pt x="691939" y="178427"/>
                </a:lnTo>
                <a:lnTo>
                  <a:pt x="668054" y="170200"/>
                </a:lnTo>
                <a:lnTo>
                  <a:pt x="643713" y="163737"/>
                </a:lnTo>
                <a:lnTo>
                  <a:pt x="619006" y="159056"/>
                </a:lnTo>
                <a:lnTo>
                  <a:pt x="594023" y="156176"/>
                </a:lnTo>
                <a:lnTo>
                  <a:pt x="568856" y="155116"/>
                </a:lnTo>
                <a:lnTo>
                  <a:pt x="556232" y="155274"/>
                </a:lnTo>
                <a:lnTo>
                  <a:pt x="530960" y="156980"/>
                </a:lnTo>
                <a:lnTo>
                  <a:pt x="489218" y="163910"/>
                </a:lnTo>
                <a:lnTo>
                  <a:pt x="461067" y="171595"/>
                </a:lnTo>
                <a:lnTo>
                  <a:pt x="433961" y="181479"/>
                </a:lnTo>
                <a:lnTo>
                  <a:pt x="407980" y="193453"/>
                </a:lnTo>
                <a:lnTo>
                  <a:pt x="383201" y="207409"/>
                </a:lnTo>
                <a:lnTo>
                  <a:pt x="359706" y="223238"/>
                </a:lnTo>
                <a:lnTo>
                  <a:pt x="337573" y="240831"/>
                </a:lnTo>
                <a:lnTo>
                  <a:pt x="316881" y="260080"/>
                </a:lnTo>
                <a:lnTo>
                  <a:pt x="297711" y="280876"/>
                </a:lnTo>
                <a:lnTo>
                  <a:pt x="280141" y="303111"/>
                </a:lnTo>
                <a:lnTo>
                  <a:pt x="264250" y="326675"/>
                </a:lnTo>
                <a:lnTo>
                  <a:pt x="250119" y="351461"/>
                </a:lnTo>
                <a:lnTo>
                  <a:pt x="237826" y="377359"/>
                </a:lnTo>
                <a:close/>
              </a:path>
            </a:pathLst>
          </a:custGeom>
          <a:solidFill>
            <a:srgbClr val="D7E7F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0588" y="4600093"/>
            <a:ext cx="2307493" cy="1763529"/>
          </a:xfrm>
          <a:custGeom>
            <a:avLst/>
            <a:gdLst/>
            <a:ahLst/>
            <a:cxnLst/>
            <a:rect l="l" t="t" r="r" b="b"/>
            <a:pathLst>
              <a:path w="2307493" h="1763529">
                <a:moveTo>
                  <a:pt x="209922" y="580670"/>
                </a:moveTo>
                <a:lnTo>
                  <a:pt x="207122" y="550026"/>
                </a:lnTo>
                <a:lnTo>
                  <a:pt x="206717" y="519734"/>
                </a:lnTo>
                <a:lnTo>
                  <a:pt x="208627" y="489903"/>
                </a:lnTo>
                <a:lnTo>
                  <a:pt x="212772" y="460641"/>
                </a:lnTo>
                <a:lnTo>
                  <a:pt x="219073" y="432057"/>
                </a:lnTo>
                <a:lnTo>
                  <a:pt x="227451" y="404260"/>
                </a:lnTo>
                <a:lnTo>
                  <a:pt x="237826" y="377358"/>
                </a:lnTo>
                <a:lnTo>
                  <a:pt x="250119" y="351460"/>
                </a:lnTo>
                <a:lnTo>
                  <a:pt x="264250" y="326675"/>
                </a:lnTo>
                <a:lnTo>
                  <a:pt x="280141" y="303110"/>
                </a:lnTo>
                <a:lnTo>
                  <a:pt x="297711" y="280876"/>
                </a:lnTo>
                <a:lnTo>
                  <a:pt x="316881" y="260080"/>
                </a:lnTo>
                <a:lnTo>
                  <a:pt x="337573" y="240831"/>
                </a:lnTo>
                <a:lnTo>
                  <a:pt x="359706" y="223238"/>
                </a:lnTo>
                <a:lnTo>
                  <a:pt x="383201" y="207409"/>
                </a:lnTo>
                <a:lnTo>
                  <a:pt x="407980" y="193453"/>
                </a:lnTo>
                <a:lnTo>
                  <a:pt x="433961" y="181479"/>
                </a:lnTo>
                <a:lnTo>
                  <a:pt x="461067" y="171595"/>
                </a:lnTo>
                <a:lnTo>
                  <a:pt x="489218" y="163910"/>
                </a:lnTo>
                <a:lnTo>
                  <a:pt x="518334" y="158533"/>
                </a:lnTo>
                <a:lnTo>
                  <a:pt x="543596" y="155895"/>
                </a:lnTo>
                <a:lnTo>
                  <a:pt x="568856" y="155116"/>
                </a:lnTo>
                <a:lnTo>
                  <a:pt x="581457" y="155417"/>
                </a:lnTo>
                <a:lnTo>
                  <a:pt x="606543" y="157389"/>
                </a:lnTo>
                <a:lnTo>
                  <a:pt x="631399" y="161172"/>
                </a:lnTo>
                <a:lnTo>
                  <a:pt x="655935" y="166746"/>
                </a:lnTo>
                <a:lnTo>
                  <a:pt x="680059" y="174094"/>
                </a:lnTo>
                <a:lnTo>
                  <a:pt x="703680" y="183195"/>
                </a:lnTo>
                <a:lnTo>
                  <a:pt x="726708" y="194031"/>
                </a:lnTo>
                <a:lnTo>
                  <a:pt x="749006" y="206556"/>
                </a:lnTo>
                <a:lnTo>
                  <a:pt x="760785" y="185538"/>
                </a:lnTo>
                <a:lnTo>
                  <a:pt x="773943" y="165897"/>
                </a:lnTo>
                <a:lnTo>
                  <a:pt x="788381" y="147664"/>
                </a:lnTo>
                <a:lnTo>
                  <a:pt x="804000" y="130871"/>
                </a:lnTo>
                <a:lnTo>
                  <a:pt x="820701" y="115549"/>
                </a:lnTo>
                <a:lnTo>
                  <a:pt x="838385" y="101731"/>
                </a:lnTo>
                <a:lnTo>
                  <a:pt x="856952" y="89447"/>
                </a:lnTo>
                <a:lnTo>
                  <a:pt x="876305" y="78729"/>
                </a:lnTo>
                <a:lnTo>
                  <a:pt x="896344" y="69609"/>
                </a:lnTo>
                <a:lnTo>
                  <a:pt x="916970" y="62118"/>
                </a:lnTo>
                <a:lnTo>
                  <a:pt x="938083" y="56288"/>
                </a:lnTo>
                <a:lnTo>
                  <a:pt x="959586" y="52151"/>
                </a:lnTo>
                <a:lnTo>
                  <a:pt x="981378" y="49738"/>
                </a:lnTo>
                <a:lnTo>
                  <a:pt x="1003361" y="49081"/>
                </a:lnTo>
                <a:lnTo>
                  <a:pt x="1025436" y="50211"/>
                </a:lnTo>
                <a:lnTo>
                  <a:pt x="1047504" y="53160"/>
                </a:lnTo>
                <a:lnTo>
                  <a:pt x="1069466" y="57960"/>
                </a:lnTo>
                <a:lnTo>
                  <a:pt x="1091223" y="64642"/>
                </a:lnTo>
                <a:lnTo>
                  <a:pt x="1112675" y="73238"/>
                </a:lnTo>
                <a:lnTo>
                  <a:pt x="1133725" y="83779"/>
                </a:lnTo>
                <a:lnTo>
                  <a:pt x="1155364" y="97068"/>
                </a:lnTo>
                <a:lnTo>
                  <a:pt x="1175770" y="112274"/>
                </a:lnTo>
                <a:lnTo>
                  <a:pt x="1194823" y="129307"/>
                </a:lnTo>
                <a:lnTo>
                  <a:pt x="1199840" y="134330"/>
                </a:lnTo>
                <a:lnTo>
                  <a:pt x="1209056" y="116884"/>
                </a:lnTo>
                <a:lnTo>
                  <a:pt x="1219427" y="100535"/>
                </a:lnTo>
                <a:lnTo>
                  <a:pt x="1230875" y="85309"/>
                </a:lnTo>
                <a:lnTo>
                  <a:pt x="1243318" y="71235"/>
                </a:lnTo>
                <a:lnTo>
                  <a:pt x="1256675" y="58340"/>
                </a:lnTo>
                <a:lnTo>
                  <a:pt x="1270867" y="46654"/>
                </a:lnTo>
                <a:lnTo>
                  <a:pt x="1285813" y="36203"/>
                </a:lnTo>
                <a:lnTo>
                  <a:pt x="1301433" y="27016"/>
                </a:lnTo>
                <a:lnTo>
                  <a:pt x="1317646" y="19120"/>
                </a:lnTo>
                <a:lnTo>
                  <a:pt x="1334372" y="12545"/>
                </a:lnTo>
                <a:lnTo>
                  <a:pt x="1351530" y="7317"/>
                </a:lnTo>
                <a:lnTo>
                  <a:pt x="1369041" y="3465"/>
                </a:lnTo>
                <a:lnTo>
                  <a:pt x="1386824" y="1016"/>
                </a:lnTo>
                <a:lnTo>
                  <a:pt x="1404798" y="0"/>
                </a:lnTo>
                <a:lnTo>
                  <a:pt x="1422883" y="443"/>
                </a:lnTo>
                <a:lnTo>
                  <a:pt x="1440998" y="2373"/>
                </a:lnTo>
                <a:lnTo>
                  <a:pt x="1459064" y="5820"/>
                </a:lnTo>
                <a:lnTo>
                  <a:pt x="1477000" y="10810"/>
                </a:lnTo>
                <a:lnTo>
                  <a:pt x="1494726" y="17372"/>
                </a:lnTo>
                <a:lnTo>
                  <a:pt x="1512161" y="25534"/>
                </a:lnTo>
                <a:lnTo>
                  <a:pt x="1534086" y="38519"/>
                </a:lnTo>
                <a:lnTo>
                  <a:pt x="1554472" y="53844"/>
                </a:lnTo>
                <a:lnTo>
                  <a:pt x="1573147" y="71364"/>
                </a:lnTo>
                <a:lnTo>
                  <a:pt x="1581791" y="80900"/>
                </a:lnTo>
                <a:lnTo>
                  <a:pt x="1589942" y="90931"/>
                </a:lnTo>
                <a:lnTo>
                  <a:pt x="1593382" y="95514"/>
                </a:lnTo>
                <a:lnTo>
                  <a:pt x="1607777" y="79254"/>
                </a:lnTo>
                <a:lnTo>
                  <a:pt x="1623144" y="64492"/>
                </a:lnTo>
                <a:lnTo>
                  <a:pt x="1639387" y="51237"/>
                </a:lnTo>
                <a:lnTo>
                  <a:pt x="1656413" y="39497"/>
                </a:lnTo>
                <a:lnTo>
                  <a:pt x="1674128" y="29279"/>
                </a:lnTo>
                <a:lnTo>
                  <a:pt x="1692437" y="20593"/>
                </a:lnTo>
                <a:lnTo>
                  <a:pt x="1711247" y="13445"/>
                </a:lnTo>
                <a:lnTo>
                  <a:pt x="1730464" y="7845"/>
                </a:lnTo>
                <a:lnTo>
                  <a:pt x="1749994" y="3799"/>
                </a:lnTo>
                <a:lnTo>
                  <a:pt x="1769742" y="1317"/>
                </a:lnTo>
                <a:lnTo>
                  <a:pt x="1789615" y="405"/>
                </a:lnTo>
                <a:lnTo>
                  <a:pt x="1809518" y="1073"/>
                </a:lnTo>
                <a:lnTo>
                  <a:pt x="1829359" y="3328"/>
                </a:lnTo>
                <a:lnTo>
                  <a:pt x="1849042" y="7178"/>
                </a:lnTo>
                <a:lnTo>
                  <a:pt x="1868474" y="12632"/>
                </a:lnTo>
                <a:lnTo>
                  <a:pt x="1887561" y="19697"/>
                </a:lnTo>
                <a:lnTo>
                  <a:pt x="1906209" y="28382"/>
                </a:lnTo>
                <a:lnTo>
                  <a:pt x="1924324" y="38694"/>
                </a:lnTo>
                <a:lnTo>
                  <a:pt x="1941811" y="50641"/>
                </a:lnTo>
                <a:lnTo>
                  <a:pt x="1958577" y="64232"/>
                </a:lnTo>
                <a:lnTo>
                  <a:pt x="1977069" y="82196"/>
                </a:lnTo>
                <a:lnTo>
                  <a:pt x="1993690" y="101825"/>
                </a:lnTo>
                <a:lnTo>
                  <a:pt x="2008350" y="122958"/>
                </a:lnTo>
                <a:lnTo>
                  <a:pt x="2020960" y="145436"/>
                </a:lnTo>
                <a:lnTo>
                  <a:pt x="2031431" y="169098"/>
                </a:lnTo>
                <a:lnTo>
                  <a:pt x="2039675" y="193784"/>
                </a:lnTo>
                <a:lnTo>
                  <a:pt x="2045601" y="219332"/>
                </a:lnTo>
                <a:lnTo>
                  <a:pt x="2046043" y="221816"/>
                </a:lnTo>
                <a:lnTo>
                  <a:pt x="2068310" y="229160"/>
                </a:lnTo>
                <a:lnTo>
                  <a:pt x="2089592" y="238211"/>
                </a:lnTo>
                <a:lnTo>
                  <a:pt x="2109839" y="248876"/>
                </a:lnTo>
                <a:lnTo>
                  <a:pt x="2128999" y="261060"/>
                </a:lnTo>
                <a:lnTo>
                  <a:pt x="2147021" y="274670"/>
                </a:lnTo>
                <a:lnTo>
                  <a:pt x="2163853" y="289612"/>
                </a:lnTo>
                <a:lnTo>
                  <a:pt x="2179444" y="305792"/>
                </a:lnTo>
                <a:lnTo>
                  <a:pt x="2193743" y="323117"/>
                </a:lnTo>
                <a:lnTo>
                  <a:pt x="2206698" y="341492"/>
                </a:lnTo>
                <a:lnTo>
                  <a:pt x="2218258" y="360824"/>
                </a:lnTo>
                <a:lnTo>
                  <a:pt x="2228371" y="381020"/>
                </a:lnTo>
                <a:lnTo>
                  <a:pt x="2236986" y="401984"/>
                </a:lnTo>
                <a:lnTo>
                  <a:pt x="2244052" y="423625"/>
                </a:lnTo>
                <a:lnTo>
                  <a:pt x="2249516" y="445847"/>
                </a:lnTo>
                <a:lnTo>
                  <a:pt x="2253329" y="468558"/>
                </a:lnTo>
                <a:lnTo>
                  <a:pt x="2255437" y="491662"/>
                </a:lnTo>
                <a:lnTo>
                  <a:pt x="2255791" y="515068"/>
                </a:lnTo>
                <a:lnTo>
                  <a:pt x="2254338" y="538680"/>
                </a:lnTo>
                <a:lnTo>
                  <a:pt x="2251027" y="562405"/>
                </a:lnTo>
                <a:lnTo>
                  <a:pt x="2245806" y="586150"/>
                </a:lnTo>
                <a:lnTo>
                  <a:pt x="2238369" y="610466"/>
                </a:lnTo>
                <a:lnTo>
                  <a:pt x="2232776" y="625138"/>
                </a:lnTo>
                <a:lnTo>
                  <a:pt x="2249882" y="650370"/>
                </a:lnTo>
                <a:lnTo>
                  <a:pt x="2264735" y="676537"/>
                </a:lnTo>
                <a:lnTo>
                  <a:pt x="2277352" y="703503"/>
                </a:lnTo>
                <a:lnTo>
                  <a:pt x="2287750" y="731134"/>
                </a:lnTo>
                <a:lnTo>
                  <a:pt x="2295946" y="759292"/>
                </a:lnTo>
                <a:lnTo>
                  <a:pt x="2301957" y="787842"/>
                </a:lnTo>
                <a:lnTo>
                  <a:pt x="2305800" y="816649"/>
                </a:lnTo>
                <a:lnTo>
                  <a:pt x="2307493" y="845577"/>
                </a:lnTo>
                <a:lnTo>
                  <a:pt x="2307053" y="874489"/>
                </a:lnTo>
                <a:lnTo>
                  <a:pt x="2304496" y="903251"/>
                </a:lnTo>
                <a:lnTo>
                  <a:pt x="2299840" y="931726"/>
                </a:lnTo>
                <a:lnTo>
                  <a:pt x="2293102" y="959778"/>
                </a:lnTo>
                <a:lnTo>
                  <a:pt x="2284298" y="987272"/>
                </a:lnTo>
                <a:lnTo>
                  <a:pt x="2273447" y="1014073"/>
                </a:lnTo>
                <a:lnTo>
                  <a:pt x="2260566" y="1040043"/>
                </a:lnTo>
                <a:lnTo>
                  <a:pt x="2245670" y="1065048"/>
                </a:lnTo>
                <a:lnTo>
                  <a:pt x="2228778" y="1088952"/>
                </a:lnTo>
                <a:lnTo>
                  <a:pt x="2209906" y="1111619"/>
                </a:lnTo>
                <a:lnTo>
                  <a:pt x="2189073" y="1132912"/>
                </a:lnTo>
                <a:lnTo>
                  <a:pt x="2166293" y="1152698"/>
                </a:lnTo>
                <a:lnTo>
                  <a:pt x="2145450" y="1168173"/>
                </a:lnTo>
                <a:lnTo>
                  <a:pt x="2123679" y="1182030"/>
                </a:lnTo>
                <a:lnTo>
                  <a:pt x="2101069" y="1194231"/>
                </a:lnTo>
                <a:lnTo>
                  <a:pt x="2077708" y="1204737"/>
                </a:lnTo>
                <a:lnTo>
                  <a:pt x="2053684" y="1213509"/>
                </a:lnTo>
                <a:lnTo>
                  <a:pt x="2029085" y="1220510"/>
                </a:lnTo>
                <a:lnTo>
                  <a:pt x="2003999" y="1225699"/>
                </a:lnTo>
                <a:lnTo>
                  <a:pt x="1997297" y="1226764"/>
                </a:lnTo>
                <a:lnTo>
                  <a:pt x="1996071" y="1253083"/>
                </a:lnTo>
                <a:lnTo>
                  <a:pt x="1992857" y="1278800"/>
                </a:lnTo>
                <a:lnTo>
                  <a:pt x="1987734" y="1303833"/>
                </a:lnTo>
                <a:lnTo>
                  <a:pt x="1980782" y="1328098"/>
                </a:lnTo>
                <a:lnTo>
                  <a:pt x="1972082" y="1351515"/>
                </a:lnTo>
                <a:lnTo>
                  <a:pt x="1961714" y="1374001"/>
                </a:lnTo>
                <a:lnTo>
                  <a:pt x="1949757" y="1395475"/>
                </a:lnTo>
                <a:lnTo>
                  <a:pt x="1936293" y="1415854"/>
                </a:lnTo>
                <a:lnTo>
                  <a:pt x="1921400" y="1435057"/>
                </a:lnTo>
                <a:lnTo>
                  <a:pt x="1905159" y="1453002"/>
                </a:lnTo>
                <a:lnTo>
                  <a:pt x="1887650" y="1469606"/>
                </a:lnTo>
                <a:lnTo>
                  <a:pt x="1868952" y="1484788"/>
                </a:lnTo>
                <a:lnTo>
                  <a:pt x="1849148" y="1498465"/>
                </a:lnTo>
                <a:lnTo>
                  <a:pt x="1828315" y="1510556"/>
                </a:lnTo>
                <a:lnTo>
                  <a:pt x="1806534" y="1520979"/>
                </a:lnTo>
                <a:lnTo>
                  <a:pt x="1783886" y="1529652"/>
                </a:lnTo>
                <a:lnTo>
                  <a:pt x="1760450" y="1536493"/>
                </a:lnTo>
                <a:lnTo>
                  <a:pt x="1736306" y="1541420"/>
                </a:lnTo>
                <a:lnTo>
                  <a:pt x="1711535" y="1544351"/>
                </a:lnTo>
                <a:lnTo>
                  <a:pt x="1686216" y="1545204"/>
                </a:lnTo>
                <a:lnTo>
                  <a:pt x="1673339" y="1544816"/>
                </a:lnTo>
                <a:lnTo>
                  <a:pt x="1647774" y="1542380"/>
                </a:lnTo>
                <a:lnTo>
                  <a:pt x="1622569" y="1537759"/>
                </a:lnTo>
                <a:lnTo>
                  <a:pt x="1597853" y="1530992"/>
                </a:lnTo>
                <a:lnTo>
                  <a:pt x="1573752" y="1522119"/>
                </a:lnTo>
                <a:lnTo>
                  <a:pt x="1550394" y="1511177"/>
                </a:lnTo>
                <a:lnTo>
                  <a:pt x="1527906" y="1498204"/>
                </a:lnTo>
                <a:lnTo>
                  <a:pt x="1525261" y="1496506"/>
                </a:lnTo>
                <a:lnTo>
                  <a:pt x="1515557" y="1525662"/>
                </a:lnTo>
                <a:lnTo>
                  <a:pt x="1503817" y="1553457"/>
                </a:lnTo>
                <a:lnTo>
                  <a:pt x="1490157" y="1579826"/>
                </a:lnTo>
                <a:lnTo>
                  <a:pt x="1474693" y="1604706"/>
                </a:lnTo>
                <a:lnTo>
                  <a:pt x="1457539" y="1628031"/>
                </a:lnTo>
                <a:lnTo>
                  <a:pt x="1438811" y="1649736"/>
                </a:lnTo>
                <a:lnTo>
                  <a:pt x="1418626" y="1669758"/>
                </a:lnTo>
                <a:lnTo>
                  <a:pt x="1397098" y="1688032"/>
                </a:lnTo>
                <a:lnTo>
                  <a:pt x="1374344" y="1704492"/>
                </a:lnTo>
                <a:lnTo>
                  <a:pt x="1350478" y="1719076"/>
                </a:lnTo>
                <a:lnTo>
                  <a:pt x="1325616" y="1731716"/>
                </a:lnTo>
                <a:lnTo>
                  <a:pt x="1299875" y="1742351"/>
                </a:lnTo>
                <a:lnTo>
                  <a:pt x="1273369" y="1750914"/>
                </a:lnTo>
                <a:lnTo>
                  <a:pt x="1246214" y="1757341"/>
                </a:lnTo>
                <a:lnTo>
                  <a:pt x="1218526" y="1761568"/>
                </a:lnTo>
                <a:lnTo>
                  <a:pt x="1190420" y="1763529"/>
                </a:lnTo>
                <a:lnTo>
                  <a:pt x="1162012" y="1763161"/>
                </a:lnTo>
                <a:lnTo>
                  <a:pt x="1133418" y="1760399"/>
                </a:lnTo>
                <a:lnTo>
                  <a:pt x="1104752" y="1755179"/>
                </a:lnTo>
                <a:lnTo>
                  <a:pt x="1076132" y="1747435"/>
                </a:lnTo>
                <a:lnTo>
                  <a:pt x="1051836" y="1738757"/>
                </a:lnTo>
                <a:lnTo>
                  <a:pt x="1028309" y="1728351"/>
                </a:lnTo>
                <a:lnTo>
                  <a:pt x="1005626" y="1716274"/>
                </a:lnTo>
                <a:lnTo>
                  <a:pt x="983865" y="1702587"/>
                </a:lnTo>
                <a:lnTo>
                  <a:pt x="963103" y="1687349"/>
                </a:lnTo>
                <a:lnTo>
                  <a:pt x="943416" y="1670620"/>
                </a:lnTo>
                <a:lnTo>
                  <a:pt x="924883" y="1652460"/>
                </a:lnTo>
                <a:lnTo>
                  <a:pt x="907579" y="1632927"/>
                </a:lnTo>
                <a:lnTo>
                  <a:pt x="891582" y="1612083"/>
                </a:lnTo>
                <a:lnTo>
                  <a:pt x="881059" y="1596518"/>
                </a:lnTo>
                <a:lnTo>
                  <a:pt x="851406" y="1613474"/>
                </a:lnTo>
                <a:lnTo>
                  <a:pt x="821027" y="1627645"/>
                </a:lnTo>
                <a:lnTo>
                  <a:pt x="790068" y="1639067"/>
                </a:lnTo>
                <a:lnTo>
                  <a:pt x="758674" y="1647779"/>
                </a:lnTo>
                <a:lnTo>
                  <a:pt x="726990" y="1653818"/>
                </a:lnTo>
                <a:lnTo>
                  <a:pt x="695162" y="1657223"/>
                </a:lnTo>
                <a:lnTo>
                  <a:pt x="663336" y="1658030"/>
                </a:lnTo>
                <a:lnTo>
                  <a:pt x="631656" y="1656279"/>
                </a:lnTo>
                <a:lnTo>
                  <a:pt x="600269" y="1652007"/>
                </a:lnTo>
                <a:lnTo>
                  <a:pt x="569319" y="1645251"/>
                </a:lnTo>
                <a:lnTo>
                  <a:pt x="538953" y="1636049"/>
                </a:lnTo>
                <a:lnTo>
                  <a:pt x="509315" y="1624441"/>
                </a:lnTo>
                <a:lnTo>
                  <a:pt x="480552" y="1610462"/>
                </a:lnTo>
                <a:lnTo>
                  <a:pt x="452808" y="1594151"/>
                </a:lnTo>
                <a:lnTo>
                  <a:pt x="426228" y="1575547"/>
                </a:lnTo>
                <a:lnTo>
                  <a:pt x="400960" y="1554686"/>
                </a:lnTo>
                <a:lnTo>
                  <a:pt x="377147" y="1531607"/>
                </a:lnTo>
                <a:lnTo>
                  <a:pt x="354936" y="1506347"/>
                </a:lnTo>
                <a:lnTo>
                  <a:pt x="334471" y="1478945"/>
                </a:lnTo>
                <a:lnTo>
                  <a:pt x="315899" y="1449438"/>
                </a:lnTo>
                <a:lnTo>
                  <a:pt x="311545" y="1441691"/>
                </a:lnTo>
                <a:lnTo>
                  <a:pt x="292509" y="1443204"/>
                </a:lnTo>
                <a:lnTo>
                  <a:pt x="273720" y="1443118"/>
                </a:lnTo>
                <a:lnTo>
                  <a:pt x="255243" y="1441485"/>
                </a:lnTo>
                <a:lnTo>
                  <a:pt x="237146" y="1438361"/>
                </a:lnTo>
                <a:lnTo>
                  <a:pt x="219495" y="1433800"/>
                </a:lnTo>
                <a:lnTo>
                  <a:pt x="202357" y="1427856"/>
                </a:lnTo>
                <a:lnTo>
                  <a:pt x="185797" y="1420584"/>
                </a:lnTo>
                <a:lnTo>
                  <a:pt x="169883" y="1412039"/>
                </a:lnTo>
                <a:lnTo>
                  <a:pt x="154680" y="1402275"/>
                </a:lnTo>
                <a:lnTo>
                  <a:pt x="140255" y="1391346"/>
                </a:lnTo>
                <a:lnTo>
                  <a:pt x="126675" y="1379308"/>
                </a:lnTo>
                <a:lnTo>
                  <a:pt x="114006" y="1366213"/>
                </a:lnTo>
                <a:lnTo>
                  <a:pt x="102315" y="1352118"/>
                </a:lnTo>
                <a:lnTo>
                  <a:pt x="91667" y="1337075"/>
                </a:lnTo>
                <a:lnTo>
                  <a:pt x="82130" y="1321141"/>
                </a:lnTo>
                <a:lnTo>
                  <a:pt x="73769" y="1304369"/>
                </a:lnTo>
                <a:lnTo>
                  <a:pt x="66652" y="1286814"/>
                </a:lnTo>
                <a:lnTo>
                  <a:pt x="60844" y="1268530"/>
                </a:lnTo>
                <a:lnTo>
                  <a:pt x="56412" y="1249572"/>
                </a:lnTo>
                <a:lnTo>
                  <a:pt x="53422" y="1229995"/>
                </a:lnTo>
                <a:lnTo>
                  <a:pt x="51846" y="1204162"/>
                </a:lnTo>
                <a:lnTo>
                  <a:pt x="52056" y="1191308"/>
                </a:lnTo>
                <a:lnTo>
                  <a:pt x="54433" y="1165852"/>
                </a:lnTo>
                <a:lnTo>
                  <a:pt x="59363" y="1140905"/>
                </a:lnTo>
                <a:lnTo>
                  <a:pt x="66782" y="1116672"/>
                </a:lnTo>
                <a:lnTo>
                  <a:pt x="76625" y="1093359"/>
                </a:lnTo>
                <a:lnTo>
                  <a:pt x="88826" y="1071172"/>
                </a:lnTo>
                <a:lnTo>
                  <a:pt x="103320" y="1050317"/>
                </a:lnTo>
                <a:lnTo>
                  <a:pt x="114618" y="1036817"/>
                </a:lnTo>
                <a:lnTo>
                  <a:pt x="98602" y="1026068"/>
                </a:lnTo>
                <a:lnTo>
                  <a:pt x="83707" y="1014191"/>
                </a:lnTo>
                <a:lnTo>
                  <a:pt x="69955" y="1001272"/>
                </a:lnTo>
                <a:lnTo>
                  <a:pt x="57368" y="987395"/>
                </a:lnTo>
                <a:lnTo>
                  <a:pt x="45966" y="972646"/>
                </a:lnTo>
                <a:lnTo>
                  <a:pt x="35772" y="957111"/>
                </a:lnTo>
                <a:lnTo>
                  <a:pt x="26806" y="940875"/>
                </a:lnTo>
                <a:lnTo>
                  <a:pt x="19089" y="924023"/>
                </a:lnTo>
                <a:lnTo>
                  <a:pt x="12644" y="906641"/>
                </a:lnTo>
                <a:lnTo>
                  <a:pt x="7491" y="888815"/>
                </a:lnTo>
                <a:lnTo>
                  <a:pt x="3652" y="870629"/>
                </a:lnTo>
                <a:lnTo>
                  <a:pt x="1147" y="852169"/>
                </a:lnTo>
                <a:lnTo>
                  <a:pt x="0" y="833521"/>
                </a:lnTo>
                <a:lnTo>
                  <a:pt x="229" y="814769"/>
                </a:lnTo>
                <a:lnTo>
                  <a:pt x="1858" y="796001"/>
                </a:lnTo>
                <a:lnTo>
                  <a:pt x="4907" y="777299"/>
                </a:lnTo>
                <a:lnTo>
                  <a:pt x="9398" y="758752"/>
                </a:lnTo>
                <a:lnTo>
                  <a:pt x="15352" y="740442"/>
                </a:lnTo>
                <a:lnTo>
                  <a:pt x="22790" y="722457"/>
                </a:lnTo>
                <a:lnTo>
                  <a:pt x="31734" y="704882"/>
                </a:lnTo>
                <a:lnTo>
                  <a:pt x="46289" y="681956"/>
                </a:lnTo>
                <a:lnTo>
                  <a:pt x="63049" y="661108"/>
                </a:lnTo>
                <a:lnTo>
                  <a:pt x="81809" y="642475"/>
                </a:lnTo>
                <a:lnTo>
                  <a:pt x="102362" y="626196"/>
                </a:lnTo>
                <a:lnTo>
                  <a:pt x="124502" y="612412"/>
                </a:lnTo>
                <a:lnTo>
                  <a:pt x="148022" y="601259"/>
                </a:lnTo>
                <a:lnTo>
                  <a:pt x="172717" y="592879"/>
                </a:lnTo>
                <a:lnTo>
                  <a:pt x="198380" y="587408"/>
                </a:lnTo>
                <a:lnTo>
                  <a:pt x="207980" y="586160"/>
                </a:lnTo>
                <a:lnTo>
                  <a:pt x="209922" y="580670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7679" y="5630045"/>
            <a:ext cx="135135" cy="33193"/>
          </a:xfrm>
          <a:custGeom>
            <a:avLst/>
            <a:gdLst/>
            <a:ahLst/>
            <a:cxnLst/>
            <a:rect l="l" t="t" r="r" b="b"/>
            <a:pathLst>
              <a:path w="135135" h="33193">
                <a:moveTo>
                  <a:pt x="135135" y="32522"/>
                </a:moveTo>
                <a:lnTo>
                  <a:pt x="122396" y="33193"/>
                </a:lnTo>
                <a:lnTo>
                  <a:pt x="109684" y="33130"/>
                </a:lnTo>
                <a:lnTo>
                  <a:pt x="97028" y="32341"/>
                </a:lnTo>
                <a:lnTo>
                  <a:pt x="84456" y="30832"/>
                </a:lnTo>
                <a:lnTo>
                  <a:pt x="71995" y="28610"/>
                </a:lnTo>
                <a:lnTo>
                  <a:pt x="59674" y="25683"/>
                </a:lnTo>
                <a:lnTo>
                  <a:pt x="47519" y="22055"/>
                </a:lnTo>
                <a:lnTo>
                  <a:pt x="35558" y="17735"/>
                </a:lnTo>
                <a:lnTo>
                  <a:pt x="23820" y="12728"/>
                </a:lnTo>
                <a:lnTo>
                  <a:pt x="12333" y="7042"/>
                </a:lnTo>
                <a:lnTo>
                  <a:pt x="1123" y="683"/>
                </a:ln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2922" y="6018484"/>
            <a:ext cx="59124" cy="15565"/>
          </a:xfrm>
          <a:custGeom>
            <a:avLst/>
            <a:gdLst/>
            <a:ahLst/>
            <a:cxnLst/>
            <a:rect l="l" t="t" r="r" b="b"/>
            <a:pathLst>
              <a:path w="59124" h="15565">
                <a:moveTo>
                  <a:pt x="59124" y="0"/>
                </a:moveTo>
                <a:lnTo>
                  <a:pt x="47192" y="4557"/>
                </a:lnTo>
                <a:lnTo>
                  <a:pt x="35051" y="8427"/>
                </a:lnTo>
                <a:lnTo>
                  <a:pt x="22728" y="11602"/>
                </a:lnTo>
                <a:lnTo>
                  <a:pt x="10252" y="14075"/>
                </a:lnTo>
                <a:lnTo>
                  <a:pt x="0" y="15565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15891" y="6118499"/>
            <a:ext cx="35624" cy="71004"/>
          </a:xfrm>
          <a:custGeom>
            <a:avLst/>
            <a:gdLst/>
            <a:ahLst/>
            <a:cxnLst/>
            <a:rect l="l" t="t" r="r" b="b"/>
            <a:pathLst>
              <a:path w="35624" h="71004">
                <a:moveTo>
                  <a:pt x="35624" y="71004"/>
                </a:moveTo>
                <a:lnTo>
                  <a:pt x="28962" y="60205"/>
                </a:lnTo>
                <a:lnTo>
                  <a:pt x="22661" y="49182"/>
                </a:lnTo>
                <a:lnTo>
                  <a:pt x="16725" y="37944"/>
                </a:lnTo>
                <a:lnTo>
                  <a:pt x="11161" y="26502"/>
                </a:lnTo>
                <a:lnTo>
                  <a:pt x="5972" y="14866"/>
                </a:lnTo>
                <a:lnTo>
                  <a:pt x="1165" y="3044"/>
                </a:ln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96081" y="6012444"/>
            <a:ext cx="14224" cy="77910"/>
          </a:xfrm>
          <a:custGeom>
            <a:avLst/>
            <a:gdLst/>
            <a:ahLst/>
            <a:cxnLst/>
            <a:rect l="l" t="t" r="r" b="b"/>
            <a:pathLst>
              <a:path w="14224" h="77910">
                <a:moveTo>
                  <a:pt x="14224" y="0"/>
                </a:moveTo>
                <a:lnTo>
                  <a:pt x="13010" y="12685"/>
                </a:lnTo>
                <a:lnTo>
                  <a:pt x="11385" y="25312"/>
                </a:lnTo>
                <a:lnTo>
                  <a:pt x="9352" y="37870"/>
                </a:lnTo>
                <a:lnTo>
                  <a:pt x="6913" y="50349"/>
                </a:lnTo>
                <a:lnTo>
                  <a:pt x="4070" y="62737"/>
                </a:lnTo>
                <a:lnTo>
                  <a:pt x="824" y="75025"/>
                </a:lnTo>
                <a:lnTo>
                  <a:pt x="0" y="7791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93155" y="5531048"/>
            <a:ext cx="173454" cy="291181"/>
          </a:xfrm>
          <a:custGeom>
            <a:avLst/>
            <a:gdLst/>
            <a:ahLst/>
            <a:cxnLst/>
            <a:rect l="l" t="t" r="r" b="b"/>
            <a:pathLst>
              <a:path w="173454" h="291181">
                <a:moveTo>
                  <a:pt x="0" y="0"/>
                </a:moveTo>
                <a:lnTo>
                  <a:pt x="15739" y="8564"/>
                </a:lnTo>
                <a:lnTo>
                  <a:pt x="30866" y="17978"/>
                </a:lnTo>
                <a:lnTo>
                  <a:pt x="45357" y="28206"/>
                </a:lnTo>
                <a:lnTo>
                  <a:pt x="59191" y="39211"/>
                </a:lnTo>
                <a:lnTo>
                  <a:pt x="72347" y="50957"/>
                </a:lnTo>
                <a:lnTo>
                  <a:pt x="84802" y="63406"/>
                </a:lnTo>
                <a:lnTo>
                  <a:pt x="96535" y="76523"/>
                </a:lnTo>
                <a:lnTo>
                  <a:pt x="107524" y="90271"/>
                </a:lnTo>
                <a:lnTo>
                  <a:pt x="117747" y="104613"/>
                </a:lnTo>
                <a:lnTo>
                  <a:pt x="127183" y="119514"/>
                </a:lnTo>
                <a:lnTo>
                  <a:pt x="135810" y="134936"/>
                </a:lnTo>
                <a:lnTo>
                  <a:pt x="143606" y="150843"/>
                </a:lnTo>
                <a:lnTo>
                  <a:pt x="150549" y="167198"/>
                </a:lnTo>
                <a:lnTo>
                  <a:pt x="156618" y="183966"/>
                </a:lnTo>
                <a:lnTo>
                  <a:pt x="161791" y="201109"/>
                </a:lnTo>
                <a:lnTo>
                  <a:pt x="166047" y="218591"/>
                </a:lnTo>
                <a:lnTo>
                  <a:pt x="169362" y="236376"/>
                </a:lnTo>
                <a:lnTo>
                  <a:pt x="171717" y="254427"/>
                </a:lnTo>
                <a:lnTo>
                  <a:pt x="173088" y="272708"/>
                </a:lnTo>
                <a:lnTo>
                  <a:pt x="173454" y="291181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25042" y="5220917"/>
            <a:ext cx="77235" cy="109185"/>
          </a:xfrm>
          <a:custGeom>
            <a:avLst/>
            <a:gdLst/>
            <a:ahLst/>
            <a:cxnLst/>
            <a:rect l="l" t="t" r="r" b="b"/>
            <a:pathLst>
              <a:path w="77235" h="109185">
                <a:moveTo>
                  <a:pt x="77235" y="0"/>
                </a:moveTo>
                <a:lnTo>
                  <a:pt x="72057" y="11870"/>
                </a:lnTo>
                <a:lnTo>
                  <a:pt x="66396" y="23468"/>
                </a:lnTo>
                <a:lnTo>
                  <a:pt x="60263" y="34778"/>
                </a:lnTo>
                <a:lnTo>
                  <a:pt x="53669" y="45786"/>
                </a:lnTo>
                <a:lnTo>
                  <a:pt x="46624" y="56477"/>
                </a:lnTo>
                <a:lnTo>
                  <a:pt x="39138" y="66834"/>
                </a:lnTo>
                <a:lnTo>
                  <a:pt x="31224" y="76844"/>
                </a:lnTo>
                <a:lnTo>
                  <a:pt x="22890" y="86492"/>
                </a:lnTo>
                <a:lnTo>
                  <a:pt x="14148" y="95761"/>
                </a:lnTo>
                <a:lnTo>
                  <a:pt x="5009" y="104638"/>
                </a:lnTo>
                <a:lnTo>
                  <a:pt x="0" y="109185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16948" y="4815789"/>
            <a:ext cx="4089" cy="51565"/>
          </a:xfrm>
          <a:custGeom>
            <a:avLst/>
            <a:gdLst/>
            <a:ahLst/>
            <a:cxnLst/>
            <a:rect l="l" t="t" r="r" b="b"/>
            <a:pathLst>
              <a:path w="4089" h="51565">
                <a:moveTo>
                  <a:pt x="0" y="0"/>
                </a:moveTo>
                <a:lnTo>
                  <a:pt x="1884" y="12563"/>
                </a:lnTo>
                <a:lnTo>
                  <a:pt x="3195" y="25199"/>
                </a:lnTo>
                <a:lnTo>
                  <a:pt x="3931" y="37884"/>
                </a:lnTo>
                <a:lnTo>
                  <a:pt x="4089" y="50597"/>
                </a:lnTo>
                <a:lnTo>
                  <a:pt x="4077" y="51565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23696" y="4689878"/>
            <a:ext cx="39566" cy="65761"/>
          </a:xfrm>
          <a:custGeom>
            <a:avLst/>
            <a:gdLst/>
            <a:ahLst/>
            <a:cxnLst/>
            <a:rect l="l" t="t" r="r" b="b"/>
            <a:pathLst>
              <a:path w="39566" h="65761">
                <a:moveTo>
                  <a:pt x="0" y="65761"/>
                </a:moveTo>
                <a:lnTo>
                  <a:pt x="5261" y="54089"/>
                </a:lnTo>
                <a:lnTo>
                  <a:pt x="11048" y="42705"/>
                </a:lnTo>
                <a:lnTo>
                  <a:pt x="17349" y="31628"/>
                </a:lnTo>
                <a:lnTo>
                  <a:pt x="24152" y="20876"/>
                </a:lnTo>
                <a:lnTo>
                  <a:pt x="31446" y="10469"/>
                </a:lnTo>
                <a:lnTo>
                  <a:pt x="39221" y="424"/>
                </a:lnTo>
                <a:lnTo>
                  <a:pt x="39566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53624" y="4730264"/>
            <a:ext cx="19162" cy="56714"/>
          </a:xfrm>
          <a:custGeom>
            <a:avLst/>
            <a:gdLst/>
            <a:ahLst/>
            <a:cxnLst/>
            <a:rect l="l" t="t" r="r" b="b"/>
            <a:pathLst>
              <a:path w="19162" h="56714">
                <a:moveTo>
                  <a:pt x="0" y="56714"/>
                </a:moveTo>
                <a:lnTo>
                  <a:pt x="2926" y="44288"/>
                </a:lnTo>
                <a:lnTo>
                  <a:pt x="6473" y="32052"/>
                </a:lnTo>
                <a:lnTo>
                  <a:pt x="10633" y="20030"/>
                </a:lnTo>
                <a:lnTo>
                  <a:pt x="15397" y="8248"/>
                </a:lnTo>
                <a:lnTo>
                  <a:pt x="19162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9321" y="4806240"/>
            <a:ext cx="69344" cy="55022"/>
          </a:xfrm>
          <a:custGeom>
            <a:avLst/>
            <a:gdLst/>
            <a:ahLst/>
            <a:cxnLst/>
            <a:rect l="l" t="t" r="r" b="b"/>
            <a:pathLst>
              <a:path w="69344" h="55022">
                <a:moveTo>
                  <a:pt x="0" y="0"/>
                </a:moveTo>
                <a:lnTo>
                  <a:pt x="10715" y="6798"/>
                </a:lnTo>
                <a:lnTo>
                  <a:pt x="21188" y="13976"/>
                </a:lnTo>
                <a:lnTo>
                  <a:pt x="31411" y="21525"/>
                </a:lnTo>
                <a:lnTo>
                  <a:pt x="41373" y="29438"/>
                </a:lnTo>
                <a:lnTo>
                  <a:pt x="51067" y="37709"/>
                </a:lnTo>
                <a:lnTo>
                  <a:pt x="60483" y="46330"/>
                </a:lnTo>
                <a:lnTo>
                  <a:pt x="69344" y="55022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0518" y="5180778"/>
            <a:ext cx="12101" cy="57890"/>
          </a:xfrm>
          <a:custGeom>
            <a:avLst/>
            <a:gdLst/>
            <a:ahLst/>
            <a:cxnLst/>
            <a:rect l="l" t="t" r="r" b="b"/>
            <a:pathLst>
              <a:path w="12101" h="57890">
                <a:moveTo>
                  <a:pt x="12101" y="57890"/>
                </a:moveTo>
                <a:lnTo>
                  <a:pt x="8762" y="45636"/>
                </a:lnTo>
                <a:lnTo>
                  <a:pt x="5826" y="33275"/>
                </a:lnTo>
                <a:lnTo>
                  <a:pt x="3295" y="20819"/>
                </a:lnTo>
                <a:lnTo>
                  <a:pt x="1172" y="8278"/>
                </a:ln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7297" y="3008740"/>
            <a:ext cx="2723239" cy="1970969"/>
          </a:xfrm>
          <a:custGeom>
            <a:avLst/>
            <a:gdLst/>
            <a:ahLst/>
            <a:cxnLst/>
            <a:rect l="l" t="t" r="r" b="b"/>
            <a:pathLst>
              <a:path w="2723239" h="1970969">
                <a:moveTo>
                  <a:pt x="268432" y="451812"/>
                </a:moveTo>
                <a:lnTo>
                  <a:pt x="258544" y="482879"/>
                </a:lnTo>
                <a:lnTo>
                  <a:pt x="251108" y="514825"/>
                </a:lnTo>
                <a:lnTo>
                  <a:pt x="246216" y="547529"/>
                </a:lnTo>
                <a:lnTo>
                  <a:pt x="243962" y="580869"/>
                </a:lnTo>
                <a:lnTo>
                  <a:pt x="244440" y="614724"/>
                </a:lnTo>
                <a:lnTo>
                  <a:pt x="247744" y="648972"/>
                </a:lnTo>
                <a:lnTo>
                  <a:pt x="245453" y="655108"/>
                </a:lnTo>
                <a:lnTo>
                  <a:pt x="226513" y="657709"/>
                </a:lnTo>
                <a:lnTo>
                  <a:pt x="200585" y="663487"/>
                </a:lnTo>
                <a:lnTo>
                  <a:pt x="175524" y="671666"/>
                </a:lnTo>
                <a:lnTo>
                  <a:pt x="151487" y="682145"/>
                </a:lnTo>
                <a:lnTo>
                  <a:pt x="128627" y="694827"/>
                </a:lnTo>
                <a:lnTo>
                  <a:pt x="107102" y="709612"/>
                </a:lnTo>
                <a:lnTo>
                  <a:pt x="87067" y="726401"/>
                </a:lnTo>
                <a:lnTo>
                  <a:pt x="68676" y="745093"/>
                </a:lnTo>
                <a:lnTo>
                  <a:pt x="52086" y="765591"/>
                </a:lnTo>
                <a:lnTo>
                  <a:pt x="37452" y="787795"/>
                </a:lnTo>
                <a:lnTo>
                  <a:pt x="26897" y="807438"/>
                </a:lnTo>
                <a:lnTo>
                  <a:pt x="18118" y="827539"/>
                </a:lnTo>
                <a:lnTo>
                  <a:pt x="11092" y="848002"/>
                </a:lnTo>
                <a:lnTo>
                  <a:pt x="5792" y="868731"/>
                </a:lnTo>
                <a:lnTo>
                  <a:pt x="2193" y="889632"/>
                </a:lnTo>
                <a:lnTo>
                  <a:pt x="271" y="910609"/>
                </a:lnTo>
                <a:lnTo>
                  <a:pt x="0" y="931566"/>
                </a:lnTo>
                <a:lnTo>
                  <a:pt x="1354" y="952408"/>
                </a:lnTo>
                <a:lnTo>
                  <a:pt x="4310" y="973039"/>
                </a:lnTo>
                <a:lnTo>
                  <a:pt x="8841" y="993364"/>
                </a:lnTo>
                <a:lnTo>
                  <a:pt x="14922" y="1013287"/>
                </a:lnTo>
                <a:lnTo>
                  <a:pt x="22529" y="1032714"/>
                </a:lnTo>
                <a:lnTo>
                  <a:pt x="31635" y="1051548"/>
                </a:lnTo>
                <a:lnTo>
                  <a:pt x="42217" y="1069694"/>
                </a:lnTo>
                <a:lnTo>
                  <a:pt x="54248" y="1087056"/>
                </a:lnTo>
                <a:lnTo>
                  <a:pt x="67704" y="1103539"/>
                </a:lnTo>
                <a:lnTo>
                  <a:pt x="82559" y="1119048"/>
                </a:lnTo>
                <a:lnTo>
                  <a:pt x="98789" y="1133487"/>
                </a:lnTo>
                <a:lnTo>
                  <a:pt x="116367" y="1146761"/>
                </a:lnTo>
                <a:lnTo>
                  <a:pt x="135269" y="1158774"/>
                </a:lnTo>
                <a:lnTo>
                  <a:pt x="131277" y="1163059"/>
                </a:lnTo>
                <a:lnTo>
                  <a:pt x="114809" y="1182946"/>
                </a:lnTo>
                <a:lnTo>
                  <a:pt x="100436" y="1204115"/>
                </a:lnTo>
                <a:lnTo>
                  <a:pt x="88214" y="1226405"/>
                </a:lnTo>
                <a:lnTo>
                  <a:pt x="78196" y="1249654"/>
                </a:lnTo>
                <a:lnTo>
                  <a:pt x="70435" y="1273704"/>
                </a:lnTo>
                <a:lnTo>
                  <a:pt x="64986" y="1298391"/>
                </a:lnTo>
                <a:lnTo>
                  <a:pt x="61903" y="1323556"/>
                </a:lnTo>
                <a:lnTo>
                  <a:pt x="61239" y="1349038"/>
                </a:lnTo>
                <a:lnTo>
                  <a:pt x="61831" y="1361847"/>
                </a:lnTo>
                <a:lnTo>
                  <a:pt x="66576" y="1396556"/>
                </a:lnTo>
                <a:lnTo>
                  <a:pt x="71806" y="1417744"/>
                </a:lnTo>
                <a:lnTo>
                  <a:pt x="78660" y="1438179"/>
                </a:lnTo>
                <a:lnTo>
                  <a:pt x="87060" y="1457799"/>
                </a:lnTo>
                <a:lnTo>
                  <a:pt x="96927" y="1476544"/>
                </a:lnTo>
                <a:lnTo>
                  <a:pt x="108183" y="1494352"/>
                </a:lnTo>
                <a:lnTo>
                  <a:pt x="120749" y="1511164"/>
                </a:lnTo>
                <a:lnTo>
                  <a:pt x="134547" y="1526917"/>
                </a:lnTo>
                <a:lnTo>
                  <a:pt x="149499" y="1541552"/>
                </a:lnTo>
                <a:lnTo>
                  <a:pt x="165526" y="1555007"/>
                </a:lnTo>
                <a:lnTo>
                  <a:pt x="182549" y="1567221"/>
                </a:lnTo>
                <a:lnTo>
                  <a:pt x="200491" y="1578134"/>
                </a:lnTo>
                <a:lnTo>
                  <a:pt x="219273" y="1587684"/>
                </a:lnTo>
                <a:lnTo>
                  <a:pt x="238816" y="1595811"/>
                </a:lnTo>
                <a:lnTo>
                  <a:pt x="259042" y="1602454"/>
                </a:lnTo>
                <a:lnTo>
                  <a:pt x="279873" y="1607552"/>
                </a:lnTo>
                <a:lnTo>
                  <a:pt x="301231" y="1611043"/>
                </a:lnTo>
                <a:lnTo>
                  <a:pt x="323036" y="1612868"/>
                </a:lnTo>
                <a:lnTo>
                  <a:pt x="345211" y="1612965"/>
                </a:lnTo>
                <a:lnTo>
                  <a:pt x="367677" y="1611274"/>
                </a:lnTo>
                <a:lnTo>
                  <a:pt x="369359" y="1614177"/>
                </a:lnTo>
                <a:lnTo>
                  <a:pt x="394733" y="1652909"/>
                </a:lnTo>
                <a:lnTo>
                  <a:pt x="418885" y="1683535"/>
                </a:lnTo>
                <a:lnTo>
                  <a:pt x="445099" y="1711766"/>
                </a:lnTo>
                <a:lnTo>
                  <a:pt x="473202" y="1737560"/>
                </a:lnTo>
                <a:lnTo>
                  <a:pt x="503023" y="1760874"/>
                </a:lnTo>
                <a:lnTo>
                  <a:pt x="534391" y="1781667"/>
                </a:lnTo>
                <a:lnTo>
                  <a:pt x="567134" y="1799896"/>
                </a:lnTo>
                <a:lnTo>
                  <a:pt x="601080" y="1815519"/>
                </a:lnTo>
                <a:lnTo>
                  <a:pt x="636057" y="1828494"/>
                </a:lnTo>
                <a:lnTo>
                  <a:pt x="671895" y="1838777"/>
                </a:lnTo>
                <a:lnTo>
                  <a:pt x="708421" y="1846328"/>
                </a:lnTo>
                <a:lnTo>
                  <a:pt x="745463" y="1851103"/>
                </a:lnTo>
                <a:lnTo>
                  <a:pt x="782850" y="1853060"/>
                </a:lnTo>
                <a:lnTo>
                  <a:pt x="820411" y="1852158"/>
                </a:lnTo>
                <a:lnTo>
                  <a:pt x="857974" y="1848353"/>
                </a:lnTo>
                <a:lnTo>
                  <a:pt x="895366" y="1841603"/>
                </a:lnTo>
                <a:lnTo>
                  <a:pt x="932417" y="1831867"/>
                </a:lnTo>
                <a:lnTo>
                  <a:pt x="968954" y="1819101"/>
                </a:lnTo>
                <a:lnTo>
                  <a:pt x="1004806" y="1803264"/>
                </a:lnTo>
                <a:lnTo>
                  <a:pt x="1039802" y="1784312"/>
                </a:lnTo>
                <a:lnTo>
                  <a:pt x="1048203" y="1796282"/>
                </a:lnTo>
                <a:lnTo>
                  <a:pt x="1066163" y="1819234"/>
                </a:lnTo>
                <a:lnTo>
                  <a:pt x="1085600" y="1840819"/>
                </a:lnTo>
                <a:lnTo>
                  <a:pt x="1106429" y="1860976"/>
                </a:lnTo>
                <a:lnTo>
                  <a:pt x="1128568" y="1879645"/>
                </a:lnTo>
                <a:lnTo>
                  <a:pt x="1151933" y="1896763"/>
                </a:lnTo>
                <a:lnTo>
                  <a:pt x="1176441" y="1912271"/>
                </a:lnTo>
                <a:lnTo>
                  <a:pt x="1202009" y="1926107"/>
                </a:lnTo>
                <a:lnTo>
                  <a:pt x="1228554" y="1938209"/>
                </a:lnTo>
                <a:lnTo>
                  <a:pt x="1255992" y="1948518"/>
                </a:lnTo>
                <a:lnTo>
                  <a:pt x="1303797" y="1961636"/>
                </a:lnTo>
                <a:lnTo>
                  <a:pt x="1337627" y="1967471"/>
                </a:lnTo>
                <a:lnTo>
                  <a:pt x="1371374" y="1970558"/>
                </a:lnTo>
                <a:lnTo>
                  <a:pt x="1404900" y="1970969"/>
                </a:lnTo>
                <a:lnTo>
                  <a:pt x="1438070" y="1968776"/>
                </a:lnTo>
                <a:lnTo>
                  <a:pt x="1470746" y="1964052"/>
                </a:lnTo>
                <a:lnTo>
                  <a:pt x="1502794" y="1956869"/>
                </a:lnTo>
                <a:lnTo>
                  <a:pt x="1534075" y="1947299"/>
                </a:lnTo>
                <a:lnTo>
                  <a:pt x="1564455" y="1935414"/>
                </a:lnTo>
                <a:lnTo>
                  <a:pt x="1593796" y="1921286"/>
                </a:lnTo>
                <a:lnTo>
                  <a:pt x="1621961" y="1904987"/>
                </a:lnTo>
                <a:lnTo>
                  <a:pt x="1648816" y="1886590"/>
                </a:lnTo>
                <a:lnTo>
                  <a:pt x="1674222" y="1866167"/>
                </a:lnTo>
                <a:lnTo>
                  <a:pt x="1698044" y="1843790"/>
                </a:lnTo>
                <a:lnTo>
                  <a:pt x="1720146" y="1819531"/>
                </a:lnTo>
                <a:lnTo>
                  <a:pt x="1740391" y="1793463"/>
                </a:lnTo>
                <a:lnTo>
                  <a:pt x="1758642" y="1765656"/>
                </a:lnTo>
                <a:lnTo>
                  <a:pt x="1774763" y="1736185"/>
                </a:lnTo>
                <a:lnTo>
                  <a:pt x="1788618" y="1705120"/>
                </a:lnTo>
                <a:lnTo>
                  <a:pt x="1800070" y="1672535"/>
                </a:lnTo>
                <a:lnTo>
                  <a:pt x="1806247" y="1676250"/>
                </a:lnTo>
                <a:lnTo>
                  <a:pt x="1828874" y="1688507"/>
                </a:lnTo>
                <a:lnTo>
                  <a:pt x="1852249" y="1699122"/>
                </a:lnTo>
                <a:lnTo>
                  <a:pt x="1876278" y="1708068"/>
                </a:lnTo>
                <a:lnTo>
                  <a:pt x="1900869" y="1715319"/>
                </a:lnTo>
                <a:lnTo>
                  <a:pt x="1925929" y="1720848"/>
                </a:lnTo>
                <a:lnTo>
                  <a:pt x="1951366" y="1724628"/>
                </a:lnTo>
                <a:lnTo>
                  <a:pt x="1977087" y="1726633"/>
                </a:lnTo>
                <a:lnTo>
                  <a:pt x="1990025" y="1726962"/>
                </a:lnTo>
                <a:lnTo>
                  <a:pt x="2019905" y="1726009"/>
                </a:lnTo>
                <a:lnTo>
                  <a:pt x="2049140" y="1722733"/>
                </a:lnTo>
                <a:lnTo>
                  <a:pt x="2077633" y="1717227"/>
                </a:lnTo>
                <a:lnTo>
                  <a:pt x="2105292" y="1709581"/>
                </a:lnTo>
                <a:lnTo>
                  <a:pt x="2132021" y="1699888"/>
                </a:lnTo>
                <a:lnTo>
                  <a:pt x="2157726" y="1688239"/>
                </a:lnTo>
                <a:lnTo>
                  <a:pt x="2182312" y="1674725"/>
                </a:lnTo>
                <a:lnTo>
                  <a:pt x="2205685" y="1659439"/>
                </a:lnTo>
                <a:lnTo>
                  <a:pt x="2227751" y="1642472"/>
                </a:lnTo>
                <a:lnTo>
                  <a:pt x="2248415" y="1623914"/>
                </a:lnTo>
                <a:lnTo>
                  <a:pt x="2267582" y="1603859"/>
                </a:lnTo>
                <a:lnTo>
                  <a:pt x="2285158" y="1582398"/>
                </a:lnTo>
                <a:lnTo>
                  <a:pt x="2301049" y="1559621"/>
                </a:lnTo>
                <a:lnTo>
                  <a:pt x="2315160" y="1535622"/>
                </a:lnTo>
                <a:lnTo>
                  <a:pt x="2327396" y="1510490"/>
                </a:lnTo>
                <a:lnTo>
                  <a:pt x="2337664" y="1484319"/>
                </a:lnTo>
                <a:lnTo>
                  <a:pt x="2345868" y="1457199"/>
                </a:lnTo>
                <a:lnTo>
                  <a:pt x="2351914" y="1429222"/>
                </a:lnTo>
                <a:lnTo>
                  <a:pt x="2355708" y="1400480"/>
                </a:lnTo>
                <a:lnTo>
                  <a:pt x="2357155" y="1371065"/>
                </a:lnTo>
                <a:lnTo>
                  <a:pt x="2369961" y="1369063"/>
                </a:lnTo>
                <a:lnTo>
                  <a:pt x="2395218" y="1363947"/>
                </a:lnTo>
                <a:lnTo>
                  <a:pt x="2420054" y="1357354"/>
                </a:lnTo>
                <a:lnTo>
                  <a:pt x="2444404" y="1349311"/>
                </a:lnTo>
                <a:lnTo>
                  <a:pt x="2468204" y="1339844"/>
                </a:lnTo>
                <a:lnTo>
                  <a:pt x="2491387" y="1328982"/>
                </a:lnTo>
                <a:lnTo>
                  <a:pt x="2513891" y="1316750"/>
                </a:lnTo>
                <a:lnTo>
                  <a:pt x="2535650" y="1303176"/>
                </a:lnTo>
                <a:lnTo>
                  <a:pt x="2556599" y="1288286"/>
                </a:lnTo>
                <a:lnTo>
                  <a:pt x="2583482" y="1266174"/>
                </a:lnTo>
                <a:lnTo>
                  <a:pt x="2608069" y="1242375"/>
                </a:lnTo>
                <a:lnTo>
                  <a:pt x="2630341" y="1217043"/>
                </a:lnTo>
                <a:lnTo>
                  <a:pt x="2650277" y="1190327"/>
                </a:lnTo>
                <a:lnTo>
                  <a:pt x="2667856" y="1162381"/>
                </a:lnTo>
                <a:lnTo>
                  <a:pt x="2683059" y="1133356"/>
                </a:lnTo>
                <a:lnTo>
                  <a:pt x="2695865" y="1103403"/>
                </a:lnTo>
                <a:lnTo>
                  <a:pt x="2706254" y="1072675"/>
                </a:lnTo>
                <a:lnTo>
                  <a:pt x="2714207" y="1041322"/>
                </a:lnTo>
                <a:lnTo>
                  <a:pt x="2719702" y="1009498"/>
                </a:lnTo>
                <a:lnTo>
                  <a:pt x="2722719" y="977353"/>
                </a:lnTo>
                <a:lnTo>
                  <a:pt x="2723239" y="945040"/>
                </a:lnTo>
                <a:lnTo>
                  <a:pt x="2721241" y="912709"/>
                </a:lnTo>
                <a:lnTo>
                  <a:pt x="2716705" y="880514"/>
                </a:lnTo>
                <a:lnTo>
                  <a:pt x="2709611" y="848605"/>
                </a:lnTo>
                <a:lnTo>
                  <a:pt x="2699939" y="817135"/>
                </a:lnTo>
                <a:lnTo>
                  <a:pt x="2687667" y="786254"/>
                </a:lnTo>
                <a:lnTo>
                  <a:pt x="2672777" y="756115"/>
                </a:lnTo>
                <a:lnTo>
                  <a:pt x="2655249" y="726870"/>
                </a:lnTo>
                <a:lnTo>
                  <a:pt x="2635060" y="698671"/>
                </a:lnTo>
                <a:lnTo>
                  <a:pt x="2638201" y="691184"/>
                </a:lnTo>
                <a:lnTo>
                  <a:pt x="2646825" y="667280"/>
                </a:lnTo>
                <a:lnTo>
                  <a:pt x="2656598" y="628559"/>
                </a:lnTo>
                <a:lnTo>
                  <a:pt x="2660506" y="602043"/>
                </a:lnTo>
                <a:lnTo>
                  <a:pt x="2662221" y="575654"/>
                </a:lnTo>
                <a:lnTo>
                  <a:pt x="2661804" y="549495"/>
                </a:lnTo>
                <a:lnTo>
                  <a:pt x="2659315" y="523673"/>
                </a:lnTo>
                <a:lnTo>
                  <a:pt x="2654816" y="498291"/>
                </a:lnTo>
                <a:lnTo>
                  <a:pt x="2648367" y="473455"/>
                </a:lnTo>
                <a:lnTo>
                  <a:pt x="2640028" y="449269"/>
                </a:lnTo>
                <a:lnTo>
                  <a:pt x="2629861" y="425838"/>
                </a:lnTo>
                <a:lnTo>
                  <a:pt x="2617926" y="403267"/>
                </a:lnTo>
                <a:lnTo>
                  <a:pt x="2604283" y="381661"/>
                </a:lnTo>
                <a:lnTo>
                  <a:pt x="2588994" y="361124"/>
                </a:lnTo>
                <a:lnTo>
                  <a:pt x="2572119" y="341762"/>
                </a:lnTo>
                <a:lnTo>
                  <a:pt x="2553719" y="323678"/>
                </a:lnTo>
                <a:lnTo>
                  <a:pt x="2533854" y="306979"/>
                </a:lnTo>
                <a:lnTo>
                  <a:pt x="2512585" y="291768"/>
                </a:lnTo>
                <a:lnTo>
                  <a:pt x="2489973" y="278150"/>
                </a:lnTo>
                <a:lnTo>
                  <a:pt x="2466078" y="266231"/>
                </a:lnTo>
                <a:lnTo>
                  <a:pt x="2440961" y="256115"/>
                </a:lnTo>
                <a:lnTo>
                  <a:pt x="2414684" y="247907"/>
                </a:lnTo>
                <a:lnTo>
                  <a:pt x="2414508" y="246958"/>
                </a:lnTo>
                <a:lnTo>
                  <a:pt x="2408632" y="221655"/>
                </a:lnTo>
                <a:lnTo>
                  <a:pt x="2400609" y="197078"/>
                </a:lnTo>
                <a:lnTo>
                  <a:pt x="2390513" y="173351"/>
                </a:lnTo>
                <a:lnTo>
                  <a:pt x="2378415" y="150598"/>
                </a:lnTo>
                <a:lnTo>
                  <a:pt x="2364389" y="128942"/>
                </a:lnTo>
                <a:lnTo>
                  <a:pt x="2348506" y="108506"/>
                </a:lnTo>
                <a:lnTo>
                  <a:pt x="2330838" y="89414"/>
                </a:lnTo>
                <a:lnTo>
                  <a:pt x="2311458" y="71789"/>
                </a:lnTo>
                <a:lnTo>
                  <a:pt x="2291671" y="56599"/>
                </a:lnTo>
                <a:lnTo>
                  <a:pt x="2271033" y="43246"/>
                </a:lnTo>
                <a:lnTo>
                  <a:pt x="2249654" y="31721"/>
                </a:lnTo>
                <a:lnTo>
                  <a:pt x="2227647" y="22015"/>
                </a:lnTo>
                <a:lnTo>
                  <a:pt x="2205121" y="14118"/>
                </a:lnTo>
                <a:lnTo>
                  <a:pt x="2182188" y="8023"/>
                </a:lnTo>
                <a:lnTo>
                  <a:pt x="2158958" y="3720"/>
                </a:lnTo>
                <a:lnTo>
                  <a:pt x="2135543" y="1200"/>
                </a:lnTo>
                <a:lnTo>
                  <a:pt x="2112053" y="453"/>
                </a:lnTo>
                <a:lnTo>
                  <a:pt x="2088599" y="1472"/>
                </a:lnTo>
                <a:lnTo>
                  <a:pt x="2065293" y="4246"/>
                </a:lnTo>
                <a:lnTo>
                  <a:pt x="2042245" y="8768"/>
                </a:lnTo>
                <a:lnTo>
                  <a:pt x="2019566" y="15027"/>
                </a:lnTo>
                <a:lnTo>
                  <a:pt x="1997367" y="23015"/>
                </a:lnTo>
                <a:lnTo>
                  <a:pt x="1975759" y="32723"/>
                </a:lnTo>
                <a:lnTo>
                  <a:pt x="1954853" y="44143"/>
                </a:lnTo>
                <a:lnTo>
                  <a:pt x="1934759" y="57264"/>
                </a:lnTo>
                <a:lnTo>
                  <a:pt x="1915589" y="72078"/>
                </a:lnTo>
                <a:lnTo>
                  <a:pt x="1897454" y="88576"/>
                </a:lnTo>
                <a:lnTo>
                  <a:pt x="1880465" y="106749"/>
                </a:lnTo>
                <a:lnTo>
                  <a:pt x="1874523" y="99334"/>
                </a:lnTo>
                <a:lnTo>
                  <a:pt x="1857276" y="80446"/>
                </a:lnTo>
                <a:lnTo>
                  <a:pt x="1838358" y="63272"/>
                </a:lnTo>
                <a:lnTo>
                  <a:pt x="1817900" y="47919"/>
                </a:lnTo>
                <a:lnTo>
                  <a:pt x="1796031" y="34494"/>
                </a:lnTo>
                <a:lnTo>
                  <a:pt x="1764033" y="19416"/>
                </a:lnTo>
                <a:lnTo>
                  <a:pt x="1743114" y="12082"/>
                </a:lnTo>
                <a:lnTo>
                  <a:pt x="1721947" y="6504"/>
                </a:lnTo>
                <a:lnTo>
                  <a:pt x="1700626" y="2653"/>
                </a:lnTo>
                <a:lnTo>
                  <a:pt x="1679246" y="495"/>
                </a:lnTo>
                <a:lnTo>
                  <a:pt x="1657903" y="0"/>
                </a:lnTo>
                <a:lnTo>
                  <a:pt x="1636690" y="1136"/>
                </a:lnTo>
                <a:lnTo>
                  <a:pt x="1615704" y="3872"/>
                </a:lnTo>
                <a:lnTo>
                  <a:pt x="1595038" y="8178"/>
                </a:lnTo>
                <a:lnTo>
                  <a:pt x="1574788" y="14021"/>
                </a:lnTo>
                <a:lnTo>
                  <a:pt x="1555049" y="21370"/>
                </a:lnTo>
                <a:lnTo>
                  <a:pt x="1535915" y="30194"/>
                </a:lnTo>
                <a:lnTo>
                  <a:pt x="1517481" y="40462"/>
                </a:lnTo>
                <a:lnTo>
                  <a:pt x="1499842" y="52142"/>
                </a:lnTo>
                <a:lnTo>
                  <a:pt x="1483093" y="65203"/>
                </a:lnTo>
                <a:lnTo>
                  <a:pt x="1467329" y="79614"/>
                </a:lnTo>
                <a:lnTo>
                  <a:pt x="1452644" y="95344"/>
                </a:lnTo>
                <a:lnTo>
                  <a:pt x="1439135" y="112361"/>
                </a:lnTo>
                <a:lnTo>
                  <a:pt x="1426894" y="130634"/>
                </a:lnTo>
                <a:lnTo>
                  <a:pt x="1416018" y="150131"/>
                </a:lnTo>
                <a:lnTo>
                  <a:pt x="1410612" y="144995"/>
                </a:lnTo>
                <a:lnTo>
                  <a:pt x="1391315" y="128389"/>
                </a:lnTo>
                <a:lnTo>
                  <a:pt x="1370812" y="113296"/>
                </a:lnTo>
                <a:lnTo>
                  <a:pt x="1349191" y="99780"/>
                </a:lnTo>
                <a:lnTo>
                  <a:pt x="1313149" y="81853"/>
                </a:lnTo>
                <a:lnTo>
                  <a:pt x="1287831" y="72246"/>
                </a:lnTo>
                <a:lnTo>
                  <a:pt x="1262154" y="64778"/>
                </a:lnTo>
                <a:lnTo>
                  <a:pt x="1236236" y="59414"/>
                </a:lnTo>
                <a:lnTo>
                  <a:pt x="1210192" y="56118"/>
                </a:lnTo>
                <a:lnTo>
                  <a:pt x="1184139" y="54854"/>
                </a:lnTo>
                <a:lnTo>
                  <a:pt x="1158195" y="55589"/>
                </a:lnTo>
                <a:lnTo>
                  <a:pt x="1132476" y="58286"/>
                </a:lnTo>
                <a:lnTo>
                  <a:pt x="1107100" y="62909"/>
                </a:lnTo>
                <a:lnTo>
                  <a:pt x="1082182" y="69425"/>
                </a:lnTo>
                <a:lnTo>
                  <a:pt x="1057840" y="77797"/>
                </a:lnTo>
                <a:lnTo>
                  <a:pt x="1034191" y="87990"/>
                </a:lnTo>
                <a:lnTo>
                  <a:pt x="1011352" y="99968"/>
                </a:lnTo>
                <a:lnTo>
                  <a:pt x="989438" y="113697"/>
                </a:lnTo>
                <a:lnTo>
                  <a:pt x="968568" y="129142"/>
                </a:lnTo>
                <a:lnTo>
                  <a:pt x="948859" y="146266"/>
                </a:lnTo>
                <a:lnTo>
                  <a:pt x="930426" y="165034"/>
                </a:lnTo>
                <a:lnTo>
                  <a:pt x="913386" y="185412"/>
                </a:lnTo>
                <a:lnTo>
                  <a:pt x="897858" y="207363"/>
                </a:lnTo>
                <a:lnTo>
                  <a:pt x="883956" y="230853"/>
                </a:lnTo>
                <a:lnTo>
                  <a:pt x="871541" y="223955"/>
                </a:lnTo>
                <a:lnTo>
                  <a:pt x="846136" y="211451"/>
                </a:lnTo>
                <a:lnTo>
                  <a:pt x="820044" y="200685"/>
                </a:lnTo>
                <a:lnTo>
                  <a:pt x="793356" y="191676"/>
                </a:lnTo>
                <a:lnTo>
                  <a:pt x="766164" y="184441"/>
                </a:lnTo>
                <a:lnTo>
                  <a:pt x="738561" y="178999"/>
                </a:lnTo>
                <a:lnTo>
                  <a:pt x="710639" y="175368"/>
                </a:lnTo>
                <a:lnTo>
                  <a:pt x="682489" y="173565"/>
                </a:lnTo>
                <a:lnTo>
                  <a:pt x="668358" y="173356"/>
                </a:lnTo>
                <a:lnTo>
                  <a:pt x="654204" y="173610"/>
                </a:lnTo>
                <a:lnTo>
                  <a:pt x="625875" y="175521"/>
                </a:lnTo>
                <a:lnTo>
                  <a:pt x="577361" y="183191"/>
                </a:lnTo>
                <a:lnTo>
                  <a:pt x="544139" y="191779"/>
                </a:lnTo>
                <a:lnTo>
                  <a:pt x="512149" y="202826"/>
                </a:lnTo>
                <a:lnTo>
                  <a:pt x="481486" y="216208"/>
                </a:lnTo>
                <a:lnTo>
                  <a:pt x="452243" y="231806"/>
                </a:lnTo>
                <a:lnTo>
                  <a:pt x="424515" y="249497"/>
                </a:lnTo>
                <a:lnTo>
                  <a:pt x="398394" y="269159"/>
                </a:lnTo>
                <a:lnTo>
                  <a:pt x="373974" y="290672"/>
                </a:lnTo>
                <a:lnTo>
                  <a:pt x="351350" y="313915"/>
                </a:lnTo>
                <a:lnTo>
                  <a:pt x="330614" y="338765"/>
                </a:lnTo>
                <a:lnTo>
                  <a:pt x="311861" y="365101"/>
                </a:lnTo>
                <a:lnTo>
                  <a:pt x="295183" y="392802"/>
                </a:lnTo>
                <a:lnTo>
                  <a:pt x="280676" y="421746"/>
                </a:lnTo>
                <a:lnTo>
                  <a:pt x="268432" y="451812"/>
                </a:lnTo>
                <a:close/>
              </a:path>
            </a:pathLst>
          </a:custGeom>
          <a:solidFill>
            <a:srgbClr val="D7E7F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7297" y="3008740"/>
            <a:ext cx="2723239" cy="1970968"/>
          </a:xfrm>
          <a:custGeom>
            <a:avLst/>
            <a:gdLst/>
            <a:ahLst/>
            <a:cxnLst/>
            <a:rect l="l" t="t" r="r" b="b"/>
            <a:pathLst>
              <a:path w="2723239" h="1970968">
                <a:moveTo>
                  <a:pt x="247744" y="648972"/>
                </a:moveTo>
                <a:lnTo>
                  <a:pt x="244440" y="614724"/>
                </a:lnTo>
                <a:lnTo>
                  <a:pt x="243962" y="580869"/>
                </a:lnTo>
                <a:lnTo>
                  <a:pt x="246216" y="547529"/>
                </a:lnTo>
                <a:lnTo>
                  <a:pt x="251108" y="514825"/>
                </a:lnTo>
                <a:lnTo>
                  <a:pt x="258544" y="482879"/>
                </a:lnTo>
                <a:lnTo>
                  <a:pt x="268432" y="451812"/>
                </a:lnTo>
                <a:lnTo>
                  <a:pt x="280676" y="421746"/>
                </a:lnTo>
                <a:lnTo>
                  <a:pt x="295183" y="392802"/>
                </a:lnTo>
                <a:lnTo>
                  <a:pt x="311861" y="365101"/>
                </a:lnTo>
                <a:lnTo>
                  <a:pt x="330614" y="338765"/>
                </a:lnTo>
                <a:lnTo>
                  <a:pt x="351350" y="313915"/>
                </a:lnTo>
                <a:lnTo>
                  <a:pt x="373974" y="290672"/>
                </a:lnTo>
                <a:lnTo>
                  <a:pt x="398394" y="269159"/>
                </a:lnTo>
                <a:lnTo>
                  <a:pt x="424515" y="249497"/>
                </a:lnTo>
                <a:lnTo>
                  <a:pt x="452243" y="231806"/>
                </a:lnTo>
                <a:lnTo>
                  <a:pt x="481486" y="216208"/>
                </a:lnTo>
                <a:lnTo>
                  <a:pt x="512149" y="202826"/>
                </a:lnTo>
                <a:lnTo>
                  <a:pt x="544139" y="191779"/>
                </a:lnTo>
                <a:lnTo>
                  <a:pt x="577361" y="183190"/>
                </a:lnTo>
                <a:lnTo>
                  <a:pt x="611723" y="177181"/>
                </a:lnTo>
                <a:lnTo>
                  <a:pt x="640039" y="174331"/>
                </a:lnTo>
                <a:lnTo>
                  <a:pt x="668358" y="173356"/>
                </a:lnTo>
                <a:lnTo>
                  <a:pt x="682489" y="173566"/>
                </a:lnTo>
                <a:lnTo>
                  <a:pt x="710639" y="175368"/>
                </a:lnTo>
                <a:lnTo>
                  <a:pt x="738562" y="178999"/>
                </a:lnTo>
                <a:lnTo>
                  <a:pt x="766164" y="184441"/>
                </a:lnTo>
                <a:lnTo>
                  <a:pt x="793356" y="191676"/>
                </a:lnTo>
                <a:lnTo>
                  <a:pt x="820044" y="200685"/>
                </a:lnTo>
                <a:lnTo>
                  <a:pt x="846136" y="211451"/>
                </a:lnTo>
                <a:lnTo>
                  <a:pt x="871540" y="223955"/>
                </a:lnTo>
                <a:lnTo>
                  <a:pt x="883956" y="230853"/>
                </a:lnTo>
                <a:lnTo>
                  <a:pt x="897857" y="207363"/>
                </a:lnTo>
                <a:lnTo>
                  <a:pt x="913386" y="185411"/>
                </a:lnTo>
                <a:lnTo>
                  <a:pt x="930425" y="165034"/>
                </a:lnTo>
                <a:lnTo>
                  <a:pt x="948858" y="146265"/>
                </a:lnTo>
                <a:lnTo>
                  <a:pt x="968568" y="129141"/>
                </a:lnTo>
                <a:lnTo>
                  <a:pt x="989438" y="113697"/>
                </a:lnTo>
                <a:lnTo>
                  <a:pt x="1011351" y="99968"/>
                </a:lnTo>
                <a:lnTo>
                  <a:pt x="1034191" y="87989"/>
                </a:lnTo>
                <a:lnTo>
                  <a:pt x="1057840" y="77796"/>
                </a:lnTo>
                <a:lnTo>
                  <a:pt x="1082182" y="69425"/>
                </a:lnTo>
                <a:lnTo>
                  <a:pt x="1107099" y="62909"/>
                </a:lnTo>
                <a:lnTo>
                  <a:pt x="1132476" y="58285"/>
                </a:lnTo>
                <a:lnTo>
                  <a:pt x="1158195" y="55589"/>
                </a:lnTo>
                <a:lnTo>
                  <a:pt x="1184139" y="54854"/>
                </a:lnTo>
                <a:lnTo>
                  <a:pt x="1210191" y="56117"/>
                </a:lnTo>
                <a:lnTo>
                  <a:pt x="1236235" y="59413"/>
                </a:lnTo>
                <a:lnTo>
                  <a:pt x="1262154" y="64778"/>
                </a:lnTo>
                <a:lnTo>
                  <a:pt x="1287831" y="72246"/>
                </a:lnTo>
                <a:lnTo>
                  <a:pt x="1313148" y="81852"/>
                </a:lnTo>
                <a:lnTo>
                  <a:pt x="1337990" y="93633"/>
                </a:lnTo>
                <a:lnTo>
                  <a:pt x="1360135" y="106336"/>
                </a:lnTo>
                <a:lnTo>
                  <a:pt x="1381208" y="120649"/>
                </a:lnTo>
                <a:lnTo>
                  <a:pt x="1401120" y="136506"/>
                </a:lnTo>
                <a:lnTo>
                  <a:pt x="1416018" y="150131"/>
                </a:lnTo>
                <a:lnTo>
                  <a:pt x="1426894" y="130633"/>
                </a:lnTo>
                <a:lnTo>
                  <a:pt x="1439135" y="112360"/>
                </a:lnTo>
                <a:lnTo>
                  <a:pt x="1452644" y="95344"/>
                </a:lnTo>
                <a:lnTo>
                  <a:pt x="1467329" y="79614"/>
                </a:lnTo>
                <a:lnTo>
                  <a:pt x="1483093" y="65203"/>
                </a:lnTo>
                <a:lnTo>
                  <a:pt x="1499842" y="52142"/>
                </a:lnTo>
                <a:lnTo>
                  <a:pt x="1517481" y="40461"/>
                </a:lnTo>
                <a:lnTo>
                  <a:pt x="1535915" y="30194"/>
                </a:lnTo>
                <a:lnTo>
                  <a:pt x="1555049" y="21369"/>
                </a:lnTo>
                <a:lnTo>
                  <a:pt x="1574788" y="14020"/>
                </a:lnTo>
                <a:lnTo>
                  <a:pt x="1595038" y="8177"/>
                </a:lnTo>
                <a:lnTo>
                  <a:pt x="1615704" y="3872"/>
                </a:lnTo>
                <a:lnTo>
                  <a:pt x="1636690" y="1136"/>
                </a:lnTo>
                <a:lnTo>
                  <a:pt x="1657903" y="0"/>
                </a:lnTo>
                <a:lnTo>
                  <a:pt x="1679246" y="495"/>
                </a:lnTo>
                <a:lnTo>
                  <a:pt x="1700626" y="2653"/>
                </a:lnTo>
                <a:lnTo>
                  <a:pt x="1721947" y="6505"/>
                </a:lnTo>
                <a:lnTo>
                  <a:pt x="1743114" y="12082"/>
                </a:lnTo>
                <a:lnTo>
                  <a:pt x="1764033" y="19416"/>
                </a:lnTo>
                <a:lnTo>
                  <a:pt x="1784609" y="28538"/>
                </a:lnTo>
                <a:lnTo>
                  <a:pt x="1807134" y="40959"/>
                </a:lnTo>
                <a:lnTo>
                  <a:pt x="1828314" y="55361"/>
                </a:lnTo>
                <a:lnTo>
                  <a:pt x="1848018" y="71638"/>
                </a:lnTo>
                <a:lnTo>
                  <a:pt x="1866117" y="89682"/>
                </a:lnTo>
                <a:lnTo>
                  <a:pt x="1880464" y="106749"/>
                </a:lnTo>
                <a:lnTo>
                  <a:pt x="1897454" y="88576"/>
                </a:lnTo>
                <a:lnTo>
                  <a:pt x="1915589" y="72078"/>
                </a:lnTo>
                <a:lnTo>
                  <a:pt x="1934759" y="57264"/>
                </a:lnTo>
                <a:lnTo>
                  <a:pt x="1954853" y="44143"/>
                </a:lnTo>
                <a:lnTo>
                  <a:pt x="1975759" y="32723"/>
                </a:lnTo>
                <a:lnTo>
                  <a:pt x="1997367" y="23015"/>
                </a:lnTo>
                <a:lnTo>
                  <a:pt x="2019566" y="15027"/>
                </a:lnTo>
                <a:lnTo>
                  <a:pt x="2042245" y="8767"/>
                </a:lnTo>
                <a:lnTo>
                  <a:pt x="2065294" y="4246"/>
                </a:lnTo>
                <a:lnTo>
                  <a:pt x="2088600" y="1472"/>
                </a:lnTo>
                <a:lnTo>
                  <a:pt x="2112053" y="453"/>
                </a:lnTo>
                <a:lnTo>
                  <a:pt x="2135543" y="1199"/>
                </a:lnTo>
                <a:lnTo>
                  <a:pt x="2158958" y="3720"/>
                </a:lnTo>
                <a:lnTo>
                  <a:pt x="2182188" y="8023"/>
                </a:lnTo>
                <a:lnTo>
                  <a:pt x="2205121" y="14118"/>
                </a:lnTo>
                <a:lnTo>
                  <a:pt x="2227647" y="22014"/>
                </a:lnTo>
                <a:lnTo>
                  <a:pt x="2249654" y="31720"/>
                </a:lnTo>
                <a:lnTo>
                  <a:pt x="2271033" y="43245"/>
                </a:lnTo>
                <a:lnTo>
                  <a:pt x="2291671" y="56598"/>
                </a:lnTo>
                <a:lnTo>
                  <a:pt x="2311458" y="71788"/>
                </a:lnTo>
                <a:lnTo>
                  <a:pt x="2330838" y="89413"/>
                </a:lnTo>
                <a:lnTo>
                  <a:pt x="2348505" y="108506"/>
                </a:lnTo>
                <a:lnTo>
                  <a:pt x="2364389" y="128942"/>
                </a:lnTo>
                <a:lnTo>
                  <a:pt x="2378415" y="150598"/>
                </a:lnTo>
                <a:lnTo>
                  <a:pt x="2390513" y="173351"/>
                </a:lnTo>
                <a:lnTo>
                  <a:pt x="2400609" y="197077"/>
                </a:lnTo>
                <a:lnTo>
                  <a:pt x="2408631" y="221654"/>
                </a:lnTo>
                <a:lnTo>
                  <a:pt x="2414508" y="246958"/>
                </a:lnTo>
                <a:lnTo>
                  <a:pt x="2414684" y="247908"/>
                </a:lnTo>
                <a:lnTo>
                  <a:pt x="2440962" y="256116"/>
                </a:lnTo>
                <a:lnTo>
                  <a:pt x="2466078" y="266232"/>
                </a:lnTo>
                <a:lnTo>
                  <a:pt x="2489973" y="278151"/>
                </a:lnTo>
                <a:lnTo>
                  <a:pt x="2512585" y="291768"/>
                </a:lnTo>
                <a:lnTo>
                  <a:pt x="2533854" y="306979"/>
                </a:lnTo>
                <a:lnTo>
                  <a:pt x="2553719" y="323678"/>
                </a:lnTo>
                <a:lnTo>
                  <a:pt x="2572119" y="341762"/>
                </a:lnTo>
                <a:lnTo>
                  <a:pt x="2588994" y="361124"/>
                </a:lnTo>
                <a:lnTo>
                  <a:pt x="2604283" y="381661"/>
                </a:lnTo>
                <a:lnTo>
                  <a:pt x="2617926" y="403267"/>
                </a:lnTo>
                <a:lnTo>
                  <a:pt x="2629861" y="425838"/>
                </a:lnTo>
                <a:lnTo>
                  <a:pt x="2640028" y="449269"/>
                </a:lnTo>
                <a:lnTo>
                  <a:pt x="2648366" y="473455"/>
                </a:lnTo>
                <a:lnTo>
                  <a:pt x="2654816" y="498291"/>
                </a:lnTo>
                <a:lnTo>
                  <a:pt x="2659315" y="523673"/>
                </a:lnTo>
                <a:lnTo>
                  <a:pt x="2661803" y="549495"/>
                </a:lnTo>
                <a:lnTo>
                  <a:pt x="2662221" y="575654"/>
                </a:lnTo>
                <a:lnTo>
                  <a:pt x="2660506" y="602044"/>
                </a:lnTo>
                <a:lnTo>
                  <a:pt x="2656598" y="628560"/>
                </a:lnTo>
                <a:lnTo>
                  <a:pt x="2650438" y="655097"/>
                </a:lnTo>
                <a:lnTo>
                  <a:pt x="2642744" y="679312"/>
                </a:lnTo>
                <a:lnTo>
                  <a:pt x="2635060" y="698671"/>
                </a:lnTo>
                <a:lnTo>
                  <a:pt x="2655248" y="726871"/>
                </a:lnTo>
                <a:lnTo>
                  <a:pt x="2672777" y="756116"/>
                </a:lnTo>
                <a:lnTo>
                  <a:pt x="2687667" y="786255"/>
                </a:lnTo>
                <a:lnTo>
                  <a:pt x="2699938" y="817135"/>
                </a:lnTo>
                <a:lnTo>
                  <a:pt x="2709611" y="848605"/>
                </a:lnTo>
                <a:lnTo>
                  <a:pt x="2716705" y="880514"/>
                </a:lnTo>
                <a:lnTo>
                  <a:pt x="2721241" y="912710"/>
                </a:lnTo>
                <a:lnTo>
                  <a:pt x="2723239" y="945040"/>
                </a:lnTo>
                <a:lnTo>
                  <a:pt x="2722719" y="977353"/>
                </a:lnTo>
                <a:lnTo>
                  <a:pt x="2719701" y="1009498"/>
                </a:lnTo>
                <a:lnTo>
                  <a:pt x="2714206" y="1041322"/>
                </a:lnTo>
                <a:lnTo>
                  <a:pt x="2706254" y="1072675"/>
                </a:lnTo>
                <a:lnTo>
                  <a:pt x="2695865" y="1103403"/>
                </a:lnTo>
                <a:lnTo>
                  <a:pt x="2683059" y="1133356"/>
                </a:lnTo>
                <a:lnTo>
                  <a:pt x="2667856" y="1162381"/>
                </a:lnTo>
                <a:lnTo>
                  <a:pt x="2650277" y="1190327"/>
                </a:lnTo>
                <a:lnTo>
                  <a:pt x="2630341" y="1217043"/>
                </a:lnTo>
                <a:lnTo>
                  <a:pt x="2608069" y="1242376"/>
                </a:lnTo>
                <a:lnTo>
                  <a:pt x="2583482" y="1266174"/>
                </a:lnTo>
                <a:lnTo>
                  <a:pt x="2556599" y="1288287"/>
                </a:lnTo>
                <a:lnTo>
                  <a:pt x="2535650" y="1303177"/>
                </a:lnTo>
                <a:lnTo>
                  <a:pt x="2513891" y="1316751"/>
                </a:lnTo>
                <a:lnTo>
                  <a:pt x="2491387" y="1328983"/>
                </a:lnTo>
                <a:lnTo>
                  <a:pt x="2468203" y="1339845"/>
                </a:lnTo>
                <a:lnTo>
                  <a:pt x="2444404" y="1349311"/>
                </a:lnTo>
                <a:lnTo>
                  <a:pt x="2420054" y="1357354"/>
                </a:lnTo>
                <a:lnTo>
                  <a:pt x="2395218" y="1363947"/>
                </a:lnTo>
                <a:lnTo>
                  <a:pt x="2369961" y="1369063"/>
                </a:lnTo>
                <a:lnTo>
                  <a:pt x="2357155" y="1371065"/>
                </a:lnTo>
                <a:lnTo>
                  <a:pt x="2355708" y="1400480"/>
                </a:lnTo>
                <a:lnTo>
                  <a:pt x="2351914" y="1429222"/>
                </a:lnTo>
                <a:lnTo>
                  <a:pt x="2345868" y="1457199"/>
                </a:lnTo>
                <a:lnTo>
                  <a:pt x="2337664" y="1484319"/>
                </a:lnTo>
                <a:lnTo>
                  <a:pt x="2327396" y="1510490"/>
                </a:lnTo>
                <a:lnTo>
                  <a:pt x="2315160" y="1535621"/>
                </a:lnTo>
                <a:lnTo>
                  <a:pt x="2301049" y="1559621"/>
                </a:lnTo>
                <a:lnTo>
                  <a:pt x="2285158" y="1582397"/>
                </a:lnTo>
                <a:lnTo>
                  <a:pt x="2267582" y="1603859"/>
                </a:lnTo>
                <a:lnTo>
                  <a:pt x="2248415" y="1623914"/>
                </a:lnTo>
                <a:lnTo>
                  <a:pt x="2227751" y="1642471"/>
                </a:lnTo>
                <a:lnTo>
                  <a:pt x="2205685" y="1659439"/>
                </a:lnTo>
                <a:lnTo>
                  <a:pt x="2182312" y="1674725"/>
                </a:lnTo>
                <a:lnTo>
                  <a:pt x="2157726" y="1688239"/>
                </a:lnTo>
                <a:lnTo>
                  <a:pt x="2132021" y="1699888"/>
                </a:lnTo>
                <a:lnTo>
                  <a:pt x="2105292" y="1709581"/>
                </a:lnTo>
                <a:lnTo>
                  <a:pt x="2077633" y="1717227"/>
                </a:lnTo>
                <a:lnTo>
                  <a:pt x="2049140" y="1722733"/>
                </a:lnTo>
                <a:lnTo>
                  <a:pt x="2019905" y="1726009"/>
                </a:lnTo>
                <a:lnTo>
                  <a:pt x="1990025" y="1726962"/>
                </a:lnTo>
                <a:lnTo>
                  <a:pt x="1977087" y="1726634"/>
                </a:lnTo>
                <a:lnTo>
                  <a:pt x="1951366" y="1724628"/>
                </a:lnTo>
                <a:lnTo>
                  <a:pt x="1925930" y="1720848"/>
                </a:lnTo>
                <a:lnTo>
                  <a:pt x="1900869" y="1715319"/>
                </a:lnTo>
                <a:lnTo>
                  <a:pt x="1876278" y="1708068"/>
                </a:lnTo>
                <a:lnTo>
                  <a:pt x="1852249" y="1699122"/>
                </a:lnTo>
                <a:lnTo>
                  <a:pt x="1828874" y="1688507"/>
                </a:lnTo>
                <a:lnTo>
                  <a:pt x="1806247" y="1676250"/>
                </a:lnTo>
                <a:lnTo>
                  <a:pt x="1800070" y="1672534"/>
                </a:lnTo>
                <a:lnTo>
                  <a:pt x="1788618" y="1705120"/>
                </a:lnTo>
                <a:lnTo>
                  <a:pt x="1774763" y="1736185"/>
                </a:lnTo>
                <a:lnTo>
                  <a:pt x="1758642" y="1765656"/>
                </a:lnTo>
                <a:lnTo>
                  <a:pt x="1740391" y="1793462"/>
                </a:lnTo>
                <a:lnTo>
                  <a:pt x="1720146" y="1819531"/>
                </a:lnTo>
                <a:lnTo>
                  <a:pt x="1698045" y="1843790"/>
                </a:lnTo>
                <a:lnTo>
                  <a:pt x="1674222" y="1866167"/>
                </a:lnTo>
                <a:lnTo>
                  <a:pt x="1648816" y="1886590"/>
                </a:lnTo>
                <a:lnTo>
                  <a:pt x="1621961" y="1904987"/>
                </a:lnTo>
                <a:lnTo>
                  <a:pt x="1593796" y="1921285"/>
                </a:lnTo>
                <a:lnTo>
                  <a:pt x="1564455" y="1935413"/>
                </a:lnTo>
                <a:lnTo>
                  <a:pt x="1534075" y="1947299"/>
                </a:lnTo>
                <a:lnTo>
                  <a:pt x="1502794" y="1956869"/>
                </a:lnTo>
                <a:lnTo>
                  <a:pt x="1470746" y="1964052"/>
                </a:lnTo>
                <a:lnTo>
                  <a:pt x="1438070" y="1968776"/>
                </a:lnTo>
                <a:lnTo>
                  <a:pt x="1404900" y="1970968"/>
                </a:lnTo>
                <a:lnTo>
                  <a:pt x="1371374" y="1970557"/>
                </a:lnTo>
                <a:lnTo>
                  <a:pt x="1337627" y="1967470"/>
                </a:lnTo>
                <a:lnTo>
                  <a:pt x="1303797" y="1961635"/>
                </a:lnTo>
                <a:lnTo>
                  <a:pt x="1270020" y="1952980"/>
                </a:lnTo>
                <a:lnTo>
                  <a:pt x="1242167" y="1943591"/>
                </a:lnTo>
                <a:lnTo>
                  <a:pt x="1215165" y="1932378"/>
                </a:lnTo>
                <a:lnTo>
                  <a:pt x="1189098" y="1919401"/>
                </a:lnTo>
                <a:lnTo>
                  <a:pt x="1164050" y="1904722"/>
                </a:lnTo>
                <a:lnTo>
                  <a:pt x="1140103" y="1888401"/>
                </a:lnTo>
                <a:lnTo>
                  <a:pt x="1117340" y="1870500"/>
                </a:lnTo>
                <a:lnTo>
                  <a:pt x="1095845" y="1851080"/>
                </a:lnTo>
                <a:lnTo>
                  <a:pt x="1075702" y="1830201"/>
                </a:lnTo>
                <a:lnTo>
                  <a:pt x="1056993" y="1807925"/>
                </a:lnTo>
                <a:lnTo>
                  <a:pt x="1039802" y="1784312"/>
                </a:lnTo>
                <a:lnTo>
                  <a:pt x="1004806" y="1803264"/>
                </a:lnTo>
                <a:lnTo>
                  <a:pt x="968954" y="1819101"/>
                </a:lnTo>
                <a:lnTo>
                  <a:pt x="932416" y="1831866"/>
                </a:lnTo>
                <a:lnTo>
                  <a:pt x="895366" y="1841603"/>
                </a:lnTo>
                <a:lnTo>
                  <a:pt x="857973" y="1848353"/>
                </a:lnTo>
                <a:lnTo>
                  <a:pt x="820411" y="1852158"/>
                </a:lnTo>
                <a:lnTo>
                  <a:pt x="782850" y="1853060"/>
                </a:lnTo>
                <a:lnTo>
                  <a:pt x="745463" y="1851103"/>
                </a:lnTo>
                <a:lnTo>
                  <a:pt x="708421" y="1846328"/>
                </a:lnTo>
                <a:lnTo>
                  <a:pt x="671895" y="1838777"/>
                </a:lnTo>
                <a:lnTo>
                  <a:pt x="636057" y="1828494"/>
                </a:lnTo>
                <a:lnTo>
                  <a:pt x="601080" y="1815519"/>
                </a:lnTo>
                <a:lnTo>
                  <a:pt x="567134" y="1799896"/>
                </a:lnTo>
                <a:lnTo>
                  <a:pt x="534391" y="1781667"/>
                </a:lnTo>
                <a:lnTo>
                  <a:pt x="503023" y="1760874"/>
                </a:lnTo>
                <a:lnTo>
                  <a:pt x="473202" y="1737560"/>
                </a:lnTo>
                <a:lnTo>
                  <a:pt x="445099" y="1711766"/>
                </a:lnTo>
                <a:lnTo>
                  <a:pt x="418885" y="1683535"/>
                </a:lnTo>
                <a:lnTo>
                  <a:pt x="394733" y="1652909"/>
                </a:lnTo>
                <a:lnTo>
                  <a:pt x="372815" y="1619931"/>
                </a:lnTo>
                <a:lnTo>
                  <a:pt x="367677" y="1611273"/>
                </a:lnTo>
                <a:lnTo>
                  <a:pt x="345211" y="1612965"/>
                </a:lnTo>
                <a:lnTo>
                  <a:pt x="323036" y="1612868"/>
                </a:lnTo>
                <a:lnTo>
                  <a:pt x="301231" y="1611043"/>
                </a:lnTo>
                <a:lnTo>
                  <a:pt x="279873" y="1607552"/>
                </a:lnTo>
                <a:lnTo>
                  <a:pt x="259042" y="1602454"/>
                </a:lnTo>
                <a:lnTo>
                  <a:pt x="238816" y="1595811"/>
                </a:lnTo>
                <a:lnTo>
                  <a:pt x="219273" y="1587684"/>
                </a:lnTo>
                <a:lnTo>
                  <a:pt x="200491" y="1578134"/>
                </a:lnTo>
                <a:lnTo>
                  <a:pt x="182549" y="1567221"/>
                </a:lnTo>
                <a:lnTo>
                  <a:pt x="165526" y="1555007"/>
                </a:lnTo>
                <a:lnTo>
                  <a:pt x="149499" y="1541552"/>
                </a:lnTo>
                <a:lnTo>
                  <a:pt x="134547" y="1526917"/>
                </a:lnTo>
                <a:lnTo>
                  <a:pt x="120749" y="1511164"/>
                </a:lnTo>
                <a:lnTo>
                  <a:pt x="108183" y="1494352"/>
                </a:lnTo>
                <a:lnTo>
                  <a:pt x="96927" y="1476544"/>
                </a:lnTo>
                <a:lnTo>
                  <a:pt x="87060" y="1457799"/>
                </a:lnTo>
                <a:lnTo>
                  <a:pt x="78660" y="1438179"/>
                </a:lnTo>
                <a:lnTo>
                  <a:pt x="71806" y="1417744"/>
                </a:lnTo>
                <a:lnTo>
                  <a:pt x="66576" y="1396556"/>
                </a:lnTo>
                <a:lnTo>
                  <a:pt x="63047" y="1374676"/>
                </a:lnTo>
                <a:lnTo>
                  <a:pt x="61239" y="1349038"/>
                </a:lnTo>
                <a:lnTo>
                  <a:pt x="61265" y="1336268"/>
                </a:lnTo>
                <a:lnTo>
                  <a:pt x="63146" y="1310924"/>
                </a:lnTo>
                <a:lnTo>
                  <a:pt x="67418" y="1285978"/>
                </a:lnTo>
                <a:lnTo>
                  <a:pt x="74030" y="1261590"/>
                </a:lnTo>
                <a:lnTo>
                  <a:pt x="82926" y="1237920"/>
                </a:lnTo>
                <a:lnTo>
                  <a:pt x="94053" y="1215130"/>
                </a:lnTo>
                <a:lnTo>
                  <a:pt x="107357" y="1193381"/>
                </a:lnTo>
                <a:lnTo>
                  <a:pt x="122785" y="1172832"/>
                </a:lnTo>
                <a:lnTo>
                  <a:pt x="135269" y="1158775"/>
                </a:lnTo>
                <a:lnTo>
                  <a:pt x="116367" y="1146762"/>
                </a:lnTo>
                <a:lnTo>
                  <a:pt x="98789" y="1133488"/>
                </a:lnTo>
                <a:lnTo>
                  <a:pt x="82559" y="1119048"/>
                </a:lnTo>
                <a:lnTo>
                  <a:pt x="67704" y="1103539"/>
                </a:lnTo>
                <a:lnTo>
                  <a:pt x="54248" y="1087056"/>
                </a:lnTo>
                <a:lnTo>
                  <a:pt x="42217" y="1069693"/>
                </a:lnTo>
                <a:lnTo>
                  <a:pt x="31636" y="1051547"/>
                </a:lnTo>
                <a:lnTo>
                  <a:pt x="22529" y="1032713"/>
                </a:lnTo>
                <a:lnTo>
                  <a:pt x="14922" y="1013287"/>
                </a:lnTo>
                <a:lnTo>
                  <a:pt x="8841" y="993364"/>
                </a:lnTo>
                <a:lnTo>
                  <a:pt x="4310" y="973038"/>
                </a:lnTo>
                <a:lnTo>
                  <a:pt x="1354" y="952407"/>
                </a:lnTo>
                <a:lnTo>
                  <a:pt x="0" y="931566"/>
                </a:lnTo>
                <a:lnTo>
                  <a:pt x="271" y="910609"/>
                </a:lnTo>
                <a:lnTo>
                  <a:pt x="2193" y="889632"/>
                </a:lnTo>
                <a:lnTo>
                  <a:pt x="5792" y="868731"/>
                </a:lnTo>
                <a:lnTo>
                  <a:pt x="11092" y="848002"/>
                </a:lnTo>
                <a:lnTo>
                  <a:pt x="18118" y="827539"/>
                </a:lnTo>
                <a:lnTo>
                  <a:pt x="26897" y="807438"/>
                </a:lnTo>
                <a:lnTo>
                  <a:pt x="37452" y="787795"/>
                </a:lnTo>
                <a:lnTo>
                  <a:pt x="52086" y="765591"/>
                </a:lnTo>
                <a:lnTo>
                  <a:pt x="68676" y="745093"/>
                </a:lnTo>
                <a:lnTo>
                  <a:pt x="87067" y="726401"/>
                </a:lnTo>
                <a:lnTo>
                  <a:pt x="107102" y="709612"/>
                </a:lnTo>
                <a:lnTo>
                  <a:pt x="128627" y="694827"/>
                </a:lnTo>
                <a:lnTo>
                  <a:pt x="151487" y="682145"/>
                </a:lnTo>
                <a:lnTo>
                  <a:pt x="175524" y="671665"/>
                </a:lnTo>
                <a:lnTo>
                  <a:pt x="200585" y="663487"/>
                </a:lnTo>
                <a:lnTo>
                  <a:pt x="226513" y="657709"/>
                </a:lnTo>
                <a:lnTo>
                  <a:pt x="245453" y="655108"/>
                </a:lnTo>
                <a:lnTo>
                  <a:pt x="247744" y="648972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5484" y="4159841"/>
            <a:ext cx="159483" cy="37134"/>
          </a:xfrm>
          <a:custGeom>
            <a:avLst/>
            <a:gdLst/>
            <a:ahLst/>
            <a:cxnLst/>
            <a:rect l="l" t="t" r="r" b="b"/>
            <a:pathLst>
              <a:path w="159483" h="37134">
                <a:moveTo>
                  <a:pt x="159483" y="36348"/>
                </a:moveTo>
                <a:lnTo>
                  <a:pt x="146688" y="37038"/>
                </a:lnTo>
                <a:lnTo>
                  <a:pt x="133914" y="37134"/>
                </a:lnTo>
                <a:lnTo>
                  <a:pt x="121180" y="36640"/>
                </a:lnTo>
                <a:lnTo>
                  <a:pt x="108508" y="35561"/>
                </a:lnTo>
                <a:lnTo>
                  <a:pt x="95916" y="33903"/>
                </a:lnTo>
                <a:lnTo>
                  <a:pt x="83425" y="31668"/>
                </a:lnTo>
                <a:lnTo>
                  <a:pt x="71056" y="28863"/>
                </a:lnTo>
                <a:lnTo>
                  <a:pt x="58828" y="25492"/>
                </a:lnTo>
                <a:lnTo>
                  <a:pt x="46762" y="21559"/>
                </a:lnTo>
                <a:lnTo>
                  <a:pt x="34878" y="17068"/>
                </a:lnTo>
                <a:lnTo>
                  <a:pt x="23196" y="12025"/>
                </a:lnTo>
                <a:lnTo>
                  <a:pt x="11736" y="6434"/>
                </a:lnTo>
                <a:lnTo>
                  <a:pt x="519" y="300"/>
                </a:ln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85904" y="4593971"/>
            <a:ext cx="69777" cy="17396"/>
          </a:xfrm>
          <a:custGeom>
            <a:avLst/>
            <a:gdLst/>
            <a:ahLst/>
            <a:cxnLst/>
            <a:rect l="l" t="t" r="r" b="b"/>
            <a:pathLst>
              <a:path w="69777" h="17396">
                <a:moveTo>
                  <a:pt x="69777" y="0"/>
                </a:moveTo>
                <a:lnTo>
                  <a:pt x="57821" y="4379"/>
                </a:lnTo>
                <a:lnTo>
                  <a:pt x="45684" y="8203"/>
                </a:lnTo>
                <a:lnTo>
                  <a:pt x="33384" y="11469"/>
                </a:lnTo>
                <a:lnTo>
                  <a:pt x="20943" y="14169"/>
                </a:lnTo>
                <a:lnTo>
                  <a:pt x="8380" y="16301"/>
                </a:lnTo>
                <a:lnTo>
                  <a:pt x="0" y="17396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14900" y="4705752"/>
            <a:ext cx="42043" cy="79356"/>
          </a:xfrm>
          <a:custGeom>
            <a:avLst/>
            <a:gdLst/>
            <a:ahLst/>
            <a:cxnLst/>
            <a:rect l="l" t="t" r="r" b="b"/>
            <a:pathLst>
              <a:path w="42043" h="79356">
                <a:moveTo>
                  <a:pt x="42043" y="79356"/>
                </a:moveTo>
                <a:lnTo>
                  <a:pt x="35066" y="68693"/>
                </a:lnTo>
                <a:lnTo>
                  <a:pt x="28422" y="57833"/>
                </a:lnTo>
                <a:lnTo>
                  <a:pt x="22115" y="46783"/>
                </a:lnTo>
                <a:lnTo>
                  <a:pt x="16149" y="35552"/>
                </a:lnTo>
                <a:lnTo>
                  <a:pt x="10527" y="24146"/>
                </a:lnTo>
                <a:lnTo>
                  <a:pt x="5256" y="12574"/>
                </a:lnTo>
                <a:lnTo>
                  <a:pt x="337" y="842"/>
                </a:ln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17640" y="4587222"/>
            <a:ext cx="16787" cy="87074"/>
          </a:xfrm>
          <a:custGeom>
            <a:avLst/>
            <a:gdLst/>
            <a:ahLst/>
            <a:cxnLst/>
            <a:rect l="l" t="t" r="r" b="b"/>
            <a:pathLst>
              <a:path w="16787" h="87074">
                <a:moveTo>
                  <a:pt x="16787" y="0"/>
                </a:moveTo>
                <a:lnTo>
                  <a:pt x="15530" y="12664"/>
                </a:lnTo>
                <a:lnTo>
                  <a:pt x="13887" y="25278"/>
                </a:lnTo>
                <a:lnTo>
                  <a:pt x="11859" y="37832"/>
                </a:lnTo>
                <a:lnTo>
                  <a:pt x="9448" y="50319"/>
                </a:lnTo>
                <a:lnTo>
                  <a:pt x="6656" y="62729"/>
                </a:lnTo>
                <a:lnTo>
                  <a:pt x="3484" y="75055"/>
                </a:lnTo>
                <a:lnTo>
                  <a:pt x="0" y="87074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68239" y="4049200"/>
            <a:ext cx="204706" cy="325431"/>
          </a:xfrm>
          <a:custGeom>
            <a:avLst/>
            <a:gdLst/>
            <a:ahLst/>
            <a:cxnLst/>
            <a:rect l="l" t="t" r="r" b="b"/>
            <a:pathLst>
              <a:path w="204706" h="325431">
                <a:moveTo>
                  <a:pt x="0" y="0"/>
                </a:moveTo>
                <a:lnTo>
                  <a:pt x="18575" y="9571"/>
                </a:lnTo>
                <a:lnTo>
                  <a:pt x="36427" y="20093"/>
                </a:lnTo>
                <a:lnTo>
                  <a:pt x="53529" y="31524"/>
                </a:lnTo>
                <a:lnTo>
                  <a:pt x="69856" y="43823"/>
                </a:lnTo>
                <a:lnTo>
                  <a:pt x="85382" y="56950"/>
                </a:lnTo>
                <a:lnTo>
                  <a:pt x="100081" y="70864"/>
                </a:lnTo>
                <a:lnTo>
                  <a:pt x="113928" y="85524"/>
                </a:lnTo>
                <a:lnTo>
                  <a:pt x="126897" y="100889"/>
                </a:lnTo>
                <a:lnTo>
                  <a:pt x="138962" y="116918"/>
                </a:lnTo>
                <a:lnTo>
                  <a:pt x="150098" y="133571"/>
                </a:lnTo>
                <a:lnTo>
                  <a:pt x="160280" y="150807"/>
                </a:lnTo>
                <a:lnTo>
                  <a:pt x="169480" y="168585"/>
                </a:lnTo>
                <a:lnTo>
                  <a:pt x="177675" y="186865"/>
                </a:lnTo>
                <a:lnTo>
                  <a:pt x="184837" y="205605"/>
                </a:lnTo>
                <a:lnTo>
                  <a:pt x="190942" y="224764"/>
                </a:lnTo>
                <a:lnTo>
                  <a:pt x="195964" y="244303"/>
                </a:lnTo>
                <a:lnTo>
                  <a:pt x="199877" y="264180"/>
                </a:lnTo>
                <a:lnTo>
                  <a:pt x="202656" y="284354"/>
                </a:lnTo>
                <a:lnTo>
                  <a:pt x="204274" y="304785"/>
                </a:lnTo>
                <a:lnTo>
                  <a:pt x="204706" y="325431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59923" y="3702590"/>
            <a:ext cx="91150" cy="122029"/>
          </a:xfrm>
          <a:custGeom>
            <a:avLst/>
            <a:gdLst/>
            <a:ahLst/>
            <a:cxnLst/>
            <a:rect l="l" t="t" r="r" b="b"/>
            <a:pathLst>
              <a:path w="91150" h="122029">
                <a:moveTo>
                  <a:pt x="91150" y="0"/>
                </a:moveTo>
                <a:lnTo>
                  <a:pt x="85815" y="11664"/>
                </a:lnTo>
                <a:lnTo>
                  <a:pt x="80040" y="23096"/>
                </a:lnTo>
                <a:lnTo>
                  <a:pt x="73832" y="34284"/>
                </a:lnTo>
                <a:lnTo>
                  <a:pt x="67201" y="45215"/>
                </a:lnTo>
                <a:lnTo>
                  <a:pt x="60156" y="55879"/>
                </a:lnTo>
                <a:lnTo>
                  <a:pt x="52703" y="66264"/>
                </a:lnTo>
                <a:lnTo>
                  <a:pt x="44853" y="76359"/>
                </a:lnTo>
                <a:lnTo>
                  <a:pt x="36614" y="86153"/>
                </a:lnTo>
                <a:lnTo>
                  <a:pt x="27994" y="95634"/>
                </a:lnTo>
                <a:lnTo>
                  <a:pt x="19001" y="104790"/>
                </a:lnTo>
                <a:lnTo>
                  <a:pt x="9645" y="113611"/>
                </a:lnTo>
                <a:lnTo>
                  <a:pt x="0" y="122029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32353" y="3249807"/>
            <a:ext cx="4830" cy="57630"/>
          </a:xfrm>
          <a:custGeom>
            <a:avLst/>
            <a:gdLst/>
            <a:ahLst/>
            <a:cxnLst/>
            <a:rect l="l" t="t" r="r" b="b"/>
            <a:pathLst>
              <a:path w="4830" h="57630">
                <a:moveTo>
                  <a:pt x="0" y="0"/>
                </a:moveTo>
                <a:lnTo>
                  <a:pt x="2021" y="12554"/>
                </a:lnTo>
                <a:lnTo>
                  <a:pt x="3501" y="25173"/>
                </a:lnTo>
                <a:lnTo>
                  <a:pt x="4438" y="37842"/>
                </a:lnTo>
                <a:lnTo>
                  <a:pt x="4830" y="50542"/>
                </a:lnTo>
                <a:lnTo>
                  <a:pt x="4811" y="5763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50231" y="3109086"/>
            <a:ext cx="46694" cy="73497"/>
          </a:xfrm>
          <a:custGeom>
            <a:avLst/>
            <a:gdLst/>
            <a:ahLst/>
            <a:cxnLst/>
            <a:rect l="l" t="t" r="r" b="b"/>
            <a:pathLst>
              <a:path w="46694" h="73497">
                <a:moveTo>
                  <a:pt x="0" y="73497"/>
                </a:moveTo>
                <a:lnTo>
                  <a:pt x="5440" y="61983"/>
                </a:lnTo>
                <a:lnTo>
                  <a:pt x="11363" y="50717"/>
                </a:lnTo>
                <a:lnTo>
                  <a:pt x="17760" y="39713"/>
                </a:lnTo>
                <a:lnTo>
                  <a:pt x="24621" y="28987"/>
                </a:lnTo>
                <a:lnTo>
                  <a:pt x="31937" y="18551"/>
                </a:lnTo>
                <a:lnTo>
                  <a:pt x="39699" y="8421"/>
                </a:lnTo>
                <a:lnTo>
                  <a:pt x="46694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013482" y="3154223"/>
            <a:ext cx="22615" cy="63386"/>
          </a:xfrm>
          <a:custGeom>
            <a:avLst/>
            <a:gdLst/>
            <a:ahLst/>
            <a:cxnLst/>
            <a:rect l="l" t="t" r="r" b="b"/>
            <a:pathLst>
              <a:path w="22615" h="63386">
                <a:moveTo>
                  <a:pt x="0" y="63386"/>
                </a:moveTo>
                <a:lnTo>
                  <a:pt x="3035" y="51023"/>
                </a:lnTo>
                <a:lnTo>
                  <a:pt x="6652" y="38825"/>
                </a:lnTo>
                <a:lnTo>
                  <a:pt x="10843" y="26812"/>
                </a:lnTo>
                <a:lnTo>
                  <a:pt x="15600" y="15003"/>
                </a:lnTo>
                <a:lnTo>
                  <a:pt x="20917" y="3419"/>
                </a:lnTo>
                <a:lnTo>
                  <a:pt x="22615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00930" y="3239135"/>
            <a:ext cx="81838" cy="61494"/>
          </a:xfrm>
          <a:custGeom>
            <a:avLst/>
            <a:gdLst/>
            <a:ahLst/>
            <a:cxnLst/>
            <a:rect l="l" t="t" r="r" b="b"/>
            <a:pathLst>
              <a:path w="81838" h="61494">
                <a:moveTo>
                  <a:pt x="0" y="0"/>
                </a:moveTo>
                <a:lnTo>
                  <a:pt x="10951" y="6545"/>
                </a:lnTo>
                <a:lnTo>
                  <a:pt x="21691" y="13408"/>
                </a:lnTo>
                <a:lnTo>
                  <a:pt x="32211" y="20584"/>
                </a:lnTo>
                <a:lnTo>
                  <a:pt x="42506" y="28066"/>
                </a:lnTo>
                <a:lnTo>
                  <a:pt x="52567" y="35850"/>
                </a:lnTo>
                <a:lnTo>
                  <a:pt x="62388" y="43931"/>
                </a:lnTo>
                <a:lnTo>
                  <a:pt x="71962" y="52303"/>
                </a:lnTo>
                <a:lnTo>
                  <a:pt x="81283" y="60962"/>
                </a:lnTo>
                <a:lnTo>
                  <a:pt x="81838" y="61494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65050" y="3657729"/>
            <a:ext cx="14282" cy="64700"/>
          </a:xfrm>
          <a:custGeom>
            <a:avLst/>
            <a:gdLst/>
            <a:ahLst/>
            <a:cxnLst/>
            <a:rect l="l" t="t" r="r" b="b"/>
            <a:pathLst>
              <a:path w="14282" h="64700">
                <a:moveTo>
                  <a:pt x="14282" y="64700"/>
                </a:moveTo>
                <a:lnTo>
                  <a:pt x="10742" y="52481"/>
                </a:lnTo>
                <a:lnTo>
                  <a:pt x="7580" y="40166"/>
                </a:lnTo>
                <a:lnTo>
                  <a:pt x="4799" y="27764"/>
                </a:lnTo>
                <a:lnTo>
                  <a:pt x="2401" y="15284"/>
                </a:lnTo>
                <a:lnTo>
                  <a:pt x="386" y="2733"/>
                </a:ln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69846" y="1234386"/>
            <a:ext cx="3699911" cy="2119202"/>
          </a:xfrm>
          <a:custGeom>
            <a:avLst/>
            <a:gdLst/>
            <a:ahLst/>
            <a:cxnLst/>
            <a:rect l="l" t="t" r="r" b="b"/>
            <a:pathLst>
              <a:path w="3699911" h="2119202">
                <a:moveTo>
                  <a:pt x="264603" y="715179"/>
                </a:moveTo>
                <a:lnTo>
                  <a:pt x="231803" y="724247"/>
                </a:lnTo>
                <a:lnTo>
                  <a:pt x="200355" y="735628"/>
                </a:lnTo>
                <a:lnTo>
                  <a:pt x="170451" y="749227"/>
                </a:lnTo>
                <a:lnTo>
                  <a:pt x="142286" y="764944"/>
                </a:lnTo>
                <a:lnTo>
                  <a:pt x="116053" y="782682"/>
                </a:lnTo>
                <a:lnTo>
                  <a:pt x="91946" y="802343"/>
                </a:lnTo>
                <a:lnTo>
                  <a:pt x="70158" y="823830"/>
                </a:lnTo>
                <a:lnTo>
                  <a:pt x="50884" y="847044"/>
                </a:lnTo>
                <a:lnTo>
                  <a:pt x="36543" y="868164"/>
                </a:lnTo>
                <a:lnTo>
                  <a:pt x="24616" y="889777"/>
                </a:lnTo>
                <a:lnTo>
                  <a:pt x="15070" y="911778"/>
                </a:lnTo>
                <a:lnTo>
                  <a:pt x="7869" y="934067"/>
                </a:lnTo>
                <a:lnTo>
                  <a:pt x="2980" y="956540"/>
                </a:lnTo>
                <a:lnTo>
                  <a:pt x="368" y="979094"/>
                </a:lnTo>
                <a:lnTo>
                  <a:pt x="0" y="1001627"/>
                </a:lnTo>
                <a:lnTo>
                  <a:pt x="1840" y="1024036"/>
                </a:lnTo>
                <a:lnTo>
                  <a:pt x="5855" y="1046219"/>
                </a:lnTo>
                <a:lnTo>
                  <a:pt x="12012" y="1068073"/>
                </a:lnTo>
                <a:lnTo>
                  <a:pt x="20274" y="1089495"/>
                </a:lnTo>
                <a:lnTo>
                  <a:pt x="30609" y="1110382"/>
                </a:lnTo>
                <a:lnTo>
                  <a:pt x="42982" y="1130633"/>
                </a:lnTo>
                <a:lnTo>
                  <a:pt x="57358" y="1150143"/>
                </a:lnTo>
                <a:lnTo>
                  <a:pt x="73704" y="1168811"/>
                </a:lnTo>
                <a:lnTo>
                  <a:pt x="91986" y="1186535"/>
                </a:lnTo>
                <a:lnTo>
                  <a:pt x="112169" y="1203210"/>
                </a:lnTo>
                <a:lnTo>
                  <a:pt x="134219" y="1218735"/>
                </a:lnTo>
                <a:lnTo>
                  <a:pt x="158102" y="1233007"/>
                </a:lnTo>
                <a:lnTo>
                  <a:pt x="183783" y="1245923"/>
                </a:lnTo>
                <a:lnTo>
                  <a:pt x="172824" y="1255445"/>
                </a:lnTo>
                <a:lnTo>
                  <a:pt x="152695" y="1275436"/>
                </a:lnTo>
                <a:lnTo>
                  <a:pt x="135000" y="1296576"/>
                </a:lnTo>
                <a:lnTo>
                  <a:pt x="119796" y="1318730"/>
                </a:lnTo>
                <a:lnTo>
                  <a:pt x="107141" y="1341761"/>
                </a:lnTo>
                <a:lnTo>
                  <a:pt x="97092" y="1365536"/>
                </a:lnTo>
                <a:lnTo>
                  <a:pt x="89706" y="1389916"/>
                </a:lnTo>
                <a:lnTo>
                  <a:pt x="85041" y="1414767"/>
                </a:lnTo>
                <a:lnTo>
                  <a:pt x="83155" y="1439953"/>
                </a:lnTo>
                <a:lnTo>
                  <a:pt x="83271" y="1452629"/>
                </a:lnTo>
                <a:lnTo>
                  <a:pt x="85659" y="1478063"/>
                </a:lnTo>
                <a:lnTo>
                  <a:pt x="90453" y="1501589"/>
                </a:lnTo>
                <a:lnTo>
                  <a:pt x="97559" y="1524371"/>
                </a:lnTo>
                <a:lnTo>
                  <a:pt x="106872" y="1546342"/>
                </a:lnTo>
                <a:lnTo>
                  <a:pt x="118284" y="1567438"/>
                </a:lnTo>
                <a:lnTo>
                  <a:pt x="131690" y="1587592"/>
                </a:lnTo>
                <a:lnTo>
                  <a:pt x="146983" y="1606740"/>
                </a:lnTo>
                <a:lnTo>
                  <a:pt x="164055" y="1624816"/>
                </a:lnTo>
                <a:lnTo>
                  <a:pt x="182802" y="1641754"/>
                </a:lnTo>
                <a:lnTo>
                  <a:pt x="203116" y="1657490"/>
                </a:lnTo>
                <a:lnTo>
                  <a:pt x="224891" y="1671957"/>
                </a:lnTo>
                <a:lnTo>
                  <a:pt x="248019" y="1685089"/>
                </a:lnTo>
                <a:lnTo>
                  <a:pt x="272396" y="1696823"/>
                </a:lnTo>
                <a:lnTo>
                  <a:pt x="297913" y="1707091"/>
                </a:lnTo>
                <a:lnTo>
                  <a:pt x="324466" y="1715829"/>
                </a:lnTo>
                <a:lnTo>
                  <a:pt x="351946" y="1722972"/>
                </a:lnTo>
                <a:lnTo>
                  <a:pt x="380248" y="1728453"/>
                </a:lnTo>
                <a:lnTo>
                  <a:pt x="409266" y="1732207"/>
                </a:lnTo>
                <a:lnTo>
                  <a:pt x="438891" y="1734169"/>
                </a:lnTo>
                <a:lnTo>
                  <a:pt x="469019" y="1734273"/>
                </a:lnTo>
                <a:lnTo>
                  <a:pt x="499543" y="1732454"/>
                </a:lnTo>
                <a:lnTo>
                  <a:pt x="501828" y="1735577"/>
                </a:lnTo>
                <a:lnTo>
                  <a:pt x="536302" y="1777222"/>
                </a:lnTo>
                <a:lnTo>
                  <a:pt x="569115" y="1810151"/>
                </a:lnTo>
                <a:lnTo>
                  <a:pt x="604730" y="1840505"/>
                </a:lnTo>
                <a:lnTo>
                  <a:pt x="642912" y="1868239"/>
                </a:lnTo>
                <a:lnTo>
                  <a:pt x="683429" y="1893307"/>
                </a:lnTo>
                <a:lnTo>
                  <a:pt x="726047" y="1915663"/>
                </a:lnTo>
                <a:lnTo>
                  <a:pt x="770532" y="1935263"/>
                </a:lnTo>
                <a:lnTo>
                  <a:pt x="816653" y="1952061"/>
                </a:lnTo>
                <a:lnTo>
                  <a:pt x="864175" y="1966011"/>
                </a:lnTo>
                <a:lnTo>
                  <a:pt x="912866" y="1977068"/>
                </a:lnTo>
                <a:lnTo>
                  <a:pt x="962491" y="1985187"/>
                </a:lnTo>
                <a:lnTo>
                  <a:pt x="1012819" y="1990321"/>
                </a:lnTo>
                <a:lnTo>
                  <a:pt x="1063615" y="1992426"/>
                </a:lnTo>
                <a:lnTo>
                  <a:pt x="1114646" y="1991455"/>
                </a:lnTo>
                <a:lnTo>
                  <a:pt x="1165680" y="1987364"/>
                </a:lnTo>
                <a:lnTo>
                  <a:pt x="1216483" y="1980107"/>
                </a:lnTo>
                <a:lnTo>
                  <a:pt x="1266822" y="1969638"/>
                </a:lnTo>
                <a:lnTo>
                  <a:pt x="1316463" y="1955912"/>
                </a:lnTo>
                <a:lnTo>
                  <a:pt x="1365174" y="1938884"/>
                </a:lnTo>
                <a:lnTo>
                  <a:pt x="1412721" y="1918508"/>
                </a:lnTo>
                <a:lnTo>
                  <a:pt x="1424134" y="1931377"/>
                </a:lnTo>
                <a:lnTo>
                  <a:pt x="1448536" y="1956056"/>
                </a:lnTo>
                <a:lnTo>
                  <a:pt x="1474943" y="1979264"/>
                </a:lnTo>
                <a:lnTo>
                  <a:pt x="1503243" y="2000937"/>
                </a:lnTo>
                <a:lnTo>
                  <a:pt x="1533322" y="2021010"/>
                </a:lnTo>
                <a:lnTo>
                  <a:pt x="1565067" y="2039416"/>
                </a:lnTo>
                <a:lnTo>
                  <a:pt x="1598365" y="2056089"/>
                </a:lnTo>
                <a:lnTo>
                  <a:pt x="1633103" y="2070965"/>
                </a:lnTo>
                <a:lnTo>
                  <a:pt x="1669167" y="2083978"/>
                </a:lnTo>
                <a:lnTo>
                  <a:pt x="1706446" y="2095063"/>
                </a:lnTo>
                <a:lnTo>
                  <a:pt x="1771396" y="2109167"/>
                </a:lnTo>
                <a:lnTo>
                  <a:pt x="1817359" y="2115440"/>
                </a:lnTo>
                <a:lnTo>
                  <a:pt x="1863208" y="2118759"/>
                </a:lnTo>
                <a:lnTo>
                  <a:pt x="1908759" y="2119202"/>
                </a:lnTo>
                <a:lnTo>
                  <a:pt x="1953824" y="2116844"/>
                </a:lnTo>
                <a:lnTo>
                  <a:pt x="1998220" y="2111765"/>
                </a:lnTo>
                <a:lnTo>
                  <a:pt x="2041761" y="2104042"/>
                </a:lnTo>
                <a:lnTo>
                  <a:pt x="2084262" y="2093752"/>
                </a:lnTo>
                <a:lnTo>
                  <a:pt x="2125536" y="2080973"/>
                </a:lnTo>
                <a:lnTo>
                  <a:pt x="2165400" y="2065782"/>
                </a:lnTo>
                <a:lnTo>
                  <a:pt x="2203667" y="2048258"/>
                </a:lnTo>
                <a:lnTo>
                  <a:pt x="2240153" y="2028478"/>
                </a:lnTo>
                <a:lnTo>
                  <a:pt x="2274671" y="2006519"/>
                </a:lnTo>
                <a:lnTo>
                  <a:pt x="2307037" y="1982459"/>
                </a:lnTo>
                <a:lnTo>
                  <a:pt x="2337065" y="1956375"/>
                </a:lnTo>
                <a:lnTo>
                  <a:pt x="2364570" y="1928346"/>
                </a:lnTo>
                <a:lnTo>
                  <a:pt x="2389367" y="1898449"/>
                </a:lnTo>
                <a:lnTo>
                  <a:pt x="2411269" y="1866761"/>
                </a:lnTo>
                <a:lnTo>
                  <a:pt x="2430093" y="1833360"/>
                </a:lnTo>
                <a:lnTo>
                  <a:pt x="2445652" y="1798324"/>
                </a:lnTo>
                <a:lnTo>
                  <a:pt x="2457358" y="1803847"/>
                </a:lnTo>
                <a:lnTo>
                  <a:pt x="2481275" y="1814101"/>
                </a:lnTo>
                <a:lnTo>
                  <a:pt x="2505814" y="1823290"/>
                </a:lnTo>
                <a:lnTo>
                  <a:pt x="2530917" y="1831398"/>
                </a:lnTo>
                <a:lnTo>
                  <a:pt x="2556525" y="1838412"/>
                </a:lnTo>
                <a:lnTo>
                  <a:pt x="2582578" y="1844320"/>
                </a:lnTo>
                <a:lnTo>
                  <a:pt x="2609017" y="1849107"/>
                </a:lnTo>
                <a:lnTo>
                  <a:pt x="2635782" y="1852760"/>
                </a:lnTo>
                <a:lnTo>
                  <a:pt x="2662815" y="1855266"/>
                </a:lnTo>
                <a:lnTo>
                  <a:pt x="2690056" y="1856611"/>
                </a:lnTo>
                <a:lnTo>
                  <a:pt x="2703735" y="1856844"/>
                </a:lnTo>
                <a:lnTo>
                  <a:pt x="2744332" y="1855819"/>
                </a:lnTo>
                <a:lnTo>
                  <a:pt x="2784051" y="1852297"/>
                </a:lnTo>
                <a:lnTo>
                  <a:pt x="2822764" y="1846377"/>
                </a:lnTo>
                <a:lnTo>
                  <a:pt x="2860342" y="1838156"/>
                </a:lnTo>
                <a:lnTo>
                  <a:pt x="2896657" y="1827734"/>
                </a:lnTo>
                <a:lnTo>
                  <a:pt x="2931580" y="1815209"/>
                </a:lnTo>
                <a:lnTo>
                  <a:pt x="2964984" y="1800679"/>
                </a:lnTo>
                <a:lnTo>
                  <a:pt x="2996740" y="1784243"/>
                </a:lnTo>
                <a:lnTo>
                  <a:pt x="3026720" y="1765999"/>
                </a:lnTo>
                <a:lnTo>
                  <a:pt x="3054794" y="1746046"/>
                </a:lnTo>
                <a:lnTo>
                  <a:pt x="3080836" y="1724483"/>
                </a:lnTo>
                <a:lnTo>
                  <a:pt x="3104716" y="1701407"/>
                </a:lnTo>
                <a:lnTo>
                  <a:pt x="3126305" y="1676918"/>
                </a:lnTo>
                <a:lnTo>
                  <a:pt x="3145477" y="1651113"/>
                </a:lnTo>
                <a:lnTo>
                  <a:pt x="3162102" y="1624091"/>
                </a:lnTo>
                <a:lnTo>
                  <a:pt x="3176052" y="1595951"/>
                </a:lnTo>
                <a:lnTo>
                  <a:pt x="3187198" y="1566792"/>
                </a:lnTo>
                <a:lnTo>
                  <a:pt x="3195413" y="1536711"/>
                </a:lnTo>
                <a:lnTo>
                  <a:pt x="3200567" y="1505807"/>
                </a:lnTo>
                <a:lnTo>
                  <a:pt x="3202533" y="1474179"/>
                </a:lnTo>
                <a:lnTo>
                  <a:pt x="3217286" y="1472382"/>
                </a:lnTo>
                <a:lnTo>
                  <a:pt x="3246528" y="1467912"/>
                </a:lnTo>
                <a:lnTo>
                  <a:pt x="3275370" y="1462289"/>
                </a:lnTo>
                <a:lnTo>
                  <a:pt x="3303759" y="1455532"/>
                </a:lnTo>
                <a:lnTo>
                  <a:pt x="3331641" y="1447657"/>
                </a:lnTo>
                <a:lnTo>
                  <a:pt x="3358961" y="1438684"/>
                </a:lnTo>
                <a:lnTo>
                  <a:pt x="3385666" y="1428629"/>
                </a:lnTo>
                <a:lnTo>
                  <a:pt x="3411702" y="1417510"/>
                </a:lnTo>
                <a:lnTo>
                  <a:pt x="3437014" y="1405345"/>
                </a:lnTo>
                <a:lnTo>
                  <a:pt x="3461548" y="1392153"/>
                </a:lnTo>
                <a:lnTo>
                  <a:pt x="3510031" y="1361401"/>
                </a:lnTo>
                <a:lnTo>
                  <a:pt x="3543437" y="1335812"/>
                </a:lnTo>
                <a:lnTo>
                  <a:pt x="3573696" y="1308574"/>
                </a:lnTo>
                <a:lnTo>
                  <a:pt x="3600782" y="1279849"/>
                </a:lnTo>
                <a:lnTo>
                  <a:pt x="3624666" y="1249801"/>
                </a:lnTo>
                <a:lnTo>
                  <a:pt x="3645321" y="1218593"/>
                </a:lnTo>
                <a:lnTo>
                  <a:pt x="3662720" y="1186388"/>
                </a:lnTo>
                <a:lnTo>
                  <a:pt x="3676835" y="1153348"/>
                </a:lnTo>
                <a:lnTo>
                  <a:pt x="3687639" y="1119638"/>
                </a:lnTo>
                <a:lnTo>
                  <a:pt x="3695105" y="1085420"/>
                </a:lnTo>
                <a:lnTo>
                  <a:pt x="3699205" y="1050858"/>
                </a:lnTo>
                <a:lnTo>
                  <a:pt x="3699911" y="1016114"/>
                </a:lnTo>
                <a:lnTo>
                  <a:pt x="3697197" y="981352"/>
                </a:lnTo>
                <a:lnTo>
                  <a:pt x="3691034" y="946736"/>
                </a:lnTo>
                <a:lnTo>
                  <a:pt x="3681396" y="912427"/>
                </a:lnTo>
                <a:lnTo>
                  <a:pt x="3668254" y="878590"/>
                </a:lnTo>
                <a:lnTo>
                  <a:pt x="3651582" y="845387"/>
                </a:lnTo>
                <a:lnTo>
                  <a:pt x="3631352" y="812981"/>
                </a:lnTo>
                <a:lnTo>
                  <a:pt x="3607536" y="781537"/>
                </a:lnTo>
                <a:lnTo>
                  <a:pt x="3580108" y="751216"/>
                </a:lnTo>
                <a:lnTo>
                  <a:pt x="3580350" y="750773"/>
                </a:lnTo>
                <a:lnTo>
                  <a:pt x="3591698" y="727848"/>
                </a:lnTo>
                <a:lnTo>
                  <a:pt x="3601000" y="704366"/>
                </a:lnTo>
                <a:lnTo>
                  <a:pt x="3609371" y="675832"/>
                </a:lnTo>
                <a:lnTo>
                  <a:pt x="3614680" y="647322"/>
                </a:lnTo>
                <a:lnTo>
                  <a:pt x="3617009" y="618948"/>
                </a:lnTo>
                <a:lnTo>
                  <a:pt x="3616443" y="590822"/>
                </a:lnTo>
                <a:lnTo>
                  <a:pt x="3613061" y="563057"/>
                </a:lnTo>
                <a:lnTo>
                  <a:pt x="3606949" y="535766"/>
                </a:lnTo>
                <a:lnTo>
                  <a:pt x="3598186" y="509062"/>
                </a:lnTo>
                <a:lnTo>
                  <a:pt x="3586857" y="483057"/>
                </a:lnTo>
                <a:lnTo>
                  <a:pt x="3573043" y="457864"/>
                </a:lnTo>
                <a:lnTo>
                  <a:pt x="3556828" y="433596"/>
                </a:lnTo>
                <a:lnTo>
                  <a:pt x="3538292" y="410365"/>
                </a:lnTo>
                <a:lnTo>
                  <a:pt x="3517520" y="388284"/>
                </a:lnTo>
                <a:lnTo>
                  <a:pt x="3494593" y="367465"/>
                </a:lnTo>
                <a:lnTo>
                  <a:pt x="3469593" y="348022"/>
                </a:lnTo>
                <a:lnTo>
                  <a:pt x="3442604" y="330066"/>
                </a:lnTo>
                <a:lnTo>
                  <a:pt x="3413707" y="313712"/>
                </a:lnTo>
                <a:lnTo>
                  <a:pt x="3382985" y="299070"/>
                </a:lnTo>
                <a:lnTo>
                  <a:pt x="3350520" y="286255"/>
                </a:lnTo>
                <a:lnTo>
                  <a:pt x="3316396" y="275378"/>
                </a:lnTo>
                <a:lnTo>
                  <a:pt x="3280694" y="266552"/>
                </a:lnTo>
                <a:lnTo>
                  <a:pt x="3279073" y="259945"/>
                </a:lnTo>
                <a:lnTo>
                  <a:pt x="3271806" y="236460"/>
                </a:lnTo>
                <a:lnTo>
                  <a:pt x="3262357" y="213569"/>
                </a:lnTo>
                <a:lnTo>
                  <a:pt x="3250787" y="191357"/>
                </a:lnTo>
                <a:lnTo>
                  <a:pt x="3237163" y="169911"/>
                </a:lnTo>
                <a:lnTo>
                  <a:pt x="3221547" y="149317"/>
                </a:lnTo>
                <a:lnTo>
                  <a:pt x="3204004" y="129661"/>
                </a:lnTo>
                <a:lnTo>
                  <a:pt x="3184597" y="111030"/>
                </a:lnTo>
                <a:lnTo>
                  <a:pt x="3163390" y="93510"/>
                </a:lnTo>
                <a:lnTo>
                  <a:pt x="3140448" y="77187"/>
                </a:lnTo>
                <a:lnTo>
                  <a:pt x="3113564" y="60854"/>
                </a:lnTo>
                <a:lnTo>
                  <a:pt x="3085524" y="46497"/>
                </a:lnTo>
                <a:lnTo>
                  <a:pt x="3056478" y="34106"/>
                </a:lnTo>
                <a:lnTo>
                  <a:pt x="3026578" y="23670"/>
                </a:lnTo>
                <a:lnTo>
                  <a:pt x="2995973" y="15180"/>
                </a:lnTo>
                <a:lnTo>
                  <a:pt x="2964815" y="8626"/>
                </a:lnTo>
                <a:lnTo>
                  <a:pt x="2933255" y="3999"/>
                </a:lnTo>
                <a:lnTo>
                  <a:pt x="2901442" y="1289"/>
                </a:lnTo>
                <a:lnTo>
                  <a:pt x="2869527" y="487"/>
                </a:lnTo>
                <a:lnTo>
                  <a:pt x="2837663" y="1582"/>
                </a:lnTo>
                <a:lnTo>
                  <a:pt x="2805998" y="4565"/>
                </a:lnTo>
                <a:lnTo>
                  <a:pt x="2774684" y="9427"/>
                </a:lnTo>
                <a:lnTo>
                  <a:pt x="2743871" y="16157"/>
                </a:lnTo>
                <a:lnTo>
                  <a:pt x="2713710" y="24746"/>
                </a:lnTo>
                <a:lnTo>
                  <a:pt x="2684353" y="35184"/>
                </a:lnTo>
                <a:lnTo>
                  <a:pt x="2655948" y="47462"/>
                </a:lnTo>
                <a:lnTo>
                  <a:pt x="2628648" y="61570"/>
                </a:lnTo>
                <a:lnTo>
                  <a:pt x="2602603" y="77499"/>
                </a:lnTo>
                <a:lnTo>
                  <a:pt x="2577964" y="95238"/>
                </a:lnTo>
                <a:lnTo>
                  <a:pt x="2554881" y="114777"/>
                </a:lnTo>
                <a:lnTo>
                  <a:pt x="2553115" y="112984"/>
                </a:lnTo>
                <a:lnTo>
                  <a:pt x="2535158" y="96227"/>
                </a:lnTo>
                <a:lnTo>
                  <a:pt x="2515698" y="80609"/>
                </a:lnTo>
                <a:lnTo>
                  <a:pt x="2494827" y="66187"/>
                </a:lnTo>
                <a:lnTo>
                  <a:pt x="2472634" y="53020"/>
                </a:lnTo>
                <a:lnTo>
                  <a:pt x="2449211" y="41167"/>
                </a:lnTo>
                <a:lnTo>
                  <a:pt x="2424648" y="30684"/>
                </a:lnTo>
                <a:lnTo>
                  <a:pt x="2396692" y="20876"/>
                </a:lnTo>
                <a:lnTo>
                  <a:pt x="2368271" y="12991"/>
                </a:lnTo>
                <a:lnTo>
                  <a:pt x="2339512" y="6994"/>
                </a:lnTo>
                <a:lnTo>
                  <a:pt x="2310544" y="2852"/>
                </a:lnTo>
                <a:lnTo>
                  <a:pt x="2281497" y="532"/>
                </a:lnTo>
                <a:lnTo>
                  <a:pt x="2252499" y="0"/>
                </a:lnTo>
                <a:lnTo>
                  <a:pt x="2223679" y="1221"/>
                </a:lnTo>
                <a:lnTo>
                  <a:pt x="2195166" y="4163"/>
                </a:lnTo>
                <a:lnTo>
                  <a:pt x="2167089" y="8793"/>
                </a:lnTo>
                <a:lnTo>
                  <a:pt x="2139576" y="15075"/>
                </a:lnTo>
                <a:lnTo>
                  <a:pt x="2112757" y="22977"/>
                </a:lnTo>
                <a:lnTo>
                  <a:pt x="2086760" y="32465"/>
                </a:lnTo>
                <a:lnTo>
                  <a:pt x="2061715" y="43505"/>
                </a:lnTo>
                <a:lnTo>
                  <a:pt x="2037750" y="56063"/>
                </a:lnTo>
                <a:lnTo>
                  <a:pt x="2014994" y="70107"/>
                </a:lnTo>
                <a:lnTo>
                  <a:pt x="1993577" y="85602"/>
                </a:lnTo>
                <a:lnTo>
                  <a:pt x="1973626" y="102514"/>
                </a:lnTo>
                <a:lnTo>
                  <a:pt x="1955270" y="120811"/>
                </a:lnTo>
                <a:lnTo>
                  <a:pt x="1938640" y="140458"/>
                </a:lnTo>
                <a:lnTo>
                  <a:pt x="1923862" y="161422"/>
                </a:lnTo>
                <a:lnTo>
                  <a:pt x="1917733" y="156796"/>
                </a:lnTo>
                <a:lnTo>
                  <a:pt x="1897269" y="142526"/>
                </a:lnTo>
                <a:lnTo>
                  <a:pt x="1875765" y="129255"/>
                </a:lnTo>
                <a:lnTo>
                  <a:pt x="1853282" y="117018"/>
                </a:lnTo>
                <a:lnTo>
                  <a:pt x="1829879" y="105849"/>
                </a:lnTo>
                <a:lnTo>
                  <a:pt x="1784101" y="88008"/>
                </a:lnTo>
                <a:lnTo>
                  <a:pt x="1749703" y="77679"/>
                </a:lnTo>
                <a:lnTo>
                  <a:pt x="1714818" y="69649"/>
                </a:lnTo>
                <a:lnTo>
                  <a:pt x="1679603" y="63881"/>
                </a:lnTo>
                <a:lnTo>
                  <a:pt x="1644219" y="60338"/>
                </a:lnTo>
                <a:lnTo>
                  <a:pt x="1608823" y="58979"/>
                </a:lnTo>
                <a:lnTo>
                  <a:pt x="1573574" y="59769"/>
                </a:lnTo>
                <a:lnTo>
                  <a:pt x="1538632" y="62669"/>
                </a:lnTo>
                <a:lnTo>
                  <a:pt x="1504154" y="67640"/>
                </a:lnTo>
                <a:lnTo>
                  <a:pt x="1470300" y="74646"/>
                </a:lnTo>
                <a:lnTo>
                  <a:pt x="1437228" y="83647"/>
                </a:lnTo>
                <a:lnTo>
                  <a:pt x="1405097" y="94607"/>
                </a:lnTo>
                <a:lnTo>
                  <a:pt x="1374066" y="107487"/>
                </a:lnTo>
                <a:lnTo>
                  <a:pt x="1344294" y="122248"/>
                </a:lnTo>
                <a:lnTo>
                  <a:pt x="1315939" y="138854"/>
                </a:lnTo>
                <a:lnTo>
                  <a:pt x="1289160" y="157266"/>
                </a:lnTo>
                <a:lnTo>
                  <a:pt x="1264116" y="177446"/>
                </a:lnTo>
                <a:lnTo>
                  <a:pt x="1240966" y="199356"/>
                </a:lnTo>
                <a:lnTo>
                  <a:pt x="1219868" y="222958"/>
                </a:lnTo>
                <a:lnTo>
                  <a:pt x="1200981" y="248215"/>
                </a:lnTo>
                <a:lnTo>
                  <a:pt x="1184113" y="240798"/>
                </a:lnTo>
                <a:lnTo>
                  <a:pt x="1149597" y="227354"/>
                </a:lnTo>
                <a:lnTo>
                  <a:pt x="1114147" y="215779"/>
                </a:lnTo>
                <a:lnTo>
                  <a:pt x="1077888" y="206092"/>
                </a:lnTo>
                <a:lnTo>
                  <a:pt x="1040944" y="198313"/>
                </a:lnTo>
                <a:lnTo>
                  <a:pt x="1003442" y="192462"/>
                </a:lnTo>
                <a:lnTo>
                  <a:pt x="965506" y="188557"/>
                </a:lnTo>
                <a:lnTo>
                  <a:pt x="927260" y="186619"/>
                </a:lnTo>
                <a:lnTo>
                  <a:pt x="908060" y="186394"/>
                </a:lnTo>
                <a:lnTo>
                  <a:pt x="888830" y="186668"/>
                </a:lnTo>
                <a:lnTo>
                  <a:pt x="850341" y="188721"/>
                </a:lnTo>
                <a:lnTo>
                  <a:pt x="784428" y="196968"/>
                </a:lnTo>
                <a:lnTo>
                  <a:pt x="739291" y="206203"/>
                </a:lnTo>
                <a:lnTo>
                  <a:pt x="695828" y="218080"/>
                </a:lnTo>
                <a:lnTo>
                  <a:pt x="654168" y="232469"/>
                </a:lnTo>
                <a:lnTo>
                  <a:pt x="614438" y="249240"/>
                </a:lnTo>
                <a:lnTo>
                  <a:pt x="576764" y="268261"/>
                </a:lnTo>
                <a:lnTo>
                  <a:pt x="541276" y="289402"/>
                </a:lnTo>
                <a:lnTo>
                  <a:pt x="508098" y="312534"/>
                </a:lnTo>
                <a:lnTo>
                  <a:pt x="477359" y="337524"/>
                </a:lnTo>
                <a:lnTo>
                  <a:pt x="449187" y="364243"/>
                </a:lnTo>
                <a:lnTo>
                  <a:pt x="423708" y="392559"/>
                </a:lnTo>
                <a:lnTo>
                  <a:pt x="401049" y="422344"/>
                </a:lnTo>
                <a:lnTo>
                  <a:pt x="381338" y="453465"/>
                </a:lnTo>
                <a:lnTo>
                  <a:pt x="364703" y="485793"/>
                </a:lnTo>
                <a:lnTo>
                  <a:pt x="351270" y="519196"/>
                </a:lnTo>
                <a:lnTo>
                  <a:pt x="341166" y="553545"/>
                </a:lnTo>
                <a:lnTo>
                  <a:pt x="334520" y="588708"/>
                </a:lnTo>
                <a:lnTo>
                  <a:pt x="331458" y="624556"/>
                </a:lnTo>
                <a:lnTo>
                  <a:pt x="332107" y="660957"/>
                </a:lnTo>
                <a:lnTo>
                  <a:pt x="336595" y="697781"/>
                </a:lnTo>
                <a:lnTo>
                  <a:pt x="333483" y="704379"/>
                </a:lnTo>
                <a:lnTo>
                  <a:pt x="315913" y="706131"/>
                </a:lnTo>
                <a:lnTo>
                  <a:pt x="298561" y="708524"/>
                </a:lnTo>
                <a:lnTo>
                  <a:pt x="281450" y="711544"/>
                </a:lnTo>
                <a:lnTo>
                  <a:pt x="264603" y="715179"/>
                </a:lnTo>
                <a:close/>
              </a:path>
            </a:pathLst>
          </a:custGeom>
          <a:solidFill>
            <a:srgbClr val="D7E7F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9846" y="1234386"/>
            <a:ext cx="3699911" cy="2119202"/>
          </a:xfrm>
          <a:custGeom>
            <a:avLst/>
            <a:gdLst/>
            <a:ahLst/>
            <a:cxnLst/>
            <a:rect l="l" t="t" r="r" b="b"/>
            <a:pathLst>
              <a:path w="3699911" h="2119202">
                <a:moveTo>
                  <a:pt x="336595" y="697780"/>
                </a:moveTo>
                <a:lnTo>
                  <a:pt x="332107" y="660956"/>
                </a:lnTo>
                <a:lnTo>
                  <a:pt x="331458" y="624555"/>
                </a:lnTo>
                <a:lnTo>
                  <a:pt x="334520" y="588708"/>
                </a:lnTo>
                <a:lnTo>
                  <a:pt x="341166" y="553544"/>
                </a:lnTo>
                <a:lnTo>
                  <a:pt x="351270" y="519196"/>
                </a:lnTo>
                <a:lnTo>
                  <a:pt x="364703" y="485792"/>
                </a:lnTo>
                <a:lnTo>
                  <a:pt x="381338" y="453465"/>
                </a:lnTo>
                <a:lnTo>
                  <a:pt x="401049" y="422344"/>
                </a:lnTo>
                <a:lnTo>
                  <a:pt x="423708" y="392559"/>
                </a:lnTo>
                <a:lnTo>
                  <a:pt x="449187" y="364242"/>
                </a:lnTo>
                <a:lnTo>
                  <a:pt x="477359" y="337524"/>
                </a:lnTo>
                <a:lnTo>
                  <a:pt x="508098" y="312533"/>
                </a:lnTo>
                <a:lnTo>
                  <a:pt x="541275" y="289402"/>
                </a:lnTo>
                <a:lnTo>
                  <a:pt x="576764" y="268261"/>
                </a:lnTo>
                <a:lnTo>
                  <a:pt x="614438" y="249239"/>
                </a:lnTo>
                <a:lnTo>
                  <a:pt x="654168" y="232469"/>
                </a:lnTo>
                <a:lnTo>
                  <a:pt x="695828" y="218080"/>
                </a:lnTo>
                <a:lnTo>
                  <a:pt x="739290" y="206203"/>
                </a:lnTo>
                <a:lnTo>
                  <a:pt x="784428" y="196968"/>
                </a:lnTo>
                <a:lnTo>
                  <a:pt x="831114" y="190506"/>
                </a:lnTo>
                <a:lnTo>
                  <a:pt x="869585" y="187442"/>
                </a:lnTo>
                <a:lnTo>
                  <a:pt x="908060" y="186394"/>
                </a:lnTo>
                <a:lnTo>
                  <a:pt x="927260" y="186619"/>
                </a:lnTo>
                <a:lnTo>
                  <a:pt x="965505" y="188557"/>
                </a:lnTo>
                <a:lnTo>
                  <a:pt x="1003442" y="192461"/>
                </a:lnTo>
                <a:lnTo>
                  <a:pt x="1040944" y="198313"/>
                </a:lnTo>
                <a:lnTo>
                  <a:pt x="1077888" y="206092"/>
                </a:lnTo>
                <a:lnTo>
                  <a:pt x="1114147" y="215778"/>
                </a:lnTo>
                <a:lnTo>
                  <a:pt x="1149597" y="227354"/>
                </a:lnTo>
                <a:lnTo>
                  <a:pt x="1184112" y="240798"/>
                </a:lnTo>
                <a:lnTo>
                  <a:pt x="1200981" y="248215"/>
                </a:lnTo>
                <a:lnTo>
                  <a:pt x="1219868" y="222958"/>
                </a:lnTo>
                <a:lnTo>
                  <a:pt x="1240966" y="199356"/>
                </a:lnTo>
                <a:lnTo>
                  <a:pt x="1264116" y="177446"/>
                </a:lnTo>
                <a:lnTo>
                  <a:pt x="1289160" y="157266"/>
                </a:lnTo>
                <a:lnTo>
                  <a:pt x="1315939" y="138854"/>
                </a:lnTo>
                <a:lnTo>
                  <a:pt x="1344294" y="122248"/>
                </a:lnTo>
                <a:lnTo>
                  <a:pt x="1374066" y="107486"/>
                </a:lnTo>
                <a:lnTo>
                  <a:pt x="1405097" y="94607"/>
                </a:lnTo>
                <a:lnTo>
                  <a:pt x="1437228" y="83647"/>
                </a:lnTo>
                <a:lnTo>
                  <a:pt x="1470300" y="74646"/>
                </a:lnTo>
                <a:lnTo>
                  <a:pt x="1504154" y="67640"/>
                </a:lnTo>
                <a:lnTo>
                  <a:pt x="1538632" y="62669"/>
                </a:lnTo>
                <a:lnTo>
                  <a:pt x="1573574" y="59769"/>
                </a:lnTo>
                <a:lnTo>
                  <a:pt x="1608823" y="58979"/>
                </a:lnTo>
                <a:lnTo>
                  <a:pt x="1644219" y="60338"/>
                </a:lnTo>
                <a:lnTo>
                  <a:pt x="1679603" y="63882"/>
                </a:lnTo>
                <a:lnTo>
                  <a:pt x="1714818" y="69649"/>
                </a:lnTo>
                <a:lnTo>
                  <a:pt x="1749703" y="77679"/>
                </a:lnTo>
                <a:lnTo>
                  <a:pt x="1784101" y="88008"/>
                </a:lnTo>
                <a:lnTo>
                  <a:pt x="1817852" y="100675"/>
                </a:lnTo>
                <a:lnTo>
                  <a:pt x="1841691" y="111298"/>
                </a:lnTo>
                <a:lnTo>
                  <a:pt x="1864642" y="123005"/>
                </a:lnTo>
                <a:lnTo>
                  <a:pt x="1886643" y="135763"/>
                </a:lnTo>
                <a:lnTo>
                  <a:pt x="1907635" y="149538"/>
                </a:lnTo>
                <a:lnTo>
                  <a:pt x="1923863" y="161422"/>
                </a:lnTo>
                <a:lnTo>
                  <a:pt x="1938640" y="140458"/>
                </a:lnTo>
                <a:lnTo>
                  <a:pt x="1955270" y="120811"/>
                </a:lnTo>
                <a:lnTo>
                  <a:pt x="1973626" y="102514"/>
                </a:lnTo>
                <a:lnTo>
                  <a:pt x="1993577" y="85602"/>
                </a:lnTo>
                <a:lnTo>
                  <a:pt x="2014994" y="70107"/>
                </a:lnTo>
                <a:lnTo>
                  <a:pt x="2037750" y="56063"/>
                </a:lnTo>
                <a:lnTo>
                  <a:pt x="2061715" y="43504"/>
                </a:lnTo>
                <a:lnTo>
                  <a:pt x="2086760" y="32464"/>
                </a:lnTo>
                <a:lnTo>
                  <a:pt x="2112757" y="22977"/>
                </a:lnTo>
                <a:lnTo>
                  <a:pt x="2139576" y="15075"/>
                </a:lnTo>
                <a:lnTo>
                  <a:pt x="2167088" y="8792"/>
                </a:lnTo>
                <a:lnTo>
                  <a:pt x="2195166" y="4163"/>
                </a:lnTo>
                <a:lnTo>
                  <a:pt x="2223679" y="1221"/>
                </a:lnTo>
                <a:lnTo>
                  <a:pt x="2252499" y="0"/>
                </a:lnTo>
                <a:lnTo>
                  <a:pt x="2281497" y="532"/>
                </a:lnTo>
                <a:lnTo>
                  <a:pt x="2310544" y="2852"/>
                </a:lnTo>
                <a:lnTo>
                  <a:pt x="2339512" y="6994"/>
                </a:lnTo>
                <a:lnTo>
                  <a:pt x="2368271" y="12991"/>
                </a:lnTo>
                <a:lnTo>
                  <a:pt x="2396692" y="20876"/>
                </a:lnTo>
                <a:lnTo>
                  <a:pt x="2424648" y="30684"/>
                </a:lnTo>
                <a:lnTo>
                  <a:pt x="2449211" y="41166"/>
                </a:lnTo>
                <a:lnTo>
                  <a:pt x="2472634" y="53020"/>
                </a:lnTo>
                <a:lnTo>
                  <a:pt x="2494827" y="66188"/>
                </a:lnTo>
                <a:lnTo>
                  <a:pt x="2515698" y="80609"/>
                </a:lnTo>
                <a:lnTo>
                  <a:pt x="2535157" y="96228"/>
                </a:lnTo>
                <a:lnTo>
                  <a:pt x="2553115" y="112984"/>
                </a:lnTo>
                <a:lnTo>
                  <a:pt x="2554881" y="114778"/>
                </a:lnTo>
                <a:lnTo>
                  <a:pt x="2577964" y="95238"/>
                </a:lnTo>
                <a:lnTo>
                  <a:pt x="2602603" y="77499"/>
                </a:lnTo>
                <a:lnTo>
                  <a:pt x="2628648" y="61570"/>
                </a:lnTo>
                <a:lnTo>
                  <a:pt x="2655948" y="47462"/>
                </a:lnTo>
                <a:lnTo>
                  <a:pt x="2684352" y="35184"/>
                </a:lnTo>
                <a:lnTo>
                  <a:pt x="2713710" y="24746"/>
                </a:lnTo>
                <a:lnTo>
                  <a:pt x="2743870" y="16157"/>
                </a:lnTo>
                <a:lnTo>
                  <a:pt x="2774683" y="9427"/>
                </a:lnTo>
                <a:lnTo>
                  <a:pt x="2805997" y="4565"/>
                </a:lnTo>
                <a:lnTo>
                  <a:pt x="2837662" y="1582"/>
                </a:lnTo>
                <a:lnTo>
                  <a:pt x="2869527" y="487"/>
                </a:lnTo>
                <a:lnTo>
                  <a:pt x="2901442" y="1289"/>
                </a:lnTo>
                <a:lnTo>
                  <a:pt x="2933255" y="3999"/>
                </a:lnTo>
                <a:lnTo>
                  <a:pt x="2964815" y="8626"/>
                </a:lnTo>
                <a:lnTo>
                  <a:pt x="2995973" y="15180"/>
                </a:lnTo>
                <a:lnTo>
                  <a:pt x="3026578" y="23670"/>
                </a:lnTo>
                <a:lnTo>
                  <a:pt x="3056478" y="34106"/>
                </a:lnTo>
                <a:lnTo>
                  <a:pt x="3085524" y="46497"/>
                </a:lnTo>
                <a:lnTo>
                  <a:pt x="3113564" y="60855"/>
                </a:lnTo>
                <a:lnTo>
                  <a:pt x="3140447" y="77187"/>
                </a:lnTo>
                <a:lnTo>
                  <a:pt x="3163390" y="93510"/>
                </a:lnTo>
                <a:lnTo>
                  <a:pt x="3184597" y="111030"/>
                </a:lnTo>
                <a:lnTo>
                  <a:pt x="3204004" y="129661"/>
                </a:lnTo>
                <a:lnTo>
                  <a:pt x="3221547" y="149317"/>
                </a:lnTo>
                <a:lnTo>
                  <a:pt x="3237163" y="169911"/>
                </a:lnTo>
                <a:lnTo>
                  <a:pt x="3250787" y="191357"/>
                </a:lnTo>
                <a:lnTo>
                  <a:pt x="3262356" y="213569"/>
                </a:lnTo>
                <a:lnTo>
                  <a:pt x="3271806" y="236461"/>
                </a:lnTo>
                <a:lnTo>
                  <a:pt x="3279073" y="259946"/>
                </a:lnTo>
                <a:lnTo>
                  <a:pt x="3280693" y="266552"/>
                </a:lnTo>
                <a:lnTo>
                  <a:pt x="3316396" y="275378"/>
                </a:lnTo>
                <a:lnTo>
                  <a:pt x="3350520" y="286254"/>
                </a:lnTo>
                <a:lnTo>
                  <a:pt x="3382985" y="299070"/>
                </a:lnTo>
                <a:lnTo>
                  <a:pt x="3413707" y="313711"/>
                </a:lnTo>
                <a:lnTo>
                  <a:pt x="3442603" y="330066"/>
                </a:lnTo>
                <a:lnTo>
                  <a:pt x="3469593" y="348021"/>
                </a:lnTo>
                <a:lnTo>
                  <a:pt x="3494592" y="367465"/>
                </a:lnTo>
                <a:lnTo>
                  <a:pt x="3517520" y="388283"/>
                </a:lnTo>
                <a:lnTo>
                  <a:pt x="3538292" y="410365"/>
                </a:lnTo>
                <a:lnTo>
                  <a:pt x="3556828" y="433596"/>
                </a:lnTo>
                <a:lnTo>
                  <a:pt x="3573043" y="457864"/>
                </a:lnTo>
                <a:lnTo>
                  <a:pt x="3586857" y="483057"/>
                </a:lnTo>
                <a:lnTo>
                  <a:pt x="3598186" y="509062"/>
                </a:lnTo>
                <a:lnTo>
                  <a:pt x="3606948" y="535766"/>
                </a:lnTo>
                <a:lnTo>
                  <a:pt x="3613061" y="563057"/>
                </a:lnTo>
                <a:lnTo>
                  <a:pt x="3616442" y="590822"/>
                </a:lnTo>
                <a:lnTo>
                  <a:pt x="3617009" y="618948"/>
                </a:lnTo>
                <a:lnTo>
                  <a:pt x="3614680" y="647322"/>
                </a:lnTo>
                <a:lnTo>
                  <a:pt x="3609371" y="675832"/>
                </a:lnTo>
                <a:lnTo>
                  <a:pt x="3601000" y="704366"/>
                </a:lnTo>
                <a:lnTo>
                  <a:pt x="3591699" y="727848"/>
                </a:lnTo>
                <a:lnTo>
                  <a:pt x="3580350" y="750773"/>
                </a:lnTo>
                <a:lnTo>
                  <a:pt x="3580107" y="751217"/>
                </a:lnTo>
                <a:lnTo>
                  <a:pt x="3607536" y="781537"/>
                </a:lnTo>
                <a:lnTo>
                  <a:pt x="3631351" y="812982"/>
                </a:lnTo>
                <a:lnTo>
                  <a:pt x="3651581" y="845387"/>
                </a:lnTo>
                <a:lnTo>
                  <a:pt x="3668253" y="878590"/>
                </a:lnTo>
                <a:lnTo>
                  <a:pt x="3681395" y="912427"/>
                </a:lnTo>
                <a:lnTo>
                  <a:pt x="3691033" y="946736"/>
                </a:lnTo>
                <a:lnTo>
                  <a:pt x="3697196" y="981353"/>
                </a:lnTo>
                <a:lnTo>
                  <a:pt x="3699911" y="1016115"/>
                </a:lnTo>
                <a:lnTo>
                  <a:pt x="3699204" y="1050858"/>
                </a:lnTo>
                <a:lnTo>
                  <a:pt x="3695104" y="1085421"/>
                </a:lnTo>
                <a:lnTo>
                  <a:pt x="3687639" y="1119638"/>
                </a:lnTo>
                <a:lnTo>
                  <a:pt x="3676834" y="1153349"/>
                </a:lnTo>
                <a:lnTo>
                  <a:pt x="3662719" y="1186388"/>
                </a:lnTo>
                <a:lnTo>
                  <a:pt x="3645320" y="1218593"/>
                </a:lnTo>
                <a:lnTo>
                  <a:pt x="3624665" y="1249802"/>
                </a:lnTo>
                <a:lnTo>
                  <a:pt x="3600781" y="1279850"/>
                </a:lnTo>
                <a:lnTo>
                  <a:pt x="3573695" y="1308575"/>
                </a:lnTo>
                <a:lnTo>
                  <a:pt x="3543436" y="1335813"/>
                </a:lnTo>
                <a:lnTo>
                  <a:pt x="3510030" y="1361401"/>
                </a:lnTo>
                <a:lnTo>
                  <a:pt x="3473505" y="1385177"/>
                </a:lnTo>
                <a:lnTo>
                  <a:pt x="3449380" y="1398877"/>
                </a:lnTo>
                <a:lnTo>
                  <a:pt x="3424451" y="1411558"/>
                </a:lnTo>
                <a:lnTo>
                  <a:pt x="3398771" y="1423201"/>
                </a:lnTo>
                <a:lnTo>
                  <a:pt x="3372394" y="1433790"/>
                </a:lnTo>
                <a:lnTo>
                  <a:pt x="3345375" y="1443307"/>
                </a:lnTo>
                <a:lnTo>
                  <a:pt x="3317767" y="1451733"/>
                </a:lnTo>
                <a:lnTo>
                  <a:pt x="3289625" y="1459051"/>
                </a:lnTo>
                <a:lnTo>
                  <a:pt x="3261003" y="1465243"/>
                </a:lnTo>
                <a:lnTo>
                  <a:pt x="3231954" y="1470292"/>
                </a:lnTo>
                <a:lnTo>
                  <a:pt x="3202533" y="1474180"/>
                </a:lnTo>
                <a:lnTo>
                  <a:pt x="3200567" y="1505808"/>
                </a:lnTo>
                <a:lnTo>
                  <a:pt x="3195413" y="1536711"/>
                </a:lnTo>
                <a:lnTo>
                  <a:pt x="3187198" y="1566792"/>
                </a:lnTo>
                <a:lnTo>
                  <a:pt x="3176052" y="1595952"/>
                </a:lnTo>
                <a:lnTo>
                  <a:pt x="3162102" y="1624091"/>
                </a:lnTo>
                <a:lnTo>
                  <a:pt x="3145477" y="1651113"/>
                </a:lnTo>
                <a:lnTo>
                  <a:pt x="3126305" y="1676917"/>
                </a:lnTo>
                <a:lnTo>
                  <a:pt x="3104715" y="1701407"/>
                </a:lnTo>
                <a:lnTo>
                  <a:pt x="3080835" y="1724482"/>
                </a:lnTo>
                <a:lnTo>
                  <a:pt x="3054794" y="1746046"/>
                </a:lnTo>
                <a:lnTo>
                  <a:pt x="3026719" y="1765999"/>
                </a:lnTo>
                <a:lnTo>
                  <a:pt x="2996740" y="1784242"/>
                </a:lnTo>
                <a:lnTo>
                  <a:pt x="2964984" y="1800678"/>
                </a:lnTo>
                <a:lnTo>
                  <a:pt x="2931580" y="1815208"/>
                </a:lnTo>
                <a:lnTo>
                  <a:pt x="2896656" y="1827733"/>
                </a:lnTo>
                <a:lnTo>
                  <a:pt x="2860341" y="1838155"/>
                </a:lnTo>
                <a:lnTo>
                  <a:pt x="2822763" y="1846376"/>
                </a:lnTo>
                <a:lnTo>
                  <a:pt x="2784050" y="1852297"/>
                </a:lnTo>
                <a:lnTo>
                  <a:pt x="2744331" y="1855819"/>
                </a:lnTo>
                <a:lnTo>
                  <a:pt x="2703735" y="1856844"/>
                </a:lnTo>
                <a:lnTo>
                  <a:pt x="2690055" y="1856611"/>
                </a:lnTo>
                <a:lnTo>
                  <a:pt x="2662814" y="1855266"/>
                </a:lnTo>
                <a:lnTo>
                  <a:pt x="2635782" y="1852760"/>
                </a:lnTo>
                <a:lnTo>
                  <a:pt x="2609017" y="1849107"/>
                </a:lnTo>
                <a:lnTo>
                  <a:pt x="2582578" y="1844320"/>
                </a:lnTo>
                <a:lnTo>
                  <a:pt x="2556525" y="1838412"/>
                </a:lnTo>
                <a:lnTo>
                  <a:pt x="2530918" y="1831398"/>
                </a:lnTo>
                <a:lnTo>
                  <a:pt x="2505814" y="1823290"/>
                </a:lnTo>
                <a:lnTo>
                  <a:pt x="2481275" y="1814101"/>
                </a:lnTo>
                <a:lnTo>
                  <a:pt x="2457359" y="1803847"/>
                </a:lnTo>
                <a:lnTo>
                  <a:pt x="2445653" y="1798324"/>
                </a:lnTo>
                <a:lnTo>
                  <a:pt x="2430093" y="1833360"/>
                </a:lnTo>
                <a:lnTo>
                  <a:pt x="2411270" y="1866761"/>
                </a:lnTo>
                <a:lnTo>
                  <a:pt x="2389367" y="1898449"/>
                </a:lnTo>
                <a:lnTo>
                  <a:pt x="2364570" y="1928346"/>
                </a:lnTo>
                <a:lnTo>
                  <a:pt x="2337065" y="1956375"/>
                </a:lnTo>
                <a:lnTo>
                  <a:pt x="2307037" y="1982459"/>
                </a:lnTo>
                <a:lnTo>
                  <a:pt x="2274671" y="2006519"/>
                </a:lnTo>
                <a:lnTo>
                  <a:pt x="2240153" y="2028478"/>
                </a:lnTo>
                <a:lnTo>
                  <a:pt x="2203667" y="2048258"/>
                </a:lnTo>
                <a:lnTo>
                  <a:pt x="2165400" y="2065782"/>
                </a:lnTo>
                <a:lnTo>
                  <a:pt x="2125536" y="2080973"/>
                </a:lnTo>
                <a:lnTo>
                  <a:pt x="2084262" y="2093752"/>
                </a:lnTo>
                <a:lnTo>
                  <a:pt x="2041761" y="2104042"/>
                </a:lnTo>
                <a:lnTo>
                  <a:pt x="1998220" y="2111765"/>
                </a:lnTo>
                <a:lnTo>
                  <a:pt x="1953824" y="2116845"/>
                </a:lnTo>
                <a:lnTo>
                  <a:pt x="1908758" y="2119202"/>
                </a:lnTo>
                <a:lnTo>
                  <a:pt x="1863208" y="2118760"/>
                </a:lnTo>
                <a:lnTo>
                  <a:pt x="1817359" y="2115441"/>
                </a:lnTo>
                <a:lnTo>
                  <a:pt x="1771396" y="2109167"/>
                </a:lnTo>
                <a:lnTo>
                  <a:pt x="1725505" y="2099861"/>
                </a:lnTo>
                <a:lnTo>
                  <a:pt x="1687662" y="2089766"/>
                </a:lnTo>
                <a:lnTo>
                  <a:pt x="1650976" y="2077709"/>
                </a:lnTo>
                <a:lnTo>
                  <a:pt x="1615561" y="2063756"/>
                </a:lnTo>
                <a:lnTo>
                  <a:pt x="1581529" y="2047973"/>
                </a:lnTo>
                <a:lnTo>
                  <a:pt x="1548993" y="2030424"/>
                </a:lnTo>
                <a:lnTo>
                  <a:pt x="1518067" y="2011177"/>
                </a:lnTo>
                <a:lnTo>
                  <a:pt x="1488863" y="1990296"/>
                </a:lnTo>
                <a:lnTo>
                  <a:pt x="1461496" y="1967847"/>
                </a:lnTo>
                <a:lnTo>
                  <a:pt x="1436077" y="1943895"/>
                </a:lnTo>
                <a:lnTo>
                  <a:pt x="1412720" y="1918507"/>
                </a:lnTo>
                <a:lnTo>
                  <a:pt x="1365173" y="1938883"/>
                </a:lnTo>
                <a:lnTo>
                  <a:pt x="1316463" y="1955912"/>
                </a:lnTo>
                <a:lnTo>
                  <a:pt x="1266821" y="1969638"/>
                </a:lnTo>
                <a:lnTo>
                  <a:pt x="1216483" y="1980106"/>
                </a:lnTo>
                <a:lnTo>
                  <a:pt x="1165680" y="1987364"/>
                </a:lnTo>
                <a:lnTo>
                  <a:pt x="1114646" y="1991455"/>
                </a:lnTo>
                <a:lnTo>
                  <a:pt x="1063615" y="1992425"/>
                </a:lnTo>
                <a:lnTo>
                  <a:pt x="1012819" y="1990321"/>
                </a:lnTo>
                <a:lnTo>
                  <a:pt x="962491" y="1985187"/>
                </a:lnTo>
                <a:lnTo>
                  <a:pt x="912866" y="1977068"/>
                </a:lnTo>
                <a:lnTo>
                  <a:pt x="864175" y="1966011"/>
                </a:lnTo>
                <a:lnTo>
                  <a:pt x="816653" y="1952061"/>
                </a:lnTo>
                <a:lnTo>
                  <a:pt x="770533" y="1935263"/>
                </a:lnTo>
                <a:lnTo>
                  <a:pt x="726047" y="1915663"/>
                </a:lnTo>
                <a:lnTo>
                  <a:pt x="683429" y="1893306"/>
                </a:lnTo>
                <a:lnTo>
                  <a:pt x="642912" y="1868238"/>
                </a:lnTo>
                <a:lnTo>
                  <a:pt x="604730" y="1840504"/>
                </a:lnTo>
                <a:lnTo>
                  <a:pt x="569116" y="1810150"/>
                </a:lnTo>
                <a:lnTo>
                  <a:pt x="536302" y="1777222"/>
                </a:lnTo>
                <a:lnTo>
                  <a:pt x="506523" y="1741764"/>
                </a:lnTo>
                <a:lnTo>
                  <a:pt x="499543" y="1732454"/>
                </a:lnTo>
                <a:lnTo>
                  <a:pt x="469019" y="1734273"/>
                </a:lnTo>
                <a:lnTo>
                  <a:pt x="438891" y="1734168"/>
                </a:lnTo>
                <a:lnTo>
                  <a:pt x="409265" y="1732207"/>
                </a:lnTo>
                <a:lnTo>
                  <a:pt x="380248" y="1728452"/>
                </a:lnTo>
                <a:lnTo>
                  <a:pt x="351946" y="1722971"/>
                </a:lnTo>
                <a:lnTo>
                  <a:pt x="324466" y="1715829"/>
                </a:lnTo>
                <a:lnTo>
                  <a:pt x="297913" y="1707091"/>
                </a:lnTo>
                <a:lnTo>
                  <a:pt x="272396" y="1696822"/>
                </a:lnTo>
                <a:lnTo>
                  <a:pt x="248019" y="1685089"/>
                </a:lnTo>
                <a:lnTo>
                  <a:pt x="224891" y="1671956"/>
                </a:lnTo>
                <a:lnTo>
                  <a:pt x="203116" y="1657489"/>
                </a:lnTo>
                <a:lnTo>
                  <a:pt x="182802" y="1641754"/>
                </a:lnTo>
                <a:lnTo>
                  <a:pt x="164055" y="1624816"/>
                </a:lnTo>
                <a:lnTo>
                  <a:pt x="146983" y="1606740"/>
                </a:lnTo>
                <a:lnTo>
                  <a:pt x="131690" y="1587592"/>
                </a:lnTo>
                <a:lnTo>
                  <a:pt x="118284" y="1567437"/>
                </a:lnTo>
                <a:lnTo>
                  <a:pt x="106872" y="1546341"/>
                </a:lnTo>
                <a:lnTo>
                  <a:pt x="97559" y="1524370"/>
                </a:lnTo>
                <a:lnTo>
                  <a:pt x="90453" y="1501588"/>
                </a:lnTo>
                <a:lnTo>
                  <a:pt x="85659" y="1478062"/>
                </a:lnTo>
                <a:lnTo>
                  <a:pt x="83271" y="1452628"/>
                </a:lnTo>
                <a:lnTo>
                  <a:pt x="83155" y="1439952"/>
                </a:lnTo>
                <a:lnTo>
                  <a:pt x="83747" y="1427326"/>
                </a:lnTo>
                <a:lnTo>
                  <a:pt x="87030" y="1402290"/>
                </a:lnTo>
                <a:lnTo>
                  <a:pt x="93063" y="1377658"/>
                </a:lnTo>
                <a:lnTo>
                  <a:pt x="101787" y="1353564"/>
                </a:lnTo>
                <a:lnTo>
                  <a:pt x="113147" y="1330144"/>
                </a:lnTo>
                <a:lnTo>
                  <a:pt x="127083" y="1307534"/>
                </a:lnTo>
                <a:lnTo>
                  <a:pt x="143540" y="1285871"/>
                </a:lnTo>
                <a:lnTo>
                  <a:pt x="162459" y="1265288"/>
                </a:lnTo>
                <a:lnTo>
                  <a:pt x="183783" y="1245924"/>
                </a:lnTo>
                <a:lnTo>
                  <a:pt x="158102" y="1233007"/>
                </a:lnTo>
                <a:lnTo>
                  <a:pt x="134219" y="1218735"/>
                </a:lnTo>
                <a:lnTo>
                  <a:pt x="112169" y="1203210"/>
                </a:lnTo>
                <a:lnTo>
                  <a:pt x="91986" y="1186535"/>
                </a:lnTo>
                <a:lnTo>
                  <a:pt x="73704" y="1168812"/>
                </a:lnTo>
                <a:lnTo>
                  <a:pt x="57358" y="1150143"/>
                </a:lnTo>
                <a:lnTo>
                  <a:pt x="42982" y="1130633"/>
                </a:lnTo>
                <a:lnTo>
                  <a:pt x="30609" y="1110382"/>
                </a:lnTo>
                <a:lnTo>
                  <a:pt x="20274" y="1089495"/>
                </a:lnTo>
                <a:lnTo>
                  <a:pt x="12012" y="1068073"/>
                </a:lnTo>
                <a:lnTo>
                  <a:pt x="5855" y="1046219"/>
                </a:lnTo>
                <a:lnTo>
                  <a:pt x="1840" y="1024036"/>
                </a:lnTo>
                <a:lnTo>
                  <a:pt x="0" y="1001627"/>
                </a:lnTo>
                <a:lnTo>
                  <a:pt x="368" y="979094"/>
                </a:lnTo>
                <a:lnTo>
                  <a:pt x="2980" y="956540"/>
                </a:lnTo>
                <a:lnTo>
                  <a:pt x="7869" y="934067"/>
                </a:lnTo>
                <a:lnTo>
                  <a:pt x="15070" y="911778"/>
                </a:lnTo>
                <a:lnTo>
                  <a:pt x="24616" y="889777"/>
                </a:lnTo>
                <a:lnTo>
                  <a:pt x="36543" y="868164"/>
                </a:lnTo>
                <a:lnTo>
                  <a:pt x="50884" y="847044"/>
                </a:lnTo>
                <a:lnTo>
                  <a:pt x="70158" y="823830"/>
                </a:lnTo>
                <a:lnTo>
                  <a:pt x="91946" y="802343"/>
                </a:lnTo>
                <a:lnTo>
                  <a:pt x="116053" y="782682"/>
                </a:lnTo>
                <a:lnTo>
                  <a:pt x="142286" y="764944"/>
                </a:lnTo>
                <a:lnTo>
                  <a:pt x="170451" y="749227"/>
                </a:lnTo>
                <a:lnTo>
                  <a:pt x="200355" y="735628"/>
                </a:lnTo>
                <a:lnTo>
                  <a:pt x="231803" y="724246"/>
                </a:lnTo>
                <a:lnTo>
                  <a:pt x="264603" y="715179"/>
                </a:lnTo>
                <a:lnTo>
                  <a:pt x="298561" y="708524"/>
                </a:lnTo>
                <a:lnTo>
                  <a:pt x="333483" y="704378"/>
                </a:lnTo>
                <a:lnTo>
                  <a:pt x="336595" y="697780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57594" y="2472060"/>
            <a:ext cx="216680" cy="39953"/>
          </a:xfrm>
          <a:custGeom>
            <a:avLst/>
            <a:gdLst/>
            <a:ahLst/>
            <a:cxnLst/>
            <a:rect l="l" t="t" r="r" b="b"/>
            <a:pathLst>
              <a:path w="216680" h="39953">
                <a:moveTo>
                  <a:pt x="216680" y="39081"/>
                </a:moveTo>
                <a:lnTo>
                  <a:pt x="203705" y="39695"/>
                </a:lnTo>
                <a:lnTo>
                  <a:pt x="190740" y="39953"/>
                </a:lnTo>
                <a:lnTo>
                  <a:pt x="177799" y="39856"/>
                </a:lnTo>
                <a:lnTo>
                  <a:pt x="164892" y="39407"/>
                </a:lnTo>
                <a:lnTo>
                  <a:pt x="152031" y="38607"/>
                </a:lnTo>
                <a:lnTo>
                  <a:pt x="139228" y="37460"/>
                </a:lnTo>
                <a:lnTo>
                  <a:pt x="126492" y="35966"/>
                </a:lnTo>
                <a:lnTo>
                  <a:pt x="113837" y="34128"/>
                </a:lnTo>
                <a:lnTo>
                  <a:pt x="101273" y="31948"/>
                </a:lnTo>
                <a:lnTo>
                  <a:pt x="88812" y="29428"/>
                </a:lnTo>
                <a:lnTo>
                  <a:pt x="76465" y="26570"/>
                </a:lnTo>
                <a:lnTo>
                  <a:pt x="64244" y="23377"/>
                </a:lnTo>
                <a:lnTo>
                  <a:pt x="52160" y="19849"/>
                </a:lnTo>
                <a:lnTo>
                  <a:pt x="40224" y="15990"/>
                </a:lnTo>
                <a:lnTo>
                  <a:pt x="28448" y="11801"/>
                </a:lnTo>
                <a:lnTo>
                  <a:pt x="16843" y="7284"/>
                </a:lnTo>
                <a:lnTo>
                  <a:pt x="5421" y="2442"/>
                </a:ln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70652" y="2938840"/>
            <a:ext cx="94802" cy="18704"/>
          </a:xfrm>
          <a:custGeom>
            <a:avLst/>
            <a:gdLst/>
            <a:ahLst/>
            <a:cxnLst/>
            <a:rect l="l" t="t" r="r" b="b"/>
            <a:pathLst>
              <a:path w="94802" h="18704">
                <a:moveTo>
                  <a:pt x="94802" y="0"/>
                </a:moveTo>
                <a:lnTo>
                  <a:pt x="82738" y="3560"/>
                </a:lnTo>
                <a:lnTo>
                  <a:pt x="70533" y="6791"/>
                </a:lnTo>
                <a:lnTo>
                  <a:pt x="58199" y="9691"/>
                </a:lnTo>
                <a:lnTo>
                  <a:pt x="45747" y="12256"/>
                </a:lnTo>
                <a:lnTo>
                  <a:pt x="33187" y="14486"/>
                </a:lnTo>
                <a:lnTo>
                  <a:pt x="20531" y="16377"/>
                </a:lnTo>
                <a:lnTo>
                  <a:pt x="7791" y="17928"/>
                </a:lnTo>
                <a:lnTo>
                  <a:pt x="0" y="18704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125233" y="3059027"/>
            <a:ext cx="57121" cy="85324"/>
          </a:xfrm>
          <a:custGeom>
            <a:avLst/>
            <a:gdLst/>
            <a:ahLst/>
            <a:cxnLst/>
            <a:rect l="l" t="t" r="r" b="b"/>
            <a:pathLst>
              <a:path w="57121" h="85324">
                <a:moveTo>
                  <a:pt x="57121" y="85324"/>
                </a:moveTo>
                <a:lnTo>
                  <a:pt x="48806" y="75309"/>
                </a:lnTo>
                <a:lnTo>
                  <a:pt x="40836" y="65130"/>
                </a:lnTo>
                <a:lnTo>
                  <a:pt x="33216" y="54794"/>
                </a:lnTo>
                <a:lnTo>
                  <a:pt x="25948" y="44306"/>
                </a:lnTo>
                <a:lnTo>
                  <a:pt x="19036" y="33671"/>
                </a:lnTo>
                <a:lnTo>
                  <a:pt x="12485" y="22896"/>
                </a:lnTo>
                <a:lnTo>
                  <a:pt x="6297" y="11985"/>
                </a:lnTo>
                <a:lnTo>
                  <a:pt x="478" y="945"/>
                </a:ln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15871" y="2931582"/>
            <a:ext cx="22808" cy="93624"/>
          </a:xfrm>
          <a:custGeom>
            <a:avLst/>
            <a:gdLst/>
            <a:ahLst/>
            <a:cxnLst/>
            <a:rect l="l" t="t" r="r" b="b"/>
            <a:pathLst>
              <a:path w="22808" h="93624">
                <a:moveTo>
                  <a:pt x="22808" y="0"/>
                </a:moveTo>
                <a:lnTo>
                  <a:pt x="21256" y="12532"/>
                </a:lnTo>
                <a:lnTo>
                  <a:pt x="19258" y="25020"/>
                </a:lnTo>
                <a:lnTo>
                  <a:pt x="16818" y="37455"/>
                </a:lnTo>
                <a:lnTo>
                  <a:pt x="13938" y="49830"/>
                </a:lnTo>
                <a:lnTo>
                  <a:pt x="10617" y="62138"/>
                </a:lnTo>
                <a:lnTo>
                  <a:pt x="6860" y="74372"/>
                </a:lnTo>
                <a:lnTo>
                  <a:pt x="2666" y="86524"/>
                </a:lnTo>
                <a:lnTo>
                  <a:pt x="0" y="93624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692209" y="2353097"/>
            <a:ext cx="278123" cy="349906"/>
          </a:xfrm>
          <a:custGeom>
            <a:avLst/>
            <a:gdLst/>
            <a:ahLst/>
            <a:cxnLst/>
            <a:rect l="l" t="t" r="r" b="b"/>
            <a:pathLst>
              <a:path w="278123" h="349906">
                <a:moveTo>
                  <a:pt x="0" y="0"/>
                </a:moveTo>
                <a:lnTo>
                  <a:pt x="25237" y="10291"/>
                </a:lnTo>
                <a:lnTo>
                  <a:pt x="49492" y="21604"/>
                </a:lnTo>
                <a:lnTo>
                  <a:pt x="72727" y="33895"/>
                </a:lnTo>
                <a:lnTo>
                  <a:pt x="94910" y="47119"/>
                </a:lnTo>
                <a:lnTo>
                  <a:pt x="116004" y="61233"/>
                </a:lnTo>
                <a:lnTo>
                  <a:pt x="135975" y="76193"/>
                </a:lnTo>
                <a:lnTo>
                  <a:pt x="154788" y="91956"/>
                </a:lnTo>
                <a:lnTo>
                  <a:pt x="172408" y="108476"/>
                </a:lnTo>
                <a:lnTo>
                  <a:pt x="188800" y="125711"/>
                </a:lnTo>
                <a:lnTo>
                  <a:pt x="203930" y="143617"/>
                </a:lnTo>
                <a:lnTo>
                  <a:pt x="217763" y="162149"/>
                </a:lnTo>
                <a:lnTo>
                  <a:pt x="230264" y="181264"/>
                </a:lnTo>
                <a:lnTo>
                  <a:pt x="241397" y="200918"/>
                </a:lnTo>
                <a:lnTo>
                  <a:pt x="251128" y="221068"/>
                </a:lnTo>
                <a:lnTo>
                  <a:pt x="259423" y="241668"/>
                </a:lnTo>
                <a:lnTo>
                  <a:pt x="266246" y="262677"/>
                </a:lnTo>
                <a:lnTo>
                  <a:pt x="271562" y="284048"/>
                </a:lnTo>
                <a:lnTo>
                  <a:pt x="275337" y="305740"/>
                </a:lnTo>
                <a:lnTo>
                  <a:pt x="277536" y="327707"/>
                </a:lnTo>
                <a:lnTo>
                  <a:pt x="278123" y="349906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24368" y="1980419"/>
            <a:ext cx="123841" cy="131207"/>
          </a:xfrm>
          <a:custGeom>
            <a:avLst/>
            <a:gdLst/>
            <a:ahLst/>
            <a:cxnLst/>
            <a:rect l="l" t="t" r="r" b="b"/>
            <a:pathLst>
              <a:path w="123841" h="131207">
                <a:moveTo>
                  <a:pt x="123841" y="0"/>
                </a:moveTo>
                <a:lnTo>
                  <a:pt x="117762" y="10604"/>
                </a:lnTo>
                <a:lnTo>
                  <a:pt x="111254" y="21031"/>
                </a:lnTo>
                <a:lnTo>
                  <a:pt x="104326" y="31274"/>
                </a:lnTo>
                <a:lnTo>
                  <a:pt x="96984" y="41324"/>
                </a:lnTo>
                <a:lnTo>
                  <a:pt x="89235" y="51175"/>
                </a:lnTo>
                <a:lnTo>
                  <a:pt x="81086" y="60820"/>
                </a:lnTo>
                <a:lnTo>
                  <a:pt x="72544" y="70250"/>
                </a:lnTo>
                <a:lnTo>
                  <a:pt x="63617" y="79458"/>
                </a:lnTo>
                <a:lnTo>
                  <a:pt x="54310" y="88438"/>
                </a:lnTo>
                <a:lnTo>
                  <a:pt x="44631" y="97182"/>
                </a:lnTo>
                <a:lnTo>
                  <a:pt x="34587" y="105681"/>
                </a:lnTo>
                <a:lnTo>
                  <a:pt x="24184" y="113930"/>
                </a:lnTo>
                <a:lnTo>
                  <a:pt x="13431" y="121921"/>
                </a:lnTo>
                <a:lnTo>
                  <a:pt x="2333" y="129645"/>
                </a:lnTo>
                <a:lnTo>
                  <a:pt x="0" y="131207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051046" y="1493583"/>
            <a:ext cx="6538" cy="61965"/>
          </a:xfrm>
          <a:custGeom>
            <a:avLst/>
            <a:gdLst/>
            <a:ahLst/>
            <a:cxnLst/>
            <a:rect l="l" t="t" r="r" b="b"/>
            <a:pathLst>
              <a:path w="6538" h="61965">
                <a:moveTo>
                  <a:pt x="0" y="0"/>
                </a:moveTo>
                <a:lnTo>
                  <a:pt x="2573" y="12519"/>
                </a:lnTo>
                <a:lnTo>
                  <a:pt x="4512" y="25100"/>
                </a:lnTo>
                <a:lnTo>
                  <a:pt x="5817" y="37729"/>
                </a:lnTo>
                <a:lnTo>
                  <a:pt x="6485" y="50390"/>
                </a:lnTo>
                <a:lnTo>
                  <a:pt x="6538" y="61965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60150" y="1342278"/>
            <a:ext cx="63441" cy="79024"/>
          </a:xfrm>
          <a:custGeom>
            <a:avLst/>
            <a:gdLst/>
            <a:ahLst/>
            <a:cxnLst/>
            <a:rect l="l" t="t" r="r" b="b"/>
            <a:pathLst>
              <a:path w="63441" h="79024">
                <a:moveTo>
                  <a:pt x="0" y="79024"/>
                </a:moveTo>
                <a:lnTo>
                  <a:pt x="6311" y="68371"/>
                </a:lnTo>
                <a:lnTo>
                  <a:pt x="13108" y="57913"/>
                </a:lnTo>
                <a:lnTo>
                  <a:pt x="20383" y="47660"/>
                </a:lnTo>
                <a:lnTo>
                  <a:pt x="28127" y="37622"/>
                </a:lnTo>
                <a:lnTo>
                  <a:pt x="36332" y="27809"/>
                </a:lnTo>
                <a:lnTo>
                  <a:pt x="44992" y="18231"/>
                </a:lnTo>
                <a:lnTo>
                  <a:pt x="54097" y="8896"/>
                </a:lnTo>
                <a:lnTo>
                  <a:pt x="63441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66764" y="1390810"/>
            <a:ext cx="30727" cy="68153"/>
          </a:xfrm>
          <a:custGeom>
            <a:avLst/>
            <a:gdLst/>
            <a:ahLst/>
            <a:cxnLst/>
            <a:rect l="l" t="t" r="r" b="b"/>
            <a:pathLst>
              <a:path w="30727" h="68153">
                <a:moveTo>
                  <a:pt x="0" y="68153"/>
                </a:moveTo>
                <a:lnTo>
                  <a:pt x="3677" y="56179"/>
                </a:lnTo>
                <a:lnTo>
                  <a:pt x="7995" y="44347"/>
                </a:lnTo>
                <a:lnTo>
                  <a:pt x="12946" y="32673"/>
                </a:lnTo>
                <a:lnTo>
                  <a:pt x="18524" y="21172"/>
                </a:lnTo>
                <a:lnTo>
                  <a:pt x="24721" y="9859"/>
                </a:lnTo>
                <a:lnTo>
                  <a:pt x="30727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970388" y="1482108"/>
            <a:ext cx="111189" cy="66120"/>
          </a:xfrm>
          <a:custGeom>
            <a:avLst/>
            <a:gdLst/>
            <a:ahLst/>
            <a:cxnLst/>
            <a:rect l="l" t="t" r="r" b="b"/>
            <a:pathLst>
              <a:path w="111189" h="66120">
                <a:moveTo>
                  <a:pt x="0" y="0"/>
                </a:moveTo>
                <a:lnTo>
                  <a:pt x="11797" y="5541"/>
                </a:lnTo>
                <a:lnTo>
                  <a:pt x="23416" y="11296"/>
                </a:lnTo>
                <a:lnTo>
                  <a:pt x="34851" y="17263"/>
                </a:lnTo>
                <a:lnTo>
                  <a:pt x="46097" y="23439"/>
                </a:lnTo>
                <a:lnTo>
                  <a:pt x="57149" y="29821"/>
                </a:lnTo>
                <a:lnTo>
                  <a:pt x="68004" y="36407"/>
                </a:lnTo>
                <a:lnTo>
                  <a:pt x="78656" y="43193"/>
                </a:lnTo>
                <a:lnTo>
                  <a:pt x="89101" y="50177"/>
                </a:lnTo>
                <a:lnTo>
                  <a:pt x="99333" y="57355"/>
                </a:lnTo>
                <a:lnTo>
                  <a:pt x="109349" y="64727"/>
                </a:lnTo>
                <a:lnTo>
                  <a:pt x="111189" y="6612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06455" y="1932183"/>
            <a:ext cx="19404" cy="69566"/>
          </a:xfrm>
          <a:custGeom>
            <a:avLst/>
            <a:gdLst/>
            <a:ahLst/>
            <a:cxnLst/>
            <a:rect l="l" t="t" r="r" b="b"/>
            <a:pathLst>
              <a:path w="19404" h="69566">
                <a:moveTo>
                  <a:pt x="19404" y="69566"/>
                </a:moveTo>
                <a:lnTo>
                  <a:pt x="14972" y="57517"/>
                </a:lnTo>
                <a:lnTo>
                  <a:pt x="10973" y="45380"/>
                </a:lnTo>
                <a:lnTo>
                  <a:pt x="7409" y="33164"/>
                </a:lnTo>
                <a:lnTo>
                  <a:pt x="4281" y="20874"/>
                </a:lnTo>
                <a:lnTo>
                  <a:pt x="1591" y="8519"/>
                </a:ln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91300" y="0"/>
            <a:ext cx="1952699" cy="5858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24" y="405005"/>
            <a:ext cx="11858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635"/>
              </a:lnSpc>
              <a:spcBef>
                <a:spcPts val="181"/>
              </a:spcBef>
            </a:pPr>
            <a:r>
              <a:rPr sz="3600" b="1" dirty="0" smtClean="0">
                <a:solidFill>
                  <a:prstClr val="black"/>
                </a:solidFill>
                <a:latin typeface="Arial"/>
                <a:cs typeface="Arial"/>
              </a:rPr>
              <a:t>WAN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54820" y="405005"/>
            <a:ext cx="215208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635"/>
              </a:lnSpc>
              <a:spcBef>
                <a:spcPts val="181"/>
              </a:spcBef>
            </a:pPr>
            <a:r>
              <a:rPr sz="3600" b="1" dirty="0" smtClean="0">
                <a:solidFill>
                  <a:prstClr val="black"/>
                </a:solidFill>
                <a:latin typeface="Arial"/>
                <a:cs typeface="Arial"/>
              </a:rPr>
              <a:t>Networks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9961" y="405005"/>
            <a:ext cx="156736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635"/>
              </a:lnSpc>
              <a:spcBef>
                <a:spcPts val="181"/>
              </a:spcBef>
            </a:pPr>
            <a:r>
              <a:rPr sz="3600" b="1" dirty="0" smtClean="0">
                <a:solidFill>
                  <a:prstClr val="black"/>
                </a:solidFill>
                <a:latin typeface="Arial"/>
                <a:cs typeface="Arial"/>
              </a:rPr>
              <a:t>Today!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29821" y="1856012"/>
            <a:ext cx="1339535" cy="81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360" marR="294378" algn="ctr" defTabSz="457200">
              <a:lnSpc>
                <a:spcPts val="2555"/>
              </a:lnSpc>
              <a:spcBef>
                <a:spcPts val="127"/>
              </a:spcBef>
            </a:pPr>
            <a:r>
              <a:rPr sz="2400" b="1" dirty="0" smtClean="0">
                <a:solidFill>
                  <a:prstClr val="black"/>
                </a:solidFill>
                <a:latin typeface="Arial"/>
                <a:cs typeface="Arial"/>
              </a:rPr>
              <a:t>Core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60910" marR="76126" algn="ctr" defTabSz="457200">
              <a:lnSpc>
                <a:spcPts val="1830"/>
              </a:lnSpc>
            </a:pPr>
            <a:r>
              <a:rPr sz="2400" baseline="-1811" dirty="0" smtClean="0">
                <a:solidFill>
                  <a:prstClr val="black"/>
                </a:solidFill>
                <a:latin typeface="Arial"/>
                <a:cs typeface="Arial"/>
              </a:rPr>
              <a:t>~250 routers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ct val="95825"/>
              </a:lnSpc>
              <a:spcBef>
                <a:spcPts val="68"/>
              </a:spcBef>
            </a:pP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5K - 10K ports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68916" y="3175100"/>
            <a:ext cx="173685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High Availability: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8916" y="3441800"/>
            <a:ext cx="83528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99.99%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6904" y="3560194"/>
            <a:ext cx="1633241" cy="81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260" marR="349122" algn="ctr" defTabSz="457200">
              <a:lnSpc>
                <a:spcPts val="2555"/>
              </a:lnSpc>
              <a:spcBef>
                <a:spcPts val="127"/>
              </a:spcBef>
            </a:pPr>
            <a:r>
              <a:rPr sz="2400" b="1" dirty="0" smtClean="0">
                <a:solidFill>
                  <a:prstClr val="black"/>
                </a:solidFill>
                <a:latin typeface="Arial"/>
                <a:cs typeface="Arial"/>
              </a:rPr>
              <a:t>Metro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ts val="1830"/>
              </a:lnSpc>
            </a:pPr>
            <a:r>
              <a:rPr sz="2400" baseline="-1811" dirty="0" smtClean="0">
                <a:solidFill>
                  <a:prstClr val="black"/>
                </a:solidFill>
                <a:latin typeface="Arial"/>
                <a:cs typeface="Arial"/>
              </a:rPr>
              <a:t>10K - 50K routers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326469" marR="341735" algn="ctr" defTabSz="457200">
              <a:lnSpc>
                <a:spcPct val="95825"/>
              </a:lnSpc>
              <a:spcBef>
                <a:spcPts val="68"/>
              </a:spcBef>
            </a:pP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3M+ ports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14321" y="3589913"/>
            <a:ext cx="117808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Application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1249" y="3598137"/>
            <a:ext cx="117808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Application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4971" y="4294256"/>
            <a:ext cx="277873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Global Network View/State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9665" y="4434712"/>
            <a:ext cx="73286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srgbClr val="FEFFFE"/>
                </a:solidFill>
                <a:latin typeface="Arial"/>
                <a:cs typeface="Arial"/>
              </a:rPr>
              <a:t>ONOS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9032" y="4560956"/>
            <a:ext cx="84753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(200GB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0384" y="4560956"/>
            <a:ext cx="18682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1036" y="4560956"/>
            <a:ext cx="68856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1TB+)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355" y="5053344"/>
            <a:ext cx="1266339" cy="81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118" marR="71042" algn="ctr" defTabSz="457200">
              <a:lnSpc>
                <a:spcPts val="2555"/>
              </a:lnSpc>
              <a:spcBef>
                <a:spcPts val="127"/>
              </a:spcBef>
            </a:pPr>
            <a:r>
              <a:rPr sz="2400" b="1" dirty="0" smtClean="0">
                <a:solidFill>
                  <a:prstClr val="black"/>
                </a:solidFill>
                <a:latin typeface="Arial"/>
                <a:cs typeface="Arial"/>
              </a:rPr>
              <a:t>Access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ts val="1830"/>
              </a:lnSpc>
            </a:pPr>
            <a:r>
              <a:rPr sz="2400" baseline="-1811" dirty="0" smtClean="0">
                <a:solidFill>
                  <a:prstClr val="black"/>
                </a:solidFill>
                <a:latin typeface="Arial"/>
                <a:cs typeface="Arial"/>
              </a:rPr>
              <a:t>~50K devices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43013" marR="158287" algn="ctr" defTabSz="457200">
              <a:lnSpc>
                <a:spcPct val="95825"/>
              </a:lnSpc>
              <a:spcBef>
                <a:spcPts val="68"/>
              </a:spcBef>
            </a:pP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1M+ ports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0701" y="5084354"/>
            <a:ext cx="1826180" cy="800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High Throughput: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4289" defTabSz="457200">
              <a:lnSpc>
                <a:spcPct val="95825"/>
              </a:lnSpc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500K – 1M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4289" defTabSz="457200">
              <a:lnSpc>
                <a:spcPct val="95825"/>
              </a:lnSpc>
              <a:spcBef>
                <a:spcPts val="130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ops/sec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8146" y="5084354"/>
            <a:ext cx="1406791" cy="520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Low Latency: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65174" marR="7" defTabSz="457200">
              <a:lnSpc>
                <a:spcPct val="95825"/>
              </a:lnSpc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10 – 100ms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45015" y="5802648"/>
            <a:ext cx="68222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re Net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9" name="Footer Placeholder 4"/>
          <p:cNvSpPr txBox="1">
            <a:spLocks/>
          </p:cNvSpPr>
          <p:nvPr/>
        </p:nvSpPr>
        <p:spPr>
          <a:xfrm>
            <a:off x="2743200" y="6461125"/>
            <a:ext cx="3352800" cy="396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Software Defined Networking (COMS 6998-10)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0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A6A6A6"/>
                </a:solidFill>
              </a:rPr>
              <a:t>9/22/14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12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42B77-D34C-443A-9BA4-2E8748A6D936}" type="slidenum">
              <a:rPr lang="en-US" sz="1200" smtClean="0">
                <a:solidFill>
                  <a:srgbClr val="A6A6A6"/>
                </a:solidFill>
              </a:rPr>
              <a:pPr algn="r"/>
              <a:t>38</a:t>
            </a:fld>
            <a:endParaRPr lang="en-U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0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3238846" y="3021126"/>
            <a:ext cx="2533017" cy="1497674"/>
          </a:xfrm>
          <a:custGeom>
            <a:avLst/>
            <a:gdLst/>
            <a:ahLst/>
            <a:cxnLst/>
            <a:rect l="l" t="t" r="r" b="b"/>
            <a:pathLst>
              <a:path w="2533017" h="1497674">
                <a:moveTo>
                  <a:pt x="0" y="748837"/>
                </a:moveTo>
                <a:lnTo>
                  <a:pt x="374418" y="1497674"/>
                </a:lnTo>
                <a:lnTo>
                  <a:pt x="2158599" y="1497674"/>
                </a:lnTo>
                <a:lnTo>
                  <a:pt x="2533017" y="748837"/>
                </a:lnTo>
                <a:lnTo>
                  <a:pt x="2158599" y="0"/>
                </a:lnTo>
                <a:lnTo>
                  <a:pt x="374418" y="0"/>
                </a:lnTo>
                <a:lnTo>
                  <a:pt x="0" y="748837"/>
                </a:lnTo>
                <a:close/>
              </a:path>
            </a:pathLst>
          </a:custGeom>
          <a:solidFill>
            <a:srgbClr val="4794C6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38846" y="3021126"/>
            <a:ext cx="2533017" cy="1497673"/>
          </a:xfrm>
          <a:custGeom>
            <a:avLst/>
            <a:gdLst/>
            <a:ahLst/>
            <a:cxnLst/>
            <a:rect l="l" t="t" r="r" b="b"/>
            <a:pathLst>
              <a:path w="2533017" h="1497673">
                <a:moveTo>
                  <a:pt x="0" y="748836"/>
                </a:moveTo>
                <a:lnTo>
                  <a:pt x="374418" y="0"/>
                </a:lnTo>
                <a:lnTo>
                  <a:pt x="2158599" y="0"/>
                </a:lnTo>
                <a:lnTo>
                  <a:pt x="2533017" y="748836"/>
                </a:lnTo>
                <a:lnTo>
                  <a:pt x="2158599" y="1497673"/>
                </a:lnTo>
                <a:lnTo>
                  <a:pt x="374418" y="1497673"/>
                </a:lnTo>
                <a:lnTo>
                  <a:pt x="0" y="748836"/>
                </a:lnTo>
                <a:close/>
              </a:path>
            </a:pathLst>
          </a:custGeom>
          <a:ln w="25399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98941" y="2211743"/>
            <a:ext cx="2533017" cy="1497672"/>
          </a:xfrm>
          <a:custGeom>
            <a:avLst/>
            <a:gdLst/>
            <a:ahLst/>
            <a:cxnLst/>
            <a:rect l="l" t="t" r="r" b="b"/>
            <a:pathLst>
              <a:path w="2533017" h="1497672">
                <a:moveTo>
                  <a:pt x="0" y="748836"/>
                </a:moveTo>
                <a:lnTo>
                  <a:pt x="374418" y="1497672"/>
                </a:lnTo>
                <a:lnTo>
                  <a:pt x="2158599" y="1497672"/>
                </a:lnTo>
                <a:lnTo>
                  <a:pt x="2533017" y="748836"/>
                </a:lnTo>
                <a:lnTo>
                  <a:pt x="2158599" y="0"/>
                </a:lnTo>
                <a:lnTo>
                  <a:pt x="374418" y="0"/>
                </a:lnTo>
                <a:lnTo>
                  <a:pt x="0" y="748836"/>
                </a:lnTo>
                <a:close/>
              </a:path>
            </a:pathLst>
          </a:custGeom>
          <a:solidFill>
            <a:srgbClr val="A8464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98941" y="2211743"/>
            <a:ext cx="2533017" cy="1497673"/>
          </a:xfrm>
          <a:custGeom>
            <a:avLst/>
            <a:gdLst/>
            <a:ahLst/>
            <a:cxnLst/>
            <a:rect l="l" t="t" r="r" b="b"/>
            <a:pathLst>
              <a:path w="2533017" h="1497673">
                <a:moveTo>
                  <a:pt x="0" y="748836"/>
                </a:moveTo>
                <a:lnTo>
                  <a:pt x="374418" y="0"/>
                </a:lnTo>
                <a:lnTo>
                  <a:pt x="2158599" y="0"/>
                </a:lnTo>
                <a:lnTo>
                  <a:pt x="2533017" y="748836"/>
                </a:lnTo>
                <a:lnTo>
                  <a:pt x="2158599" y="1497673"/>
                </a:lnTo>
                <a:lnTo>
                  <a:pt x="374418" y="1497673"/>
                </a:lnTo>
                <a:lnTo>
                  <a:pt x="0" y="748836"/>
                </a:lnTo>
                <a:close/>
              </a:path>
            </a:pathLst>
          </a:custGeom>
          <a:ln w="25399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7823" y="3845528"/>
            <a:ext cx="2533017" cy="1497674"/>
          </a:xfrm>
          <a:custGeom>
            <a:avLst/>
            <a:gdLst/>
            <a:ahLst/>
            <a:cxnLst/>
            <a:rect l="l" t="t" r="r" b="b"/>
            <a:pathLst>
              <a:path w="2533017" h="1497674">
                <a:moveTo>
                  <a:pt x="0" y="748836"/>
                </a:moveTo>
                <a:lnTo>
                  <a:pt x="374418" y="1497674"/>
                </a:lnTo>
                <a:lnTo>
                  <a:pt x="2158599" y="1497674"/>
                </a:lnTo>
                <a:lnTo>
                  <a:pt x="2533017" y="748836"/>
                </a:lnTo>
                <a:lnTo>
                  <a:pt x="2158599" y="0"/>
                </a:lnTo>
                <a:lnTo>
                  <a:pt x="374418" y="0"/>
                </a:lnTo>
                <a:lnTo>
                  <a:pt x="0" y="748836"/>
                </a:lnTo>
                <a:close/>
              </a:path>
            </a:pathLst>
          </a:custGeom>
          <a:solidFill>
            <a:srgbClr val="A8464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87823" y="3845528"/>
            <a:ext cx="2533017" cy="1497673"/>
          </a:xfrm>
          <a:custGeom>
            <a:avLst/>
            <a:gdLst/>
            <a:ahLst/>
            <a:cxnLst/>
            <a:rect l="l" t="t" r="r" b="b"/>
            <a:pathLst>
              <a:path w="2533017" h="1497673">
                <a:moveTo>
                  <a:pt x="0" y="748836"/>
                </a:moveTo>
                <a:lnTo>
                  <a:pt x="374418" y="0"/>
                </a:lnTo>
                <a:lnTo>
                  <a:pt x="2158599" y="0"/>
                </a:lnTo>
                <a:lnTo>
                  <a:pt x="2533017" y="748836"/>
                </a:lnTo>
                <a:lnTo>
                  <a:pt x="2158599" y="1497673"/>
                </a:lnTo>
                <a:lnTo>
                  <a:pt x="374418" y="1497673"/>
                </a:lnTo>
                <a:lnTo>
                  <a:pt x="0" y="748836"/>
                </a:lnTo>
                <a:close/>
              </a:path>
            </a:pathLst>
          </a:custGeom>
          <a:ln w="25399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7823" y="2230182"/>
            <a:ext cx="2533017" cy="1497674"/>
          </a:xfrm>
          <a:custGeom>
            <a:avLst/>
            <a:gdLst/>
            <a:ahLst/>
            <a:cxnLst/>
            <a:rect l="l" t="t" r="r" b="b"/>
            <a:pathLst>
              <a:path w="2533017" h="1497674">
                <a:moveTo>
                  <a:pt x="0" y="748837"/>
                </a:moveTo>
                <a:lnTo>
                  <a:pt x="374418" y="1497674"/>
                </a:lnTo>
                <a:lnTo>
                  <a:pt x="2158599" y="1497674"/>
                </a:lnTo>
                <a:lnTo>
                  <a:pt x="2533017" y="748837"/>
                </a:lnTo>
                <a:lnTo>
                  <a:pt x="2158599" y="0"/>
                </a:lnTo>
                <a:lnTo>
                  <a:pt x="374418" y="0"/>
                </a:lnTo>
                <a:lnTo>
                  <a:pt x="0" y="748837"/>
                </a:lnTo>
                <a:close/>
              </a:path>
            </a:pathLst>
          </a:custGeom>
          <a:solidFill>
            <a:srgbClr val="A8464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87823" y="2230182"/>
            <a:ext cx="2533017" cy="1497673"/>
          </a:xfrm>
          <a:custGeom>
            <a:avLst/>
            <a:gdLst/>
            <a:ahLst/>
            <a:cxnLst/>
            <a:rect l="l" t="t" r="r" b="b"/>
            <a:pathLst>
              <a:path w="2533017" h="1497673">
                <a:moveTo>
                  <a:pt x="0" y="748836"/>
                </a:moveTo>
                <a:lnTo>
                  <a:pt x="374418" y="0"/>
                </a:lnTo>
                <a:lnTo>
                  <a:pt x="2158599" y="0"/>
                </a:lnTo>
                <a:lnTo>
                  <a:pt x="2533017" y="748836"/>
                </a:lnTo>
                <a:lnTo>
                  <a:pt x="2158599" y="1497673"/>
                </a:lnTo>
                <a:lnTo>
                  <a:pt x="374418" y="1497673"/>
                </a:lnTo>
                <a:lnTo>
                  <a:pt x="0" y="748836"/>
                </a:lnTo>
                <a:close/>
              </a:path>
            </a:pathLst>
          </a:custGeom>
          <a:ln w="25399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38846" y="1405378"/>
            <a:ext cx="2533017" cy="1497674"/>
          </a:xfrm>
          <a:custGeom>
            <a:avLst/>
            <a:gdLst/>
            <a:ahLst/>
            <a:cxnLst/>
            <a:rect l="l" t="t" r="r" b="b"/>
            <a:pathLst>
              <a:path w="2533017" h="1497674">
                <a:moveTo>
                  <a:pt x="0" y="748837"/>
                </a:moveTo>
                <a:lnTo>
                  <a:pt x="374418" y="1497674"/>
                </a:lnTo>
                <a:lnTo>
                  <a:pt x="2158599" y="1497674"/>
                </a:lnTo>
                <a:lnTo>
                  <a:pt x="2533017" y="748837"/>
                </a:lnTo>
                <a:lnTo>
                  <a:pt x="2158599" y="0"/>
                </a:lnTo>
                <a:lnTo>
                  <a:pt x="374418" y="0"/>
                </a:lnTo>
                <a:lnTo>
                  <a:pt x="0" y="748837"/>
                </a:lnTo>
                <a:close/>
              </a:path>
            </a:pathLst>
          </a:custGeom>
          <a:solidFill>
            <a:srgbClr val="A8464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38846" y="1405378"/>
            <a:ext cx="2533017" cy="1497673"/>
          </a:xfrm>
          <a:custGeom>
            <a:avLst/>
            <a:gdLst/>
            <a:ahLst/>
            <a:cxnLst/>
            <a:rect l="l" t="t" r="r" b="b"/>
            <a:pathLst>
              <a:path w="2533017" h="1497673">
                <a:moveTo>
                  <a:pt x="0" y="748836"/>
                </a:moveTo>
                <a:lnTo>
                  <a:pt x="374418" y="0"/>
                </a:lnTo>
                <a:lnTo>
                  <a:pt x="2158599" y="0"/>
                </a:lnTo>
                <a:lnTo>
                  <a:pt x="2533017" y="748836"/>
                </a:lnTo>
                <a:lnTo>
                  <a:pt x="2158599" y="1497673"/>
                </a:lnTo>
                <a:lnTo>
                  <a:pt x="374418" y="1497673"/>
                </a:lnTo>
                <a:lnTo>
                  <a:pt x="0" y="748836"/>
                </a:lnTo>
                <a:close/>
              </a:path>
            </a:pathLst>
          </a:custGeom>
          <a:ln w="25399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98941" y="3826534"/>
            <a:ext cx="2533017" cy="1497674"/>
          </a:xfrm>
          <a:custGeom>
            <a:avLst/>
            <a:gdLst/>
            <a:ahLst/>
            <a:cxnLst/>
            <a:rect l="l" t="t" r="r" b="b"/>
            <a:pathLst>
              <a:path w="2533017" h="1497674">
                <a:moveTo>
                  <a:pt x="0" y="748836"/>
                </a:moveTo>
                <a:lnTo>
                  <a:pt x="374418" y="1497674"/>
                </a:lnTo>
                <a:lnTo>
                  <a:pt x="2158599" y="1497674"/>
                </a:lnTo>
                <a:lnTo>
                  <a:pt x="2533017" y="748836"/>
                </a:lnTo>
                <a:lnTo>
                  <a:pt x="2158599" y="0"/>
                </a:lnTo>
                <a:lnTo>
                  <a:pt x="374418" y="0"/>
                </a:lnTo>
                <a:lnTo>
                  <a:pt x="0" y="748836"/>
                </a:lnTo>
                <a:close/>
              </a:path>
            </a:pathLst>
          </a:custGeom>
          <a:solidFill>
            <a:srgbClr val="A8464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98941" y="3826534"/>
            <a:ext cx="2533017" cy="1497673"/>
          </a:xfrm>
          <a:custGeom>
            <a:avLst/>
            <a:gdLst/>
            <a:ahLst/>
            <a:cxnLst/>
            <a:rect l="l" t="t" r="r" b="b"/>
            <a:pathLst>
              <a:path w="2533017" h="1497673">
                <a:moveTo>
                  <a:pt x="0" y="748836"/>
                </a:moveTo>
                <a:lnTo>
                  <a:pt x="374418" y="0"/>
                </a:lnTo>
                <a:lnTo>
                  <a:pt x="2158599" y="0"/>
                </a:lnTo>
                <a:lnTo>
                  <a:pt x="2533017" y="748836"/>
                </a:lnTo>
                <a:lnTo>
                  <a:pt x="2158599" y="1497673"/>
                </a:lnTo>
                <a:lnTo>
                  <a:pt x="374418" y="1497673"/>
                </a:lnTo>
                <a:lnTo>
                  <a:pt x="0" y="748836"/>
                </a:lnTo>
                <a:close/>
              </a:path>
            </a:pathLst>
          </a:custGeom>
          <a:ln w="25399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00319" y="4683058"/>
            <a:ext cx="636146" cy="905280"/>
          </a:xfrm>
          <a:custGeom>
            <a:avLst/>
            <a:gdLst/>
            <a:ahLst/>
            <a:cxnLst/>
            <a:rect l="l" t="t" r="r" b="b"/>
            <a:pathLst>
              <a:path w="636146" h="905280">
                <a:moveTo>
                  <a:pt x="318072" y="905280"/>
                </a:moveTo>
                <a:lnTo>
                  <a:pt x="636146" y="587207"/>
                </a:lnTo>
                <a:lnTo>
                  <a:pt x="477109" y="587207"/>
                </a:lnTo>
                <a:lnTo>
                  <a:pt x="477109" y="0"/>
                </a:lnTo>
                <a:lnTo>
                  <a:pt x="159037" y="0"/>
                </a:lnTo>
                <a:lnTo>
                  <a:pt x="159037" y="587207"/>
                </a:lnTo>
                <a:lnTo>
                  <a:pt x="0" y="587207"/>
                </a:lnTo>
                <a:lnTo>
                  <a:pt x="318072" y="905280"/>
                </a:lnTo>
                <a:close/>
              </a:path>
            </a:pathLst>
          </a:custGeom>
          <a:solidFill>
            <a:srgbClr val="A8464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00318" y="4683058"/>
            <a:ext cx="636146" cy="905279"/>
          </a:xfrm>
          <a:custGeom>
            <a:avLst/>
            <a:gdLst/>
            <a:ahLst/>
            <a:cxnLst/>
            <a:rect l="l" t="t" r="r" b="b"/>
            <a:pathLst>
              <a:path w="636146" h="905279">
                <a:moveTo>
                  <a:pt x="477110" y="0"/>
                </a:moveTo>
                <a:lnTo>
                  <a:pt x="477110" y="587206"/>
                </a:lnTo>
                <a:lnTo>
                  <a:pt x="636146" y="587206"/>
                </a:lnTo>
                <a:lnTo>
                  <a:pt x="318072" y="905279"/>
                </a:lnTo>
                <a:lnTo>
                  <a:pt x="0" y="587206"/>
                </a:lnTo>
                <a:lnTo>
                  <a:pt x="159036" y="587206"/>
                </a:lnTo>
                <a:lnTo>
                  <a:pt x="159036" y="0"/>
                </a:lnTo>
                <a:lnTo>
                  <a:pt x="477110" y="0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91300" y="0"/>
            <a:ext cx="1952699" cy="58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24" y="378901"/>
            <a:ext cx="4637825" cy="491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700"/>
              </a:lnSpc>
              <a:spcBef>
                <a:spcPts val="185"/>
              </a:spcBef>
            </a:pPr>
            <a:r>
              <a:rPr sz="5400" b="1" baseline="1610" dirty="0" smtClean="0">
                <a:solidFill>
                  <a:prstClr val="black"/>
                </a:solidFill>
                <a:latin typeface="Arial"/>
                <a:cs typeface="Arial"/>
              </a:rPr>
              <a:t>Distributed,</a:t>
            </a:r>
            <a:r>
              <a:rPr sz="5400" b="1" spc="-34" baseline="1610" dirty="0" smtClean="0">
                <a:solidFill>
                  <a:prstClr val="black"/>
                </a:solidFill>
                <a:latin typeface="Arial"/>
                <a:cs typeface="Arial"/>
              </a:rPr>
              <a:t>!</a:t>
            </a:r>
            <a:r>
              <a:rPr sz="3600" b="1" dirty="0" smtClean="0">
                <a:solidFill>
                  <a:prstClr val="black"/>
                </a:solidFill>
                <a:latin typeface="Arial"/>
                <a:cs typeface="Arial"/>
              </a:rPr>
              <a:t>SDN</a:t>
            </a:r>
            <a:r>
              <a:rPr sz="3600" b="1" spc="9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600" b="1" dirty="0" smtClean="0">
                <a:solidFill>
                  <a:prstClr val="black"/>
                </a:solidFill>
                <a:latin typeface="Arial"/>
                <a:cs typeface="Arial"/>
              </a:rPr>
              <a:t>OS!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1815" y="2016451"/>
            <a:ext cx="13588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srgbClr val="FEFFFE"/>
                </a:solidFill>
                <a:latin typeface="Arial"/>
                <a:cs typeface="Arial"/>
              </a:rPr>
              <a:t>Scale-out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5632" y="2639935"/>
            <a:ext cx="1793164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5939" marR="558996" algn="ctr" defTabSz="4572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srgbClr val="FEFFFE"/>
                </a:solidFill>
                <a:latin typeface="Arial"/>
                <a:cs typeface="Arial"/>
              </a:rPr>
              <a:t>High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ct val="95825"/>
              </a:lnSpc>
            </a:pPr>
            <a:r>
              <a:rPr sz="2400" dirty="0" smtClean="0">
                <a:solidFill>
                  <a:srgbClr val="FEFFFE"/>
                </a:solidFill>
                <a:latin typeface="Arial"/>
                <a:cs typeface="Arial"/>
              </a:rPr>
              <a:t>Performance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667" y="2658376"/>
            <a:ext cx="1488257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664" marR="406365" algn="ctr" defTabSz="4572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srgbClr val="FEFFFE"/>
                </a:solidFill>
                <a:latin typeface="Arial"/>
                <a:cs typeface="Arial"/>
              </a:rPr>
              <a:t>High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ct val="95825"/>
              </a:lnSpc>
            </a:pPr>
            <a:r>
              <a:rPr sz="2400" dirty="0" smtClean="0">
                <a:solidFill>
                  <a:srgbClr val="FEFFFE"/>
                </a:solidFill>
                <a:latin typeface="Arial"/>
                <a:cs typeface="Arial"/>
              </a:rPr>
              <a:t>Availability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6854" y="3632200"/>
            <a:ext cx="9686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555"/>
              </a:lnSpc>
              <a:spcBef>
                <a:spcPts val="127"/>
              </a:spcBef>
            </a:pPr>
            <a:r>
              <a:rPr sz="2400" b="1" dirty="0" smtClean="0">
                <a:solidFill>
                  <a:srgbClr val="FEFFFE"/>
                </a:solidFill>
                <a:latin typeface="Arial"/>
                <a:cs typeface="Arial"/>
              </a:rPr>
              <a:t>ONOS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9766" y="4273720"/>
            <a:ext cx="1877716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4572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srgbClr val="FEFFFE"/>
                </a:solidFill>
                <a:latin typeface="Arial"/>
                <a:cs typeface="Arial"/>
              </a:rPr>
              <a:t>Programming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53265" marR="76137" algn="ctr" defTabSz="457200">
              <a:lnSpc>
                <a:spcPct val="95825"/>
              </a:lnSpc>
            </a:pPr>
            <a:r>
              <a:rPr sz="2400" dirty="0" smtClean="0">
                <a:solidFill>
                  <a:srgbClr val="FEFFFE"/>
                </a:solidFill>
                <a:latin typeface="Arial"/>
                <a:cs typeface="Arial"/>
              </a:rPr>
              <a:t>Abstractions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6432" y="4437606"/>
            <a:ext cx="17147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srgbClr val="FEFFFE"/>
                </a:solidFill>
                <a:latin typeface="Arial"/>
                <a:cs typeface="Arial"/>
              </a:rPr>
              <a:t>Applications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800" y="5684381"/>
            <a:ext cx="8153399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457200">
              <a:lnSpc>
                <a:spcPts val="2615"/>
              </a:lnSpc>
              <a:spcBef>
                <a:spcPts val="130"/>
              </a:spcBef>
            </a:pPr>
            <a:r>
              <a:rPr sz="3600" baseline="2275" dirty="0" smtClean="0">
                <a:solidFill>
                  <a:prstClr val="black"/>
                </a:solidFill>
                <a:latin typeface="Calibri"/>
                <a:cs typeface="Calibri"/>
              </a:rPr>
              <a:t>Network</a:t>
            </a:r>
            <a:r>
              <a:rPr sz="3600" spc="-135" baseline="227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2275" dirty="0" smtClean="0">
                <a:solidFill>
                  <a:prstClr val="black"/>
                </a:solidFill>
                <a:latin typeface="Calibri"/>
                <a:cs typeface="Calibri"/>
              </a:rPr>
              <a:t> OS    for WAN    and  Service    Provider    networks    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755" marR="49725" algn="ctr" defTabSz="457200">
              <a:lnSpc>
                <a:spcPts val="2785"/>
              </a:lnSpc>
              <a:spcBef>
                <a:spcPts val="8"/>
              </a:spcBef>
            </a:pP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Clean</a:t>
            </a:r>
            <a:r>
              <a:rPr sz="3600" spc="-135" baseline="1137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 separa</a:t>
            </a:r>
            <a:r>
              <a:rPr lang="en-US"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on of  Control Plane    from    Data    Plane     </a:t>
            </a:r>
            <a:r>
              <a:rPr sz="3600" spc="135" baseline="1137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 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Footer Placeholder 4"/>
          <p:cNvSpPr txBox="1">
            <a:spLocks/>
          </p:cNvSpPr>
          <p:nvPr/>
        </p:nvSpPr>
        <p:spPr>
          <a:xfrm>
            <a:off x="2286000" y="6461125"/>
            <a:ext cx="5334000" cy="396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Software Defined Networking (COMS 6998-10)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A6A6A6"/>
                </a:solidFill>
              </a:rPr>
              <a:t>9/22/14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42B77-D34C-443A-9BA4-2E8748A6D936}" type="slidenum">
              <a:rPr lang="en-US" sz="1200" smtClean="0">
                <a:solidFill>
                  <a:srgbClr val="A6A6A6"/>
                </a:solidFill>
              </a:rPr>
              <a:pPr algn="r"/>
              <a:t>39</a:t>
            </a:fld>
            <a:endParaRPr lang="en-U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1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Review of Previous </a:t>
            </a:r>
            <a:r>
              <a:rPr lang="en-US" sz="4000" dirty="0" smtClean="0"/>
              <a:t>Lecture</a:t>
            </a:r>
            <a:br>
              <a:rPr lang="en-US" sz="4000" dirty="0" smtClean="0"/>
            </a:br>
            <a:endParaRPr lang="en-US" sz="2700" dirty="0">
              <a:latin typeface="Calibri" charset="0"/>
            </a:endParaRP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768350" y="5353050"/>
            <a:ext cx="698500" cy="471488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814388" y="5308600"/>
            <a:ext cx="579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Switch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2717800" y="5354638"/>
            <a:ext cx="700088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2854325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417888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24250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40894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4262438" y="5300663"/>
            <a:ext cx="392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Eth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type</a:t>
            </a:r>
          </a:p>
        </p:txBody>
      </p:sp>
      <p:sp>
        <p:nvSpPr>
          <p:cNvPr id="52234" name="Rectangle 10"/>
          <p:cNvSpPr>
            <a:spLocks/>
          </p:cNvSpPr>
          <p:nvPr/>
        </p:nvSpPr>
        <p:spPr bwMode="auto">
          <a:xfrm>
            <a:off x="1458913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5" name="Rectangle 11"/>
          <p:cNvSpPr>
            <a:spLocks/>
          </p:cNvSpPr>
          <p:nvPr/>
        </p:nvSpPr>
        <p:spPr bwMode="auto">
          <a:xfrm>
            <a:off x="1533525" y="5349875"/>
            <a:ext cx="477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ID</a:t>
            </a:r>
          </a:p>
        </p:txBody>
      </p:sp>
      <p:sp>
        <p:nvSpPr>
          <p:cNvPr id="52236" name="Rectangle 12"/>
          <p:cNvSpPr>
            <a:spLocks/>
          </p:cNvSpPr>
          <p:nvPr/>
        </p:nvSpPr>
        <p:spPr bwMode="auto">
          <a:xfrm>
            <a:off x="4779963" y="5354638"/>
            <a:ext cx="5905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968875" y="5332413"/>
            <a:ext cx="2651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8" name="Rectangle 14"/>
          <p:cNvSpPr>
            <a:spLocks/>
          </p:cNvSpPr>
          <p:nvPr/>
        </p:nvSpPr>
        <p:spPr bwMode="auto">
          <a:xfrm>
            <a:off x="53721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5535613" y="5332413"/>
            <a:ext cx="2905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40" name="Rectangle 16"/>
          <p:cNvSpPr>
            <a:spLocks/>
          </p:cNvSpPr>
          <p:nvPr/>
        </p:nvSpPr>
        <p:spPr bwMode="auto">
          <a:xfrm>
            <a:off x="6540500" y="5354638"/>
            <a:ext cx="5588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1" name="Rectangle 17"/>
          <p:cNvSpPr>
            <a:spLocks/>
          </p:cNvSpPr>
          <p:nvPr/>
        </p:nvSpPr>
        <p:spPr bwMode="auto">
          <a:xfrm>
            <a:off x="6623050" y="5332413"/>
            <a:ext cx="3730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Prot</a:t>
            </a:r>
          </a:p>
        </p:txBody>
      </p:sp>
      <p:sp>
        <p:nvSpPr>
          <p:cNvPr id="52242" name="Rectangle 18"/>
          <p:cNvSpPr>
            <a:spLocks/>
          </p:cNvSpPr>
          <p:nvPr/>
        </p:nvSpPr>
        <p:spPr bwMode="auto">
          <a:xfrm>
            <a:off x="70993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3" name="Rectangle 19"/>
          <p:cNvSpPr>
            <a:spLocks/>
          </p:cNvSpPr>
          <p:nvPr/>
        </p:nvSpPr>
        <p:spPr bwMode="auto">
          <a:xfrm>
            <a:off x="7199313" y="5332413"/>
            <a:ext cx="4587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sport</a:t>
            </a:r>
          </a:p>
        </p:txBody>
      </p:sp>
      <p:sp>
        <p:nvSpPr>
          <p:cNvPr id="52244" name="Rectangle 20"/>
          <p:cNvSpPr>
            <a:spLocks/>
          </p:cNvSpPr>
          <p:nvPr/>
        </p:nvSpPr>
        <p:spPr bwMode="auto">
          <a:xfrm>
            <a:off x="7807325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5" name="Rectangle 21"/>
          <p:cNvSpPr>
            <a:spLocks/>
          </p:cNvSpPr>
          <p:nvPr/>
        </p:nvSpPr>
        <p:spPr bwMode="auto">
          <a:xfrm>
            <a:off x="7888288" y="5332413"/>
            <a:ext cx="4873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dport</a:t>
            </a:r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7" name="Rectangle 23"/>
          <p:cNvSpPr>
            <a:spLocks/>
          </p:cNvSpPr>
          <p:nvPr/>
        </p:nvSpPr>
        <p:spPr bwMode="auto">
          <a:xfrm>
            <a:off x="1127125" y="1892300"/>
            <a:ext cx="411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bri" charset="0"/>
                <a:cs typeface="Gill Sans" charset="0"/>
              </a:rPr>
              <a:t>Rule</a:t>
            </a:r>
          </a:p>
        </p:txBody>
      </p:sp>
      <p:sp>
        <p:nvSpPr>
          <p:cNvPr id="52248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9" name="Rectangle 25"/>
          <p:cNvSpPr>
            <a:spLocks/>
          </p:cNvSpPr>
          <p:nvPr/>
        </p:nvSpPr>
        <p:spPr bwMode="auto">
          <a:xfrm>
            <a:off x="2405063" y="1892300"/>
            <a:ext cx="598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Action</a:t>
            </a:r>
          </a:p>
        </p:txBody>
      </p:sp>
      <p:sp>
        <p:nvSpPr>
          <p:cNvPr id="52250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1" name="Rectangle 27"/>
          <p:cNvSpPr>
            <a:spLocks/>
          </p:cNvSpPr>
          <p:nvPr/>
        </p:nvSpPr>
        <p:spPr bwMode="auto">
          <a:xfrm>
            <a:off x="3998913" y="1892300"/>
            <a:ext cx="455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Stats</a:t>
            </a:r>
          </a:p>
        </p:txBody>
      </p:sp>
      <p:sp>
        <p:nvSpPr>
          <p:cNvPr id="52252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Forward packet to zero or more ports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Send to normal processing pipeline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Modify Fields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hlink"/>
                </a:solidFill>
                <a:latin typeface="Calibri" charset="0"/>
                <a:cs typeface="Gill Sans" charset="0"/>
              </a:rPr>
              <a:t>Any extensions you add!</a:t>
            </a:r>
          </a:p>
        </p:txBody>
      </p:sp>
      <p:sp>
        <p:nvSpPr>
          <p:cNvPr id="52253" name="Rectangle 29"/>
          <p:cNvSpPr>
            <a:spLocks/>
          </p:cNvSpPr>
          <p:nvPr/>
        </p:nvSpPr>
        <p:spPr bwMode="auto">
          <a:xfrm>
            <a:off x="928688" y="5999163"/>
            <a:ext cx="2903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Calibri" charset="0"/>
                <a:cs typeface="Gill Sans" charset="0"/>
              </a:rPr>
              <a:t>+ mask what fields to match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6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7" name="Rectangle 33"/>
          <p:cNvSpPr>
            <a:spLocks/>
          </p:cNvSpPr>
          <p:nvPr/>
        </p:nvSpPr>
        <p:spPr bwMode="auto">
          <a:xfrm>
            <a:off x="3973513" y="2649538"/>
            <a:ext cx="25892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latin typeface="Calibri" charset="0"/>
                <a:cs typeface="Gill Sans" charset="0"/>
              </a:rPr>
              <a:t>Packet + byte counters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62" name="Rectangle 4"/>
          <p:cNvSpPr>
            <a:spLocks/>
          </p:cNvSpPr>
          <p:nvPr/>
        </p:nvSpPr>
        <p:spPr bwMode="auto">
          <a:xfrm>
            <a:off x="2157413" y="5354638"/>
            <a:ext cx="6032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3" name="Rectangle 5"/>
          <p:cNvSpPr>
            <a:spLocks/>
          </p:cNvSpPr>
          <p:nvPr/>
        </p:nvSpPr>
        <p:spPr bwMode="auto">
          <a:xfrm>
            <a:off x="2262188" y="5348288"/>
            <a:ext cx="477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pcp</a:t>
            </a:r>
          </a:p>
        </p:txBody>
      </p:sp>
      <p:sp>
        <p:nvSpPr>
          <p:cNvPr id="52264" name="Rectangle 14"/>
          <p:cNvSpPr>
            <a:spLocks/>
          </p:cNvSpPr>
          <p:nvPr/>
        </p:nvSpPr>
        <p:spPr bwMode="auto">
          <a:xfrm>
            <a:off x="59563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5" name="Rectangle 15"/>
          <p:cNvSpPr>
            <a:spLocks/>
          </p:cNvSpPr>
          <p:nvPr/>
        </p:nvSpPr>
        <p:spPr bwMode="auto">
          <a:xfrm>
            <a:off x="6119813" y="5332413"/>
            <a:ext cx="317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ToS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43" name="Rectangle 23"/>
          <p:cNvSpPr>
            <a:spLocks/>
          </p:cNvSpPr>
          <p:nvPr/>
        </p:nvSpPr>
        <p:spPr bwMode="auto">
          <a:xfrm>
            <a:off x="5943600" y="1676400"/>
            <a:ext cx="1712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bri" charset="0"/>
              </a:rPr>
              <a:t>Flow Table Entries</a:t>
            </a:r>
            <a:endParaRPr lang="en-US" dirty="0">
              <a:latin typeface="Calibri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86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6563476" y="1641724"/>
            <a:ext cx="1809489" cy="3364637"/>
          </a:xfrm>
          <a:custGeom>
            <a:avLst/>
            <a:gdLst/>
            <a:ahLst/>
            <a:cxnLst/>
            <a:rect l="l" t="t" r="r" b="b"/>
            <a:pathLst>
              <a:path w="1809489" h="3364637">
                <a:moveTo>
                  <a:pt x="0" y="301586"/>
                </a:moveTo>
                <a:lnTo>
                  <a:pt x="0" y="3063050"/>
                </a:lnTo>
                <a:lnTo>
                  <a:pt x="999" y="3087785"/>
                </a:lnTo>
                <a:lnTo>
                  <a:pt x="8764" y="3135525"/>
                </a:lnTo>
                <a:lnTo>
                  <a:pt x="23700" y="3180441"/>
                </a:lnTo>
                <a:lnTo>
                  <a:pt x="45185" y="3221913"/>
                </a:lnTo>
                <a:lnTo>
                  <a:pt x="72597" y="3259320"/>
                </a:lnTo>
                <a:lnTo>
                  <a:pt x="105318" y="3292040"/>
                </a:lnTo>
                <a:lnTo>
                  <a:pt x="142724" y="3319453"/>
                </a:lnTo>
                <a:lnTo>
                  <a:pt x="184196" y="3340937"/>
                </a:lnTo>
                <a:lnTo>
                  <a:pt x="229113" y="3355872"/>
                </a:lnTo>
                <a:lnTo>
                  <a:pt x="276853" y="3363637"/>
                </a:lnTo>
                <a:lnTo>
                  <a:pt x="301588" y="3364637"/>
                </a:lnTo>
                <a:lnTo>
                  <a:pt x="1507902" y="3364637"/>
                </a:lnTo>
                <a:lnTo>
                  <a:pt x="1556822" y="3360690"/>
                </a:lnTo>
                <a:lnTo>
                  <a:pt x="1603227" y="3349262"/>
                </a:lnTo>
                <a:lnTo>
                  <a:pt x="1646499" y="3330975"/>
                </a:lnTo>
                <a:lnTo>
                  <a:pt x="1686016" y="3306448"/>
                </a:lnTo>
                <a:lnTo>
                  <a:pt x="1721157" y="3276304"/>
                </a:lnTo>
                <a:lnTo>
                  <a:pt x="1751301" y="3241164"/>
                </a:lnTo>
                <a:lnTo>
                  <a:pt x="1775827" y="3201647"/>
                </a:lnTo>
                <a:lnTo>
                  <a:pt x="1794114" y="3158375"/>
                </a:lnTo>
                <a:lnTo>
                  <a:pt x="1805542" y="3111969"/>
                </a:lnTo>
                <a:lnTo>
                  <a:pt x="1809489" y="3063050"/>
                </a:lnTo>
                <a:lnTo>
                  <a:pt x="1809489" y="301586"/>
                </a:lnTo>
                <a:lnTo>
                  <a:pt x="1805542" y="252667"/>
                </a:lnTo>
                <a:lnTo>
                  <a:pt x="1794114" y="206262"/>
                </a:lnTo>
                <a:lnTo>
                  <a:pt x="1775827" y="162990"/>
                </a:lnTo>
                <a:lnTo>
                  <a:pt x="1751301" y="123473"/>
                </a:lnTo>
                <a:lnTo>
                  <a:pt x="1721157" y="88332"/>
                </a:lnTo>
                <a:lnTo>
                  <a:pt x="1686016" y="58188"/>
                </a:lnTo>
                <a:lnTo>
                  <a:pt x="1646499" y="33662"/>
                </a:lnTo>
                <a:lnTo>
                  <a:pt x="1603227" y="15375"/>
                </a:lnTo>
                <a:lnTo>
                  <a:pt x="1556822" y="3947"/>
                </a:lnTo>
                <a:lnTo>
                  <a:pt x="1507902" y="0"/>
                </a:lnTo>
                <a:lnTo>
                  <a:pt x="301588" y="0"/>
                </a:lnTo>
                <a:lnTo>
                  <a:pt x="252669" y="3947"/>
                </a:lnTo>
                <a:lnTo>
                  <a:pt x="206263" y="15375"/>
                </a:lnTo>
                <a:lnTo>
                  <a:pt x="162991" y="33662"/>
                </a:lnTo>
                <a:lnTo>
                  <a:pt x="123474" y="58188"/>
                </a:lnTo>
                <a:lnTo>
                  <a:pt x="88333" y="88332"/>
                </a:lnTo>
                <a:lnTo>
                  <a:pt x="58189" y="123473"/>
                </a:lnTo>
                <a:lnTo>
                  <a:pt x="33662" y="162990"/>
                </a:lnTo>
                <a:lnTo>
                  <a:pt x="15375" y="206262"/>
                </a:lnTo>
                <a:lnTo>
                  <a:pt x="3947" y="252667"/>
                </a:lnTo>
                <a:lnTo>
                  <a:pt x="0" y="301586"/>
                </a:lnTo>
                <a:close/>
              </a:path>
            </a:pathLst>
          </a:custGeom>
          <a:solidFill>
            <a:srgbClr val="95C1E0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94340" y="3842289"/>
            <a:ext cx="1347760" cy="995998"/>
          </a:xfrm>
          <a:custGeom>
            <a:avLst/>
            <a:gdLst/>
            <a:ahLst/>
            <a:cxnLst/>
            <a:rect l="l" t="t" r="r" b="b"/>
            <a:pathLst>
              <a:path w="1347760" h="995998">
                <a:moveTo>
                  <a:pt x="0" y="166002"/>
                </a:moveTo>
                <a:lnTo>
                  <a:pt x="0" y="829995"/>
                </a:lnTo>
                <a:lnTo>
                  <a:pt x="152" y="837180"/>
                </a:lnTo>
                <a:lnTo>
                  <a:pt x="7544" y="879620"/>
                </a:lnTo>
                <a:lnTo>
                  <a:pt x="24984" y="917621"/>
                </a:lnTo>
                <a:lnTo>
                  <a:pt x="51010" y="949720"/>
                </a:lnTo>
                <a:lnTo>
                  <a:pt x="84163" y="974456"/>
                </a:lnTo>
                <a:lnTo>
                  <a:pt x="122981" y="990369"/>
                </a:lnTo>
                <a:lnTo>
                  <a:pt x="166002" y="995998"/>
                </a:lnTo>
                <a:lnTo>
                  <a:pt x="1181757" y="995998"/>
                </a:lnTo>
                <a:lnTo>
                  <a:pt x="1231382" y="988454"/>
                </a:lnTo>
                <a:lnTo>
                  <a:pt x="1269382" y="971014"/>
                </a:lnTo>
                <a:lnTo>
                  <a:pt x="1301481" y="944988"/>
                </a:lnTo>
                <a:lnTo>
                  <a:pt x="1326218" y="911835"/>
                </a:lnTo>
                <a:lnTo>
                  <a:pt x="1342131" y="873017"/>
                </a:lnTo>
                <a:lnTo>
                  <a:pt x="1347760" y="829995"/>
                </a:lnTo>
                <a:lnTo>
                  <a:pt x="1347760" y="166002"/>
                </a:lnTo>
                <a:lnTo>
                  <a:pt x="1340216" y="116377"/>
                </a:lnTo>
                <a:lnTo>
                  <a:pt x="1322776" y="78377"/>
                </a:lnTo>
                <a:lnTo>
                  <a:pt x="1296749" y="46278"/>
                </a:lnTo>
                <a:lnTo>
                  <a:pt x="1263596" y="21542"/>
                </a:lnTo>
                <a:lnTo>
                  <a:pt x="1224779" y="5629"/>
                </a:lnTo>
                <a:lnTo>
                  <a:pt x="1181757" y="0"/>
                </a:lnTo>
                <a:lnTo>
                  <a:pt x="166002" y="0"/>
                </a:lnTo>
                <a:lnTo>
                  <a:pt x="116377" y="7544"/>
                </a:lnTo>
                <a:lnTo>
                  <a:pt x="78377" y="24984"/>
                </a:lnTo>
                <a:lnTo>
                  <a:pt x="46278" y="51010"/>
                </a:lnTo>
                <a:lnTo>
                  <a:pt x="21542" y="84163"/>
                </a:lnTo>
                <a:lnTo>
                  <a:pt x="5629" y="122981"/>
                </a:lnTo>
                <a:lnTo>
                  <a:pt x="0" y="166002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94340" y="3842289"/>
            <a:ext cx="1347760" cy="995998"/>
          </a:xfrm>
          <a:custGeom>
            <a:avLst/>
            <a:gdLst/>
            <a:ahLst/>
            <a:cxnLst/>
            <a:rect l="l" t="t" r="r" b="b"/>
            <a:pathLst>
              <a:path w="1347760" h="995998">
                <a:moveTo>
                  <a:pt x="0" y="166003"/>
                </a:moveTo>
                <a:lnTo>
                  <a:pt x="5629" y="122981"/>
                </a:lnTo>
                <a:lnTo>
                  <a:pt x="21542" y="84163"/>
                </a:lnTo>
                <a:lnTo>
                  <a:pt x="46278" y="51010"/>
                </a:lnTo>
                <a:lnTo>
                  <a:pt x="78377" y="24984"/>
                </a:lnTo>
                <a:lnTo>
                  <a:pt x="116377" y="7544"/>
                </a:lnTo>
                <a:lnTo>
                  <a:pt x="158818" y="152"/>
                </a:lnTo>
                <a:lnTo>
                  <a:pt x="166003" y="0"/>
                </a:lnTo>
                <a:lnTo>
                  <a:pt x="1181757" y="0"/>
                </a:lnTo>
                <a:lnTo>
                  <a:pt x="1224779" y="5629"/>
                </a:lnTo>
                <a:lnTo>
                  <a:pt x="1263597" y="21542"/>
                </a:lnTo>
                <a:lnTo>
                  <a:pt x="1296749" y="46278"/>
                </a:lnTo>
                <a:lnTo>
                  <a:pt x="1322776" y="78377"/>
                </a:lnTo>
                <a:lnTo>
                  <a:pt x="1340216" y="116377"/>
                </a:lnTo>
                <a:lnTo>
                  <a:pt x="1347608" y="158818"/>
                </a:lnTo>
                <a:lnTo>
                  <a:pt x="1347760" y="166003"/>
                </a:lnTo>
                <a:lnTo>
                  <a:pt x="1347760" y="829995"/>
                </a:lnTo>
                <a:lnTo>
                  <a:pt x="1342131" y="873017"/>
                </a:lnTo>
                <a:lnTo>
                  <a:pt x="1326218" y="911835"/>
                </a:lnTo>
                <a:lnTo>
                  <a:pt x="1301481" y="944987"/>
                </a:lnTo>
                <a:lnTo>
                  <a:pt x="1269383" y="971014"/>
                </a:lnTo>
                <a:lnTo>
                  <a:pt x="1231382" y="988454"/>
                </a:lnTo>
                <a:lnTo>
                  <a:pt x="1188942" y="995846"/>
                </a:lnTo>
                <a:lnTo>
                  <a:pt x="1181757" y="995998"/>
                </a:lnTo>
                <a:lnTo>
                  <a:pt x="166003" y="995998"/>
                </a:lnTo>
                <a:lnTo>
                  <a:pt x="122981" y="990369"/>
                </a:lnTo>
                <a:lnTo>
                  <a:pt x="84163" y="974456"/>
                </a:lnTo>
                <a:lnTo>
                  <a:pt x="51010" y="949719"/>
                </a:lnTo>
                <a:lnTo>
                  <a:pt x="24984" y="917621"/>
                </a:lnTo>
                <a:lnTo>
                  <a:pt x="7544" y="879620"/>
                </a:lnTo>
                <a:lnTo>
                  <a:pt x="152" y="837180"/>
                </a:lnTo>
                <a:lnTo>
                  <a:pt x="0" y="829995"/>
                </a:lnTo>
                <a:lnTo>
                  <a:pt x="0" y="166003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90300" y="1608125"/>
            <a:ext cx="1809490" cy="3398238"/>
          </a:xfrm>
          <a:custGeom>
            <a:avLst/>
            <a:gdLst/>
            <a:ahLst/>
            <a:cxnLst/>
            <a:rect l="l" t="t" r="r" b="b"/>
            <a:pathLst>
              <a:path w="1809490" h="3398238">
                <a:moveTo>
                  <a:pt x="0" y="301588"/>
                </a:moveTo>
                <a:lnTo>
                  <a:pt x="0" y="3096649"/>
                </a:lnTo>
                <a:lnTo>
                  <a:pt x="999" y="3121384"/>
                </a:lnTo>
                <a:lnTo>
                  <a:pt x="8764" y="3169124"/>
                </a:lnTo>
                <a:lnTo>
                  <a:pt x="23700" y="3214041"/>
                </a:lnTo>
                <a:lnTo>
                  <a:pt x="45185" y="3255513"/>
                </a:lnTo>
                <a:lnTo>
                  <a:pt x="72597" y="3292919"/>
                </a:lnTo>
                <a:lnTo>
                  <a:pt x="105318" y="3325640"/>
                </a:lnTo>
                <a:lnTo>
                  <a:pt x="142724" y="3353053"/>
                </a:lnTo>
                <a:lnTo>
                  <a:pt x="184196" y="3374537"/>
                </a:lnTo>
                <a:lnTo>
                  <a:pt x="229113" y="3389473"/>
                </a:lnTo>
                <a:lnTo>
                  <a:pt x="276853" y="3397238"/>
                </a:lnTo>
                <a:lnTo>
                  <a:pt x="301588" y="3398238"/>
                </a:lnTo>
                <a:lnTo>
                  <a:pt x="1507902" y="3398238"/>
                </a:lnTo>
                <a:lnTo>
                  <a:pt x="1556822" y="3394290"/>
                </a:lnTo>
                <a:lnTo>
                  <a:pt x="1603228" y="3382862"/>
                </a:lnTo>
                <a:lnTo>
                  <a:pt x="1646500" y="3364575"/>
                </a:lnTo>
                <a:lnTo>
                  <a:pt x="1686017" y="3340048"/>
                </a:lnTo>
                <a:lnTo>
                  <a:pt x="1721157" y="3309904"/>
                </a:lnTo>
                <a:lnTo>
                  <a:pt x="1751302" y="3274763"/>
                </a:lnTo>
                <a:lnTo>
                  <a:pt x="1775828" y="3235246"/>
                </a:lnTo>
                <a:lnTo>
                  <a:pt x="1794115" y="3191974"/>
                </a:lnTo>
                <a:lnTo>
                  <a:pt x="1805543" y="3145568"/>
                </a:lnTo>
                <a:lnTo>
                  <a:pt x="1809490" y="3096649"/>
                </a:lnTo>
                <a:lnTo>
                  <a:pt x="1809490" y="301588"/>
                </a:lnTo>
                <a:lnTo>
                  <a:pt x="1805543" y="252668"/>
                </a:lnTo>
                <a:lnTo>
                  <a:pt x="1794115" y="206262"/>
                </a:lnTo>
                <a:lnTo>
                  <a:pt x="1775828" y="162990"/>
                </a:lnTo>
                <a:lnTo>
                  <a:pt x="1751302" y="123473"/>
                </a:lnTo>
                <a:lnTo>
                  <a:pt x="1721157" y="88332"/>
                </a:lnTo>
                <a:lnTo>
                  <a:pt x="1686017" y="58188"/>
                </a:lnTo>
                <a:lnTo>
                  <a:pt x="1646500" y="33662"/>
                </a:lnTo>
                <a:lnTo>
                  <a:pt x="1603228" y="15375"/>
                </a:lnTo>
                <a:lnTo>
                  <a:pt x="1556822" y="3947"/>
                </a:lnTo>
                <a:lnTo>
                  <a:pt x="1507902" y="0"/>
                </a:lnTo>
                <a:lnTo>
                  <a:pt x="301588" y="0"/>
                </a:lnTo>
                <a:lnTo>
                  <a:pt x="252669" y="3947"/>
                </a:lnTo>
                <a:lnTo>
                  <a:pt x="206263" y="15375"/>
                </a:lnTo>
                <a:lnTo>
                  <a:pt x="162991" y="33662"/>
                </a:lnTo>
                <a:lnTo>
                  <a:pt x="123474" y="58188"/>
                </a:lnTo>
                <a:lnTo>
                  <a:pt x="88333" y="88332"/>
                </a:lnTo>
                <a:lnTo>
                  <a:pt x="58189" y="123473"/>
                </a:lnTo>
                <a:lnTo>
                  <a:pt x="33662" y="162990"/>
                </a:lnTo>
                <a:lnTo>
                  <a:pt x="15375" y="206262"/>
                </a:lnTo>
                <a:lnTo>
                  <a:pt x="3947" y="252668"/>
                </a:lnTo>
                <a:lnTo>
                  <a:pt x="0" y="301588"/>
                </a:lnTo>
                <a:close/>
              </a:path>
            </a:pathLst>
          </a:custGeom>
          <a:solidFill>
            <a:srgbClr val="DAE5BD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80016" y="3842289"/>
            <a:ext cx="1359499" cy="995998"/>
          </a:xfrm>
          <a:custGeom>
            <a:avLst/>
            <a:gdLst/>
            <a:ahLst/>
            <a:cxnLst/>
            <a:rect l="l" t="t" r="r" b="b"/>
            <a:pathLst>
              <a:path w="1359499" h="995998">
                <a:moveTo>
                  <a:pt x="0" y="166002"/>
                </a:moveTo>
                <a:lnTo>
                  <a:pt x="0" y="829995"/>
                </a:lnTo>
                <a:lnTo>
                  <a:pt x="152" y="837180"/>
                </a:lnTo>
                <a:lnTo>
                  <a:pt x="7544" y="879620"/>
                </a:lnTo>
                <a:lnTo>
                  <a:pt x="24984" y="917621"/>
                </a:lnTo>
                <a:lnTo>
                  <a:pt x="51010" y="949720"/>
                </a:lnTo>
                <a:lnTo>
                  <a:pt x="84163" y="974456"/>
                </a:lnTo>
                <a:lnTo>
                  <a:pt x="122981" y="990369"/>
                </a:lnTo>
                <a:lnTo>
                  <a:pt x="166002" y="995998"/>
                </a:lnTo>
                <a:lnTo>
                  <a:pt x="1193496" y="995998"/>
                </a:lnTo>
                <a:lnTo>
                  <a:pt x="1243121" y="988454"/>
                </a:lnTo>
                <a:lnTo>
                  <a:pt x="1281121" y="971014"/>
                </a:lnTo>
                <a:lnTo>
                  <a:pt x="1313220" y="944988"/>
                </a:lnTo>
                <a:lnTo>
                  <a:pt x="1337957" y="911835"/>
                </a:lnTo>
                <a:lnTo>
                  <a:pt x="1353870" y="873017"/>
                </a:lnTo>
                <a:lnTo>
                  <a:pt x="1359499" y="829995"/>
                </a:lnTo>
                <a:lnTo>
                  <a:pt x="1359499" y="166002"/>
                </a:lnTo>
                <a:lnTo>
                  <a:pt x="1351954" y="116377"/>
                </a:lnTo>
                <a:lnTo>
                  <a:pt x="1334515" y="78377"/>
                </a:lnTo>
                <a:lnTo>
                  <a:pt x="1308488" y="46278"/>
                </a:lnTo>
                <a:lnTo>
                  <a:pt x="1275336" y="21542"/>
                </a:lnTo>
                <a:lnTo>
                  <a:pt x="1236518" y="5629"/>
                </a:lnTo>
                <a:lnTo>
                  <a:pt x="1193496" y="0"/>
                </a:lnTo>
                <a:lnTo>
                  <a:pt x="166002" y="0"/>
                </a:lnTo>
                <a:lnTo>
                  <a:pt x="116377" y="7544"/>
                </a:lnTo>
                <a:lnTo>
                  <a:pt x="78377" y="24984"/>
                </a:lnTo>
                <a:lnTo>
                  <a:pt x="46278" y="51010"/>
                </a:lnTo>
                <a:lnTo>
                  <a:pt x="21542" y="84163"/>
                </a:lnTo>
                <a:lnTo>
                  <a:pt x="5629" y="122981"/>
                </a:lnTo>
                <a:lnTo>
                  <a:pt x="0" y="166002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80016" y="3842289"/>
            <a:ext cx="1359499" cy="995998"/>
          </a:xfrm>
          <a:custGeom>
            <a:avLst/>
            <a:gdLst/>
            <a:ahLst/>
            <a:cxnLst/>
            <a:rect l="l" t="t" r="r" b="b"/>
            <a:pathLst>
              <a:path w="1359499" h="995998">
                <a:moveTo>
                  <a:pt x="0" y="166003"/>
                </a:moveTo>
                <a:lnTo>
                  <a:pt x="5629" y="122981"/>
                </a:lnTo>
                <a:lnTo>
                  <a:pt x="21542" y="84163"/>
                </a:lnTo>
                <a:lnTo>
                  <a:pt x="46278" y="51010"/>
                </a:lnTo>
                <a:lnTo>
                  <a:pt x="78377" y="24984"/>
                </a:lnTo>
                <a:lnTo>
                  <a:pt x="116377" y="7544"/>
                </a:lnTo>
                <a:lnTo>
                  <a:pt x="158818" y="152"/>
                </a:lnTo>
                <a:lnTo>
                  <a:pt x="166003" y="0"/>
                </a:lnTo>
                <a:lnTo>
                  <a:pt x="1193496" y="0"/>
                </a:lnTo>
                <a:lnTo>
                  <a:pt x="1236518" y="5629"/>
                </a:lnTo>
                <a:lnTo>
                  <a:pt x="1275336" y="21542"/>
                </a:lnTo>
                <a:lnTo>
                  <a:pt x="1308488" y="46278"/>
                </a:lnTo>
                <a:lnTo>
                  <a:pt x="1334515" y="78377"/>
                </a:lnTo>
                <a:lnTo>
                  <a:pt x="1351955" y="116377"/>
                </a:lnTo>
                <a:lnTo>
                  <a:pt x="1359347" y="158818"/>
                </a:lnTo>
                <a:lnTo>
                  <a:pt x="1359499" y="166003"/>
                </a:lnTo>
                <a:lnTo>
                  <a:pt x="1359499" y="829995"/>
                </a:lnTo>
                <a:lnTo>
                  <a:pt x="1353870" y="873017"/>
                </a:lnTo>
                <a:lnTo>
                  <a:pt x="1337957" y="911835"/>
                </a:lnTo>
                <a:lnTo>
                  <a:pt x="1313221" y="944987"/>
                </a:lnTo>
                <a:lnTo>
                  <a:pt x="1281122" y="971014"/>
                </a:lnTo>
                <a:lnTo>
                  <a:pt x="1243121" y="988454"/>
                </a:lnTo>
                <a:lnTo>
                  <a:pt x="1200681" y="995846"/>
                </a:lnTo>
                <a:lnTo>
                  <a:pt x="1193496" y="995998"/>
                </a:lnTo>
                <a:lnTo>
                  <a:pt x="166003" y="995998"/>
                </a:lnTo>
                <a:lnTo>
                  <a:pt x="122981" y="990369"/>
                </a:lnTo>
                <a:lnTo>
                  <a:pt x="84163" y="974456"/>
                </a:lnTo>
                <a:lnTo>
                  <a:pt x="51010" y="949719"/>
                </a:lnTo>
                <a:lnTo>
                  <a:pt x="24984" y="917621"/>
                </a:lnTo>
                <a:lnTo>
                  <a:pt x="7544" y="879620"/>
                </a:lnTo>
                <a:lnTo>
                  <a:pt x="152" y="837180"/>
                </a:lnTo>
                <a:lnTo>
                  <a:pt x="0" y="829995"/>
                </a:lnTo>
                <a:lnTo>
                  <a:pt x="0" y="166003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08084" y="1641724"/>
            <a:ext cx="1809489" cy="3372972"/>
          </a:xfrm>
          <a:custGeom>
            <a:avLst/>
            <a:gdLst/>
            <a:ahLst/>
            <a:cxnLst/>
            <a:rect l="l" t="t" r="r" b="b"/>
            <a:pathLst>
              <a:path w="1809489" h="3372972">
                <a:moveTo>
                  <a:pt x="0" y="301586"/>
                </a:moveTo>
                <a:lnTo>
                  <a:pt x="0" y="3071384"/>
                </a:lnTo>
                <a:lnTo>
                  <a:pt x="999" y="3096119"/>
                </a:lnTo>
                <a:lnTo>
                  <a:pt x="8764" y="3143859"/>
                </a:lnTo>
                <a:lnTo>
                  <a:pt x="23700" y="3188776"/>
                </a:lnTo>
                <a:lnTo>
                  <a:pt x="45184" y="3230248"/>
                </a:lnTo>
                <a:lnTo>
                  <a:pt x="72597" y="3267655"/>
                </a:lnTo>
                <a:lnTo>
                  <a:pt x="105317" y="3300375"/>
                </a:lnTo>
                <a:lnTo>
                  <a:pt x="142723" y="3327787"/>
                </a:lnTo>
                <a:lnTo>
                  <a:pt x="184195" y="3349272"/>
                </a:lnTo>
                <a:lnTo>
                  <a:pt x="229112" y="3364207"/>
                </a:lnTo>
                <a:lnTo>
                  <a:pt x="276852" y="3371972"/>
                </a:lnTo>
                <a:lnTo>
                  <a:pt x="301586" y="3372972"/>
                </a:lnTo>
                <a:lnTo>
                  <a:pt x="1507902" y="3372972"/>
                </a:lnTo>
                <a:lnTo>
                  <a:pt x="1556821" y="3369025"/>
                </a:lnTo>
                <a:lnTo>
                  <a:pt x="1603227" y="3357597"/>
                </a:lnTo>
                <a:lnTo>
                  <a:pt x="1646499" y="3339310"/>
                </a:lnTo>
                <a:lnTo>
                  <a:pt x="1686016" y="3314783"/>
                </a:lnTo>
                <a:lnTo>
                  <a:pt x="1721156" y="3284639"/>
                </a:lnTo>
                <a:lnTo>
                  <a:pt x="1751300" y="3249498"/>
                </a:lnTo>
                <a:lnTo>
                  <a:pt x="1775827" y="3209981"/>
                </a:lnTo>
                <a:lnTo>
                  <a:pt x="1794114" y="3166709"/>
                </a:lnTo>
                <a:lnTo>
                  <a:pt x="1805542" y="3120303"/>
                </a:lnTo>
                <a:lnTo>
                  <a:pt x="1809489" y="3071384"/>
                </a:lnTo>
                <a:lnTo>
                  <a:pt x="1809489" y="301586"/>
                </a:lnTo>
                <a:lnTo>
                  <a:pt x="1805542" y="252667"/>
                </a:lnTo>
                <a:lnTo>
                  <a:pt x="1794114" y="206262"/>
                </a:lnTo>
                <a:lnTo>
                  <a:pt x="1775827" y="162990"/>
                </a:lnTo>
                <a:lnTo>
                  <a:pt x="1751300" y="123473"/>
                </a:lnTo>
                <a:lnTo>
                  <a:pt x="1721156" y="88332"/>
                </a:lnTo>
                <a:lnTo>
                  <a:pt x="1686016" y="58188"/>
                </a:lnTo>
                <a:lnTo>
                  <a:pt x="1646499" y="33662"/>
                </a:lnTo>
                <a:lnTo>
                  <a:pt x="1603227" y="15375"/>
                </a:lnTo>
                <a:lnTo>
                  <a:pt x="1556821" y="3947"/>
                </a:lnTo>
                <a:lnTo>
                  <a:pt x="1507902" y="0"/>
                </a:lnTo>
                <a:lnTo>
                  <a:pt x="301586" y="0"/>
                </a:lnTo>
                <a:lnTo>
                  <a:pt x="252667" y="3947"/>
                </a:lnTo>
                <a:lnTo>
                  <a:pt x="206262" y="15375"/>
                </a:lnTo>
                <a:lnTo>
                  <a:pt x="162990" y="33662"/>
                </a:lnTo>
                <a:lnTo>
                  <a:pt x="123473" y="58188"/>
                </a:lnTo>
                <a:lnTo>
                  <a:pt x="88332" y="88332"/>
                </a:lnTo>
                <a:lnTo>
                  <a:pt x="58188" y="123473"/>
                </a:lnTo>
                <a:lnTo>
                  <a:pt x="33662" y="162990"/>
                </a:lnTo>
                <a:lnTo>
                  <a:pt x="15375" y="206262"/>
                </a:lnTo>
                <a:lnTo>
                  <a:pt x="3947" y="252667"/>
                </a:lnTo>
                <a:lnTo>
                  <a:pt x="0" y="301586"/>
                </a:lnTo>
                <a:close/>
              </a:path>
            </a:pathLst>
          </a:custGeom>
          <a:solidFill>
            <a:srgbClr val="E7B3B2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16877" y="3842289"/>
            <a:ext cx="1351498" cy="995998"/>
          </a:xfrm>
          <a:custGeom>
            <a:avLst/>
            <a:gdLst/>
            <a:ahLst/>
            <a:cxnLst/>
            <a:rect l="l" t="t" r="r" b="b"/>
            <a:pathLst>
              <a:path w="1351498" h="995998">
                <a:moveTo>
                  <a:pt x="0" y="166002"/>
                </a:moveTo>
                <a:lnTo>
                  <a:pt x="0" y="829995"/>
                </a:lnTo>
                <a:lnTo>
                  <a:pt x="152" y="837180"/>
                </a:lnTo>
                <a:lnTo>
                  <a:pt x="7544" y="879620"/>
                </a:lnTo>
                <a:lnTo>
                  <a:pt x="24984" y="917621"/>
                </a:lnTo>
                <a:lnTo>
                  <a:pt x="51010" y="949720"/>
                </a:lnTo>
                <a:lnTo>
                  <a:pt x="84163" y="974456"/>
                </a:lnTo>
                <a:lnTo>
                  <a:pt x="122981" y="990369"/>
                </a:lnTo>
                <a:lnTo>
                  <a:pt x="166002" y="995998"/>
                </a:lnTo>
                <a:lnTo>
                  <a:pt x="1185495" y="995998"/>
                </a:lnTo>
                <a:lnTo>
                  <a:pt x="1235120" y="988454"/>
                </a:lnTo>
                <a:lnTo>
                  <a:pt x="1273120" y="971014"/>
                </a:lnTo>
                <a:lnTo>
                  <a:pt x="1305219" y="944988"/>
                </a:lnTo>
                <a:lnTo>
                  <a:pt x="1329956" y="911835"/>
                </a:lnTo>
                <a:lnTo>
                  <a:pt x="1345869" y="873017"/>
                </a:lnTo>
                <a:lnTo>
                  <a:pt x="1351498" y="829995"/>
                </a:lnTo>
                <a:lnTo>
                  <a:pt x="1351498" y="166002"/>
                </a:lnTo>
                <a:lnTo>
                  <a:pt x="1343953" y="116377"/>
                </a:lnTo>
                <a:lnTo>
                  <a:pt x="1326514" y="78377"/>
                </a:lnTo>
                <a:lnTo>
                  <a:pt x="1300487" y="46278"/>
                </a:lnTo>
                <a:lnTo>
                  <a:pt x="1267335" y="21542"/>
                </a:lnTo>
                <a:lnTo>
                  <a:pt x="1228517" y="5629"/>
                </a:lnTo>
                <a:lnTo>
                  <a:pt x="1185495" y="0"/>
                </a:lnTo>
                <a:lnTo>
                  <a:pt x="166002" y="0"/>
                </a:lnTo>
                <a:lnTo>
                  <a:pt x="116377" y="7544"/>
                </a:lnTo>
                <a:lnTo>
                  <a:pt x="78377" y="24984"/>
                </a:lnTo>
                <a:lnTo>
                  <a:pt x="46278" y="51010"/>
                </a:lnTo>
                <a:lnTo>
                  <a:pt x="21542" y="84163"/>
                </a:lnTo>
                <a:lnTo>
                  <a:pt x="5629" y="122981"/>
                </a:lnTo>
                <a:lnTo>
                  <a:pt x="0" y="166002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16877" y="3842289"/>
            <a:ext cx="1351499" cy="995998"/>
          </a:xfrm>
          <a:custGeom>
            <a:avLst/>
            <a:gdLst/>
            <a:ahLst/>
            <a:cxnLst/>
            <a:rect l="l" t="t" r="r" b="b"/>
            <a:pathLst>
              <a:path w="1351499" h="995998">
                <a:moveTo>
                  <a:pt x="0" y="166003"/>
                </a:moveTo>
                <a:lnTo>
                  <a:pt x="5629" y="122981"/>
                </a:lnTo>
                <a:lnTo>
                  <a:pt x="21542" y="84163"/>
                </a:lnTo>
                <a:lnTo>
                  <a:pt x="46278" y="51010"/>
                </a:lnTo>
                <a:lnTo>
                  <a:pt x="78377" y="24984"/>
                </a:lnTo>
                <a:lnTo>
                  <a:pt x="116377" y="7544"/>
                </a:lnTo>
                <a:lnTo>
                  <a:pt x="158818" y="152"/>
                </a:lnTo>
                <a:lnTo>
                  <a:pt x="166003" y="0"/>
                </a:lnTo>
                <a:lnTo>
                  <a:pt x="1185496" y="0"/>
                </a:lnTo>
                <a:lnTo>
                  <a:pt x="1228518" y="5629"/>
                </a:lnTo>
                <a:lnTo>
                  <a:pt x="1267336" y="21542"/>
                </a:lnTo>
                <a:lnTo>
                  <a:pt x="1300489" y="46278"/>
                </a:lnTo>
                <a:lnTo>
                  <a:pt x="1326515" y="78377"/>
                </a:lnTo>
                <a:lnTo>
                  <a:pt x="1343955" y="116377"/>
                </a:lnTo>
                <a:lnTo>
                  <a:pt x="1351347" y="158818"/>
                </a:lnTo>
                <a:lnTo>
                  <a:pt x="1351499" y="166003"/>
                </a:lnTo>
                <a:lnTo>
                  <a:pt x="1351499" y="829995"/>
                </a:lnTo>
                <a:lnTo>
                  <a:pt x="1345870" y="873017"/>
                </a:lnTo>
                <a:lnTo>
                  <a:pt x="1329957" y="911835"/>
                </a:lnTo>
                <a:lnTo>
                  <a:pt x="1305221" y="944987"/>
                </a:lnTo>
                <a:lnTo>
                  <a:pt x="1273122" y="971014"/>
                </a:lnTo>
                <a:lnTo>
                  <a:pt x="1235121" y="988454"/>
                </a:lnTo>
                <a:lnTo>
                  <a:pt x="1192681" y="995846"/>
                </a:lnTo>
                <a:lnTo>
                  <a:pt x="1185496" y="995998"/>
                </a:lnTo>
                <a:lnTo>
                  <a:pt x="166003" y="995998"/>
                </a:lnTo>
                <a:lnTo>
                  <a:pt x="122981" y="990369"/>
                </a:lnTo>
                <a:lnTo>
                  <a:pt x="84163" y="974456"/>
                </a:lnTo>
                <a:lnTo>
                  <a:pt x="51010" y="949719"/>
                </a:lnTo>
                <a:lnTo>
                  <a:pt x="24984" y="917621"/>
                </a:lnTo>
                <a:lnTo>
                  <a:pt x="7544" y="879620"/>
                </a:lnTo>
                <a:lnTo>
                  <a:pt x="152" y="837180"/>
                </a:lnTo>
                <a:lnTo>
                  <a:pt x="0" y="829995"/>
                </a:lnTo>
                <a:lnTo>
                  <a:pt x="0" y="166003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777319" y="5688346"/>
            <a:ext cx="380699" cy="315999"/>
          </a:xfrm>
          <a:custGeom>
            <a:avLst/>
            <a:gdLst/>
            <a:ahLst/>
            <a:cxnLst/>
            <a:rect l="l" t="t" r="r" b="b"/>
            <a:pathLst>
              <a:path w="380699" h="315999">
                <a:moveTo>
                  <a:pt x="0" y="315999"/>
                </a:moveTo>
                <a:lnTo>
                  <a:pt x="380699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93285" y="6023039"/>
            <a:ext cx="922018" cy="486206"/>
          </a:xfrm>
          <a:custGeom>
            <a:avLst/>
            <a:gdLst/>
            <a:ahLst/>
            <a:cxnLst/>
            <a:rect l="l" t="t" r="r" b="b"/>
            <a:pathLst>
              <a:path w="922018" h="486206">
                <a:moveTo>
                  <a:pt x="118" y="0"/>
                </a:moveTo>
                <a:lnTo>
                  <a:pt x="0" y="366113"/>
                </a:lnTo>
                <a:lnTo>
                  <a:pt x="13386" y="394941"/>
                </a:lnTo>
                <a:lnTo>
                  <a:pt x="51432" y="421251"/>
                </a:lnTo>
                <a:lnTo>
                  <a:pt x="88913" y="436979"/>
                </a:lnTo>
                <a:lnTo>
                  <a:pt x="134980" y="450970"/>
                </a:lnTo>
                <a:lnTo>
                  <a:pt x="188686" y="462976"/>
                </a:lnTo>
                <a:lnTo>
                  <a:pt x="249081" y="472750"/>
                </a:lnTo>
                <a:lnTo>
                  <a:pt x="281490" y="476722"/>
                </a:lnTo>
                <a:lnTo>
                  <a:pt x="315216" y="480044"/>
                </a:lnTo>
                <a:lnTo>
                  <a:pt x="350139" y="482684"/>
                </a:lnTo>
                <a:lnTo>
                  <a:pt x="386141" y="484612"/>
                </a:lnTo>
                <a:lnTo>
                  <a:pt x="423104" y="485796"/>
                </a:lnTo>
                <a:lnTo>
                  <a:pt x="460909" y="486206"/>
                </a:lnTo>
                <a:lnTo>
                  <a:pt x="498714" y="485821"/>
                </a:lnTo>
                <a:lnTo>
                  <a:pt x="535678" y="484661"/>
                </a:lnTo>
                <a:lnTo>
                  <a:pt x="571682" y="482756"/>
                </a:lnTo>
                <a:lnTo>
                  <a:pt x="606607" y="480139"/>
                </a:lnTo>
                <a:lnTo>
                  <a:pt x="640335" y="476839"/>
                </a:lnTo>
                <a:lnTo>
                  <a:pt x="672747" y="472887"/>
                </a:lnTo>
                <a:lnTo>
                  <a:pt x="703724" y="468315"/>
                </a:lnTo>
                <a:lnTo>
                  <a:pt x="760901" y="457431"/>
                </a:lnTo>
                <a:lnTo>
                  <a:pt x="810915" y="444435"/>
                </a:lnTo>
                <a:lnTo>
                  <a:pt x="852817" y="429572"/>
                </a:lnTo>
                <a:lnTo>
                  <a:pt x="885660" y="413089"/>
                </a:lnTo>
                <a:lnTo>
                  <a:pt x="915859" y="385867"/>
                </a:lnTo>
                <a:lnTo>
                  <a:pt x="922018" y="299"/>
                </a:lnTo>
                <a:lnTo>
                  <a:pt x="920487" y="10136"/>
                </a:lnTo>
                <a:lnTo>
                  <a:pt x="915979" y="19753"/>
                </a:lnTo>
                <a:lnTo>
                  <a:pt x="885779" y="46975"/>
                </a:lnTo>
                <a:lnTo>
                  <a:pt x="852937" y="63458"/>
                </a:lnTo>
                <a:lnTo>
                  <a:pt x="811034" y="78321"/>
                </a:lnTo>
                <a:lnTo>
                  <a:pt x="761020" y="91318"/>
                </a:lnTo>
                <a:lnTo>
                  <a:pt x="703844" y="102201"/>
                </a:lnTo>
                <a:lnTo>
                  <a:pt x="672867" y="106773"/>
                </a:lnTo>
                <a:lnTo>
                  <a:pt x="640455" y="110725"/>
                </a:lnTo>
                <a:lnTo>
                  <a:pt x="606727" y="114025"/>
                </a:lnTo>
                <a:lnTo>
                  <a:pt x="571802" y="116643"/>
                </a:lnTo>
                <a:lnTo>
                  <a:pt x="535798" y="118547"/>
                </a:lnTo>
                <a:lnTo>
                  <a:pt x="498834" y="119707"/>
                </a:lnTo>
                <a:lnTo>
                  <a:pt x="461029" y="120092"/>
                </a:lnTo>
                <a:lnTo>
                  <a:pt x="423224" y="119682"/>
                </a:lnTo>
                <a:lnTo>
                  <a:pt x="386261" y="118498"/>
                </a:lnTo>
                <a:lnTo>
                  <a:pt x="350258" y="116570"/>
                </a:lnTo>
                <a:lnTo>
                  <a:pt x="315335" y="113930"/>
                </a:lnTo>
                <a:lnTo>
                  <a:pt x="281609" y="110608"/>
                </a:lnTo>
                <a:lnTo>
                  <a:pt x="249200" y="106636"/>
                </a:lnTo>
                <a:lnTo>
                  <a:pt x="218226" y="102043"/>
                </a:lnTo>
                <a:lnTo>
                  <a:pt x="161057" y="91122"/>
                </a:lnTo>
                <a:lnTo>
                  <a:pt x="111051" y="78093"/>
                </a:lnTo>
                <a:lnTo>
                  <a:pt x="69158" y="63203"/>
                </a:lnTo>
                <a:lnTo>
                  <a:pt x="36326" y="46698"/>
                </a:lnTo>
                <a:lnTo>
                  <a:pt x="6144" y="19457"/>
                </a:lnTo>
                <a:lnTo>
                  <a:pt x="1642" y="9837"/>
                </a:lnTo>
                <a:lnTo>
                  <a:pt x="118" y="0"/>
                </a:lnTo>
                <a:close/>
              </a:path>
            </a:pathLst>
          </a:custGeom>
          <a:solidFill>
            <a:srgbClr val="E7B3B2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93403" y="5903246"/>
            <a:ext cx="921900" cy="239885"/>
          </a:xfrm>
          <a:custGeom>
            <a:avLst/>
            <a:gdLst/>
            <a:ahLst/>
            <a:cxnLst/>
            <a:rect l="l" t="t" r="r" b="b"/>
            <a:pathLst>
              <a:path w="921900" h="239885">
                <a:moveTo>
                  <a:pt x="0" y="119793"/>
                </a:moveTo>
                <a:lnTo>
                  <a:pt x="1524" y="129630"/>
                </a:lnTo>
                <a:lnTo>
                  <a:pt x="6026" y="139250"/>
                </a:lnTo>
                <a:lnTo>
                  <a:pt x="36208" y="166492"/>
                </a:lnTo>
                <a:lnTo>
                  <a:pt x="69040" y="182996"/>
                </a:lnTo>
                <a:lnTo>
                  <a:pt x="110933" y="197886"/>
                </a:lnTo>
                <a:lnTo>
                  <a:pt x="160939" y="210916"/>
                </a:lnTo>
                <a:lnTo>
                  <a:pt x="218108" y="221836"/>
                </a:lnTo>
                <a:lnTo>
                  <a:pt x="249082" y="226429"/>
                </a:lnTo>
                <a:lnTo>
                  <a:pt x="281491" y="230401"/>
                </a:lnTo>
                <a:lnTo>
                  <a:pt x="315217" y="233723"/>
                </a:lnTo>
                <a:lnTo>
                  <a:pt x="350140" y="236364"/>
                </a:lnTo>
                <a:lnTo>
                  <a:pt x="386143" y="238291"/>
                </a:lnTo>
                <a:lnTo>
                  <a:pt x="423106" y="239476"/>
                </a:lnTo>
                <a:lnTo>
                  <a:pt x="460910" y="239885"/>
                </a:lnTo>
                <a:lnTo>
                  <a:pt x="498716" y="239500"/>
                </a:lnTo>
                <a:lnTo>
                  <a:pt x="535680" y="238340"/>
                </a:lnTo>
                <a:lnTo>
                  <a:pt x="571684" y="236436"/>
                </a:lnTo>
                <a:lnTo>
                  <a:pt x="606609" y="233818"/>
                </a:lnTo>
                <a:lnTo>
                  <a:pt x="640337" y="230518"/>
                </a:lnTo>
                <a:lnTo>
                  <a:pt x="672748" y="226567"/>
                </a:lnTo>
                <a:lnTo>
                  <a:pt x="703726" y="221994"/>
                </a:lnTo>
                <a:lnTo>
                  <a:pt x="760902" y="211111"/>
                </a:lnTo>
                <a:lnTo>
                  <a:pt x="810916" y="198114"/>
                </a:lnTo>
                <a:lnTo>
                  <a:pt x="852819" y="183251"/>
                </a:lnTo>
                <a:lnTo>
                  <a:pt x="885661" y="166768"/>
                </a:lnTo>
                <a:lnTo>
                  <a:pt x="915861" y="139546"/>
                </a:lnTo>
                <a:lnTo>
                  <a:pt x="921900" y="120092"/>
                </a:lnTo>
                <a:lnTo>
                  <a:pt x="920375" y="110255"/>
                </a:lnTo>
                <a:lnTo>
                  <a:pt x="898413" y="82174"/>
                </a:lnTo>
                <a:lnTo>
                  <a:pt x="870468" y="64955"/>
                </a:lnTo>
                <a:lnTo>
                  <a:pt x="832986" y="49227"/>
                </a:lnTo>
                <a:lnTo>
                  <a:pt x="786918" y="35236"/>
                </a:lnTo>
                <a:lnTo>
                  <a:pt x="733213" y="23230"/>
                </a:lnTo>
                <a:lnTo>
                  <a:pt x="672818" y="13456"/>
                </a:lnTo>
                <a:lnTo>
                  <a:pt x="640409" y="9484"/>
                </a:lnTo>
                <a:lnTo>
                  <a:pt x="606683" y="6162"/>
                </a:lnTo>
                <a:lnTo>
                  <a:pt x="571760" y="3521"/>
                </a:lnTo>
                <a:lnTo>
                  <a:pt x="535757" y="1594"/>
                </a:lnTo>
                <a:lnTo>
                  <a:pt x="498794" y="409"/>
                </a:lnTo>
                <a:lnTo>
                  <a:pt x="460989" y="0"/>
                </a:lnTo>
                <a:lnTo>
                  <a:pt x="423184" y="385"/>
                </a:lnTo>
                <a:lnTo>
                  <a:pt x="386220" y="1545"/>
                </a:lnTo>
                <a:lnTo>
                  <a:pt x="350216" y="3449"/>
                </a:lnTo>
                <a:lnTo>
                  <a:pt x="315291" y="6067"/>
                </a:lnTo>
                <a:lnTo>
                  <a:pt x="281563" y="9367"/>
                </a:lnTo>
                <a:lnTo>
                  <a:pt x="249151" y="13318"/>
                </a:lnTo>
                <a:lnTo>
                  <a:pt x="218174" y="17891"/>
                </a:lnTo>
                <a:lnTo>
                  <a:pt x="160998" y="28774"/>
                </a:lnTo>
                <a:lnTo>
                  <a:pt x="110984" y="41771"/>
                </a:lnTo>
                <a:lnTo>
                  <a:pt x="69081" y="56634"/>
                </a:lnTo>
                <a:lnTo>
                  <a:pt x="36238" y="73117"/>
                </a:lnTo>
                <a:lnTo>
                  <a:pt x="6039" y="100339"/>
                </a:lnTo>
                <a:lnTo>
                  <a:pt x="1531" y="109956"/>
                </a:lnTo>
                <a:lnTo>
                  <a:pt x="0" y="119793"/>
                </a:lnTo>
                <a:close/>
              </a:path>
            </a:pathLst>
          </a:custGeom>
          <a:solidFill>
            <a:srgbClr val="F0D2D2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41872" y="5688346"/>
            <a:ext cx="536694" cy="296800"/>
          </a:xfrm>
          <a:custGeom>
            <a:avLst/>
            <a:gdLst/>
            <a:ahLst/>
            <a:cxnLst/>
            <a:rect l="l" t="t" r="r" b="b"/>
            <a:pathLst>
              <a:path w="536694" h="296800">
                <a:moveTo>
                  <a:pt x="0" y="0"/>
                </a:moveTo>
                <a:lnTo>
                  <a:pt x="536694" y="29680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17457" y="6023189"/>
            <a:ext cx="922018" cy="486206"/>
          </a:xfrm>
          <a:custGeom>
            <a:avLst/>
            <a:gdLst/>
            <a:ahLst/>
            <a:cxnLst/>
            <a:rect l="l" t="t" r="r" b="b"/>
            <a:pathLst>
              <a:path w="922018" h="486206">
                <a:moveTo>
                  <a:pt x="119" y="0"/>
                </a:moveTo>
                <a:lnTo>
                  <a:pt x="0" y="366113"/>
                </a:lnTo>
                <a:lnTo>
                  <a:pt x="13387" y="394942"/>
                </a:lnTo>
                <a:lnTo>
                  <a:pt x="51432" y="421251"/>
                </a:lnTo>
                <a:lnTo>
                  <a:pt x="88913" y="436979"/>
                </a:lnTo>
                <a:lnTo>
                  <a:pt x="134981" y="450970"/>
                </a:lnTo>
                <a:lnTo>
                  <a:pt x="188687" y="462976"/>
                </a:lnTo>
                <a:lnTo>
                  <a:pt x="249082" y="472750"/>
                </a:lnTo>
                <a:lnTo>
                  <a:pt x="281491" y="476722"/>
                </a:lnTo>
                <a:lnTo>
                  <a:pt x="315217" y="480044"/>
                </a:lnTo>
                <a:lnTo>
                  <a:pt x="350140" y="482685"/>
                </a:lnTo>
                <a:lnTo>
                  <a:pt x="386143" y="484612"/>
                </a:lnTo>
                <a:lnTo>
                  <a:pt x="423106" y="485797"/>
                </a:lnTo>
                <a:lnTo>
                  <a:pt x="460910" y="486206"/>
                </a:lnTo>
                <a:lnTo>
                  <a:pt x="498716" y="485821"/>
                </a:lnTo>
                <a:lnTo>
                  <a:pt x="535679" y="484661"/>
                </a:lnTo>
                <a:lnTo>
                  <a:pt x="571683" y="482757"/>
                </a:lnTo>
                <a:lnTo>
                  <a:pt x="606608" y="480139"/>
                </a:lnTo>
                <a:lnTo>
                  <a:pt x="640336" y="476839"/>
                </a:lnTo>
                <a:lnTo>
                  <a:pt x="672748" y="472887"/>
                </a:lnTo>
                <a:lnTo>
                  <a:pt x="703725" y="468315"/>
                </a:lnTo>
                <a:lnTo>
                  <a:pt x="760901" y="457432"/>
                </a:lnTo>
                <a:lnTo>
                  <a:pt x="810915" y="444435"/>
                </a:lnTo>
                <a:lnTo>
                  <a:pt x="852818" y="429572"/>
                </a:lnTo>
                <a:lnTo>
                  <a:pt x="885660" y="413089"/>
                </a:lnTo>
                <a:lnTo>
                  <a:pt x="915860" y="385867"/>
                </a:lnTo>
                <a:lnTo>
                  <a:pt x="922018" y="299"/>
                </a:lnTo>
                <a:lnTo>
                  <a:pt x="920487" y="10136"/>
                </a:lnTo>
                <a:lnTo>
                  <a:pt x="915979" y="19753"/>
                </a:lnTo>
                <a:lnTo>
                  <a:pt x="885779" y="46975"/>
                </a:lnTo>
                <a:lnTo>
                  <a:pt x="852937" y="63458"/>
                </a:lnTo>
                <a:lnTo>
                  <a:pt x="811034" y="78321"/>
                </a:lnTo>
                <a:lnTo>
                  <a:pt x="761020" y="91318"/>
                </a:lnTo>
                <a:lnTo>
                  <a:pt x="703844" y="102201"/>
                </a:lnTo>
                <a:lnTo>
                  <a:pt x="672867" y="106774"/>
                </a:lnTo>
                <a:lnTo>
                  <a:pt x="640455" y="110725"/>
                </a:lnTo>
                <a:lnTo>
                  <a:pt x="606727" y="114025"/>
                </a:lnTo>
                <a:lnTo>
                  <a:pt x="571802" y="116643"/>
                </a:lnTo>
                <a:lnTo>
                  <a:pt x="535799" y="118547"/>
                </a:lnTo>
                <a:lnTo>
                  <a:pt x="498835" y="119707"/>
                </a:lnTo>
                <a:lnTo>
                  <a:pt x="461030" y="120092"/>
                </a:lnTo>
                <a:lnTo>
                  <a:pt x="423225" y="119683"/>
                </a:lnTo>
                <a:lnTo>
                  <a:pt x="386262" y="118498"/>
                </a:lnTo>
                <a:lnTo>
                  <a:pt x="350259" y="116571"/>
                </a:lnTo>
                <a:lnTo>
                  <a:pt x="315336" y="113930"/>
                </a:lnTo>
                <a:lnTo>
                  <a:pt x="281610" y="110608"/>
                </a:lnTo>
                <a:lnTo>
                  <a:pt x="249201" y="106636"/>
                </a:lnTo>
                <a:lnTo>
                  <a:pt x="218227" y="102043"/>
                </a:lnTo>
                <a:lnTo>
                  <a:pt x="161058" y="91123"/>
                </a:lnTo>
                <a:lnTo>
                  <a:pt x="111052" y="78093"/>
                </a:lnTo>
                <a:lnTo>
                  <a:pt x="69159" y="63203"/>
                </a:lnTo>
                <a:lnTo>
                  <a:pt x="36327" y="46699"/>
                </a:lnTo>
                <a:lnTo>
                  <a:pt x="6146" y="19457"/>
                </a:lnTo>
                <a:lnTo>
                  <a:pt x="1644" y="9837"/>
                </a:lnTo>
                <a:lnTo>
                  <a:pt x="119" y="0"/>
                </a:lnTo>
                <a:close/>
              </a:path>
            </a:pathLst>
          </a:custGeom>
          <a:solidFill>
            <a:srgbClr val="DAE5BD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217577" y="5903396"/>
            <a:ext cx="921899" cy="239885"/>
          </a:xfrm>
          <a:custGeom>
            <a:avLst/>
            <a:gdLst/>
            <a:ahLst/>
            <a:cxnLst/>
            <a:rect l="l" t="t" r="r" b="b"/>
            <a:pathLst>
              <a:path w="921899" h="239885">
                <a:moveTo>
                  <a:pt x="0" y="119793"/>
                </a:moveTo>
                <a:lnTo>
                  <a:pt x="1524" y="129630"/>
                </a:lnTo>
                <a:lnTo>
                  <a:pt x="6026" y="139250"/>
                </a:lnTo>
                <a:lnTo>
                  <a:pt x="36208" y="166492"/>
                </a:lnTo>
                <a:lnTo>
                  <a:pt x="69040" y="182996"/>
                </a:lnTo>
                <a:lnTo>
                  <a:pt x="110933" y="197886"/>
                </a:lnTo>
                <a:lnTo>
                  <a:pt x="160939" y="210916"/>
                </a:lnTo>
                <a:lnTo>
                  <a:pt x="218108" y="221836"/>
                </a:lnTo>
                <a:lnTo>
                  <a:pt x="249082" y="226429"/>
                </a:lnTo>
                <a:lnTo>
                  <a:pt x="281491" y="230401"/>
                </a:lnTo>
                <a:lnTo>
                  <a:pt x="315217" y="233723"/>
                </a:lnTo>
                <a:lnTo>
                  <a:pt x="350140" y="236364"/>
                </a:lnTo>
                <a:lnTo>
                  <a:pt x="386143" y="238291"/>
                </a:lnTo>
                <a:lnTo>
                  <a:pt x="423106" y="239476"/>
                </a:lnTo>
                <a:lnTo>
                  <a:pt x="460910" y="239885"/>
                </a:lnTo>
                <a:lnTo>
                  <a:pt x="498716" y="239500"/>
                </a:lnTo>
                <a:lnTo>
                  <a:pt x="535679" y="238340"/>
                </a:lnTo>
                <a:lnTo>
                  <a:pt x="571683" y="236436"/>
                </a:lnTo>
                <a:lnTo>
                  <a:pt x="606608" y="233818"/>
                </a:lnTo>
                <a:lnTo>
                  <a:pt x="640336" y="230518"/>
                </a:lnTo>
                <a:lnTo>
                  <a:pt x="672748" y="226567"/>
                </a:lnTo>
                <a:lnTo>
                  <a:pt x="703725" y="221994"/>
                </a:lnTo>
                <a:lnTo>
                  <a:pt x="760901" y="211111"/>
                </a:lnTo>
                <a:lnTo>
                  <a:pt x="810915" y="198114"/>
                </a:lnTo>
                <a:lnTo>
                  <a:pt x="852817" y="183251"/>
                </a:lnTo>
                <a:lnTo>
                  <a:pt x="885660" y="166768"/>
                </a:lnTo>
                <a:lnTo>
                  <a:pt x="915859" y="139546"/>
                </a:lnTo>
                <a:lnTo>
                  <a:pt x="921899" y="120092"/>
                </a:lnTo>
                <a:lnTo>
                  <a:pt x="920374" y="110255"/>
                </a:lnTo>
                <a:lnTo>
                  <a:pt x="898412" y="82173"/>
                </a:lnTo>
                <a:lnTo>
                  <a:pt x="870466" y="64955"/>
                </a:lnTo>
                <a:lnTo>
                  <a:pt x="832985" y="49227"/>
                </a:lnTo>
                <a:lnTo>
                  <a:pt x="786917" y="35236"/>
                </a:lnTo>
                <a:lnTo>
                  <a:pt x="733211" y="23230"/>
                </a:lnTo>
                <a:lnTo>
                  <a:pt x="672816" y="13456"/>
                </a:lnTo>
                <a:lnTo>
                  <a:pt x="640407" y="9484"/>
                </a:lnTo>
                <a:lnTo>
                  <a:pt x="606682" y="6162"/>
                </a:lnTo>
                <a:lnTo>
                  <a:pt x="571758" y="3521"/>
                </a:lnTo>
                <a:lnTo>
                  <a:pt x="535756" y="1594"/>
                </a:lnTo>
                <a:lnTo>
                  <a:pt x="498793" y="409"/>
                </a:lnTo>
                <a:lnTo>
                  <a:pt x="460988" y="0"/>
                </a:lnTo>
                <a:lnTo>
                  <a:pt x="423183" y="385"/>
                </a:lnTo>
                <a:lnTo>
                  <a:pt x="386219" y="1545"/>
                </a:lnTo>
                <a:lnTo>
                  <a:pt x="350215" y="3449"/>
                </a:lnTo>
                <a:lnTo>
                  <a:pt x="315290" y="6067"/>
                </a:lnTo>
                <a:lnTo>
                  <a:pt x="281563" y="9367"/>
                </a:lnTo>
                <a:lnTo>
                  <a:pt x="249151" y="13318"/>
                </a:lnTo>
                <a:lnTo>
                  <a:pt x="218174" y="17891"/>
                </a:lnTo>
                <a:lnTo>
                  <a:pt x="160998" y="28774"/>
                </a:lnTo>
                <a:lnTo>
                  <a:pt x="110984" y="41771"/>
                </a:lnTo>
                <a:lnTo>
                  <a:pt x="69081" y="56634"/>
                </a:lnTo>
                <a:lnTo>
                  <a:pt x="36238" y="73117"/>
                </a:lnTo>
                <a:lnTo>
                  <a:pt x="6039" y="100339"/>
                </a:lnTo>
                <a:lnTo>
                  <a:pt x="1531" y="109956"/>
                </a:lnTo>
                <a:lnTo>
                  <a:pt x="0" y="119793"/>
                </a:lnTo>
                <a:close/>
              </a:path>
            </a:pathLst>
          </a:custGeom>
          <a:solidFill>
            <a:srgbClr val="E9EFD8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815244" y="6206246"/>
            <a:ext cx="1402272" cy="149"/>
          </a:xfrm>
          <a:custGeom>
            <a:avLst/>
            <a:gdLst/>
            <a:ahLst/>
            <a:cxnLst/>
            <a:rect l="l" t="t" r="r" b="b"/>
            <a:pathLst>
              <a:path w="1402272" h="149">
                <a:moveTo>
                  <a:pt x="0" y="149"/>
                </a:moveTo>
                <a:lnTo>
                  <a:pt x="1402272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448711" y="5371280"/>
            <a:ext cx="922018" cy="486206"/>
          </a:xfrm>
          <a:custGeom>
            <a:avLst/>
            <a:gdLst/>
            <a:ahLst/>
            <a:cxnLst/>
            <a:rect l="l" t="t" r="r" b="b"/>
            <a:pathLst>
              <a:path w="922018" h="486206">
                <a:moveTo>
                  <a:pt x="119" y="0"/>
                </a:moveTo>
                <a:lnTo>
                  <a:pt x="0" y="366114"/>
                </a:lnTo>
                <a:lnTo>
                  <a:pt x="13387" y="394942"/>
                </a:lnTo>
                <a:lnTo>
                  <a:pt x="51432" y="421251"/>
                </a:lnTo>
                <a:lnTo>
                  <a:pt x="88913" y="436979"/>
                </a:lnTo>
                <a:lnTo>
                  <a:pt x="134981" y="450970"/>
                </a:lnTo>
                <a:lnTo>
                  <a:pt x="188687" y="462976"/>
                </a:lnTo>
                <a:lnTo>
                  <a:pt x="249082" y="472750"/>
                </a:lnTo>
                <a:lnTo>
                  <a:pt x="281491" y="476722"/>
                </a:lnTo>
                <a:lnTo>
                  <a:pt x="315217" y="480044"/>
                </a:lnTo>
                <a:lnTo>
                  <a:pt x="350140" y="482685"/>
                </a:lnTo>
                <a:lnTo>
                  <a:pt x="386143" y="484612"/>
                </a:lnTo>
                <a:lnTo>
                  <a:pt x="423106" y="485797"/>
                </a:lnTo>
                <a:lnTo>
                  <a:pt x="460910" y="486206"/>
                </a:lnTo>
                <a:lnTo>
                  <a:pt x="498716" y="485821"/>
                </a:lnTo>
                <a:lnTo>
                  <a:pt x="535679" y="484661"/>
                </a:lnTo>
                <a:lnTo>
                  <a:pt x="571683" y="482757"/>
                </a:lnTo>
                <a:lnTo>
                  <a:pt x="606608" y="480139"/>
                </a:lnTo>
                <a:lnTo>
                  <a:pt x="640336" y="476839"/>
                </a:lnTo>
                <a:lnTo>
                  <a:pt x="672748" y="472887"/>
                </a:lnTo>
                <a:lnTo>
                  <a:pt x="703725" y="468315"/>
                </a:lnTo>
                <a:lnTo>
                  <a:pt x="760901" y="457432"/>
                </a:lnTo>
                <a:lnTo>
                  <a:pt x="810915" y="444435"/>
                </a:lnTo>
                <a:lnTo>
                  <a:pt x="852818" y="429572"/>
                </a:lnTo>
                <a:lnTo>
                  <a:pt x="885660" y="413089"/>
                </a:lnTo>
                <a:lnTo>
                  <a:pt x="915860" y="385867"/>
                </a:lnTo>
                <a:lnTo>
                  <a:pt x="922018" y="299"/>
                </a:lnTo>
                <a:lnTo>
                  <a:pt x="920487" y="10136"/>
                </a:lnTo>
                <a:lnTo>
                  <a:pt x="915979" y="19753"/>
                </a:lnTo>
                <a:lnTo>
                  <a:pt x="885779" y="46975"/>
                </a:lnTo>
                <a:lnTo>
                  <a:pt x="852937" y="63458"/>
                </a:lnTo>
                <a:lnTo>
                  <a:pt x="811034" y="78321"/>
                </a:lnTo>
                <a:lnTo>
                  <a:pt x="761020" y="91318"/>
                </a:lnTo>
                <a:lnTo>
                  <a:pt x="703844" y="102201"/>
                </a:lnTo>
                <a:lnTo>
                  <a:pt x="672867" y="106774"/>
                </a:lnTo>
                <a:lnTo>
                  <a:pt x="640455" y="110725"/>
                </a:lnTo>
                <a:lnTo>
                  <a:pt x="606727" y="114025"/>
                </a:lnTo>
                <a:lnTo>
                  <a:pt x="571802" y="116643"/>
                </a:lnTo>
                <a:lnTo>
                  <a:pt x="535799" y="118547"/>
                </a:lnTo>
                <a:lnTo>
                  <a:pt x="498835" y="119707"/>
                </a:lnTo>
                <a:lnTo>
                  <a:pt x="461030" y="120092"/>
                </a:lnTo>
                <a:lnTo>
                  <a:pt x="423225" y="119682"/>
                </a:lnTo>
                <a:lnTo>
                  <a:pt x="386262" y="118498"/>
                </a:lnTo>
                <a:lnTo>
                  <a:pt x="350259" y="116571"/>
                </a:lnTo>
                <a:lnTo>
                  <a:pt x="315336" y="113930"/>
                </a:lnTo>
                <a:lnTo>
                  <a:pt x="281610" y="110608"/>
                </a:lnTo>
                <a:lnTo>
                  <a:pt x="249201" y="106636"/>
                </a:lnTo>
                <a:lnTo>
                  <a:pt x="218227" y="102043"/>
                </a:lnTo>
                <a:lnTo>
                  <a:pt x="161058" y="91122"/>
                </a:lnTo>
                <a:lnTo>
                  <a:pt x="111052" y="78093"/>
                </a:lnTo>
                <a:lnTo>
                  <a:pt x="69159" y="63203"/>
                </a:lnTo>
                <a:lnTo>
                  <a:pt x="36327" y="46699"/>
                </a:lnTo>
                <a:lnTo>
                  <a:pt x="6146" y="19457"/>
                </a:lnTo>
                <a:lnTo>
                  <a:pt x="1644" y="9837"/>
                </a:lnTo>
                <a:lnTo>
                  <a:pt x="119" y="0"/>
                </a:lnTo>
                <a:close/>
              </a:path>
            </a:pathLst>
          </a:custGeom>
          <a:solidFill>
            <a:srgbClr val="95C1E0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48830" y="5251487"/>
            <a:ext cx="921899" cy="239885"/>
          </a:xfrm>
          <a:custGeom>
            <a:avLst/>
            <a:gdLst/>
            <a:ahLst/>
            <a:cxnLst/>
            <a:rect l="l" t="t" r="r" b="b"/>
            <a:pathLst>
              <a:path w="921899" h="239885">
                <a:moveTo>
                  <a:pt x="0" y="119792"/>
                </a:moveTo>
                <a:lnTo>
                  <a:pt x="1524" y="129630"/>
                </a:lnTo>
                <a:lnTo>
                  <a:pt x="6026" y="139250"/>
                </a:lnTo>
                <a:lnTo>
                  <a:pt x="36208" y="166491"/>
                </a:lnTo>
                <a:lnTo>
                  <a:pt x="69040" y="182996"/>
                </a:lnTo>
                <a:lnTo>
                  <a:pt x="110933" y="197886"/>
                </a:lnTo>
                <a:lnTo>
                  <a:pt x="160939" y="210915"/>
                </a:lnTo>
                <a:lnTo>
                  <a:pt x="218108" y="221836"/>
                </a:lnTo>
                <a:lnTo>
                  <a:pt x="249082" y="226428"/>
                </a:lnTo>
                <a:lnTo>
                  <a:pt x="281491" y="230401"/>
                </a:lnTo>
                <a:lnTo>
                  <a:pt x="315217" y="233723"/>
                </a:lnTo>
                <a:lnTo>
                  <a:pt x="350140" y="236363"/>
                </a:lnTo>
                <a:lnTo>
                  <a:pt x="386143" y="238291"/>
                </a:lnTo>
                <a:lnTo>
                  <a:pt x="423106" y="239475"/>
                </a:lnTo>
                <a:lnTo>
                  <a:pt x="460910" y="239885"/>
                </a:lnTo>
                <a:lnTo>
                  <a:pt x="498716" y="239500"/>
                </a:lnTo>
                <a:lnTo>
                  <a:pt x="535679" y="238340"/>
                </a:lnTo>
                <a:lnTo>
                  <a:pt x="571683" y="236435"/>
                </a:lnTo>
                <a:lnTo>
                  <a:pt x="606608" y="233818"/>
                </a:lnTo>
                <a:lnTo>
                  <a:pt x="640336" y="230518"/>
                </a:lnTo>
                <a:lnTo>
                  <a:pt x="672748" y="226566"/>
                </a:lnTo>
                <a:lnTo>
                  <a:pt x="703725" y="221994"/>
                </a:lnTo>
                <a:lnTo>
                  <a:pt x="760901" y="211110"/>
                </a:lnTo>
                <a:lnTo>
                  <a:pt x="810915" y="198114"/>
                </a:lnTo>
                <a:lnTo>
                  <a:pt x="852817" y="183250"/>
                </a:lnTo>
                <a:lnTo>
                  <a:pt x="885660" y="166767"/>
                </a:lnTo>
                <a:lnTo>
                  <a:pt x="915859" y="139545"/>
                </a:lnTo>
                <a:lnTo>
                  <a:pt x="921899" y="120092"/>
                </a:lnTo>
                <a:lnTo>
                  <a:pt x="920374" y="110254"/>
                </a:lnTo>
                <a:lnTo>
                  <a:pt x="898412" y="82173"/>
                </a:lnTo>
                <a:lnTo>
                  <a:pt x="870467" y="64955"/>
                </a:lnTo>
                <a:lnTo>
                  <a:pt x="832986" y="49227"/>
                </a:lnTo>
                <a:lnTo>
                  <a:pt x="786918" y="35236"/>
                </a:lnTo>
                <a:lnTo>
                  <a:pt x="733212" y="23230"/>
                </a:lnTo>
                <a:lnTo>
                  <a:pt x="672817" y="13456"/>
                </a:lnTo>
                <a:lnTo>
                  <a:pt x="640408" y="9484"/>
                </a:lnTo>
                <a:lnTo>
                  <a:pt x="606682" y="6162"/>
                </a:lnTo>
                <a:lnTo>
                  <a:pt x="571759" y="3521"/>
                </a:lnTo>
                <a:lnTo>
                  <a:pt x="535756" y="1594"/>
                </a:lnTo>
                <a:lnTo>
                  <a:pt x="498793" y="409"/>
                </a:lnTo>
                <a:lnTo>
                  <a:pt x="460988" y="0"/>
                </a:lnTo>
                <a:lnTo>
                  <a:pt x="423183" y="385"/>
                </a:lnTo>
                <a:lnTo>
                  <a:pt x="386219" y="1545"/>
                </a:lnTo>
                <a:lnTo>
                  <a:pt x="350215" y="3449"/>
                </a:lnTo>
                <a:lnTo>
                  <a:pt x="315290" y="6067"/>
                </a:lnTo>
                <a:lnTo>
                  <a:pt x="281563" y="9367"/>
                </a:lnTo>
                <a:lnTo>
                  <a:pt x="249151" y="13318"/>
                </a:lnTo>
                <a:lnTo>
                  <a:pt x="218174" y="17891"/>
                </a:lnTo>
                <a:lnTo>
                  <a:pt x="160998" y="28774"/>
                </a:lnTo>
                <a:lnTo>
                  <a:pt x="110984" y="41771"/>
                </a:lnTo>
                <a:lnTo>
                  <a:pt x="69081" y="56634"/>
                </a:lnTo>
                <a:lnTo>
                  <a:pt x="36238" y="73117"/>
                </a:lnTo>
                <a:lnTo>
                  <a:pt x="6039" y="100339"/>
                </a:lnTo>
                <a:lnTo>
                  <a:pt x="1531" y="109955"/>
                </a:lnTo>
                <a:lnTo>
                  <a:pt x="0" y="119792"/>
                </a:lnTo>
                <a:close/>
              </a:path>
            </a:pathLst>
          </a:custGeom>
          <a:solidFill>
            <a:srgbClr val="C2DAEC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41872" y="5554336"/>
            <a:ext cx="1406898" cy="149"/>
          </a:xfrm>
          <a:custGeom>
            <a:avLst/>
            <a:gdLst/>
            <a:ahLst/>
            <a:cxnLst/>
            <a:rect l="l" t="t" r="r" b="b"/>
            <a:pathLst>
              <a:path w="1406898" h="149">
                <a:moveTo>
                  <a:pt x="0" y="149"/>
                </a:moveTo>
                <a:lnTo>
                  <a:pt x="1406898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139416" y="5857486"/>
            <a:ext cx="770204" cy="349059"/>
          </a:xfrm>
          <a:custGeom>
            <a:avLst/>
            <a:gdLst/>
            <a:ahLst/>
            <a:cxnLst/>
            <a:rect l="l" t="t" r="r" b="b"/>
            <a:pathLst>
              <a:path w="770204" h="349059">
                <a:moveTo>
                  <a:pt x="770204" y="0"/>
                </a:moveTo>
                <a:lnTo>
                  <a:pt x="0" y="349059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354393" y="4838288"/>
            <a:ext cx="138232" cy="1064958"/>
          </a:xfrm>
          <a:custGeom>
            <a:avLst/>
            <a:gdLst/>
            <a:ahLst/>
            <a:cxnLst/>
            <a:rect l="l" t="t" r="r" b="b"/>
            <a:pathLst>
              <a:path w="138232" h="1064958">
                <a:moveTo>
                  <a:pt x="0" y="1064958"/>
                </a:moveTo>
                <a:lnTo>
                  <a:pt x="138232" y="0"/>
                </a:lnTo>
              </a:path>
            </a:pathLst>
          </a:custGeom>
          <a:ln w="19049">
            <a:solidFill>
              <a:srgbClr val="79797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492626" y="4838287"/>
            <a:ext cx="836793" cy="412898"/>
          </a:xfrm>
          <a:custGeom>
            <a:avLst/>
            <a:gdLst/>
            <a:ahLst/>
            <a:cxnLst/>
            <a:rect l="l" t="t" r="r" b="b"/>
            <a:pathLst>
              <a:path w="836793" h="412898">
                <a:moveTo>
                  <a:pt x="836793" y="412898"/>
                </a:move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459765" y="4838287"/>
            <a:ext cx="218799" cy="1065108"/>
          </a:xfrm>
          <a:custGeom>
            <a:avLst/>
            <a:gdLst/>
            <a:ahLst/>
            <a:cxnLst/>
            <a:rect l="l" t="t" r="r" b="b"/>
            <a:pathLst>
              <a:path w="218799" h="1065108">
                <a:moveTo>
                  <a:pt x="218799" y="1065108"/>
                </a:moveTo>
                <a:lnTo>
                  <a:pt x="0" y="0"/>
                </a:lnTo>
              </a:path>
            </a:pathLst>
          </a:custGeom>
          <a:ln w="19049">
            <a:solidFill>
              <a:srgbClr val="79797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909820" y="4838288"/>
            <a:ext cx="558401" cy="413199"/>
          </a:xfrm>
          <a:custGeom>
            <a:avLst/>
            <a:gdLst/>
            <a:ahLst/>
            <a:cxnLst/>
            <a:rect l="l" t="t" r="r" b="b"/>
            <a:pathLst>
              <a:path w="558401" h="413199">
                <a:moveTo>
                  <a:pt x="0" y="413199"/>
                </a:moveTo>
                <a:lnTo>
                  <a:pt x="558401" y="0"/>
                </a:lnTo>
              </a:path>
            </a:pathLst>
          </a:custGeom>
          <a:ln w="19049">
            <a:solidFill>
              <a:srgbClr val="79797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780016" y="4908853"/>
            <a:ext cx="594471" cy="342633"/>
          </a:xfrm>
          <a:custGeom>
            <a:avLst/>
            <a:gdLst/>
            <a:ahLst/>
            <a:cxnLst/>
            <a:rect l="l" t="t" r="r" b="b"/>
            <a:pathLst>
              <a:path w="594471" h="342633">
                <a:moveTo>
                  <a:pt x="0" y="342633"/>
                </a:moveTo>
                <a:lnTo>
                  <a:pt x="594471" y="0"/>
                </a:lnTo>
              </a:path>
            </a:pathLst>
          </a:custGeom>
          <a:ln w="19049">
            <a:solidFill>
              <a:srgbClr val="79797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809327" y="2011557"/>
            <a:ext cx="5368217" cy="437598"/>
          </a:xfrm>
          <a:custGeom>
            <a:avLst/>
            <a:gdLst/>
            <a:ahLst/>
            <a:cxnLst/>
            <a:rect l="l" t="t" r="r" b="b"/>
            <a:pathLst>
              <a:path w="5368217" h="437598">
                <a:moveTo>
                  <a:pt x="0" y="72934"/>
                </a:moveTo>
                <a:lnTo>
                  <a:pt x="21" y="366470"/>
                </a:lnTo>
                <a:lnTo>
                  <a:pt x="13051" y="406310"/>
                </a:lnTo>
                <a:lnTo>
                  <a:pt x="44938" y="432032"/>
                </a:lnTo>
                <a:lnTo>
                  <a:pt x="72936" y="437598"/>
                </a:lnTo>
                <a:lnTo>
                  <a:pt x="5297088" y="437576"/>
                </a:lnTo>
                <a:lnTo>
                  <a:pt x="5336928" y="424547"/>
                </a:lnTo>
                <a:lnTo>
                  <a:pt x="5362650" y="392660"/>
                </a:lnTo>
                <a:lnTo>
                  <a:pt x="5368217" y="364663"/>
                </a:lnTo>
                <a:lnTo>
                  <a:pt x="5368195" y="71129"/>
                </a:lnTo>
                <a:lnTo>
                  <a:pt x="5355166" y="31288"/>
                </a:lnTo>
                <a:lnTo>
                  <a:pt x="5323279" y="5566"/>
                </a:lnTo>
                <a:lnTo>
                  <a:pt x="5295282" y="0"/>
                </a:lnTo>
                <a:lnTo>
                  <a:pt x="71129" y="21"/>
                </a:lnTo>
                <a:lnTo>
                  <a:pt x="31288" y="13051"/>
                </a:lnTo>
                <a:lnTo>
                  <a:pt x="5566" y="44938"/>
                </a:lnTo>
                <a:lnTo>
                  <a:pt x="0" y="72934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809327" y="2011557"/>
            <a:ext cx="5368216" cy="437598"/>
          </a:xfrm>
          <a:custGeom>
            <a:avLst/>
            <a:gdLst/>
            <a:ahLst/>
            <a:cxnLst/>
            <a:rect l="l" t="t" r="r" b="b"/>
            <a:pathLst>
              <a:path w="5368216" h="437598">
                <a:moveTo>
                  <a:pt x="0" y="72935"/>
                </a:moveTo>
                <a:lnTo>
                  <a:pt x="12104" y="32681"/>
                </a:lnTo>
                <a:lnTo>
                  <a:pt x="43373" y="6239"/>
                </a:lnTo>
                <a:lnTo>
                  <a:pt x="72935" y="0"/>
                </a:lnTo>
                <a:lnTo>
                  <a:pt x="5295280" y="0"/>
                </a:lnTo>
                <a:lnTo>
                  <a:pt x="5335535" y="12104"/>
                </a:lnTo>
                <a:lnTo>
                  <a:pt x="5361977" y="43373"/>
                </a:lnTo>
                <a:lnTo>
                  <a:pt x="5368216" y="72935"/>
                </a:lnTo>
                <a:lnTo>
                  <a:pt x="5368216" y="364663"/>
                </a:lnTo>
                <a:lnTo>
                  <a:pt x="5356112" y="404917"/>
                </a:lnTo>
                <a:lnTo>
                  <a:pt x="5324843" y="431359"/>
                </a:lnTo>
                <a:lnTo>
                  <a:pt x="5295280" y="437598"/>
                </a:lnTo>
                <a:lnTo>
                  <a:pt x="72935" y="437598"/>
                </a:lnTo>
                <a:lnTo>
                  <a:pt x="32681" y="425494"/>
                </a:lnTo>
                <a:lnTo>
                  <a:pt x="6239" y="394224"/>
                </a:lnTo>
                <a:lnTo>
                  <a:pt x="0" y="364663"/>
                </a:lnTo>
                <a:lnTo>
                  <a:pt x="0" y="72935"/>
                </a:lnTo>
                <a:close/>
              </a:path>
            </a:pathLst>
          </a:custGeom>
          <a:ln w="19049">
            <a:solidFill>
              <a:srgbClr val="79797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78644" y="1270534"/>
            <a:ext cx="1351499" cy="437598"/>
          </a:xfrm>
          <a:custGeom>
            <a:avLst/>
            <a:gdLst/>
            <a:ahLst/>
            <a:cxnLst/>
            <a:rect l="l" t="t" r="r" b="b"/>
            <a:pathLst>
              <a:path w="1351499" h="437598">
                <a:moveTo>
                  <a:pt x="0" y="72936"/>
                </a:moveTo>
                <a:lnTo>
                  <a:pt x="21" y="366469"/>
                </a:lnTo>
                <a:lnTo>
                  <a:pt x="13051" y="406310"/>
                </a:lnTo>
                <a:lnTo>
                  <a:pt x="44937" y="432031"/>
                </a:lnTo>
                <a:lnTo>
                  <a:pt x="72934" y="437598"/>
                </a:lnTo>
                <a:lnTo>
                  <a:pt x="1280370" y="437576"/>
                </a:lnTo>
                <a:lnTo>
                  <a:pt x="1320211" y="424547"/>
                </a:lnTo>
                <a:lnTo>
                  <a:pt x="1345932" y="392660"/>
                </a:lnTo>
                <a:lnTo>
                  <a:pt x="1351499" y="364663"/>
                </a:lnTo>
                <a:lnTo>
                  <a:pt x="1351477" y="71128"/>
                </a:lnTo>
                <a:lnTo>
                  <a:pt x="1338447" y="31288"/>
                </a:lnTo>
                <a:lnTo>
                  <a:pt x="1306560" y="5566"/>
                </a:lnTo>
                <a:lnTo>
                  <a:pt x="1278563" y="0"/>
                </a:lnTo>
                <a:lnTo>
                  <a:pt x="71128" y="21"/>
                </a:lnTo>
                <a:lnTo>
                  <a:pt x="31287" y="13051"/>
                </a:lnTo>
                <a:lnTo>
                  <a:pt x="5566" y="44938"/>
                </a:lnTo>
                <a:lnTo>
                  <a:pt x="0" y="72936"/>
                </a:lnTo>
                <a:close/>
              </a:path>
            </a:pathLst>
          </a:custGeom>
          <a:solidFill>
            <a:srgbClr val="D9D7F0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678644" y="1270534"/>
            <a:ext cx="1351499" cy="437598"/>
          </a:xfrm>
          <a:custGeom>
            <a:avLst/>
            <a:gdLst/>
            <a:ahLst/>
            <a:cxnLst/>
            <a:rect l="l" t="t" r="r" b="b"/>
            <a:pathLst>
              <a:path w="1351499" h="437598">
                <a:moveTo>
                  <a:pt x="0" y="72935"/>
                </a:moveTo>
                <a:lnTo>
                  <a:pt x="12104" y="32681"/>
                </a:lnTo>
                <a:lnTo>
                  <a:pt x="43373" y="6239"/>
                </a:lnTo>
                <a:lnTo>
                  <a:pt x="72935" y="0"/>
                </a:lnTo>
                <a:lnTo>
                  <a:pt x="1278564" y="0"/>
                </a:lnTo>
                <a:lnTo>
                  <a:pt x="1318818" y="12104"/>
                </a:lnTo>
                <a:lnTo>
                  <a:pt x="1345260" y="43373"/>
                </a:lnTo>
                <a:lnTo>
                  <a:pt x="1351499" y="72935"/>
                </a:lnTo>
                <a:lnTo>
                  <a:pt x="1351499" y="364663"/>
                </a:lnTo>
                <a:lnTo>
                  <a:pt x="1339394" y="404917"/>
                </a:lnTo>
                <a:lnTo>
                  <a:pt x="1308125" y="431359"/>
                </a:lnTo>
                <a:lnTo>
                  <a:pt x="1278564" y="437598"/>
                </a:lnTo>
                <a:lnTo>
                  <a:pt x="72935" y="437598"/>
                </a:lnTo>
                <a:lnTo>
                  <a:pt x="32681" y="425494"/>
                </a:lnTo>
                <a:lnTo>
                  <a:pt x="6239" y="394224"/>
                </a:lnTo>
                <a:lnTo>
                  <a:pt x="0" y="364663"/>
                </a:lnTo>
                <a:lnTo>
                  <a:pt x="0" y="72935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816877" y="1390855"/>
            <a:ext cx="1351498" cy="437598"/>
          </a:xfrm>
          <a:custGeom>
            <a:avLst/>
            <a:gdLst/>
            <a:ahLst/>
            <a:cxnLst/>
            <a:rect l="l" t="t" r="r" b="b"/>
            <a:pathLst>
              <a:path w="1351498" h="437598">
                <a:moveTo>
                  <a:pt x="0" y="72936"/>
                </a:moveTo>
                <a:lnTo>
                  <a:pt x="21" y="366469"/>
                </a:lnTo>
                <a:lnTo>
                  <a:pt x="13051" y="406310"/>
                </a:lnTo>
                <a:lnTo>
                  <a:pt x="44937" y="432031"/>
                </a:lnTo>
                <a:lnTo>
                  <a:pt x="72934" y="437598"/>
                </a:lnTo>
                <a:lnTo>
                  <a:pt x="1280369" y="437576"/>
                </a:lnTo>
                <a:lnTo>
                  <a:pt x="1320210" y="424547"/>
                </a:lnTo>
                <a:lnTo>
                  <a:pt x="1345931" y="392660"/>
                </a:lnTo>
                <a:lnTo>
                  <a:pt x="1351498" y="364663"/>
                </a:lnTo>
                <a:lnTo>
                  <a:pt x="1351476" y="71129"/>
                </a:lnTo>
                <a:lnTo>
                  <a:pt x="1338447" y="31288"/>
                </a:lnTo>
                <a:lnTo>
                  <a:pt x="1306560" y="5566"/>
                </a:lnTo>
                <a:lnTo>
                  <a:pt x="1278563" y="0"/>
                </a:lnTo>
                <a:lnTo>
                  <a:pt x="71128" y="21"/>
                </a:lnTo>
                <a:lnTo>
                  <a:pt x="31287" y="13051"/>
                </a:lnTo>
                <a:lnTo>
                  <a:pt x="5566" y="44938"/>
                </a:lnTo>
                <a:lnTo>
                  <a:pt x="0" y="72936"/>
                </a:lnTo>
                <a:close/>
              </a:path>
            </a:pathLst>
          </a:custGeom>
          <a:solidFill>
            <a:srgbClr val="D9D7F0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816877" y="1390855"/>
            <a:ext cx="1351499" cy="437598"/>
          </a:xfrm>
          <a:custGeom>
            <a:avLst/>
            <a:gdLst/>
            <a:ahLst/>
            <a:cxnLst/>
            <a:rect l="l" t="t" r="r" b="b"/>
            <a:pathLst>
              <a:path w="1351499" h="437598">
                <a:moveTo>
                  <a:pt x="0" y="72935"/>
                </a:moveTo>
                <a:lnTo>
                  <a:pt x="12104" y="32681"/>
                </a:lnTo>
                <a:lnTo>
                  <a:pt x="43373" y="6239"/>
                </a:lnTo>
                <a:lnTo>
                  <a:pt x="72935" y="0"/>
                </a:lnTo>
                <a:lnTo>
                  <a:pt x="1278564" y="0"/>
                </a:lnTo>
                <a:lnTo>
                  <a:pt x="1318818" y="12104"/>
                </a:lnTo>
                <a:lnTo>
                  <a:pt x="1345260" y="43373"/>
                </a:lnTo>
                <a:lnTo>
                  <a:pt x="1351499" y="72935"/>
                </a:lnTo>
                <a:lnTo>
                  <a:pt x="1351499" y="364663"/>
                </a:lnTo>
                <a:lnTo>
                  <a:pt x="1339395" y="404917"/>
                </a:lnTo>
                <a:lnTo>
                  <a:pt x="1308126" y="431359"/>
                </a:lnTo>
                <a:lnTo>
                  <a:pt x="1278564" y="437598"/>
                </a:lnTo>
                <a:lnTo>
                  <a:pt x="72935" y="437598"/>
                </a:lnTo>
                <a:lnTo>
                  <a:pt x="32681" y="425494"/>
                </a:lnTo>
                <a:lnTo>
                  <a:pt x="6239" y="394225"/>
                </a:lnTo>
                <a:lnTo>
                  <a:pt x="0" y="364663"/>
                </a:lnTo>
                <a:lnTo>
                  <a:pt x="0" y="72935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790605" y="2646779"/>
            <a:ext cx="1351495" cy="907312"/>
          </a:xfrm>
          <a:custGeom>
            <a:avLst/>
            <a:gdLst/>
            <a:ahLst/>
            <a:cxnLst/>
            <a:rect l="l" t="t" r="r" b="b"/>
            <a:pathLst>
              <a:path w="1351495" h="907312">
                <a:moveTo>
                  <a:pt x="0" y="151221"/>
                </a:moveTo>
                <a:lnTo>
                  <a:pt x="0" y="756090"/>
                </a:lnTo>
                <a:lnTo>
                  <a:pt x="498" y="768454"/>
                </a:lnTo>
                <a:lnTo>
                  <a:pt x="9943" y="810135"/>
                </a:lnTo>
                <a:lnTo>
                  <a:pt x="30028" y="846550"/>
                </a:lnTo>
                <a:lnTo>
                  <a:pt x="58993" y="875941"/>
                </a:lnTo>
                <a:lnTo>
                  <a:pt x="95077" y="896547"/>
                </a:lnTo>
                <a:lnTo>
                  <a:pt x="136520" y="906606"/>
                </a:lnTo>
                <a:lnTo>
                  <a:pt x="151221" y="907312"/>
                </a:lnTo>
                <a:lnTo>
                  <a:pt x="1200274" y="907312"/>
                </a:lnTo>
                <a:lnTo>
                  <a:pt x="1240922" y="901786"/>
                </a:lnTo>
                <a:lnTo>
                  <a:pt x="1279289" y="885052"/>
                </a:lnTo>
                <a:lnTo>
                  <a:pt x="1311217" y="858851"/>
                </a:lnTo>
                <a:lnTo>
                  <a:pt x="1334946" y="824944"/>
                </a:lnTo>
                <a:lnTo>
                  <a:pt x="1348717" y="785092"/>
                </a:lnTo>
                <a:lnTo>
                  <a:pt x="1351495" y="756090"/>
                </a:lnTo>
                <a:lnTo>
                  <a:pt x="1351495" y="151221"/>
                </a:lnTo>
                <a:lnTo>
                  <a:pt x="1345970" y="110572"/>
                </a:lnTo>
                <a:lnTo>
                  <a:pt x="1329235" y="72206"/>
                </a:lnTo>
                <a:lnTo>
                  <a:pt x="1303034" y="40278"/>
                </a:lnTo>
                <a:lnTo>
                  <a:pt x="1269128" y="16548"/>
                </a:lnTo>
                <a:lnTo>
                  <a:pt x="1229276" y="2778"/>
                </a:lnTo>
                <a:lnTo>
                  <a:pt x="1200274" y="0"/>
                </a:lnTo>
                <a:lnTo>
                  <a:pt x="151221" y="0"/>
                </a:lnTo>
                <a:lnTo>
                  <a:pt x="110572" y="5525"/>
                </a:lnTo>
                <a:lnTo>
                  <a:pt x="72206" y="22259"/>
                </a:lnTo>
                <a:lnTo>
                  <a:pt x="40278" y="48460"/>
                </a:lnTo>
                <a:lnTo>
                  <a:pt x="16548" y="82367"/>
                </a:lnTo>
                <a:lnTo>
                  <a:pt x="2778" y="122219"/>
                </a:lnTo>
                <a:lnTo>
                  <a:pt x="0" y="151221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790605" y="2646779"/>
            <a:ext cx="1351496" cy="907312"/>
          </a:xfrm>
          <a:custGeom>
            <a:avLst/>
            <a:gdLst/>
            <a:ahLst/>
            <a:cxnLst/>
            <a:rect l="l" t="t" r="r" b="b"/>
            <a:pathLst>
              <a:path w="1351496" h="907312">
                <a:moveTo>
                  <a:pt x="0" y="151222"/>
                </a:moveTo>
                <a:lnTo>
                  <a:pt x="6153" y="108384"/>
                </a:lnTo>
                <a:lnTo>
                  <a:pt x="23438" y="70318"/>
                </a:lnTo>
                <a:lnTo>
                  <a:pt x="50096" y="38784"/>
                </a:lnTo>
                <a:lnTo>
                  <a:pt x="84366" y="15543"/>
                </a:lnTo>
                <a:lnTo>
                  <a:pt x="124487" y="2355"/>
                </a:lnTo>
                <a:lnTo>
                  <a:pt x="151221" y="0"/>
                </a:lnTo>
                <a:lnTo>
                  <a:pt x="1200274" y="0"/>
                </a:lnTo>
                <a:lnTo>
                  <a:pt x="1243112" y="6153"/>
                </a:lnTo>
                <a:lnTo>
                  <a:pt x="1281178" y="23438"/>
                </a:lnTo>
                <a:lnTo>
                  <a:pt x="1312711" y="50096"/>
                </a:lnTo>
                <a:lnTo>
                  <a:pt x="1335952" y="84366"/>
                </a:lnTo>
                <a:lnTo>
                  <a:pt x="1349140" y="124487"/>
                </a:lnTo>
                <a:lnTo>
                  <a:pt x="1351496" y="151222"/>
                </a:lnTo>
                <a:lnTo>
                  <a:pt x="1351496" y="756090"/>
                </a:lnTo>
                <a:lnTo>
                  <a:pt x="1345343" y="798928"/>
                </a:lnTo>
                <a:lnTo>
                  <a:pt x="1328057" y="836994"/>
                </a:lnTo>
                <a:lnTo>
                  <a:pt x="1301399" y="868528"/>
                </a:lnTo>
                <a:lnTo>
                  <a:pt x="1267129" y="891769"/>
                </a:lnTo>
                <a:lnTo>
                  <a:pt x="1227008" y="904956"/>
                </a:lnTo>
                <a:lnTo>
                  <a:pt x="1200274" y="907312"/>
                </a:lnTo>
                <a:lnTo>
                  <a:pt x="151221" y="907312"/>
                </a:lnTo>
                <a:lnTo>
                  <a:pt x="108383" y="901159"/>
                </a:lnTo>
                <a:lnTo>
                  <a:pt x="70317" y="883873"/>
                </a:lnTo>
                <a:lnTo>
                  <a:pt x="38784" y="857215"/>
                </a:lnTo>
                <a:lnTo>
                  <a:pt x="15543" y="822946"/>
                </a:lnTo>
                <a:lnTo>
                  <a:pt x="2355" y="782825"/>
                </a:lnTo>
                <a:lnTo>
                  <a:pt x="0" y="756090"/>
                </a:lnTo>
                <a:lnTo>
                  <a:pt x="0" y="151222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818895" y="2646779"/>
            <a:ext cx="1351497" cy="907312"/>
          </a:xfrm>
          <a:custGeom>
            <a:avLst/>
            <a:gdLst/>
            <a:ahLst/>
            <a:cxnLst/>
            <a:rect l="l" t="t" r="r" b="b"/>
            <a:pathLst>
              <a:path w="1351497" h="907312">
                <a:moveTo>
                  <a:pt x="0" y="151221"/>
                </a:moveTo>
                <a:lnTo>
                  <a:pt x="0" y="756090"/>
                </a:lnTo>
                <a:lnTo>
                  <a:pt x="498" y="768455"/>
                </a:lnTo>
                <a:lnTo>
                  <a:pt x="9943" y="810135"/>
                </a:lnTo>
                <a:lnTo>
                  <a:pt x="30029" y="846551"/>
                </a:lnTo>
                <a:lnTo>
                  <a:pt x="58994" y="875941"/>
                </a:lnTo>
                <a:lnTo>
                  <a:pt x="95078" y="896547"/>
                </a:lnTo>
                <a:lnTo>
                  <a:pt x="136521" y="906606"/>
                </a:lnTo>
                <a:lnTo>
                  <a:pt x="151222" y="907312"/>
                </a:lnTo>
                <a:lnTo>
                  <a:pt x="1200274" y="907312"/>
                </a:lnTo>
                <a:lnTo>
                  <a:pt x="1240924" y="901786"/>
                </a:lnTo>
                <a:lnTo>
                  <a:pt x="1279290" y="885051"/>
                </a:lnTo>
                <a:lnTo>
                  <a:pt x="1311218" y="858851"/>
                </a:lnTo>
                <a:lnTo>
                  <a:pt x="1334948" y="824944"/>
                </a:lnTo>
                <a:lnTo>
                  <a:pt x="1348718" y="785092"/>
                </a:lnTo>
                <a:lnTo>
                  <a:pt x="1351497" y="756090"/>
                </a:lnTo>
                <a:lnTo>
                  <a:pt x="1351497" y="151221"/>
                </a:lnTo>
                <a:lnTo>
                  <a:pt x="1345971" y="110571"/>
                </a:lnTo>
                <a:lnTo>
                  <a:pt x="1329236" y="72205"/>
                </a:lnTo>
                <a:lnTo>
                  <a:pt x="1303035" y="40277"/>
                </a:lnTo>
                <a:lnTo>
                  <a:pt x="1269128" y="16548"/>
                </a:lnTo>
                <a:lnTo>
                  <a:pt x="1229276" y="2778"/>
                </a:lnTo>
                <a:lnTo>
                  <a:pt x="1200274" y="0"/>
                </a:lnTo>
                <a:lnTo>
                  <a:pt x="151222" y="0"/>
                </a:lnTo>
                <a:lnTo>
                  <a:pt x="110572" y="5525"/>
                </a:lnTo>
                <a:lnTo>
                  <a:pt x="72206" y="22260"/>
                </a:lnTo>
                <a:lnTo>
                  <a:pt x="40278" y="48460"/>
                </a:lnTo>
                <a:lnTo>
                  <a:pt x="16548" y="82367"/>
                </a:lnTo>
                <a:lnTo>
                  <a:pt x="2778" y="122219"/>
                </a:lnTo>
                <a:lnTo>
                  <a:pt x="0" y="151221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818895" y="2646779"/>
            <a:ext cx="1351496" cy="907312"/>
          </a:xfrm>
          <a:custGeom>
            <a:avLst/>
            <a:gdLst/>
            <a:ahLst/>
            <a:cxnLst/>
            <a:rect l="l" t="t" r="r" b="b"/>
            <a:pathLst>
              <a:path w="1351496" h="907312">
                <a:moveTo>
                  <a:pt x="0" y="151222"/>
                </a:moveTo>
                <a:lnTo>
                  <a:pt x="6153" y="108384"/>
                </a:lnTo>
                <a:lnTo>
                  <a:pt x="23438" y="70318"/>
                </a:lnTo>
                <a:lnTo>
                  <a:pt x="50096" y="38784"/>
                </a:lnTo>
                <a:lnTo>
                  <a:pt x="84366" y="15543"/>
                </a:lnTo>
                <a:lnTo>
                  <a:pt x="124487" y="2355"/>
                </a:lnTo>
                <a:lnTo>
                  <a:pt x="151221" y="0"/>
                </a:lnTo>
                <a:lnTo>
                  <a:pt x="1200274" y="0"/>
                </a:lnTo>
                <a:lnTo>
                  <a:pt x="1243112" y="6153"/>
                </a:lnTo>
                <a:lnTo>
                  <a:pt x="1281178" y="23438"/>
                </a:lnTo>
                <a:lnTo>
                  <a:pt x="1312712" y="50096"/>
                </a:lnTo>
                <a:lnTo>
                  <a:pt x="1335953" y="84366"/>
                </a:lnTo>
                <a:lnTo>
                  <a:pt x="1349140" y="124487"/>
                </a:lnTo>
                <a:lnTo>
                  <a:pt x="1351496" y="151222"/>
                </a:lnTo>
                <a:lnTo>
                  <a:pt x="1351496" y="756090"/>
                </a:lnTo>
                <a:lnTo>
                  <a:pt x="1345343" y="798928"/>
                </a:lnTo>
                <a:lnTo>
                  <a:pt x="1328057" y="836994"/>
                </a:lnTo>
                <a:lnTo>
                  <a:pt x="1301399" y="868528"/>
                </a:lnTo>
                <a:lnTo>
                  <a:pt x="1267130" y="891769"/>
                </a:lnTo>
                <a:lnTo>
                  <a:pt x="1227009" y="904956"/>
                </a:lnTo>
                <a:lnTo>
                  <a:pt x="1200274" y="907312"/>
                </a:lnTo>
                <a:lnTo>
                  <a:pt x="151221" y="907312"/>
                </a:lnTo>
                <a:lnTo>
                  <a:pt x="108384" y="901159"/>
                </a:lnTo>
                <a:lnTo>
                  <a:pt x="70318" y="883873"/>
                </a:lnTo>
                <a:lnTo>
                  <a:pt x="38784" y="857215"/>
                </a:lnTo>
                <a:lnTo>
                  <a:pt x="15543" y="822946"/>
                </a:lnTo>
                <a:lnTo>
                  <a:pt x="2355" y="782825"/>
                </a:lnTo>
                <a:lnTo>
                  <a:pt x="0" y="756090"/>
                </a:lnTo>
                <a:lnTo>
                  <a:pt x="0" y="151222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92388" y="2646779"/>
            <a:ext cx="1351497" cy="907312"/>
          </a:xfrm>
          <a:custGeom>
            <a:avLst/>
            <a:gdLst/>
            <a:ahLst/>
            <a:cxnLst/>
            <a:rect l="l" t="t" r="r" b="b"/>
            <a:pathLst>
              <a:path w="1351497" h="907312">
                <a:moveTo>
                  <a:pt x="0" y="151221"/>
                </a:moveTo>
                <a:lnTo>
                  <a:pt x="0" y="756090"/>
                </a:lnTo>
                <a:lnTo>
                  <a:pt x="498" y="768455"/>
                </a:lnTo>
                <a:lnTo>
                  <a:pt x="9943" y="810135"/>
                </a:lnTo>
                <a:lnTo>
                  <a:pt x="30029" y="846551"/>
                </a:lnTo>
                <a:lnTo>
                  <a:pt x="58994" y="875941"/>
                </a:lnTo>
                <a:lnTo>
                  <a:pt x="95078" y="896547"/>
                </a:lnTo>
                <a:lnTo>
                  <a:pt x="136521" y="906606"/>
                </a:lnTo>
                <a:lnTo>
                  <a:pt x="151222" y="907312"/>
                </a:lnTo>
                <a:lnTo>
                  <a:pt x="1200275" y="907312"/>
                </a:lnTo>
                <a:lnTo>
                  <a:pt x="1240924" y="901786"/>
                </a:lnTo>
                <a:lnTo>
                  <a:pt x="1279290" y="885052"/>
                </a:lnTo>
                <a:lnTo>
                  <a:pt x="1311218" y="858851"/>
                </a:lnTo>
                <a:lnTo>
                  <a:pt x="1334948" y="824944"/>
                </a:lnTo>
                <a:lnTo>
                  <a:pt x="1348718" y="785092"/>
                </a:lnTo>
                <a:lnTo>
                  <a:pt x="1351497" y="756090"/>
                </a:lnTo>
                <a:lnTo>
                  <a:pt x="1351497" y="151221"/>
                </a:lnTo>
                <a:lnTo>
                  <a:pt x="1345971" y="110572"/>
                </a:lnTo>
                <a:lnTo>
                  <a:pt x="1329237" y="72206"/>
                </a:lnTo>
                <a:lnTo>
                  <a:pt x="1303036" y="40278"/>
                </a:lnTo>
                <a:lnTo>
                  <a:pt x="1269129" y="16548"/>
                </a:lnTo>
                <a:lnTo>
                  <a:pt x="1229277" y="2778"/>
                </a:lnTo>
                <a:lnTo>
                  <a:pt x="1200275" y="0"/>
                </a:lnTo>
                <a:lnTo>
                  <a:pt x="151222" y="0"/>
                </a:lnTo>
                <a:lnTo>
                  <a:pt x="110572" y="5525"/>
                </a:lnTo>
                <a:lnTo>
                  <a:pt x="72206" y="22260"/>
                </a:lnTo>
                <a:lnTo>
                  <a:pt x="40278" y="48460"/>
                </a:lnTo>
                <a:lnTo>
                  <a:pt x="16548" y="82367"/>
                </a:lnTo>
                <a:lnTo>
                  <a:pt x="2778" y="122219"/>
                </a:lnTo>
                <a:lnTo>
                  <a:pt x="0" y="151221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792389" y="2646779"/>
            <a:ext cx="1351496" cy="907312"/>
          </a:xfrm>
          <a:custGeom>
            <a:avLst/>
            <a:gdLst/>
            <a:ahLst/>
            <a:cxnLst/>
            <a:rect l="l" t="t" r="r" b="b"/>
            <a:pathLst>
              <a:path w="1351496" h="907312">
                <a:moveTo>
                  <a:pt x="0" y="151222"/>
                </a:moveTo>
                <a:lnTo>
                  <a:pt x="6153" y="108384"/>
                </a:lnTo>
                <a:lnTo>
                  <a:pt x="23438" y="70318"/>
                </a:lnTo>
                <a:lnTo>
                  <a:pt x="50096" y="38784"/>
                </a:lnTo>
                <a:lnTo>
                  <a:pt x="84366" y="15543"/>
                </a:lnTo>
                <a:lnTo>
                  <a:pt x="124487" y="2355"/>
                </a:lnTo>
                <a:lnTo>
                  <a:pt x="151222" y="0"/>
                </a:lnTo>
                <a:lnTo>
                  <a:pt x="1200274" y="0"/>
                </a:lnTo>
                <a:lnTo>
                  <a:pt x="1243112" y="6153"/>
                </a:lnTo>
                <a:lnTo>
                  <a:pt x="1281178" y="23438"/>
                </a:lnTo>
                <a:lnTo>
                  <a:pt x="1312712" y="50096"/>
                </a:lnTo>
                <a:lnTo>
                  <a:pt x="1335953" y="84366"/>
                </a:lnTo>
                <a:lnTo>
                  <a:pt x="1349140" y="124487"/>
                </a:lnTo>
                <a:lnTo>
                  <a:pt x="1351496" y="151222"/>
                </a:lnTo>
                <a:lnTo>
                  <a:pt x="1351496" y="756090"/>
                </a:lnTo>
                <a:lnTo>
                  <a:pt x="1345343" y="798928"/>
                </a:lnTo>
                <a:lnTo>
                  <a:pt x="1328057" y="836994"/>
                </a:lnTo>
                <a:lnTo>
                  <a:pt x="1301399" y="868528"/>
                </a:lnTo>
                <a:lnTo>
                  <a:pt x="1267130" y="891769"/>
                </a:lnTo>
                <a:lnTo>
                  <a:pt x="1227009" y="904956"/>
                </a:lnTo>
                <a:lnTo>
                  <a:pt x="1200274" y="907312"/>
                </a:lnTo>
                <a:lnTo>
                  <a:pt x="151222" y="907312"/>
                </a:lnTo>
                <a:lnTo>
                  <a:pt x="108384" y="901159"/>
                </a:lnTo>
                <a:lnTo>
                  <a:pt x="70318" y="883873"/>
                </a:lnTo>
                <a:lnTo>
                  <a:pt x="38784" y="857215"/>
                </a:lnTo>
                <a:lnTo>
                  <a:pt x="15543" y="822946"/>
                </a:lnTo>
                <a:lnTo>
                  <a:pt x="2355" y="782825"/>
                </a:lnTo>
                <a:lnTo>
                  <a:pt x="0" y="756090"/>
                </a:lnTo>
                <a:lnTo>
                  <a:pt x="0" y="151222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678565" y="4838287"/>
            <a:ext cx="1231055" cy="1065108"/>
          </a:xfrm>
          <a:custGeom>
            <a:avLst/>
            <a:gdLst/>
            <a:ahLst/>
            <a:cxnLst/>
            <a:rect l="l" t="t" r="r" b="b"/>
            <a:pathLst>
              <a:path w="1231055" h="1065108">
                <a:moveTo>
                  <a:pt x="0" y="1065108"/>
                </a:moveTo>
                <a:lnTo>
                  <a:pt x="1231055" y="0"/>
                </a:lnTo>
              </a:path>
            </a:pathLst>
          </a:custGeom>
          <a:ln w="19049">
            <a:solidFill>
              <a:srgbClr val="79797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1463" y="1641724"/>
            <a:ext cx="618899" cy="2849599"/>
          </a:xfrm>
          <a:custGeom>
            <a:avLst/>
            <a:gdLst/>
            <a:ahLst/>
            <a:cxnLst/>
            <a:rect l="l" t="t" r="r" b="b"/>
            <a:pathLst>
              <a:path w="618899" h="2849599">
                <a:moveTo>
                  <a:pt x="103151" y="2849599"/>
                </a:moveTo>
                <a:lnTo>
                  <a:pt x="515748" y="2849599"/>
                </a:lnTo>
                <a:lnTo>
                  <a:pt x="522926" y="2849353"/>
                </a:lnTo>
                <a:lnTo>
                  <a:pt x="563652" y="2837824"/>
                </a:lnTo>
                <a:lnTo>
                  <a:pt x="595567" y="2811791"/>
                </a:lnTo>
                <a:lnTo>
                  <a:pt x="614886" y="2775037"/>
                </a:lnTo>
                <a:lnTo>
                  <a:pt x="618899" y="2746447"/>
                </a:lnTo>
                <a:lnTo>
                  <a:pt x="618899" y="103151"/>
                </a:lnTo>
                <a:lnTo>
                  <a:pt x="607125" y="55247"/>
                </a:lnTo>
                <a:lnTo>
                  <a:pt x="581091" y="23332"/>
                </a:lnTo>
                <a:lnTo>
                  <a:pt x="544338" y="4013"/>
                </a:lnTo>
                <a:lnTo>
                  <a:pt x="515748" y="0"/>
                </a:lnTo>
                <a:lnTo>
                  <a:pt x="103151" y="0"/>
                </a:lnTo>
                <a:lnTo>
                  <a:pt x="55247" y="11774"/>
                </a:lnTo>
                <a:lnTo>
                  <a:pt x="23332" y="37807"/>
                </a:lnTo>
                <a:lnTo>
                  <a:pt x="4013" y="74561"/>
                </a:lnTo>
                <a:lnTo>
                  <a:pt x="0" y="103151"/>
                </a:lnTo>
                <a:lnTo>
                  <a:pt x="0" y="2746447"/>
                </a:lnTo>
                <a:lnTo>
                  <a:pt x="11774" y="2794352"/>
                </a:lnTo>
                <a:lnTo>
                  <a:pt x="37807" y="2826266"/>
                </a:lnTo>
                <a:lnTo>
                  <a:pt x="74561" y="2845585"/>
                </a:lnTo>
                <a:lnTo>
                  <a:pt x="103151" y="2849599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1463" y="1641724"/>
            <a:ext cx="618899" cy="2849599"/>
          </a:xfrm>
          <a:custGeom>
            <a:avLst/>
            <a:gdLst/>
            <a:ahLst/>
            <a:cxnLst/>
            <a:rect l="l" t="t" r="r" b="b"/>
            <a:pathLst>
              <a:path w="618899" h="2849599">
                <a:moveTo>
                  <a:pt x="103151" y="2849599"/>
                </a:moveTo>
                <a:lnTo>
                  <a:pt x="61353" y="2840779"/>
                </a:lnTo>
                <a:lnTo>
                  <a:pt x="27752" y="2816841"/>
                </a:lnTo>
                <a:lnTo>
                  <a:pt x="6133" y="2781568"/>
                </a:lnTo>
                <a:lnTo>
                  <a:pt x="0" y="2746447"/>
                </a:lnTo>
                <a:lnTo>
                  <a:pt x="0" y="103151"/>
                </a:lnTo>
                <a:lnTo>
                  <a:pt x="8820" y="61353"/>
                </a:lnTo>
                <a:lnTo>
                  <a:pt x="32758" y="27752"/>
                </a:lnTo>
                <a:lnTo>
                  <a:pt x="68030" y="6133"/>
                </a:lnTo>
                <a:lnTo>
                  <a:pt x="103151" y="0"/>
                </a:lnTo>
                <a:lnTo>
                  <a:pt x="515747" y="0"/>
                </a:lnTo>
                <a:lnTo>
                  <a:pt x="557546" y="8820"/>
                </a:lnTo>
                <a:lnTo>
                  <a:pt x="591147" y="32758"/>
                </a:lnTo>
                <a:lnTo>
                  <a:pt x="612766" y="68030"/>
                </a:lnTo>
                <a:lnTo>
                  <a:pt x="618899" y="103151"/>
                </a:lnTo>
                <a:lnTo>
                  <a:pt x="618899" y="2746447"/>
                </a:lnTo>
                <a:lnTo>
                  <a:pt x="610079" y="2788246"/>
                </a:lnTo>
                <a:lnTo>
                  <a:pt x="586141" y="2821847"/>
                </a:lnTo>
                <a:lnTo>
                  <a:pt x="550869" y="2843465"/>
                </a:lnTo>
                <a:lnTo>
                  <a:pt x="515747" y="2849599"/>
                </a:lnTo>
                <a:lnTo>
                  <a:pt x="103151" y="2849599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92289" y="1608125"/>
            <a:ext cx="618900" cy="2883199"/>
          </a:xfrm>
          <a:custGeom>
            <a:avLst/>
            <a:gdLst/>
            <a:ahLst/>
            <a:cxnLst/>
            <a:rect l="l" t="t" r="r" b="b"/>
            <a:pathLst>
              <a:path w="618900" h="2883199">
                <a:moveTo>
                  <a:pt x="103151" y="2883199"/>
                </a:moveTo>
                <a:lnTo>
                  <a:pt x="515747" y="2883199"/>
                </a:lnTo>
                <a:lnTo>
                  <a:pt x="522927" y="2882953"/>
                </a:lnTo>
                <a:lnTo>
                  <a:pt x="563653" y="2871424"/>
                </a:lnTo>
                <a:lnTo>
                  <a:pt x="595568" y="2845390"/>
                </a:lnTo>
                <a:lnTo>
                  <a:pt x="614887" y="2808636"/>
                </a:lnTo>
                <a:lnTo>
                  <a:pt x="618900" y="2780046"/>
                </a:lnTo>
                <a:lnTo>
                  <a:pt x="618900" y="103153"/>
                </a:lnTo>
                <a:lnTo>
                  <a:pt x="607124" y="55246"/>
                </a:lnTo>
                <a:lnTo>
                  <a:pt x="581091" y="23332"/>
                </a:lnTo>
                <a:lnTo>
                  <a:pt x="544337" y="4013"/>
                </a:lnTo>
                <a:lnTo>
                  <a:pt x="515747" y="0"/>
                </a:lnTo>
                <a:lnTo>
                  <a:pt x="103151" y="0"/>
                </a:lnTo>
                <a:lnTo>
                  <a:pt x="55246" y="11775"/>
                </a:lnTo>
                <a:lnTo>
                  <a:pt x="23332" y="37808"/>
                </a:lnTo>
                <a:lnTo>
                  <a:pt x="4013" y="74563"/>
                </a:lnTo>
                <a:lnTo>
                  <a:pt x="0" y="103153"/>
                </a:lnTo>
                <a:lnTo>
                  <a:pt x="0" y="2780046"/>
                </a:lnTo>
                <a:lnTo>
                  <a:pt x="11775" y="2827952"/>
                </a:lnTo>
                <a:lnTo>
                  <a:pt x="37808" y="2859867"/>
                </a:lnTo>
                <a:lnTo>
                  <a:pt x="74562" y="2879186"/>
                </a:lnTo>
                <a:lnTo>
                  <a:pt x="103151" y="2883199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92289" y="1608126"/>
            <a:ext cx="618899" cy="2883198"/>
          </a:xfrm>
          <a:custGeom>
            <a:avLst/>
            <a:gdLst/>
            <a:ahLst/>
            <a:cxnLst/>
            <a:rect l="l" t="t" r="r" b="b"/>
            <a:pathLst>
              <a:path w="618899" h="2883198">
                <a:moveTo>
                  <a:pt x="103151" y="2883198"/>
                </a:moveTo>
                <a:lnTo>
                  <a:pt x="61352" y="2874378"/>
                </a:lnTo>
                <a:lnTo>
                  <a:pt x="27752" y="2850440"/>
                </a:lnTo>
                <a:lnTo>
                  <a:pt x="6133" y="2815167"/>
                </a:lnTo>
                <a:lnTo>
                  <a:pt x="0" y="2780046"/>
                </a:lnTo>
                <a:lnTo>
                  <a:pt x="0" y="103151"/>
                </a:lnTo>
                <a:lnTo>
                  <a:pt x="8820" y="61353"/>
                </a:lnTo>
                <a:lnTo>
                  <a:pt x="32758" y="27752"/>
                </a:lnTo>
                <a:lnTo>
                  <a:pt x="68030" y="6133"/>
                </a:lnTo>
                <a:lnTo>
                  <a:pt x="103151" y="0"/>
                </a:lnTo>
                <a:lnTo>
                  <a:pt x="515747" y="0"/>
                </a:lnTo>
                <a:lnTo>
                  <a:pt x="557546" y="8820"/>
                </a:lnTo>
                <a:lnTo>
                  <a:pt x="591147" y="32758"/>
                </a:lnTo>
                <a:lnTo>
                  <a:pt x="612766" y="68030"/>
                </a:lnTo>
                <a:lnTo>
                  <a:pt x="618899" y="103151"/>
                </a:lnTo>
                <a:lnTo>
                  <a:pt x="618899" y="2780046"/>
                </a:lnTo>
                <a:lnTo>
                  <a:pt x="610079" y="2821845"/>
                </a:lnTo>
                <a:lnTo>
                  <a:pt x="586141" y="2855446"/>
                </a:lnTo>
                <a:lnTo>
                  <a:pt x="550869" y="2877064"/>
                </a:lnTo>
                <a:lnTo>
                  <a:pt x="515747" y="2883198"/>
                </a:lnTo>
                <a:lnTo>
                  <a:pt x="103151" y="2883198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23116" y="1608125"/>
            <a:ext cx="618900" cy="2883199"/>
          </a:xfrm>
          <a:custGeom>
            <a:avLst/>
            <a:gdLst/>
            <a:ahLst/>
            <a:cxnLst/>
            <a:rect l="l" t="t" r="r" b="b"/>
            <a:pathLst>
              <a:path w="618900" h="2883199">
                <a:moveTo>
                  <a:pt x="103151" y="2883199"/>
                </a:moveTo>
                <a:lnTo>
                  <a:pt x="515748" y="2883199"/>
                </a:lnTo>
                <a:lnTo>
                  <a:pt x="522927" y="2882953"/>
                </a:lnTo>
                <a:lnTo>
                  <a:pt x="563653" y="2871424"/>
                </a:lnTo>
                <a:lnTo>
                  <a:pt x="595567" y="2845390"/>
                </a:lnTo>
                <a:lnTo>
                  <a:pt x="614886" y="2808636"/>
                </a:lnTo>
                <a:lnTo>
                  <a:pt x="618900" y="2780046"/>
                </a:lnTo>
                <a:lnTo>
                  <a:pt x="618900" y="103153"/>
                </a:lnTo>
                <a:lnTo>
                  <a:pt x="607124" y="55247"/>
                </a:lnTo>
                <a:lnTo>
                  <a:pt x="581091" y="23332"/>
                </a:lnTo>
                <a:lnTo>
                  <a:pt x="544337" y="4013"/>
                </a:lnTo>
                <a:lnTo>
                  <a:pt x="515748" y="0"/>
                </a:lnTo>
                <a:lnTo>
                  <a:pt x="103151" y="0"/>
                </a:lnTo>
                <a:lnTo>
                  <a:pt x="55246" y="11775"/>
                </a:lnTo>
                <a:lnTo>
                  <a:pt x="23332" y="37808"/>
                </a:lnTo>
                <a:lnTo>
                  <a:pt x="4013" y="74563"/>
                </a:lnTo>
                <a:lnTo>
                  <a:pt x="0" y="103153"/>
                </a:lnTo>
                <a:lnTo>
                  <a:pt x="0" y="2780046"/>
                </a:lnTo>
                <a:lnTo>
                  <a:pt x="11775" y="2827952"/>
                </a:lnTo>
                <a:lnTo>
                  <a:pt x="37808" y="2859867"/>
                </a:lnTo>
                <a:lnTo>
                  <a:pt x="74561" y="2879186"/>
                </a:lnTo>
                <a:lnTo>
                  <a:pt x="103151" y="2883199"/>
                </a:lnTo>
                <a:close/>
              </a:path>
            </a:pathLst>
          </a:custGeom>
          <a:solidFill>
            <a:srgbClr val="FFF3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3116" y="1608126"/>
            <a:ext cx="618899" cy="2883198"/>
          </a:xfrm>
          <a:custGeom>
            <a:avLst/>
            <a:gdLst/>
            <a:ahLst/>
            <a:cxnLst/>
            <a:rect l="l" t="t" r="r" b="b"/>
            <a:pathLst>
              <a:path w="618899" h="2883198">
                <a:moveTo>
                  <a:pt x="103151" y="2883198"/>
                </a:moveTo>
                <a:lnTo>
                  <a:pt x="61352" y="2874378"/>
                </a:lnTo>
                <a:lnTo>
                  <a:pt x="27752" y="2850440"/>
                </a:lnTo>
                <a:lnTo>
                  <a:pt x="6133" y="2815168"/>
                </a:lnTo>
                <a:lnTo>
                  <a:pt x="0" y="2780046"/>
                </a:lnTo>
                <a:lnTo>
                  <a:pt x="0" y="103151"/>
                </a:lnTo>
                <a:lnTo>
                  <a:pt x="8820" y="61353"/>
                </a:lnTo>
                <a:lnTo>
                  <a:pt x="32758" y="27752"/>
                </a:lnTo>
                <a:lnTo>
                  <a:pt x="68030" y="6133"/>
                </a:lnTo>
                <a:lnTo>
                  <a:pt x="103151" y="0"/>
                </a:lnTo>
                <a:lnTo>
                  <a:pt x="515747" y="0"/>
                </a:lnTo>
                <a:lnTo>
                  <a:pt x="557546" y="8820"/>
                </a:lnTo>
                <a:lnTo>
                  <a:pt x="591147" y="32758"/>
                </a:lnTo>
                <a:lnTo>
                  <a:pt x="612766" y="68030"/>
                </a:lnTo>
                <a:lnTo>
                  <a:pt x="618899" y="103151"/>
                </a:lnTo>
                <a:lnTo>
                  <a:pt x="618899" y="2780046"/>
                </a:lnTo>
                <a:lnTo>
                  <a:pt x="610079" y="2821845"/>
                </a:lnTo>
                <a:lnTo>
                  <a:pt x="586141" y="2855446"/>
                </a:lnTo>
                <a:lnTo>
                  <a:pt x="550869" y="2877065"/>
                </a:lnTo>
                <a:lnTo>
                  <a:pt x="515747" y="2883198"/>
                </a:lnTo>
                <a:lnTo>
                  <a:pt x="103151" y="2883198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5255" y="1013022"/>
            <a:ext cx="3716319" cy="437598"/>
          </a:xfrm>
          <a:custGeom>
            <a:avLst/>
            <a:gdLst/>
            <a:ahLst/>
            <a:cxnLst/>
            <a:rect l="l" t="t" r="r" b="b"/>
            <a:pathLst>
              <a:path w="3716319" h="437598">
                <a:moveTo>
                  <a:pt x="0" y="72934"/>
                </a:moveTo>
                <a:lnTo>
                  <a:pt x="21" y="366469"/>
                </a:lnTo>
                <a:lnTo>
                  <a:pt x="13051" y="406310"/>
                </a:lnTo>
                <a:lnTo>
                  <a:pt x="44938" y="432031"/>
                </a:lnTo>
                <a:lnTo>
                  <a:pt x="72934" y="437598"/>
                </a:lnTo>
                <a:lnTo>
                  <a:pt x="3645190" y="437576"/>
                </a:lnTo>
                <a:lnTo>
                  <a:pt x="3685030" y="424547"/>
                </a:lnTo>
                <a:lnTo>
                  <a:pt x="3710752" y="392660"/>
                </a:lnTo>
                <a:lnTo>
                  <a:pt x="3716319" y="364663"/>
                </a:lnTo>
                <a:lnTo>
                  <a:pt x="3716297" y="71129"/>
                </a:lnTo>
                <a:lnTo>
                  <a:pt x="3703268" y="31288"/>
                </a:lnTo>
                <a:lnTo>
                  <a:pt x="3671381" y="5566"/>
                </a:lnTo>
                <a:lnTo>
                  <a:pt x="3643384" y="0"/>
                </a:lnTo>
                <a:lnTo>
                  <a:pt x="71129" y="21"/>
                </a:lnTo>
                <a:lnTo>
                  <a:pt x="31288" y="13051"/>
                </a:lnTo>
                <a:lnTo>
                  <a:pt x="5566" y="44938"/>
                </a:lnTo>
                <a:lnTo>
                  <a:pt x="0" y="72934"/>
                </a:lnTo>
                <a:close/>
              </a:path>
            </a:pathLst>
          </a:custGeom>
          <a:solidFill>
            <a:srgbClr val="D9D7F0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25255" y="1013022"/>
            <a:ext cx="3716320" cy="437598"/>
          </a:xfrm>
          <a:custGeom>
            <a:avLst/>
            <a:gdLst/>
            <a:ahLst/>
            <a:cxnLst/>
            <a:rect l="l" t="t" r="r" b="b"/>
            <a:pathLst>
              <a:path w="3716320" h="437598">
                <a:moveTo>
                  <a:pt x="0" y="72935"/>
                </a:moveTo>
                <a:lnTo>
                  <a:pt x="12104" y="32681"/>
                </a:lnTo>
                <a:lnTo>
                  <a:pt x="43373" y="6239"/>
                </a:lnTo>
                <a:lnTo>
                  <a:pt x="72935" y="0"/>
                </a:lnTo>
                <a:lnTo>
                  <a:pt x="3643385" y="0"/>
                </a:lnTo>
                <a:lnTo>
                  <a:pt x="3683638" y="12104"/>
                </a:lnTo>
                <a:lnTo>
                  <a:pt x="3710080" y="43373"/>
                </a:lnTo>
                <a:lnTo>
                  <a:pt x="3716320" y="72935"/>
                </a:lnTo>
                <a:lnTo>
                  <a:pt x="3716320" y="364663"/>
                </a:lnTo>
                <a:lnTo>
                  <a:pt x="3704215" y="404917"/>
                </a:lnTo>
                <a:lnTo>
                  <a:pt x="3672946" y="431359"/>
                </a:lnTo>
                <a:lnTo>
                  <a:pt x="3643385" y="437598"/>
                </a:lnTo>
                <a:lnTo>
                  <a:pt x="72935" y="437598"/>
                </a:lnTo>
                <a:lnTo>
                  <a:pt x="32681" y="425494"/>
                </a:lnTo>
                <a:lnTo>
                  <a:pt x="6239" y="394225"/>
                </a:lnTo>
                <a:lnTo>
                  <a:pt x="0" y="364663"/>
                </a:lnTo>
                <a:lnTo>
                  <a:pt x="0" y="72935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91300" y="0"/>
            <a:ext cx="1952699" cy="58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24" y="404224"/>
            <a:ext cx="532728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779"/>
              </a:lnSpc>
              <a:spcBef>
                <a:spcPts val="189"/>
              </a:spcBef>
            </a:pPr>
            <a:r>
              <a:rPr sz="3600" b="1" dirty="0" smtClean="0">
                <a:solidFill>
                  <a:prstClr val="black"/>
                </a:solidFill>
                <a:latin typeface="Arial"/>
                <a:cs typeface="Arial"/>
              </a:rPr>
              <a:t>Distributed Architecture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8272" y="1146168"/>
            <a:ext cx="92193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Application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9767" y="1403679"/>
            <a:ext cx="92193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Application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8000" y="1524000"/>
            <a:ext cx="92193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Application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2128" y="2144702"/>
            <a:ext cx="147493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Network View API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7227" y="2801422"/>
            <a:ext cx="1045557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3869" marR="144036" algn="ctr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Global</a:t>
            </a:r>
            <a:endParaRPr lang="en-US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43869" marR="144036" algn="ctr" defTabSz="457200">
              <a:lnSpc>
                <a:spcPts val="1530"/>
              </a:lnSpc>
              <a:spcBef>
                <a:spcPts val="76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Context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8251" marR="68166" algn="ctr" defTabSz="457200">
              <a:lnSpc>
                <a:spcPct val="95825"/>
              </a:lnSpc>
              <a:spcBef>
                <a:spcPts val="4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Modules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3094" y="2801422"/>
            <a:ext cx="860458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96" marR="156297" algn="ctr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Global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ts val="1614"/>
              </a:lnSpc>
              <a:spcBef>
                <a:spcPts val="4"/>
              </a:spcBef>
            </a:pPr>
            <a:r>
              <a:rPr lang="en-US" sz="2100" baseline="4141" dirty="0" smtClean="0">
                <a:solidFill>
                  <a:prstClr val="black"/>
                </a:solidFill>
                <a:latin typeface="Arial"/>
                <a:cs typeface="Arial"/>
              </a:rPr>
              <a:t>Context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5877" marR="80427" algn="ctr" defTabSz="457200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Modules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0522" y="2801422"/>
            <a:ext cx="710818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711" marR="79297" algn="ctr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Global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42347" marR="13334" defTabSz="457200">
              <a:lnSpc>
                <a:spcPts val="1600"/>
              </a:lnSpc>
              <a:spcBef>
                <a:spcPts val="3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Context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ct val="95825"/>
              </a:lnSpc>
              <a:spcBef>
                <a:spcPts val="9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Modules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7711" y="4041275"/>
            <a:ext cx="928127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201" marR="13335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OpenFlow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0470" marR="93809" algn="ctr" defTabSz="457200">
              <a:lnSpc>
                <a:spcPts val="1600"/>
              </a:lnSpc>
              <a:spcBef>
                <a:spcPts val="3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Manager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ct val="95825"/>
              </a:lnSpc>
              <a:spcBef>
                <a:spcPts val="9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(Floodlight)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4819" y="4041275"/>
            <a:ext cx="928127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201" marR="13335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OpenFlow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0470" marR="93809" algn="ctr" defTabSz="457200">
              <a:lnSpc>
                <a:spcPts val="1600"/>
              </a:lnSpc>
              <a:spcBef>
                <a:spcPts val="3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Manager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ct val="95825"/>
              </a:lnSpc>
              <a:spcBef>
                <a:spcPts val="9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(Floodlight)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3588" y="4041275"/>
            <a:ext cx="928127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201" marR="13334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OpenFlow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0470" marR="93809" algn="ctr" defTabSz="457200">
              <a:lnSpc>
                <a:spcPts val="1600"/>
              </a:lnSpc>
              <a:spcBef>
                <a:spcPts val="3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Manager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lnSpc>
                <a:spcPct val="95825"/>
              </a:lnSpc>
              <a:spcBef>
                <a:spcPts val="9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(Floodlight)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6200000">
            <a:off x="-263503" y="2953749"/>
            <a:ext cx="1631687" cy="194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Distributed Registry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78107" marR="291455" algn="ctr" defTabSz="457200">
              <a:lnSpc>
                <a:spcPts val="1600"/>
              </a:lnSpc>
              <a:spcBef>
                <a:spcPts val="3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(Zookeeper)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16200000">
            <a:off x="507498" y="2925446"/>
            <a:ext cx="1823549" cy="194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Distributed Data Store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347523" marR="410213" algn="ctr" defTabSz="457200">
              <a:lnSpc>
                <a:spcPts val="1600"/>
              </a:lnSpc>
              <a:spcBef>
                <a:spcPts val="3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(RAMCloud)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 rot="16200000">
            <a:off x="1372281" y="2950121"/>
            <a:ext cx="1555635" cy="194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4572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Event Notifications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73376" marR="286727" algn="ctr" defTabSz="457200">
              <a:lnSpc>
                <a:spcPts val="1600"/>
              </a:lnSpc>
              <a:spcBef>
                <a:spcPts val="3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(Hazelcast)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9" name="object 42"/>
          <p:cNvSpPr/>
          <p:nvPr/>
        </p:nvSpPr>
        <p:spPr>
          <a:xfrm>
            <a:off x="4112784" y="5359261"/>
            <a:ext cx="922018" cy="486206"/>
          </a:xfrm>
          <a:custGeom>
            <a:avLst/>
            <a:gdLst/>
            <a:ahLst/>
            <a:cxnLst/>
            <a:rect l="l" t="t" r="r" b="b"/>
            <a:pathLst>
              <a:path w="922018" h="486206">
                <a:moveTo>
                  <a:pt x="119" y="0"/>
                </a:moveTo>
                <a:lnTo>
                  <a:pt x="0" y="366113"/>
                </a:lnTo>
                <a:lnTo>
                  <a:pt x="13387" y="394942"/>
                </a:lnTo>
                <a:lnTo>
                  <a:pt x="51432" y="421251"/>
                </a:lnTo>
                <a:lnTo>
                  <a:pt x="88913" y="436979"/>
                </a:lnTo>
                <a:lnTo>
                  <a:pt x="134981" y="450970"/>
                </a:lnTo>
                <a:lnTo>
                  <a:pt x="188687" y="462976"/>
                </a:lnTo>
                <a:lnTo>
                  <a:pt x="249082" y="472750"/>
                </a:lnTo>
                <a:lnTo>
                  <a:pt x="281491" y="476722"/>
                </a:lnTo>
                <a:lnTo>
                  <a:pt x="315217" y="480044"/>
                </a:lnTo>
                <a:lnTo>
                  <a:pt x="350140" y="482685"/>
                </a:lnTo>
                <a:lnTo>
                  <a:pt x="386143" y="484612"/>
                </a:lnTo>
                <a:lnTo>
                  <a:pt x="423106" y="485797"/>
                </a:lnTo>
                <a:lnTo>
                  <a:pt x="460910" y="486206"/>
                </a:lnTo>
                <a:lnTo>
                  <a:pt x="498716" y="485821"/>
                </a:lnTo>
                <a:lnTo>
                  <a:pt x="535679" y="484661"/>
                </a:lnTo>
                <a:lnTo>
                  <a:pt x="571683" y="482757"/>
                </a:lnTo>
                <a:lnTo>
                  <a:pt x="606608" y="480139"/>
                </a:lnTo>
                <a:lnTo>
                  <a:pt x="640336" y="476839"/>
                </a:lnTo>
                <a:lnTo>
                  <a:pt x="672748" y="472887"/>
                </a:lnTo>
                <a:lnTo>
                  <a:pt x="703725" y="468315"/>
                </a:lnTo>
                <a:lnTo>
                  <a:pt x="760901" y="457432"/>
                </a:lnTo>
                <a:lnTo>
                  <a:pt x="810915" y="444435"/>
                </a:lnTo>
                <a:lnTo>
                  <a:pt x="852818" y="429572"/>
                </a:lnTo>
                <a:lnTo>
                  <a:pt x="885660" y="413089"/>
                </a:lnTo>
                <a:lnTo>
                  <a:pt x="915860" y="385867"/>
                </a:lnTo>
                <a:lnTo>
                  <a:pt x="922018" y="299"/>
                </a:lnTo>
                <a:lnTo>
                  <a:pt x="920487" y="10136"/>
                </a:lnTo>
                <a:lnTo>
                  <a:pt x="915979" y="19753"/>
                </a:lnTo>
                <a:lnTo>
                  <a:pt x="885779" y="46975"/>
                </a:lnTo>
                <a:lnTo>
                  <a:pt x="852937" y="63458"/>
                </a:lnTo>
                <a:lnTo>
                  <a:pt x="811034" y="78321"/>
                </a:lnTo>
                <a:lnTo>
                  <a:pt x="761020" y="91318"/>
                </a:lnTo>
                <a:lnTo>
                  <a:pt x="703844" y="102201"/>
                </a:lnTo>
                <a:lnTo>
                  <a:pt x="672867" y="106774"/>
                </a:lnTo>
                <a:lnTo>
                  <a:pt x="640455" y="110725"/>
                </a:lnTo>
                <a:lnTo>
                  <a:pt x="606727" y="114025"/>
                </a:lnTo>
                <a:lnTo>
                  <a:pt x="571802" y="116643"/>
                </a:lnTo>
                <a:lnTo>
                  <a:pt x="535799" y="118547"/>
                </a:lnTo>
                <a:lnTo>
                  <a:pt x="498835" y="119707"/>
                </a:lnTo>
                <a:lnTo>
                  <a:pt x="461030" y="120092"/>
                </a:lnTo>
                <a:lnTo>
                  <a:pt x="423225" y="119683"/>
                </a:lnTo>
                <a:lnTo>
                  <a:pt x="386262" y="118498"/>
                </a:lnTo>
                <a:lnTo>
                  <a:pt x="350259" y="116571"/>
                </a:lnTo>
                <a:lnTo>
                  <a:pt x="315336" y="113930"/>
                </a:lnTo>
                <a:lnTo>
                  <a:pt x="281610" y="110608"/>
                </a:lnTo>
                <a:lnTo>
                  <a:pt x="249201" y="106636"/>
                </a:lnTo>
                <a:lnTo>
                  <a:pt x="218227" y="102043"/>
                </a:lnTo>
                <a:lnTo>
                  <a:pt x="161058" y="91123"/>
                </a:lnTo>
                <a:lnTo>
                  <a:pt x="111052" y="78093"/>
                </a:lnTo>
                <a:lnTo>
                  <a:pt x="69159" y="63203"/>
                </a:lnTo>
                <a:lnTo>
                  <a:pt x="36327" y="46699"/>
                </a:lnTo>
                <a:lnTo>
                  <a:pt x="6146" y="19457"/>
                </a:lnTo>
                <a:lnTo>
                  <a:pt x="1644" y="9837"/>
                </a:lnTo>
                <a:lnTo>
                  <a:pt x="119" y="0"/>
                </a:lnTo>
                <a:close/>
              </a:path>
            </a:pathLst>
          </a:custGeom>
          <a:solidFill>
            <a:srgbClr val="DAE5BD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43"/>
          <p:cNvSpPr/>
          <p:nvPr/>
        </p:nvSpPr>
        <p:spPr>
          <a:xfrm>
            <a:off x="4112784" y="5283061"/>
            <a:ext cx="921899" cy="239885"/>
          </a:xfrm>
          <a:custGeom>
            <a:avLst/>
            <a:gdLst/>
            <a:ahLst/>
            <a:cxnLst/>
            <a:rect l="l" t="t" r="r" b="b"/>
            <a:pathLst>
              <a:path w="921899" h="239885">
                <a:moveTo>
                  <a:pt x="0" y="119793"/>
                </a:moveTo>
                <a:lnTo>
                  <a:pt x="1524" y="129630"/>
                </a:lnTo>
                <a:lnTo>
                  <a:pt x="6026" y="139250"/>
                </a:lnTo>
                <a:lnTo>
                  <a:pt x="36208" y="166492"/>
                </a:lnTo>
                <a:lnTo>
                  <a:pt x="69040" y="182996"/>
                </a:lnTo>
                <a:lnTo>
                  <a:pt x="110933" y="197886"/>
                </a:lnTo>
                <a:lnTo>
                  <a:pt x="160939" y="210916"/>
                </a:lnTo>
                <a:lnTo>
                  <a:pt x="218108" y="221836"/>
                </a:lnTo>
                <a:lnTo>
                  <a:pt x="249082" y="226429"/>
                </a:lnTo>
                <a:lnTo>
                  <a:pt x="281491" y="230401"/>
                </a:lnTo>
                <a:lnTo>
                  <a:pt x="315217" y="233723"/>
                </a:lnTo>
                <a:lnTo>
                  <a:pt x="350140" y="236364"/>
                </a:lnTo>
                <a:lnTo>
                  <a:pt x="386143" y="238291"/>
                </a:lnTo>
                <a:lnTo>
                  <a:pt x="423106" y="239476"/>
                </a:lnTo>
                <a:lnTo>
                  <a:pt x="460910" y="239885"/>
                </a:lnTo>
                <a:lnTo>
                  <a:pt x="498716" y="239500"/>
                </a:lnTo>
                <a:lnTo>
                  <a:pt x="535679" y="238340"/>
                </a:lnTo>
                <a:lnTo>
                  <a:pt x="571683" y="236436"/>
                </a:lnTo>
                <a:lnTo>
                  <a:pt x="606608" y="233818"/>
                </a:lnTo>
                <a:lnTo>
                  <a:pt x="640336" y="230518"/>
                </a:lnTo>
                <a:lnTo>
                  <a:pt x="672748" y="226567"/>
                </a:lnTo>
                <a:lnTo>
                  <a:pt x="703725" y="221994"/>
                </a:lnTo>
                <a:lnTo>
                  <a:pt x="760901" y="211111"/>
                </a:lnTo>
                <a:lnTo>
                  <a:pt x="810915" y="198114"/>
                </a:lnTo>
                <a:lnTo>
                  <a:pt x="852817" y="183251"/>
                </a:lnTo>
                <a:lnTo>
                  <a:pt x="885660" y="166768"/>
                </a:lnTo>
                <a:lnTo>
                  <a:pt x="915859" y="139546"/>
                </a:lnTo>
                <a:lnTo>
                  <a:pt x="921899" y="120092"/>
                </a:lnTo>
                <a:lnTo>
                  <a:pt x="920374" y="110255"/>
                </a:lnTo>
                <a:lnTo>
                  <a:pt x="898412" y="82173"/>
                </a:lnTo>
                <a:lnTo>
                  <a:pt x="870466" y="64955"/>
                </a:lnTo>
                <a:lnTo>
                  <a:pt x="832985" y="49227"/>
                </a:lnTo>
                <a:lnTo>
                  <a:pt x="786917" y="35236"/>
                </a:lnTo>
                <a:lnTo>
                  <a:pt x="733211" y="23230"/>
                </a:lnTo>
                <a:lnTo>
                  <a:pt x="672816" y="13456"/>
                </a:lnTo>
                <a:lnTo>
                  <a:pt x="640407" y="9484"/>
                </a:lnTo>
                <a:lnTo>
                  <a:pt x="606682" y="6162"/>
                </a:lnTo>
                <a:lnTo>
                  <a:pt x="571758" y="3521"/>
                </a:lnTo>
                <a:lnTo>
                  <a:pt x="535756" y="1594"/>
                </a:lnTo>
                <a:lnTo>
                  <a:pt x="498793" y="409"/>
                </a:lnTo>
                <a:lnTo>
                  <a:pt x="460988" y="0"/>
                </a:lnTo>
                <a:lnTo>
                  <a:pt x="423183" y="385"/>
                </a:lnTo>
                <a:lnTo>
                  <a:pt x="386219" y="1545"/>
                </a:lnTo>
                <a:lnTo>
                  <a:pt x="350215" y="3449"/>
                </a:lnTo>
                <a:lnTo>
                  <a:pt x="315290" y="6067"/>
                </a:lnTo>
                <a:lnTo>
                  <a:pt x="281563" y="9367"/>
                </a:lnTo>
                <a:lnTo>
                  <a:pt x="249151" y="13318"/>
                </a:lnTo>
                <a:lnTo>
                  <a:pt x="218174" y="17891"/>
                </a:lnTo>
                <a:lnTo>
                  <a:pt x="160998" y="28774"/>
                </a:lnTo>
                <a:lnTo>
                  <a:pt x="110984" y="41771"/>
                </a:lnTo>
                <a:lnTo>
                  <a:pt x="69081" y="56634"/>
                </a:lnTo>
                <a:lnTo>
                  <a:pt x="36238" y="73117"/>
                </a:lnTo>
                <a:lnTo>
                  <a:pt x="6039" y="100339"/>
                </a:lnTo>
                <a:lnTo>
                  <a:pt x="1531" y="109956"/>
                </a:lnTo>
                <a:lnTo>
                  <a:pt x="0" y="119793"/>
                </a:lnTo>
                <a:close/>
              </a:path>
            </a:pathLst>
          </a:custGeom>
          <a:solidFill>
            <a:srgbClr val="E9EFD8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Date Placeholder 3"/>
          <p:cNvSpPr txBox="1">
            <a:spLocks/>
          </p:cNvSpPr>
          <p:nvPr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A6A6A6"/>
                </a:solidFill>
              </a:rPr>
              <a:t>9/22/14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7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42B77-D34C-443A-9BA4-2E8748A6D936}" type="slidenum">
              <a:rPr lang="en-US" sz="1200" smtClean="0">
                <a:solidFill>
                  <a:srgbClr val="A6A6A6"/>
                </a:solidFill>
              </a:rPr>
              <a:pPr algn="r"/>
              <a:t>40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74" name="Footer Placeholder 4"/>
          <p:cNvSpPr txBox="1">
            <a:spLocks/>
          </p:cNvSpPr>
          <p:nvPr/>
        </p:nvSpPr>
        <p:spPr>
          <a:xfrm>
            <a:off x="2590800" y="6486525"/>
            <a:ext cx="3581400" cy="396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Software Defined Networking (COMS 6998-10)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1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135"/>
          <p:cNvSpPr txBox="1"/>
          <p:nvPr/>
        </p:nvSpPr>
        <p:spPr>
          <a:xfrm>
            <a:off x="403167" y="1907771"/>
            <a:ext cx="2639291" cy="852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3534" defTabSz="457200">
              <a:lnSpc>
                <a:spcPct val="95825"/>
              </a:lnSpc>
              <a:spcBef>
                <a:spcPts val="340"/>
              </a:spcBef>
            </a:pP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Applications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94607" y="2161308"/>
            <a:ext cx="2639291" cy="847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460" defTabSz="457200">
              <a:lnSpc>
                <a:spcPts val="2675"/>
              </a:lnSpc>
              <a:spcBef>
                <a:spcPts val="133"/>
              </a:spcBef>
            </a:pPr>
            <a:r>
              <a:rPr sz="3600" baseline="-1207" dirty="0" smtClean="0">
                <a:solidFill>
                  <a:prstClr val="black"/>
                </a:solidFill>
                <a:latin typeface="Arial"/>
                <a:cs typeface="Arial"/>
              </a:rPr>
              <a:t>Applications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06828" y="2381596"/>
            <a:ext cx="2639291" cy="847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9306" defTabSz="457200">
              <a:lnSpc>
                <a:spcPct val="95825"/>
              </a:lnSpc>
              <a:spcBef>
                <a:spcPts val="150"/>
              </a:spcBef>
            </a:pP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Applications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74535" y="1833920"/>
            <a:ext cx="270373" cy="270373"/>
          </a:xfrm>
          <a:custGeom>
            <a:avLst/>
            <a:gdLst/>
            <a:ahLst/>
            <a:cxnLst/>
            <a:rect l="l" t="t" r="r" b="b"/>
            <a:pathLst>
              <a:path w="270373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6"/>
                </a:lnTo>
                <a:lnTo>
                  <a:pt x="235279" y="44317"/>
                </a:lnTo>
                <a:lnTo>
                  <a:pt x="244026" y="54988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8" y="91882"/>
                </a:lnTo>
                <a:lnTo>
                  <a:pt x="267111" y="105535"/>
                </a:lnTo>
                <a:lnTo>
                  <a:pt x="269499" y="119731"/>
                </a:lnTo>
                <a:lnTo>
                  <a:pt x="270371" y="134387"/>
                </a:lnTo>
                <a:lnTo>
                  <a:pt x="270373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29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6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1" y="258112"/>
                </a:lnTo>
                <a:lnTo>
                  <a:pt x="178491" y="263289"/>
                </a:lnTo>
                <a:lnTo>
                  <a:pt x="164837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63736" y="1563520"/>
            <a:ext cx="270374" cy="270373"/>
          </a:xfrm>
          <a:custGeom>
            <a:avLst/>
            <a:gdLst/>
            <a:ahLst/>
            <a:cxnLst/>
            <a:rect l="l" t="t" r="r" b="b"/>
            <a:pathLst>
              <a:path w="270374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6"/>
                </a:lnTo>
                <a:lnTo>
                  <a:pt x="235279" y="44317"/>
                </a:lnTo>
                <a:lnTo>
                  <a:pt x="244026" y="54987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9" y="91882"/>
                </a:lnTo>
                <a:lnTo>
                  <a:pt x="267112" y="105535"/>
                </a:lnTo>
                <a:lnTo>
                  <a:pt x="269500" y="119731"/>
                </a:lnTo>
                <a:lnTo>
                  <a:pt x="270371" y="134386"/>
                </a:lnTo>
                <a:lnTo>
                  <a:pt x="270374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30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7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2" y="258112"/>
                </a:lnTo>
                <a:lnTo>
                  <a:pt x="178491" y="263288"/>
                </a:lnTo>
                <a:lnTo>
                  <a:pt x="164838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55710" y="1563545"/>
            <a:ext cx="508025" cy="270374"/>
          </a:xfrm>
          <a:custGeom>
            <a:avLst/>
            <a:gdLst/>
            <a:ahLst/>
            <a:cxnLst/>
            <a:rect l="l" t="t" r="r" b="b"/>
            <a:pathLst>
              <a:path w="508025" h="270374">
                <a:moveTo>
                  <a:pt x="0" y="0"/>
                </a:moveTo>
                <a:lnTo>
                  <a:pt x="0" y="270374"/>
                </a:lnTo>
                <a:lnTo>
                  <a:pt x="508025" y="270374"/>
                </a:lnTo>
                <a:lnTo>
                  <a:pt x="5080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7E7F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55710" y="1563545"/>
            <a:ext cx="508024" cy="270373"/>
          </a:xfrm>
          <a:custGeom>
            <a:avLst/>
            <a:gdLst/>
            <a:ahLst/>
            <a:cxnLst/>
            <a:rect l="l" t="t" r="r" b="b"/>
            <a:pathLst>
              <a:path w="508024" h="270373">
                <a:moveTo>
                  <a:pt x="0" y="0"/>
                </a:moveTo>
                <a:lnTo>
                  <a:pt x="508024" y="0"/>
                </a:lnTo>
                <a:lnTo>
                  <a:pt x="508024" y="270373"/>
                </a:lnTo>
                <a:lnTo>
                  <a:pt x="0" y="2703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07998" y="1563545"/>
            <a:ext cx="508025" cy="270374"/>
          </a:xfrm>
          <a:custGeom>
            <a:avLst/>
            <a:gdLst/>
            <a:ahLst/>
            <a:cxnLst/>
            <a:rect l="l" t="t" r="r" b="b"/>
            <a:pathLst>
              <a:path w="508025" h="270374">
                <a:moveTo>
                  <a:pt x="0" y="0"/>
                </a:moveTo>
                <a:lnTo>
                  <a:pt x="0" y="270374"/>
                </a:lnTo>
                <a:lnTo>
                  <a:pt x="508025" y="270374"/>
                </a:lnTo>
                <a:lnTo>
                  <a:pt x="5080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7E7F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07998" y="1563545"/>
            <a:ext cx="508024" cy="270373"/>
          </a:xfrm>
          <a:custGeom>
            <a:avLst/>
            <a:gdLst/>
            <a:ahLst/>
            <a:cxnLst/>
            <a:rect l="l" t="t" r="r" b="b"/>
            <a:pathLst>
              <a:path w="508024" h="270373">
                <a:moveTo>
                  <a:pt x="0" y="0"/>
                </a:moveTo>
                <a:lnTo>
                  <a:pt x="508024" y="0"/>
                </a:lnTo>
                <a:lnTo>
                  <a:pt x="508024" y="270373"/>
                </a:lnTo>
                <a:lnTo>
                  <a:pt x="0" y="2703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237624" y="1563519"/>
            <a:ext cx="270374" cy="270374"/>
          </a:xfrm>
          <a:custGeom>
            <a:avLst/>
            <a:gdLst/>
            <a:ahLst/>
            <a:cxnLst/>
            <a:rect l="l" t="t" r="r" b="b"/>
            <a:pathLst>
              <a:path w="270374" h="270374">
                <a:moveTo>
                  <a:pt x="0" y="135187"/>
                </a:moveTo>
                <a:lnTo>
                  <a:pt x="873" y="150643"/>
                </a:lnTo>
                <a:lnTo>
                  <a:pt x="3261" y="164839"/>
                </a:lnTo>
                <a:lnTo>
                  <a:pt x="7084" y="178492"/>
                </a:lnTo>
                <a:lnTo>
                  <a:pt x="12261" y="191522"/>
                </a:lnTo>
                <a:lnTo>
                  <a:pt x="18709" y="203848"/>
                </a:lnTo>
                <a:lnTo>
                  <a:pt x="26347" y="215386"/>
                </a:lnTo>
                <a:lnTo>
                  <a:pt x="35094" y="226057"/>
                </a:lnTo>
                <a:lnTo>
                  <a:pt x="44868" y="235777"/>
                </a:lnTo>
                <a:lnTo>
                  <a:pt x="55587" y="244466"/>
                </a:lnTo>
                <a:lnTo>
                  <a:pt x="67170" y="252042"/>
                </a:lnTo>
                <a:lnTo>
                  <a:pt x="79536" y="258424"/>
                </a:lnTo>
                <a:lnTo>
                  <a:pt x="92602" y="263530"/>
                </a:lnTo>
                <a:lnTo>
                  <a:pt x="106286" y="267277"/>
                </a:lnTo>
                <a:lnTo>
                  <a:pt x="120509" y="269586"/>
                </a:lnTo>
                <a:lnTo>
                  <a:pt x="135187" y="270374"/>
                </a:lnTo>
                <a:lnTo>
                  <a:pt x="135986" y="270371"/>
                </a:lnTo>
                <a:lnTo>
                  <a:pt x="150642" y="269500"/>
                </a:lnTo>
                <a:lnTo>
                  <a:pt x="164837" y="267112"/>
                </a:lnTo>
                <a:lnTo>
                  <a:pt x="178491" y="263289"/>
                </a:lnTo>
                <a:lnTo>
                  <a:pt x="191521" y="258113"/>
                </a:lnTo>
                <a:lnTo>
                  <a:pt x="203847" y="251665"/>
                </a:lnTo>
                <a:lnTo>
                  <a:pt x="215385" y="244027"/>
                </a:lnTo>
                <a:lnTo>
                  <a:pt x="226056" y="235280"/>
                </a:lnTo>
                <a:lnTo>
                  <a:pt x="235776" y="225506"/>
                </a:lnTo>
                <a:lnTo>
                  <a:pt x="244466" y="214787"/>
                </a:lnTo>
                <a:lnTo>
                  <a:pt x="252042" y="203204"/>
                </a:lnTo>
                <a:lnTo>
                  <a:pt x="258424" y="190839"/>
                </a:lnTo>
                <a:lnTo>
                  <a:pt x="263529" y="177773"/>
                </a:lnTo>
                <a:lnTo>
                  <a:pt x="267277" y="164088"/>
                </a:lnTo>
                <a:lnTo>
                  <a:pt x="269586" y="149866"/>
                </a:lnTo>
                <a:lnTo>
                  <a:pt x="270374" y="135187"/>
                </a:lnTo>
                <a:lnTo>
                  <a:pt x="270371" y="134387"/>
                </a:lnTo>
                <a:lnTo>
                  <a:pt x="269500" y="119731"/>
                </a:lnTo>
                <a:lnTo>
                  <a:pt x="267112" y="105536"/>
                </a:lnTo>
                <a:lnTo>
                  <a:pt x="263289" y="91882"/>
                </a:lnTo>
                <a:lnTo>
                  <a:pt x="258112" y="78852"/>
                </a:lnTo>
                <a:lnTo>
                  <a:pt x="251664" y="66526"/>
                </a:lnTo>
                <a:lnTo>
                  <a:pt x="244026" y="54988"/>
                </a:lnTo>
                <a:lnTo>
                  <a:pt x="235279" y="44317"/>
                </a:lnTo>
                <a:lnTo>
                  <a:pt x="225505" y="34597"/>
                </a:lnTo>
                <a:lnTo>
                  <a:pt x="214786" y="25907"/>
                </a:lnTo>
                <a:lnTo>
                  <a:pt x="203203" y="18331"/>
                </a:lnTo>
                <a:lnTo>
                  <a:pt x="190838" y="11949"/>
                </a:lnTo>
                <a:lnTo>
                  <a:pt x="177772" y="6844"/>
                </a:lnTo>
                <a:lnTo>
                  <a:pt x="164087" y="3096"/>
                </a:lnTo>
                <a:lnTo>
                  <a:pt x="149865" y="787"/>
                </a:lnTo>
                <a:lnTo>
                  <a:pt x="135187" y="0"/>
                </a:lnTo>
                <a:lnTo>
                  <a:pt x="134386" y="2"/>
                </a:lnTo>
                <a:lnTo>
                  <a:pt x="119730" y="873"/>
                </a:lnTo>
                <a:lnTo>
                  <a:pt x="105535" y="3262"/>
                </a:lnTo>
                <a:lnTo>
                  <a:pt x="91881" y="7085"/>
                </a:lnTo>
                <a:lnTo>
                  <a:pt x="78851" y="12261"/>
                </a:lnTo>
                <a:lnTo>
                  <a:pt x="66526" y="18709"/>
                </a:lnTo>
                <a:lnTo>
                  <a:pt x="54987" y="26348"/>
                </a:lnTo>
                <a:lnTo>
                  <a:pt x="44317" y="35094"/>
                </a:lnTo>
                <a:lnTo>
                  <a:pt x="34596" y="44868"/>
                </a:lnTo>
                <a:lnTo>
                  <a:pt x="25907" y="55588"/>
                </a:lnTo>
                <a:lnTo>
                  <a:pt x="18331" y="67171"/>
                </a:lnTo>
                <a:lnTo>
                  <a:pt x="11949" y="79536"/>
                </a:lnTo>
                <a:lnTo>
                  <a:pt x="6844" y="92602"/>
                </a:lnTo>
                <a:lnTo>
                  <a:pt x="3096" y="106287"/>
                </a:lnTo>
                <a:lnTo>
                  <a:pt x="787" y="120509"/>
                </a:lnTo>
                <a:lnTo>
                  <a:pt x="0" y="135187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37624" y="1563520"/>
            <a:ext cx="270374" cy="270373"/>
          </a:xfrm>
          <a:custGeom>
            <a:avLst/>
            <a:gdLst/>
            <a:ahLst/>
            <a:cxnLst/>
            <a:rect l="l" t="t" r="r" b="b"/>
            <a:pathLst>
              <a:path w="270374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6"/>
                </a:lnTo>
                <a:lnTo>
                  <a:pt x="235279" y="44317"/>
                </a:lnTo>
                <a:lnTo>
                  <a:pt x="244026" y="54987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9" y="91882"/>
                </a:lnTo>
                <a:lnTo>
                  <a:pt x="267112" y="105535"/>
                </a:lnTo>
                <a:lnTo>
                  <a:pt x="269500" y="119731"/>
                </a:lnTo>
                <a:lnTo>
                  <a:pt x="270371" y="134386"/>
                </a:lnTo>
                <a:lnTo>
                  <a:pt x="270374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30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7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2" y="258112"/>
                </a:lnTo>
                <a:lnTo>
                  <a:pt x="178491" y="263288"/>
                </a:lnTo>
                <a:lnTo>
                  <a:pt x="164838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34108" y="1698708"/>
            <a:ext cx="603511" cy="1"/>
          </a:xfrm>
          <a:custGeom>
            <a:avLst/>
            <a:gdLst/>
            <a:ahLst/>
            <a:cxnLst/>
            <a:rect l="l" t="t" r="r" b="b"/>
            <a:pathLst>
              <a:path w="603511" h="1">
                <a:moveTo>
                  <a:pt x="0" y="0"/>
                </a:moveTo>
                <a:lnTo>
                  <a:pt x="603511" y="1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585336" y="1563545"/>
            <a:ext cx="270374" cy="270374"/>
          </a:xfrm>
          <a:custGeom>
            <a:avLst/>
            <a:gdLst/>
            <a:ahLst/>
            <a:cxnLst/>
            <a:rect l="l" t="t" r="r" b="b"/>
            <a:pathLst>
              <a:path w="270374" h="270374">
                <a:moveTo>
                  <a:pt x="0" y="135187"/>
                </a:moveTo>
                <a:lnTo>
                  <a:pt x="873" y="150643"/>
                </a:lnTo>
                <a:lnTo>
                  <a:pt x="3261" y="164839"/>
                </a:lnTo>
                <a:lnTo>
                  <a:pt x="7084" y="178492"/>
                </a:lnTo>
                <a:lnTo>
                  <a:pt x="12261" y="191522"/>
                </a:lnTo>
                <a:lnTo>
                  <a:pt x="18709" y="203848"/>
                </a:lnTo>
                <a:lnTo>
                  <a:pt x="26347" y="215386"/>
                </a:lnTo>
                <a:lnTo>
                  <a:pt x="35094" y="226057"/>
                </a:lnTo>
                <a:lnTo>
                  <a:pt x="44868" y="235777"/>
                </a:lnTo>
                <a:lnTo>
                  <a:pt x="55587" y="244466"/>
                </a:lnTo>
                <a:lnTo>
                  <a:pt x="67170" y="252042"/>
                </a:lnTo>
                <a:lnTo>
                  <a:pt x="79536" y="258424"/>
                </a:lnTo>
                <a:lnTo>
                  <a:pt x="92602" y="263530"/>
                </a:lnTo>
                <a:lnTo>
                  <a:pt x="106286" y="267277"/>
                </a:lnTo>
                <a:lnTo>
                  <a:pt x="120509" y="269586"/>
                </a:lnTo>
                <a:lnTo>
                  <a:pt x="135187" y="270374"/>
                </a:lnTo>
                <a:lnTo>
                  <a:pt x="135986" y="270371"/>
                </a:lnTo>
                <a:lnTo>
                  <a:pt x="150642" y="269500"/>
                </a:lnTo>
                <a:lnTo>
                  <a:pt x="164837" y="267112"/>
                </a:lnTo>
                <a:lnTo>
                  <a:pt x="178491" y="263289"/>
                </a:lnTo>
                <a:lnTo>
                  <a:pt x="191521" y="258113"/>
                </a:lnTo>
                <a:lnTo>
                  <a:pt x="203847" y="251665"/>
                </a:lnTo>
                <a:lnTo>
                  <a:pt x="215385" y="244027"/>
                </a:lnTo>
                <a:lnTo>
                  <a:pt x="226056" y="235280"/>
                </a:lnTo>
                <a:lnTo>
                  <a:pt x="235776" y="225506"/>
                </a:lnTo>
                <a:lnTo>
                  <a:pt x="244466" y="214787"/>
                </a:lnTo>
                <a:lnTo>
                  <a:pt x="252042" y="203204"/>
                </a:lnTo>
                <a:lnTo>
                  <a:pt x="258424" y="190839"/>
                </a:lnTo>
                <a:lnTo>
                  <a:pt x="263529" y="177773"/>
                </a:lnTo>
                <a:lnTo>
                  <a:pt x="267277" y="164088"/>
                </a:lnTo>
                <a:lnTo>
                  <a:pt x="269586" y="149866"/>
                </a:lnTo>
                <a:lnTo>
                  <a:pt x="270374" y="135187"/>
                </a:lnTo>
                <a:lnTo>
                  <a:pt x="270371" y="134387"/>
                </a:lnTo>
                <a:lnTo>
                  <a:pt x="269500" y="119731"/>
                </a:lnTo>
                <a:lnTo>
                  <a:pt x="267112" y="105536"/>
                </a:lnTo>
                <a:lnTo>
                  <a:pt x="263289" y="91882"/>
                </a:lnTo>
                <a:lnTo>
                  <a:pt x="258112" y="78852"/>
                </a:lnTo>
                <a:lnTo>
                  <a:pt x="251664" y="66526"/>
                </a:lnTo>
                <a:lnTo>
                  <a:pt x="244026" y="54988"/>
                </a:lnTo>
                <a:lnTo>
                  <a:pt x="235279" y="44317"/>
                </a:lnTo>
                <a:lnTo>
                  <a:pt x="225505" y="34597"/>
                </a:lnTo>
                <a:lnTo>
                  <a:pt x="214786" y="25907"/>
                </a:lnTo>
                <a:lnTo>
                  <a:pt x="203203" y="18331"/>
                </a:lnTo>
                <a:lnTo>
                  <a:pt x="190838" y="11949"/>
                </a:lnTo>
                <a:lnTo>
                  <a:pt x="177772" y="6844"/>
                </a:lnTo>
                <a:lnTo>
                  <a:pt x="164087" y="3096"/>
                </a:lnTo>
                <a:lnTo>
                  <a:pt x="149865" y="787"/>
                </a:lnTo>
                <a:lnTo>
                  <a:pt x="135187" y="0"/>
                </a:lnTo>
                <a:lnTo>
                  <a:pt x="134386" y="2"/>
                </a:lnTo>
                <a:lnTo>
                  <a:pt x="119730" y="873"/>
                </a:lnTo>
                <a:lnTo>
                  <a:pt x="105535" y="3262"/>
                </a:lnTo>
                <a:lnTo>
                  <a:pt x="91881" y="7085"/>
                </a:lnTo>
                <a:lnTo>
                  <a:pt x="78851" y="12261"/>
                </a:lnTo>
                <a:lnTo>
                  <a:pt x="66526" y="18709"/>
                </a:lnTo>
                <a:lnTo>
                  <a:pt x="54987" y="26348"/>
                </a:lnTo>
                <a:lnTo>
                  <a:pt x="44317" y="35094"/>
                </a:lnTo>
                <a:lnTo>
                  <a:pt x="34596" y="44868"/>
                </a:lnTo>
                <a:lnTo>
                  <a:pt x="25907" y="55588"/>
                </a:lnTo>
                <a:lnTo>
                  <a:pt x="18331" y="67171"/>
                </a:lnTo>
                <a:lnTo>
                  <a:pt x="11949" y="79536"/>
                </a:lnTo>
                <a:lnTo>
                  <a:pt x="6844" y="92602"/>
                </a:lnTo>
                <a:lnTo>
                  <a:pt x="3096" y="106287"/>
                </a:lnTo>
                <a:lnTo>
                  <a:pt x="787" y="120509"/>
                </a:lnTo>
                <a:lnTo>
                  <a:pt x="0" y="135187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585336" y="1563545"/>
            <a:ext cx="270373" cy="270373"/>
          </a:xfrm>
          <a:custGeom>
            <a:avLst/>
            <a:gdLst/>
            <a:ahLst/>
            <a:cxnLst/>
            <a:rect l="l" t="t" r="r" b="b"/>
            <a:pathLst>
              <a:path w="270373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7"/>
                </a:lnTo>
                <a:lnTo>
                  <a:pt x="235279" y="44317"/>
                </a:lnTo>
                <a:lnTo>
                  <a:pt x="244026" y="54988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8" y="91882"/>
                </a:lnTo>
                <a:lnTo>
                  <a:pt x="267111" y="105535"/>
                </a:lnTo>
                <a:lnTo>
                  <a:pt x="269499" y="119731"/>
                </a:lnTo>
                <a:lnTo>
                  <a:pt x="270371" y="134387"/>
                </a:lnTo>
                <a:lnTo>
                  <a:pt x="270373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29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6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1" y="258112"/>
                </a:lnTo>
                <a:lnTo>
                  <a:pt x="178491" y="263289"/>
                </a:lnTo>
                <a:lnTo>
                  <a:pt x="164837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73238" y="1563545"/>
            <a:ext cx="312752" cy="270374"/>
          </a:xfrm>
          <a:custGeom>
            <a:avLst/>
            <a:gdLst/>
            <a:ahLst/>
            <a:cxnLst/>
            <a:rect l="l" t="t" r="r" b="b"/>
            <a:pathLst>
              <a:path w="312752" h="270374">
                <a:moveTo>
                  <a:pt x="0" y="270374"/>
                </a:moveTo>
                <a:lnTo>
                  <a:pt x="312752" y="270374"/>
                </a:lnTo>
                <a:lnTo>
                  <a:pt x="156377" y="0"/>
                </a:lnTo>
                <a:lnTo>
                  <a:pt x="0" y="270374"/>
                </a:lnTo>
                <a:close/>
              </a:path>
            </a:pathLst>
          </a:custGeom>
          <a:solidFill>
            <a:srgbClr val="DFEDDB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973238" y="1563545"/>
            <a:ext cx="312752" cy="270373"/>
          </a:xfrm>
          <a:custGeom>
            <a:avLst/>
            <a:gdLst/>
            <a:ahLst/>
            <a:cxnLst/>
            <a:rect l="l" t="t" r="r" b="b"/>
            <a:pathLst>
              <a:path w="312752" h="270373">
                <a:moveTo>
                  <a:pt x="0" y="270373"/>
                </a:moveTo>
                <a:lnTo>
                  <a:pt x="156376" y="0"/>
                </a:lnTo>
                <a:lnTo>
                  <a:pt x="312752" y="270373"/>
                </a:lnTo>
                <a:lnTo>
                  <a:pt x="0" y="270373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207802" y="1698733"/>
            <a:ext cx="377531" cy="1"/>
          </a:xfrm>
          <a:custGeom>
            <a:avLst/>
            <a:gdLst/>
            <a:ahLst/>
            <a:cxnLst/>
            <a:rect l="l" t="t" r="r" b="b"/>
            <a:pathLst>
              <a:path w="377531" h="1">
                <a:moveTo>
                  <a:pt x="0" y="0"/>
                </a:moveTo>
                <a:lnTo>
                  <a:pt x="377531" y="1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26823" y="1833895"/>
            <a:ext cx="270374" cy="270374"/>
          </a:xfrm>
          <a:custGeom>
            <a:avLst/>
            <a:gdLst/>
            <a:ahLst/>
            <a:cxnLst/>
            <a:rect l="l" t="t" r="r" b="b"/>
            <a:pathLst>
              <a:path w="270374" h="270374">
                <a:moveTo>
                  <a:pt x="0" y="135187"/>
                </a:moveTo>
                <a:lnTo>
                  <a:pt x="873" y="150642"/>
                </a:lnTo>
                <a:lnTo>
                  <a:pt x="3261" y="164837"/>
                </a:lnTo>
                <a:lnTo>
                  <a:pt x="7084" y="178491"/>
                </a:lnTo>
                <a:lnTo>
                  <a:pt x="12260" y="191521"/>
                </a:lnTo>
                <a:lnTo>
                  <a:pt x="18708" y="203847"/>
                </a:lnTo>
                <a:lnTo>
                  <a:pt x="26346" y="215385"/>
                </a:lnTo>
                <a:lnTo>
                  <a:pt x="35093" y="226056"/>
                </a:lnTo>
                <a:lnTo>
                  <a:pt x="44867" y="235776"/>
                </a:lnTo>
                <a:lnTo>
                  <a:pt x="55586" y="244466"/>
                </a:lnTo>
                <a:lnTo>
                  <a:pt x="67169" y="252042"/>
                </a:lnTo>
                <a:lnTo>
                  <a:pt x="79534" y="258424"/>
                </a:lnTo>
                <a:lnTo>
                  <a:pt x="92600" y="263529"/>
                </a:lnTo>
                <a:lnTo>
                  <a:pt x="106285" y="267277"/>
                </a:lnTo>
                <a:lnTo>
                  <a:pt x="120508" y="269586"/>
                </a:lnTo>
                <a:lnTo>
                  <a:pt x="135186" y="270374"/>
                </a:lnTo>
                <a:lnTo>
                  <a:pt x="135986" y="270371"/>
                </a:lnTo>
                <a:lnTo>
                  <a:pt x="150642" y="269500"/>
                </a:lnTo>
                <a:lnTo>
                  <a:pt x="164837" y="267112"/>
                </a:lnTo>
                <a:lnTo>
                  <a:pt x="178491" y="263289"/>
                </a:lnTo>
                <a:lnTo>
                  <a:pt x="191521" y="258112"/>
                </a:lnTo>
                <a:lnTo>
                  <a:pt x="203847" y="251664"/>
                </a:lnTo>
                <a:lnTo>
                  <a:pt x="215385" y="244026"/>
                </a:lnTo>
                <a:lnTo>
                  <a:pt x="226056" y="235279"/>
                </a:lnTo>
                <a:lnTo>
                  <a:pt x="235777" y="225505"/>
                </a:lnTo>
                <a:lnTo>
                  <a:pt x="244466" y="214786"/>
                </a:lnTo>
                <a:lnTo>
                  <a:pt x="252042" y="203203"/>
                </a:lnTo>
                <a:lnTo>
                  <a:pt x="258424" y="190838"/>
                </a:lnTo>
                <a:lnTo>
                  <a:pt x="263530" y="177772"/>
                </a:lnTo>
                <a:lnTo>
                  <a:pt x="267277" y="164087"/>
                </a:lnTo>
                <a:lnTo>
                  <a:pt x="269586" y="149865"/>
                </a:lnTo>
                <a:lnTo>
                  <a:pt x="270374" y="135187"/>
                </a:lnTo>
                <a:lnTo>
                  <a:pt x="270371" y="134386"/>
                </a:lnTo>
                <a:lnTo>
                  <a:pt x="269500" y="119730"/>
                </a:lnTo>
                <a:lnTo>
                  <a:pt x="267111" y="105535"/>
                </a:lnTo>
                <a:lnTo>
                  <a:pt x="263288" y="91881"/>
                </a:lnTo>
                <a:lnTo>
                  <a:pt x="258112" y="78851"/>
                </a:lnTo>
                <a:lnTo>
                  <a:pt x="251664" y="66526"/>
                </a:lnTo>
                <a:lnTo>
                  <a:pt x="244026" y="54987"/>
                </a:lnTo>
                <a:lnTo>
                  <a:pt x="235279" y="44317"/>
                </a:lnTo>
                <a:lnTo>
                  <a:pt x="225505" y="34596"/>
                </a:lnTo>
                <a:lnTo>
                  <a:pt x="214786" y="25907"/>
                </a:lnTo>
                <a:lnTo>
                  <a:pt x="203203" y="18331"/>
                </a:lnTo>
                <a:lnTo>
                  <a:pt x="190837" y="11949"/>
                </a:lnTo>
                <a:lnTo>
                  <a:pt x="177771" y="6844"/>
                </a:lnTo>
                <a:lnTo>
                  <a:pt x="164087" y="3096"/>
                </a:lnTo>
                <a:lnTo>
                  <a:pt x="149864" y="787"/>
                </a:lnTo>
                <a:lnTo>
                  <a:pt x="135186" y="0"/>
                </a:lnTo>
                <a:lnTo>
                  <a:pt x="134386" y="2"/>
                </a:lnTo>
                <a:lnTo>
                  <a:pt x="119730" y="873"/>
                </a:lnTo>
                <a:lnTo>
                  <a:pt x="105534" y="3261"/>
                </a:lnTo>
                <a:lnTo>
                  <a:pt x="91881" y="7084"/>
                </a:lnTo>
                <a:lnTo>
                  <a:pt x="78851" y="12261"/>
                </a:lnTo>
                <a:lnTo>
                  <a:pt x="66525" y="18709"/>
                </a:lnTo>
                <a:lnTo>
                  <a:pt x="54987" y="26347"/>
                </a:lnTo>
                <a:lnTo>
                  <a:pt x="44317" y="35094"/>
                </a:lnTo>
                <a:lnTo>
                  <a:pt x="34596" y="44868"/>
                </a:lnTo>
                <a:lnTo>
                  <a:pt x="25907" y="55587"/>
                </a:lnTo>
                <a:lnTo>
                  <a:pt x="18331" y="67170"/>
                </a:lnTo>
                <a:lnTo>
                  <a:pt x="11949" y="79536"/>
                </a:lnTo>
                <a:lnTo>
                  <a:pt x="6843" y="92602"/>
                </a:lnTo>
                <a:lnTo>
                  <a:pt x="3096" y="106286"/>
                </a:lnTo>
                <a:lnTo>
                  <a:pt x="787" y="120509"/>
                </a:lnTo>
                <a:lnTo>
                  <a:pt x="0" y="135187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626823" y="1833895"/>
            <a:ext cx="270374" cy="270373"/>
          </a:xfrm>
          <a:custGeom>
            <a:avLst/>
            <a:gdLst/>
            <a:ahLst/>
            <a:cxnLst/>
            <a:rect l="l" t="t" r="r" b="b"/>
            <a:pathLst>
              <a:path w="270374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6"/>
                </a:lnTo>
                <a:lnTo>
                  <a:pt x="235279" y="44317"/>
                </a:lnTo>
                <a:lnTo>
                  <a:pt x="244026" y="54987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9" y="91882"/>
                </a:lnTo>
                <a:lnTo>
                  <a:pt x="267112" y="105535"/>
                </a:lnTo>
                <a:lnTo>
                  <a:pt x="269500" y="119731"/>
                </a:lnTo>
                <a:lnTo>
                  <a:pt x="270371" y="134386"/>
                </a:lnTo>
                <a:lnTo>
                  <a:pt x="270374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30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6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1" y="258112"/>
                </a:lnTo>
                <a:lnTo>
                  <a:pt x="178491" y="263288"/>
                </a:lnTo>
                <a:lnTo>
                  <a:pt x="164838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55710" y="2797173"/>
            <a:ext cx="508025" cy="270374"/>
          </a:xfrm>
          <a:custGeom>
            <a:avLst/>
            <a:gdLst/>
            <a:ahLst/>
            <a:cxnLst/>
            <a:rect l="l" t="t" r="r" b="b"/>
            <a:pathLst>
              <a:path w="508025" h="270374">
                <a:moveTo>
                  <a:pt x="0" y="0"/>
                </a:moveTo>
                <a:lnTo>
                  <a:pt x="0" y="270374"/>
                </a:lnTo>
                <a:lnTo>
                  <a:pt x="508025" y="270374"/>
                </a:lnTo>
                <a:lnTo>
                  <a:pt x="5080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7E7F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855710" y="2797173"/>
            <a:ext cx="508024" cy="270373"/>
          </a:xfrm>
          <a:custGeom>
            <a:avLst/>
            <a:gdLst/>
            <a:ahLst/>
            <a:cxnLst/>
            <a:rect l="l" t="t" r="r" b="b"/>
            <a:pathLst>
              <a:path w="508024" h="270373">
                <a:moveTo>
                  <a:pt x="0" y="0"/>
                </a:moveTo>
                <a:lnTo>
                  <a:pt x="508024" y="0"/>
                </a:lnTo>
                <a:lnTo>
                  <a:pt x="508024" y="270373"/>
                </a:lnTo>
                <a:lnTo>
                  <a:pt x="0" y="2703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974535" y="2526798"/>
            <a:ext cx="270374" cy="270374"/>
          </a:xfrm>
          <a:custGeom>
            <a:avLst/>
            <a:gdLst/>
            <a:ahLst/>
            <a:cxnLst/>
            <a:rect l="l" t="t" r="r" b="b"/>
            <a:pathLst>
              <a:path w="270374" h="270374">
                <a:moveTo>
                  <a:pt x="0" y="135187"/>
                </a:moveTo>
                <a:lnTo>
                  <a:pt x="873" y="150643"/>
                </a:lnTo>
                <a:lnTo>
                  <a:pt x="3261" y="164838"/>
                </a:lnTo>
                <a:lnTo>
                  <a:pt x="7084" y="178492"/>
                </a:lnTo>
                <a:lnTo>
                  <a:pt x="12261" y="191522"/>
                </a:lnTo>
                <a:lnTo>
                  <a:pt x="18709" y="203847"/>
                </a:lnTo>
                <a:lnTo>
                  <a:pt x="26347" y="215386"/>
                </a:lnTo>
                <a:lnTo>
                  <a:pt x="35094" y="226056"/>
                </a:lnTo>
                <a:lnTo>
                  <a:pt x="44868" y="235777"/>
                </a:lnTo>
                <a:lnTo>
                  <a:pt x="55587" y="244466"/>
                </a:lnTo>
                <a:lnTo>
                  <a:pt x="67170" y="252042"/>
                </a:lnTo>
                <a:lnTo>
                  <a:pt x="79536" y="258424"/>
                </a:lnTo>
                <a:lnTo>
                  <a:pt x="92602" y="263530"/>
                </a:lnTo>
                <a:lnTo>
                  <a:pt x="106286" y="267277"/>
                </a:lnTo>
                <a:lnTo>
                  <a:pt x="120509" y="269586"/>
                </a:lnTo>
                <a:lnTo>
                  <a:pt x="135187" y="270374"/>
                </a:lnTo>
                <a:lnTo>
                  <a:pt x="135986" y="270371"/>
                </a:lnTo>
                <a:lnTo>
                  <a:pt x="150642" y="269500"/>
                </a:lnTo>
                <a:lnTo>
                  <a:pt x="164837" y="267112"/>
                </a:lnTo>
                <a:lnTo>
                  <a:pt x="178491" y="263289"/>
                </a:lnTo>
                <a:lnTo>
                  <a:pt x="191521" y="258113"/>
                </a:lnTo>
                <a:lnTo>
                  <a:pt x="203847" y="251665"/>
                </a:lnTo>
                <a:lnTo>
                  <a:pt x="215385" y="244026"/>
                </a:lnTo>
                <a:lnTo>
                  <a:pt x="226056" y="235279"/>
                </a:lnTo>
                <a:lnTo>
                  <a:pt x="235776" y="225506"/>
                </a:lnTo>
                <a:lnTo>
                  <a:pt x="244466" y="214786"/>
                </a:lnTo>
                <a:lnTo>
                  <a:pt x="252042" y="203203"/>
                </a:lnTo>
                <a:lnTo>
                  <a:pt x="258424" y="190838"/>
                </a:lnTo>
                <a:lnTo>
                  <a:pt x="263529" y="177772"/>
                </a:lnTo>
                <a:lnTo>
                  <a:pt x="267277" y="164088"/>
                </a:lnTo>
                <a:lnTo>
                  <a:pt x="269586" y="149865"/>
                </a:lnTo>
                <a:lnTo>
                  <a:pt x="270374" y="135187"/>
                </a:lnTo>
                <a:lnTo>
                  <a:pt x="270371" y="134387"/>
                </a:lnTo>
                <a:lnTo>
                  <a:pt x="269500" y="119731"/>
                </a:lnTo>
                <a:lnTo>
                  <a:pt x="267112" y="105536"/>
                </a:lnTo>
                <a:lnTo>
                  <a:pt x="263289" y="91882"/>
                </a:lnTo>
                <a:lnTo>
                  <a:pt x="258112" y="78852"/>
                </a:lnTo>
                <a:lnTo>
                  <a:pt x="251664" y="66526"/>
                </a:lnTo>
                <a:lnTo>
                  <a:pt x="244026" y="54988"/>
                </a:lnTo>
                <a:lnTo>
                  <a:pt x="235279" y="44317"/>
                </a:lnTo>
                <a:lnTo>
                  <a:pt x="225505" y="34597"/>
                </a:lnTo>
                <a:lnTo>
                  <a:pt x="214786" y="25907"/>
                </a:lnTo>
                <a:lnTo>
                  <a:pt x="203203" y="18331"/>
                </a:lnTo>
                <a:lnTo>
                  <a:pt x="190838" y="11949"/>
                </a:lnTo>
                <a:lnTo>
                  <a:pt x="177772" y="6844"/>
                </a:lnTo>
                <a:lnTo>
                  <a:pt x="164087" y="3096"/>
                </a:lnTo>
                <a:lnTo>
                  <a:pt x="149865" y="787"/>
                </a:lnTo>
                <a:lnTo>
                  <a:pt x="135187" y="0"/>
                </a:lnTo>
                <a:lnTo>
                  <a:pt x="134386" y="2"/>
                </a:lnTo>
                <a:lnTo>
                  <a:pt x="119730" y="873"/>
                </a:lnTo>
                <a:lnTo>
                  <a:pt x="105535" y="3262"/>
                </a:lnTo>
                <a:lnTo>
                  <a:pt x="91881" y="7085"/>
                </a:lnTo>
                <a:lnTo>
                  <a:pt x="78851" y="12261"/>
                </a:lnTo>
                <a:lnTo>
                  <a:pt x="66526" y="18709"/>
                </a:lnTo>
                <a:lnTo>
                  <a:pt x="54987" y="26348"/>
                </a:lnTo>
                <a:lnTo>
                  <a:pt x="44317" y="35094"/>
                </a:lnTo>
                <a:lnTo>
                  <a:pt x="34596" y="44868"/>
                </a:lnTo>
                <a:lnTo>
                  <a:pt x="25907" y="55588"/>
                </a:lnTo>
                <a:lnTo>
                  <a:pt x="18331" y="67171"/>
                </a:lnTo>
                <a:lnTo>
                  <a:pt x="11949" y="79536"/>
                </a:lnTo>
                <a:lnTo>
                  <a:pt x="6844" y="92602"/>
                </a:lnTo>
                <a:lnTo>
                  <a:pt x="3096" y="106287"/>
                </a:lnTo>
                <a:lnTo>
                  <a:pt x="787" y="120509"/>
                </a:lnTo>
                <a:lnTo>
                  <a:pt x="0" y="135187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974535" y="2526798"/>
            <a:ext cx="270373" cy="270373"/>
          </a:xfrm>
          <a:custGeom>
            <a:avLst/>
            <a:gdLst/>
            <a:ahLst/>
            <a:cxnLst/>
            <a:rect l="l" t="t" r="r" b="b"/>
            <a:pathLst>
              <a:path w="270373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2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7"/>
                </a:lnTo>
                <a:lnTo>
                  <a:pt x="235279" y="44317"/>
                </a:lnTo>
                <a:lnTo>
                  <a:pt x="244026" y="54988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8" y="91882"/>
                </a:lnTo>
                <a:lnTo>
                  <a:pt x="267111" y="105535"/>
                </a:lnTo>
                <a:lnTo>
                  <a:pt x="269499" y="119731"/>
                </a:lnTo>
                <a:lnTo>
                  <a:pt x="270371" y="134387"/>
                </a:lnTo>
                <a:lnTo>
                  <a:pt x="270373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29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6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2" y="258112"/>
                </a:lnTo>
                <a:lnTo>
                  <a:pt x="178491" y="263289"/>
                </a:lnTo>
                <a:lnTo>
                  <a:pt x="164838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109723" y="2104294"/>
            <a:ext cx="1" cy="422502"/>
          </a:xfrm>
          <a:custGeom>
            <a:avLst/>
            <a:gdLst/>
            <a:ahLst/>
            <a:cxnLst/>
            <a:rect l="l" t="t" r="r" b="b"/>
            <a:pathLst>
              <a:path w="1" h="422502">
                <a:moveTo>
                  <a:pt x="0" y="0"/>
                </a:moveTo>
                <a:lnTo>
                  <a:pt x="1" y="422502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363736" y="2797173"/>
            <a:ext cx="270374" cy="270374"/>
          </a:xfrm>
          <a:custGeom>
            <a:avLst/>
            <a:gdLst/>
            <a:ahLst/>
            <a:cxnLst/>
            <a:rect l="l" t="t" r="r" b="b"/>
            <a:pathLst>
              <a:path w="270374" h="270374">
                <a:moveTo>
                  <a:pt x="0" y="135186"/>
                </a:moveTo>
                <a:lnTo>
                  <a:pt x="873" y="150643"/>
                </a:lnTo>
                <a:lnTo>
                  <a:pt x="3262" y="164838"/>
                </a:lnTo>
                <a:lnTo>
                  <a:pt x="7085" y="178492"/>
                </a:lnTo>
                <a:lnTo>
                  <a:pt x="12261" y="191522"/>
                </a:lnTo>
                <a:lnTo>
                  <a:pt x="18709" y="203847"/>
                </a:lnTo>
                <a:lnTo>
                  <a:pt x="26348" y="215386"/>
                </a:lnTo>
                <a:lnTo>
                  <a:pt x="35094" y="226056"/>
                </a:lnTo>
                <a:lnTo>
                  <a:pt x="44868" y="235777"/>
                </a:lnTo>
                <a:lnTo>
                  <a:pt x="55588" y="244466"/>
                </a:lnTo>
                <a:lnTo>
                  <a:pt x="67171" y="252042"/>
                </a:lnTo>
                <a:lnTo>
                  <a:pt x="79536" y="258424"/>
                </a:lnTo>
                <a:lnTo>
                  <a:pt x="92602" y="263530"/>
                </a:lnTo>
                <a:lnTo>
                  <a:pt x="106287" y="267277"/>
                </a:lnTo>
                <a:lnTo>
                  <a:pt x="120509" y="269586"/>
                </a:lnTo>
                <a:lnTo>
                  <a:pt x="135187" y="270374"/>
                </a:lnTo>
                <a:lnTo>
                  <a:pt x="135987" y="270371"/>
                </a:lnTo>
                <a:lnTo>
                  <a:pt x="150643" y="269500"/>
                </a:lnTo>
                <a:lnTo>
                  <a:pt x="164838" y="267112"/>
                </a:lnTo>
                <a:lnTo>
                  <a:pt x="178492" y="263289"/>
                </a:lnTo>
                <a:lnTo>
                  <a:pt x="191522" y="258112"/>
                </a:lnTo>
                <a:lnTo>
                  <a:pt x="203847" y="251664"/>
                </a:lnTo>
                <a:lnTo>
                  <a:pt x="215386" y="244026"/>
                </a:lnTo>
                <a:lnTo>
                  <a:pt x="226056" y="235279"/>
                </a:lnTo>
                <a:lnTo>
                  <a:pt x="235777" y="225505"/>
                </a:lnTo>
                <a:lnTo>
                  <a:pt x="244466" y="214786"/>
                </a:lnTo>
                <a:lnTo>
                  <a:pt x="252042" y="203203"/>
                </a:lnTo>
                <a:lnTo>
                  <a:pt x="258424" y="190838"/>
                </a:lnTo>
                <a:lnTo>
                  <a:pt x="263530" y="177772"/>
                </a:lnTo>
                <a:lnTo>
                  <a:pt x="267277" y="164087"/>
                </a:lnTo>
                <a:lnTo>
                  <a:pt x="269586" y="149864"/>
                </a:lnTo>
                <a:lnTo>
                  <a:pt x="270374" y="135186"/>
                </a:lnTo>
                <a:lnTo>
                  <a:pt x="270371" y="134387"/>
                </a:lnTo>
                <a:lnTo>
                  <a:pt x="269500" y="119731"/>
                </a:lnTo>
                <a:lnTo>
                  <a:pt x="267112" y="105536"/>
                </a:lnTo>
                <a:lnTo>
                  <a:pt x="263289" y="91882"/>
                </a:lnTo>
                <a:lnTo>
                  <a:pt x="258113" y="78852"/>
                </a:lnTo>
                <a:lnTo>
                  <a:pt x="251665" y="66527"/>
                </a:lnTo>
                <a:lnTo>
                  <a:pt x="244026" y="54988"/>
                </a:lnTo>
                <a:lnTo>
                  <a:pt x="235279" y="44317"/>
                </a:lnTo>
                <a:lnTo>
                  <a:pt x="225506" y="34597"/>
                </a:lnTo>
                <a:lnTo>
                  <a:pt x="214786" y="25907"/>
                </a:lnTo>
                <a:lnTo>
                  <a:pt x="203203" y="18331"/>
                </a:lnTo>
                <a:lnTo>
                  <a:pt x="190838" y="11949"/>
                </a:lnTo>
                <a:lnTo>
                  <a:pt x="177772" y="6844"/>
                </a:lnTo>
                <a:lnTo>
                  <a:pt x="164088" y="3096"/>
                </a:lnTo>
                <a:lnTo>
                  <a:pt x="149865" y="787"/>
                </a:lnTo>
                <a:lnTo>
                  <a:pt x="135187" y="0"/>
                </a:lnTo>
                <a:lnTo>
                  <a:pt x="134387" y="2"/>
                </a:lnTo>
                <a:lnTo>
                  <a:pt x="119731" y="873"/>
                </a:lnTo>
                <a:lnTo>
                  <a:pt x="105536" y="3261"/>
                </a:lnTo>
                <a:lnTo>
                  <a:pt x="91882" y="7084"/>
                </a:lnTo>
                <a:lnTo>
                  <a:pt x="78852" y="12261"/>
                </a:lnTo>
                <a:lnTo>
                  <a:pt x="66526" y="18709"/>
                </a:lnTo>
                <a:lnTo>
                  <a:pt x="54988" y="26347"/>
                </a:lnTo>
                <a:lnTo>
                  <a:pt x="44317" y="35094"/>
                </a:lnTo>
                <a:lnTo>
                  <a:pt x="34597" y="44868"/>
                </a:lnTo>
                <a:lnTo>
                  <a:pt x="25907" y="55587"/>
                </a:lnTo>
                <a:lnTo>
                  <a:pt x="18331" y="67170"/>
                </a:lnTo>
                <a:lnTo>
                  <a:pt x="11949" y="79535"/>
                </a:lnTo>
                <a:lnTo>
                  <a:pt x="6844" y="92601"/>
                </a:lnTo>
                <a:lnTo>
                  <a:pt x="3096" y="106286"/>
                </a:lnTo>
                <a:lnTo>
                  <a:pt x="787" y="120508"/>
                </a:lnTo>
                <a:lnTo>
                  <a:pt x="0" y="135186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363736" y="2797173"/>
            <a:ext cx="270374" cy="270373"/>
          </a:xfrm>
          <a:custGeom>
            <a:avLst/>
            <a:gdLst/>
            <a:ahLst/>
            <a:cxnLst/>
            <a:rect l="l" t="t" r="r" b="b"/>
            <a:pathLst>
              <a:path w="270374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6"/>
                </a:lnTo>
                <a:lnTo>
                  <a:pt x="235279" y="44317"/>
                </a:lnTo>
                <a:lnTo>
                  <a:pt x="244026" y="54987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9" y="91882"/>
                </a:lnTo>
                <a:lnTo>
                  <a:pt x="267112" y="105535"/>
                </a:lnTo>
                <a:lnTo>
                  <a:pt x="269500" y="119731"/>
                </a:lnTo>
                <a:lnTo>
                  <a:pt x="270371" y="134386"/>
                </a:lnTo>
                <a:lnTo>
                  <a:pt x="270374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30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7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2" y="258112"/>
                </a:lnTo>
                <a:lnTo>
                  <a:pt x="178491" y="263288"/>
                </a:lnTo>
                <a:lnTo>
                  <a:pt x="164838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585336" y="2797173"/>
            <a:ext cx="270374" cy="270374"/>
          </a:xfrm>
          <a:custGeom>
            <a:avLst/>
            <a:gdLst/>
            <a:ahLst/>
            <a:cxnLst/>
            <a:rect l="l" t="t" r="r" b="b"/>
            <a:pathLst>
              <a:path w="270374" h="270374">
                <a:moveTo>
                  <a:pt x="0" y="135186"/>
                </a:moveTo>
                <a:lnTo>
                  <a:pt x="873" y="150643"/>
                </a:lnTo>
                <a:lnTo>
                  <a:pt x="3262" y="164838"/>
                </a:lnTo>
                <a:lnTo>
                  <a:pt x="7085" y="178492"/>
                </a:lnTo>
                <a:lnTo>
                  <a:pt x="12261" y="191522"/>
                </a:lnTo>
                <a:lnTo>
                  <a:pt x="18709" y="203847"/>
                </a:lnTo>
                <a:lnTo>
                  <a:pt x="26348" y="215386"/>
                </a:lnTo>
                <a:lnTo>
                  <a:pt x="35094" y="226056"/>
                </a:lnTo>
                <a:lnTo>
                  <a:pt x="44868" y="235777"/>
                </a:lnTo>
                <a:lnTo>
                  <a:pt x="55588" y="244466"/>
                </a:lnTo>
                <a:lnTo>
                  <a:pt x="67171" y="252042"/>
                </a:lnTo>
                <a:lnTo>
                  <a:pt x="79536" y="258424"/>
                </a:lnTo>
                <a:lnTo>
                  <a:pt x="92602" y="263530"/>
                </a:lnTo>
                <a:lnTo>
                  <a:pt x="106287" y="267277"/>
                </a:lnTo>
                <a:lnTo>
                  <a:pt x="120509" y="269586"/>
                </a:lnTo>
                <a:lnTo>
                  <a:pt x="135187" y="270374"/>
                </a:lnTo>
                <a:lnTo>
                  <a:pt x="135987" y="270371"/>
                </a:lnTo>
                <a:lnTo>
                  <a:pt x="150643" y="269500"/>
                </a:lnTo>
                <a:lnTo>
                  <a:pt x="164838" y="267112"/>
                </a:lnTo>
                <a:lnTo>
                  <a:pt x="178492" y="263289"/>
                </a:lnTo>
                <a:lnTo>
                  <a:pt x="191522" y="258112"/>
                </a:lnTo>
                <a:lnTo>
                  <a:pt x="203847" y="251664"/>
                </a:lnTo>
                <a:lnTo>
                  <a:pt x="215386" y="244026"/>
                </a:lnTo>
                <a:lnTo>
                  <a:pt x="226056" y="235279"/>
                </a:lnTo>
                <a:lnTo>
                  <a:pt x="235777" y="225505"/>
                </a:lnTo>
                <a:lnTo>
                  <a:pt x="244466" y="214786"/>
                </a:lnTo>
                <a:lnTo>
                  <a:pt x="252042" y="203203"/>
                </a:lnTo>
                <a:lnTo>
                  <a:pt x="258424" y="190838"/>
                </a:lnTo>
                <a:lnTo>
                  <a:pt x="263530" y="177772"/>
                </a:lnTo>
                <a:lnTo>
                  <a:pt x="267277" y="164087"/>
                </a:lnTo>
                <a:lnTo>
                  <a:pt x="269586" y="149864"/>
                </a:lnTo>
                <a:lnTo>
                  <a:pt x="270374" y="135186"/>
                </a:lnTo>
                <a:lnTo>
                  <a:pt x="270371" y="134387"/>
                </a:lnTo>
                <a:lnTo>
                  <a:pt x="269500" y="119731"/>
                </a:lnTo>
                <a:lnTo>
                  <a:pt x="267112" y="105536"/>
                </a:lnTo>
                <a:lnTo>
                  <a:pt x="263289" y="91882"/>
                </a:lnTo>
                <a:lnTo>
                  <a:pt x="258113" y="78852"/>
                </a:lnTo>
                <a:lnTo>
                  <a:pt x="251665" y="66527"/>
                </a:lnTo>
                <a:lnTo>
                  <a:pt x="244026" y="54988"/>
                </a:lnTo>
                <a:lnTo>
                  <a:pt x="235279" y="44317"/>
                </a:lnTo>
                <a:lnTo>
                  <a:pt x="225506" y="34597"/>
                </a:lnTo>
                <a:lnTo>
                  <a:pt x="214786" y="25907"/>
                </a:lnTo>
                <a:lnTo>
                  <a:pt x="203203" y="18331"/>
                </a:lnTo>
                <a:lnTo>
                  <a:pt x="190838" y="11949"/>
                </a:lnTo>
                <a:lnTo>
                  <a:pt x="177772" y="6844"/>
                </a:lnTo>
                <a:lnTo>
                  <a:pt x="164088" y="3096"/>
                </a:lnTo>
                <a:lnTo>
                  <a:pt x="149865" y="787"/>
                </a:lnTo>
                <a:lnTo>
                  <a:pt x="135187" y="0"/>
                </a:lnTo>
                <a:lnTo>
                  <a:pt x="134387" y="2"/>
                </a:lnTo>
                <a:lnTo>
                  <a:pt x="119731" y="873"/>
                </a:lnTo>
                <a:lnTo>
                  <a:pt x="105536" y="3261"/>
                </a:lnTo>
                <a:lnTo>
                  <a:pt x="91882" y="7084"/>
                </a:lnTo>
                <a:lnTo>
                  <a:pt x="78852" y="12261"/>
                </a:lnTo>
                <a:lnTo>
                  <a:pt x="66526" y="18709"/>
                </a:lnTo>
                <a:lnTo>
                  <a:pt x="54988" y="26347"/>
                </a:lnTo>
                <a:lnTo>
                  <a:pt x="44317" y="35094"/>
                </a:lnTo>
                <a:lnTo>
                  <a:pt x="34597" y="44868"/>
                </a:lnTo>
                <a:lnTo>
                  <a:pt x="25907" y="55587"/>
                </a:lnTo>
                <a:lnTo>
                  <a:pt x="18331" y="67170"/>
                </a:lnTo>
                <a:lnTo>
                  <a:pt x="11949" y="79535"/>
                </a:lnTo>
                <a:lnTo>
                  <a:pt x="6844" y="92601"/>
                </a:lnTo>
                <a:lnTo>
                  <a:pt x="3096" y="106286"/>
                </a:lnTo>
                <a:lnTo>
                  <a:pt x="787" y="120508"/>
                </a:lnTo>
                <a:lnTo>
                  <a:pt x="0" y="135186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585336" y="2797173"/>
            <a:ext cx="270373" cy="270373"/>
          </a:xfrm>
          <a:custGeom>
            <a:avLst/>
            <a:gdLst/>
            <a:ahLst/>
            <a:cxnLst/>
            <a:rect l="l" t="t" r="r" b="b"/>
            <a:pathLst>
              <a:path w="270373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7"/>
                </a:lnTo>
                <a:lnTo>
                  <a:pt x="235279" y="44317"/>
                </a:lnTo>
                <a:lnTo>
                  <a:pt x="244026" y="54988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8" y="91882"/>
                </a:lnTo>
                <a:lnTo>
                  <a:pt x="267111" y="105535"/>
                </a:lnTo>
                <a:lnTo>
                  <a:pt x="269499" y="119731"/>
                </a:lnTo>
                <a:lnTo>
                  <a:pt x="270371" y="134387"/>
                </a:lnTo>
                <a:lnTo>
                  <a:pt x="270373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29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6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1" y="258112"/>
                </a:lnTo>
                <a:lnTo>
                  <a:pt x="178491" y="263289"/>
                </a:lnTo>
                <a:lnTo>
                  <a:pt x="164837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507998" y="2797173"/>
            <a:ext cx="508025" cy="270374"/>
          </a:xfrm>
          <a:custGeom>
            <a:avLst/>
            <a:gdLst/>
            <a:ahLst/>
            <a:cxnLst/>
            <a:rect l="l" t="t" r="r" b="b"/>
            <a:pathLst>
              <a:path w="508025" h="270374">
                <a:moveTo>
                  <a:pt x="0" y="0"/>
                </a:moveTo>
                <a:lnTo>
                  <a:pt x="0" y="270374"/>
                </a:lnTo>
                <a:lnTo>
                  <a:pt x="508025" y="270374"/>
                </a:lnTo>
                <a:lnTo>
                  <a:pt x="5080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7E7F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507998" y="2797173"/>
            <a:ext cx="508024" cy="270373"/>
          </a:xfrm>
          <a:custGeom>
            <a:avLst/>
            <a:gdLst/>
            <a:ahLst/>
            <a:cxnLst/>
            <a:rect l="l" t="t" r="r" b="b"/>
            <a:pathLst>
              <a:path w="508024" h="270373">
                <a:moveTo>
                  <a:pt x="0" y="0"/>
                </a:moveTo>
                <a:lnTo>
                  <a:pt x="508024" y="0"/>
                </a:lnTo>
                <a:lnTo>
                  <a:pt x="508024" y="270373"/>
                </a:lnTo>
                <a:lnTo>
                  <a:pt x="0" y="2703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237624" y="2797173"/>
            <a:ext cx="270374" cy="270374"/>
          </a:xfrm>
          <a:custGeom>
            <a:avLst/>
            <a:gdLst/>
            <a:ahLst/>
            <a:cxnLst/>
            <a:rect l="l" t="t" r="r" b="b"/>
            <a:pathLst>
              <a:path w="270374" h="270374">
                <a:moveTo>
                  <a:pt x="0" y="135186"/>
                </a:moveTo>
                <a:lnTo>
                  <a:pt x="873" y="150643"/>
                </a:lnTo>
                <a:lnTo>
                  <a:pt x="3262" y="164838"/>
                </a:lnTo>
                <a:lnTo>
                  <a:pt x="7085" y="178492"/>
                </a:lnTo>
                <a:lnTo>
                  <a:pt x="12261" y="191522"/>
                </a:lnTo>
                <a:lnTo>
                  <a:pt x="18709" y="203847"/>
                </a:lnTo>
                <a:lnTo>
                  <a:pt x="26348" y="215386"/>
                </a:lnTo>
                <a:lnTo>
                  <a:pt x="35094" y="226056"/>
                </a:lnTo>
                <a:lnTo>
                  <a:pt x="44868" y="235777"/>
                </a:lnTo>
                <a:lnTo>
                  <a:pt x="55588" y="244466"/>
                </a:lnTo>
                <a:lnTo>
                  <a:pt x="67171" y="252042"/>
                </a:lnTo>
                <a:lnTo>
                  <a:pt x="79536" y="258424"/>
                </a:lnTo>
                <a:lnTo>
                  <a:pt x="92602" y="263530"/>
                </a:lnTo>
                <a:lnTo>
                  <a:pt x="106287" y="267277"/>
                </a:lnTo>
                <a:lnTo>
                  <a:pt x="120509" y="269586"/>
                </a:lnTo>
                <a:lnTo>
                  <a:pt x="135187" y="270374"/>
                </a:lnTo>
                <a:lnTo>
                  <a:pt x="135987" y="270371"/>
                </a:lnTo>
                <a:lnTo>
                  <a:pt x="150643" y="269500"/>
                </a:lnTo>
                <a:lnTo>
                  <a:pt x="164838" y="267112"/>
                </a:lnTo>
                <a:lnTo>
                  <a:pt x="178492" y="263289"/>
                </a:lnTo>
                <a:lnTo>
                  <a:pt x="191522" y="258112"/>
                </a:lnTo>
                <a:lnTo>
                  <a:pt x="203847" y="251664"/>
                </a:lnTo>
                <a:lnTo>
                  <a:pt x="215386" y="244026"/>
                </a:lnTo>
                <a:lnTo>
                  <a:pt x="226056" y="235279"/>
                </a:lnTo>
                <a:lnTo>
                  <a:pt x="235777" y="225505"/>
                </a:lnTo>
                <a:lnTo>
                  <a:pt x="244466" y="214786"/>
                </a:lnTo>
                <a:lnTo>
                  <a:pt x="252042" y="203203"/>
                </a:lnTo>
                <a:lnTo>
                  <a:pt x="258424" y="190838"/>
                </a:lnTo>
                <a:lnTo>
                  <a:pt x="263530" y="177772"/>
                </a:lnTo>
                <a:lnTo>
                  <a:pt x="267277" y="164087"/>
                </a:lnTo>
                <a:lnTo>
                  <a:pt x="269586" y="149864"/>
                </a:lnTo>
                <a:lnTo>
                  <a:pt x="270374" y="135186"/>
                </a:lnTo>
                <a:lnTo>
                  <a:pt x="270371" y="134387"/>
                </a:lnTo>
                <a:lnTo>
                  <a:pt x="269500" y="119731"/>
                </a:lnTo>
                <a:lnTo>
                  <a:pt x="267112" y="105536"/>
                </a:lnTo>
                <a:lnTo>
                  <a:pt x="263289" y="91882"/>
                </a:lnTo>
                <a:lnTo>
                  <a:pt x="258113" y="78852"/>
                </a:lnTo>
                <a:lnTo>
                  <a:pt x="251665" y="66527"/>
                </a:lnTo>
                <a:lnTo>
                  <a:pt x="244026" y="54988"/>
                </a:lnTo>
                <a:lnTo>
                  <a:pt x="235279" y="44317"/>
                </a:lnTo>
                <a:lnTo>
                  <a:pt x="225506" y="34597"/>
                </a:lnTo>
                <a:lnTo>
                  <a:pt x="214786" y="25907"/>
                </a:lnTo>
                <a:lnTo>
                  <a:pt x="203203" y="18331"/>
                </a:lnTo>
                <a:lnTo>
                  <a:pt x="190838" y="11949"/>
                </a:lnTo>
                <a:lnTo>
                  <a:pt x="177772" y="6844"/>
                </a:lnTo>
                <a:lnTo>
                  <a:pt x="164088" y="3096"/>
                </a:lnTo>
                <a:lnTo>
                  <a:pt x="149865" y="787"/>
                </a:lnTo>
                <a:lnTo>
                  <a:pt x="135187" y="0"/>
                </a:lnTo>
                <a:lnTo>
                  <a:pt x="134387" y="2"/>
                </a:lnTo>
                <a:lnTo>
                  <a:pt x="119731" y="873"/>
                </a:lnTo>
                <a:lnTo>
                  <a:pt x="105536" y="3261"/>
                </a:lnTo>
                <a:lnTo>
                  <a:pt x="91882" y="7084"/>
                </a:lnTo>
                <a:lnTo>
                  <a:pt x="78852" y="12261"/>
                </a:lnTo>
                <a:lnTo>
                  <a:pt x="66526" y="18709"/>
                </a:lnTo>
                <a:lnTo>
                  <a:pt x="54988" y="26347"/>
                </a:lnTo>
                <a:lnTo>
                  <a:pt x="44317" y="35094"/>
                </a:lnTo>
                <a:lnTo>
                  <a:pt x="34597" y="44868"/>
                </a:lnTo>
                <a:lnTo>
                  <a:pt x="25907" y="55587"/>
                </a:lnTo>
                <a:lnTo>
                  <a:pt x="18331" y="67170"/>
                </a:lnTo>
                <a:lnTo>
                  <a:pt x="11949" y="79535"/>
                </a:lnTo>
                <a:lnTo>
                  <a:pt x="6844" y="92601"/>
                </a:lnTo>
                <a:lnTo>
                  <a:pt x="3096" y="106286"/>
                </a:lnTo>
                <a:lnTo>
                  <a:pt x="787" y="120508"/>
                </a:lnTo>
                <a:lnTo>
                  <a:pt x="0" y="135186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237624" y="2797173"/>
            <a:ext cx="270374" cy="270373"/>
          </a:xfrm>
          <a:custGeom>
            <a:avLst/>
            <a:gdLst/>
            <a:ahLst/>
            <a:cxnLst/>
            <a:rect l="l" t="t" r="r" b="b"/>
            <a:pathLst>
              <a:path w="270374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6"/>
                </a:lnTo>
                <a:lnTo>
                  <a:pt x="235279" y="44317"/>
                </a:lnTo>
                <a:lnTo>
                  <a:pt x="244026" y="54987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9" y="91882"/>
                </a:lnTo>
                <a:lnTo>
                  <a:pt x="267112" y="105535"/>
                </a:lnTo>
                <a:lnTo>
                  <a:pt x="269500" y="119731"/>
                </a:lnTo>
                <a:lnTo>
                  <a:pt x="270371" y="134386"/>
                </a:lnTo>
                <a:lnTo>
                  <a:pt x="270374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30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7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2" y="258112"/>
                </a:lnTo>
                <a:lnTo>
                  <a:pt x="178491" y="263288"/>
                </a:lnTo>
                <a:lnTo>
                  <a:pt x="164838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626823" y="2526798"/>
            <a:ext cx="270374" cy="270374"/>
          </a:xfrm>
          <a:custGeom>
            <a:avLst/>
            <a:gdLst/>
            <a:ahLst/>
            <a:cxnLst/>
            <a:rect l="l" t="t" r="r" b="b"/>
            <a:pathLst>
              <a:path w="270374" h="270374">
                <a:moveTo>
                  <a:pt x="0" y="135187"/>
                </a:moveTo>
                <a:lnTo>
                  <a:pt x="873" y="150642"/>
                </a:lnTo>
                <a:lnTo>
                  <a:pt x="3261" y="164837"/>
                </a:lnTo>
                <a:lnTo>
                  <a:pt x="7084" y="178491"/>
                </a:lnTo>
                <a:lnTo>
                  <a:pt x="12260" y="191521"/>
                </a:lnTo>
                <a:lnTo>
                  <a:pt x="18708" y="203847"/>
                </a:lnTo>
                <a:lnTo>
                  <a:pt x="26346" y="215385"/>
                </a:lnTo>
                <a:lnTo>
                  <a:pt x="35093" y="226056"/>
                </a:lnTo>
                <a:lnTo>
                  <a:pt x="44867" y="235776"/>
                </a:lnTo>
                <a:lnTo>
                  <a:pt x="55586" y="244466"/>
                </a:lnTo>
                <a:lnTo>
                  <a:pt x="67169" y="252042"/>
                </a:lnTo>
                <a:lnTo>
                  <a:pt x="79534" y="258424"/>
                </a:lnTo>
                <a:lnTo>
                  <a:pt x="92600" y="263529"/>
                </a:lnTo>
                <a:lnTo>
                  <a:pt x="106285" y="267277"/>
                </a:lnTo>
                <a:lnTo>
                  <a:pt x="120508" y="269586"/>
                </a:lnTo>
                <a:lnTo>
                  <a:pt x="135186" y="270374"/>
                </a:lnTo>
                <a:lnTo>
                  <a:pt x="135986" y="270371"/>
                </a:lnTo>
                <a:lnTo>
                  <a:pt x="150642" y="269500"/>
                </a:lnTo>
                <a:lnTo>
                  <a:pt x="164837" y="267112"/>
                </a:lnTo>
                <a:lnTo>
                  <a:pt x="178491" y="263289"/>
                </a:lnTo>
                <a:lnTo>
                  <a:pt x="191521" y="258112"/>
                </a:lnTo>
                <a:lnTo>
                  <a:pt x="203847" y="251664"/>
                </a:lnTo>
                <a:lnTo>
                  <a:pt x="215385" y="244026"/>
                </a:lnTo>
                <a:lnTo>
                  <a:pt x="226056" y="235279"/>
                </a:lnTo>
                <a:lnTo>
                  <a:pt x="235777" y="225505"/>
                </a:lnTo>
                <a:lnTo>
                  <a:pt x="244466" y="214786"/>
                </a:lnTo>
                <a:lnTo>
                  <a:pt x="252042" y="203203"/>
                </a:lnTo>
                <a:lnTo>
                  <a:pt x="258424" y="190838"/>
                </a:lnTo>
                <a:lnTo>
                  <a:pt x="263530" y="177772"/>
                </a:lnTo>
                <a:lnTo>
                  <a:pt x="267277" y="164087"/>
                </a:lnTo>
                <a:lnTo>
                  <a:pt x="269586" y="149865"/>
                </a:lnTo>
                <a:lnTo>
                  <a:pt x="270374" y="135187"/>
                </a:lnTo>
                <a:lnTo>
                  <a:pt x="270371" y="134386"/>
                </a:lnTo>
                <a:lnTo>
                  <a:pt x="269500" y="119730"/>
                </a:lnTo>
                <a:lnTo>
                  <a:pt x="267111" y="105535"/>
                </a:lnTo>
                <a:lnTo>
                  <a:pt x="263288" y="91881"/>
                </a:lnTo>
                <a:lnTo>
                  <a:pt x="258112" y="78851"/>
                </a:lnTo>
                <a:lnTo>
                  <a:pt x="251664" y="66526"/>
                </a:lnTo>
                <a:lnTo>
                  <a:pt x="244026" y="54987"/>
                </a:lnTo>
                <a:lnTo>
                  <a:pt x="235279" y="44317"/>
                </a:lnTo>
                <a:lnTo>
                  <a:pt x="225505" y="34596"/>
                </a:lnTo>
                <a:lnTo>
                  <a:pt x="214786" y="25907"/>
                </a:lnTo>
                <a:lnTo>
                  <a:pt x="203203" y="18331"/>
                </a:lnTo>
                <a:lnTo>
                  <a:pt x="190837" y="11949"/>
                </a:lnTo>
                <a:lnTo>
                  <a:pt x="177771" y="6844"/>
                </a:lnTo>
                <a:lnTo>
                  <a:pt x="164087" y="3096"/>
                </a:lnTo>
                <a:lnTo>
                  <a:pt x="149864" y="787"/>
                </a:lnTo>
                <a:lnTo>
                  <a:pt x="135186" y="0"/>
                </a:lnTo>
                <a:lnTo>
                  <a:pt x="134386" y="2"/>
                </a:lnTo>
                <a:lnTo>
                  <a:pt x="119730" y="873"/>
                </a:lnTo>
                <a:lnTo>
                  <a:pt x="105534" y="3261"/>
                </a:lnTo>
                <a:lnTo>
                  <a:pt x="91881" y="7084"/>
                </a:lnTo>
                <a:lnTo>
                  <a:pt x="78851" y="12261"/>
                </a:lnTo>
                <a:lnTo>
                  <a:pt x="66525" y="18709"/>
                </a:lnTo>
                <a:lnTo>
                  <a:pt x="54987" y="26347"/>
                </a:lnTo>
                <a:lnTo>
                  <a:pt x="44317" y="35094"/>
                </a:lnTo>
                <a:lnTo>
                  <a:pt x="34596" y="44868"/>
                </a:lnTo>
                <a:lnTo>
                  <a:pt x="25907" y="55587"/>
                </a:lnTo>
                <a:lnTo>
                  <a:pt x="18331" y="67170"/>
                </a:lnTo>
                <a:lnTo>
                  <a:pt x="11949" y="79536"/>
                </a:lnTo>
                <a:lnTo>
                  <a:pt x="6843" y="92602"/>
                </a:lnTo>
                <a:lnTo>
                  <a:pt x="3096" y="106286"/>
                </a:lnTo>
                <a:lnTo>
                  <a:pt x="787" y="120509"/>
                </a:lnTo>
                <a:lnTo>
                  <a:pt x="0" y="135187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626823" y="2526798"/>
            <a:ext cx="270374" cy="270373"/>
          </a:xfrm>
          <a:custGeom>
            <a:avLst/>
            <a:gdLst/>
            <a:ahLst/>
            <a:cxnLst/>
            <a:rect l="l" t="t" r="r" b="b"/>
            <a:pathLst>
              <a:path w="270374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6"/>
                </a:lnTo>
                <a:lnTo>
                  <a:pt x="235279" y="44317"/>
                </a:lnTo>
                <a:lnTo>
                  <a:pt x="244026" y="54987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9" y="91882"/>
                </a:lnTo>
                <a:lnTo>
                  <a:pt x="267112" y="105535"/>
                </a:lnTo>
                <a:lnTo>
                  <a:pt x="269500" y="119731"/>
                </a:lnTo>
                <a:lnTo>
                  <a:pt x="270371" y="134386"/>
                </a:lnTo>
                <a:lnTo>
                  <a:pt x="270374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30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7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2" y="258112"/>
                </a:lnTo>
                <a:lnTo>
                  <a:pt x="178491" y="263288"/>
                </a:lnTo>
                <a:lnTo>
                  <a:pt x="164838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762010" y="2104269"/>
            <a:ext cx="0" cy="422523"/>
          </a:xfrm>
          <a:custGeom>
            <a:avLst/>
            <a:gdLst/>
            <a:ahLst/>
            <a:cxnLst/>
            <a:rect l="l" t="t" r="r" b="b"/>
            <a:pathLst>
              <a:path h="422523">
                <a:moveTo>
                  <a:pt x="0" y="0"/>
                </a:moveTo>
                <a:lnTo>
                  <a:pt x="0" y="422523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34108" y="2932360"/>
            <a:ext cx="603511" cy="1"/>
          </a:xfrm>
          <a:custGeom>
            <a:avLst/>
            <a:gdLst/>
            <a:ahLst/>
            <a:cxnLst/>
            <a:rect l="l" t="t" r="r" b="b"/>
            <a:pathLst>
              <a:path w="603511" h="1">
                <a:moveTo>
                  <a:pt x="0" y="0"/>
                </a:moveTo>
                <a:lnTo>
                  <a:pt x="603511" y="1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016024" y="2797173"/>
            <a:ext cx="270374" cy="270374"/>
          </a:xfrm>
          <a:custGeom>
            <a:avLst/>
            <a:gdLst/>
            <a:ahLst/>
            <a:cxnLst/>
            <a:rect l="l" t="t" r="r" b="b"/>
            <a:pathLst>
              <a:path w="270374" h="270374">
                <a:moveTo>
                  <a:pt x="0" y="135186"/>
                </a:moveTo>
                <a:lnTo>
                  <a:pt x="873" y="150642"/>
                </a:lnTo>
                <a:lnTo>
                  <a:pt x="3261" y="164837"/>
                </a:lnTo>
                <a:lnTo>
                  <a:pt x="7084" y="178491"/>
                </a:lnTo>
                <a:lnTo>
                  <a:pt x="12261" y="191521"/>
                </a:lnTo>
                <a:lnTo>
                  <a:pt x="18709" y="203847"/>
                </a:lnTo>
                <a:lnTo>
                  <a:pt x="26347" y="215385"/>
                </a:lnTo>
                <a:lnTo>
                  <a:pt x="35094" y="226056"/>
                </a:lnTo>
                <a:lnTo>
                  <a:pt x="44867" y="235777"/>
                </a:lnTo>
                <a:lnTo>
                  <a:pt x="55586" y="244466"/>
                </a:lnTo>
                <a:lnTo>
                  <a:pt x="67169" y="252042"/>
                </a:lnTo>
                <a:lnTo>
                  <a:pt x="79535" y="258424"/>
                </a:lnTo>
                <a:lnTo>
                  <a:pt x="92600" y="263530"/>
                </a:lnTo>
                <a:lnTo>
                  <a:pt x="106285" y="267277"/>
                </a:lnTo>
                <a:lnTo>
                  <a:pt x="120508" y="269586"/>
                </a:lnTo>
                <a:lnTo>
                  <a:pt x="135186" y="270374"/>
                </a:lnTo>
                <a:lnTo>
                  <a:pt x="135987" y="270371"/>
                </a:lnTo>
                <a:lnTo>
                  <a:pt x="150643" y="269500"/>
                </a:lnTo>
                <a:lnTo>
                  <a:pt x="164838" y="267111"/>
                </a:lnTo>
                <a:lnTo>
                  <a:pt x="178492" y="263288"/>
                </a:lnTo>
                <a:lnTo>
                  <a:pt x="191522" y="258112"/>
                </a:lnTo>
                <a:lnTo>
                  <a:pt x="203847" y="251664"/>
                </a:lnTo>
                <a:lnTo>
                  <a:pt x="215386" y="244026"/>
                </a:lnTo>
                <a:lnTo>
                  <a:pt x="226056" y="235279"/>
                </a:lnTo>
                <a:lnTo>
                  <a:pt x="235777" y="225505"/>
                </a:lnTo>
                <a:lnTo>
                  <a:pt x="244466" y="214786"/>
                </a:lnTo>
                <a:lnTo>
                  <a:pt x="252042" y="203203"/>
                </a:lnTo>
                <a:lnTo>
                  <a:pt x="258424" y="190837"/>
                </a:lnTo>
                <a:lnTo>
                  <a:pt x="263530" y="177771"/>
                </a:lnTo>
                <a:lnTo>
                  <a:pt x="267277" y="164087"/>
                </a:lnTo>
                <a:lnTo>
                  <a:pt x="269586" y="149864"/>
                </a:lnTo>
                <a:lnTo>
                  <a:pt x="270374" y="135186"/>
                </a:lnTo>
                <a:lnTo>
                  <a:pt x="270371" y="134386"/>
                </a:lnTo>
                <a:lnTo>
                  <a:pt x="269500" y="119730"/>
                </a:lnTo>
                <a:lnTo>
                  <a:pt x="267112" y="105535"/>
                </a:lnTo>
                <a:lnTo>
                  <a:pt x="263289" y="91881"/>
                </a:lnTo>
                <a:lnTo>
                  <a:pt x="258112" y="78851"/>
                </a:lnTo>
                <a:lnTo>
                  <a:pt x="251664" y="66526"/>
                </a:lnTo>
                <a:lnTo>
                  <a:pt x="244026" y="54987"/>
                </a:lnTo>
                <a:lnTo>
                  <a:pt x="235279" y="44317"/>
                </a:lnTo>
                <a:lnTo>
                  <a:pt x="225505" y="34596"/>
                </a:lnTo>
                <a:lnTo>
                  <a:pt x="214786" y="25907"/>
                </a:lnTo>
                <a:lnTo>
                  <a:pt x="203203" y="18331"/>
                </a:lnTo>
                <a:lnTo>
                  <a:pt x="190838" y="11949"/>
                </a:lnTo>
                <a:lnTo>
                  <a:pt x="177772" y="6844"/>
                </a:lnTo>
                <a:lnTo>
                  <a:pt x="164087" y="3096"/>
                </a:lnTo>
                <a:lnTo>
                  <a:pt x="149864" y="787"/>
                </a:lnTo>
                <a:lnTo>
                  <a:pt x="135186" y="0"/>
                </a:lnTo>
                <a:lnTo>
                  <a:pt x="134387" y="2"/>
                </a:lnTo>
                <a:lnTo>
                  <a:pt x="119731" y="873"/>
                </a:lnTo>
                <a:lnTo>
                  <a:pt x="105535" y="3261"/>
                </a:lnTo>
                <a:lnTo>
                  <a:pt x="91882" y="7084"/>
                </a:lnTo>
                <a:lnTo>
                  <a:pt x="78851" y="12261"/>
                </a:lnTo>
                <a:lnTo>
                  <a:pt x="66526" y="18709"/>
                </a:lnTo>
                <a:lnTo>
                  <a:pt x="54987" y="26347"/>
                </a:lnTo>
                <a:lnTo>
                  <a:pt x="44317" y="35094"/>
                </a:lnTo>
                <a:lnTo>
                  <a:pt x="34596" y="44867"/>
                </a:lnTo>
                <a:lnTo>
                  <a:pt x="25907" y="55587"/>
                </a:lnTo>
                <a:lnTo>
                  <a:pt x="18331" y="67170"/>
                </a:lnTo>
                <a:lnTo>
                  <a:pt x="11949" y="79535"/>
                </a:lnTo>
                <a:lnTo>
                  <a:pt x="6844" y="92601"/>
                </a:lnTo>
                <a:lnTo>
                  <a:pt x="3096" y="106286"/>
                </a:lnTo>
                <a:lnTo>
                  <a:pt x="787" y="120508"/>
                </a:lnTo>
                <a:lnTo>
                  <a:pt x="0" y="135186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016023" y="2797173"/>
            <a:ext cx="270374" cy="270373"/>
          </a:xfrm>
          <a:custGeom>
            <a:avLst/>
            <a:gdLst/>
            <a:ahLst/>
            <a:cxnLst/>
            <a:rect l="l" t="t" r="r" b="b"/>
            <a:pathLst>
              <a:path w="270374" h="270373">
                <a:moveTo>
                  <a:pt x="0" y="135187"/>
                </a:moveTo>
                <a:lnTo>
                  <a:pt x="787" y="120508"/>
                </a:lnTo>
                <a:lnTo>
                  <a:pt x="3096" y="106286"/>
                </a:lnTo>
                <a:lnTo>
                  <a:pt x="6844" y="92601"/>
                </a:lnTo>
                <a:lnTo>
                  <a:pt x="11949" y="79535"/>
                </a:lnTo>
                <a:lnTo>
                  <a:pt x="18331" y="67170"/>
                </a:lnTo>
                <a:lnTo>
                  <a:pt x="25907" y="55587"/>
                </a:lnTo>
                <a:lnTo>
                  <a:pt x="34596" y="44868"/>
                </a:lnTo>
                <a:lnTo>
                  <a:pt x="44317" y="35094"/>
                </a:lnTo>
                <a:lnTo>
                  <a:pt x="54987" y="26347"/>
                </a:lnTo>
                <a:lnTo>
                  <a:pt x="66526" y="18709"/>
                </a:lnTo>
                <a:lnTo>
                  <a:pt x="78851" y="12261"/>
                </a:lnTo>
                <a:lnTo>
                  <a:pt x="91881" y="7084"/>
                </a:lnTo>
                <a:lnTo>
                  <a:pt x="105535" y="3261"/>
                </a:lnTo>
                <a:lnTo>
                  <a:pt x="119731" y="873"/>
                </a:lnTo>
                <a:lnTo>
                  <a:pt x="134386" y="2"/>
                </a:lnTo>
                <a:lnTo>
                  <a:pt x="135187" y="0"/>
                </a:lnTo>
                <a:lnTo>
                  <a:pt x="149865" y="787"/>
                </a:lnTo>
                <a:lnTo>
                  <a:pt x="164087" y="3096"/>
                </a:lnTo>
                <a:lnTo>
                  <a:pt x="177772" y="6844"/>
                </a:lnTo>
                <a:lnTo>
                  <a:pt x="190838" y="11949"/>
                </a:lnTo>
                <a:lnTo>
                  <a:pt x="203203" y="18331"/>
                </a:lnTo>
                <a:lnTo>
                  <a:pt x="214786" y="25907"/>
                </a:lnTo>
                <a:lnTo>
                  <a:pt x="225505" y="34596"/>
                </a:lnTo>
                <a:lnTo>
                  <a:pt x="235279" y="44317"/>
                </a:lnTo>
                <a:lnTo>
                  <a:pt x="244026" y="54987"/>
                </a:lnTo>
                <a:lnTo>
                  <a:pt x="251664" y="66526"/>
                </a:lnTo>
                <a:lnTo>
                  <a:pt x="258112" y="78851"/>
                </a:lnTo>
                <a:lnTo>
                  <a:pt x="263289" y="91882"/>
                </a:lnTo>
                <a:lnTo>
                  <a:pt x="267112" y="105535"/>
                </a:lnTo>
                <a:lnTo>
                  <a:pt x="269500" y="119731"/>
                </a:lnTo>
                <a:lnTo>
                  <a:pt x="270371" y="134386"/>
                </a:lnTo>
                <a:lnTo>
                  <a:pt x="270374" y="135187"/>
                </a:lnTo>
                <a:lnTo>
                  <a:pt x="269586" y="149865"/>
                </a:lnTo>
                <a:lnTo>
                  <a:pt x="267277" y="164087"/>
                </a:lnTo>
                <a:lnTo>
                  <a:pt x="263530" y="177772"/>
                </a:lnTo>
                <a:lnTo>
                  <a:pt x="258424" y="190838"/>
                </a:lnTo>
                <a:lnTo>
                  <a:pt x="252042" y="203203"/>
                </a:lnTo>
                <a:lnTo>
                  <a:pt x="244466" y="214786"/>
                </a:lnTo>
                <a:lnTo>
                  <a:pt x="235776" y="225505"/>
                </a:lnTo>
                <a:lnTo>
                  <a:pt x="226056" y="235279"/>
                </a:lnTo>
                <a:lnTo>
                  <a:pt x="215385" y="244026"/>
                </a:lnTo>
                <a:lnTo>
                  <a:pt x="203847" y="251664"/>
                </a:lnTo>
                <a:lnTo>
                  <a:pt x="191521" y="258112"/>
                </a:lnTo>
                <a:lnTo>
                  <a:pt x="178491" y="263288"/>
                </a:lnTo>
                <a:lnTo>
                  <a:pt x="164838" y="267111"/>
                </a:lnTo>
                <a:lnTo>
                  <a:pt x="150642" y="269499"/>
                </a:lnTo>
                <a:lnTo>
                  <a:pt x="135986" y="270371"/>
                </a:lnTo>
                <a:lnTo>
                  <a:pt x="135187" y="270373"/>
                </a:lnTo>
                <a:lnTo>
                  <a:pt x="120508" y="269586"/>
                </a:lnTo>
                <a:lnTo>
                  <a:pt x="106286" y="267277"/>
                </a:lnTo>
                <a:lnTo>
                  <a:pt x="92601" y="263529"/>
                </a:lnTo>
                <a:lnTo>
                  <a:pt x="79535" y="258424"/>
                </a:lnTo>
                <a:lnTo>
                  <a:pt x="67170" y="252042"/>
                </a:lnTo>
                <a:lnTo>
                  <a:pt x="55587" y="244466"/>
                </a:lnTo>
                <a:lnTo>
                  <a:pt x="44868" y="235776"/>
                </a:lnTo>
                <a:lnTo>
                  <a:pt x="35094" y="226056"/>
                </a:lnTo>
                <a:lnTo>
                  <a:pt x="26347" y="215385"/>
                </a:lnTo>
                <a:lnTo>
                  <a:pt x="18709" y="203847"/>
                </a:lnTo>
                <a:lnTo>
                  <a:pt x="12261" y="191522"/>
                </a:lnTo>
                <a:lnTo>
                  <a:pt x="7084" y="178491"/>
                </a:lnTo>
                <a:lnTo>
                  <a:pt x="3261" y="164838"/>
                </a:lnTo>
                <a:lnTo>
                  <a:pt x="873" y="150642"/>
                </a:lnTo>
                <a:lnTo>
                  <a:pt x="2" y="135986"/>
                </a:lnTo>
                <a:lnTo>
                  <a:pt x="0" y="135187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651455" y="2797173"/>
            <a:ext cx="312754" cy="270374"/>
          </a:xfrm>
          <a:custGeom>
            <a:avLst/>
            <a:gdLst/>
            <a:ahLst/>
            <a:cxnLst/>
            <a:rect l="l" t="t" r="r" b="b"/>
            <a:pathLst>
              <a:path w="312754" h="270374">
                <a:moveTo>
                  <a:pt x="0" y="270374"/>
                </a:moveTo>
                <a:lnTo>
                  <a:pt x="312754" y="270374"/>
                </a:lnTo>
                <a:lnTo>
                  <a:pt x="156377" y="0"/>
                </a:lnTo>
                <a:lnTo>
                  <a:pt x="0" y="270374"/>
                </a:lnTo>
                <a:close/>
              </a:path>
            </a:pathLst>
          </a:custGeom>
          <a:solidFill>
            <a:srgbClr val="DFEDDB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651455" y="2797173"/>
            <a:ext cx="312752" cy="270373"/>
          </a:xfrm>
          <a:custGeom>
            <a:avLst/>
            <a:gdLst/>
            <a:ahLst/>
            <a:cxnLst/>
            <a:rect l="l" t="t" r="r" b="b"/>
            <a:pathLst>
              <a:path w="312752" h="270373">
                <a:moveTo>
                  <a:pt x="0" y="270373"/>
                </a:moveTo>
                <a:lnTo>
                  <a:pt x="156377" y="0"/>
                </a:lnTo>
                <a:lnTo>
                  <a:pt x="312752" y="270373"/>
                </a:lnTo>
                <a:lnTo>
                  <a:pt x="0" y="270373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286398" y="2932360"/>
            <a:ext cx="443111" cy="1"/>
          </a:xfrm>
          <a:custGeom>
            <a:avLst/>
            <a:gdLst/>
            <a:ahLst/>
            <a:cxnLst/>
            <a:rect l="l" t="t" r="r" b="b"/>
            <a:pathLst>
              <a:path w="443111" h="1">
                <a:moveTo>
                  <a:pt x="0" y="0"/>
                </a:moveTo>
                <a:lnTo>
                  <a:pt x="443111" y="1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061889" y="977958"/>
            <a:ext cx="312752" cy="422728"/>
          </a:xfrm>
          <a:custGeom>
            <a:avLst/>
            <a:gdLst/>
            <a:ahLst/>
            <a:cxnLst/>
            <a:rect l="l" t="t" r="r" b="b"/>
            <a:pathLst>
              <a:path w="312752" h="422728">
                <a:moveTo>
                  <a:pt x="0" y="0"/>
                </a:moveTo>
                <a:lnTo>
                  <a:pt x="0" y="422728"/>
                </a:lnTo>
                <a:lnTo>
                  <a:pt x="260625" y="422728"/>
                </a:lnTo>
                <a:lnTo>
                  <a:pt x="312752" y="370601"/>
                </a:lnTo>
                <a:lnTo>
                  <a:pt x="31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7D6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322514" y="1348559"/>
            <a:ext cx="52127" cy="52127"/>
          </a:xfrm>
          <a:custGeom>
            <a:avLst/>
            <a:gdLst/>
            <a:ahLst/>
            <a:cxnLst/>
            <a:rect l="l" t="t" r="r" b="b"/>
            <a:pathLst>
              <a:path w="52127" h="52127">
                <a:moveTo>
                  <a:pt x="0" y="52127"/>
                </a:moveTo>
                <a:lnTo>
                  <a:pt x="52127" y="0"/>
                </a:lnTo>
                <a:lnTo>
                  <a:pt x="10426" y="10425"/>
                </a:lnTo>
                <a:lnTo>
                  <a:pt x="0" y="52127"/>
                </a:lnTo>
                <a:close/>
              </a:path>
            </a:pathLst>
          </a:custGeom>
          <a:solidFill>
            <a:srgbClr val="CFB3B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061888" y="977958"/>
            <a:ext cx="312753" cy="422727"/>
          </a:xfrm>
          <a:custGeom>
            <a:avLst/>
            <a:gdLst/>
            <a:ahLst/>
            <a:cxnLst/>
            <a:rect l="l" t="t" r="r" b="b"/>
            <a:pathLst>
              <a:path w="312753" h="422727">
                <a:moveTo>
                  <a:pt x="260625" y="422727"/>
                </a:moveTo>
                <a:lnTo>
                  <a:pt x="271052" y="381026"/>
                </a:lnTo>
                <a:lnTo>
                  <a:pt x="312753" y="370600"/>
                </a:lnTo>
                <a:lnTo>
                  <a:pt x="260625" y="422727"/>
                </a:lnTo>
                <a:lnTo>
                  <a:pt x="0" y="422727"/>
                </a:lnTo>
                <a:lnTo>
                  <a:pt x="0" y="0"/>
                </a:lnTo>
                <a:lnTo>
                  <a:pt x="312753" y="0"/>
                </a:lnTo>
                <a:lnTo>
                  <a:pt x="312753" y="37060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061889" y="3230629"/>
            <a:ext cx="312752" cy="422728"/>
          </a:xfrm>
          <a:custGeom>
            <a:avLst/>
            <a:gdLst/>
            <a:ahLst/>
            <a:cxnLst/>
            <a:rect l="l" t="t" r="r" b="b"/>
            <a:pathLst>
              <a:path w="312752" h="422728">
                <a:moveTo>
                  <a:pt x="0" y="0"/>
                </a:moveTo>
                <a:lnTo>
                  <a:pt x="0" y="422728"/>
                </a:lnTo>
                <a:lnTo>
                  <a:pt x="260625" y="422728"/>
                </a:lnTo>
                <a:lnTo>
                  <a:pt x="312752" y="370601"/>
                </a:lnTo>
                <a:lnTo>
                  <a:pt x="31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7D6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322514" y="3601231"/>
            <a:ext cx="52127" cy="52127"/>
          </a:xfrm>
          <a:custGeom>
            <a:avLst/>
            <a:gdLst/>
            <a:ahLst/>
            <a:cxnLst/>
            <a:rect l="l" t="t" r="r" b="b"/>
            <a:pathLst>
              <a:path w="52127" h="52127">
                <a:moveTo>
                  <a:pt x="0" y="52127"/>
                </a:moveTo>
                <a:lnTo>
                  <a:pt x="52127" y="0"/>
                </a:lnTo>
                <a:lnTo>
                  <a:pt x="10426" y="10426"/>
                </a:lnTo>
                <a:lnTo>
                  <a:pt x="0" y="52127"/>
                </a:lnTo>
                <a:close/>
              </a:path>
            </a:pathLst>
          </a:custGeom>
          <a:solidFill>
            <a:srgbClr val="CFB3B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061888" y="3230629"/>
            <a:ext cx="312753" cy="422727"/>
          </a:xfrm>
          <a:custGeom>
            <a:avLst/>
            <a:gdLst/>
            <a:ahLst/>
            <a:cxnLst/>
            <a:rect l="l" t="t" r="r" b="b"/>
            <a:pathLst>
              <a:path w="312753" h="422727">
                <a:moveTo>
                  <a:pt x="260625" y="422727"/>
                </a:moveTo>
                <a:lnTo>
                  <a:pt x="271052" y="381026"/>
                </a:lnTo>
                <a:lnTo>
                  <a:pt x="312753" y="370601"/>
                </a:lnTo>
                <a:lnTo>
                  <a:pt x="260625" y="422727"/>
                </a:lnTo>
                <a:lnTo>
                  <a:pt x="0" y="422727"/>
                </a:lnTo>
                <a:lnTo>
                  <a:pt x="0" y="0"/>
                </a:lnTo>
                <a:lnTo>
                  <a:pt x="312753" y="0"/>
                </a:lnTo>
                <a:lnTo>
                  <a:pt x="312753" y="37060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762010" y="3219677"/>
            <a:ext cx="312754" cy="422727"/>
          </a:xfrm>
          <a:custGeom>
            <a:avLst/>
            <a:gdLst/>
            <a:ahLst/>
            <a:cxnLst/>
            <a:rect l="l" t="t" r="r" b="b"/>
            <a:pathLst>
              <a:path w="312754" h="422727">
                <a:moveTo>
                  <a:pt x="0" y="0"/>
                </a:moveTo>
                <a:lnTo>
                  <a:pt x="0" y="422727"/>
                </a:lnTo>
                <a:lnTo>
                  <a:pt x="260626" y="422727"/>
                </a:lnTo>
                <a:lnTo>
                  <a:pt x="312754" y="370601"/>
                </a:lnTo>
                <a:lnTo>
                  <a:pt x="312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7D6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022636" y="3590278"/>
            <a:ext cx="52127" cy="52125"/>
          </a:xfrm>
          <a:custGeom>
            <a:avLst/>
            <a:gdLst/>
            <a:ahLst/>
            <a:cxnLst/>
            <a:rect l="l" t="t" r="r" b="b"/>
            <a:pathLst>
              <a:path w="52127" h="52125">
                <a:moveTo>
                  <a:pt x="0" y="52125"/>
                </a:moveTo>
                <a:lnTo>
                  <a:pt x="52127" y="0"/>
                </a:lnTo>
                <a:lnTo>
                  <a:pt x="10425" y="10425"/>
                </a:lnTo>
                <a:lnTo>
                  <a:pt x="0" y="52125"/>
                </a:lnTo>
                <a:close/>
              </a:path>
            </a:pathLst>
          </a:custGeom>
          <a:solidFill>
            <a:srgbClr val="CFB3B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762010" y="3219677"/>
            <a:ext cx="312753" cy="422727"/>
          </a:xfrm>
          <a:custGeom>
            <a:avLst/>
            <a:gdLst/>
            <a:ahLst/>
            <a:cxnLst/>
            <a:rect l="l" t="t" r="r" b="b"/>
            <a:pathLst>
              <a:path w="312753" h="422727">
                <a:moveTo>
                  <a:pt x="260625" y="422727"/>
                </a:moveTo>
                <a:lnTo>
                  <a:pt x="271051" y="381026"/>
                </a:lnTo>
                <a:lnTo>
                  <a:pt x="312753" y="370600"/>
                </a:lnTo>
                <a:lnTo>
                  <a:pt x="260625" y="422727"/>
                </a:lnTo>
                <a:lnTo>
                  <a:pt x="0" y="422727"/>
                </a:lnTo>
                <a:lnTo>
                  <a:pt x="0" y="0"/>
                </a:lnTo>
                <a:lnTo>
                  <a:pt x="312753" y="0"/>
                </a:lnTo>
                <a:lnTo>
                  <a:pt x="312753" y="37060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109723" y="1400686"/>
            <a:ext cx="108539" cy="162855"/>
          </a:xfrm>
          <a:custGeom>
            <a:avLst/>
            <a:gdLst/>
            <a:ahLst/>
            <a:cxnLst/>
            <a:rect l="l" t="t" r="r" b="b"/>
            <a:pathLst>
              <a:path w="108539" h="162855">
                <a:moveTo>
                  <a:pt x="0" y="162855"/>
                </a:moveTo>
                <a:lnTo>
                  <a:pt x="108539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109723" y="3067545"/>
            <a:ext cx="108539" cy="163081"/>
          </a:xfrm>
          <a:custGeom>
            <a:avLst/>
            <a:gdLst/>
            <a:ahLst/>
            <a:cxnLst/>
            <a:rect l="l" t="t" r="r" b="b"/>
            <a:pathLst>
              <a:path w="108539" h="163081">
                <a:moveTo>
                  <a:pt x="108539" y="163081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762011" y="3067545"/>
            <a:ext cx="156374" cy="152127"/>
          </a:xfrm>
          <a:custGeom>
            <a:avLst/>
            <a:gdLst/>
            <a:ahLst/>
            <a:cxnLst/>
            <a:rect l="l" t="t" r="r" b="b"/>
            <a:pathLst>
              <a:path w="156374" h="152127">
                <a:moveTo>
                  <a:pt x="156374" y="152127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231989" y="1630720"/>
            <a:ext cx="3487239" cy="1374582"/>
          </a:xfrm>
          <a:custGeom>
            <a:avLst/>
            <a:gdLst/>
            <a:ahLst/>
            <a:cxnLst/>
            <a:rect l="l" t="t" r="r" b="b"/>
            <a:pathLst>
              <a:path w="3487239" h="1374582">
                <a:moveTo>
                  <a:pt x="0" y="21520"/>
                </a:moveTo>
                <a:lnTo>
                  <a:pt x="27726" y="23062"/>
                </a:lnTo>
                <a:lnTo>
                  <a:pt x="62065" y="22829"/>
                </a:lnTo>
                <a:lnTo>
                  <a:pt x="102276" y="21181"/>
                </a:lnTo>
                <a:lnTo>
                  <a:pt x="147619" y="18475"/>
                </a:lnTo>
                <a:lnTo>
                  <a:pt x="197354" y="15069"/>
                </a:lnTo>
                <a:lnTo>
                  <a:pt x="250740" y="11322"/>
                </a:lnTo>
                <a:lnTo>
                  <a:pt x="307038" y="7591"/>
                </a:lnTo>
                <a:lnTo>
                  <a:pt x="365508" y="4236"/>
                </a:lnTo>
                <a:lnTo>
                  <a:pt x="425409" y="1613"/>
                </a:lnTo>
                <a:lnTo>
                  <a:pt x="486002" y="82"/>
                </a:lnTo>
                <a:lnTo>
                  <a:pt x="546546" y="0"/>
                </a:lnTo>
                <a:lnTo>
                  <a:pt x="606301" y="1725"/>
                </a:lnTo>
                <a:lnTo>
                  <a:pt x="664528" y="5616"/>
                </a:lnTo>
                <a:lnTo>
                  <a:pt x="720485" y="12031"/>
                </a:lnTo>
                <a:lnTo>
                  <a:pt x="773434" y="21328"/>
                </a:lnTo>
                <a:lnTo>
                  <a:pt x="822634" y="33865"/>
                </a:lnTo>
                <a:lnTo>
                  <a:pt x="867345" y="50000"/>
                </a:lnTo>
                <a:lnTo>
                  <a:pt x="906827" y="70092"/>
                </a:lnTo>
                <a:lnTo>
                  <a:pt x="940339" y="94498"/>
                </a:lnTo>
                <a:lnTo>
                  <a:pt x="967142" y="123577"/>
                </a:lnTo>
                <a:lnTo>
                  <a:pt x="984805" y="159044"/>
                </a:lnTo>
                <a:lnTo>
                  <a:pt x="992293" y="201825"/>
                </a:lnTo>
                <a:lnTo>
                  <a:pt x="990958" y="251096"/>
                </a:lnTo>
                <a:lnTo>
                  <a:pt x="982150" y="306032"/>
                </a:lnTo>
                <a:lnTo>
                  <a:pt x="967223" y="365809"/>
                </a:lnTo>
                <a:lnTo>
                  <a:pt x="947527" y="429604"/>
                </a:lnTo>
                <a:lnTo>
                  <a:pt x="924414" y="496592"/>
                </a:lnTo>
                <a:lnTo>
                  <a:pt x="899236" y="565948"/>
                </a:lnTo>
                <a:lnTo>
                  <a:pt x="873346" y="636849"/>
                </a:lnTo>
                <a:lnTo>
                  <a:pt x="848093" y="708470"/>
                </a:lnTo>
                <a:lnTo>
                  <a:pt x="824831" y="779987"/>
                </a:lnTo>
                <a:lnTo>
                  <a:pt x="804911" y="850575"/>
                </a:lnTo>
                <a:lnTo>
                  <a:pt x="789685" y="919412"/>
                </a:lnTo>
                <a:lnTo>
                  <a:pt x="780504" y="985671"/>
                </a:lnTo>
                <a:lnTo>
                  <a:pt x="778720" y="1048530"/>
                </a:lnTo>
                <a:lnTo>
                  <a:pt x="785685" y="1107164"/>
                </a:lnTo>
                <a:lnTo>
                  <a:pt x="802751" y="1160748"/>
                </a:lnTo>
                <a:lnTo>
                  <a:pt x="831269" y="1208459"/>
                </a:lnTo>
                <a:lnTo>
                  <a:pt x="872592" y="1249472"/>
                </a:lnTo>
                <a:lnTo>
                  <a:pt x="928070" y="1282963"/>
                </a:lnTo>
                <a:lnTo>
                  <a:pt x="1000443" y="1309655"/>
                </a:lnTo>
                <a:lnTo>
                  <a:pt x="1090271" y="1331110"/>
                </a:lnTo>
                <a:lnTo>
                  <a:pt x="1195621" y="1347751"/>
                </a:lnTo>
                <a:lnTo>
                  <a:pt x="1314558" y="1359998"/>
                </a:lnTo>
                <a:lnTo>
                  <a:pt x="1445148" y="1368272"/>
                </a:lnTo>
                <a:lnTo>
                  <a:pt x="1585458" y="1372993"/>
                </a:lnTo>
                <a:lnTo>
                  <a:pt x="1733552" y="1374582"/>
                </a:lnTo>
                <a:lnTo>
                  <a:pt x="1887498" y="1373460"/>
                </a:lnTo>
                <a:lnTo>
                  <a:pt x="2045361" y="1370047"/>
                </a:lnTo>
                <a:lnTo>
                  <a:pt x="2205207" y="1364765"/>
                </a:lnTo>
                <a:lnTo>
                  <a:pt x="2365102" y="1358034"/>
                </a:lnTo>
                <a:lnTo>
                  <a:pt x="2523112" y="1350274"/>
                </a:lnTo>
                <a:lnTo>
                  <a:pt x="2677302" y="1341907"/>
                </a:lnTo>
                <a:lnTo>
                  <a:pt x="2825740" y="1333353"/>
                </a:lnTo>
                <a:lnTo>
                  <a:pt x="2966490" y="1325033"/>
                </a:lnTo>
                <a:lnTo>
                  <a:pt x="3097619" y="1317367"/>
                </a:lnTo>
                <a:lnTo>
                  <a:pt x="3217192" y="1310776"/>
                </a:lnTo>
                <a:lnTo>
                  <a:pt x="3323276" y="1305682"/>
                </a:lnTo>
                <a:lnTo>
                  <a:pt x="3413936" y="1302504"/>
                </a:lnTo>
                <a:lnTo>
                  <a:pt x="3487239" y="130166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816115" y="1794324"/>
            <a:ext cx="2187355" cy="1018078"/>
          </a:xfrm>
          <a:custGeom>
            <a:avLst/>
            <a:gdLst/>
            <a:ahLst/>
            <a:cxnLst/>
            <a:rect l="l" t="t" r="r" b="b"/>
            <a:pathLst>
              <a:path w="2187355" h="1018078">
                <a:moveTo>
                  <a:pt x="0" y="0"/>
                </a:moveTo>
                <a:lnTo>
                  <a:pt x="2187355" y="1018078"/>
                </a:lnTo>
              </a:path>
            </a:pathLst>
          </a:custGeom>
          <a:ln w="57149">
            <a:solidFill>
              <a:srgbClr val="45862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735931" y="2586408"/>
            <a:ext cx="319352" cy="259063"/>
          </a:xfrm>
          <a:custGeom>
            <a:avLst/>
            <a:gdLst/>
            <a:ahLst/>
            <a:cxnLst/>
            <a:rect l="l" t="t" r="r" b="b"/>
            <a:pathLst>
              <a:path w="319352" h="259063">
                <a:moveTo>
                  <a:pt x="163915" y="177763"/>
                </a:moveTo>
                <a:lnTo>
                  <a:pt x="0" y="259063"/>
                </a:lnTo>
                <a:lnTo>
                  <a:pt x="319352" y="250109"/>
                </a:lnTo>
                <a:lnTo>
                  <a:pt x="120578" y="0"/>
                </a:lnTo>
                <a:lnTo>
                  <a:pt x="163915" y="177763"/>
                </a:lnTo>
                <a:close/>
              </a:path>
            </a:pathLst>
          </a:custGeom>
          <a:solidFill>
            <a:srgbClr val="458626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191300" y="0"/>
            <a:ext cx="1952699" cy="58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95101" y="1708265"/>
            <a:ext cx="2639291" cy="852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47453" y="1740324"/>
            <a:ext cx="2537232" cy="748965"/>
          </a:xfrm>
          <a:custGeom>
            <a:avLst/>
            <a:gdLst/>
            <a:ahLst/>
            <a:cxnLst/>
            <a:rect l="l" t="t" r="r" b="b"/>
            <a:pathLst>
              <a:path w="2537232" h="748965">
                <a:moveTo>
                  <a:pt x="0" y="124830"/>
                </a:moveTo>
                <a:lnTo>
                  <a:pt x="0" y="624136"/>
                </a:lnTo>
                <a:lnTo>
                  <a:pt x="691" y="637358"/>
                </a:lnTo>
                <a:lnTo>
                  <a:pt x="12254" y="678141"/>
                </a:lnTo>
                <a:lnTo>
                  <a:pt x="36077" y="711917"/>
                </a:lnTo>
                <a:lnTo>
                  <a:pt x="69577" y="736103"/>
                </a:lnTo>
                <a:lnTo>
                  <a:pt x="110169" y="748114"/>
                </a:lnTo>
                <a:lnTo>
                  <a:pt x="124829" y="748965"/>
                </a:lnTo>
                <a:lnTo>
                  <a:pt x="2412403" y="748965"/>
                </a:lnTo>
                <a:lnTo>
                  <a:pt x="2453465" y="742055"/>
                </a:lnTo>
                <a:lnTo>
                  <a:pt x="2489864" y="722032"/>
                </a:lnTo>
                <a:lnTo>
                  <a:pt x="2517533" y="691471"/>
                </a:lnTo>
                <a:lnTo>
                  <a:pt x="2533889" y="652956"/>
                </a:lnTo>
                <a:lnTo>
                  <a:pt x="2537232" y="624136"/>
                </a:lnTo>
                <a:lnTo>
                  <a:pt x="2537232" y="124830"/>
                </a:lnTo>
                <a:lnTo>
                  <a:pt x="2530322" y="83768"/>
                </a:lnTo>
                <a:lnTo>
                  <a:pt x="2510298" y="47369"/>
                </a:lnTo>
                <a:lnTo>
                  <a:pt x="2479737" y="19699"/>
                </a:lnTo>
                <a:lnTo>
                  <a:pt x="2441223" y="3343"/>
                </a:lnTo>
                <a:lnTo>
                  <a:pt x="2412403" y="0"/>
                </a:lnTo>
                <a:lnTo>
                  <a:pt x="124829" y="0"/>
                </a:lnTo>
                <a:lnTo>
                  <a:pt x="83767" y="6911"/>
                </a:lnTo>
                <a:lnTo>
                  <a:pt x="47368" y="26934"/>
                </a:lnTo>
                <a:lnTo>
                  <a:pt x="19699" y="57495"/>
                </a:lnTo>
                <a:lnTo>
                  <a:pt x="3343" y="96011"/>
                </a:lnTo>
                <a:lnTo>
                  <a:pt x="0" y="124830"/>
                </a:lnTo>
                <a:close/>
              </a:path>
            </a:pathLst>
          </a:custGeom>
          <a:solidFill>
            <a:srgbClr val="F8EFDE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47453" y="1740324"/>
            <a:ext cx="2537233" cy="748965"/>
          </a:xfrm>
          <a:custGeom>
            <a:avLst/>
            <a:gdLst/>
            <a:ahLst/>
            <a:cxnLst/>
            <a:rect l="l" t="t" r="r" b="b"/>
            <a:pathLst>
              <a:path w="2537233" h="748965">
                <a:moveTo>
                  <a:pt x="0" y="124829"/>
                </a:moveTo>
                <a:lnTo>
                  <a:pt x="7378" y="82447"/>
                </a:lnTo>
                <a:lnTo>
                  <a:pt x="27793" y="46297"/>
                </a:lnTo>
                <a:lnTo>
                  <a:pt x="58659" y="18961"/>
                </a:lnTo>
                <a:lnTo>
                  <a:pt x="97394" y="3024"/>
                </a:lnTo>
                <a:lnTo>
                  <a:pt x="124829" y="0"/>
                </a:lnTo>
                <a:lnTo>
                  <a:pt x="2412403" y="0"/>
                </a:lnTo>
                <a:lnTo>
                  <a:pt x="2454785" y="7378"/>
                </a:lnTo>
                <a:lnTo>
                  <a:pt x="2490936" y="27793"/>
                </a:lnTo>
                <a:lnTo>
                  <a:pt x="2518272" y="58659"/>
                </a:lnTo>
                <a:lnTo>
                  <a:pt x="2534208" y="97394"/>
                </a:lnTo>
                <a:lnTo>
                  <a:pt x="2537233" y="124829"/>
                </a:lnTo>
                <a:lnTo>
                  <a:pt x="2537233" y="624135"/>
                </a:lnTo>
                <a:lnTo>
                  <a:pt x="2529854" y="666518"/>
                </a:lnTo>
                <a:lnTo>
                  <a:pt x="2509440" y="702668"/>
                </a:lnTo>
                <a:lnTo>
                  <a:pt x="2478574" y="730004"/>
                </a:lnTo>
                <a:lnTo>
                  <a:pt x="2439839" y="745941"/>
                </a:lnTo>
                <a:lnTo>
                  <a:pt x="2412403" y="748965"/>
                </a:lnTo>
                <a:lnTo>
                  <a:pt x="124829" y="748965"/>
                </a:lnTo>
                <a:lnTo>
                  <a:pt x="82447" y="741586"/>
                </a:lnTo>
                <a:lnTo>
                  <a:pt x="46296" y="721172"/>
                </a:lnTo>
                <a:lnTo>
                  <a:pt x="18961" y="690306"/>
                </a:lnTo>
                <a:lnTo>
                  <a:pt x="3024" y="651571"/>
                </a:lnTo>
                <a:lnTo>
                  <a:pt x="0" y="624135"/>
                </a:lnTo>
                <a:lnTo>
                  <a:pt x="0" y="124829"/>
                </a:lnTo>
                <a:close/>
              </a:path>
            </a:pathLst>
          </a:custGeom>
          <a:ln w="9524">
            <a:solidFill>
              <a:srgbClr val="BA8B2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616036" y="2464723"/>
            <a:ext cx="1866206" cy="972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890356" y="2726574"/>
            <a:ext cx="1097279" cy="461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668571" y="2501474"/>
            <a:ext cx="1762533" cy="860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668571" y="2501474"/>
            <a:ext cx="1762533" cy="860285"/>
          </a:xfrm>
          <a:custGeom>
            <a:avLst/>
            <a:gdLst/>
            <a:ahLst/>
            <a:cxnLst/>
            <a:rect l="l" t="t" r="r" b="b"/>
            <a:pathLst>
              <a:path w="1762533" h="860285">
                <a:moveTo>
                  <a:pt x="0" y="215072"/>
                </a:moveTo>
                <a:lnTo>
                  <a:pt x="1332390" y="215072"/>
                </a:lnTo>
                <a:lnTo>
                  <a:pt x="1332390" y="0"/>
                </a:lnTo>
                <a:lnTo>
                  <a:pt x="1762533" y="430142"/>
                </a:lnTo>
                <a:lnTo>
                  <a:pt x="1332390" y="860285"/>
                </a:lnTo>
                <a:lnTo>
                  <a:pt x="1332390" y="645214"/>
                </a:lnTo>
                <a:lnTo>
                  <a:pt x="0" y="645214"/>
                </a:lnTo>
                <a:lnTo>
                  <a:pt x="0" y="215072"/>
                </a:lnTo>
                <a:close/>
              </a:path>
            </a:pathLst>
          </a:custGeom>
          <a:ln w="9524">
            <a:solidFill>
              <a:srgbClr val="4191C5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142211" y="1708264"/>
            <a:ext cx="1803862" cy="9351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624348" y="1953491"/>
            <a:ext cx="1043247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193867" y="1740324"/>
            <a:ext cx="1700983" cy="8317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193867" y="1740324"/>
            <a:ext cx="1700982" cy="831713"/>
          </a:xfrm>
          <a:custGeom>
            <a:avLst/>
            <a:gdLst/>
            <a:ahLst/>
            <a:cxnLst/>
            <a:rect l="l" t="t" r="r" b="b"/>
            <a:pathLst>
              <a:path w="1700982" h="831713">
                <a:moveTo>
                  <a:pt x="0" y="415856"/>
                </a:moveTo>
                <a:lnTo>
                  <a:pt x="415856" y="0"/>
                </a:lnTo>
                <a:lnTo>
                  <a:pt x="415856" y="207928"/>
                </a:lnTo>
                <a:lnTo>
                  <a:pt x="1700982" y="207928"/>
                </a:lnTo>
                <a:lnTo>
                  <a:pt x="1700982" y="623785"/>
                </a:lnTo>
                <a:lnTo>
                  <a:pt x="415856" y="623785"/>
                </a:lnTo>
                <a:lnTo>
                  <a:pt x="415856" y="831713"/>
                </a:lnTo>
                <a:lnTo>
                  <a:pt x="0" y="415856"/>
                </a:lnTo>
                <a:close/>
              </a:path>
            </a:pathLst>
          </a:custGeom>
          <a:ln w="9524">
            <a:solidFill>
              <a:srgbClr val="4191C5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480874" y="3908543"/>
            <a:ext cx="0" cy="2786169"/>
          </a:xfrm>
          <a:custGeom>
            <a:avLst/>
            <a:gdLst/>
            <a:ahLst/>
            <a:cxnLst/>
            <a:rect l="l" t="t" r="r" b="b"/>
            <a:pathLst>
              <a:path h="2786169">
                <a:moveTo>
                  <a:pt x="0" y="0"/>
                </a:moveTo>
                <a:lnTo>
                  <a:pt x="0" y="278616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370449" y="4311103"/>
            <a:ext cx="2417499" cy="0"/>
          </a:xfrm>
          <a:custGeom>
            <a:avLst/>
            <a:gdLst/>
            <a:ahLst/>
            <a:cxnLst/>
            <a:rect l="l" t="t" r="r" b="b"/>
            <a:pathLst>
              <a:path w="2417499">
                <a:moveTo>
                  <a:pt x="0" y="0"/>
                </a:moveTo>
                <a:lnTo>
                  <a:pt x="2417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370449" y="4707313"/>
            <a:ext cx="2417499" cy="0"/>
          </a:xfrm>
          <a:custGeom>
            <a:avLst/>
            <a:gdLst/>
            <a:ahLst/>
            <a:cxnLst/>
            <a:rect l="l" t="t" r="r" b="b"/>
            <a:pathLst>
              <a:path w="2417499">
                <a:moveTo>
                  <a:pt x="0" y="0"/>
                </a:moveTo>
                <a:lnTo>
                  <a:pt x="2417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370449" y="5103522"/>
            <a:ext cx="2417499" cy="0"/>
          </a:xfrm>
          <a:custGeom>
            <a:avLst/>
            <a:gdLst/>
            <a:ahLst/>
            <a:cxnLst/>
            <a:rect l="l" t="t" r="r" b="b"/>
            <a:pathLst>
              <a:path w="2417499">
                <a:moveTo>
                  <a:pt x="0" y="0"/>
                </a:moveTo>
                <a:lnTo>
                  <a:pt x="2417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370449" y="5499732"/>
            <a:ext cx="2417499" cy="0"/>
          </a:xfrm>
          <a:custGeom>
            <a:avLst/>
            <a:gdLst/>
            <a:ahLst/>
            <a:cxnLst/>
            <a:rect l="l" t="t" r="r" b="b"/>
            <a:pathLst>
              <a:path w="2417499">
                <a:moveTo>
                  <a:pt x="0" y="0"/>
                </a:moveTo>
                <a:lnTo>
                  <a:pt x="2417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370449" y="5895942"/>
            <a:ext cx="2417499" cy="0"/>
          </a:xfrm>
          <a:custGeom>
            <a:avLst/>
            <a:gdLst/>
            <a:ahLst/>
            <a:cxnLst/>
            <a:rect l="l" t="t" r="r" b="b"/>
            <a:pathLst>
              <a:path w="2417499">
                <a:moveTo>
                  <a:pt x="0" y="0"/>
                </a:moveTo>
                <a:lnTo>
                  <a:pt x="2417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370449" y="6292152"/>
            <a:ext cx="2417499" cy="0"/>
          </a:xfrm>
          <a:custGeom>
            <a:avLst/>
            <a:gdLst/>
            <a:ahLst/>
            <a:cxnLst/>
            <a:rect l="l" t="t" r="r" b="b"/>
            <a:pathLst>
              <a:path w="2417499">
                <a:moveTo>
                  <a:pt x="0" y="0"/>
                </a:moveTo>
                <a:lnTo>
                  <a:pt x="2417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376799" y="3908543"/>
            <a:ext cx="0" cy="2786169"/>
          </a:xfrm>
          <a:custGeom>
            <a:avLst/>
            <a:gdLst/>
            <a:ahLst/>
            <a:cxnLst/>
            <a:rect l="l" t="t" r="r" b="b"/>
            <a:pathLst>
              <a:path h="2786169">
                <a:moveTo>
                  <a:pt x="0" y="0"/>
                </a:moveTo>
                <a:lnTo>
                  <a:pt x="0" y="278616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781599" y="3908543"/>
            <a:ext cx="0" cy="2786169"/>
          </a:xfrm>
          <a:custGeom>
            <a:avLst/>
            <a:gdLst/>
            <a:ahLst/>
            <a:cxnLst/>
            <a:rect l="l" t="t" r="r" b="b"/>
            <a:pathLst>
              <a:path h="2786169">
                <a:moveTo>
                  <a:pt x="0" y="0"/>
                </a:moveTo>
                <a:lnTo>
                  <a:pt x="0" y="278616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370449" y="3914893"/>
            <a:ext cx="2417499" cy="0"/>
          </a:xfrm>
          <a:custGeom>
            <a:avLst/>
            <a:gdLst/>
            <a:ahLst/>
            <a:cxnLst/>
            <a:rect l="l" t="t" r="r" b="b"/>
            <a:pathLst>
              <a:path w="2417499">
                <a:moveTo>
                  <a:pt x="0" y="0"/>
                </a:moveTo>
                <a:lnTo>
                  <a:pt x="2417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370449" y="6688362"/>
            <a:ext cx="2417499" cy="0"/>
          </a:xfrm>
          <a:custGeom>
            <a:avLst/>
            <a:gdLst/>
            <a:ahLst/>
            <a:cxnLst/>
            <a:rect l="l" t="t" r="r" b="b"/>
            <a:pathLst>
              <a:path w="2417499">
                <a:moveTo>
                  <a:pt x="0" y="0"/>
                </a:moveTo>
                <a:lnTo>
                  <a:pt x="2417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808824" y="4457842"/>
            <a:ext cx="151200" cy="151199"/>
          </a:xfrm>
          <a:custGeom>
            <a:avLst/>
            <a:gdLst/>
            <a:ahLst/>
            <a:cxnLst/>
            <a:rect l="l" t="t" r="r" b="b"/>
            <a:pathLst>
              <a:path w="151200" h="151199">
                <a:moveTo>
                  <a:pt x="0" y="75600"/>
                </a:moveTo>
                <a:lnTo>
                  <a:pt x="1389" y="61099"/>
                </a:lnTo>
                <a:lnTo>
                  <a:pt x="5383" y="47528"/>
                </a:lnTo>
                <a:lnTo>
                  <a:pt x="11721" y="35148"/>
                </a:lnTo>
                <a:lnTo>
                  <a:pt x="20141" y="24221"/>
                </a:lnTo>
                <a:lnTo>
                  <a:pt x="30384" y="15006"/>
                </a:lnTo>
                <a:lnTo>
                  <a:pt x="42188" y="7765"/>
                </a:lnTo>
                <a:lnTo>
                  <a:pt x="55292" y="2758"/>
                </a:lnTo>
                <a:lnTo>
                  <a:pt x="69435" y="247"/>
                </a:lnTo>
                <a:lnTo>
                  <a:pt x="75600" y="0"/>
                </a:lnTo>
                <a:lnTo>
                  <a:pt x="90100" y="1389"/>
                </a:lnTo>
                <a:lnTo>
                  <a:pt x="103671" y="5383"/>
                </a:lnTo>
                <a:lnTo>
                  <a:pt x="116051" y="11721"/>
                </a:lnTo>
                <a:lnTo>
                  <a:pt x="126978" y="20141"/>
                </a:lnTo>
                <a:lnTo>
                  <a:pt x="136193" y="30384"/>
                </a:lnTo>
                <a:lnTo>
                  <a:pt x="143434" y="42188"/>
                </a:lnTo>
                <a:lnTo>
                  <a:pt x="148441" y="55292"/>
                </a:lnTo>
                <a:lnTo>
                  <a:pt x="150952" y="69435"/>
                </a:lnTo>
                <a:lnTo>
                  <a:pt x="151200" y="75600"/>
                </a:lnTo>
                <a:lnTo>
                  <a:pt x="149810" y="90100"/>
                </a:lnTo>
                <a:lnTo>
                  <a:pt x="145816" y="103671"/>
                </a:lnTo>
                <a:lnTo>
                  <a:pt x="139478" y="116051"/>
                </a:lnTo>
                <a:lnTo>
                  <a:pt x="131058" y="126978"/>
                </a:lnTo>
                <a:lnTo>
                  <a:pt x="120815" y="136193"/>
                </a:lnTo>
                <a:lnTo>
                  <a:pt x="109011" y="143434"/>
                </a:lnTo>
                <a:lnTo>
                  <a:pt x="95907" y="148441"/>
                </a:lnTo>
                <a:lnTo>
                  <a:pt x="81764" y="150952"/>
                </a:lnTo>
                <a:lnTo>
                  <a:pt x="75600" y="151199"/>
                </a:lnTo>
                <a:lnTo>
                  <a:pt x="61099" y="149810"/>
                </a:lnTo>
                <a:lnTo>
                  <a:pt x="47528" y="145816"/>
                </a:lnTo>
                <a:lnTo>
                  <a:pt x="35148" y="139478"/>
                </a:lnTo>
                <a:lnTo>
                  <a:pt x="24221" y="131058"/>
                </a:lnTo>
                <a:lnTo>
                  <a:pt x="15006" y="120815"/>
                </a:lnTo>
                <a:lnTo>
                  <a:pt x="7765" y="109011"/>
                </a:lnTo>
                <a:lnTo>
                  <a:pt x="2758" y="95907"/>
                </a:lnTo>
                <a:lnTo>
                  <a:pt x="247" y="81764"/>
                </a:lnTo>
                <a:lnTo>
                  <a:pt x="0" y="75600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783623" y="4885216"/>
            <a:ext cx="201599" cy="0"/>
          </a:xfrm>
          <a:custGeom>
            <a:avLst/>
            <a:gdLst/>
            <a:ahLst/>
            <a:cxnLst/>
            <a:rect l="l" t="t" r="r" b="b"/>
            <a:pathLst>
              <a:path w="201599">
                <a:moveTo>
                  <a:pt x="0" y="0"/>
                </a:moveTo>
                <a:lnTo>
                  <a:pt x="201599" y="0"/>
                </a:lnTo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796973" y="5225091"/>
            <a:ext cx="174899" cy="151199"/>
          </a:xfrm>
          <a:custGeom>
            <a:avLst/>
            <a:gdLst/>
            <a:ahLst/>
            <a:cxnLst/>
            <a:rect l="l" t="t" r="r" b="b"/>
            <a:pathLst>
              <a:path w="174899" h="151199">
                <a:moveTo>
                  <a:pt x="0" y="151199"/>
                </a:moveTo>
                <a:lnTo>
                  <a:pt x="174899" y="151199"/>
                </a:lnTo>
                <a:lnTo>
                  <a:pt x="87449" y="0"/>
                </a:lnTo>
                <a:lnTo>
                  <a:pt x="0" y="151199"/>
                </a:lnTo>
                <a:close/>
              </a:path>
            </a:pathLst>
          </a:custGeom>
          <a:solidFill>
            <a:srgbClr val="DFEDDB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796973" y="5225091"/>
            <a:ext cx="174898" cy="151199"/>
          </a:xfrm>
          <a:custGeom>
            <a:avLst/>
            <a:gdLst/>
            <a:ahLst/>
            <a:cxnLst/>
            <a:rect l="l" t="t" r="r" b="b"/>
            <a:pathLst>
              <a:path w="174898" h="151199">
                <a:moveTo>
                  <a:pt x="0" y="151199"/>
                </a:moveTo>
                <a:lnTo>
                  <a:pt x="87449" y="0"/>
                </a:lnTo>
                <a:lnTo>
                  <a:pt x="174898" y="151199"/>
                </a:lnTo>
                <a:lnTo>
                  <a:pt x="0" y="151199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742374" y="4030468"/>
            <a:ext cx="284099" cy="151199"/>
          </a:xfrm>
          <a:custGeom>
            <a:avLst/>
            <a:gdLst/>
            <a:ahLst/>
            <a:cxnLst/>
            <a:rect l="l" t="t" r="r" b="b"/>
            <a:pathLst>
              <a:path w="284099" h="151199">
                <a:moveTo>
                  <a:pt x="0" y="0"/>
                </a:moveTo>
                <a:lnTo>
                  <a:pt x="0" y="151199"/>
                </a:lnTo>
                <a:lnTo>
                  <a:pt x="284099" y="151199"/>
                </a:lnTo>
                <a:lnTo>
                  <a:pt x="28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7E7F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742373" y="4030468"/>
            <a:ext cx="284099" cy="151199"/>
          </a:xfrm>
          <a:custGeom>
            <a:avLst/>
            <a:gdLst/>
            <a:ahLst/>
            <a:cxnLst/>
            <a:rect l="l" t="t" r="r" b="b"/>
            <a:pathLst>
              <a:path w="284099" h="151199">
                <a:moveTo>
                  <a:pt x="0" y="0"/>
                </a:moveTo>
                <a:lnTo>
                  <a:pt x="284099" y="0"/>
                </a:lnTo>
                <a:lnTo>
                  <a:pt x="284099" y="151199"/>
                </a:lnTo>
                <a:lnTo>
                  <a:pt x="0" y="1511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796973" y="6375231"/>
            <a:ext cx="174899" cy="236399"/>
          </a:xfrm>
          <a:custGeom>
            <a:avLst/>
            <a:gdLst/>
            <a:ahLst/>
            <a:cxnLst/>
            <a:rect l="l" t="t" r="r" b="b"/>
            <a:pathLst>
              <a:path w="174899" h="236399">
                <a:moveTo>
                  <a:pt x="0" y="0"/>
                </a:moveTo>
                <a:lnTo>
                  <a:pt x="0" y="236399"/>
                </a:lnTo>
                <a:lnTo>
                  <a:pt x="145749" y="236399"/>
                </a:lnTo>
                <a:lnTo>
                  <a:pt x="174899" y="207249"/>
                </a:lnTo>
                <a:lnTo>
                  <a:pt x="174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7D6D5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942722" y="6582480"/>
            <a:ext cx="29150" cy="29150"/>
          </a:xfrm>
          <a:custGeom>
            <a:avLst/>
            <a:gdLst/>
            <a:ahLst/>
            <a:cxnLst/>
            <a:rect l="l" t="t" r="r" b="b"/>
            <a:pathLst>
              <a:path w="29150" h="29150">
                <a:moveTo>
                  <a:pt x="0" y="29150"/>
                </a:moveTo>
                <a:lnTo>
                  <a:pt x="29150" y="0"/>
                </a:lnTo>
                <a:lnTo>
                  <a:pt x="5830" y="5830"/>
                </a:lnTo>
                <a:lnTo>
                  <a:pt x="0" y="29150"/>
                </a:lnTo>
                <a:close/>
              </a:path>
            </a:pathLst>
          </a:custGeom>
          <a:solidFill>
            <a:srgbClr val="CFB3B3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796973" y="6375231"/>
            <a:ext cx="174898" cy="236399"/>
          </a:xfrm>
          <a:custGeom>
            <a:avLst/>
            <a:gdLst/>
            <a:ahLst/>
            <a:cxnLst/>
            <a:rect l="l" t="t" r="r" b="b"/>
            <a:pathLst>
              <a:path w="174898" h="236399">
                <a:moveTo>
                  <a:pt x="145749" y="236399"/>
                </a:moveTo>
                <a:lnTo>
                  <a:pt x="151579" y="213079"/>
                </a:lnTo>
                <a:lnTo>
                  <a:pt x="174898" y="207249"/>
                </a:lnTo>
                <a:lnTo>
                  <a:pt x="145749" y="236399"/>
                </a:lnTo>
                <a:lnTo>
                  <a:pt x="0" y="236399"/>
                </a:lnTo>
                <a:lnTo>
                  <a:pt x="0" y="0"/>
                </a:lnTo>
                <a:lnTo>
                  <a:pt x="174898" y="0"/>
                </a:lnTo>
                <a:lnTo>
                  <a:pt x="174898" y="2072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595311" y="5974584"/>
            <a:ext cx="578218" cy="227937"/>
          </a:xfrm>
          <a:custGeom>
            <a:avLst/>
            <a:gdLst/>
            <a:ahLst/>
            <a:cxnLst/>
            <a:rect l="l" t="t" r="r" b="b"/>
            <a:pathLst>
              <a:path w="578218" h="227937">
                <a:moveTo>
                  <a:pt x="0" y="3592"/>
                </a:moveTo>
                <a:lnTo>
                  <a:pt x="7247" y="3862"/>
                </a:lnTo>
                <a:lnTo>
                  <a:pt x="16791" y="3545"/>
                </a:lnTo>
                <a:lnTo>
                  <a:pt x="28225" y="2836"/>
                </a:lnTo>
                <a:lnTo>
                  <a:pt x="41146" y="1931"/>
                </a:lnTo>
                <a:lnTo>
                  <a:pt x="55149" y="1026"/>
                </a:lnTo>
                <a:lnTo>
                  <a:pt x="69829" y="317"/>
                </a:lnTo>
                <a:lnTo>
                  <a:pt x="84783" y="0"/>
                </a:lnTo>
                <a:lnTo>
                  <a:pt x="99605" y="269"/>
                </a:lnTo>
                <a:lnTo>
                  <a:pt x="113892" y="1321"/>
                </a:lnTo>
                <a:lnTo>
                  <a:pt x="127238" y="3352"/>
                </a:lnTo>
                <a:lnTo>
                  <a:pt x="139240" y="6557"/>
                </a:lnTo>
                <a:lnTo>
                  <a:pt x="149492" y="11133"/>
                </a:lnTo>
                <a:lnTo>
                  <a:pt x="157591" y="17274"/>
                </a:lnTo>
                <a:lnTo>
                  <a:pt x="160361" y="20514"/>
                </a:lnTo>
                <a:lnTo>
                  <a:pt x="163290" y="26395"/>
                </a:lnTo>
                <a:lnTo>
                  <a:pt x="164531" y="33488"/>
                </a:lnTo>
                <a:lnTo>
                  <a:pt x="164310" y="41657"/>
                </a:lnTo>
                <a:lnTo>
                  <a:pt x="162850" y="50766"/>
                </a:lnTo>
                <a:lnTo>
                  <a:pt x="160375" y="60677"/>
                </a:lnTo>
                <a:lnTo>
                  <a:pt x="157109" y="71255"/>
                </a:lnTo>
                <a:lnTo>
                  <a:pt x="153277" y="82362"/>
                </a:lnTo>
                <a:lnTo>
                  <a:pt x="149102" y="93861"/>
                </a:lnTo>
                <a:lnTo>
                  <a:pt x="144809" y="105617"/>
                </a:lnTo>
                <a:lnTo>
                  <a:pt x="140622" y="117492"/>
                </a:lnTo>
                <a:lnTo>
                  <a:pt x="136765" y="129350"/>
                </a:lnTo>
                <a:lnTo>
                  <a:pt x="133462" y="141054"/>
                </a:lnTo>
                <a:lnTo>
                  <a:pt x="129415" y="163453"/>
                </a:lnTo>
                <a:lnTo>
                  <a:pt x="129119" y="173876"/>
                </a:lnTo>
                <a:lnTo>
                  <a:pt x="130274" y="183597"/>
                </a:lnTo>
                <a:lnTo>
                  <a:pt x="137833" y="200393"/>
                </a:lnTo>
                <a:lnTo>
                  <a:pt x="153883" y="212746"/>
                </a:lnTo>
                <a:lnTo>
                  <a:pt x="165883" y="217171"/>
                </a:lnTo>
                <a:lnTo>
                  <a:pt x="180777" y="220729"/>
                </a:lnTo>
                <a:lnTo>
                  <a:pt x="198245" y="223488"/>
                </a:lnTo>
                <a:lnTo>
                  <a:pt x="217966" y="225519"/>
                </a:lnTo>
                <a:lnTo>
                  <a:pt x="239619" y="226890"/>
                </a:lnTo>
                <a:lnTo>
                  <a:pt x="262884" y="227673"/>
                </a:lnTo>
                <a:lnTo>
                  <a:pt x="287440" y="227937"/>
                </a:lnTo>
                <a:lnTo>
                  <a:pt x="312965" y="227750"/>
                </a:lnTo>
                <a:lnTo>
                  <a:pt x="339141" y="227185"/>
                </a:lnTo>
                <a:lnTo>
                  <a:pt x="365645" y="226309"/>
                </a:lnTo>
                <a:lnTo>
                  <a:pt x="392157" y="225193"/>
                </a:lnTo>
                <a:lnTo>
                  <a:pt x="418356" y="223906"/>
                </a:lnTo>
                <a:lnTo>
                  <a:pt x="443923" y="222519"/>
                </a:lnTo>
                <a:lnTo>
                  <a:pt x="468535" y="221101"/>
                </a:lnTo>
                <a:lnTo>
                  <a:pt x="491873" y="219721"/>
                </a:lnTo>
                <a:lnTo>
                  <a:pt x="513615" y="218450"/>
                </a:lnTo>
                <a:lnTo>
                  <a:pt x="533442" y="217357"/>
                </a:lnTo>
                <a:lnTo>
                  <a:pt x="551032" y="216513"/>
                </a:lnTo>
                <a:lnTo>
                  <a:pt x="566064" y="215986"/>
                </a:lnTo>
                <a:lnTo>
                  <a:pt x="578218" y="215846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600845" y="5566600"/>
            <a:ext cx="26607" cy="26607"/>
          </a:xfrm>
          <a:custGeom>
            <a:avLst/>
            <a:gdLst/>
            <a:ahLst/>
            <a:cxnLst/>
            <a:rect l="l" t="t" r="r" b="b"/>
            <a:pathLst>
              <a:path w="26607" h="26607">
                <a:moveTo>
                  <a:pt x="0" y="0"/>
                </a:moveTo>
                <a:lnTo>
                  <a:pt x="26607" y="26607"/>
                </a:lnTo>
              </a:path>
            </a:pathLst>
          </a:custGeom>
          <a:ln w="19049">
            <a:solidFill>
              <a:srgbClr val="45862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600845" y="5566600"/>
            <a:ext cx="26607" cy="26607"/>
          </a:xfrm>
          <a:custGeom>
            <a:avLst/>
            <a:gdLst/>
            <a:ahLst/>
            <a:cxnLst/>
            <a:rect l="l" t="t" r="r" b="b"/>
            <a:pathLst>
              <a:path w="26607" h="26607">
                <a:moveTo>
                  <a:pt x="26607" y="0"/>
                </a:moveTo>
                <a:lnTo>
                  <a:pt x="0" y="26607"/>
                </a:lnTo>
              </a:path>
            </a:pathLst>
          </a:custGeom>
          <a:ln w="19049">
            <a:solidFill>
              <a:srgbClr val="45862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595334" y="5561089"/>
            <a:ext cx="37630" cy="37629"/>
          </a:xfrm>
          <a:custGeom>
            <a:avLst/>
            <a:gdLst/>
            <a:ahLst/>
            <a:cxnLst/>
            <a:rect l="l" t="t" r="r" b="b"/>
            <a:pathLst>
              <a:path w="37630" h="37629">
                <a:moveTo>
                  <a:pt x="0" y="18815"/>
                </a:moveTo>
                <a:lnTo>
                  <a:pt x="5054" y="5982"/>
                </a:lnTo>
                <a:lnTo>
                  <a:pt x="17411" y="51"/>
                </a:lnTo>
                <a:lnTo>
                  <a:pt x="18815" y="0"/>
                </a:lnTo>
                <a:lnTo>
                  <a:pt x="31647" y="5054"/>
                </a:lnTo>
                <a:lnTo>
                  <a:pt x="37578" y="17411"/>
                </a:lnTo>
                <a:lnTo>
                  <a:pt x="37630" y="18815"/>
                </a:lnTo>
                <a:lnTo>
                  <a:pt x="32575" y="31647"/>
                </a:lnTo>
                <a:lnTo>
                  <a:pt x="20218" y="37578"/>
                </a:lnTo>
                <a:lnTo>
                  <a:pt x="18815" y="37629"/>
                </a:lnTo>
                <a:lnTo>
                  <a:pt x="5982" y="32575"/>
                </a:lnTo>
                <a:lnTo>
                  <a:pt x="51" y="20218"/>
                </a:lnTo>
                <a:lnTo>
                  <a:pt x="0" y="18815"/>
                </a:lnTo>
                <a:close/>
              </a:path>
            </a:pathLst>
          </a:custGeom>
          <a:ln w="19049">
            <a:solidFill>
              <a:srgbClr val="45862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141393" y="5761256"/>
            <a:ext cx="26607" cy="26607"/>
          </a:xfrm>
          <a:custGeom>
            <a:avLst/>
            <a:gdLst/>
            <a:ahLst/>
            <a:cxnLst/>
            <a:rect l="l" t="t" r="r" b="b"/>
            <a:pathLst>
              <a:path w="26607" h="26607">
                <a:moveTo>
                  <a:pt x="0" y="0"/>
                </a:moveTo>
                <a:lnTo>
                  <a:pt x="26607" y="26607"/>
                </a:lnTo>
              </a:path>
            </a:pathLst>
          </a:custGeom>
          <a:ln w="19049">
            <a:solidFill>
              <a:srgbClr val="45862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141393" y="5761256"/>
            <a:ext cx="26607" cy="26607"/>
          </a:xfrm>
          <a:custGeom>
            <a:avLst/>
            <a:gdLst/>
            <a:ahLst/>
            <a:cxnLst/>
            <a:rect l="l" t="t" r="r" b="b"/>
            <a:pathLst>
              <a:path w="26607" h="26607">
                <a:moveTo>
                  <a:pt x="26607" y="0"/>
                </a:moveTo>
                <a:lnTo>
                  <a:pt x="0" y="26607"/>
                </a:lnTo>
              </a:path>
            </a:pathLst>
          </a:custGeom>
          <a:ln w="19049">
            <a:solidFill>
              <a:srgbClr val="45862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135882" y="5755745"/>
            <a:ext cx="37630" cy="37629"/>
          </a:xfrm>
          <a:custGeom>
            <a:avLst/>
            <a:gdLst/>
            <a:ahLst/>
            <a:cxnLst/>
            <a:rect l="l" t="t" r="r" b="b"/>
            <a:pathLst>
              <a:path w="37630" h="37629">
                <a:moveTo>
                  <a:pt x="0" y="18815"/>
                </a:moveTo>
                <a:lnTo>
                  <a:pt x="5054" y="5982"/>
                </a:lnTo>
                <a:lnTo>
                  <a:pt x="17411" y="51"/>
                </a:lnTo>
                <a:lnTo>
                  <a:pt x="18815" y="0"/>
                </a:lnTo>
                <a:lnTo>
                  <a:pt x="31647" y="5054"/>
                </a:lnTo>
                <a:lnTo>
                  <a:pt x="37578" y="17411"/>
                </a:lnTo>
                <a:lnTo>
                  <a:pt x="37630" y="18815"/>
                </a:lnTo>
                <a:lnTo>
                  <a:pt x="32575" y="31647"/>
                </a:lnTo>
                <a:lnTo>
                  <a:pt x="20218" y="37578"/>
                </a:lnTo>
                <a:lnTo>
                  <a:pt x="18815" y="37629"/>
                </a:lnTo>
                <a:lnTo>
                  <a:pt x="5982" y="32575"/>
                </a:lnTo>
                <a:lnTo>
                  <a:pt x="51" y="20218"/>
                </a:lnTo>
                <a:lnTo>
                  <a:pt x="0" y="18815"/>
                </a:lnTo>
                <a:close/>
              </a:path>
            </a:pathLst>
          </a:custGeom>
          <a:ln w="19049">
            <a:solidFill>
              <a:srgbClr val="45862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627453" y="5593209"/>
            <a:ext cx="484862" cy="172462"/>
          </a:xfrm>
          <a:custGeom>
            <a:avLst/>
            <a:gdLst/>
            <a:ahLst/>
            <a:cxnLst/>
            <a:rect l="l" t="t" r="r" b="b"/>
            <a:pathLst>
              <a:path w="484862" h="172462">
                <a:moveTo>
                  <a:pt x="0" y="0"/>
                </a:moveTo>
                <a:lnTo>
                  <a:pt x="484862" y="172462"/>
                </a:lnTo>
              </a:path>
            </a:pathLst>
          </a:custGeom>
          <a:ln w="19049">
            <a:solidFill>
              <a:srgbClr val="45862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995311" y="5671795"/>
            <a:ext cx="140935" cy="119655"/>
          </a:xfrm>
          <a:custGeom>
            <a:avLst/>
            <a:gdLst/>
            <a:ahLst/>
            <a:cxnLst/>
            <a:rect l="l" t="t" r="r" b="b"/>
            <a:pathLst>
              <a:path w="140935" h="119655">
                <a:moveTo>
                  <a:pt x="69142" y="76852"/>
                </a:moveTo>
                <a:lnTo>
                  <a:pt x="0" y="119655"/>
                </a:lnTo>
                <a:lnTo>
                  <a:pt x="140935" y="102388"/>
                </a:lnTo>
                <a:lnTo>
                  <a:pt x="42560" y="0"/>
                </a:lnTo>
                <a:lnTo>
                  <a:pt x="69142" y="76852"/>
                </a:lnTo>
                <a:close/>
              </a:path>
            </a:pathLst>
          </a:custGeom>
          <a:solidFill>
            <a:srgbClr val="458626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03167" y="1907771"/>
            <a:ext cx="2639291" cy="8520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52819" y="1939764"/>
            <a:ext cx="2537233" cy="748965"/>
          </a:xfrm>
          <a:custGeom>
            <a:avLst/>
            <a:gdLst/>
            <a:ahLst/>
            <a:cxnLst/>
            <a:rect l="l" t="t" r="r" b="b"/>
            <a:pathLst>
              <a:path w="2537233" h="748965">
                <a:moveTo>
                  <a:pt x="0" y="124829"/>
                </a:moveTo>
                <a:lnTo>
                  <a:pt x="0" y="624135"/>
                </a:lnTo>
                <a:lnTo>
                  <a:pt x="692" y="637358"/>
                </a:lnTo>
                <a:lnTo>
                  <a:pt x="12255" y="678141"/>
                </a:lnTo>
                <a:lnTo>
                  <a:pt x="36078" y="711917"/>
                </a:lnTo>
                <a:lnTo>
                  <a:pt x="69577" y="736103"/>
                </a:lnTo>
                <a:lnTo>
                  <a:pt x="110169" y="748114"/>
                </a:lnTo>
                <a:lnTo>
                  <a:pt x="124830" y="748965"/>
                </a:lnTo>
                <a:lnTo>
                  <a:pt x="2412404" y="748965"/>
                </a:lnTo>
                <a:lnTo>
                  <a:pt x="2453466" y="742054"/>
                </a:lnTo>
                <a:lnTo>
                  <a:pt x="2489864" y="722031"/>
                </a:lnTo>
                <a:lnTo>
                  <a:pt x="2517534" y="691470"/>
                </a:lnTo>
                <a:lnTo>
                  <a:pt x="2533890" y="652954"/>
                </a:lnTo>
                <a:lnTo>
                  <a:pt x="2537233" y="624135"/>
                </a:lnTo>
                <a:lnTo>
                  <a:pt x="2537233" y="124829"/>
                </a:lnTo>
                <a:lnTo>
                  <a:pt x="2530323" y="83767"/>
                </a:lnTo>
                <a:lnTo>
                  <a:pt x="2510299" y="47368"/>
                </a:lnTo>
                <a:lnTo>
                  <a:pt x="2479738" y="19699"/>
                </a:lnTo>
                <a:lnTo>
                  <a:pt x="2441223" y="3343"/>
                </a:lnTo>
                <a:lnTo>
                  <a:pt x="2412404" y="0"/>
                </a:lnTo>
                <a:lnTo>
                  <a:pt x="124830" y="0"/>
                </a:lnTo>
                <a:lnTo>
                  <a:pt x="83768" y="6910"/>
                </a:lnTo>
                <a:lnTo>
                  <a:pt x="47369" y="26933"/>
                </a:lnTo>
                <a:lnTo>
                  <a:pt x="19699" y="57494"/>
                </a:lnTo>
                <a:lnTo>
                  <a:pt x="3343" y="96009"/>
                </a:lnTo>
                <a:lnTo>
                  <a:pt x="0" y="124829"/>
                </a:lnTo>
                <a:close/>
              </a:path>
            </a:pathLst>
          </a:custGeom>
          <a:solidFill>
            <a:srgbClr val="F8EFDE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52819" y="1939765"/>
            <a:ext cx="2537233" cy="748965"/>
          </a:xfrm>
          <a:custGeom>
            <a:avLst/>
            <a:gdLst/>
            <a:ahLst/>
            <a:cxnLst/>
            <a:rect l="l" t="t" r="r" b="b"/>
            <a:pathLst>
              <a:path w="2537233" h="748965">
                <a:moveTo>
                  <a:pt x="0" y="124829"/>
                </a:moveTo>
                <a:lnTo>
                  <a:pt x="7378" y="82447"/>
                </a:lnTo>
                <a:lnTo>
                  <a:pt x="27793" y="46297"/>
                </a:lnTo>
                <a:lnTo>
                  <a:pt x="58659" y="18961"/>
                </a:lnTo>
                <a:lnTo>
                  <a:pt x="97394" y="3024"/>
                </a:lnTo>
                <a:lnTo>
                  <a:pt x="124829" y="0"/>
                </a:lnTo>
                <a:lnTo>
                  <a:pt x="2412403" y="0"/>
                </a:lnTo>
                <a:lnTo>
                  <a:pt x="2454785" y="7378"/>
                </a:lnTo>
                <a:lnTo>
                  <a:pt x="2490936" y="27793"/>
                </a:lnTo>
                <a:lnTo>
                  <a:pt x="2518272" y="58659"/>
                </a:lnTo>
                <a:lnTo>
                  <a:pt x="2534208" y="97394"/>
                </a:lnTo>
                <a:lnTo>
                  <a:pt x="2537233" y="124829"/>
                </a:lnTo>
                <a:lnTo>
                  <a:pt x="2537233" y="624135"/>
                </a:lnTo>
                <a:lnTo>
                  <a:pt x="2529854" y="666518"/>
                </a:lnTo>
                <a:lnTo>
                  <a:pt x="2509440" y="702668"/>
                </a:lnTo>
                <a:lnTo>
                  <a:pt x="2478574" y="730004"/>
                </a:lnTo>
                <a:lnTo>
                  <a:pt x="2439839" y="745941"/>
                </a:lnTo>
                <a:lnTo>
                  <a:pt x="2412403" y="748965"/>
                </a:lnTo>
                <a:lnTo>
                  <a:pt x="124829" y="748965"/>
                </a:lnTo>
                <a:lnTo>
                  <a:pt x="82447" y="741586"/>
                </a:lnTo>
                <a:lnTo>
                  <a:pt x="46296" y="721172"/>
                </a:lnTo>
                <a:lnTo>
                  <a:pt x="18961" y="690306"/>
                </a:lnTo>
                <a:lnTo>
                  <a:pt x="3024" y="651571"/>
                </a:lnTo>
                <a:lnTo>
                  <a:pt x="0" y="624135"/>
                </a:lnTo>
                <a:lnTo>
                  <a:pt x="0" y="124829"/>
                </a:lnTo>
                <a:close/>
              </a:path>
            </a:pathLst>
          </a:custGeom>
          <a:ln w="9524">
            <a:solidFill>
              <a:srgbClr val="BA8B2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94607" y="2161308"/>
            <a:ext cx="2639291" cy="8478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46887" y="2190644"/>
            <a:ext cx="2537233" cy="748965"/>
          </a:xfrm>
          <a:custGeom>
            <a:avLst/>
            <a:gdLst/>
            <a:ahLst/>
            <a:cxnLst/>
            <a:rect l="l" t="t" r="r" b="b"/>
            <a:pathLst>
              <a:path w="2537233" h="748965">
                <a:moveTo>
                  <a:pt x="0" y="124829"/>
                </a:moveTo>
                <a:lnTo>
                  <a:pt x="0" y="624135"/>
                </a:lnTo>
                <a:lnTo>
                  <a:pt x="692" y="637358"/>
                </a:lnTo>
                <a:lnTo>
                  <a:pt x="12255" y="678141"/>
                </a:lnTo>
                <a:lnTo>
                  <a:pt x="36078" y="711917"/>
                </a:lnTo>
                <a:lnTo>
                  <a:pt x="69577" y="736103"/>
                </a:lnTo>
                <a:lnTo>
                  <a:pt x="110169" y="748114"/>
                </a:lnTo>
                <a:lnTo>
                  <a:pt x="124829" y="748965"/>
                </a:lnTo>
                <a:lnTo>
                  <a:pt x="2412403" y="748965"/>
                </a:lnTo>
                <a:lnTo>
                  <a:pt x="2453466" y="742054"/>
                </a:lnTo>
                <a:lnTo>
                  <a:pt x="2489864" y="722031"/>
                </a:lnTo>
                <a:lnTo>
                  <a:pt x="2517534" y="691470"/>
                </a:lnTo>
                <a:lnTo>
                  <a:pt x="2533890" y="652954"/>
                </a:lnTo>
                <a:lnTo>
                  <a:pt x="2537233" y="624135"/>
                </a:lnTo>
                <a:lnTo>
                  <a:pt x="2537233" y="124829"/>
                </a:lnTo>
                <a:lnTo>
                  <a:pt x="2530322" y="83767"/>
                </a:lnTo>
                <a:lnTo>
                  <a:pt x="2510299" y="47368"/>
                </a:lnTo>
                <a:lnTo>
                  <a:pt x="2479738" y="19699"/>
                </a:lnTo>
                <a:lnTo>
                  <a:pt x="2441223" y="3343"/>
                </a:lnTo>
                <a:lnTo>
                  <a:pt x="2412403" y="0"/>
                </a:lnTo>
                <a:lnTo>
                  <a:pt x="124829" y="0"/>
                </a:lnTo>
                <a:lnTo>
                  <a:pt x="83768" y="6910"/>
                </a:lnTo>
                <a:lnTo>
                  <a:pt x="47369" y="26933"/>
                </a:lnTo>
                <a:lnTo>
                  <a:pt x="19699" y="57494"/>
                </a:lnTo>
                <a:lnTo>
                  <a:pt x="3343" y="96009"/>
                </a:lnTo>
                <a:lnTo>
                  <a:pt x="0" y="124829"/>
                </a:lnTo>
                <a:close/>
              </a:path>
            </a:pathLst>
          </a:custGeom>
          <a:solidFill>
            <a:srgbClr val="F8EFDE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46887" y="2190644"/>
            <a:ext cx="2537233" cy="748965"/>
          </a:xfrm>
          <a:custGeom>
            <a:avLst/>
            <a:gdLst/>
            <a:ahLst/>
            <a:cxnLst/>
            <a:rect l="l" t="t" r="r" b="b"/>
            <a:pathLst>
              <a:path w="2537233" h="748965">
                <a:moveTo>
                  <a:pt x="0" y="124829"/>
                </a:moveTo>
                <a:lnTo>
                  <a:pt x="7378" y="82447"/>
                </a:lnTo>
                <a:lnTo>
                  <a:pt x="27793" y="46297"/>
                </a:lnTo>
                <a:lnTo>
                  <a:pt x="58659" y="18961"/>
                </a:lnTo>
                <a:lnTo>
                  <a:pt x="97394" y="3024"/>
                </a:lnTo>
                <a:lnTo>
                  <a:pt x="124829" y="0"/>
                </a:lnTo>
                <a:lnTo>
                  <a:pt x="2412403" y="0"/>
                </a:lnTo>
                <a:lnTo>
                  <a:pt x="2454785" y="7378"/>
                </a:lnTo>
                <a:lnTo>
                  <a:pt x="2490936" y="27793"/>
                </a:lnTo>
                <a:lnTo>
                  <a:pt x="2518272" y="58659"/>
                </a:lnTo>
                <a:lnTo>
                  <a:pt x="2534208" y="97394"/>
                </a:lnTo>
                <a:lnTo>
                  <a:pt x="2537233" y="124829"/>
                </a:lnTo>
                <a:lnTo>
                  <a:pt x="2537233" y="624135"/>
                </a:lnTo>
                <a:lnTo>
                  <a:pt x="2529854" y="666518"/>
                </a:lnTo>
                <a:lnTo>
                  <a:pt x="2509440" y="702668"/>
                </a:lnTo>
                <a:lnTo>
                  <a:pt x="2478573" y="730004"/>
                </a:lnTo>
                <a:lnTo>
                  <a:pt x="2439839" y="745941"/>
                </a:lnTo>
                <a:lnTo>
                  <a:pt x="2412403" y="748965"/>
                </a:lnTo>
                <a:lnTo>
                  <a:pt x="124829" y="748965"/>
                </a:lnTo>
                <a:lnTo>
                  <a:pt x="82447" y="741586"/>
                </a:lnTo>
                <a:lnTo>
                  <a:pt x="46296" y="721172"/>
                </a:lnTo>
                <a:lnTo>
                  <a:pt x="18961" y="690306"/>
                </a:lnTo>
                <a:lnTo>
                  <a:pt x="3024" y="651571"/>
                </a:lnTo>
                <a:lnTo>
                  <a:pt x="0" y="624135"/>
                </a:lnTo>
                <a:lnTo>
                  <a:pt x="0" y="124829"/>
                </a:lnTo>
                <a:close/>
              </a:path>
            </a:pathLst>
          </a:custGeom>
          <a:ln w="9524">
            <a:solidFill>
              <a:srgbClr val="BA8B2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06828" y="2381596"/>
            <a:ext cx="2639291" cy="8478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56633" y="2410164"/>
            <a:ext cx="2537233" cy="748965"/>
          </a:xfrm>
          <a:custGeom>
            <a:avLst/>
            <a:gdLst/>
            <a:ahLst/>
            <a:cxnLst/>
            <a:rect l="l" t="t" r="r" b="b"/>
            <a:pathLst>
              <a:path w="2537233" h="748965">
                <a:moveTo>
                  <a:pt x="0" y="124830"/>
                </a:moveTo>
                <a:lnTo>
                  <a:pt x="0" y="624136"/>
                </a:lnTo>
                <a:lnTo>
                  <a:pt x="691" y="637358"/>
                </a:lnTo>
                <a:lnTo>
                  <a:pt x="12254" y="678141"/>
                </a:lnTo>
                <a:lnTo>
                  <a:pt x="36077" y="711917"/>
                </a:lnTo>
                <a:lnTo>
                  <a:pt x="69577" y="736103"/>
                </a:lnTo>
                <a:lnTo>
                  <a:pt x="110169" y="748114"/>
                </a:lnTo>
                <a:lnTo>
                  <a:pt x="124829" y="748965"/>
                </a:lnTo>
                <a:lnTo>
                  <a:pt x="2412403" y="748965"/>
                </a:lnTo>
                <a:lnTo>
                  <a:pt x="2453465" y="742055"/>
                </a:lnTo>
                <a:lnTo>
                  <a:pt x="2489864" y="722032"/>
                </a:lnTo>
                <a:lnTo>
                  <a:pt x="2517533" y="691471"/>
                </a:lnTo>
                <a:lnTo>
                  <a:pt x="2533889" y="652956"/>
                </a:lnTo>
                <a:lnTo>
                  <a:pt x="2537233" y="624136"/>
                </a:lnTo>
                <a:lnTo>
                  <a:pt x="2537233" y="124830"/>
                </a:lnTo>
                <a:lnTo>
                  <a:pt x="2530322" y="83768"/>
                </a:lnTo>
                <a:lnTo>
                  <a:pt x="2510298" y="47369"/>
                </a:lnTo>
                <a:lnTo>
                  <a:pt x="2479738" y="19699"/>
                </a:lnTo>
                <a:lnTo>
                  <a:pt x="2441223" y="3343"/>
                </a:lnTo>
                <a:lnTo>
                  <a:pt x="2412403" y="0"/>
                </a:lnTo>
                <a:lnTo>
                  <a:pt x="124829" y="0"/>
                </a:lnTo>
                <a:lnTo>
                  <a:pt x="83767" y="6911"/>
                </a:lnTo>
                <a:lnTo>
                  <a:pt x="47368" y="26934"/>
                </a:lnTo>
                <a:lnTo>
                  <a:pt x="19699" y="57495"/>
                </a:lnTo>
                <a:lnTo>
                  <a:pt x="3343" y="96011"/>
                </a:lnTo>
                <a:lnTo>
                  <a:pt x="0" y="124830"/>
                </a:lnTo>
                <a:close/>
              </a:path>
            </a:pathLst>
          </a:custGeom>
          <a:solidFill>
            <a:srgbClr val="F8EFDE"/>
          </a:solid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56633" y="2410163"/>
            <a:ext cx="2537233" cy="748965"/>
          </a:xfrm>
          <a:custGeom>
            <a:avLst/>
            <a:gdLst/>
            <a:ahLst/>
            <a:cxnLst/>
            <a:rect l="l" t="t" r="r" b="b"/>
            <a:pathLst>
              <a:path w="2537233" h="748965">
                <a:moveTo>
                  <a:pt x="0" y="124829"/>
                </a:moveTo>
                <a:lnTo>
                  <a:pt x="7378" y="82447"/>
                </a:lnTo>
                <a:lnTo>
                  <a:pt x="27793" y="46296"/>
                </a:lnTo>
                <a:lnTo>
                  <a:pt x="58659" y="18961"/>
                </a:lnTo>
                <a:lnTo>
                  <a:pt x="97394" y="3024"/>
                </a:lnTo>
                <a:lnTo>
                  <a:pt x="124829" y="0"/>
                </a:lnTo>
                <a:lnTo>
                  <a:pt x="2412403" y="0"/>
                </a:lnTo>
                <a:lnTo>
                  <a:pt x="2454785" y="7378"/>
                </a:lnTo>
                <a:lnTo>
                  <a:pt x="2490936" y="27793"/>
                </a:lnTo>
                <a:lnTo>
                  <a:pt x="2518272" y="58659"/>
                </a:lnTo>
                <a:lnTo>
                  <a:pt x="2534208" y="97394"/>
                </a:lnTo>
                <a:lnTo>
                  <a:pt x="2537233" y="124829"/>
                </a:lnTo>
                <a:lnTo>
                  <a:pt x="2537233" y="624135"/>
                </a:lnTo>
                <a:lnTo>
                  <a:pt x="2529854" y="666518"/>
                </a:lnTo>
                <a:lnTo>
                  <a:pt x="2509440" y="702668"/>
                </a:lnTo>
                <a:lnTo>
                  <a:pt x="2478574" y="730004"/>
                </a:lnTo>
                <a:lnTo>
                  <a:pt x="2439839" y="745941"/>
                </a:lnTo>
                <a:lnTo>
                  <a:pt x="2412403" y="748965"/>
                </a:lnTo>
                <a:lnTo>
                  <a:pt x="124829" y="748965"/>
                </a:lnTo>
                <a:lnTo>
                  <a:pt x="82447" y="741586"/>
                </a:lnTo>
                <a:lnTo>
                  <a:pt x="46296" y="721172"/>
                </a:lnTo>
                <a:lnTo>
                  <a:pt x="18961" y="690306"/>
                </a:lnTo>
                <a:lnTo>
                  <a:pt x="3024" y="651571"/>
                </a:lnTo>
                <a:lnTo>
                  <a:pt x="0" y="624135"/>
                </a:lnTo>
                <a:lnTo>
                  <a:pt x="0" y="124829"/>
                </a:lnTo>
                <a:close/>
              </a:path>
            </a:pathLst>
          </a:custGeom>
          <a:ln w="9524">
            <a:solidFill>
              <a:srgbClr val="BA8B2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24" y="447199"/>
            <a:ext cx="461615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779"/>
              </a:lnSpc>
              <a:spcBef>
                <a:spcPts val="189"/>
              </a:spcBef>
            </a:pPr>
            <a:r>
              <a:rPr sz="3600" b="1" dirty="0" smtClean="0">
                <a:solidFill>
                  <a:prstClr val="black"/>
                </a:solidFill>
                <a:latin typeface="Arial"/>
                <a:cs typeface="Arial"/>
              </a:rPr>
              <a:t>Global Network View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86737" y="2039261"/>
            <a:ext cx="967171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145"/>
              </a:lnSpc>
              <a:spcBef>
                <a:spcPts val="107"/>
              </a:spcBef>
            </a:pPr>
            <a:r>
              <a:rPr sz="2000" dirty="0" smtClean="0">
                <a:solidFill>
                  <a:prstClr val="black"/>
                </a:solidFill>
                <a:latin typeface="Arial"/>
                <a:cs typeface="Arial"/>
              </a:rPr>
              <a:t>observe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3181" y="2646883"/>
            <a:ext cx="17147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Applications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59416" y="2814698"/>
            <a:ext cx="100934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145"/>
              </a:lnSpc>
              <a:spcBef>
                <a:spcPts val="107"/>
              </a:spcBef>
            </a:pPr>
            <a:r>
              <a:rPr sz="2000" dirty="0" smtClean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8816" y="3532400"/>
            <a:ext cx="19248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600"/>
              </a:lnSpc>
              <a:spcBef>
                <a:spcPts val="130"/>
              </a:spcBef>
            </a:pPr>
            <a:r>
              <a:rPr sz="3600" baseline="2275" dirty="0" smtClean="0">
                <a:solidFill>
                  <a:prstClr val="black"/>
                </a:solidFill>
                <a:latin typeface="Calibri"/>
                <a:cs typeface="Calibri"/>
              </a:rPr>
              <a:t>Network</a:t>
            </a:r>
            <a:r>
              <a:rPr sz="3600" spc="-135" baseline="227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2275" dirty="0" smtClean="0">
                <a:solidFill>
                  <a:prstClr val="black"/>
                </a:solidFill>
                <a:latin typeface="Calibri"/>
                <a:cs typeface="Calibri"/>
              </a:rPr>
              <a:t> State    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8816" y="3878760"/>
            <a:ext cx="222088" cy="342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• 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1716" y="3888000"/>
            <a:ext cx="4541065" cy="2158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 defTabSz="457200">
              <a:lnSpc>
                <a:spcPts val="2615"/>
              </a:lnSpc>
              <a:spcBef>
                <a:spcPts val="130"/>
              </a:spcBef>
            </a:pPr>
            <a:r>
              <a:rPr sz="3600" baseline="2275" dirty="0" smtClean="0">
                <a:solidFill>
                  <a:prstClr val="black"/>
                </a:solidFill>
                <a:latin typeface="Calibri"/>
                <a:cs typeface="Calibri"/>
              </a:rPr>
              <a:t>Topolo</a:t>
            </a:r>
            <a:r>
              <a:rPr sz="3600" spc="-4" baseline="2275" dirty="0" smtClean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600" baseline="2275" dirty="0" smtClean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600" spc="-135" baseline="227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2275" dirty="0" smtClean="0">
                <a:solidFill>
                  <a:prstClr val="black"/>
                </a:solidFill>
                <a:latin typeface="Calibri"/>
                <a:cs typeface="Calibri"/>
              </a:rPr>
              <a:t>  </a:t>
            </a:r>
            <a:r>
              <a:rPr sz="3600" spc="135" baseline="227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2275" dirty="0" smtClean="0">
                <a:solidFill>
                  <a:prstClr val="black"/>
                </a:solidFill>
                <a:latin typeface="Calibri"/>
                <a:cs typeface="Calibri"/>
              </a:rPr>
              <a:t> 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45720" defTabSz="457200">
              <a:lnSpc>
                <a:spcPts val="2900"/>
              </a:lnSpc>
              <a:spcBef>
                <a:spcPts val="14"/>
              </a:spcBef>
            </a:pP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(Switch,</a:t>
            </a:r>
            <a:r>
              <a:rPr sz="3600" spc="-135" baseline="1137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 Port,    Link,    …)    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45720" defTabSz="457200">
              <a:lnSpc>
                <a:spcPts val="2900"/>
              </a:lnSpc>
            </a:pP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Network</a:t>
            </a:r>
            <a:r>
              <a:rPr sz="3600" spc="-135" baseline="1137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 Events     </a:t>
            </a:r>
            <a:r>
              <a:rPr sz="3600" spc="135" baseline="1137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 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45720" defTabSz="457200">
              <a:lnSpc>
                <a:spcPts val="2900"/>
              </a:lnSpc>
            </a:pP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(Link</a:t>
            </a:r>
            <a:r>
              <a:rPr sz="3600" spc="-135" baseline="1137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aseline="1137" dirty="0" smtClean="0">
                <a:solidFill>
                  <a:prstClr val="black"/>
                </a:solidFill>
                <a:latin typeface="Calibri"/>
                <a:cs typeface="Calibri"/>
              </a:rPr>
              <a:t> down,    Packet-­‐In,    …)    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45720" defTabSz="457200">
              <a:lnSpc>
                <a:spcPts val="2900"/>
              </a:lnSpc>
            </a:pPr>
            <a:r>
              <a:rPr sz="3600" baseline="1137" dirty="0" smtClean="0">
                <a:solidFill>
                  <a:srgbClr val="702626"/>
                </a:solidFill>
                <a:latin typeface="Calibri"/>
                <a:cs typeface="Calibri"/>
              </a:rPr>
              <a:t>Flow</a:t>
            </a:r>
            <a:r>
              <a:rPr sz="3600" spc="-135" baseline="1137" dirty="0" smtClean="0">
                <a:solidFill>
                  <a:srgbClr val="702626"/>
                </a:solidFill>
                <a:latin typeface="Calibri"/>
                <a:cs typeface="Calibri"/>
              </a:rPr>
              <a:t> </a:t>
            </a:r>
            <a:r>
              <a:rPr sz="3600" baseline="1137" dirty="0" smtClean="0">
                <a:solidFill>
                  <a:srgbClr val="702626"/>
                </a:solidFill>
                <a:latin typeface="Calibri"/>
                <a:cs typeface="Calibri"/>
              </a:rPr>
              <a:t> state     </a:t>
            </a:r>
            <a:r>
              <a:rPr sz="3600" spc="135" baseline="1137" dirty="0" smtClean="0">
                <a:solidFill>
                  <a:srgbClr val="702626"/>
                </a:solidFill>
                <a:latin typeface="Calibri"/>
                <a:cs typeface="Calibri"/>
              </a:rPr>
              <a:t> </a:t>
            </a:r>
            <a:r>
              <a:rPr sz="3600" baseline="1137" dirty="0" smtClean="0">
                <a:solidFill>
                  <a:srgbClr val="702626"/>
                </a:solidFill>
                <a:latin typeface="Calibri"/>
                <a:cs typeface="Calibri"/>
              </a:rPr>
              <a:t> 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defTabSz="457200">
              <a:lnSpc>
                <a:spcPts val="2785"/>
              </a:lnSpc>
            </a:pPr>
            <a:r>
              <a:rPr sz="3600" baseline="1137" dirty="0" smtClean="0">
                <a:solidFill>
                  <a:srgbClr val="702626"/>
                </a:solidFill>
                <a:latin typeface="Calibri"/>
                <a:cs typeface="Calibri"/>
              </a:rPr>
              <a:t>(Flow-­‐tables,    connec</a:t>
            </a:r>
            <a:r>
              <a:rPr lang="en-US" sz="3600" baseline="1137" dirty="0" smtClean="0">
                <a:solidFill>
                  <a:srgbClr val="702626"/>
                </a:solidFill>
                <a:latin typeface="Calibri"/>
                <a:cs typeface="Calibri"/>
              </a:rPr>
              <a:t>ti</a:t>
            </a:r>
            <a:r>
              <a:rPr sz="3600" baseline="1137" dirty="0" smtClean="0">
                <a:solidFill>
                  <a:srgbClr val="702626"/>
                </a:solidFill>
                <a:latin typeface="Calibri"/>
                <a:cs typeface="Calibri"/>
              </a:rPr>
              <a:t>vity    paths,    ...)    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8816" y="4615359"/>
            <a:ext cx="222088" cy="342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• 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8816" y="5351960"/>
            <a:ext cx="222088" cy="342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• 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2373" y="4030468"/>
            <a:ext cx="284099" cy="15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76799" y="3914893"/>
            <a:ext cx="110407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80874" y="3914893"/>
            <a:ext cx="130072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800"/>
              </a:lnSpc>
              <a:spcBef>
                <a:spcPts val="6"/>
              </a:spcBef>
            </a:pPr>
            <a:endParaRPr sz="800">
              <a:solidFill>
                <a:prstClr val="black"/>
              </a:solidFill>
              <a:latin typeface="Calibri"/>
            </a:endParaRPr>
          </a:p>
          <a:p>
            <a:pPr marL="91424" defTabSz="457200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Switch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6799" y="4311103"/>
            <a:ext cx="110407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80874" y="4311103"/>
            <a:ext cx="130072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800"/>
              </a:lnSpc>
              <a:spcBef>
                <a:spcPts val="6"/>
              </a:spcBef>
            </a:pPr>
            <a:endParaRPr sz="800">
              <a:solidFill>
                <a:prstClr val="black"/>
              </a:solidFill>
              <a:latin typeface="Calibri"/>
            </a:endParaRPr>
          </a:p>
          <a:p>
            <a:pPr marL="91424" defTabSz="457200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Port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6799" y="4707313"/>
            <a:ext cx="110407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0874" y="4707313"/>
            <a:ext cx="130072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800"/>
              </a:lnSpc>
              <a:spcBef>
                <a:spcPts val="6"/>
              </a:spcBef>
            </a:pPr>
            <a:endParaRPr sz="800">
              <a:solidFill>
                <a:prstClr val="black"/>
              </a:solidFill>
              <a:latin typeface="Calibri"/>
            </a:endParaRPr>
          </a:p>
          <a:p>
            <a:pPr marL="91424" defTabSz="457200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Link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6799" y="5103522"/>
            <a:ext cx="110407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0874" y="5103522"/>
            <a:ext cx="130072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800"/>
              </a:lnSpc>
              <a:spcBef>
                <a:spcPts val="6"/>
              </a:spcBef>
            </a:pPr>
            <a:endParaRPr sz="800">
              <a:solidFill>
                <a:prstClr val="black"/>
              </a:solidFill>
              <a:latin typeface="Calibri"/>
            </a:endParaRPr>
          </a:p>
          <a:p>
            <a:pPr marL="91424" defTabSz="457200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Host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6799" y="5499732"/>
            <a:ext cx="110407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0874" y="5499732"/>
            <a:ext cx="130072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800"/>
              </a:lnSpc>
              <a:spcBef>
                <a:spcPts val="6"/>
              </a:spcBef>
            </a:pPr>
            <a:endParaRPr sz="800">
              <a:solidFill>
                <a:prstClr val="black"/>
              </a:solidFill>
              <a:latin typeface="Calibri"/>
            </a:endParaRPr>
          </a:p>
          <a:p>
            <a:pPr marL="91424" defTabSz="457200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Intent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6799" y="5895942"/>
            <a:ext cx="110407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0874" y="5895942"/>
            <a:ext cx="130072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800"/>
              </a:lnSpc>
              <a:spcBef>
                <a:spcPts val="6"/>
              </a:spcBef>
            </a:pPr>
            <a:endParaRPr sz="800">
              <a:solidFill>
                <a:prstClr val="black"/>
              </a:solidFill>
              <a:latin typeface="Calibri"/>
            </a:endParaRPr>
          </a:p>
          <a:p>
            <a:pPr marL="91424" defTabSz="457200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FlowPath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6799" y="6292152"/>
            <a:ext cx="110407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0874" y="6292152"/>
            <a:ext cx="1300724" cy="39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800"/>
              </a:lnSpc>
              <a:spcBef>
                <a:spcPts val="6"/>
              </a:spcBef>
            </a:pPr>
            <a:endParaRPr sz="800">
              <a:solidFill>
                <a:prstClr val="black"/>
              </a:solidFill>
              <a:latin typeface="Calibri"/>
            </a:endParaRPr>
          </a:p>
          <a:p>
            <a:pPr marL="91424" defTabSz="457200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FlowEntry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07998" y="2797173"/>
            <a:ext cx="508024" cy="270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5710" y="2797173"/>
            <a:ext cx="508024" cy="270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7998" y="1563545"/>
            <a:ext cx="508024" cy="270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55710" y="1563545"/>
            <a:ext cx="508024" cy="270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defTabSz="457200">
              <a:lnSpc>
                <a:spcPts val="1000"/>
              </a:lnSpc>
            </a:pPr>
            <a:endParaRPr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Footer Placeholder 4"/>
          <p:cNvSpPr txBox="1">
            <a:spLocks/>
          </p:cNvSpPr>
          <p:nvPr/>
        </p:nvSpPr>
        <p:spPr>
          <a:xfrm>
            <a:off x="2590800" y="6486525"/>
            <a:ext cx="3581400" cy="396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Software Defined Networking (COMS 6998-10)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7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A6A6A6"/>
                </a:solidFill>
              </a:rPr>
              <a:t>9/22/14</a:t>
            </a:r>
            <a:endParaRPr lang="en-U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6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191300" y="0"/>
            <a:ext cx="1952699" cy="58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24" y="421864"/>
            <a:ext cx="33958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779"/>
              </a:lnSpc>
              <a:spcBef>
                <a:spcPts val="189"/>
              </a:spcBef>
            </a:pPr>
            <a:r>
              <a:rPr sz="3600" b="1" dirty="0" smtClean="0">
                <a:solidFill>
                  <a:prstClr val="black"/>
                </a:solidFill>
                <a:latin typeface="Arial"/>
                <a:cs typeface="Arial"/>
              </a:rPr>
              <a:t>Topology State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24" y="1332953"/>
            <a:ext cx="271260" cy="42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• 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25" y="1332953"/>
            <a:ext cx="327980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Sometimes remote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6242" y="1332953"/>
            <a:ext cx="42965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reads/writes are too slow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24" y="2247353"/>
            <a:ext cx="346883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b="1" dirty="0" smtClean="0">
                <a:solidFill>
                  <a:srgbClr val="2B618A"/>
                </a:solidFill>
                <a:latin typeface="Arial"/>
                <a:cs typeface="Arial"/>
              </a:rPr>
              <a:t>Topology Replicas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24" y="2882353"/>
            <a:ext cx="271260" cy="42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• 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25" y="2882353"/>
            <a:ext cx="323822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Exploit read-heavy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4637" y="2882353"/>
            <a:ext cx="431810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access pattern by storing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24" y="3339553"/>
            <a:ext cx="7236017" cy="260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016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a copy on each instance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457200">
              <a:lnSpc>
                <a:spcPct val="100041"/>
              </a:lnSpc>
              <a:spcBef>
                <a:spcPts val="1392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Build indices in-memory to improve lookup time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973378" defTabSz="457200">
              <a:lnSpc>
                <a:spcPct val="100041"/>
              </a:lnSpc>
              <a:spcBef>
                <a:spcPts val="1502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Apply updates atomically to maintain integrity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4" y="3974553"/>
            <a:ext cx="271260" cy="42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• 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24" y="5079453"/>
            <a:ext cx="271260" cy="42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solidFill>
                  <a:prstClr val="black"/>
                </a:solidFill>
                <a:latin typeface="Arial"/>
                <a:cs typeface="Arial"/>
              </a:rPr>
              <a:t>• 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2590800" y="6486525"/>
            <a:ext cx="5334000" cy="396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Software Defined Networking (COMS 6998-10)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A6A6A6"/>
                </a:solidFill>
              </a:rPr>
              <a:t>9/22/14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42B77-D34C-443A-9BA4-2E8748A6D936}" type="slidenum">
              <a:rPr lang="en-US" sz="1200" smtClean="0">
                <a:solidFill>
                  <a:srgbClr val="A6A6A6"/>
                </a:solidFill>
              </a:rPr>
              <a:pPr algn="r"/>
              <a:t>42</a:t>
            </a:fld>
            <a:endParaRPr lang="en-U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2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191300" y="0"/>
            <a:ext cx="1952699" cy="58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24" y="386582"/>
            <a:ext cx="339521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latin typeface="Arial"/>
                <a:cs typeface="Arial"/>
              </a:rPr>
              <a:t>Looking Ahead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24" y="1509365"/>
            <a:ext cx="271260" cy="42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latin typeface="Arial"/>
                <a:cs typeface="Arial"/>
              </a:rPr>
              <a:t>• 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25" y="1509365"/>
            <a:ext cx="300419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b="1" spc="0" dirty="0" smtClean="0">
                <a:latin typeface="Arial"/>
                <a:cs typeface="Arial"/>
              </a:rPr>
              <a:t>Open Source by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0627" y="1509365"/>
            <a:ext cx="239070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b="1" spc="0" dirty="0" smtClean="0">
                <a:latin typeface="Arial"/>
                <a:cs typeface="Arial"/>
              </a:rPr>
              <a:t>the end 2014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4" y="2499965"/>
            <a:ext cx="271260" cy="3164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3165"/>
              </a:lnSpc>
              <a:spcBef>
                <a:spcPts val="158"/>
              </a:spcBef>
            </a:pPr>
            <a:r>
              <a:rPr sz="3000" dirty="0" smtClean="0">
                <a:latin typeface="Arial"/>
                <a:cs typeface="Arial"/>
              </a:rPr>
              <a:t>• </a:t>
            </a:r>
            <a:endParaRPr sz="30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692"/>
              </a:spcBef>
            </a:pPr>
            <a:r>
              <a:rPr sz="3000" dirty="0" smtClean="0">
                <a:latin typeface="Arial"/>
                <a:cs typeface="Arial"/>
              </a:rPr>
              <a:t>• </a:t>
            </a:r>
            <a:endParaRPr sz="30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850"/>
              </a:spcBef>
            </a:pPr>
            <a:r>
              <a:rPr sz="3000" dirty="0" smtClean="0">
                <a:latin typeface="Arial"/>
                <a:cs typeface="Arial"/>
              </a:rPr>
              <a:t>• 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50"/>
              </a:spcBef>
            </a:pPr>
            <a:r>
              <a:rPr sz="3000" dirty="0" smtClean="0">
                <a:latin typeface="Arial"/>
                <a:cs typeface="Arial"/>
              </a:rPr>
              <a:t>• 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50"/>
              </a:spcBef>
            </a:pPr>
            <a:r>
              <a:rPr sz="3000" dirty="0" smtClean="0">
                <a:latin typeface="Arial"/>
                <a:cs typeface="Arial"/>
              </a:rPr>
              <a:t>• 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50"/>
              </a:spcBef>
            </a:pPr>
            <a:r>
              <a:rPr sz="3000" dirty="0" smtClean="0">
                <a:latin typeface="Arial"/>
                <a:cs typeface="Arial"/>
              </a:rPr>
              <a:t>• </a:t>
            </a:r>
            <a:endParaRPr sz="3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3125" y="2499965"/>
            <a:ext cx="7016002" cy="3149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716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Improvements to </a:t>
            </a:r>
            <a:r>
              <a:rPr lang="en-US" sz="3000" dirty="0" smtClean="0">
                <a:latin typeface="Arial"/>
                <a:cs typeface="Arial"/>
              </a:rPr>
              <a:t>high availability</a:t>
            </a:r>
            <a:r>
              <a:rPr sz="3000" spc="0" dirty="0" smtClean="0">
                <a:latin typeface="Arial"/>
                <a:cs typeface="Arial"/>
              </a:rPr>
              <a:t> and performance</a:t>
            </a:r>
            <a:endParaRPr sz="3000" dirty="0">
              <a:latin typeface="Arial"/>
              <a:cs typeface="Arial"/>
            </a:endParaRPr>
          </a:p>
          <a:p>
            <a:pPr marL="12700" marR="65716">
              <a:lnSpc>
                <a:spcPct val="95825"/>
              </a:lnSpc>
              <a:spcBef>
                <a:spcPts val="692"/>
              </a:spcBef>
            </a:pPr>
            <a:r>
              <a:rPr sz="3000" spc="0" dirty="0" smtClean="0">
                <a:latin typeface="Arial"/>
                <a:cs typeface="Arial"/>
              </a:rPr>
              <a:t>Better and more general abstractions</a:t>
            </a:r>
            <a:endParaRPr sz="3000" dirty="0">
              <a:latin typeface="Arial"/>
              <a:cs typeface="Arial"/>
            </a:endParaRPr>
          </a:p>
          <a:p>
            <a:pPr marL="12700" marR="65716">
              <a:lnSpc>
                <a:spcPct val="95825"/>
              </a:lnSpc>
              <a:spcBef>
                <a:spcPts val="850"/>
              </a:spcBef>
            </a:pPr>
            <a:r>
              <a:rPr sz="3000" spc="0" dirty="0" smtClean="0">
                <a:latin typeface="Arial"/>
                <a:cs typeface="Arial"/>
              </a:rPr>
              <a:t>Isolation and Security</a:t>
            </a:r>
            <a:endParaRPr sz="3000" dirty="0">
              <a:latin typeface="Arial"/>
              <a:cs typeface="Arial"/>
            </a:endParaRPr>
          </a:p>
          <a:p>
            <a:pPr marL="12700" marR="65716">
              <a:lnSpc>
                <a:spcPct val="95825"/>
              </a:lnSpc>
              <a:spcBef>
                <a:spcPts val="850"/>
              </a:spcBef>
            </a:pPr>
            <a:r>
              <a:rPr sz="3000" spc="0" dirty="0" smtClean="0">
                <a:latin typeface="Arial"/>
                <a:cs typeface="Arial"/>
              </a:rPr>
              <a:t>Resource Scheduling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50"/>
              </a:spcBef>
            </a:pPr>
            <a:r>
              <a:rPr sz="3000" spc="0" dirty="0" smtClean="0">
                <a:latin typeface="Arial"/>
                <a:cs typeface="Arial"/>
              </a:rPr>
              <a:t>Hierarchical or Peer-to-Peer coordination</a:t>
            </a:r>
            <a:endParaRPr sz="3000" dirty="0">
              <a:latin typeface="Arial"/>
              <a:cs typeface="Arial"/>
            </a:endParaRPr>
          </a:p>
          <a:p>
            <a:pPr marL="12700" marR="65716">
              <a:lnSpc>
                <a:spcPct val="95825"/>
              </a:lnSpc>
              <a:spcBef>
                <a:spcPts val="950"/>
              </a:spcBef>
            </a:pPr>
            <a:r>
              <a:rPr sz="3000" spc="0" dirty="0" smtClean="0">
                <a:latin typeface="Arial"/>
                <a:cs typeface="Arial"/>
              </a:rPr>
              <a:t>More use cases and deployments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667000" y="6423025"/>
            <a:ext cx="3505200" cy="396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Software Defined Networking (COMS 6998-10)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A6A6A6"/>
                </a:solidFill>
              </a:rPr>
              <a:t>9/22/14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42B77-D34C-443A-9BA4-2E8748A6D936}" type="slidenum">
              <a:rPr lang="en-US" sz="1200" smtClean="0">
                <a:solidFill>
                  <a:srgbClr val="A6A6A6"/>
                </a:solidFill>
              </a:rPr>
              <a:pPr algn="r"/>
              <a:t>43</a:t>
            </a:fld>
            <a:endParaRPr lang="en-U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5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OSDI’10; ONOS, HotSDN’14]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Recursive controller design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Xbar</a:t>
            </a:r>
            <a:r>
              <a:rPr lang="en-US" dirty="0" smtClean="0">
                <a:solidFill>
                  <a:srgbClr val="FF0000"/>
                </a:solidFill>
              </a:rPr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9/22/14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75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Incorporate Recursion into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Aggregation/hierarchy/recursion are </a:t>
            </a:r>
            <a:r>
              <a:rPr lang="en-US" b="1" i="1" u="sng" dirty="0" smtClean="0"/>
              <a:t>the</a:t>
            </a:r>
            <a:r>
              <a:rPr lang="en-US" dirty="0" smtClean="0"/>
              <a:t> proven method for scaling networks</a:t>
            </a:r>
          </a:p>
          <a:p>
            <a:endParaRPr lang="en-US" dirty="0" smtClean="0"/>
          </a:p>
          <a:p>
            <a:r>
              <a:rPr lang="en-US" dirty="0" smtClean="0"/>
              <a:t>Recursive hierarchy is the </a:t>
            </a:r>
            <a:r>
              <a:rPr lang="en-US" dirty="0"/>
              <a:t>m</a:t>
            </a:r>
            <a:r>
              <a:rPr lang="en-US" dirty="0" smtClean="0"/>
              <a:t>idway point between centralized and distributed</a:t>
            </a:r>
          </a:p>
          <a:p>
            <a:pPr lvl="1"/>
            <a:r>
              <a:rPr lang="en-US" dirty="0" smtClean="0"/>
              <a:t>Looks centralized at any particular level</a:t>
            </a:r>
          </a:p>
          <a:p>
            <a:pPr lvl="1"/>
            <a:r>
              <a:rPr lang="en-US" dirty="0" smtClean="0"/>
              <a:t>But introduces points for aggregation, failure domains, etc.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8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Logical </a:t>
            </a:r>
            <a:r>
              <a:rPr lang="en-US" dirty="0" err="1" smtClean="0"/>
              <a:t>xBars</a:t>
            </a:r>
            <a:r>
              <a:rPr lang="en-US" dirty="0"/>
              <a:t> </a:t>
            </a:r>
            <a:r>
              <a:rPr lang="en-US" dirty="0" smtClean="0"/>
              <a:t>(LXBs)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RSDN control logic that supports a </a:t>
            </a:r>
            <a:r>
              <a:rPr lang="en-US" i="1" dirty="0" smtClean="0"/>
              <a:t>recursive programmable switch abstraction</a:t>
            </a:r>
          </a:p>
          <a:p>
            <a:r>
              <a:rPr lang="en-US" dirty="0"/>
              <a:t>E</a:t>
            </a:r>
            <a:r>
              <a:rPr lang="en-US" dirty="0" smtClean="0"/>
              <a:t>ach controller looks like switch to its parent</a:t>
            </a:r>
          </a:p>
          <a:p>
            <a:pPr lvl="1"/>
            <a:r>
              <a:rPr lang="en-US" dirty="0" smtClean="0"/>
              <a:t>Transforms table entries from parent to children</a:t>
            </a:r>
            <a:br>
              <a:rPr lang="en-US" dirty="0" smtClean="0"/>
            </a:br>
            <a:r>
              <a:rPr lang="en-US" dirty="0" smtClean="0"/>
              <a:t>(more abstract </a:t>
            </a:r>
            <a:r>
              <a:rPr lang="en-US" dirty="0"/>
              <a:t>→</a:t>
            </a:r>
            <a:r>
              <a:rPr lang="en-US" dirty="0" smtClean="0"/>
              <a:t> more specific)</a:t>
            </a:r>
          </a:p>
          <a:p>
            <a:pPr lvl="1"/>
            <a:r>
              <a:rPr lang="en-US" dirty="0" smtClean="0"/>
              <a:t>Uses label versioning to support transactional changes at each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LXBs: Handling Failures</a:t>
            </a:r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205318" y="4611799"/>
            <a:ext cx="6923617" cy="1777712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ounded Rectangle 232"/>
          <p:cNvSpPr/>
          <p:nvPr/>
        </p:nvSpPr>
        <p:spPr>
          <a:xfrm>
            <a:off x="308770" y="4745863"/>
            <a:ext cx="3287823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2340146" y="4863841"/>
            <a:ext cx="1166162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3822301" y="4745863"/>
            <a:ext cx="3205065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406575" y="4863841"/>
            <a:ext cx="1437011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3920109" y="4863841"/>
            <a:ext cx="1452059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5703207" y="4863841"/>
            <a:ext cx="1226350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Group 227"/>
          <p:cNvGrpSpPr/>
          <p:nvPr/>
        </p:nvGrpSpPr>
        <p:grpSpPr>
          <a:xfrm>
            <a:off x="718805" y="5114545"/>
            <a:ext cx="5919213" cy="800372"/>
            <a:chOff x="1130300" y="3990975"/>
            <a:chExt cx="6661150" cy="631825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1968500" y="3997325"/>
              <a:ext cx="53975" cy="6000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130300" y="4597400"/>
              <a:ext cx="838200" cy="25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30300" y="4003675"/>
              <a:ext cx="19050" cy="6191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152525" y="3990975"/>
              <a:ext cx="815975" cy="606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022475" y="4000500"/>
              <a:ext cx="1226311" cy="3429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3248786" y="4002616"/>
              <a:ext cx="127294" cy="34078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61263" y="3997325"/>
              <a:ext cx="657225" cy="4540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500963" y="3997325"/>
              <a:ext cx="400050" cy="5969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494613" y="4445000"/>
              <a:ext cx="514350" cy="1651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90975" y="3997325"/>
              <a:ext cx="1003300" cy="603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994275" y="4051300"/>
              <a:ext cx="377825" cy="5207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5889625" y="4029075"/>
              <a:ext cx="187325" cy="5429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4994275" y="4029076"/>
              <a:ext cx="1082676" cy="2857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5378450" y="4572000"/>
              <a:ext cx="511175" cy="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7042150" y="4000500"/>
              <a:ext cx="749300" cy="508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353300" y="4000500"/>
              <a:ext cx="438150" cy="57150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042150" y="4051300"/>
              <a:ext cx="311150" cy="5429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076951" y="4016376"/>
              <a:ext cx="965199" cy="3492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8" idx="1"/>
              <a:endCxn id="110" idx="3"/>
            </p:cNvCxnSpPr>
            <p:nvPr/>
          </p:nvCxnSpPr>
          <p:spPr>
            <a:xfrm flipH="1" flipV="1">
              <a:off x="6045201" y="4572002"/>
              <a:ext cx="1159932" cy="2539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08460" y="1609856"/>
            <a:ext cx="5929558" cy="4326512"/>
            <a:chOff x="708460" y="1207392"/>
            <a:chExt cx="5929558" cy="3244884"/>
          </a:xfrm>
        </p:grpSpPr>
        <p:cxnSp>
          <p:nvCxnSpPr>
            <p:cNvPr id="128" name="Straight Connector 127"/>
            <p:cNvCxnSpPr>
              <a:stCxn id="134" idx="0"/>
              <a:endCxn id="129" idx="2"/>
            </p:cNvCxnSpPr>
            <p:nvPr/>
          </p:nvCxnSpPr>
          <p:spPr>
            <a:xfrm flipV="1">
              <a:off x="2043432" y="1652531"/>
              <a:ext cx="1731845" cy="570012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5" idx="0"/>
              <a:endCxn id="129" idx="2"/>
            </p:cNvCxnSpPr>
            <p:nvPr/>
          </p:nvCxnSpPr>
          <p:spPr>
            <a:xfrm flipH="1" flipV="1">
              <a:off x="3775276" y="1652531"/>
              <a:ext cx="1731847" cy="570012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endCxn id="135" idx="2"/>
            </p:cNvCxnSpPr>
            <p:nvPr/>
          </p:nvCxnSpPr>
          <p:spPr>
            <a:xfrm flipV="1">
              <a:off x="4702565" y="2568112"/>
              <a:ext cx="804559" cy="72181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endCxn id="135" idx="2"/>
            </p:cNvCxnSpPr>
            <p:nvPr/>
          </p:nvCxnSpPr>
          <p:spPr>
            <a:xfrm flipH="1" flipV="1">
              <a:off x="5507123" y="2568112"/>
              <a:ext cx="813022" cy="72181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34" idx="2"/>
            </p:cNvCxnSpPr>
            <p:nvPr/>
          </p:nvCxnSpPr>
          <p:spPr>
            <a:xfrm flipH="1">
              <a:off x="1128843" y="2568112"/>
              <a:ext cx="914589" cy="72181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34" idx="2"/>
            </p:cNvCxnSpPr>
            <p:nvPr/>
          </p:nvCxnSpPr>
          <p:spPr>
            <a:xfrm>
              <a:off x="2043432" y="2568112"/>
              <a:ext cx="894839" cy="72181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131" idx="2"/>
            </p:cNvCxnSpPr>
            <p:nvPr/>
          </p:nvCxnSpPr>
          <p:spPr>
            <a:xfrm flipV="1">
              <a:off x="2714443" y="3295630"/>
              <a:ext cx="244048" cy="536257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endCxn id="131" idx="2"/>
            </p:cNvCxnSpPr>
            <p:nvPr/>
          </p:nvCxnSpPr>
          <p:spPr>
            <a:xfrm flipV="1">
              <a:off x="2671010" y="3295630"/>
              <a:ext cx="287482" cy="854658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endCxn id="131" idx="2"/>
            </p:cNvCxnSpPr>
            <p:nvPr/>
          </p:nvCxnSpPr>
          <p:spPr>
            <a:xfrm flipV="1">
              <a:off x="2808266" y="3295630"/>
              <a:ext cx="150225" cy="111642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endCxn id="131" idx="2"/>
            </p:cNvCxnSpPr>
            <p:nvPr/>
          </p:nvCxnSpPr>
          <p:spPr>
            <a:xfrm flipH="1" flipV="1">
              <a:off x="2958491" y="3295630"/>
              <a:ext cx="312700" cy="875108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endCxn id="131" idx="2"/>
            </p:cNvCxnSpPr>
            <p:nvPr/>
          </p:nvCxnSpPr>
          <p:spPr>
            <a:xfrm flipH="1" flipV="1">
              <a:off x="2958491" y="3295630"/>
              <a:ext cx="225239" cy="544300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30" idx="2"/>
            </p:cNvCxnSpPr>
            <p:nvPr/>
          </p:nvCxnSpPr>
          <p:spPr>
            <a:xfrm flipH="1">
              <a:off x="738554" y="3295630"/>
              <a:ext cx="389819" cy="564411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30" idx="2"/>
            </p:cNvCxnSpPr>
            <p:nvPr/>
          </p:nvCxnSpPr>
          <p:spPr>
            <a:xfrm flipH="1">
              <a:off x="708460" y="3295630"/>
              <a:ext cx="419913" cy="115664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30" idx="2"/>
            </p:cNvCxnSpPr>
            <p:nvPr/>
          </p:nvCxnSpPr>
          <p:spPr>
            <a:xfrm>
              <a:off x="1128373" y="3295630"/>
              <a:ext cx="335272" cy="111642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30" idx="2"/>
            </p:cNvCxnSpPr>
            <p:nvPr/>
          </p:nvCxnSpPr>
          <p:spPr>
            <a:xfrm>
              <a:off x="1128373" y="3295630"/>
              <a:ext cx="383235" cy="53625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endCxn id="132" idx="2"/>
            </p:cNvCxnSpPr>
            <p:nvPr/>
          </p:nvCxnSpPr>
          <p:spPr>
            <a:xfrm flipV="1">
              <a:off x="4174971" y="3295630"/>
              <a:ext cx="513958" cy="576477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endCxn id="132" idx="2"/>
            </p:cNvCxnSpPr>
            <p:nvPr/>
          </p:nvCxnSpPr>
          <p:spPr>
            <a:xfrm flipV="1">
              <a:off x="4503188" y="3295630"/>
              <a:ext cx="185741" cy="109229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endCxn id="132" idx="2"/>
            </p:cNvCxnSpPr>
            <p:nvPr/>
          </p:nvCxnSpPr>
          <p:spPr>
            <a:xfrm flipH="1" flipV="1">
              <a:off x="4688929" y="3295630"/>
              <a:ext cx="259095" cy="109229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endCxn id="132" idx="2"/>
            </p:cNvCxnSpPr>
            <p:nvPr/>
          </p:nvCxnSpPr>
          <p:spPr>
            <a:xfrm flipH="1" flipV="1">
              <a:off x="4688929" y="3295630"/>
              <a:ext cx="433079" cy="576477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endCxn id="133" idx="2"/>
            </p:cNvCxnSpPr>
            <p:nvPr/>
          </p:nvCxnSpPr>
          <p:spPr>
            <a:xfrm flipV="1">
              <a:off x="5972176" y="3295630"/>
              <a:ext cx="353141" cy="597592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endCxn id="133" idx="2"/>
            </p:cNvCxnSpPr>
            <p:nvPr/>
          </p:nvCxnSpPr>
          <p:spPr>
            <a:xfrm flipV="1">
              <a:off x="6237384" y="3295630"/>
              <a:ext cx="87933" cy="109229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endCxn id="133" idx="2"/>
            </p:cNvCxnSpPr>
            <p:nvPr/>
          </p:nvCxnSpPr>
          <p:spPr>
            <a:xfrm flipH="1" flipV="1">
              <a:off x="6325317" y="3295630"/>
              <a:ext cx="312701" cy="552345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Diamond 128"/>
            <p:cNvSpPr/>
            <p:nvPr/>
          </p:nvSpPr>
          <p:spPr>
            <a:xfrm>
              <a:off x="3298246" y="1207392"/>
              <a:ext cx="954060" cy="44513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0" name="Diamond 129"/>
            <p:cNvSpPr/>
            <p:nvPr/>
          </p:nvSpPr>
          <p:spPr>
            <a:xfrm>
              <a:off x="871158" y="3055611"/>
              <a:ext cx="514429" cy="24001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1" name="Diamond 130"/>
            <p:cNvSpPr/>
            <p:nvPr/>
          </p:nvSpPr>
          <p:spPr>
            <a:xfrm>
              <a:off x="2701277" y="3055611"/>
              <a:ext cx="514429" cy="24001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2" name="Diamond 131"/>
            <p:cNvSpPr/>
            <p:nvPr/>
          </p:nvSpPr>
          <p:spPr>
            <a:xfrm>
              <a:off x="4431714" y="3055611"/>
              <a:ext cx="514429" cy="24001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3" name="Diamond 132"/>
            <p:cNvSpPr/>
            <p:nvPr/>
          </p:nvSpPr>
          <p:spPr>
            <a:xfrm>
              <a:off x="6068103" y="3055611"/>
              <a:ext cx="514429" cy="24001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4" name="Diamond 133"/>
            <p:cNvSpPr/>
            <p:nvPr/>
          </p:nvSpPr>
          <p:spPr>
            <a:xfrm>
              <a:off x="1673105" y="2222543"/>
              <a:ext cx="740653" cy="34556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5" name="Diamond 134"/>
            <p:cNvSpPr/>
            <p:nvPr/>
          </p:nvSpPr>
          <p:spPr>
            <a:xfrm>
              <a:off x="5136796" y="2222543"/>
              <a:ext cx="740653" cy="34556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36" name="Rounded Rectangle 235"/>
          <p:cNvSpPr/>
          <p:nvPr/>
        </p:nvSpPr>
        <p:spPr>
          <a:xfrm>
            <a:off x="602188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00711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117006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838632" y="506762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950844" y="50461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09712" y="498182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77121" y="5035447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077460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4830466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2580901" y="50032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2708803" y="573258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483095" y="543228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379048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309409" y="5743314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335240" y="5232456"/>
            <a:ext cx="860823" cy="4980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160221" y="557171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4085627" y="507834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0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5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33" grpId="0" animBg="1"/>
      <p:bldP spid="230" grpId="0" animBg="1"/>
      <p:bldP spid="234" grpId="0" animBg="1"/>
      <p:bldP spid="229" grpId="0" animBg="1"/>
      <p:bldP spid="231" grpId="0" animBg="1"/>
      <p:bldP spid="2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LXBs: Handling Failures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05318" y="4611799"/>
            <a:ext cx="6923617" cy="1777712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ounded Rectangle 232"/>
          <p:cNvSpPr/>
          <p:nvPr/>
        </p:nvSpPr>
        <p:spPr>
          <a:xfrm>
            <a:off x="308770" y="4745863"/>
            <a:ext cx="3287823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2340146" y="4863841"/>
            <a:ext cx="1166162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3822301" y="4745863"/>
            <a:ext cx="3205065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406575" y="4863841"/>
            <a:ext cx="1437011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3920109" y="4863841"/>
            <a:ext cx="1452059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5703207" y="4863841"/>
            <a:ext cx="1226350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463644" y="5122588"/>
            <a:ext cx="47963" cy="760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8805" y="5882740"/>
            <a:ext cx="744839" cy="32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8804" y="5130633"/>
            <a:ext cx="16928" cy="78428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38555" y="5114545"/>
            <a:ext cx="725089" cy="768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11607" y="5126610"/>
            <a:ext cx="1089721" cy="4343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601327" y="5129291"/>
            <a:ext cx="113116" cy="43169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01277" y="5122588"/>
            <a:ext cx="584021" cy="57514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825417" y="5122588"/>
            <a:ext cx="355491" cy="75613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819773" y="5689686"/>
            <a:ext cx="457060" cy="2091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60849" y="5122589"/>
            <a:ext cx="891550" cy="764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52399" y="5190961"/>
            <a:ext cx="335742" cy="6596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948022" y="5162808"/>
            <a:ext cx="166460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152400" y="5162810"/>
            <a:ext cx="962085" cy="36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493785" y="5850565"/>
            <a:ext cx="454239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972177" y="5126609"/>
            <a:ext cx="665841" cy="643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6248669" y="5126610"/>
            <a:ext cx="389348" cy="7239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972177" y="5190962"/>
            <a:ext cx="276493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114485" y="5146721"/>
            <a:ext cx="857693" cy="442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8" idx="1"/>
            <a:endCxn id="110" idx="3"/>
          </p:cNvCxnSpPr>
          <p:nvPr/>
        </p:nvCxnSpPr>
        <p:spPr>
          <a:xfrm flipH="1" flipV="1">
            <a:off x="5086270" y="5850567"/>
            <a:ext cx="1030736" cy="321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34" idx="0"/>
            <a:endCxn id="129" idx="2"/>
          </p:cNvCxnSpPr>
          <p:nvPr/>
        </p:nvCxnSpPr>
        <p:spPr>
          <a:xfrm flipV="1">
            <a:off x="2043433" y="2203375"/>
            <a:ext cx="1731845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5" idx="0"/>
            <a:endCxn id="129" idx="2"/>
          </p:cNvCxnSpPr>
          <p:nvPr/>
        </p:nvCxnSpPr>
        <p:spPr>
          <a:xfrm flipH="1" flipV="1">
            <a:off x="3775277" y="2203375"/>
            <a:ext cx="1731847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135" idx="2"/>
          </p:cNvCxnSpPr>
          <p:nvPr/>
        </p:nvCxnSpPr>
        <p:spPr>
          <a:xfrm flipV="1">
            <a:off x="4702566" y="3424149"/>
            <a:ext cx="80455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endCxn id="135" idx="2"/>
          </p:cNvCxnSpPr>
          <p:nvPr/>
        </p:nvCxnSpPr>
        <p:spPr>
          <a:xfrm flipH="1" flipV="1">
            <a:off x="5507123" y="3424149"/>
            <a:ext cx="813022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4" idx="2"/>
          </p:cNvCxnSpPr>
          <p:nvPr/>
        </p:nvCxnSpPr>
        <p:spPr>
          <a:xfrm flipH="1">
            <a:off x="1128844" y="3424149"/>
            <a:ext cx="91458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4" idx="2"/>
          </p:cNvCxnSpPr>
          <p:nvPr/>
        </p:nvCxnSpPr>
        <p:spPr>
          <a:xfrm>
            <a:off x="2043433" y="3424149"/>
            <a:ext cx="89483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31" idx="2"/>
          </p:cNvCxnSpPr>
          <p:nvPr/>
        </p:nvCxnSpPr>
        <p:spPr>
          <a:xfrm flipV="1">
            <a:off x="2714443" y="4394174"/>
            <a:ext cx="244048" cy="71500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endCxn id="131" idx="2"/>
          </p:cNvCxnSpPr>
          <p:nvPr/>
        </p:nvCxnSpPr>
        <p:spPr>
          <a:xfrm flipV="1">
            <a:off x="2671010" y="4394173"/>
            <a:ext cx="287482" cy="1139544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31" idx="2"/>
          </p:cNvCxnSpPr>
          <p:nvPr/>
        </p:nvCxnSpPr>
        <p:spPr>
          <a:xfrm flipV="1">
            <a:off x="2808267" y="4394173"/>
            <a:ext cx="150225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31" idx="2"/>
          </p:cNvCxnSpPr>
          <p:nvPr/>
        </p:nvCxnSpPr>
        <p:spPr>
          <a:xfrm flipH="1" flipV="1">
            <a:off x="2958491" y="4394173"/>
            <a:ext cx="312700" cy="1166811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31" idx="2"/>
          </p:cNvCxnSpPr>
          <p:nvPr/>
        </p:nvCxnSpPr>
        <p:spPr>
          <a:xfrm flipH="1" flipV="1">
            <a:off x="2958492" y="4394174"/>
            <a:ext cx="225239" cy="725733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30" idx="2"/>
          </p:cNvCxnSpPr>
          <p:nvPr/>
        </p:nvCxnSpPr>
        <p:spPr>
          <a:xfrm flipH="1">
            <a:off x="738555" y="4394174"/>
            <a:ext cx="389819" cy="75254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30" idx="2"/>
          </p:cNvCxnSpPr>
          <p:nvPr/>
        </p:nvCxnSpPr>
        <p:spPr>
          <a:xfrm flipH="1">
            <a:off x="708461" y="4394173"/>
            <a:ext cx="419913" cy="15421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30" idx="2"/>
          </p:cNvCxnSpPr>
          <p:nvPr/>
        </p:nvCxnSpPr>
        <p:spPr>
          <a:xfrm>
            <a:off x="1128373" y="4394173"/>
            <a:ext cx="335272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30" idx="2"/>
          </p:cNvCxnSpPr>
          <p:nvPr/>
        </p:nvCxnSpPr>
        <p:spPr>
          <a:xfrm>
            <a:off x="1128374" y="4394173"/>
            <a:ext cx="383235" cy="71500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endCxn id="132" idx="2"/>
          </p:cNvCxnSpPr>
          <p:nvPr/>
        </p:nvCxnSpPr>
        <p:spPr>
          <a:xfrm flipV="1">
            <a:off x="4174971" y="4394174"/>
            <a:ext cx="513958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endCxn id="132" idx="2"/>
          </p:cNvCxnSpPr>
          <p:nvPr/>
        </p:nvCxnSpPr>
        <p:spPr>
          <a:xfrm flipV="1">
            <a:off x="4503189" y="4394173"/>
            <a:ext cx="185741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endCxn id="132" idx="2"/>
          </p:cNvCxnSpPr>
          <p:nvPr/>
        </p:nvCxnSpPr>
        <p:spPr>
          <a:xfrm flipH="1" flipV="1">
            <a:off x="4688930" y="4394173"/>
            <a:ext cx="259095" cy="1456392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endCxn id="132" idx="2"/>
          </p:cNvCxnSpPr>
          <p:nvPr/>
        </p:nvCxnSpPr>
        <p:spPr>
          <a:xfrm flipH="1" flipV="1">
            <a:off x="4688930" y="4394174"/>
            <a:ext cx="433079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endCxn id="133" idx="2"/>
          </p:cNvCxnSpPr>
          <p:nvPr/>
        </p:nvCxnSpPr>
        <p:spPr>
          <a:xfrm flipV="1">
            <a:off x="5972177" y="4394174"/>
            <a:ext cx="353141" cy="79678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endCxn id="133" idx="2"/>
          </p:cNvCxnSpPr>
          <p:nvPr/>
        </p:nvCxnSpPr>
        <p:spPr>
          <a:xfrm flipV="1">
            <a:off x="6237385" y="4394173"/>
            <a:ext cx="87933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endCxn id="133" idx="2"/>
          </p:cNvCxnSpPr>
          <p:nvPr/>
        </p:nvCxnSpPr>
        <p:spPr>
          <a:xfrm flipH="1" flipV="1">
            <a:off x="6325317" y="4394174"/>
            <a:ext cx="312701" cy="736460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Diamond 128"/>
          <p:cNvSpPr/>
          <p:nvPr/>
        </p:nvSpPr>
        <p:spPr>
          <a:xfrm>
            <a:off x="3298246" y="1609857"/>
            <a:ext cx="954060" cy="59351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Diamond 129"/>
          <p:cNvSpPr/>
          <p:nvPr/>
        </p:nvSpPr>
        <p:spPr>
          <a:xfrm>
            <a:off x="871159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1" name="Diamond 130"/>
          <p:cNvSpPr/>
          <p:nvPr/>
        </p:nvSpPr>
        <p:spPr>
          <a:xfrm>
            <a:off x="2701278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Diamond 131"/>
          <p:cNvSpPr/>
          <p:nvPr/>
        </p:nvSpPr>
        <p:spPr>
          <a:xfrm>
            <a:off x="4431715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4" name="Diamond 133"/>
          <p:cNvSpPr/>
          <p:nvPr/>
        </p:nvSpPr>
        <p:spPr>
          <a:xfrm>
            <a:off x="1673106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Diamond 134"/>
          <p:cNvSpPr/>
          <p:nvPr/>
        </p:nvSpPr>
        <p:spPr>
          <a:xfrm>
            <a:off x="5136797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6" name="Rounded Rectangle 235"/>
          <p:cNvSpPr/>
          <p:nvPr/>
        </p:nvSpPr>
        <p:spPr>
          <a:xfrm>
            <a:off x="602188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00711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117006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838632" y="506762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950844" y="50461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09712" y="498182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77121" y="5035447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077460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4830466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2580901" y="50032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2708803" y="573258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483095" y="543228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379048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309409" y="5743314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6333066" y="5339645"/>
            <a:ext cx="220134" cy="293512"/>
          </a:xfrm>
          <a:prstGeom prst="mathMultiply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iamond 132"/>
          <p:cNvSpPr/>
          <p:nvPr/>
        </p:nvSpPr>
        <p:spPr>
          <a:xfrm>
            <a:off x="6068104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335240" y="5232456"/>
            <a:ext cx="860823" cy="4980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4085627" y="507834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3160221" y="557171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9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2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LXBs: Handling Failures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05318" y="4611799"/>
            <a:ext cx="6923617" cy="1777712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ounded Rectangle 232"/>
          <p:cNvSpPr/>
          <p:nvPr/>
        </p:nvSpPr>
        <p:spPr>
          <a:xfrm>
            <a:off x="308770" y="4745863"/>
            <a:ext cx="3287823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2340146" y="4863841"/>
            <a:ext cx="1166162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3822301" y="4745863"/>
            <a:ext cx="3205065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406575" y="4863841"/>
            <a:ext cx="1437011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3920109" y="4863841"/>
            <a:ext cx="1452059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5703207" y="4863841"/>
            <a:ext cx="1226350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463644" y="5122588"/>
            <a:ext cx="47963" cy="760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8805" y="5882740"/>
            <a:ext cx="744839" cy="32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8804" y="5130633"/>
            <a:ext cx="16928" cy="78428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38555" y="5114545"/>
            <a:ext cx="725089" cy="768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11607" y="5126610"/>
            <a:ext cx="1089721" cy="4343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601327" y="5129291"/>
            <a:ext cx="113116" cy="43169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01277" y="5122588"/>
            <a:ext cx="584021" cy="57514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825417" y="5122588"/>
            <a:ext cx="355491" cy="75613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819773" y="5689686"/>
            <a:ext cx="457060" cy="2091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60849" y="5122589"/>
            <a:ext cx="891550" cy="764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52399" y="5190961"/>
            <a:ext cx="335742" cy="6596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948022" y="5162808"/>
            <a:ext cx="166460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152400" y="5162810"/>
            <a:ext cx="962085" cy="36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493785" y="5850565"/>
            <a:ext cx="454239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972177" y="5126609"/>
            <a:ext cx="665841" cy="643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6248669" y="5126610"/>
            <a:ext cx="389348" cy="7239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972177" y="5190962"/>
            <a:ext cx="276493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114485" y="5146721"/>
            <a:ext cx="857693" cy="442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8" idx="1"/>
            <a:endCxn id="110" idx="3"/>
          </p:cNvCxnSpPr>
          <p:nvPr/>
        </p:nvCxnSpPr>
        <p:spPr>
          <a:xfrm flipH="1" flipV="1">
            <a:off x="5086270" y="5850567"/>
            <a:ext cx="1030736" cy="321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34" idx="0"/>
            <a:endCxn id="129" idx="2"/>
          </p:cNvCxnSpPr>
          <p:nvPr/>
        </p:nvCxnSpPr>
        <p:spPr>
          <a:xfrm flipV="1">
            <a:off x="2043433" y="2203375"/>
            <a:ext cx="1731845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5" idx="0"/>
            <a:endCxn id="129" idx="2"/>
          </p:cNvCxnSpPr>
          <p:nvPr/>
        </p:nvCxnSpPr>
        <p:spPr>
          <a:xfrm flipH="1" flipV="1">
            <a:off x="3775277" y="2203375"/>
            <a:ext cx="1731847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135" idx="2"/>
          </p:cNvCxnSpPr>
          <p:nvPr/>
        </p:nvCxnSpPr>
        <p:spPr>
          <a:xfrm flipV="1">
            <a:off x="4702566" y="3424149"/>
            <a:ext cx="80455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endCxn id="135" idx="2"/>
          </p:cNvCxnSpPr>
          <p:nvPr/>
        </p:nvCxnSpPr>
        <p:spPr>
          <a:xfrm flipH="1" flipV="1">
            <a:off x="5507123" y="3424149"/>
            <a:ext cx="813022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4" idx="2"/>
          </p:cNvCxnSpPr>
          <p:nvPr/>
        </p:nvCxnSpPr>
        <p:spPr>
          <a:xfrm flipH="1">
            <a:off x="1128844" y="3424149"/>
            <a:ext cx="91458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4" idx="2"/>
          </p:cNvCxnSpPr>
          <p:nvPr/>
        </p:nvCxnSpPr>
        <p:spPr>
          <a:xfrm>
            <a:off x="2043433" y="3424149"/>
            <a:ext cx="89483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31" idx="2"/>
          </p:cNvCxnSpPr>
          <p:nvPr/>
        </p:nvCxnSpPr>
        <p:spPr>
          <a:xfrm flipV="1">
            <a:off x="2714443" y="4394174"/>
            <a:ext cx="244048" cy="71500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endCxn id="131" idx="2"/>
          </p:cNvCxnSpPr>
          <p:nvPr/>
        </p:nvCxnSpPr>
        <p:spPr>
          <a:xfrm flipV="1">
            <a:off x="2671010" y="4394173"/>
            <a:ext cx="287482" cy="1139544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31" idx="2"/>
          </p:cNvCxnSpPr>
          <p:nvPr/>
        </p:nvCxnSpPr>
        <p:spPr>
          <a:xfrm flipV="1">
            <a:off x="2808267" y="4394173"/>
            <a:ext cx="150225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31" idx="2"/>
          </p:cNvCxnSpPr>
          <p:nvPr/>
        </p:nvCxnSpPr>
        <p:spPr>
          <a:xfrm flipH="1" flipV="1">
            <a:off x="2958491" y="4394173"/>
            <a:ext cx="312700" cy="1166811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31" idx="2"/>
          </p:cNvCxnSpPr>
          <p:nvPr/>
        </p:nvCxnSpPr>
        <p:spPr>
          <a:xfrm flipH="1" flipV="1">
            <a:off x="2958492" y="4394174"/>
            <a:ext cx="225239" cy="725733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30" idx="2"/>
          </p:cNvCxnSpPr>
          <p:nvPr/>
        </p:nvCxnSpPr>
        <p:spPr>
          <a:xfrm flipH="1">
            <a:off x="738555" y="4394174"/>
            <a:ext cx="389819" cy="75254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30" idx="2"/>
          </p:cNvCxnSpPr>
          <p:nvPr/>
        </p:nvCxnSpPr>
        <p:spPr>
          <a:xfrm flipH="1">
            <a:off x="708461" y="4394173"/>
            <a:ext cx="419913" cy="15421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30" idx="2"/>
          </p:cNvCxnSpPr>
          <p:nvPr/>
        </p:nvCxnSpPr>
        <p:spPr>
          <a:xfrm>
            <a:off x="1128373" y="4394173"/>
            <a:ext cx="335272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30" idx="2"/>
          </p:cNvCxnSpPr>
          <p:nvPr/>
        </p:nvCxnSpPr>
        <p:spPr>
          <a:xfrm>
            <a:off x="1128374" y="4394173"/>
            <a:ext cx="383235" cy="71500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endCxn id="132" idx="2"/>
          </p:cNvCxnSpPr>
          <p:nvPr/>
        </p:nvCxnSpPr>
        <p:spPr>
          <a:xfrm flipV="1">
            <a:off x="4174971" y="4394174"/>
            <a:ext cx="513958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endCxn id="132" idx="2"/>
          </p:cNvCxnSpPr>
          <p:nvPr/>
        </p:nvCxnSpPr>
        <p:spPr>
          <a:xfrm flipV="1">
            <a:off x="4503189" y="4394173"/>
            <a:ext cx="185741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endCxn id="132" idx="2"/>
          </p:cNvCxnSpPr>
          <p:nvPr/>
        </p:nvCxnSpPr>
        <p:spPr>
          <a:xfrm flipH="1" flipV="1">
            <a:off x="4688930" y="4394173"/>
            <a:ext cx="259095" cy="1456392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endCxn id="132" idx="2"/>
          </p:cNvCxnSpPr>
          <p:nvPr/>
        </p:nvCxnSpPr>
        <p:spPr>
          <a:xfrm flipH="1" flipV="1">
            <a:off x="4688930" y="4394174"/>
            <a:ext cx="433079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endCxn id="133" idx="2"/>
          </p:cNvCxnSpPr>
          <p:nvPr/>
        </p:nvCxnSpPr>
        <p:spPr>
          <a:xfrm flipV="1">
            <a:off x="5972177" y="4394174"/>
            <a:ext cx="353141" cy="79678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endCxn id="133" idx="2"/>
          </p:cNvCxnSpPr>
          <p:nvPr/>
        </p:nvCxnSpPr>
        <p:spPr>
          <a:xfrm flipV="1">
            <a:off x="6237385" y="4394173"/>
            <a:ext cx="87933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endCxn id="133" idx="2"/>
          </p:cNvCxnSpPr>
          <p:nvPr/>
        </p:nvCxnSpPr>
        <p:spPr>
          <a:xfrm flipH="1" flipV="1">
            <a:off x="6325317" y="4394174"/>
            <a:ext cx="312701" cy="736460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Diamond 128"/>
          <p:cNvSpPr/>
          <p:nvPr/>
        </p:nvSpPr>
        <p:spPr>
          <a:xfrm>
            <a:off x="3298246" y="1609857"/>
            <a:ext cx="954060" cy="59351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Diamond 129"/>
          <p:cNvSpPr/>
          <p:nvPr/>
        </p:nvSpPr>
        <p:spPr>
          <a:xfrm>
            <a:off x="871159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1" name="Diamond 130"/>
          <p:cNvSpPr/>
          <p:nvPr/>
        </p:nvSpPr>
        <p:spPr>
          <a:xfrm>
            <a:off x="2701278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Diamond 131"/>
          <p:cNvSpPr/>
          <p:nvPr/>
        </p:nvSpPr>
        <p:spPr>
          <a:xfrm>
            <a:off x="4431715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4" name="Diamond 133"/>
          <p:cNvSpPr/>
          <p:nvPr/>
        </p:nvSpPr>
        <p:spPr>
          <a:xfrm>
            <a:off x="1673106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Diamond 134"/>
          <p:cNvSpPr/>
          <p:nvPr/>
        </p:nvSpPr>
        <p:spPr>
          <a:xfrm>
            <a:off x="5136797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6" name="Rounded Rectangle 235"/>
          <p:cNvSpPr/>
          <p:nvPr/>
        </p:nvSpPr>
        <p:spPr>
          <a:xfrm>
            <a:off x="602188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00711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117006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838632" y="506762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950844" y="50461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09712" y="498182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77121" y="5035447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077460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4830466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2580901" y="50032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2708803" y="573258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483095" y="543228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379048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309409" y="5743314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iamond 132"/>
          <p:cNvSpPr/>
          <p:nvPr/>
        </p:nvSpPr>
        <p:spPr>
          <a:xfrm>
            <a:off x="6068104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Multiply 74"/>
          <p:cNvSpPr/>
          <p:nvPr/>
        </p:nvSpPr>
        <p:spPr>
          <a:xfrm>
            <a:off x="5445267" y="5720639"/>
            <a:ext cx="220134" cy="293512"/>
          </a:xfrm>
          <a:prstGeom prst="mathMultiply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3335240" y="5232456"/>
            <a:ext cx="860823" cy="4980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4085627" y="507834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3160221" y="557171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9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8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Review of Previous </a:t>
            </a:r>
            <a:r>
              <a:rPr lang="en-US" sz="3600" dirty="0" smtClean="0"/>
              <a:t>Lecture (Cont’d)</a:t>
            </a:r>
            <a:endParaRPr lang="en-US" sz="3900" dirty="0">
              <a:latin typeface="Calibri" charset="0"/>
            </a:endParaRP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563563" y="13462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Switching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4358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9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60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1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62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3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64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5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66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7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68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9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70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1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72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3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74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5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76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7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78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9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77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78" name="Rectangle 28"/>
          <p:cNvSpPr>
            <a:spLocks/>
          </p:cNvSpPr>
          <p:nvPr/>
        </p:nvSpPr>
        <p:spPr bwMode="auto">
          <a:xfrm>
            <a:off x="1943100" y="2525713"/>
            <a:ext cx="11350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00:1f:..</a:t>
            </a:r>
          </a:p>
        </p:txBody>
      </p:sp>
      <p:sp>
        <p:nvSpPr>
          <p:cNvPr id="54279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0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1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2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3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4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5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6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287" name="Rectangle 37"/>
          <p:cNvSpPr>
            <a:spLocks/>
          </p:cNvSpPr>
          <p:nvPr/>
        </p:nvSpPr>
        <p:spPr bwMode="auto">
          <a:xfrm>
            <a:off x="565150" y="3070225"/>
            <a:ext cx="138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Flow Switching</a:t>
            </a:r>
          </a:p>
        </p:txBody>
      </p:sp>
      <p:sp>
        <p:nvSpPr>
          <p:cNvPr id="54288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port3</a:t>
            </a:r>
          </a:p>
        </p:txBody>
      </p:sp>
      <p:grpSp>
        <p:nvGrpSpPr>
          <p:cNvPr id="54289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4336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7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38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9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0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1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42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3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44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5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46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7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8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9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50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1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52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3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54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5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56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7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90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00:20..</a:t>
            </a:r>
          </a:p>
        </p:txBody>
      </p:sp>
      <p:sp>
        <p:nvSpPr>
          <p:cNvPr id="54291" name="Rectangle 63"/>
          <p:cNvSpPr>
            <a:spLocks/>
          </p:cNvSpPr>
          <p:nvPr/>
        </p:nvSpPr>
        <p:spPr bwMode="auto">
          <a:xfrm>
            <a:off x="2039938" y="4224338"/>
            <a:ext cx="8683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  <p:sp>
        <p:nvSpPr>
          <p:cNvPr id="54292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0800</a:t>
            </a:r>
          </a:p>
        </p:txBody>
      </p:sp>
      <p:sp>
        <p:nvSpPr>
          <p:cNvPr id="54293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4294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1.2.3.4</a:t>
            </a:r>
          </a:p>
        </p:txBody>
      </p:sp>
      <p:sp>
        <p:nvSpPr>
          <p:cNvPr id="54295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4296" name="Rectangle 68"/>
          <p:cNvSpPr>
            <a:spLocks/>
          </p:cNvSpPr>
          <p:nvPr/>
        </p:nvSpPr>
        <p:spPr bwMode="auto">
          <a:xfrm>
            <a:off x="5548313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4</a:t>
            </a:r>
          </a:p>
        </p:txBody>
      </p:sp>
      <p:sp>
        <p:nvSpPr>
          <p:cNvPr id="54297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17264</a:t>
            </a:r>
          </a:p>
        </p:txBody>
      </p:sp>
      <p:sp>
        <p:nvSpPr>
          <p:cNvPr id="54298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80</a:t>
            </a:r>
          </a:p>
        </p:txBody>
      </p:sp>
      <p:sp>
        <p:nvSpPr>
          <p:cNvPr id="54299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300" name="Rectangle 72"/>
          <p:cNvSpPr>
            <a:spLocks/>
          </p:cNvSpPr>
          <p:nvPr/>
        </p:nvSpPr>
        <p:spPr bwMode="auto">
          <a:xfrm>
            <a:off x="561975" y="4730750"/>
            <a:ext cx="728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Firewall</a:t>
            </a:r>
          </a:p>
        </p:txBody>
      </p:sp>
      <p:sp>
        <p:nvSpPr>
          <p:cNvPr id="54301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4302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54314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5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16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7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18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9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0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1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22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3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24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5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26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7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8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9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30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1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32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3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34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5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303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4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5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6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7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8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9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0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1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22</a:t>
            </a:r>
          </a:p>
        </p:txBody>
      </p:sp>
      <p:sp>
        <p:nvSpPr>
          <p:cNvPr id="54312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drop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111" name="Rectangle 23"/>
          <p:cNvSpPr>
            <a:spLocks/>
          </p:cNvSpPr>
          <p:nvPr/>
        </p:nvSpPr>
        <p:spPr bwMode="auto">
          <a:xfrm>
            <a:off x="5791200" y="1219200"/>
            <a:ext cx="887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latin typeface="Calibri" charset="0"/>
                <a:cs typeface="Gill Sans" charset="0"/>
              </a:rPr>
              <a:t>Examples</a:t>
            </a:r>
            <a:endParaRPr lang="en-US" dirty="0">
              <a:latin typeface="Calibri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01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>
          <a:xfrm>
            <a:off x="205318" y="4611799"/>
            <a:ext cx="6923617" cy="1777712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ounded Rectangle 232"/>
          <p:cNvSpPr/>
          <p:nvPr/>
        </p:nvSpPr>
        <p:spPr>
          <a:xfrm>
            <a:off x="308770" y="4745863"/>
            <a:ext cx="3287823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2340146" y="4863841"/>
            <a:ext cx="1166162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3822301" y="4745863"/>
            <a:ext cx="3205065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406575" y="4863841"/>
            <a:ext cx="1437011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3920109" y="4863841"/>
            <a:ext cx="1452059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5703207" y="4863841"/>
            <a:ext cx="1226350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463644" y="5122588"/>
            <a:ext cx="47963" cy="760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8805" y="5882740"/>
            <a:ext cx="744839" cy="32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8804" y="5130633"/>
            <a:ext cx="16928" cy="78428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38555" y="5114545"/>
            <a:ext cx="725089" cy="768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11607" y="5126610"/>
            <a:ext cx="1089721" cy="4343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601327" y="5129291"/>
            <a:ext cx="113116" cy="43169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01277" y="5122588"/>
            <a:ext cx="584021" cy="57514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825417" y="5122588"/>
            <a:ext cx="355491" cy="75613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819773" y="5689686"/>
            <a:ext cx="457060" cy="2091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60849" y="5122589"/>
            <a:ext cx="891550" cy="764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52399" y="5190961"/>
            <a:ext cx="335742" cy="6596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948022" y="5162808"/>
            <a:ext cx="166460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152400" y="5162810"/>
            <a:ext cx="962085" cy="36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493785" y="5850565"/>
            <a:ext cx="454239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972177" y="5126609"/>
            <a:ext cx="665841" cy="643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6248669" y="5126610"/>
            <a:ext cx="389348" cy="7239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972177" y="5190962"/>
            <a:ext cx="276493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114485" y="5146721"/>
            <a:ext cx="857693" cy="442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8" idx="1"/>
            <a:endCxn id="110" idx="3"/>
          </p:cNvCxnSpPr>
          <p:nvPr/>
        </p:nvCxnSpPr>
        <p:spPr>
          <a:xfrm flipH="1" flipV="1">
            <a:off x="5086270" y="5850567"/>
            <a:ext cx="1030736" cy="321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34" idx="0"/>
            <a:endCxn id="129" idx="2"/>
          </p:cNvCxnSpPr>
          <p:nvPr/>
        </p:nvCxnSpPr>
        <p:spPr>
          <a:xfrm flipV="1">
            <a:off x="2043433" y="2203375"/>
            <a:ext cx="1731845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5" idx="0"/>
            <a:endCxn id="129" idx="2"/>
          </p:cNvCxnSpPr>
          <p:nvPr/>
        </p:nvCxnSpPr>
        <p:spPr>
          <a:xfrm flipH="1" flipV="1">
            <a:off x="3775277" y="2203375"/>
            <a:ext cx="1731847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135" idx="2"/>
          </p:cNvCxnSpPr>
          <p:nvPr/>
        </p:nvCxnSpPr>
        <p:spPr>
          <a:xfrm flipV="1">
            <a:off x="4702566" y="3424149"/>
            <a:ext cx="80455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endCxn id="135" idx="2"/>
          </p:cNvCxnSpPr>
          <p:nvPr/>
        </p:nvCxnSpPr>
        <p:spPr>
          <a:xfrm flipH="1" flipV="1">
            <a:off x="5507123" y="3424149"/>
            <a:ext cx="813022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4" idx="2"/>
          </p:cNvCxnSpPr>
          <p:nvPr/>
        </p:nvCxnSpPr>
        <p:spPr>
          <a:xfrm flipH="1">
            <a:off x="1128844" y="3424149"/>
            <a:ext cx="91458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4" idx="2"/>
          </p:cNvCxnSpPr>
          <p:nvPr/>
        </p:nvCxnSpPr>
        <p:spPr>
          <a:xfrm>
            <a:off x="2043433" y="3424149"/>
            <a:ext cx="89483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31" idx="2"/>
          </p:cNvCxnSpPr>
          <p:nvPr/>
        </p:nvCxnSpPr>
        <p:spPr>
          <a:xfrm flipV="1">
            <a:off x="2714443" y="4394174"/>
            <a:ext cx="244048" cy="71500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endCxn id="131" idx="2"/>
          </p:cNvCxnSpPr>
          <p:nvPr/>
        </p:nvCxnSpPr>
        <p:spPr>
          <a:xfrm flipV="1">
            <a:off x="2671010" y="4394173"/>
            <a:ext cx="287482" cy="1139544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31" idx="2"/>
          </p:cNvCxnSpPr>
          <p:nvPr/>
        </p:nvCxnSpPr>
        <p:spPr>
          <a:xfrm flipV="1">
            <a:off x="2808267" y="4394173"/>
            <a:ext cx="150225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31" idx="2"/>
          </p:cNvCxnSpPr>
          <p:nvPr/>
        </p:nvCxnSpPr>
        <p:spPr>
          <a:xfrm flipH="1" flipV="1">
            <a:off x="2958491" y="4394173"/>
            <a:ext cx="312700" cy="1166811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31" idx="2"/>
          </p:cNvCxnSpPr>
          <p:nvPr/>
        </p:nvCxnSpPr>
        <p:spPr>
          <a:xfrm flipH="1" flipV="1">
            <a:off x="2958492" y="4394174"/>
            <a:ext cx="225239" cy="725733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30" idx="2"/>
          </p:cNvCxnSpPr>
          <p:nvPr/>
        </p:nvCxnSpPr>
        <p:spPr>
          <a:xfrm flipH="1">
            <a:off x="738555" y="4394174"/>
            <a:ext cx="389819" cy="75254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30" idx="2"/>
          </p:cNvCxnSpPr>
          <p:nvPr/>
        </p:nvCxnSpPr>
        <p:spPr>
          <a:xfrm flipH="1">
            <a:off x="708461" y="4394173"/>
            <a:ext cx="419913" cy="15421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30" idx="2"/>
          </p:cNvCxnSpPr>
          <p:nvPr/>
        </p:nvCxnSpPr>
        <p:spPr>
          <a:xfrm>
            <a:off x="1128373" y="4394173"/>
            <a:ext cx="335272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30" idx="2"/>
          </p:cNvCxnSpPr>
          <p:nvPr/>
        </p:nvCxnSpPr>
        <p:spPr>
          <a:xfrm>
            <a:off x="1128374" y="4394173"/>
            <a:ext cx="383235" cy="71500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endCxn id="132" idx="2"/>
          </p:cNvCxnSpPr>
          <p:nvPr/>
        </p:nvCxnSpPr>
        <p:spPr>
          <a:xfrm flipV="1">
            <a:off x="4174971" y="4394174"/>
            <a:ext cx="513958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endCxn id="132" idx="2"/>
          </p:cNvCxnSpPr>
          <p:nvPr/>
        </p:nvCxnSpPr>
        <p:spPr>
          <a:xfrm flipV="1">
            <a:off x="4503189" y="4394173"/>
            <a:ext cx="185741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endCxn id="132" idx="2"/>
          </p:cNvCxnSpPr>
          <p:nvPr/>
        </p:nvCxnSpPr>
        <p:spPr>
          <a:xfrm flipH="1" flipV="1">
            <a:off x="4688930" y="4394173"/>
            <a:ext cx="259095" cy="1456392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endCxn id="132" idx="2"/>
          </p:cNvCxnSpPr>
          <p:nvPr/>
        </p:nvCxnSpPr>
        <p:spPr>
          <a:xfrm flipH="1" flipV="1">
            <a:off x="4688930" y="4394174"/>
            <a:ext cx="433079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endCxn id="133" idx="2"/>
          </p:cNvCxnSpPr>
          <p:nvPr/>
        </p:nvCxnSpPr>
        <p:spPr>
          <a:xfrm flipV="1">
            <a:off x="5972177" y="4394174"/>
            <a:ext cx="353141" cy="79678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endCxn id="133" idx="2"/>
          </p:cNvCxnSpPr>
          <p:nvPr/>
        </p:nvCxnSpPr>
        <p:spPr>
          <a:xfrm flipV="1">
            <a:off x="6237385" y="4394173"/>
            <a:ext cx="87933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endCxn id="133" idx="2"/>
          </p:cNvCxnSpPr>
          <p:nvPr/>
        </p:nvCxnSpPr>
        <p:spPr>
          <a:xfrm flipH="1" flipV="1">
            <a:off x="6325317" y="4394174"/>
            <a:ext cx="312701" cy="736460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Diamond 128"/>
          <p:cNvSpPr/>
          <p:nvPr/>
        </p:nvSpPr>
        <p:spPr>
          <a:xfrm>
            <a:off x="3298246" y="1609857"/>
            <a:ext cx="954060" cy="59351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Diamond 129"/>
          <p:cNvSpPr/>
          <p:nvPr/>
        </p:nvSpPr>
        <p:spPr>
          <a:xfrm>
            <a:off x="871159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1" name="Diamond 130"/>
          <p:cNvSpPr/>
          <p:nvPr/>
        </p:nvSpPr>
        <p:spPr>
          <a:xfrm>
            <a:off x="2701278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Diamond 131"/>
          <p:cNvSpPr/>
          <p:nvPr/>
        </p:nvSpPr>
        <p:spPr>
          <a:xfrm>
            <a:off x="4431715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4" name="Diamond 133"/>
          <p:cNvSpPr/>
          <p:nvPr/>
        </p:nvSpPr>
        <p:spPr>
          <a:xfrm>
            <a:off x="1673106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Diamond 134"/>
          <p:cNvSpPr/>
          <p:nvPr/>
        </p:nvSpPr>
        <p:spPr>
          <a:xfrm>
            <a:off x="5136797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6" name="Rounded Rectangle 235"/>
          <p:cNvSpPr/>
          <p:nvPr/>
        </p:nvSpPr>
        <p:spPr>
          <a:xfrm>
            <a:off x="602188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00711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117006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838632" y="506762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950844" y="50461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09712" y="498182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77121" y="5035447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077460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4830466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2580901" y="50032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2708803" y="573258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483095" y="543228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379048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309409" y="5743314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iamond 132"/>
          <p:cNvSpPr/>
          <p:nvPr/>
        </p:nvSpPr>
        <p:spPr>
          <a:xfrm>
            <a:off x="6068104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Multiply 74"/>
          <p:cNvSpPr/>
          <p:nvPr/>
        </p:nvSpPr>
        <p:spPr>
          <a:xfrm>
            <a:off x="3602166" y="5015223"/>
            <a:ext cx="220134" cy="293512"/>
          </a:xfrm>
          <a:prstGeom prst="mathMultiply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LXBs: Handling Failures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289799" y="2020712"/>
            <a:ext cx="697840" cy="3756001"/>
            <a:chOff x="7289799" y="1515534"/>
            <a:chExt cx="697840" cy="2817001"/>
          </a:xfrm>
        </p:grpSpPr>
        <p:sp>
          <p:nvSpPr>
            <p:cNvPr id="78" name="TextBox 77"/>
            <p:cNvSpPr txBox="1"/>
            <p:nvPr/>
          </p:nvSpPr>
          <p:spPr>
            <a:xfrm>
              <a:off x="7289799" y="4055536"/>
              <a:ext cx="697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State</a:t>
              </a:r>
              <a:endParaRPr lang="en-US" dirty="0">
                <a:latin typeface="Eurostile"/>
                <a:cs typeface="Eurostile"/>
              </a:endParaRPr>
            </a:p>
          </p:txBody>
        </p:sp>
        <p:sp>
          <p:nvSpPr>
            <p:cNvPr id="79" name="Up Arrow 78"/>
            <p:cNvSpPr/>
            <p:nvPr/>
          </p:nvSpPr>
          <p:spPr>
            <a:xfrm>
              <a:off x="7397419" y="1515534"/>
              <a:ext cx="482600" cy="2573866"/>
            </a:xfrm>
            <a:prstGeom prst="upArrow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195733" y="1851382"/>
            <a:ext cx="780570" cy="3917241"/>
            <a:chOff x="8195733" y="1388536"/>
            <a:chExt cx="780570" cy="2937931"/>
          </a:xfrm>
        </p:grpSpPr>
        <p:sp>
          <p:nvSpPr>
            <p:cNvPr id="81" name="TextBox 80"/>
            <p:cNvSpPr txBox="1"/>
            <p:nvPr/>
          </p:nvSpPr>
          <p:spPr>
            <a:xfrm>
              <a:off x="8195733" y="1388536"/>
              <a:ext cx="780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Config</a:t>
              </a:r>
              <a:endParaRPr lang="en-US" dirty="0">
                <a:latin typeface="Eurostile"/>
                <a:cs typeface="Eurostile"/>
              </a:endParaRPr>
            </a:p>
          </p:txBody>
        </p:sp>
        <p:sp>
          <p:nvSpPr>
            <p:cNvPr id="82" name="Up Arrow 81"/>
            <p:cNvSpPr/>
            <p:nvPr/>
          </p:nvSpPr>
          <p:spPr>
            <a:xfrm rot="10800000">
              <a:off x="8344718" y="1752601"/>
              <a:ext cx="482600" cy="2573866"/>
            </a:xfrm>
            <a:prstGeom prst="upArrow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Connector 84"/>
          <p:cNvCxnSpPr/>
          <p:nvPr/>
        </p:nvCxnSpPr>
        <p:spPr>
          <a:xfrm flipV="1">
            <a:off x="3335240" y="5232456"/>
            <a:ext cx="860823" cy="4980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160221" y="557171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4085627" y="507834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4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7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LXBs: </a:t>
            </a:r>
            <a:r>
              <a:rPr lang="en-US" dirty="0" smtClean="0"/>
              <a:t>Some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How good is LXB-based failure localization?</a:t>
            </a:r>
          </a:p>
          <a:p>
            <a:r>
              <a:rPr lang="en-US" dirty="0" smtClean="0"/>
              <a:t>How optimal are LXB-based paths?</a:t>
            </a:r>
          </a:p>
          <a:p>
            <a:endParaRPr lang="en-US" dirty="0"/>
          </a:p>
          <a:p>
            <a:r>
              <a:rPr lang="en-US" dirty="0"/>
              <a:t>How do you optimally divide network into hierarchical </a:t>
            </a:r>
            <a:r>
              <a:rPr lang="en-US" dirty="0" err="1" smtClean="0"/>
              <a:t>subgraphs</a:t>
            </a:r>
            <a:r>
              <a:rPr lang="en-US" dirty="0" smtClean="0"/>
              <a:t> (</a:t>
            </a:r>
            <a:r>
              <a:rPr lang="en-US" dirty="0"/>
              <a:t>e.g., LXBs)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 don’t!</a:t>
            </a:r>
          </a:p>
          <a:p>
            <a:pPr lvl="1"/>
            <a:r>
              <a:rPr lang="en-US" dirty="0" smtClean="0"/>
              <a:t>Not even for evaluation (we use naïve clustering)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mechanism for </a:t>
            </a:r>
            <a:r>
              <a:rPr lang="en-US" dirty="0" smtClean="0"/>
              <a:t>entire control plane:</a:t>
            </a:r>
            <a:endParaRPr lang="en-US" dirty="0"/>
          </a:p>
          <a:p>
            <a:pPr lvl="1"/>
            <a:r>
              <a:rPr lang="en-US" dirty="0" smtClean="0"/>
              <a:t>Hopefully true </a:t>
            </a:r>
            <a:r>
              <a:rPr lang="en-US" dirty="0"/>
              <a:t>even across </a:t>
            </a:r>
            <a:r>
              <a:rPr lang="en-US" dirty="0" smtClean="0"/>
              <a:t>technologies</a:t>
            </a:r>
            <a:br>
              <a:rPr lang="en-US" dirty="0" smtClean="0"/>
            </a:br>
            <a:r>
              <a:rPr lang="en-US" dirty="0" smtClean="0"/>
              <a:t>(we </a:t>
            </a:r>
            <a:r>
              <a:rPr lang="en-US" dirty="0"/>
              <a:t>have mostly been </a:t>
            </a:r>
            <a:r>
              <a:rPr lang="en-US" dirty="0" smtClean="0"/>
              <a:t>thinking about copper)</a:t>
            </a:r>
          </a:p>
          <a:p>
            <a:r>
              <a:rPr lang="en-US" dirty="0" smtClean="0"/>
              <a:t>Standard benefits of hierarchy:</a:t>
            </a:r>
          </a:p>
          <a:p>
            <a:pPr lvl="1"/>
            <a:r>
              <a:rPr lang="en-US" dirty="0" smtClean="0"/>
              <a:t>Failures localized, churn is contained</a:t>
            </a:r>
          </a:p>
          <a:p>
            <a:pPr lvl="1"/>
            <a:r>
              <a:rPr lang="en-US" dirty="0" smtClean="0"/>
              <a:t>Maps to organizational boundaries</a:t>
            </a:r>
          </a:p>
          <a:p>
            <a:pPr lvl="1"/>
            <a:r>
              <a:rPr lang="en-US" dirty="0" smtClean="0"/>
              <a:t>Stacks arbitrarily high to meet needs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5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to provider network topologies</a:t>
            </a:r>
          </a:p>
          <a:p>
            <a:r>
              <a:rPr lang="en-US" dirty="0" smtClean="0"/>
              <a:t>Addressing regulatory boundaries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ultitechnology</a:t>
            </a:r>
            <a:r>
              <a:rPr lang="en-US" dirty="0" smtClean="0"/>
              <a:t> issues (e.g., copper, fiber, wireless)</a:t>
            </a:r>
          </a:p>
          <a:p>
            <a:r>
              <a:rPr lang="en-US" dirty="0"/>
              <a:t> </a:t>
            </a:r>
            <a:r>
              <a:rPr lang="en-US" dirty="0" smtClean="0"/>
              <a:t>… 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4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Hierarchical controller design [</a:t>
            </a:r>
            <a:r>
              <a:rPr lang="en-US" dirty="0" err="1" smtClean="0">
                <a:solidFill>
                  <a:srgbClr val="FF0000"/>
                </a:solidFill>
              </a:rPr>
              <a:t>Kandoo</a:t>
            </a:r>
            <a:r>
              <a:rPr lang="en-US" dirty="0" smtClean="0">
                <a:solidFill>
                  <a:srgbClr val="FF0000"/>
                </a:solidFill>
              </a:rPr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/>
                <a:cs typeface="Arial"/>
              </a:rPr>
              <a:t>Kandoo</a:t>
            </a:r>
            <a:r>
              <a:rPr lang="en-US" dirty="0" smtClean="0">
                <a:latin typeface="Arial"/>
                <a:cs typeface="Arial"/>
              </a:rPr>
              <a:t>: The IDEA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1858492" y="2683371"/>
            <a:ext cx="7143750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200">
                <a:solidFill>
                  <a:srgbClr val="1F1F1F"/>
                </a:solidFill>
                <a:ea typeface="ＭＳ Ｐゴシック" charset="0"/>
              </a:rPr>
              <a:t>OFFLOADING</a:t>
            </a:r>
          </a:p>
          <a:p>
            <a:pPr algn="l"/>
            <a:r>
              <a:rPr lang="en-US" sz="4200">
                <a:solidFill>
                  <a:srgbClr val="BC0000"/>
                </a:solidFill>
                <a:ea typeface="ＭＳ Ｐゴシック" charset="0"/>
              </a:rPr>
              <a:t>   LOCAL CONTROL APPS</a:t>
            </a:r>
          </a:p>
          <a:p>
            <a:pPr algn="l"/>
            <a:r>
              <a:rPr lang="en-US" sz="4200">
                <a:solidFill>
                  <a:srgbClr val="BC0000"/>
                </a:solidFill>
                <a:ea typeface="ＭＳ Ｐゴシック" charset="0"/>
              </a:rPr>
              <a:t>      </a:t>
            </a:r>
            <a:r>
              <a:rPr lang="en-US" sz="4200">
                <a:solidFill>
                  <a:srgbClr val="1F1F1F"/>
                </a:solidFill>
                <a:ea typeface="ＭＳ Ｐゴシック" charset="0"/>
              </a:rPr>
              <a:t>TO</a:t>
            </a:r>
            <a:endParaRPr lang="en-US" sz="4200">
              <a:solidFill>
                <a:srgbClr val="BC0000"/>
              </a:solidFill>
              <a:ea typeface="ＭＳ Ｐゴシック" charset="0"/>
            </a:endParaRPr>
          </a:p>
          <a:p>
            <a:pPr algn="l"/>
            <a:r>
              <a:rPr lang="en-US" sz="4200">
                <a:ea typeface="ＭＳ Ｐゴシック" charset="0"/>
              </a:rPr>
              <a:t>        </a:t>
            </a:r>
            <a:r>
              <a:rPr lang="en-US" sz="4200">
                <a:solidFill>
                  <a:srgbClr val="BC0000"/>
                </a:solidFill>
                <a:ea typeface="ＭＳ Ｐゴシック" charset="0"/>
              </a:rPr>
              <a:t>LOCAL RESOURCES</a:t>
            </a:r>
            <a:r>
              <a:rPr lang="en-US" sz="4200">
                <a:solidFill>
                  <a:srgbClr val="1F1F1F"/>
                </a:solidFill>
                <a:ea typeface="ＭＳ Ｐゴシック" charset="0"/>
              </a:rPr>
              <a:t>.</a:t>
            </a:r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1010172" y="3459138"/>
            <a:ext cx="1429866" cy="973336"/>
            <a:chOff x="0" y="0"/>
            <a:chExt cx="1280" cy="871"/>
          </a:xfrm>
        </p:grpSpPr>
        <p:sp>
          <p:nvSpPr>
            <p:cNvPr id="39945" name="Freeform 3"/>
            <p:cNvSpPr>
              <a:spLocks/>
            </p:cNvSpPr>
            <p:nvPr/>
          </p:nvSpPr>
          <p:spPr bwMode="auto">
            <a:xfrm rot="4481594" flipH="1">
              <a:off x="384" y="-122"/>
              <a:ext cx="520" cy="1111"/>
            </a:xfrm>
            <a:custGeom>
              <a:avLst/>
              <a:gdLst>
                <a:gd name="T0" fmla="*/ 0 w 19716"/>
                <a:gd name="T1" fmla="*/ 1106 h 20686"/>
                <a:gd name="T2" fmla="*/ 299 w 19716"/>
                <a:gd name="T3" fmla="*/ 917 h 20686"/>
                <a:gd name="T4" fmla="*/ 507 w 19716"/>
                <a:gd name="T5" fmla="*/ 512 h 20686"/>
                <a:gd name="T6" fmla="*/ 38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946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18406">
              <a:off x="56" y="143"/>
              <a:ext cx="1168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0" name="Rectangle 6"/>
          <p:cNvSpPr>
            <a:spLocks/>
          </p:cNvSpPr>
          <p:nvPr/>
        </p:nvSpPr>
        <p:spPr bwMode="auto">
          <a:xfrm rot="-224288">
            <a:off x="181943" y="4392291"/>
            <a:ext cx="2411016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Applications that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 do not need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the network-wide state.</a:t>
            </a:r>
          </a:p>
        </p:txBody>
      </p:sp>
      <p:grpSp>
        <p:nvGrpSpPr>
          <p:cNvPr id="39941" name="Group 9"/>
          <p:cNvGrpSpPr>
            <a:grpSpLocks/>
          </p:cNvGrpSpPr>
          <p:nvPr/>
        </p:nvGrpSpPr>
        <p:grpSpPr bwMode="auto">
          <a:xfrm>
            <a:off x="7202910" y="5099968"/>
            <a:ext cx="617264" cy="1020217"/>
            <a:chOff x="0" y="0"/>
            <a:chExt cx="552" cy="913"/>
          </a:xfrm>
        </p:grpSpPr>
        <p:sp>
          <p:nvSpPr>
            <p:cNvPr id="39943" name="Freeform 7"/>
            <p:cNvSpPr>
              <a:spLocks/>
            </p:cNvSpPr>
            <p:nvPr/>
          </p:nvSpPr>
          <p:spPr bwMode="auto">
            <a:xfrm rot="575325">
              <a:off x="92" y="56"/>
              <a:ext cx="320" cy="800"/>
            </a:xfrm>
            <a:custGeom>
              <a:avLst/>
              <a:gdLst>
                <a:gd name="T0" fmla="*/ 0 w 19716"/>
                <a:gd name="T1" fmla="*/ 796 h 20686"/>
                <a:gd name="T2" fmla="*/ 184 w 19716"/>
                <a:gd name="T3" fmla="*/ 660 h 20686"/>
                <a:gd name="T4" fmla="*/ 312 w 19716"/>
                <a:gd name="T5" fmla="*/ 369 h 20686"/>
                <a:gd name="T6" fmla="*/ 236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944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5325">
              <a:off x="68" y="28"/>
              <a:ext cx="416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2" name="Rectangle 10"/>
          <p:cNvSpPr>
            <a:spLocks/>
          </p:cNvSpPr>
          <p:nvPr/>
        </p:nvSpPr>
        <p:spPr bwMode="auto">
          <a:xfrm rot="-224288">
            <a:off x="5650260" y="5699373"/>
            <a:ext cx="168771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Resources 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close to switches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4661297" y="2080617"/>
            <a:ext cx="3964781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25056" indent="-401822">
              <a:spcBef>
                <a:spcPts val="3234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 sz="2500">
                <a:solidFill>
                  <a:srgbClr val="1F1F1F"/>
                </a:solidFill>
                <a:latin typeface="Arial" charset="0"/>
                <a:ea typeface="ＭＳ Ｐゴシック" charset="0"/>
                <a:sym typeface="Gill Sans Light" charset="0"/>
              </a:rPr>
              <a:t>But, there are </a:t>
            </a:r>
            <a:r>
              <a:rPr lang="en-US" sz="2500">
                <a:solidFill>
                  <a:srgbClr val="1584C6"/>
                </a:solidFill>
                <a:latin typeface="Arial" charset="0"/>
                <a:ea typeface="ＭＳ Ｐゴシック" charset="0"/>
                <a:sym typeface="Gill Sans Light" charset="0"/>
              </a:rPr>
              <a:t>many apps</a:t>
            </a:r>
            <a:r>
              <a:rPr lang="en-US" sz="2500">
                <a:solidFill>
                  <a:srgbClr val="1F1F1F"/>
                </a:solidFill>
                <a:latin typeface="Arial" charset="0"/>
                <a:ea typeface="ＭＳ Ｐゴシック" charset="0"/>
                <a:sym typeface="Gill Sans Light" charset="0"/>
              </a:rPr>
              <a:t> that are </a:t>
            </a:r>
            <a:r>
              <a:rPr lang="en-US" sz="2500">
                <a:solidFill>
                  <a:srgbClr val="1584C6"/>
                </a:solidFill>
                <a:latin typeface="Arial" charset="0"/>
                <a:ea typeface="ＭＳ Ｐゴシック" charset="0"/>
                <a:sym typeface="Gill Sans Light" charset="0"/>
              </a:rPr>
              <a:t>local in scope</a:t>
            </a:r>
            <a:r>
              <a:rPr lang="en-US" sz="2500">
                <a:solidFill>
                  <a:srgbClr val="1F1F1F"/>
                </a:solidFill>
                <a:latin typeface="Arial" charset="0"/>
                <a:ea typeface="ＭＳ Ｐゴシック" charset="0"/>
              </a:rPr>
              <a:t>:</a:t>
            </a:r>
            <a:endParaRPr lang="en-US" sz="2500">
              <a:solidFill>
                <a:srgbClr val="1F1F1F"/>
              </a:solidFill>
              <a:latin typeface="Arial" charset="0"/>
              <a:ea typeface="ＭＳ Ｐゴシック" charset="0"/>
              <a:sym typeface="Gill Sans Light" charset="0"/>
            </a:endParaRPr>
          </a:p>
          <a:p>
            <a:pPr marL="937584" lvl="1" indent="-401822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BC0000"/>
                </a:solidFill>
                <a:latin typeface="Arial" charset="0"/>
                <a:ea typeface="ＭＳ Ｐゴシック" charset="0"/>
                <a:sym typeface="Gill Sans Light" charset="0"/>
              </a:rPr>
              <a:t>Applications</a:t>
            </a:r>
            <a:r>
              <a:rPr lang="en-US">
                <a:solidFill>
                  <a:srgbClr val="1F1F1F"/>
                </a:solidFill>
                <a:latin typeface="Arial" charset="0"/>
                <a:ea typeface="ＭＳ Ｐゴシック" charset="0"/>
                <a:sym typeface="Gill Sans Light" charset="0"/>
              </a:rPr>
              <a:t> that require </a:t>
            </a:r>
            <a:r>
              <a:rPr lang="en-US">
                <a:solidFill>
                  <a:srgbClr val="BC0000"/>
                </a:solidFill>
                <a:latin typeface="Arial" charset="0"/>
                <a:ea typeface="ＭＳ Ｐゴシック" charset="0"/>
                <a:sym typeface="Gill Sans Light" charset="0"/>
              </a:rPr>
              <a:t>only local switch state</a:t>
            </a:r>
            <a:r>
              <a:rPr lang="en-US">
                <a:solidFill>
                  <a:srgbClr val="1F1F1F"/>
                </a:solidFill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Local Apps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899" y="2080617"/>
            <a:ext cx="3964781" cy="4018359"/>
          </a:xfrm>
        </p:spPr>
        <p:txBody>
          <a:bodyPr anchor="t"/>
          <a:lstStyle/>
          <a:p>
            <a:pPr marL="625056">
              <a:defRPr/>
            </a:pPr>
            <a:r>
              <a:rPr lang="en-US" sz="2500">
                <a:latin typeface="Arial"/>
                <a:cs typeface="Arial"/>
              </a:rPr>
              <a:t>An assumption in distributed controllers:</a:t>
            </a:r>
          </a:p>
          <a:p>
            <a:pPr marL="937584" lvl="1">
              <a:defRPr/>
            </a:pPr>
            <a:r>
              <a:rPr lang="en-US" sz="1800">
                <a:latin typeface="Arial"/>
                <a:cs typeface="Arial"/>
              </a:rPr>
              <a:t>All control apps require the network-wide state.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2437805" y="4009430"/>
            <a:ext cx="1259086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Controller</a:t>
            </a:r>
          </a:p>
        </p:txBody>
      </p:sp>
      <p:grpSp>
        <p:nvGrpSpPr>
          <p:cNvPr id="41989" name="Group 7"/>
          <p:cNvGrpSpPr>
            <a:grpSpLocks/>
          </p:cNvGrpSpPr>
          <p:nvPr/>
        </p:nvGrpSpPr>
        <p:grpSpPr bwMode="auto">
          <a:xfrm>
            <a:off x="1777008" y="4174629"/>
            <a:ext cx="777999" cy="746745"/>
            <a:chOff x="0" y="0"/>
            <a:chExt cx="696" cy="668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 rot="2930585" flipH="1">
              <a:off x="270" y="72"/>
              <a:ext cx="208" cy="584"/>
            </a:xfrm>
            <a:custGeom>
              <a:avLst/>
              <a:gdLst>
                <a:gd name="T0" fmla="*/ 0 w 19716"/>
                <a:gd name="T1" fmla="*/ 581 h 20686"/>
                <a:gd name="T2" fmla="*/ 120 w 19716"/>
                <a:gd name="T3" fmla="*/ 482 h 20686"/>
                <a:gd name="T4" fmla="*/ 203 w 19716"/>
                <a:gd name="T5" fmla="*/ 269 h 20686"/>
                <a:gd name="T6" fmla="*/ 15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" name="Pictur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69415">
              <a:off x="32" y="166"/>
              <a:ext cx="6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0" name="Group 10"/>
          <p:cNvGrpSpPr>
            <a:grpSpLocks/>
          </p:cNvGrpSpPr>
          <p:nvPr/>
        </p:nvGrpSpPr>
        <p:grpSpPr bwMode="auto">
          <a:xfrm>
            <a:off x="3664521" y="4189140"/>
            <a:ext cx="627311" cy="796975"/>
            <a:chOff x="0" y="0"/>
            <a:chExt cx="561" cy="713"/>
          </a:xfrm>
        </p:grpSpPr>
        <p:sp>
          <p:nvSpPr>
            <p:cNvPr id="42008" name="Freeform 8"/>
            <p:cNvSpPr>
              <a:spLocks/>
            </p:cNvSpPr>
            <p:nvPr/>
          </p:nvSpPr>
          <p:spPr bwMode="auto">
            <a:xfrm rot="9376096" flipH="1">
              <a:off x="140" y="80"/>
              <a:ext cx="208" cy="584"/>
            </a:xfrm>
            <a:custGeom>
              <a:avLst/>
              <a:gdLst>
                <a:gd name="T0" fmla="*/ 0 w 19716"/>
                <a:gd name="T1" fmla="*/ 581 h 20686"/>
                <a:gd name="T2" fmla="*/ 120 w 19716"/>
                <a:gd name="T3" fmla="*/ 482 h 20686"/>
                <a:gd name="T4" fmla="*/ 203 w 19716"/>
                <a:gd name="T5" fmla="*/ 269 h 20686"/>
                <a:gd name="T6" fmla="*/ 15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09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3904">
              <a:off x="112" y="40"/>
              <a:ext cx="33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1" name="Group 13"/>
          <p:cNvGrpSpPr>
            <a:grpSpLocks/>
          </p:cNvGrpSpPr>
          <p:nvPr/>
        </p:nvGrpSpPr>
        <p:grpSpPr bwMode="auto">
          <a:xfrm>
            <a:off x="2529334" y="5123408"/>
            <a:ext cx="772418" cy="530201"/>
            <a:chOff x="0" y="0"/>
            <a:chExt cx="692" cy="475"/>
          </a:xfrm>
        </p:grpSpPr>
        <p:sp>
          <p:nvSpPr>
            <p:cNvPr id="4" name="Freeform 11"/>
            <p:cNvSpPr>
              <a:spLocks/>
            </p:cNvSpPr>
            <p:nvPr/>
          </p:nvSpPr>
          <p:spPr bwMode="auto">
            <a:xfrm rot="16968126" flipH="1">
              <a:off x="250" y="-90"/>
              <a:ext cx="208" cy="583"/>
            </a:xfrm>
            <a:custGeom>
              <a:avLst/>
              <a:gdLst>
                <a:gd name="T0" fmla="*/ 0 w 19716"/>
                <a:gd name="T1" fmla="*/ 580 h 20686"/>
                <a:gd name="T2" fmla="*/ 120 w 19716"/>
                <a:gd name="T3" fmla="*/ 481 h 20686"/>
                <a:gd name="T4" fmla="*/ 203 w 19716"/>
                <a:gd name="T5" fmla="*/ 269 h 20686"/>
                <a:gd name="T6" fmla="*/ 15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8125">
              <a:off x="30" y="65"/>
              <a:ext cx="63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8" name="AutoShape 14"/>
          <p:cNvSpPr>
            <a:spLocks/>
          </p:cNvSpPr>
          <p:nvPr/>
        </p:nvSpPr>
        <p:spPr bwMode="auto">
          <a:xfrm>
            <a:off x="1330523" y="4902399"/>
            <a:ext cx="1259086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Controller</a:t>
            </a:r>
          </a:p>
        </p:txBody>
      </p:sp>
      <p:sp>
        <p:nvSpPr>
          <p:cNvPr id="41999" name="AutoShape 15"/>
          <p:cNvSpPr>
            <a:spLocks/>
          </p:cNvSpPr>
          <p:nvPr/>
        </p:nvSpPr>
        <p:spPr bwMode="auto">
          <a:xfrm>
            <a:off x="3277195" y="4893469"/>
            <a:ext cx="1223367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Controller</a:t>
            </a:r>
          </a:p>
        </p:txBody>
      </p:sp>
      <p:sp>
        <p:nvSpPr>
          <p:cNvPr id="42000" name="AutoShape 16"/>
          <p:cNvSpPr>
            <a:spLocks/>
          </p:cNvSpPr>
          <p:nvPr/>
        </p:nvSpPr>
        <p:spPr bwMode="auto">
          <a:xfrm>
            <a:off x="2277070" y="3714750"/>
            <a:ext cx="598289" cy="410766"/>
          </a:xfrm>
          <a:prstGeom prst="roundRect">
            <a:avLst>
              <a:gd name="adj" fmla="val 32606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App</a:t>
            </a:r>
          </a:p>
        </p:txBody>
      </p:sp>
      <p:sp>
        <p:nvSpPr>
          <p:cNvPr id="42001" name="AutoShape 17"/>
          <p:cNvSpPr>
            <a:spLocks/>
          </p:cNvSpPr>
          <p:nvPr/>
        </p:nvSpPr>
        <p:spPr bwMode="auto">
          <a:xfrm>
            <a:off x="1134070" y="4625578"/>
            <a:ext cx="598289" cy="410766"/>
          </a:xfrm>
          <a:prstGeom prst="roundRect">
            <a:avLst>
              <a:gd name="adj" fmla="val 32606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App</a:t>
            </a:r>
          </a:p>
        </p:txBody>
      </p:sp>
      <p:sp>
        <p:nvSpPr>
          <p:cNvPr id="42002" name="AutoShape 18"/>
          <p:cNvSpPr>
            <a:spLocks/>
          </p:cNvSpPr>
          <p:nvPr/>
        </p:nvSpPr>
        <p:spPr bwMode="auto">
          <a:xfrm>
            <a:off x="4018359" y="5295305"/>
            <a:ext cx="598289" cy="410766"/>
          </a:xfrm>
          <a:prstGeom prst="roundRect">
            <a:avLst>
              <a:gd name="adj" fmla="val 32606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App</a:t>
            </a:r>
          </a:p>
        </p:txBody>
      </p:sp>
      <p:sp>
        <p:nvSpPr>
          <p:cNvPr id="42003" name="AutoShape 19"/>
          <p:cNvSpPr>
            <a:spLocks/>
          </p:cNvSpPr>
          <p:nvPr/>
        </p:nvSpPr>
        <p:spPr bwMode="auto">
          <a:xfrm>
            <a:off x="1143000" y="5956102"/>
            <a:ext cx="3402211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2004" name="AutoShape 20"/>
          <p:cNvSpPr>
            <a:spLocks/>
          </p:cNvSpPr>
          <p:nvPr/>
        </p:nvSpPr>
        <p:spPr bwMode="auto">
          <a:xfrm>
            <a:off x="1232297" y="6045399"/>
            <a:ext cx="3402211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2005" name="AutoShape 21"/>
          <p:cNvSpPr>
            <a:spLocks/>
          </p:cNvSpPr>
          <p:nvPr/>
        </p:nvSpPr>
        <p:spPr bwMode="auto">
          <a:xfrm>
            <a:off x="1321594" y="6134695"/>
            <a:ext cx="3402211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Switches</a:t>
            </a:r>
          </a:p>
        </p:txBody>
      </p:sp>
      <p:sp>
        <p:nvSpPr>
          <p:cNvPr id="42006" name="AutoShape 22"/>
          <p:cNvSpPr>
            <a:spLocks/>
          </p:cNvSpPr>
          <p:nvPr/>
        </p:nvSpPr>
        <p:spPr bwMode="auto">
          <a:xfrm>
            <a:off x="5661422" y="5054203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2007" name="AutoShape 23"/>
          <p:cNvSpPr>
            <a:spLocks/>
          </p:cNvSpPr>
          <p:nvPr/>
        </p:nvSpPr>
        <p:spPr bwMode="auto">
          <a:xfrm>
            <a:off x="7134820" y="5813227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pic>
        <p:nvPicPr>
          <p:cNvPr id="6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6202784" y="5456039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7765480" y="5456039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0" name="AutoShape 26"/>
          <p:cNvSpPr>
            <a:spLocks/>
          </p:cNvSpPr>
          <p:nvPr/>
        </p:nvSpPr>
        <p:spPr bwMode="auto">
          <a:xfrm>
            <a:off x="7206258" y="5054203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2011" name="AutoShape 27"/>
          <p:cNvSpPr>
            <a:spLocks/>
          </p:cNvSpPr>
          <p:nvPr/>
        </p:nvSpPr>
        <p:spPr bwMode="auto">
          <a:xfrm>
            <a:off x="5625703" y="5813227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1312664" y="1794867"/>
            <a:ext cx="650974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2506" tIns="62506" rIns="62506" bIns="62506"/>
          <a:lstStyle/>
          <a:p>
            <a:pPr marL="267881" indent="-267881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 sz="24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Local applications</a:t>
            </a:r>
            <a:r>
              <a:rPr lang="en-US" sz="2400">
                <a:solidFill>
                  <a:srgbClr val="1F1F1F"/>
                </a:solidFill>
                <a:ea typeface="ＭＳ Ｐゴシック" charset="0"/>
              </a:rPr>
              <a:t>:</a:t>
            </a:r>
            <a:endParaRPr lang="en-US" sz="2400">
              <a:solidFill>
                <a:srgbClr val="1F1F1F"/>
              </a:solidFill>
              <a:latin typeface="Gill Sans Light" charset="0"/>
              <a:ea typeface="ＭＳ Ｐゴシック" charset="0"/>
              <a:sym typeface="Gill Sans Light" charset="0"/>
            </a:endParaRPr>
          </a:p>
          <a:p>
            <a:pPr marL="267881" indent="-267881">
              <a:spcBef>
                <a:spcPts val="1687"/>
              </a:spcBef>
              <a:buClr>
                <a:srgbClr val="8300CB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8300CB"/>
                </a:solidFill>
                <a:latin typeface="Gill Sans Light" charset="0"/>
                <a:ea typeface="ＭＳ Ｐゴシック" charset="0"/>
                <a:sym typeface="Gill Sans Light" charset="0"/>
              </a:rPr>
              <a:t>Learning Switch</a:t>
            </a:r>
          </a:p>
          <a:p>
            <a:pPr marL="267881" indent="-267881">
              <a:spcBef>
                <a:spcPts val="1687"/>
              </a:spcBef>
              <a:buClr>
                <a:srgbClr val="4D7F00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4D7F00"/>
                </a:solidFill>
                <a:latin typeface="Gill Sans Light" charset="0"/>
                <a:ea typeface="ＭＳ Ｐゴシック" charset="0"/>
                <a:sym typeface="Gill Sans Light" charset="0"/>
              </a:rPr>
              <a:t>Local Policy Enforcer</a:t>
            </a:r>
          </a:p>
          <a:p>
            <a:pPr marL="267881" indent="-267881">
              <a:spcBef>
                <a:spcPts val="1687"/>
              </a:spcBef>
              <a:buClr>
                <a:srgbClr val="FA7500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FA7500"/>
                </a:solidFill>
                <a:latin typeface="Gill Sans Light" charset="0"/>
                <a:ea typeface="ＭＳ Ｐゴシック" charset="0"/>
                <a:sym typeface="Gill Sans Light" charset="0"/>
              </a:rPr>
              <a:t>Link Discovery</a:t>
            </a:r>
          </a:p>
          <a:p>
            <a:pPr marL="267881" indent="-267881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endParaRPr lang="en-US">
              <a:solidFill>
                <a:srgbClr val="1F1F1F"/>
              </a:solidFill>
              <a:latin typeface="Gill Sans Light" charset="0"/>
              <a:ea typeface="ＭＳ Ｐゴシック" charset="0"/>
              <a:sym typeface="Gill Sans Light" charset="0"/>
            </a:endParaRPr>
          </a:p>
          <a:p>
            <a:pPr marL="267881" indent="-267881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 sz="24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Local components</a:t>
            </a:r>
            <a:r>
              <a:rPr lang="en-US" sz="24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in control applications</a:t>
            </a:r>
            <a:r>
              <a:rPr lang="en-US" sz="2400">
                <a:solidFill>
                  <a:srgbClr val="1F1F1F"/>
                </a:solidFill>
                <a:ea typeface="ＭＳ Ｐゴシック" charset="0"/>
              </a:rPr>
              <a:t>:</a:t>
            </a:r>
            <a:endParaRPr lang="en-US" sz="2400">
              <a:solidFill>
                <a:srgbClr val="1F1F1F"/>
              </a:solidFill>
              <a:latin typeface="Gill Sans Light" charset="0"/>
              <a:ea typeface="ＭＳ Ｐゴシック" charset="0"/>
              <a:sym typeface="Gill Sans Light" charset="0"/>
            </a:endParaRPr>
          </a:p>
          <a:p>
            <a:pPr marL="267881" indent="-267881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Elephant Flow Detection</a:t>
            </a:r>
            <a:r>
              <a:rPr lang="en-US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in an </a:t>
            </a:r>
            <a:r>
              <a:rPr lang="en-US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Elephant Flow Rerouting</a:t>
            </a:r>
            <a:r>
              <a:rPr lang="en-US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application.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  <a:cs typeface="Arial"/>
              </a:rPr>
              <a:t>Local apps.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 rot="-187326">
            <a:off x="699316" y="3884716"/>
            <a:ext cx="275927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Local apps have </a:t>
            </a:r>
            <a:r>
              <a:rPr lang="en-US" dirty="0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implicit parallelism</a:t>
            </a:r>
            <a:r>
              <a:rPr lang="en-US" dirty="0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3032746" y="4347642"/>
            <a:ext cx="533549" cy="630659"/>
            <a:chOff x="0" y="0"/>
            <a:chExt cx="477" cy="564"/>
          </a:xfrm>
        </p:grpSpPr>
        <p:sp>
          <p:nvSpPr>
            <p:cNvPr id="2" name="Freeform 4"/>
            <p:cNvSpPr>
              <a:spLocks/>
            </p:cNvSpPr>
            <p:nvPr/>
          </p:nvSpPr>
          <p:spPr bwMode="auto">
            <a:xfrm rot="9623460" flipH="1">
              <a:off x="106" y="87"/>
              <a:ext cx="192" cy="424"/>
            </a:xfrm>
            <a:custGeom>
              <a:avLst/>
              <a:gdLst>
                <a:gd name="T0" fmla="*/ 0 w 19716"/>
                <a:gd name="T1" fmla="*/ 422 h 20686"/>
                <a:gd name="T2" fmla="*/ 111 w 19716"/>
                <a:gd name="T3" fmla="*/ 350 h 20686"/>
                <a:gd name="T4" fmla="*/ 187 w 19716"/>
                <a:gd name="T5" fmla="*/ 195 h 20686"/>
                <a:gd name="T6" fmla="*/ 142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6539">
              <a:off x="70" y="42"/>
              <a:ext cx="33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3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2139777" y="5357812"/>
            <a:ext cx="178594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3702472" y="5339953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6827863" y="5339953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5265167" y="5339953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AutoShape 11"/>
          <p:cNvSpPr>
            <a:spLocks/>
          </p:cNvSpPr>
          <p:nvPr/>
        </p:nvSpPr>
        <p:spPr bwMode="auto">
          <a:xfrm>
            <a:off x="1598414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>
            <a:off x="3089672" y="5715000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3021" name="AutoShape 13"/>
          <p:cNvSpPr>
            <a:spLocks/>
          </p:cNvSpPr>
          <p:nvPr/>
        </p:nvSpPr>
        <p:spPr bwMode="auto">
          <a:xfrm>
            <a:off x="3161109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>
            <a:off x="1526977" y="5715000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3023" name="AutoShape 15"/>
          <p:cNvSpPr>
            <a:spLocks/>
          </p:cNvSpPr>
          <p:nvPr/>
        </p:nvSpPr>
        <p:spPr bwMode="auto">
          <a:xfrm>
            <a:off x="4723805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3024" name="AutoShape 16"/>
          <p:cNvSpPr>
            <a:spLocks/>
          </p:cNvSpPr>
          <p:nvPr/>
        </p:nvSpPr>
        <p:spPr bwMode="auto">
          <a:xfrm>
            <a:off x="4652367" y="5715000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3025" name="AutoShape 17"/>
          <p:cNvSpPr>
            <a:spLocks/>
          </p:cNvSpPr>
          <p:nvPr/>
        </p:nvSpPr>
        <p:spPr bwMode="auto">
          <a:xfrm>
            <a:off x="6286500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3026" name="AutoShape 18"/>
          <p:cNvSpPr>
            <a:spLocks/>
          </p:cNvSpPr>
          <p:nvPr/>
        </p:nvSpPr>
        <p:spPr bwMode="auto">
          <a:xfrm>
            <a:off x="6215062" y="5715000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/>
          </p:cNvSpPr>
          <p:nvPr/>
        </p:nvSpPr>
        <p:spPr bwMode="auto">
          <a:xfrm>
            <a:off x="1384102" y="4429125"/>
            <a:ext cx="1678781" cy="1785938"/>
          </a:xfrm>
          <a:prstGeom prst="roundRect">
            <a:avLst>
              <a:gd name="adj" fmla="val 797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>
              <a:defRPr/>
            </a:pPr>
            <a:r>
              <a:rPr lang="en-US" sz="1900" i="1">
                <a:solidFill>
                  <a:srgbClr val="4C4C4C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End-Host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Local Resources</a:t>
            </a:r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6607969" y="4438054"/>
            <a:ext cx="1750219" cy="1785938"/>
          </a:xfrm>
          <a:prstGeom prst="roundRect">
            <a:avLst>
              <a:gd name="adj" fmla="val 7653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>
              <a:defRPr/>
            </a:pPr>
            <a:r>
              <a:rPr lang="en-US" sz="1900" i="1">
                <a:solidFill>
                  <a:srgbClr val="4C4C4C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6751961" y="5511909"/>
            <a:ext cx="1395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>
                <a:latin typeface="Gill Sans Light" charset="0"/>
                <a:ea typeface="ＭＳ Ｐゴシック" charset="0"/>
                <a:sym typeface="Gill Sans Light" charset="0"/>
              </a:rPr>
              <a:t>Programmable</a:t>
            </a:r>
          </a:p>
          <a:p>
            <a:r>
              <a:rPr lang="en-US" sz="1900">
                <a:latin typeface="Gill Sans Light" charset="0"/>
                <a:ea typeface="ＭＳ Ｐゴシック" charset="0"/>
                <a:sym typeface="Gill Sans Light" charset="0"/>
              </a:rPr>
              <a:t>Switch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 rot="-187326">
            <a:off x="109389" y="3612059"/>
            <a:ext cx="275927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On the same hosts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running software switches.</a:t>
            </a:r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2398738" y="3758283"/>
            <a:ext cx="533549" cy="630659"/>
            <a:chOff x="0" y="0"/>
            <a:chExt cx="477" cy="564"/>
          </a:xfrm>
        </p:grpSpPr>
        <p:sp>
          <p:nvSpPr>
            <p:cNvPr id="2" name="Freeform 6"/>
            <p:cNvSpPr>
              <a:spLocks/>
            </p:cNvSpPr>
            <p:nvPr/>
          </p:nvSpPr>
          <p:spPr bwMode="auto">
            <a:xfrm rot="9623460" flipH="1">
              <a:off x="106" y="87"/>
              <a:ext cx="192" cy="424"/>
            </a:xfrm>
            <a:custGeom>
              <a:avLst/>
              <a:gdLst>
                <a:gd name="T0" fmla="*/ 0 w 19716"/>
                <a:gd name="T1" fmla="*/ 422 h 20686"/>
                <a:gd name="T2" fmla="*/ 111 w 19716"/>
                <a:gd name="T3" fmla="*/ 350 h 20686"/>
                <a:gd name="T4" fmla="*/ 187 w 19716"/>
                <a:gd name="T5" fmla="*/ 195 h 20686"/>
                <a:gd name="T6" fmla="*/ 142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6539">
              <a:off x="70" y="42"/>
              <a:ext cx="33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5" name="Rectangle 9"/>
          <p:cNvSpPr>
            <a:spLocks/>
          </p:cNvSpPr>
          <p:nvPr/>
        </p:nvSpPr>
        <p:spPr bwMode="auto">
          <a:xfrm rot="38991">
            <a:off x="6576715" y="3401095"/>
            <a:ext cx="225921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Inside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programmable switches.</a:t>
            </a: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6211714" y="3794002"/>
            <a:ext cx="552524" cy="644053"/>
            <a:chOff x="0" y="0"/>
            <a:chExt cx="495" cy="577"/>
          </a:xfrm>
        </p:grpSpPr>
        <p:sp>
          <p:nvSpPr>
            <p:cNvPr id="4" name="Freeform 10"/>
            <p:cNvSpPr>
              <a:spLocks/>
            </p:cNvSpPr>
            <p:nvPr/>
          </p:nvSpPr>
          <p:spPr bwMode="auto">
            <a:xfrm rot="9623460">
              <a:off x="174" y="63"/>
              <a:ext cx="224" cy="432"/>
            </a:xfrm>
            <a:custGeom>
              <a:avLst/>
              <a:gdLst>
                <a:gd name="T0" fmla="*/ 0 w 19716"/>
                <a:gd name="T1" fmla="*/ 430 h 20686"/>
                <a:gd name="T2" fmla="*/ 129 w 19716"/>
                <a:gd name="T3" fmla="*/ 356 h 20686"/>
                <a:gd name="T4" fmla="*/ 218 w 19716"/>
                <a:gd name="T5" fmla="*/ 199 h 20686"/>
                <a:gd name="T6" fmla="*/ 165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6539">
              <a:off x="71" y="44"/>
              <a:ext cx="352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3"/>
          <p:cNvSpPr>
            <a:spLocks/>
          </p:cNvSpPr>
          <p:nvPr/>
        </p:nvSpPr>
        <p:spPr bwMode="auto">
          <a:xfrm>
            <a:off x="1000125" y="2156519"/>
            <a:ext cx="7143750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87"/>
              </a:spcBef>
            </a:pPr>
            <a:r>
              <a:rPr lang="en-US" sz="24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We can </a:t>
            </a:r>
            <a:r>
              <a:rPr lang="en-US" sz="2400">
                <a:solidFill>
                  <a:srgbClr val="1584C6"/>
                </a:solidFill>
                <a:latin typeface="Gill Sans Light" charset="0"/>
                <a:ea typeface="ＭＳ Ｐゴシック" charset="0"/>
                <a:sym typeface="Gill Sans Light" charset="0"/>
              </a:rPr>
              <a:t>offload</a:t>
            </a:r>
            <a:r>
              <a:rPr lang="en-US" sz="24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local apps to computing resources </a:t>
            </a:r>
            <a:r>
              <a:rPr lang="en-US" sz="2400">
                <a:solidFill>
                  <a:srgbClr val="1584C6"/>
                </a:solidFill>
                <a:latin typeface="Gill Sans Light" charset="0"/>
                <a:ea typeface="ＭＳ Ｐゴシック" charset="0"/>
                <a:sym typeface="Gill Sans Light" charset="0"/>
              </a:rPr>
              <a:t>next to switches</a:t>
            </a:r>
            <a:r>
              <a:rPr lang="en-US" sz="2400">
                <a:solidFill>
                  <a:srgbClr val="1F1F1F"/>
                </a:solidFill>
                <a:ea typeface="ＭＳ Ｐゴシック" charset="0"/>
              </a:rPr>
              <a:t>.</a:t>
            </a:r>
          </a:p>
        </p:txBody>
      </p:sp>
      <p:sp>
        <p:nvSpPr>
          <p:cNvPr id="45070" name="AutoShape 14"/>
          <p:cNvSpPr>
            <a:spLocks/>
          </p:cNvSpPr>
          <p:nvPr/>
        </p:nvSpPr>
        <p:spPr bwMode="auto">
          <a:xfrm>
            <a:off x="1598414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5071" name="AutoShape 15"/>
          <p:cNvSpPr>
            <a:spLocks/>
          </p:cNvSpPr>
          <p:nvPr/>
        </p:nvSpPr>
        <p:spPr bwMode="auto">
          <a:xfrm>
            <a:off x="1526977" y="5527477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Soft. Switch</a:t>
            </a:r>
          </a:p>
        </p:txBody>
      </p:sp>
      <p:sp>
        <p:nvSpPr>
          <p:cNvPr id="45072" name="AutoShape 16"/>
          <p:cNvSpPr>
            <a:spLocks/>
          </p:cNvSpPr>
          <p:nvPr/>
        </p:nvSpPr>
        <p:spPr bwMode="auto">
          <a:xfrm>
            <a:off x="3768328" y="4500562"/>
            <a:ext cx="1678781" cy="973336"/>
          </a:xfrm>
          <a:prstGeom prst="roundRect">
            <a:avLst>
              <a:gd name="adj" fmla="val 13759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>
              <a:defRPr/>
            </a:pPr>
            <a:r>
              <a:rPr lang="en-US" sz="1900" i="1">
                <a:solidFill>
                  <a:srgbClr val="4C4C4C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End-Host</a:t>
            </a:r>
          </a:p>
        </p:txBody>
      </p:sp>
      <p:sp>
        <p:nvSpPr>
          <p:cNvPr id="45073" name="Rectangle 17"/>
          <p:cNvSpPr>
            <a:spLocks/>
          </p:cNvSpPr>
          <p:nvPr/>
        </p:nvSpPr>
        <p:spPr bwMode="auto">
          <a:xfrm rot="38991">
            <a:off x="4538514" y="3741539"/>
            <a:ext cx="16073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Hosts 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close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to switches.</a:t>
            </a:r>
          </a:p>
        </p:txBody>
      </p:sp>
      <p:grpSp>
        <p:nvGrpSpPr>
          <p:cNvPr id="45076" name="Group 20"/>
          <p:cNvGrpSpPr>
            <a:grpSpLocks/>
          </p:cNvGrpSpPr>
          <p:nvPr/>
        </p:nvGrpSpPr>
        <p:grpSpPr bwMode="auto">
          <a:xfrm>
            <a:off x="5346650" y="4112121"/>
            <a:ext cx="598289" cy="659681"/>
            <a:chOff x="0" y="0"/>
            <a:chExt cx="536" cy="590"/>
          </a:xfrm>
        </p:grpSpPr>
        <p:sp>
          <p:nvSpPr>
            <p:cNvPr id="45074" name="Freeform 18"/>
            <p:cNvSpPr>
              <a:spLocks/>
            </p:cNvSpPr>
            <p:nvPr/>
          </p:nvSpPr>
          <p:spPr bwMode="auto">
            <a:xfrm rot="12619670" flipH="1">
              <a:off x="135" y="62"/>
              <a:ext cx="192" cy="432"/>
            </a:xfrm>
            <a:custGeom>
              <a:avLst/>
              <a:gdLst>
                <a:gd name="T0" fmla="*/ 0 w 19716"/>
                <a:gd name="T1" fmla="*/ 430 h 20686"/>
                <a:gd name="T2" fmla="*/ 111 w 19716"/>
                <a:gd name="T3" fmla="*/ 356 h 20686"/>
                <a:gd name="T4" fmla="*/ 187 w 19716"/>
                <a:gd name="T5" fmla="*/ 199 h 20686"/>
                <a:gd name="T6" fmla="*/ 142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5075" name="Picture 1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9670">
              <a:off x="100" y="51"/>
              <a:ext cx="33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77" name="AutoShape 21"/>
          <p:cNvSpPr>
            <a:spLocks/>
          </p:cNvSpPr>
          <p:nvPr/>
        </p:nvSpPr>
        <p:spPr bwMode="auto">
          <a:xfrm>
            <a:off x="3937992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5078" name="AutoShape 22"/>
          <p:cNvSpPr>
            <a:spLocks/>
          </p:cNvSpPr>
          <p:nvPr/>
        </p:nvSpPr>
        <p:spPr bwMode="auto">
          <a:xfrm>
            <a:off x="3902273" y="5661422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5079" name="AutoShape 23"/>
          <p:cNvSpPr>
            <a:spLocks/>
          </p:cNvSpPr>
          <p:nvPr/>
        </p:nvSpPr>
        <p:spPr bwMode="auto">
          <a:xfrm>
            <a:off x="6849070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8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5" grpId="0" autoUpdateAnimBg="0"/>
      <p:bldP spid="4507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/>
                <a:cs typeface="Arial"/>
              </a:rPr>
              <a:t>Kandoo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946672"/>
            <a:ext cx="7358063" cy="1651992"/>
          </a:xfrm>
        </p:spPr>
        <p:txBody>
          <a:bodyPr/>
          <a:lstStyle/>
          <a:p>
            <a:pPr marL="625056">
              <a:defRPr/>
            </a:pPr>
            <a:r>
              <a:rPr lang="en-US" smtClean="0">
                <a:latin typeface="Arial"/>
                <a:cs typeface="Arial"/>
              </a:rPr>
              <a:t>Two layers of controllers:</a:t>
            </a:r>
          </a:p>
          <a:p>
            <a:pPr marL="937584" lvl="1">
              <a:defRPr/>
            </a:pPr>
            <a:r>
              <a:rPr lang="en-US" smtClean="0">
                <a:latin typeface="Arial"/>
                <a:cs typeface="Arial"/>
              </a:rPr>
              <a:t>A logically centralized Root Controller.</a:t>
            </a:r>
          </a:p>
          <a:p>
            <a:pPr marL="937584" lvl="1">
              <a:defRPr/>
            </a:pPr>
            <a:r>
              <a:rPr lang="en-US" smtClean="0">
                <a:latin typeface="Arial"/>
                <a:cs typeface="Arial"/>
              </a:rPr>
              <a:t>Local Controllers.</a:t>
            </a: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 rot="271891">
            <a:off x="6985248" y="4217045"/>
            <a:ext cx="21609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Local controllers run </a:t>
            </a:r>
            <a:r>
              <a:rPr lang="en-US">
                <a:solidFill>
                  <a:srgbClr val="8300CB"/>
                </a:solidFill>
                <a:latin typeface="LD Chalk" charset="0"/>
                <a:ea typeface="ＭＳ Ｐゴシック" charset="0"/>
                <a:sym typeface="LD Chalk" charset="0"/>
              </a:rPr>
              <a:t>local apps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6779866" y="4695900"/>
            <a:ext cx="618381" cy="507876"/>
            <a:chOff x="0" y="0"/>
            <a:chExt cx="553" cy="454"/>
          </a:xfrm>
        </p:grpSpPr>
        <p:sp>
          <p:nvSpPr>
            <p:cNvPr id="46098" name="Freeform 4"/>
            <p:cNvSpPr>
              <a:spLocks/>
            </p:cNvSpPr>
            <p:nvPr/>
          </p:nvSpPr>
          <p:spPr bwMode="auto">
            <a:xfrm rot="15247745" flipH="1">
              <a:off x="173" y="-25"/>
              <a:ext cx="192" cy="423"/>
            </a:xfrm>
            <a:custGeom>
              <a:avLst/>
              <a:gdLst>
                <a:gd name="T0" fmla="*/ 0 w 19716"/>
                <a:gd name="T1" fmla="*/ 421 h 20686"/>
                <a:gd name="T2" fmla="*/ 111 w 19716"/>
                <a:gd name="T3" fmla="*/ 349 h 20686"/>
                <a:gd name="T4" fmla="*/ 187 w 19716"/>
                <a:gd name="T5" fmla="*/ 195 h 20686"/>
                <a:gd name="T6" fmla="*/ 142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52255">
              <a:off x="36" y="59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3652242"/>
            <a:ext cx="4634508" cy="258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8"/>
          <p:cNvSpPr>
            <a:spLocks/>
          </p:cNvSpPr>
          <p:nvPr/>
        </p:nvSpPr>
        <p:spPr bwMode="auto">
          <a:xfrm rot="271891">
            <a:off x="72554" y="3314031"/>
            <a:ext cx="186630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The root controller runs 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non-local apps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655341" y="3845347"/>
            <a:ext cx="913061" cy="512340"/>
            <a:chOff x="0" y="0"/>
            <a:chExt cx="818" cy="459"/>
          </a:xfrm>
        </p:grpSpPr>
        <p:sp>
          <p:nvSpPr>
            <p:cNvPr id="3" name="Freeform 9"/>
            <p:cNvSpPr>
              <a:spLocks/>
            </p:cNvSpPr>
            <p:nvPr/>
          </p:nvSpPr>
          <p:spPr bwMode="auto">
            <a:xfrm rot="5060660">
              <a:off x="262" y="-162"/>
              <a:ext cx="280" cy="727"/>
            </a:xfrm>
            <a:custGeom>
              <a:avLst/>
              <a:gdLst>
                <a:gd name="T0" fmla="*/ 0 w 19476"/>
                <a:gd name="T1" fmla="*/ 727 h 21600"/>
                <a:gd name="T2" fmla="*/ 144 w 19476"/>
                <a:gd name="T3" fmla="*/ 573 h 21600"/>
                <a:gd name="T4" fmla="*/ 272 w 19476"/>
                <a:gd name="T5" fmla="*/ 320 h 21600"/>
                <a:gd name="T6" fmla="*/ 196 w 19476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76" h="21600">
                  <a:moveTo>
                    <a:pt x="0" y="21600"/>
                  </a:moveTo>
                  <a:cubicBezTo>
                    <a:pt x="0" y="21600"/>
                    <a:pt x="1215" y="21542"/>
                    <a:pt x="10043" y="17020"/>
                  </a:cubicBezTo>
                  <a:cubicBezTo>
                    <a:pt x="16875" y="13520"/>
                    <a:pt x="16043" y="13415"/>
                    <a:pt x="18925" y="9503"/>
                  </a:cubicBezTo>
                  <a:cubicBezTo>
                    <a:pt x="21600" y="5870"/>
                    <a:pt x="13663" y="0"/>
                    <a:pt x="13663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097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9340">
              <a:off x="17" y="37"/>
              <a:ext cx="7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2" name="Rectangle 12"/>
          <p:cNvSpPr>
            <a:spLocks/>
          </p:cNvSpPr>
          <p:nvPr/>
        </p:nvSpPr>
        <p:spPr bwMode="auto">
          <a:xfrm rot="271891">
            <a:off x="6993062" y="5780857"/>
            <a:ext cx="2160984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Local controllers </a:t>
            </a:r>
            <a:r>
              <a:rPr lang="en-US">
                <a:solidFill>
                  <a:srgbClr val="8300CB"/>
                </a:solidFill>
                <a:latin typeface="LD Chalk" charset="0"/>
                <a:ea typeface="ＭＳ Ｐゴシック" charset="0"/>
                <a:sym typeface="LD Chalk" charset="0"/>
              </a:rPr>
              <a:t>shield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the root controller.</a:t>
            </a:r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6677174" y="5168057"/>
            <a:ext cx="626195" cy="570384"/>
            <a:chOff x="0" y="0"/>
            <a:chExt cx="561" cy="511"/>
          </a:xfrm>
        </p:grpSpPr>
        <p:sp>
          <p:nvSpPr>
            <p:cNvPr id="46094" name="Freeform 13"/>
            <p:cNvSpPr>
              <a:spLocks/>
            </p:cNvSpPr>
            <p:nvPr/>
          </p:nvSpPr>
          <p:spPr bwMode="auto">
            <a:xfrm rot="-4475489">
              <a:off x="140" y="79"/>
              <a:ext cx="272" cy="416"/>
            </a:xfrm>
            <a:custGeom>
              <a:avLst/>
              <a:gdLst>
                <a:gd name="T0" fmla="*/ 0 w 19716"/>
                <a:gd name="T1" fmla="*/ 414 h 20686"/>
                <a:gd name="T2" fmla="*/ 157 w 19716"/>
                <a:gd name="T3" fmla="*/ 343 h 20686"/>
                <a:gd name="T4" fmla="*/ 265 w 19716"/>
                <a:gd name="T5" fmla="*/ 192 h 20686"/>
                <a:gd name="T6" fmla="*/ 201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4510">
              <a:off x="44" y="55"/>
              <a:ext cx="47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6" name="Rectangle 16"/>
          <p:cNvSpPr>
            <a:spLocks/>
          </p:cNvSpPr>
          <p:nvPr/>
        </p:nvSpPr>
        <p:spPr bwMode="auto">
          <a:xfrm rot="271891">
            <a:off x="340445" y="5030763"/>
            <a:ext cx="21609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Lightweight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and 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easy to implement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1973461" y="4796359"/>
            <a:ext cx="752326" cy="424160"/>
            <a:chOff x="0" y="0"/>
            <a:chExt cx="673" cy="379"/>
          </a:xfrm>
        </p:grpSpPr>
        <p:sp>
          <p:nvSpPr>
            <p:cNvPr id="5" name="Freeform 17"/>
            <p:cNvSpPr>
              <a:spLocks/>
            </p:cNvSpPr>
            <p:nvPr/>
          </p:nvSpPr>
          <p:spPr bwMode="auto">
            <a:xfrm rot="5862483" flipH="1">
              <a:off x="247" y="-67"/>
              <a:ext cx="168" cy="591"/>
            </a:xfrm>
            <a:custGeom>
              <a:avLst/>
              <a:gdLst>
                <a:gd name="T0" fmla="*/ 0 w 19716"/>
                <a:gd name="T1" fmla="*/ 588 h 20686"/>
                <a:gd name="T2" fmla="*/ 97 w 19716"/>
                <a:gd name="T3" fmla="*/ 488 h 20686"/>
                <a:gd name="T4" fmla="*/ 164 w 19716"/>
                <a:gd name="T5" fmla="*/ 272 h 20686"/>
                <a:gd name="T6" fmla="*/ 12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093" name="Picture 1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2484">
              <a:off x="16" y="41"/>
              <a:ext cx="6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5562600" y="6461125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8" grpId="0" autoUpdateAnimBg="0"/>
      <p:bldP spid="46092" grpId="0" autoUpdateAnimBg="0"/>
      <p:bldP spid="460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Review of Previous Lecture (Cont’d)</a:t>
            </a:r>
            <a:endParaRPr lang="en-US" sz="3900" dirty="0">
              <a:latin typeface="Calibri" charset="0"/>
            </a:endParaRP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563563" y="1346200"/>
            <a:ext cx="72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Routing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6371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2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73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4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75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6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77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8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79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0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81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2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83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4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85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6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87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8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89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0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91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2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25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6" name="Rectangle 28"/>
          <p:cNvSpPr>
            <a:spLocks/>
          </p:cNvSpPr>
          <p:nvPr/>
        </p:nvSpPr>
        <p:spPr bwMode="auto">
          <a:xfrm>
            <a:off x="1774825" y="25463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7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8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9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0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6331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2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3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4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6335" name="Rectangle 37"/>
          <p:cNvSpPr>
            <a:spLocks/>
          </p:cNvSpPr>
          <p:nvPr/>
        </p:nvSpPr>
        <p:spPr bwMode="auto">
          <a:xfrm>
            <a:off x="565150" y="307022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VLAN Switching</a:t>
            </a:r>
          </a:p>
        </p:txBody>
      </p:sp>
      <p:sp>
        <p:nvSpPr>
          <p:cNvPr id="56336" name="Rectangle 38"/>
          <p:cNvSpPr>
            <a:spLocks/>
          </p:cNvSpPr>
          <p:nvPr/>
        </p:nvSpPr>
        <p:spPr bwMode="auto">
          <a:xfrm>
            <a:off x="6858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6337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6349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0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51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2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53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4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55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6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57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8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59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0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61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2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63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4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65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6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67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8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69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0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38" name="Rectangle 62"/>
          <p:cNvSpPr>
            <a:spLocks/>
          </p:cNvSpPr>
          <p:nvPr/>
        </p:nvSpPr>
        <p:spPr bwMode="auto">
          <a:xfrm>
            <a:off x="13462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9" name="Rectangle 64"/>
          <p:cNvSpPr>
            <a:spLocks/>
          </p:cNvSpPr>
          <p:nvPr/>
        </p:nvSpPr>
        <p:spPr bwMode="auto">
          <a:xfrm>
            <a:off x="2667000" y="4386263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0" name="Rectangle 65"/>
          <p:cNvSpPr>
            <a:spLocks/>
          </p:cNvSpPr>
          <p:nvPr/>
        </p:nvSpPr>
        <p:spPr bwMode="auto">
          <a:xfrm>
            <a:off x="3311525" y="434181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6341" name="Rectangle 66"/>
          <p:cNvSpPr>
            <a:spLocks/>
          </p:cNvSpPr>
          <p:nvPr/>
        </p:nvSpPr>
        <p:spPr bwMode="auto">
          <a:xfrm>
            <a:off x="3989388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2" name="Rectangle 67"/>
          <p:cNvSpPr>
            <a:spLocks/>
          </p:cNvSpPr>
          <p:nvPr/>
        </p:nvSpPr>
        <p:spPr bwMode="auto">
          <a:xfrm>
            <a:off x="46863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3" name="Rectangle 68"/>
          <p:cNvSpPr>
            <a:spLocks/>
          </p:cNvSpPr>
          <p:nvPr/>
        </p:nvSpPr>
        <p:spPr bwMode="auto">
          <a:xfrm>
            <a:off x="5319713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4" name="Rectangle 69"/>
          <p:cNvSpPr>
            <a:spLocks/>
          </p:cNvSpPr>
          <p:nvPr/>
        </p:nvSpPr>
        <p:spPr bwMode="auto">
          <a:xfrm>
            <a:off x="5980113" y="4386263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5" name="Rectangle 70"/>
          <p:cNvSpPr>
            <a:spLocks/>
          </p:cNvSpPr>
          <p:nvPr/>
        </p:nvSpPr>
        <p:spPr bwMode="auto">
          <a:xfrm>
            <a:off x="66421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6" name="Rectangle 71"/>
          <p:cNvSpPr>
            <a:spLocks/>
          </p:cNvSpPr>
          <p:nvPr/>
        </p:nvSpPr>
        <p:spPr bwMode="auto">
          <a:xfrm>
            <a:off x="7400925" y="4054475"/>
            <a:ext cx="66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port6, 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port7,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port9</a:t>
            </a:r>
          </a:p>
        </p:txBody>
      </p:sp>
      <p:sp>
        <p:nvSpPr>
          <p:cNvPr id="56347" name="Rectangle 63"/>
          <p:cNvSpPr>
            <a:spLocks/>
          </p:cNvSpPr>
          <p:nvPr/>
        </p:nvSpPr>
        <p:spPr bwMode="auto">
          <a:xfrm>
            <a:off x="1939925" y="4351338"/>
            <a:ext cx="868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76" name="Rectangle 23"/>
          <p:cNvSpPr>
            <a:spLocks/>
          </p:cNvSpPr>
          <p:nvPr/>
        </p:nvSpPr>
        <p:spPr bwMode="auto">
          <a:xfrm>
            <a:off x="5791200" y="1219200"/>
            <a:ext cx="887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latin typeface="Calibri" charset="0"/>
                <a:cs typeface="Gill Sans" charset="0"/>
              </a:rPr>
              <a:t>Examples</a:t>
            </a:r>
            <a:endParaRPr lang="en-US" dirty="0">
              <a:latin typeface="Calibri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49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Arial"/>
                <a:cs typeface="Arial"/>
              </a:rPr>
              <a:t>An Example:</a:t>
            </a:r>
            <a:br>
              <a:rPr lang="en-US" smtClean="0">
                <a:latin typeface="Arial"/>
                <a:cs typeface="Arial"/>
              </a:rPr>
            </a:br>
            <a:r>
              <a:rPr lang="en-US" sz="3700">
                <a:latin typeface="Arial"/>
                <a:cs typeface="Arial"/>
              </a:rPr>
              <a:t>Elephant flow rerouteing.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85" y="5214938"/>
            <a:ext cx="5965031" cy="86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47" y="4259461"/>
            <a:ext cx="3814093" cy="108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9" y="3375422"/>
            <a:ext cx="2197820" cy="16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41" y="3911203"/>
            <a:ext cx="1169789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70" y="4357687"/>
            <a:ext cx="1157511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81" y="3875485"/>
            <a:ext cx="4262810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79" y="2445619"/>
            <a:ext cx="2277070" cy="12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41" y="2982515"/>
            <a:ext cx="1169789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70" y="3348633"/>
            <a:ext cx="3071813" cy="23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1885281" y="2923357"/>
            <a:ext cx="987846" cy="1030262"/>
            <a:chOff x="0" y="0"/>
            <a:chExt cx="884" cy="923"/>
          </a:xfrm>
        </p:grpSpPr>
        <p:sp>
          <p:nvSpPr>
            <p:cNvPr id="2" name="Freeform 4"/>
            <p:cNvSpPr>
              <a:spLocks/>
            </p:cNvSpPr>
            <p:nvPr/>
          </p:nvSpPr>
          <p:spPr bwMode="auto">
            <a:xfrm rot="8253849">
              <a:off x="347" y="-5"/>
              <a:ext cx="232" cy="895"/>
            </a:xfrm>
            <a:custGeom>
              <a:avLst/>
              <a:gdLst>
                <a:gd name="T0" fmla="*/ 0 w 19716"/>
                <a:gd name="T1" fmla="*/ 891 h 20686"/>
                <a:gd name="T2" fmla="*/ 134 w 19716"/>
                <a:gd name="T3" fmla="*/ 738 h 20686"/>
                <a:gd name="T4" fmla="*/ 226 w 19716"/>
                <a:gd name="T5" fmla="*/ 412 h 20686"/>
                <a:gd name="T6" fmla="*/ 171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46151">
              <a:off x="274" y="-10"/>
              <a:ext cx="336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58" y="3403327"/>
            <a:ext cx="3875484" cy="124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5293072"/>
            <a:ext cx="4375547" cy="32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Arial"/>
                <a:cs typeface="Arial"/>
              </a:rPr>
              <a:t>An Example:</a:t>
            </a:r>
            <a:br>
              <a:rPr lang="en-US" smtClean="0">
                <a:latin typeface="Arial"/>
                <a:cs typeface="Arial"/>
              </a:rPr>
            </a:br>
            <a:r>
              <a:rPr lang="en-US" sz="3700">
                <a:latin typeface="Arial"/>
                <a:cs typeface="Arial"/>
              </a:rPr>
              <a:t>Elephant flow </a:t>
            </a:r>
            <a:r>
              <a:rPr lang="en-US" sz="3700" dirty="0" err="1">
                <a:latin typeface="Arial"/>
                <a:cs typeface="Arial"/>
              </a:rPr>
              <a:t>rerouteing</a:t>
            </a:r>
            <a:r>
              <a:rPr lang="en-US" sz="3700" dirty="0">
                <a:latin typeface="Arial"/>
                <a:cs typeface="Arial"/>
              </a:rPr>
              <a:t>.</a:t>
            </a:r>
          </a:p>
        </p:txBody>
      </p:sp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55" y="5473899"/>
            <a:ext cx="5965031" cy="86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39" y="4500563"/>
            <a:ext cx="1651992" cy="10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70" y="4643437"/>
            <a:ext cx="1157511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4500563"/>
            <a:ext cx="1651992" cy="10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34508"/>
            <a:ext cx="1157511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4" y="4500563"/>
            <a:ext cx="1651992" cy="10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616648"/>
            <a:ext cx="1157511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Rectangle 17"/>
          <p:cNvSpPr>
            <a:spLocks/>
          </p:cNvSpPr>
          <p:nvPr/>
        </p:nvSpPr>
        <p:spPr bwMode="auto">
          <a:xfrm rot="271891">
            <a:off x="6895951" y="3103066"/>
            <a:ext cx="216991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Application-specific </a:t>
            </a:r>
            <a:r>
              <a:rPr lang="en-US">
                <a:solidFill>
                  <a:srgbClr val="0000FF"/>
                </a:solidFill>
                <a:latin typeface="LD Chalk" charset="0"/>
                <a:ea typeface="ＭＳ Ｐゴシック" charset="0"/>
                <a:sym typeface="LD Chalk" charset="0"/>
              </a:rPr>
              <a:t>events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8148" name="Group 20"/>
          <p:cNvGrpSpPr>
            <a:grpSpLocks/>
          </p:cNvGrpSpPr>
          <p:nvPr/>
        </p:nvGrpSpPr>
        <p:grpSpPr bwMode="auto">
          <a:xfrm>
            <a:off x="6548810" y="2776018"/>
            <a:ext cx="811485" cy="443135"/>
            <a:chOff x="0" y="0"/>
            <a:chExt cx="726" cy="396"/>
          </a:xfrm>
        </p:grpSpPr>
        <p:sp>
          <p:nvSpPr>
            <p:cNvPr id="48151" name="Freeform 18"/>
            <p:cNvSpPr>
              <a:spLocks/>
            </p:cNvSpPr>
            <p:nvPr/>
          </p:nvSpPr>
          <p:spPr bwMode="auto">
            <a:xfrm rot="-6006614">
              <a:off x="285" y="-82"/>
              <a:ext cx="160" cy="631"/>
            </a:xfrm>
            <a:custGeom>
              <a:avLst/>
              <a:gdLst>
                <a:gd name="T0" fmla="*/ 0 w 19716"/>
                <a:gd name="T1" fmla="*/ 628 h 20686"/>
                <a:gd name="T2" fmla="*/ 92 w 19716"/>
                <a:gd name="T3" fmla="*/ 521 h 20686"/>
                <a:gd name="T4" fmla="*/ 156 w 19716"/>
                <a:gd name="T5" fmla="*/ 291 h 20686"/>
                <a:gd name="T6" fmla="*/ 118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8152" name="Picture 19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6614">
              <a:off x="19" y="58"/>
              <a:ext cx="6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49" name="Rectangle 21"/>
          <p:cNvSpPr>
            <a:spLocks/>
          </p:cNvSpPr>
          <p:nvPr/>
        </p:nvSpPr>
        <p:spPr bwMode="auto">
          <a:xfrm>
            <a:off x="759023" y="2629704"/>
            <a:ext cx="27077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Kandoo</a:t>
            </a:r>
            <a:r>
              <a:rPr lang="ja-JP" altLang="en-US">
                <a:solidFill>
                  <a:srgbClr val="1F1F1F"/>
                </a:solidFill>
                <a:latin typeface="Arial" charset="0"/>
                <a:ea typeface="ＭＳ Ｐゴシック" charset="0"/>
                <a:sym typeface="LD Chalk" charset="0"/>
              </a:rPr>
              <a:t>’</a:t>
            </a:r>
            <a:r>
              <a:rPr lang="en-US" altLang="ja-JP">
                <a:solidFill>
                  <a:srgbClr val="1F1F1F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s </a:t>
            </a:r>
            <a:r>
              <a:rPr lang="en-US" altLang="ja-JP">
                <a:solidFill>
                  <a:srgbClr val="8300CB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event channels</a:t>
            </a:r>
            <a:r>
              <a:rPr lang="en-US" altLang="ja-JP">
                <a:solidFill>
                  <a:srgbClr val="1F1F1F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.</a:t>
            </a:r>
            <a:endParaRPr lang="en-US">
              <a:solidFill>
                <a:srgbClr val="1F1F1F"/>
              </a:solidFill>
              <a:latin typeface="LD Chalk" charset="0"/>
              <a:ea typeface="LD Chalk" charset="0"/>
              <a:cs typeface="LD Chalk" charset="0"/>
              <a:sym typeface="LD Chalk" charset="0"/>
            </a:endParaRPr>
          </a:p>
        </p:txBody>
      </p:sp>
      <p:sp>
        <p:nvSpPr>
          <p:cNvPr id="48150" name="Rectangle 22"/>
          <p:cNvSpPr>
            <a:spLocks/>
          </p:cNvSpPr>
          <p:nvPr/>
        </p:nvSpPr>
        <p:spPr bwMode="auto">
          <a:xfrm rot="271891">
            <a:off x="7510984" y="5471666"/>
            <a:ext cx="17859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Scales linearly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with the number of switches.</a:t>
            </a:r>
          </a:p>
        </p:txBody>
      </p:sp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7329041" y="4793010"/>
            <a:ext cx="724421" cy="727770"/>
            <a:chOff x="0" y="0"/>
            <a:chExt cx="649" cy="651"/>
          </a:xfrm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 rot="-2679067">
              <a:off x="193" y="89"/>
              <a:ext cx="216" cy="528"/>
            </a:xfrm>
            <a:custGeom>
              <a:avLst/>
              <a:gdLst>
                <a:gd name="T0" fmla="*/ 0 w 19716"/>
                <a:gd name="T1" fmla="*/ 526 h 20686"/>
                <a:gd name="T2" fmla="*/ 124 w 19716"/>
                <a:gd name="T3" fmla="*/ 436 h 20686"/>
                <a:gd name="T4" fmla="*/ 211 w 19716"/>
                <a:gd name="T5" fmla="*/ 243 h 20686"/>
                <a:gd name="T6" fmla="*/ 160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" name="Picture 24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79067">
              <a:off x="156" y="33"/>
              <a:ext cx="33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54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52" y="2957959"/>
            <a:ext cx="1509117" cy="172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1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 autoUpdateAnimBg="0"/>
      <p:bldP spid="48149" grpId="0" autoUpdateAnimBg="0"/>
      <p:bldP spid="4815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Future directions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5056">
              <a:defRPr/>
            </a:pPr>
            <a:r>
              <a:rPr lang="en-US" dirty="0" smtClean="0">
                <a:latin typeface="Arial"/>
                <a:cs typeface="Arial"/>
              </a:rPr>
              <a:t>A Generalized Hierarchy</a:t>
            </a:r>
          </a:p>
          <a:p>
            <a:pPr marL="937584" lvl="1">
              <a:defRPr/>
            </a:pPr>
            <a:r>
              <a:rPr lang="en-US" dirty="0" smtClean="0">
                <a:latin typeface="Arial"/>
                <a:cs typeface="Arial"/>
              </a:rPr>
              <a:t>Filling the gap between local and non-local apps</a:t>
            </a:r>
          </a:p>
          <a:p>
            <a:pPr marL="937584" lvl="1">
              <a:defRPr/>
            </a:pPr>
            <a:r>
              <a:rPr lang="en-US" dirty="0" smtClean="0">
                <a:latin typeface="Arial"/>
                <a:cs typeface="Arial"/>
              </a:rPr>
              <a:t>Finding the right scope is quite challenging</a:t>
            </a:r>
          </a:p>
          <a:p>
            <a:pPr marL="937584" lvl="1">
              <a:defRPr/>
            </a:pPr>
            <a:r>
              <a:rPr lang="en-US" dirty="0" smtClean="0">
                <a:latin typeface="Arial"/>
                <a:cs typeface="Arial"/>
              </a:rPr>
              <a:t>Finding the right scope is quite challenging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Offload to switch control plane [</a:t>
            </a:r>
            <a:r>
              <a:rPr lang="en-US" dirty="0" err="1" smtClean="0">
                <a:solidFill>
                  <a:srgbClr val="FF0000"/>
                </a:solidFill>
              </a:rPr>
              <a:t>Diffane</a:t>
            </a:r>
            <a:r>
              <a:rPr lang="en-US" dirty="0" smtClean="0">
                <a:solidFill>
                  <a:srgbClr val="FF0000"/>
                </a:solidFill>
              </a:rPr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8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27038" y="4203700"/>
            <a:ext cx="8231187" cy="33528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modem"/>
          <p:cNvSpPr>
            <a:spLocks noEditPoints="1" noChangeArrowheads="1"/>
          </p:cNvSpPr>
          <p:nvPr/>
        </p:nvSpPr>
        <p:spPr bwMode="auto">
          <a:xfrm>
            <a:off x="427038" y="5803900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modem"/>
          <p:cNvSpPr>
            <a:spLocks noEditPoints="1" noChangeArrowheads="1"/>
          </p:cNvSpPr>
          <p:nvPr/>
        </p:nvSpPr>
        <p:spPr bwMode="auto">
          <a:xfrm>
            <a:off x="7712075" y="4687888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modem"/>
          <p:cNvSpPr>
            <a:spLocks noEditPoints="1" noChangeArrowheads="1"/>
          </p:cNvSpPr>
          <p:nvPr/>
        </p:nvSpPr>
        <p:spPr bwMode="auto">
          <a:xfrm>
            <a:off x="2209800" y="5048250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modem"/>
          <p:cNvSpPr>
            <a:spLocks noEditPoints="1" noChangeArrowheads="1"/>
          </p:cNvSpPr>
          <p:nvPr/>
        </p:nvSpPr>
        <p:spPr bwMode="auto">
          <a:xfrm>
            <a:off x="4191000" y="4203700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5164137" y="5803899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What’s DIFANE?</a:t>
            </a:r>
            <a:endParaRPr lang="en-US" dirty="0"/>
          </a:p>
        </p:txBody>
      </p:sp>
      <p:pic>
        <p:nvPicPr>
          <p:cNvPr id="27" name="Picture 2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25" y="914400"/>
            <a:ext cx="1610975" cy="1760834"/>
          </a:xfrm>
          <a:prstGeom prst="rect">
            <a:avLst/>
          </a:prstGeom>
        </p:spPr>
      </p:pic>
      <p:pic>
        <p:nvPicPr>
          <p:cNvPr id="28" name="Picture 2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48" y="3692229"/>
            <a:ext cx="565252" cy="617834"/>
          </a:xfrm>
          <a:prstGeom prst="rect">
            <a:avLst/>
          </a:prstGeom>
        </p:spPr>
      </p:pic>
      <p:pic>
        <p:nvPicPr>
          <p:cNvPr id="29" name="Picture 2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564063"/>
            <a:ext cx="565252" cy="617834"/>
          </a:xfrm>
          <a:prstGeom prst="rect">
            <a:avLst/>
          </a:prstGeom>
        </p:spPr>
      </p:pic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23" y="5408613"/>
            <a:ext cx="565252" cy="617834"/>
          </a:xfrm>
          <a:prstGeom prst="rect">
            <a:avLst/>
          </a:prstGeom>
        </p:spPr>
      </p:pic>
      <p:pic>
        <p:nvPicPr>
          <p:cNvPr id="31" name="Picture 3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748" y="5334000"/>
            <a:ext cx="565252" cy="617834"/>
          </a:xfrm>
          <a:prstGeom prst="rect">
            <a:avLst/>
          </a:prstGeom>
        </p:spPr>
      </p:pic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4310063"/>
            <a:ext cx="565252" cy="617834"/>
          </a:xfrm>
          <a:prstGeom prst="rect">
            <a:avLst/>
          </a:prstGeom>
        </p:spPr>
      </p:pic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23" y="5359372"/>
            <a:ext cx="694364" cy="667075"/>
          </a:xfrm>
          <a:prstGeom prst="rect">
            <a:avLst/>
          </a:prstGeom>
        </p:spPr>
      </p:pic>
      <p:pic>
        <p:nvPicPr>
          <p:cNvPr id="34" name="Picture 3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564063"/>
            <a:ext cx="694364" cy="667075"/>
          </a:xfrm>
          <a:prstGeom prst="rect">
            <a:avLst/>
          </a:prstGeom>
        </p:spPr>
      </p:pic>
      <p:pic>
        <p:nvPicPr>
          <p:cNvPr id="35" name="Picture 3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910" y="5334000"/>
            <a:ext cx="694364" cy="667075"/>
          </a:xfrm>
          <a:prstGeom prst="rect">
            <a:avLst/>
          </a:prstGeom>
        </p:spPr>
      </p:pic>
      <p:pic>
        <p:nvPicPr>
          <p:cNvPr id="36" name="Picture 3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48" y="3642988"/>
            <a:ext cx="694364" cy="667075"/>
          </a:xfrm>
          <a:prstGeom prst="rect">
            <a:avLst/>
          </a:prstGeom>
        </p:spPr>
      </p:pic>
      <p:pic>
        <p:nvPicPr>
          <p:cNvPr id="37" name="Picture 3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285925"/>
            <a:ext cx="694364" cy="667075"/>
          </a:xfrm>
          <a:prstGeom prst="rect">
            <a:avLst/>
          </a:prstGeom>
        </p:spPr>
      </p:pic>
      <p:cxnSp>
        <p:nvCxnSpPr>
          <p:cNvPr id="42" name="Curved Connector 41"/>
          <p:cNvCxnSpPr/>
          <p:nvPr/>
        </p:nvCxnSpPr>
        <p:spPr>
          <a:xfrm flipV="1">
            <a:off x="1400175" y="2167582"/>
            <a:ext cx="5466387" cy="3636318"/>
          </a:xfrm>
          <a:prstGeom prst="curvedConnector3">
            <a:avLst>
              <a:gd name="adj1" fmla="val 844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flipV="1">
            <a:off x="3182939" y="1981200"/>
            <a:ext cx="3759823" cy="3249940"/>
          </a:xfrm>
          <a:prstGeom prst="curvedConnector3">
            <a:avLst>
              <a:gd name="adj1" fmla="val 6828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6" idx="3"/>
          </p:cNvCxnSpPr>
          <p:nvPr/>
        </p:nvCxnSpPr>
        <p:spPr>
          <a:xfrm flipV="1">
            <a:off x="5158312" y="2167582"/>
            <a:ext cx="2156888" cy="1808944"/>
          </a:xfrm>
          <a:prstGeom prst="curvedConnector3">
            <a:avLst>
              <a:gd name="adj1" fmla="val 624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35" idx="0"/>
          </p:cNvCxnSpPr>
          <p:nvPr/>
        </p:nvCxnSpPr>
        <p:spPr>
          <a:xfrm rot="5400000" flipH="1" flipV="1">
            <a:off x="5104846" y="3123646"/>
            <a:ext cx="2895600" cy="15251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V="1">
            <a:off x="7106368" y="3101585"/>
            <a:ext cx="1847525" cy="6361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63948" cy="12795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Traditional enterprise</a:t>
            </a:r>
          </a:p>
          <a:p>
            <a:pPr lvl="1"/>
            <a:r>
              <a:rPr lang="en-US" dirty="0" smtClean="0"/>
              <a:t>Hard to manage</a:t>
            </a:r>
          </a:p>
          <a:p>
            <a:pPr lvl="1"/>
            <a:r>
              <a:rPr lang="en-US" dirty="0" smtClean="0"/>
              <a:t>Limited policies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endParaRPr lang="en-US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0" y="1143000"/>
            <a:ext cx="8658225" cy="12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noProof="0" dirty="0" smtClean="0">
                <a:solidFill>
                  <a:srgbClr val="0000FF"/>
                </a:solidFill>
                <a:latin typeface="Calibri"/>
                <a:ea typeface="ヒラギノ角ゴ Pro W3" pitchFamily="-65" charset="-128"/>
                <a:cs typeface="ヒラギノ角ゴ Pro W3" pitchFamily="-65" charset="-128"/>
              </a:rPr>
              <a:t>Flow-based networking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Easy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 to manage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Support fine-grained policy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+mn-lt"/>
                <a:ea typeface="ヒラギノ角ゴ Pro W3" pitchFamily="-65" charset="-128"/>
                <a:cs typeface="+mn-cs"/>
              </a:rPr>
              <a:t>Scalability remains a challenge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5467" y="3373904"/>
            <a:ext cx="871696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00"/>
                </a:solidFill>
                <a:ea typeface="ヒラギノ角ゴ Pro W3" charset="-128"/>
                <a:cs typeface="ヒラギノ角ゴ Pro W3" charset="-128"/>
              </a:rPr>
              <a:t>DIFANE:</a:t>
            </a:r>
          </a:p>
          <a:p>
            <a:pPr algn="ctr">
              <a:defRPr/>
            </a:pPr>
            <a:r>
              <a:rPr lang="en-US" sz="4000" dirty="0" smtClean="0">
                <a:solidFill>
                  <a:srgbClr val="000000"/>
                </a:solidFill>
                <a:ea typeface="ヒラギノ角ゴ Pro W3" charset="-128"/>
                <a:cs typeface="ヒラギノ角ゴ Pro W3" charset="-128"/>
              </a:rPr>
              <a:t>A scalable way to apply fine-grained policies in enterprises </a:t>
            </a:r>
          </a:p>
        </p:txBody>
      </p:sp>
      <p:sp>
        <p:nvSpPr>
          <p:cNvPr id="38" name="Oval 37"/>
          <p:cNvSpPr/>
          <p:nvPr/>
        </p:nvSpPr>
        <p:spPr>
          <a:xfrm>
            <a:off x="7417518" y="1871016"/>
            <a:ext cx="1166963" cy="102458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9" name="Footer Placeholder 3"/>
          <p:cNvSpPr txBox="1">
            <a:spLocks/>
          </p:cNvSpPr>
          <p:nvPr/>
        </p:nvSpPr>
        <p:spPr>
          <a:xfrm>
            <a:off x="6172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0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58" grpId="0"/>
      <p:bldP spid="59" grpId="0" animBg="1"/>
      <p:bldP spid="3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075" y="5389563"/>
            <a:ext cx="13049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162800" y="557212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HTTP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602163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Access control </a:t>
            </a:r>
          </a:p>
          <a:p>
            <a:pPr lvl="1"/>
            <a:r>
              <a:rPr lang="en-US" smtClean="0"/>
              <a:t>Drop packets from </a:t>
            </a:r>
          </a:p>
          <a:p>
            <a:pPr lvl="1">
              <a:buFont typeface="Arial" charset="0"/>
              <a:buNone/>
            </a:pPr>
            <a:r>
              <a:rPr lang="en-US" smtClean="0"/>
              <a:t>malicious hosts</a:t>
            </a:r>
          </a:p>
          <a:p>
            <a:r>
              <a:rPr lang="en-US" smtClean="0">
                <a:ea typeface="ヒラギノ角ゴ Pro W3" charset="-128"/>
                <a:cs typeface="ヒラギノ角ゴ Pro W3" charset="-128"/>
              </a:rPr>
              <a:t>Customized routing</a:t>
            </a:r>
          </a:p>
          <a:p>
            <a:pPr lvl="1"/>
            <a:r>
              <a:rPr lang="en-US" smtClean="0"/>
              <a:t>Direct Skype calls on </a:t>
            </a:r>
          </a:p>
          <a:p>
            <a:pPr lvl="1">
              <a:buFont typeface="Arial" charset="0"/>
              <a:buNone/>
            </a:pPr>
            <a:r>
              <a:rPr lang="en-US" smtClean="0"/>
              <a:t>a low-latency path</a:t>
            </a:r>
          </a:p>
          <a:p>
            <a:r>
              <a:rPr lang="en-US" smtClean="0">
                <a:ea typeface="ヒラギノ角ゴ Pro W3" charset="-128"/>
                <a:cs typeface="ヒラギノ角ゴ Pro W3" charset="-128"/>
              </a:rPr>
              <a:t>Measurement</a:t>
            </a:r>
          </a:p>
          <a:p>
            <a:pPr lvl="1"/>
            <a:r>
              <a:rPr lang="en-US" smtClean="0"/>
              <a:t>Collect detailed HTTP traffic statistics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8413" y="2747963"/>
            <a:ext cx="11493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Flexible Policies in Enterprises</a:t>
            </a:r>
          </a:p>
        </p:txBody>
      </p:sp>
      <p:pic>
        <p:nvPicPr>
          <p:cNvPr id="17416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2613" y="1476375"/>
            <a:ext cx="149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6643688" y="172561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618413" y="2085975"/>
            <a:ext cx="736600" cy="373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88013" y="1968500"/>
            <a:ext cx="9556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618413" y="1725613"/>
            <a:ext cx="736600" cy="242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5738813" y="1725613"/>
            <a:ext cx="1524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9925" y="3170238"/>
            <a:ext cx="11493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V="1">
            <a:off x="5430838" y="3170238"/>
            <a:ext cx="2360612" cy="446087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430838" y="3616325"/>
            <a:ext cx="2589212" cy="520700"/>
          </a:xfrm>
          <a:custGeom>
            <a:avLst/>
            <a:gdLst>
              <a:gd name="connsiteX0" fmla="*/ 0 w 2450353"/>
              <a:gd name="connsiteY0" fmla="*/ 49804 h 381000"/>
              <a:gd name="connsiteX1" fmla="*/ 254000 w 2450353"/>
              <a:gd name="connsiteY1" fmla="*/ 363569 h 381000"/>
              <a:gd name="connsiteX2" fmla="*/ 418353 w 2450353"/>
              <a:gd name="connsiteY2" fmla="*/ 154392 h 381000"/>
              <a:gd name="connsiteX3" fmla="*/ 627529 w 2450353"/>
              <a:gd name="connsiteY3" fmla="*/ 303804 h 381000"/>
              <a:gd name="connsiteX4" fmla="*/ 926353 w 2450353"/>
              <a:gd name="connsiteY4" fmla="*/ 49804 h 381000"/>
              <a:gd name="connsiteX5" fmla="*/ 1045882 w 2450353"/>
              <a:gd name="connsiteY5" fmla="*/ 333686 h 381000"/>
              <a:gd name="connsiteX6" fmla="*/ 1434353 w 2450353"/>
              <a:gd name="connsiteY6" fmla="*/ 4980 h 381000"/>
              <a:gd name="connsiteX7" fmla="*/ 1598706 w 2450353"/>
              <a:gd name="connsiteY7" fmla="*/ 303804 h 381000"/>
              <a:gd name="connsiteX8" fmla="*/ 1837765 w 2450353"/>
              <a:gd name="connsiteY8" fmla="*/ 49804 h 381000"/>
              <a:gd name="connsiteX9" fmla="*/ 2076823 w 2450353"/>
              <a:gd name="connsiteY9" fmla="*/ 169333 h 381000"/>
              <a:gd name="connsiteX10" fmla="*/ 2450353 w 2450353"/>
              <a:gd name="connsiteY10" fmla="*/ 4980 h 381000"/>
              <a:gd name="connsiteX11" fmla="*/ 2450353 w 2450353"/>
              <a:gd name="connsiteY11" fmla="*/ 498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353" h="381000">
                <a:moveTo>
                  <a:pt x="0" y="49804"/>
                </a:moveTo>
                <a:cubicBezTo>
                  <a:pt x="92137" y="197971"/>
                  <a:pt x="184275" y="346138"/>
                  <a:pt x="254000" y="363569"/>
                </a:cubicBezTo>
                <a:cubicBezTo>
                  <a:pt x="323725" y="381000"/>
                  <a:pt x="356098" y="164353"/>
                  <a:pt x="418353" y="154392"/>
                </a:cubicBezTo>
                <a:cubicBezTo>
                  <a:pt x="480608" y="144431"/>
                  <a:pt x="542862" y="321235"/>
                  <a:pt x="627529" y="303804"/>
                </a:cubicBezTo>
                <a:cubicBezTo>
                  <a:pt x="712196" y="286373"/>
                  <a:pt x="856628" y="44824"/>
                  <a:pt x="926353" y="49804"/>
                </a:cubicBezTo>
                <a:cubicBezTo>
                  <a:pt x="996078" y="54784"/>
                  <a:pt x="961215" y="341157"/>
                  <a:pt x="1045882" y="333686"/>
                </a:cubicBezTo>
                <a:cubicBezTo>
                  <a:pt x="1130549" y="326215"/>
                  <a:pt x="1342216" y="9960"/>
                  <a:pt x="1434353" y="4980"/>
                </a:cubicBezTo>
                <a:cubicBezTo>
                  <a:pt x="1526490" y="0"/>
                  <a:pt x="1531471" y="296333"/>
                  <a:pt x="1598706" y="303804"/>
                </a:cubicBezTo>
                <a:cubicBezTo>
                  <a:pt x="1665941" y="311275"/>
                  <a:pt x="1758079" y="72216"/>
                  <a:pt x="1837765" y="49804"/>
                </a:cubicBezTo>
                <a:cubicBezTo>
                  <a:pt x="1917451" y="27392"/>
                  <a:pt x="1974725" y="176804"/>
                  <a:pt x="2076823" y="169333"/>
                </a:cubicBezTo>
                <a:cubicBezTo>
                  <a:pt x="2178921" y="161862"/>
                  <a:pt x="2450353" y="4980"/>
                  <a:pt x="2450353" y="4980"/>
                </a:cubicBezTo>
                <a:lnTo>
                  <a:pt x="2450353" y="4980"/>
                </a:lnTo>
              </a:path>
            </a:pathLst>
          </a:cu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3263" y="4533900"/>
            <a:ext cx="13049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modem"/>
          <p:cNvSpPr>
            <a:spLocks noEditPoints="1" noChangeArrowheads="1"/>
          </p:cNvSpPr>
          <p:nvPr/>
        </p:nvSpPr>
        <p:spPr bwMode="auto">
          <a:xfrm>
            <a:off x="5559425" y="529431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H="1">
            <a:off x="6034088" y="5683250"/>
            <a:ext cx="612775" cy="606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75200" y="5503863"/>
            <a:ext cx="846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modem"/>
          <p:cNvSpPr>
            <a:spLocks noEditPoints="1" noChangeArrowheads="1"/>
          </p:cNvSpPr>
          <p:nvPr/>
        </p:nvSpPr>
        <p:spPr bwMode="auto">
          <a:xfrm>
            <a:off x="6643688" y="613251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7618413" y="6292850"/>
            <a:ext cx="85725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783263" y="6324600"/>
            <a:ext cx="8461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894388" y="471646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HTTP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581775" y="5119688"/>
            <a:ext cx="857250" cy="350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6172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42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14815E-6 C 0.03577 -0.00464 0.07153 -0.00903 0.0882 0.00648 C 0.10487 0.02198 0.10226 0.05786 0.09966 0.09374 " pathEditMode="relative" ptsTypes="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7411" grpId="0" build="p"/>
      <p:bldP spid="17411" grpId="1" build="p"/>
      <p:bldP spid="31" grpId="0" animBg="1"/>
      <p:bldP spid="42" grpId="0" animBg="1"/>
      <p:bldP spid="46" grpId="0" animBg="1"/>
      <p:bldP spid="23" grpId="0" animBg="1"/>
      <p:bldP spid="5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Flow-based Switches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2925763"/>
          </a:xfrm>
        </p:spPr>
        <p:txBody>
          <a:bodyPr/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Install rules in flow-based switches</a:t>
            </a:r>
          </a:p>
          <a:p>
            <a:pPr lvl="1"/>
            <a:r>
              <a:rPr lang="en-US" dirty="0" smtClean="0"/>
              <a:t>Store rules in high speed memory (TCAM)</a:t>
            </a:r>
            <a:endParaRPr lang="en-US" dirty="0" smtClean="0">
              <a:ea typeface="ヒラギノ角ゴ Pro W3" charset="-128"/>
              <a:cs typeface="ヒラギノ角ゴ Pro W3" charset="-128"/>
            </a:endParaRPr>
          </a:p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Perform simple actions based on rules</a:t>
            </a:r>
          </a:p>
          <a:p>
            <a:pPr lvl="1"/>
            <a:r>
              <a:rPr lang="en-US" dirty="0" smtClean="0"/>
              <a:t>Rules: Match on bits in the packet header</a:t>
            </a:r>
          </a:p>
          <a:p>
            <a:pPr lvl="1"/>
            <a:r>
              <a:rPr lang="en-US" dirty="0" smtClean="0"/>
              <a:t>Actions: Drop, forward, count </a:t>
            </a:r>
          </a:p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97300" y="5072063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86188" y="5815013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43188" y="5073650"/>
          <a:ext cx="1168400" cy="14833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Line Callout 2 (No Border) 11"/>
          <p:cNvSpPr/>
          <p:nvPr/>
        </p:nvSpPr>
        <p:spPr>
          <a:xfrm rot="10800000" flipV="1">
            <a:off x="6326188" y="5835650"/>
            <a:ext cx="942975" cy="717550"/>
          </a:xfrm>
          <a:prstGeom prst="callout2">
            <a:avLst>
              <a:gd name="adj1" fmla="val 69625"/>
              <a:gd name="adj2" fmla="val 89596"/>
              <a:gd name="adj3" fmla="val 70687"/>
              <a:gd name="adj4" fmla="val 88281"/>
              <a:gd name="adj5" fmla="val 79328"/>
              <a:gd name="adj6" fmla="val 146011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drop</a:t>
            </a:r>
          </a:p>
        </p:txBody>
      </p:sp>
      <p:sp>
        <p:nvSpPr>
          <p:cNvPr id="13" name="Line Callout 2 (No Border) 12"/>
          <p:cNvSpPr/>
          <p:nvPr/>
        </p:nvSpPr>
        <p:spPr>
          <a:xfrm rot="10800000" flipV="1">
            <a:off x="6326188" y="4725988"/>
            <a:ext cx="1522412" cy="717550"/>
          </a:xfrm>
          <a:prstGeom prst="callout2">
            <a:avLst>
              <a:gd name="adj1" fmla="val 69625"/>
              <a:gd name="adj2" fmla="val 89596"/>
              <a:gd name="adj3" fmla="val 70687"/>
              <a:gd name="adj4" fmla="val 88281"/>
              <a:gd name="adj5" fmla="val 79328"/>
              <a:gd name="adj6" fmla="val 146011"/>
            </a:avLst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17375E"/>
                </a:solidFill>
                <a:ea typeface="ヒラギノ角ゴ Pro W3" charset="-128"/>
                <a:cs typeface="ヒラギノ角ゴ Pro W3" charset="-128"/>
              </a:rPr>
              <a:t>forward via link 1</a:t>
            </a:r>
          </a:p>
        </p:txBody>
      </p:sp>
      <p:sp>
        <p:nvSpPr>
          <p:cNvPr id="18490" name="TextBox 14"/>
          <p:cNvSpPr txBox="1">
            <a:spLocks noChangeArrowheads="1"/>
          </p:cNvSpPr>
          <p:nvPr/>
        </p:nvSpPr>
        <p:spPr bwMode="auto">
          <a:xfrm>
            <a:off x="674688" y="4525963"/>
            <a:ext cx="217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Flow space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43188" y="4926013"/>
            <a:ext cx="184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92" name="TextBox 14"/>
          <p:cNvSpPr txBox="1">
            <a:spLocks noChangeArrowheads="1"/>
          </p:cNvSpPr>
          <p:nvPr/>
        </p:nvSpPr>
        <p:spPr bwMode="auto">
          <a:xfrm>
            <a:off x="2643188" y="4527550"/>
            <a:ext cx="217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src.</a:t>
            </a:r>
          </a:p>
        </p:txBody>
      </p:sp>
      <p:sp>
        <p:nvSpPr>
          <p:cNvPr id="18493" name="TextBox 14"/>
          <p:cNvSpPr txBox="1">
            <a:spLocks noChangeArrowheads="1"/>
          </p:cNvSpPr>
          <p:nvPr/>
        </p:nvSpPr>
        <p:spPr bwMode="auto">
          <a:xfrm>
            <a:off x="1881188" y="50800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dst.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804988" y="5702300"/>
            <a:ext cx="12461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478058"/>
            <a:ext cx="3200400" cy="396875"/>
          </a:xfrm>
        </p:spPr>
        <p:txBody>
          <a:bodyPr/>
          <a:lstStyle/>
          <a:p>
            <a:r>
              <a:rPr lang="en-US" smtClean="0"/>
              <a:t>Software Defined Networking (COMS 6998-10)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172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057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smtClean="0">
                <a:ea typeface="ヒラギノ角ゴ Pro W3" charset="-128"/>
                <a:cs typeface="ヒラギノ角ゴ Pro W3" charset="-128"/>
              </a:rPr>
              <a:t>Challenges of Policy-Based Management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Policy-based network management</a:t>
            </a:r>
          </a:p>
          <a:p>
            <a:pPr lvl="1"/>
            <a:r>
              <a:rPr lang="en-US" dirty="0" smtClean="0"/>
              <a:t>Specify </a:t>
            </a:r>
            <a:r>
              <a:rPr lang="en-US" i="1" dirty="0" smtClean="0"/>
              <a:t>high-level policies </a:t>
            </a:r>
            <a:r>
              <a:rPr lang="en-US" dirty="0" smtClean="0"/>
              <a:t>in a management system </a:t>
            </a:r>
          </a:p>
          <a:p>
            <a:pPr lvl="1"/>
            <a:r>
              <a:rPr lang="en-US" dirty="0" smtClean="0"/>
              <a:t>Enforce </a:t>
            </a:r>
            <a:r>
              <a:rPr lang="en-US" i="1" dirty="0" smtClean="0"/>
              <a:t>low-level rules </a:t>
            </a:r>
            <a:r>
              <a:rPr lang="en-US" dirty="0" smtClean="0"/>
              <a:t>in the switches</a:t>
            </a:r>
            <a:endParaRPr lang="en-US" dirty="0" smtClean="0">
              <a:ea typeface="ヒラギノ角ゴ Pro W3" charset="-128"/>
              <a:cs typeface="ヒラギノ角ゴ Pro W3" charset="-128"/>
            </a:endParaRPr>
          </a:p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 Challenges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Large number of hosts, switches and policies</a:t>
            </a:r>
          </a:p>
          <a:p>
            <a:pPr lvl="1"/>
            <a:r>
              <a:rPr lang="en-US" dirty="0" smtClean="0"/>
              <a:t>Limited TCAM space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 in switches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Support host mobility</a:t>
            </a:r>
          </a:p>
          <a:p>
            <a:pPr lvl="1"/>
            <a:r>
              <a:rPr lang="en-US" dirty="0" smtClean="0"/>
              <a:t>No hardware changes to commodity switches</a:t>
            </a:r>
          </a:p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380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smtClean="0">
                <a:ea typeface="ヒラギノ角ゴ Pro W3" charset="-128"/>
                <a:cs typeface="ヒラギノ角ゴ Pro W3" charset="-128"/>
              </a:rPr>
              <a:t>Pre-</a:t>
            </a:r>
            <a:r>
              <a:rPr lang="en-US" smtClean="0">
                <a:ea typeface="ヒラギノ角ゴ Pro W3" charset="-128"/>
                <a:cs typeface="ヒラギノ角ゴ Pro W3" charset="-128"/>
              </a:rPr>
              <a:t>install Rules in Switches</a:t>
            </a:r>
          </a:p>
        </p:txBody>
      </p:sp>
      <p:sp>
        <p:nvSpPr>
          <p:cNvPr id="9" name="Cloud 8"/>
          <p:cNvSpPr/>
          <p:nvPr/>
        </p:nvSpPr>
        <p:spPr>
          <a:xfrm>
            <a:off x="2743200" y="3097213"/>
            <a:ext cx="5511800" cy="24003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2921000" y="3106738"/>
            <a:ext cx="973138" cy="3619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modem"/>
          <p:cNvSpPr>
            <a:spLocks noEditPoints="1" noChangeArrowheads="1"/>
          </p:cNvSpPr>
          <p:nvPr/>
        </p:nvSpPr>
        <p:spPr bwMode="auto">
          <a:xfrm>
            <a:off x="6065838" y="3894138"/>
            <a:ext cx="974725" cy="3619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7446963" y="3249613"/>
            <a:ext cx="974725" cy="3587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49313" y="3290888"/>
            <a:ext cx="1749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Packets hit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the rules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94138" y="3287713"/>
            <a:ext cx="1495425" cy="3714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89363" y="3608388"/>
            <a:ext cx="1266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Forward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24025" y="3290888"/>
            <a:ext cx="119697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4346575"/>
            <a:ext cx="8229600" cy="2511425"/>
          </a:xfrm>
          <a:solidFill>
            <a:schemeClr val="bg1"/>
          </a:solidFill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Problems:</a:t>
            </a:r>
          </a:p>
          <a:p>
            <a:pPr lvl="1"/>
            <a:r>
              <a:rPr lang="en-US" smtClean="0"/>
              <a:t>No host mobility support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Switches do not have enough memory</a:t>
            </a:r>
          </a:p>
          <a:p>
            <a:endParaRPr lang="en-US" smtClean="0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338" y="9540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6200000" flipH="1" flipV="1">
            <a:off x="3894138" y="1611313"/>
            <a:ext cx="1009650" cy="16002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98863" y="1503363"/>
            <a:ext cx="1612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Pre-install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rules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7126288" y="1493838"/>
            <a:ext cx="130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Controller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835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 build="p" animBg="1"/>
      <p:bldP spid="20" grpId="0"/>
      <p:bldP spid="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9063" y="7699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1450" cy="1143000"/>
          </a:xfrm>
        </p:spPr>
        <p:txBody>
          <a:bodyPr/>
          <a:lstStyle/>
          <a:p>
            <a:r>
              <a:rPr lang="en-US" sz="3600" dirty="0" smtClean="0">
                <a:ea typeface="ヒラギノ角ゴ Pro W3" charset="-128"/>
                <a:cs typeface="ヒラギノ角ゴ Pro W3" charset="-128"/>
              </a:rPr>
              <a:t>Install Rules on Demand (Ethane, NOX)</a:t>
            </a:r>
          </a:p>
        </p:txBody>
      </p:sp>
      <p:sp>
        <p:nvSpPr>
          <p:cNvPr id="5" name="Cloud 4"/>
          <p:cNvSpPr/>
          <p:nvPr/>
        </p:nvSpPr>
        <p:spPr>
          <a:xfrm>
            <a:off x="2743200" y="2916238"/>
            <a:ext cx="5511800" cy="24003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modem"/>
          <p:cNvSpPr>
            <a:spLocks noEditPoints="1" noChangeArrowheads="1"/>
          </p:cNvSpPr>
          <p:nvPr/>
        </p:nvSpPr>
        <p:spPr bwMode="auto">
          <a:xfrm>
            <a:off x="2921000" y="2927350"/>
            <a:ext cx="973138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6065838" y="3714750"/>
            <a:ext cx="974725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modem"/>
          <p:cNvSpPr>
            <a:spLocks noEditPoints="1" noChangeArrowheads="1"/>
          </p:cNvSpPr>
          <p:nvPr/>
        </p:nvSpPr>
        <p:spPr bwMode="auto">
          <a:xfrm>
            <a:off x="7446963" y="3068638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24025" y="3109913"/>
            <a:ext cx="1196975" cy="15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7838" y="3160713"/>
            <a:ext cx="2443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First packet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misses the rules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79763" y="1493838"/>
            <a:ext cx="2127250" cy="142398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87500" y="1211263"/>
            <a:ext cx="252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Buffer and send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packet header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to the controller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 flipV="1">
            <a:off x="3894138" y="1611313"/>
            <a:ext cx="1009650" cy="16002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16413" y="2332038"/>
            <a:ext cx="1073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Install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rules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94138" y="3108325"/>
            <a:ext cx="1495425" cy="3714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89363" y="3429000"/>
            <a:ext cx="1266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Forward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126288" y="1493838"/>
            <a:ext cx="130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Controller</a:t>
            </a:r>
          </a:p>
        </p:txBody>
      </p:sp>
      <p:sp>
        <p:nvSpPr>
          <p:cNvPr id="20" name="modem"/>
          <p:cNvSpPr>
            <a:spLocks noEditPoints="1" noChangeArrowheads="1"/>
          </p:cNvSpPr>
          <p:nvPr/>
        </p:nvSpPr>
        <p:spPr bwMode="auto">
          <a:xfrm>
            <a:off x="5730875" y="4908550"/>
            <a:ext cx="974725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03238" y="4075113"/>
            <a:ext cx="8229600" cy="2511425"/>
          </a:xfrm>
          <a:solidFill>
            <a:schemeClr val="bg1"/>
          </a:solidFill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Problems:</a:t>
            </a:r>
          </a:p>
          <a:p>
            <a:pPr lvl="1"/>
            <a:r>
              <a:rPr lang="en-US" smtClean="0"/>
              <a:t>Delay of going through the controller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Switch complexity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Misbehaving hosts </a:t>
            </a:r>
          </a:p>
          <a:p>
            <a:endParaRPr lang="en-US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478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/>
      <p:bldP spid="17" grpId="0"/>
      <p:bldP spid="23" grpId="0"/>
      <p:bldP spid="25" grpId="0"/>
      <p:bldP spid="18" grpId="0"/>
      <p:bldP spid="20" grpId="0" animBg="1"/>
      <p:bldP spid="2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is the configuration and management protocol?</a:t>
            </a:r>
          </a:p>
          <a:p>
            <a:pPr lvl="1"/>
            <a:r>
              <a:rPr lang="en-US" dirty="0" smtClean="0"/>
              <a:t>OF-CONFIG</a:t>
            </a:r>
          </a:p>
          <a:p>
            <a:pPr lvl="1"/>
            <a:endParaRPr lang="en-US" dirty="0" smtClean="0"/>
          </a:p>
          <a:p>
            <a:pPr marL="514350" indent="-457200"/>
            <a:r>
              <a:rPr lang="en-US" dirty="0" smtClean="0"/>
              <a:t>What does OF-CONFIG do?</a:t>
            </a:r>
          </a:p>
          <a:p>
            <a:pPr lvl="1"/>
            <a:r>
              <a:rPr lang="en-US" dirty="0" smtClean="0"/>
              <a:t>Bootstrap </a:t>
            </a:r>
            <a:r>
              <a:rPr lang="en-US" dirty="0" err="1" smtClean="0"/>
              <a:t>OpenFlow</a:t>
            </a:r>
            <a:r>
              <a:rPr lang="en-US" dirty="0" smtClean="0"/>
              <a:t> network, e.g. configure switches to connect to controllers</a:t>
            </a:r>
          </a:p>
          <a:p>
            <a:pPr lvl="1"/>
            <a:r>
              <a:rPr lang="en-US" dirty="0" smtClean="0"/>
              <a:t>Allocate resources within switches, e.g. ports, queues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DIFANE Architecture</a:t>
            </a:r>
            <a:br>
              <a:rPr lang="en-US" smtClean="0">
                <a:ea typeface="ヒラギノ角ゴ Pro W3" charset="-128"/>
                <a:cs typeface="ヒラギノ角ゴ Pro W3" charset="-128"/>
              </a:rPr>
            </a:br>
            <a:r>
              <a:rPr lang="en-US" smtClean="0">
                <a:ea typeface="ヒラギノ角ゴ Pro W3" charset="-128"/>
                <a:cs typeface="ヒラギノ角ゴ Pro W3" charset="-128"/>
              </a:rPr>
              <a:t>(two stages)</a:t>
            </a:r>
          </a:p>
        </p:txBody>
      </p:sp>
      <p:sp>
        <p:nvSpPr>
          <p:cNvPr id="29700" name="Content Placeholder 4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239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DI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stributed </a:t>
            </a: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F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low </a:t>
            </a: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A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rchitecture </a:t>
            </a:r>
          </a:p>
          <a:p>
            <a:pPr algn="ctr">
              <a:buFont typeface="Arial" charset="0"/>
              <a:buNone/>
            </a:pP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for </a:t>
            </a: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N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etworked </a:t>
            </a: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E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nterprises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678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Stage 1</a:t>
            </a:r>
          </a:p>
        </p:txBody>
      </p:sp>
      <p:sp>
        <p:nvSpPr>
          <p:cNvPr id="30724" name="Content Placeholder 4"/>
          <p:cNvSpPr>
            <a:spLocks noGrp="1"/>
          </p:cNvSpPr>
          <p:nvPr>
            <p:ph idx="1"/>
          </p:nvPr>
        </p:nvSpPr>
        <p:spPr>
          <a:xfrm>
            <a:off x="1295400" y="2895600"/>
            <a:ext cx="6858000" cy="2239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The controller </a:t>
            </a:r>
            <a:r>
              <a:rPr lang="en-US" i="1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proactively </a:t>
            </a: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generates the rules and distributes them to authority switches. </a:t>
            </a:r>
          </a:p>
          <a:p>
            <a:pPr algn="ctr">
              <a:buFont typeface="Arial" charset="0"/>
              <a:buNone/>
            </a:pPr>
            <a:endParaRPr lang="en-US" dirty="0" smtClean="0">
              <a:solidFill>
                <a:schemeClr val="tx1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695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38" y="10572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4929188" y="1057275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4918075" y="1800225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1781" name="Title 1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pPr algn="l"/>
            <a:r>
              <a:rPr lang="en-US" sz="3600" smtClean="0">
                <a:ea typeface="ヒラギノ角ゴ Pro W3" charset="-128"/>
                <a:cs typeface="ヒラギノ角ゴ Pro W3" charset="-128"/>
              </a:rPr>
              <a:t>Partition and Distribute the Flow Rules</a:t>
            </a:r>
          </a:p>
        </p:txBody>
      </p:sp>
      <p:sp>
        <p:nvSpPr>
          <p:cNvPr id="5" name="Cloud 4"/>
          <p:cNvSpPr/>
          <p:nvPr/>
        </p:nvSpPr>
        <p:spPr>
          <a:xfrm>
            <a:off x="427038" y="4203700"/>
            <a:ext cx="8231187" cy="33528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84" name="modem"/>
          <p:cNvSpPr>
            <a:spLocks noEditPoints="1" noChangeArrowheads="1"/>
          </p:cNvSpPr>
          <p:nvPr/>
        </p:nvSpPr>
        <p:spPr bwMode="auto">
          <a:xfrm>
            <a:off x="427038" y="5803900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TextBox 6"/>
          <p:cNvSpPr txBox="1">
            <a:spLocks noChangeArrowheads="1"/>
          </p:cNvSpPr>
          <p:nvPr/>
        </p:nvSpPr>
        <p:spPr bwMode="auto">
          <a:xfrm>
            <a:off x="0" y="4783138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Ingress Switch</a:t>
            </a:r>
          </a:p>
        </p:txBody>
      </p:sp>
      <p:sp>
        <p:nvSpPr>
          <p:cNvPr id="78856" name="modem"/>
          <p:cNvSpPr>
            <a:spLocks noEditPoints="1" noChangeArrowheads="1"/>
          </p:cNvSpPr>
          <p:nvPr/>
        </p:nvSpPr>
        <p:spPr bwMode="auto">
          <a:xfrm>
            <a:off x="4430713" y="4424363"/>
            <a:ext cx="973137" cy="3587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sp>
        <p:nvSpPr>
          <p:cNvPr id="31787" name="modem"/>
          <p:cNvSpPr>
            <a:spLocks noEditPoints="1" noChangeArrowheads="1"/>
          </p:cNvSpPr>
          <p:nvPr/>
        </p:nvSpPr>
        <p:spPr bwMode="auto">
          <a:xfrm>
            <a:off x="7712075" y="4687888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TextBox 10"/>
          <p:cNvSpPr txBox="1">
            <a:spLocks noChangeArrowheads="1"/>
          </p:cNvSpPr>
          <p:nvPr/>
        </p:nvSpPr>
        <p:spPr bwMode="auto">
          <a:xfrm>
            <a:off x="7791450" y="3951288"/>
            <a:ext cx="1219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Egress Switch</a:t>
            </a:r>
          </a:p>
        </p:txBody>
      </p:sp>
      <p:sp>
        <p:nvSpPr>
          <p:cNvPr id="27" name="Freeform 26"/>
          <p:cNvSpPr/>
          <p:nvPr/>
        </p:nvSpPr>
        <p:spPr>
          <a:xfrm>
            <a:off x="2687638" y="2305050"/>
            <a:ext cx="5237162" cy="1676400"/>
          </a:xfrm>
          <a:custGeom>
            <a:avLst/>
            <a:gdLst>
              <a:gd name="connsiteX0" fmla="*/ 0 w 3141578"/>
              <a:gd name="connsiteY0" fmla="*/ 0 h 2032000"/>
              <a:gd name="connsiteX1" fmla="*/ 1163052 w 3141578"/>
              <a:gd name="connsiteY1" fmla="*/ 240631 h 2032000"/>
              <a:gd name="connsiteX2" fmla="*/ 2540000 w 3141578"/>
              <a:gd name="connsiteY2" fmla="*/ 1163052 h 2032000"/>
              <a:gd name="connsiteX3" fmla="*/ 3141578 w 3141578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578" h="2032000">
                <a:moveTo>
                  <a:pt x="0" y="0"/>
                </a:moveTo>
                <a:cubicBezTo>
                  <a:pt x="369859" y="23394"/>
                  <a:pt x="739719" y="46789"/>
                  <a:pt x="1163052" y="240631"/>
                </a:cubicBezTo>
                <a:cubicBezTo>
                  <a:pt x="1586385" y="434473"/>
                  <a:pt x="2210246" y="864491"/>
                  <a:pt x="2540000" y="1163052"/>
                </a:cubicBezTo>
                <a:cubicBezTo>
                  <a:pt x="2869754" y="1461613"/>
                  <a:pt x="3141578" y="2032000"/>
                  <a:pt x="3141578" y="2032000"/>
                </a:cubicBezTo>
              </a:path>
            </a:pathLst>
          </a:custGeom>
          <a:ln w="28575" cap="flat" cmpd="sng">
            <a:solidFill>
              <a:srgbClr val="0000FF"/>
            </a:solidFill>
            <a:prstDash val="lgDashDot"/>
            <a:round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82638" y="2819400"/>
            <a:ext cx="617537" cy="2984500"/>
          </a:xfrm>
          <a:custGeom>
            <a:avLst/>
            <a:gdLst>
              <a:gd name="connsiteX0" fmla="*/ 1470526 w 1470526"/>
              <a:gd name="connsiteY0" fmla="*/ 0 h 1965158"/>
              <a:gd name="connsiteX1" fmla="*/ 401052 w 1470526"/>
              <a:gd name="connsiteY1" fmla="*/ 695158 h 1965158"/>
              <a:gd name="connsiteX2" fmla="*/ 0 w 1470526"/>
              <a:gd name="connsiteY2" fmla="*/ 1965158 h 19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526" h="1965158">
                <a:moveTo>
                  <a:pt x="1470526" y="0"/>
                </a:moveTo>
                <a:cubicBezTo>
                  <a:pt x="1058333" y="183816"/>
                  <a:pt x="646140" y="367632"/>
                  <a:pt x="401052" y="695158"/>
                </a:cubicBezTo>
                <a:cubicBezTo>
                  <a:pt x="155964" y="1022684"/>
                  <a:pt x="0" y="1965158"/>
                  <a:pt x="0" y="1965158"/>
                </a:cubicBezTo>
              </a:path>
            </a:pathLst>
          </a:custGeom>
          <a:ln w="28575" cap="flat" cmpd="sng">
            <a:solidFill>
              <a:srgbClr val="0000FF"/>
            </a:solidFill>
            <a:prstDash val="lgDashDot"/>
            <a:round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68550" y="900113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Distribute partition information</a:t>
            </a:r>
          </a:p>
        </p:txBody>
      </p:sp>
      <p:sp>
        <p:nvSpPr>
          <p:cNvPr id="33" name="modem"/>
          <p:cNvSpPr>
            <a:spLocks noEditPoints="1" noChangeArrowheads="1"/>
          </p:cNvSpPr>
          <p:nvPr/>
        </p:nvSpPr>
        <p:spPr bwMode="auto">
          <a:xfrm>
            <a:off x="2222500" y="5262563"/>
            <a:ext cx="973138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sp>
        <p:nvSpPr>
          <p:cNvPr id="34" name="modem"/>
          <p:cNvSpPr>
            <a:spLocks noEditPoints="1" noChangeArrowheads="1"/>
          </p:cNvSpPr>
          <p:nvPr/>
        </p:nvSpPr>
        <p:spPr bwMode="auto">
          <a:xfrm>
            <a:off x="5110163" y="5995988"/>
            <a:ext cx="973137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3775075" y="1058863"/>
          <a:ext cx="1168400" cy="14833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3" name="TextBox 17"/>
          <p:cNvSpPr txBox="1">
            <a:spLocks noChangeArrowheads="1"/>
          </p:cNvSpPr>
          <p:nvPr/>
        </p:nvSpPr>
        <p:spPr bwMode="auto">
          <a:xfrm>
            <a:off x="3776663" y="1430338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 Switch  A</a:t>
            </a:r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5110163" y="1104900"/>
            <a:ext cx="2170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AuthoritySwitch B</a:t>
            </a:r>
          </a:p>
        </p:txBody>
      </p:sp>
      <p:sp>
        <p:nvSpPr>
          <p:cNvPr id="50" name="TextBox 20"/>
          <p:cNvSpPr txBox="1">
            <a:spLocks noChangeArrowheads="1"/>
          </p:cNvSpPr>
          <p:nvPr/>
        </p:nvSpPr>
        <p:spPr bwMode="auto">
          <a:xfrm>
            <a:off x="5105400" y="1892300"/>
            <a:ext cx="144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 Switch C</a:t>
            </a:r>
          </a:p>
        </p:txBody>
      </p:sp>
      <p:sp>
        <p:nvSpPr>
          <p:cNvPr id="51" name="Line Callout 2 (No Border) 50"/>
          <p:cNvSpPr/>
          <p:nvPr/>
        </p:nvSpPr>
        <p:spPr>
          <a:xfrm rot="10800000" flipV="1">
            <a:off x="7458075" y="1820863"/>
            <a:ext cx="942975" cy="717550"/>
          </a:xfrm>
          <a:prstGeom prst="callout2">
            <a:avLst>
              <a:gd name="adj1" fmla="val 69625"/>
              <a:gd name="adj2" fmla="val 89596"/>
              <a:gd name="adj3" fmla="val 70687"/>
              <a:gd name="adj4" fmla="val 88281"/>
              <a:gd name="adj5" fmla="val 79328"/>
              <a:gd name="adj6" fmla="val 146011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reject</a:t>
            </a:r>
          </a:p>
        </p:txBody>
      </p:sp>
      <p:sp>
        <p:nvSpPr>
          <p:cNvPr id="52" name="Line Callout 2 (No Border) 51"/>
          <p:cNvSpPr/>
          <p:nvPr/>
        </p:nvSpPr>
        <p:spPr>
          <a:xfrm rot="10800000" flipV="1">
            <a:off x="7458075" y="711200"/>
            <a:ext cx="942975" cy="717550"/>
          </a:xfrm>
          <a:prstGeom prst="callout2">
            <a:avLst>
              <a:gd name="adj1" fmla="val 69625"/>
              <a:gd name="adj2" fmla="val 89596"/>
              <a:gd name="adj3" fmla="val 70687"/>
              <a:gd name="adj4" fmla="val 88281"/>
              <a:gd name="adj5" fmla="val 79328"/>
              <a:gd name="adj6" fmla="val 146011"/>
            </a:avLst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accept</a:t>
            </a:r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5110163" y="658813"/>
            <a:ext cx="217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Flow space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16200000" flipH="1">
            <a:off x="3948113" y="1847850"/>
            <a:ext cx="1941512" cy="1588"/>
          </a:xfrm>
          <a:prstGeom prst="line">
            <a:avLst/>
          </a:prstGeom>
          <a:ln w="7620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19663" y="1820863"/>
            <a:ext cx="2700337" cy="1587"/>
          </a:xfrm>
          <a:prstGeom prst="line">
            <a:avLst/>
          </a:prstGeom>
          <a:ln w="7620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775075" y="1057275"/>
            <a:ext cx="3479800" cy="14811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Freeform 70"/>
          <p:cNvSpPr/>
          <p:nvPr/>
        </p:nvSpPr>
        <p:spPr>
          <a:xfrm flipH="1">
            <a:off x="1905000" y="2819400"/>
            <a:ext cx="463550" cy="2443163"/>
          </a:xfrm>
          <a:custGeom>
            <a:avLst/>
            <a:gdLst>
              <a:gd name="connsiteX0" fmla="*/ 1470526 w 1470526"/>
              <a:gd name="connsiteY0" fmla="*/ 0 h 1965158"/>
              <a:gd name="connsiteX1" fmla="*/ 401052 w 1470526"/>
              <a:gd name="connsiteY1" fmla="*/ 695158 h 1965158"/>
              <a:gd name="connsiteX2" fmla="*/ 0 w 1470526"/>
              <a:gd name="connsiteY2" fmla="*/ 1965158 h 19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526" h="1965158">
                <a:moveTo>
                  <a:pt x="1470526" y="0"/>
                </a:moveTo>
                <a:cubicBezTo>
                  <a:pt x="1058333" y="183816"/>
                  <a:pt x="646140" y="367632"/>
                  <a:pt x="401052" y="695158"/>
                </a:cubicBezTo>
                <a:cubicBezTo>
                  <a:pt x="155964" y="1022684"/>
                  <a:pt x="0" y="1965158"/>
                  <a:pt x="0" y="1965158"/>
                </a:cubicBezTo>
              </a:path>
            </a:pathLst>
          </a:custGeom>
          <a:ln w="28575" cap="flat" cmpd="sng">
            <a:solidFill>
              <a:srgbClr val="0000FF"/>
            </a:solidFill>
            <a:prstDash val="lgDashDot"/>
            <a:round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Freeform 71"/>
          <p:cNvSpPr/>
          <p:nvPr/>
        </p:nvSpPr>
        <p:spPr>
          <a:xfrm flipH="1">
            <a:off x="2687638" y="2538413"/>
            <a:ext cx="2230437" cy="1885950"/>
          </a:xfrm>
          <a:custGeom>
            <a:avLst/>
            <a:gdLst>
              <a:gd name="connsiteX0" fmla="*/ 1470526 w 1470526"/>
              <a:gd name="connsiteY0" fmla="*/ 0 h 1965158"/>
              <a:gd name="connsiteX1" fmla="*/ 401052 w 1470526"/>
              <a:gd name="connsiteY1" fmla="*/ 695158 h 1965158"/>
              <a:gd name="connsiteX2" fmla="*/ 0 w 1470526"/>
              <a:gd name="connsiteY2" fmla="*/ 1965158 h 19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526" h="1965158">
                <a:moveTo>
                  <a:pt x="1470526" y="0"/>
                </a:moveTo>
                <a:cubicBezTo>
                  <a:pt x="1058333" y="183816"/>
                  <a:pt x="646140" y="367632"/>
                  <a:pt x="401052" y="695158"/>
                </a:cubicBezTo>
                <a:cubicBezTo>
                  <a:pt x="155964" y="1022684"/>
                  <a:pt x="0" y="1965158"/>
                  <a:pt x="0" y="1965158"/>
                </a:cubicBezTo>
              </a:path>
            </a:pathLst>
          </a:custGeom>
          <a:ln w="28575" cap="flat" cmpd="sng">
            <a:solidFill>
              <a:srgbClr val="0000FF"/>
            </a:solidFill>
            <a:prstDash val="lgDashDot"/>
            <a:round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1942307" y="2996406"/>
            <a:ext cx="3594100" cy="2741613"/>
          </a:xfrm>
          <a:prstGeom prst="line">
            <a:avLst/>
          </a:prstGeom>
          <a:ln w="28575" cmpd="sng">
            <a:solidFill>
              <a:srgbClr val="0000FF"/>
            </a:solidFill>
            <a:prstDash val="lgDashDot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823" name="TextBox 6"/>
          <p:cNvSpPr txBox="1">
            <a:spLocks noChangeArrowheads="1"/>
          </p:cNvSpPr>
          <p:nvPr/>
        </p:nvSpPr>
        <p:spPr bwMode="auto">
          <a:xfrm>
            <a:off x="427038" y="900113"/>
            <a:ext cx="130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Controller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116138" y="4459288"/>
            <a:ext cx="110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Authority </a:t>
            </a:r>
          </a:p>
          <a:p>
            <a:r>
              <a:rPr lang="en-US" dirty="0"/>
              <a:t>Switch A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364038" y="3657600"/>
            <a:ext cx="110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Authority </a:t>
            </a:r>
          </a:p>
          <a:p>
            <a:r>
              <a:rPr lang="en-US"/>
              <a:t>Switch B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05400" y="5262563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Authority </a:t>
            </a:r>
          </a:p>
          <a:p>
            <a:r>
              <a:rPr lang="en-US"/>
              <a:t>Switch 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156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4 -0.04444 " pathEditMode="relative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4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-0.02222 " pathEditMode="relative" ptsTypes="AA">
                                      <p:cBhvr>
                                        <p:cTn id="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-0.02222 " pathEditMode="relative" ptsTypes="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03333 " pathEditMode="relative" ptsTypes="AA">
                                      <p:cBhvr>
                                        <p:cTn id="3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03333 " pathEditMode="relative" ptsTypes="AA"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.42152 " pathEditMode="relative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.42152 " pathEditMode="relative" ptsTypes="A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76 0.34861 " pathEditMode="relative" ptsTypes="AA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76 0.34861 " pathEditMode="relative" ptsTypes="AA">
                                      <p:cBhvr>
                                        <p:cTn id="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87 0.47708 " pathEditMode="relative" ptsTypes="AA">
                                      <p:cBhvr>
                                        <p:cTn id="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87 0.47708 " pathEditMode="relative" ptsTypes="AA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/>
      <p:bldP spid="43" grpId="0"/>
      <p:bldP spid="43" grpId="1"/>
      <p:bldP spid="43" grpId="2"/>
      <p:bldP spid="44" grpId="0"/>
      <p:bldP spid="44" grpId="1"/>
      <p:bldP spid="44" grpId="2"/>
      <p:bldP spid="50" grpId="0"/>
      <p:bldP spid="50" grpId="1"/>
      <p:bldP spid="50" grpId="2"/>
      <p:bldP spid="51" grpId="0" animBg="1"/>
      <p:bldP spid="52" grpId="0" animBg="1"/>
      <p:bldP spid="53" grpId="0"/>
      <p:bldP spid="71" grpId="0" animBg="1"/>
      <p:bldP spid="72" grpId="0" animBg="1"/>
      <p:bldP spid="35" grpId="0"/>
      <p:bldP spid="36" grpId="0"/>
      <p:bldP spid="3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Stage 2</a:t>
            </a:r>
          </a:p>
        </p:txBody>
      </p:sp>
      <p:sp>
        <p:nvSpPr>
          <p:cNvPr id="33796" name="Content Placeholder 4"/>
          <p:cNvSpPr>
            <a:spLocks noGrp="1"/>
          </p:cNvSpPr>
          <p:nvPr>
            <p:ph idx="1"/>
          </p:nvPr>
        </p:nvSpPr>
        <p:spPr>
          <a:xfrm>
            <a:off x="1524000" y="2895600"/>
            <a:ext cx="6705600" cy="2239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The authority switches keep</a:t>
            </a:r>
            <a:r>
              <a:rPr lang="en-US" i="1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packets always in the data plane and </a:t>
            </a:r>
            <a:r>
              <a:rPr lang="en-US" i="1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reactively</a:t>
            </a: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cache rules. </a:t>
            </a:r>
          </a:p>
          <a:p>
            <a:pPr algn="ctr">
              <a:buFont typeface="Arial" charset="0"/>
              <a:buNone/>
            </a:pPr>
            <a:endParaRPr lang="en-US" dirty="0" smtClean="0">
              <a:solidFill>
                <a:schemeClr val="tx1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850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3988" y="3754438"/>
            <a:ext cx="139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Following packets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>
                <a:ea typeface="ヒラギノ角ゴ Pro W3" charset="-128"/>
                <a:cs typeface="ヒラギノ角ゴ Pro W3" charset="-128"/>
              </a:rPr>
              <a:t>Packet Redirection and Rule Caching</a:t>
            </a:r>
          </a:p>
        </p:txBody>
      </p:sp>
      <p:sp>
        <p:nvSpPr>
          <p:cNvPr id="5" name="Cloud 4"/>
          <p:cNvSpPr/>
          <p:nvPr/>
        </p:nvSpPr>
        <p:spPr>
          <a:xfrm>
            <a:off x="1830388" y="2154238"/>
            <a:ext cx="6096000" cy="33528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2" name="modem"/>
          <p:cNvSpPr>
            <a:spLocks noEditPoints="1" noChangeArrowheads="1"/>
          </p:cNvSpPr>
          <p:nvPr/>
        </p:nvSpPr>
        <p:spPr bwMode="auto">
          <a:xfrm>
            <a:off x="1449388" y="3754438"/>
            <a:ext cx="973137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1154113" y="267335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Ingress Switch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4525963" y="15240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Authority Switch</a:t>
            </a:r>
          </a:p>
        </p:txBody>
      </p:sp>
      <p:sp>
        <p:nvSpPr>
          <p:cNvPr id="34825" name="modem"/>
          <p:cNvSpPr>
            <a:spLocks noEditPoints="1" noChangeArrowheads="1"/>
          </p:cNvSpPr>
          <p:nvPr/>
        </p:nvSpPr>
        <p:spPr bwMode="auto">
          <a:xfrm>
            <a:off x="7439025" y="357346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7804150" y="2867025"/>
            <a:ext cx="1219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Egress Switch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2588" y="3749675"/>
            <a:ext cx="83820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3988" y="3381375"/>
            <a:ext cx="142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First packet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22525" y="2819400"/>
            <a:ext cx="2379663" cy="1117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46725" y="2819400"/>
            <a:ext cx="1892300" cy="93503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2588" y="4124325"/>
            <a:ext cx="83820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422525" y="3938588"/>
            <a:ext cx="5016500" cy="17621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373313" y="2193925"/>
            <a:ext cx="2152650" cy="1435100"/>
          </a:xfrm>
          <a:custGeom>
            <a:avLst/>
            <a:gdLst>
              <a:gd name="connsiteX0" fmla="*/ 2152316 w 2152316"/>
              <a:gd name="connsiteY0" fmla="*/ 365403 h 1434877"/>
              <a:gd name="connsiteX1" fmla="*/ 1136316 w 2152316"/>
              <a:gd name="connsiteY1" fmla="*/ 4456 h 1434877"/>
              <a:gd name="connsiteX2" fmla="*/ 307474 w 2152316"/>
              <a:gd name="connsiteY2" fmla="*/ 392140 h 1434877"/>
              <a:gd name="connsiteX3" fmla="*/ 0 w 2152316"/>
              <a:gd name="connsiteY3" fmla="*/ 1434877 h 14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16" h="1434877">
                <a:moveTo>
                  <a:pt x="2152316" y="365403"/>
                </a:moveTo>
                <a:cubicBezTo>
                  <a:pt x="1798053" y="182701"/>
                  <a:pt x="1443790" y="0"/>
                  <a:pt x="1136316" y="4456"/>
                </a:cubicBezTo>
                <a:cubicBezTo>
                  <a:pt x="828842" y="8912"/>
                  <a:pt x="496860" y="153737"/>
                  <a:pt x="307474" y="392140"/>
                </a:cubicBezTo>
                <a:cubicBezTo>
                  <a:pt x="118088" y="630544"/>
                  <a:pt x="0" y="1434877"/>
                  <a:pt x="0" y="1434877"/>
                </a:cubicBezTo>
              </a:path>
            </a:pathLst>
          </a:cu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 rot="-1386489">
            <a:off x="2700338" y="3078163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Redirect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 rot="1666397">
            <a:off x="5980113" y="2798763"/>
            <a:ext cx="99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Forward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rot="-1386489">
            <a:off x="2219325" y="1695450"/>
            <a:ext cx="1376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Feedback: </a:t>
            </a:r>
          </a:p>
          <a:p>
            <a:r>
              <a:rPr lang="en-US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Cache rules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222625" y="4125913"/>
            <a:ext cx="329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Hit cached rules and forward</a:t>
            </a:r>
          </a:p>
        </p:txBody>
      </p:sp>
      <p:sp>
        <p:nvSpPr>
          <p:cNvPr id="24" name="modem"/>
          <p:cNvSpPr>
            <a:spLocks noEditPoints="1" noChangeArrowheads="1"/>
          </p:cNvSpPr>
          <p:nvPr/>
        </p:nvSpPr>
        <p:spPr bwMode="auto">
          <a:xfrm>
            <a:off x="4573588" y="2452688"/>
            <a:ext cx="973137" cy="3587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9388" y="5715000"/>
            <a:ext cx="6400800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a typeface="ヒラギノ角ゴ Pro W3" charset="-128"/>
                <a:cs typeface="ヒラギノ角ゴ Pro W3" charset="-128"/>
              </a:rPr>
              <a:t>A slightly longer path in the data plane is faster than going through the control plane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3200400" cy="396875"/>
          </a:xfrm>
        </p:spPr>
        <p:txBody>
          <a:bodyPr/>
          <a:lstStyle/>
          <a:p>
            <a:r>
              <a:rPr lang="en-US" smtClean="0"/>
              <a:t>Software Defined Networking (COMS 6998-10)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943600" y="6461125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916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45" grpId="0" animBg="1"/>
      <p:bldP spid="46" grpId="0"/>
      <p:bldP spid="47" grpId="0"/>
      <p:bldP spid="48" grpId="0"/>
      <p:bldP spid="49" grpId="0"/>
      <p:bldP spid="2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Locate Authority Switches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Partition information in ingress switches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Using a small set of coarse-grained wildcard rules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… to locate the authority switch for each packet</a:t>
            </a:r>
          </a:p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Distributed directory service but not DHT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Hashing does </a:t>
            </a:r>
            <a:r>
              <a:rPr lang="en-US" i="1" dirty="0" smtClean="0">
                <a:ea typeface="ヒラギノ角ゴ Pro W3" charset="-128"/>
                <a:cs typeface="ヒラギノ角ゴ Pro W3" charset="-128"/>
              </a:rPr>
              <a:t>not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 work for wildcards</a:t>
            </a:r>
          </a:p>
          <a:p>
            <a:pPr lvl="1"/>
            <a:r>
              <a:rPr lang="en-US" dirty="0" smtClean="0"/>
              <a:t>Keys can have wildcards in arbitrary bit positions</a:t>
            </a:r>
          </a:p>
          <a:p>
            <a:pPr marL="0" indent="0">
              <a:buNone/>
            </a:pPr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11313" y="4872038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600200" y="5614988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4873625"/>
          <a:ext cx="1168400" cy="14833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6920" name="TextBox 17"/>
          <p:cNvSpPr txBox="1">
            <a:spLocks noChangeArrowheads="1"/>
          </p:cNvSpPr>
          <p:nvPr/>
        </p:nvSpPr>
        <p:spPr bwMode="auto">
          <a:xfrm>
            <a:off x="458788" y="52451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 Switch  A</a:t>
            </a:r>
          </a:p>
        </p:txBody>
      </p:sp>
      <p:sp>
        <p:nvSpPr>
          <p:cNvPr id="36921" name="TextBox 18"/>
          <p:cNvSpPr txBox="1">
            <a:spLocks noChangeArrowheads="1"/>
          </p:cNvSpPr>
          <p:nvPr/>
        </p:nvSpPr>
        <p:spPr bwMode="auto">
          <a:xfrm>
            <a:off x="1792288" y="4919663"/>
            <a:ext cx="2170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AuthoritySwitch</a:t>
            </a:r>
            <a:r>
              <a:rPr lang="en-US" dirty="0"/>
              <a:t> 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4872038"/>
            <a:ext cx="3479800" cy="14811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923" name="TextBox 20"/>
          <p:cNvSpPr txBox="1">
            <a:spLocks noChangeArrowheads="1"/>
          </p:cNvSpPr>
          <p:nvPr/>
        </p:nvSpPr>
        <p:spPr bwMode="auto">
          <a:xfrm>
            <a:off x="1812925" y="5656263"/>
            <a:ext cx="1443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 Switch C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655637" y="5611813"/>
            <a:ext cx="1941513" cy="1588"/>
          </a:xfrm>
          <a:prstGeom prst="line">
            <a:avLst/>
          </a:prstGeom>
          <a:ln w="7620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27188" y="5584825"/>
            <a:ext cx="2700337" cy="1588"/>
          </a:xfrm>
          <a:prstGeom prst="line">
            <a:avLst/>
          </a:prstGeom>
          <a:ln w="7620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86400" y="4984750"/>
            <a:ext cx="28956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X:0-1 Y:0-3 </a:t>
            </a:r>
            <a:r>
              <a:rPr lang="en-US" sz="2400" dirty="0" err="1">
                <a:solidFill>
                  <a:srgbClr val="000000"/>
                </a:solidFill>
                <a:sym typeface="Wingdings" charset="2"/>
              </a:rPr>
              <a:t></a:t>
            </a:r>
            <a:r>
              <a:rPr lang="en-US" sz="2400" dirty="0">
                <a:solidFill>
                  <a:srgbClr val="000000"/>
                </a:solidFill>
                <a:sym typeface="Wingdings" charset="2"/>
              </a:rPr>
              <a:t> A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sym typeface="Wingdings" charset="2"/>
              </a:rPr>
              <a:t>X:2-5 Y: 0-1B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sym typeface="Wingdings" charset="2"/>
              </a:rPr>
              <a:t>X:2-5 Y:2-3 </a:t>
            </a:r>
            <a:r>
              <a:rPr lang="en-US" sz="2400" dirty="0" err="1">
                <a:solidFill>
                  <a:srgbClr val="000000"/>
                </a:solidFill>
                <a:sym typeface="Wingdings" charset="2"/>
              </a:rPr>
              <a:t></a:t>
            </a:r>
            <a:r>
              <a:rPr lang="en-US" sz="2400" dirty="0">
                <a:solidFill>
                  <a:srgbClr val="000000"/>
                </a:solidFill>
                <a:sym typeface="Wingdings" charset="2"/>
              </a:rPr>
              <a:t> 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327525" y="5448300"/>
            <a:ext cx="625475" cy="2778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" y="4495800"/>
            <a:ext cx="142557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1752600" y="4267200"/>
            <a:ext cx="2170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04800" y="4495800"/>
            <a:ext cx="1" cy="14478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152400" y="586740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808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9"/>
          <p:cNvSpPr txBox="1">
            <a:spLocks noChangeArrowheads="1"/>
          </p:cNvSpPr>
          <p:nvPr/>
        </p:nvSpPr>
        <p:spPr bwMode="auto">
          <a:xfrm>
            <a:off x="153988" y="3754438"/>
            <a:ext cx="139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Following packets</a:t>
            </a: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>
                <a:ea typeface="ヒラギノ角ゴ Pro W3" charset="-128"/>
                <a:cs typeface="ヒラギノ角ゴ Pro W3" charset="-128"/>
              </a:rPr>
              <a:t>Packet Redirection and Rule Caching</a:t>
            </a:r>
          </a:p>
        </p:txBody>
      </p:sp>
      <p:sp>
        <p:nvSpPr>
          <p:cNvPr id="5" name="Cloud 4"/>
          <p:cNvSpPr/>
          <p:nvPr/>
        </p:nvSpPr>
        <p:spPr>
          <a:xfrm>
            <a:off x="1830388" y="2154238"/>
            <a:ext cx="6096000" cy="33528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4" name="modem"/>
          <p:cNvSpPr>
            <a:spLocks noEditPoints="1" noChangeArrowheads="1"/>
          </p:cNvSpPr>
          <p:nvPr/>
        </p:nvSpPr>
        <p:spPr bwMode="auto">
          <a:xfrm>
            <a:off x="1427163" y="3173413"/>
            <a:ext cx="1773237" cy="12747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154113" y="2465388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Ingress Switch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4525963" y="15240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Authority Switch</a:t>
            </a:r>
          </a:p>
        </p:txBody>
      </p:sp>
      <p:sp>
        <p:nvSpPr>
          <p:cNvPr id="37897" name="modem"/>
          <p:cNvSpPr>
            <a:spLocks noEditPoints="1" noChangeArrowheads="1"/>
          </p:cNvSpPr>
          <p:nvPr/>
        </p:nvSpPr>
        <p:spPr bwMode="auto">
          <a:xfrm>
            <a:off x="7439025" y="357346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TextBox 10"/>
          <p:cNvSpPr txBox="1">
            <a:spLocks noChangeArrowheads="1"/>
          </p:cNvSpPr>
          <p:nvPr/>
        </p:nvSpPr>
        <p:spPr bwMode="auto">
          <a:xfrm>
            <a:off x="7804150" y="2867025"/>
            <a:ext cx="1219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Egress Switch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2588" y="3749675"/>
            <a:ext cx="838200" cy="476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0" y="3381375"/>
            <a:ext cx="142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First packet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95351" y="2895600"/>
            <a:ext cx="1430612" cy="12303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46725" y="2819400"/>
            <a:ext cx="1892300" cy="93503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2588" y="4124325"/>
            <a:ext cx="83820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00400" y="3749675"/>
            <a:ext cx="4238625" cy="18891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422525" y="2193925"/>
            <a:ext cx="2103438" cy="1185863"/>
          </a:xfrm>
          <a:custGeom>
            <a:avLst/>
            <a:gdLst>
              <a:gd name="connsiteX0" fmla="*/ 2152316 w 2152316"/>
              <a:gd name="connsiteY0" fmla="*/ 365403 h 1434877"/>
              <a:gd name="connsiteX1" fmla="*/ 1136316 w 2152316"/>
              <a:gd name="connsiteY1" fmla="*/ 4456 h 1434877"/>
              <a:gd name="connsiteX2" fmla="*/ 307474 w 2152316"/>
              <a:gd name="connsiteY2" fmla="*/ 392140 h 1434877"/>
              <a:gd name="connsiteX3" fmla="*/ 0 w 2152316"/>
              <a:gd name="connsiteY3" fmla="*/ 1434877 h 14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16" h="1434877">
                <a:moveTo>
                  <a:pt x="2152316" y="365403"/>
                </a:moveTo>
                <a:cubicBezTo>
                  <a:pt x="1798053" y="182701"/>
                  <a:pt x="1443790" y="0"/>
                  <a:pt x="1136316" y="4456"/>
                </a:cubicBezTo>
                <a:cubicBezTo>
                  <a:pt x="828842" y="8912"/>
                  <a:pt x="496860" y="153737"/>
                  <a:pt x="307474" y="392140"/>
                </a:cubicBezTo>
                <a:cubicBezTo>
                  <a:pt x="118088" y="630544"/>
                  <a:pt x="0" y="1434877"/>
                  <a:pt x="0" y="1434877"/>
                </a:cubicBezTo>
              </a:path>
            </a:pathLst>
          </a:cu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6" name="TextBox 45"/>
          <p:cNvSpPr txBox="1">
            <a:spLocks noChangeArrowheads="1"/>
          </p:cNvSpPr>
          <p:nvPr/>
        </p:nvSpPr>
        <p:spPr bwMode="auto">
          <a:xfrm rot="20213511">
            <a:off x="3384824" y="2925307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pple Casual" charset="0"/>
                <a:ea typeface="Apple Casual" charset="0"/>
                <a:cs typeface="Apple Casual" charset="0"/>
              </a:rPr>
              <a:t>Redirect</a:t>
            </a:r>
          </a:p>
        </p:txBody>
      </p:sp>
      <p:sp>
        <p:nvSpPr>
          <p:cNvPr id="37907" name="TextBox 46"/>
          <p:cNvSpPr txBox="1">
            <a:spLocks noChangeArrowheads="1"/>
          </p:cNvSpPr>
          <p:nvPr/>
        </p:nvSpPr>
        <p:spPr bwMode="auto">
          <a:xfrm rot="1666397">
            <a:off x="5980113" y="2798763"/>
            <a:ext cx="99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Forward</a:t>
            </a:r>
          </a:p>
        </p:txBody>
      </p:sp>
      <p:sp>
        <p:nvSpPr>
          <p:cNvPr id="37908" name="TextBox 47"/>
          <p:cNvSpPr txBox="1">
            <a:spLocks noChangeArrowheads="1"/>
          </p:cNvSpPr>
          <p:nvPr/>
        </p:nvSpPr>
        <p:spPr bwMode="auto">
          <a:xfrm rot="-1386489">
            <a:off x="2219325" y="1695450"/>
            <a:ext cx="1376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Feedback: </a:t>
            </a:r>
          </a:p>
          <a:p>
            <a:r>
              <a:rPr lang="en-US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Cache rules</a:t>
            </a:r>
          </a:p>
        </p:txBody>
      </p:sp>
      <p:sp>
        <p:nvSpPr>
          <p:cNvPr id="37909" name="TextBox 48"/>
          <p:cNvSpPr txBox="1">
            <a:spLocks noChangeArrowheads="1"/>
          </p:cNvSpPr>
          <p:nvPr/>
        </p:nvSpPr>
        <p:spPr bwMode="auto">
          <a:xfrm>
            <a:off x="3667573" y="4030663"/>
            <a:ext cx="329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pple Casual" charset="0"/>
                <a:ea typeface="Apple Casual" charset="0"/>
                <a:cs typeface="Apple Casual" charset="0"/>
              </a:rPr>
              <a:t>Hit cached rules and forward</a:t>
            </a:r>
          </a:p>
        </p:txBody>
      </p:sp>
      <p:sp>
        <p:nvSpPr>
          <p:cNvPr id="24" name="modem"/>
          <p:cNvSpPr>
            <a:spLocks noEditPoints="1" noChangeArrowheads="1"/>
          </p:cNvSpPr>
          <p:nvPr/>
        </p:nvSpPr>
        <p:spPr bwMode="auto">
          <a:xfrm>
            <a:off x="4573588" y="2452688"/>
            <a:ext cx="1377950" cy="10668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427163" y="3549014"/>
          <a:ext cx="1668910" cy="7315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68910"/>
              </a:tblGrid>
              <a:tr h="1481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Cache</a:t>
                      </a:r>
                      <a:r>
                        <a:rPr lang="en-US" baseline="0" dirty="0" smtClean="0"/>
                        <a:t> Rules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Partition Rules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573588" y="2896056"/>
          <a:ext cx="1377771" cy="3657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77771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Auth.</a:t>
                      </a:r>
                      <a:r>
                        <a:rPr lang="en-US" baseline="0" dirty="0" smtClean="0"/>
                        <a:t> Rules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735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Three Sets of Rules in TCAM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143000"/>
                <a:gridCol w="990600"/>
                <a:gridCol w="990600"/>
                <a:gridCol w="2908300"/>
                <a:gridCol w="120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Priority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Field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Field</a:t>
                      </a:r>
                      <a:r>
                        <a:rPr lang="en-US" sz="2000" baseline="0" dirty="0" smtClean="0"/>
                        <a:t>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Timeout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Cache Rules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111*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Forward to Switch 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sec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Drop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sec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Authority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Rules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001*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</a:t>
                      </a:r>
                    </a:p>
                    <a:p>
                      <a:r>
                        <a:rPr lang="en-US" sz="2000" dirty="0" smtClean="0"/>
                        <a:t>Trigger cache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Infinity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Drop, </a:t>
                      </a:r>
                    </a:p>
                    <a:p>
                      <a:r>
                        <a:rPr lang="en-US" sz="2000" dirty="0" smtClean="0"/>
                        <a:t>Trigger cache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Partition Rules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000*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Redirect to auth.</a:t>
                      </a:r>
                      <a:r>
                        <a:rPr lang="en-US" sz="2000" baseline="0" dirty="0" smtClean="0"/>
                        <a:t> switch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755775" y="2133600"/>
            <a:ext cx="71628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In ingress switches</a:t>
            </a:r>
          </a:p>
          <a:p>
            <a:pPr>
              <a:defRPr/>
            </a:pPr>
            <a:r>
              <a:rPr lang="en-US" sz="2400" i="1" dirty="0"/>
              <a:t>reactively</a:t>
            </a:r>
            <a:r>
              <a:rPr lang="en-US" sz="2400" dirty="0"/>
              <a:t> installed by authority switches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55775" y="3657600"/>
            <a:ext cx="7159625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In authority switches</a:t>
            </a:r>
          </a:p>
          <a:p>
            <a:r>
              <a:rPr lang="en-US" sz="2400" i="1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proactively</a:t>
            </a:r>
            <a:r>
              <a:rPr lang="en-US" sz="240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 installed by controller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5181600"/>
            <a:ext cx="71628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In every switch</a:t>
            </a:r>
          </a:p>
          <a:p>
            <a:r>
              <a:rPr lang="en-US" sz="2400" i="1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proactively</a:t>
            </a:r>
            <a:r>
              <a:rPr lang="en-US" sz="2400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 installed by controller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547687" y="4129088"/>
            <a:ext cx="4298950" cy="317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882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276600" y="4951413"/>
            <a:ext cx="3733800" cy="530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Cache Rules</a:t>
            </a: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DIFANE Switch Prototype</a:t>
            </a:r>
            <a:br>
              <a:rPr lang="en-US" dirty="0" smtClean="0">
                <a:ea typeface="ヒラギノ角ゴ Pro W3" charset="-128"/>
                <a:cs typeface="ヒラギノ角ゴ Pro W3" charset="-128"/>
              </a:rPr>
            </a:br>
            <a:r>
              <a:rPr lang="en-US" baseline="-25000" dirty="0" smtClean="0">
                <a:ea typeface="ヒラギノ角ゴ Pro W3" charset="-128"/>
                <a:cs typeface="ヒラギノ角ゴ Pro W3" charset="-128"/>
              </a:rPr>
              <a:t>Built with </a:t>
            </a:r>
            <a:r>
              <a:rPr lang="en-US" baseline="-25000" dirty="0" err="1" smtClean="0">
                <a:ea typeface="ヒラギノ角ゴ Pro W3" charset="-128"/>
                <a:cs typeface="ヒラギノ角ゴ Pro W3" charset="-128"/>
              </a:rPr>
              <a:t>OpenFlow</a:t>
            </a:r>
            <a:r>
              <a:rPr lang="en-US" baseline="-25000" dirty="0" smtClean="0">
                <a:ea typeface="ヒラギノ角ゴ Pro W3" charset="-128"/>
                <a:cs typeface="ヒラギノ角ゴ Pro W3" charset="-128"/>
              </a:rPr>
              <a:t> switch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648200"/>
            <a:ext cx="7924800" cy="201295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990600" y="5221288"/>
            <a:ext cx="1103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Data </a:t>
            </a:r>
          </a:p>
          <a:p>
            <a:r>
              <a:rPr lang="en-US" sz="2800">
                <a:solidFill>
                  <a:srgbClr val="0000FF"/>
                </a:solidFill>
              </a:rPr>
              <a:t>Plane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819400"/>
            <a:ext cx="7924800" cy="1554163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124200"/>
            <a:ext cx="1371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Control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Plane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3975" y="3124200"/>
            <a:ext cx="1905000" cy="954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Cache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Manager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592094" y="4950619"/>
            <a:ext cx="1598612" cy="0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7054057" y="2817018"/>
            <a:ext cx="609600" cy="4763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03975" y="1560513"/>
            <a:ext cx="21605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Send Cache </a:t>
            </a:r>
          </a:p>
          <a:p>
            <a:r>
              <a:rPr lang="en-US" sz="2800"/>
              <a:t>Updates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93913" y="1560513"/>
            <a:ext cx="2139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Recv</a:t>
            </a:r>
            <a:r>
              <a:rPr lang="en-US" sz="2800" dirty="0"/>
              <a:t> Cache </a:t>
            </a:r>
          </a:p>
          <a:p>
            <a:r>
              <a:rPr lang="en-US" sz="2800" dirty="0"/>
              <a:t>Updates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313656" y="3867944"/>
            <a:ext cx="2708275" cy="158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403975" y="2819400"/>
            <a:ext cx="1905000" cy="1554163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Cloud Callout 21"/>
          <p:cNvSpPr/>
          <p:nvPr/>
        </p:nvSpPr>
        <p:spPr>
          <a:xfrm>
            <a:off x="3581400" y="2133600"/>
            <a:ext cx="2514600" cy="1600200"/>
          </a:xfrm>
          <a:prstGeom prst="cloudCallout">
            <a:avLst>
              <a:gd name="adj1" fmla="val 68653"/>
              <a:gd name="adj2" fmla="val 7859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Only in Auth. Switches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76600" y="5487988"/>
            <a:ext cx="3733800" cy="530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Authority Rules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76600" y="6018213"/>
            <a:ext cx="3733800" cy="5318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Partition Rules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68588" y="5221288"/>
            <a:ext cx="609600" cy="1587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15163" y="5748338"/>
            <a:ext cx="379412" cy="1587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048000" y="5481638"/>
            <a:ext cx="4346575" cy="536575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00063" y="4816475"/>
            <a:ext cx="8186737" cy="167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Just software modification for authority </a:t>
            </a:r>
            <a:r>
              <a:rPr lang="en-US" sz="2800" dirty="0" smtClean="0"/>
              <a:t>switches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394575" y="4655403"/>
            <a:ext cx="197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Notification</a:t>
            </a:r>
          </a:p>
          <a:p>
            <a:endParaRPr lang="en-US" sz="2400" dirty="0"/>
          </a:p>
        </p:txBody>
      </p:sp>
      <p:sp>
        <p:nvSpPr>
          <p:cNvPr id="27" name="Cloud 26"/>
          <p:cNvSpPr/>
          <p:nvPr/>
        </p:nvSpPr>
        <p:spPr>
          <a:xfrm>
            <a:off x="77788" y="935038"/>
            <a:ext cx="2016125" cy="1579562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modem"/>
          <p:cNvSpPr>
            <a:spLocks noEditPoints="1" noChangeArrowheads="1"/>
          </p:cNvSpPr>
          <p:nvPr/>
        </p:nvSpPr>
        <p:spPr bwMode="auto">
          <a:xfrm>
            <a:off x="77788" y="1773238"/>
            <a:ext cx="973137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57199" y="842963"/>
            <a:ext cx="1066801" cy="930275"/>
          </a:xfrm>
          <a:custGeom>
            <a:avLst/>
            <a:gdLst>
              <a:gd name="connsiteX0" fmla="*/ 2152316 w 2152316"/>
              <a:gd name="connsiteY0" fmla="*/ 365403 h 1434877"/>
              <a:gd name="connsiteX1" fmla="*/ 1136316 w 2152316"/>
              <a:gd name="connsiteY1" fmla="*/ 4456 h 1434877"/>
              <a:gd name="connsiteX2" fmla="*/ 307474 w 2152316"/>
              <a:gd name="connsiteY2" fmla="*/ 392140 h 1434877"/>
              <a:gd name="connsiteX3" fmla="*/ 0 w 2152316"/>
              <a:gd name="connsiteY3" fmla="*/ 1434877 h 14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16" h="1434877">
                <a:moveTo>
                  <a:pt x="2152316" y="365403"/>
                </a:moveTo>
                <a:cubicBezTo>
                  <a:pt x="1798053" y="182701"/>
                  <a:pt x="1443790" y="0"/>
                  <a:pt x="1136316" y="4456"/>
                </a:cubicBezTo>
                <a:cubicBezTo>
                  <a:pt x="828842" y="8912"/>
                  <a:pt x="496860" y="153737"/>
                  <a:pt x="307474" y="392140"/>
                </a:cubicBezTo>
                <a:cubicBezTo>
                  <a:pt x="118088" y="630544"/>
                  <a:pt x="0" y="1434877"/>
                  <a:pt x="0" y="1434877"/>
                </a:cubicBezTo>
              </a:path>
            </a:pathLst>
          </a:cu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20213511">
            <a:off x="75014" y="594305"/>
            <a:ext cx="1377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Cache </a:t>
            </a:r>
            <a:r>
              <a:rPr lang="en-US" dirty="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rules</a:t>
            </a:r>
          </a:p>
        </p:txBody>
      </p:sp>
      <p:sp>
        <p:nvSpPr>
          <p:cNvPr id="33" name="modem"/>
          <p:cNvSpPr>
            <a:spLocks noEditPoints="1" noChangeArrowheads="1"/>
          </p:cNvSpPr>
          <p:nvPr/>
        </p:nvSpPr>
        <p:spPr bwMode="auto">
          <a:xfrm>
            <a:off x="1123950" y="1101726"/>
            <a:ext cx="973137" cy="3587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6998-10)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53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20" grpId="0" animBg="1"/>
      <p:bldP spid="22" grpId="0" animBg="1"/>
      <p:bldP spid="38" grpId="0" animBg="1"/>
      <p:bldP spid="38" grpId="1" animBg="1"/>
      <p:bldP spid="23" grpId="0" animBg="1"/>
      <p:bldP spid="26" grpId="0"/>
      <p:bldP spid="27" grpId="0" animBg="1"/>
      <p:bldP spid="27" grpId="1" animBg="1"/>
      <p:bldP spid="29" grpId="0" animBg="1"/>
      <p:bldP spid="29" grpId="1" animBg="1"/>
      <p:bldP spid="29" grpId="2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3" grpId="2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ach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Caching Wildcard Rules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16764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Overlapping wildcard rules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Cannot simply cache matching rules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30480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4800" y="3048000"/>
            <a:ext cx="457200" cy="914400"/>
          </a:xfrm>
          <a:prstGeom prst="round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30480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048000"/>
            <a:ext cx="228600" cy="3505200"/>
          </a:xfrm>
          <a:prstGeom prst="round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43400" y="39624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6998-10)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114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Distributed system building blocks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ach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Caching Wildcard Rules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16764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Multiple authority switches </a:t>
            </a:r>
          </a:p>
          <a:p>
            <a:pPr lvl="1"/>
            <a:r>
              <a:rPr lang="en-US" smtClean="0"/>
              <a:t>Contain independent sets of rules</a:t>
            </a:r>
          </a:p>
          <a:p>
            <a:pPr lvl="1"/>
            <a:r>
              <a:rPr lang="en-US" smtClean="0"/>
              <a:t>Avoid cache conflicts in ingress switch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133600" y="4800600"/>
            <a:ext cx="4648200" cy="1588"/>
          </a:xfrm>
          <a:prstGeom prst="line">
            <a:avLst/>
          </a:prstGeom>
          <a:ln w="63500"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087" name="TextBox 11"/>
          <p:cNvSpPr txBox="1">
            <a:spLocks noChangeArrowheads="1"/>
          </p:cNvSpPr>
          <p:nvPr/>
        </p:nvSpPr>
        <p:spPr bwMode="auto">
          <a:xfrm>
            <a:off x="1371600" y="35052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Authorityswitch 1</a:t>
            </a:r>
          </a:p>
        </p:txBody>
      </p:sp>
      <p:sp>
        <p:nvSpPr>
          <p:cNvPr id="46088" name="TextBox 13"/>
          <p:cNvSpPr txBox="1">
            <a:spLocks noChangeArrowheads="1"/>
          </p:cNvSpPr>
          <p:nvPr/>
        </p:nvSpPr>
        <p:spPr bwMode="auto">
          <a:xfrm>
            <a:off x="1371600" y="52578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Authorityswitch 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6998-10)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90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Partition Wildcard Rules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Partition rules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Minimize the TCAM entries in switches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Decision-tree based rule partition algorithm</a:t>
            </a:r>
          </a:p>
          <a:p>
            <a:pPr lvl="1">
              <a:buFont typeface="Arial" charset="0"/>
              <a:buNone/>
            </a:pPr>
            <a:endParaRPr lang="en-US" smtClean="0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48133" name="Picture 4" descr="cach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0800000">
            <a:off x="2133600" y="4800600"/>
            <a:ext cx="4648200" cy="1588"/>
          </a:xfrm>
          <a:prstGeom prst="line">
            <a:avLst/>
          </a:prstGeom>
          <a:ln w="63500"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838200" y="4540250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Cut A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2628900" y="4838700"/>
            <a:ext cx="4038600" cy="0"/>
          </a:xfrm>
          <a:prstGeom prst="line">
            <a:avLst/>
          </a:prstGeom>
          <a:ln w="63500">
            <a:solidFill>
              <a:srgbClr val="0000FF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241" name="TextBox 9"/>
          <p:cNvSpPr txBox="1">
            <a:spLocks noChangeArrowheads="1"/>
          </p:cNvSpPr>
          <p:nvPr/>
        </p:nvSpPr>
        <p:spPr bwMode="auto">
          <a:xfrm>
            <a:off x="4876800" y="3429000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Cut B</a:t>
            </a:r>
          </a:p>
        </p:txBody>
      </p:sp>
      <p:sp>
        <p:nvSpPr>
          <p:cNvPr id="95242" name="TextBox 12"/>
          <p:cNvSpPr txBox="1">
            <a:spLocks noChangeArrowheads="1"/>
          </p:cNvSpPr>
          <p:nvPr/>
        </p:nvSpPr>
        <p:spPr bwMode="auto">
          <a:xfrm>
            <a:off x="152400" y="34290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Cut B is better than Cut 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878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  <p:bldP spid="9524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Handling Network Dynamics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752600"/>
          <a:ext cx="8991600" cy="102446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4600"/>
                <a:gridCol w="2362200"/>
                <a:gridCol w="2057400"/>
                <a:gridCol w="2057400"/>
              </a:tblGrid>
              <a:tr h="10244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Network dynamics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Cache rules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Authority Rules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Partition Rules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2776538"/>
          <a:ext cx="8991600" cy="94487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4600"/>
                <a:gridCol w="23622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Policy changes at controller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Timeout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Mostly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hange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4114800"/>
          <a:ext cx="8991600" cy="1371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4600"/>
                <a:gridCol w="2362200"/>
                <a:gridCol w="2057400"/>
                <a:gridCol w="2057400"/>
              </a:tblGrid>
              <a:tr h="10244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lt1"/>
                          </a:solidFill>
                        </a:rPr>
                        <a:t>Topology changes at switches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 No change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No change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Change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5486400"/>
          <a:ext cx="8991600" cy="85035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4600"/>
                <a:gridCol w="2362200"/>
                <a:gridCol w="2057400"/>
                <a:gridCol w="2057400"/>
              </a:tblGrid>
              <a:tr h="8503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Host mobility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Timeout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No change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No change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201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Controller </a:t>
            </a:r>
            <a:r>
              <a:rPr lang="en-US" i="1" dirty="0">
                <a:ea typeface="ヒラギノ角ゴ Pro W3" charset="-128"/>
                <a:cs typeface="ヒラギノ角ゴ Pro W3" charset="-128"/>
              </a:rPr>
              <a:t>proactively 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generates the rules and distributes them to authority 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switches</a:t>
            </a:r>
          </a:p>
          <a:p>
            <a:r>
              <a:rPr lang="en-US" dirty="0">
                <a:ea typeface="ヒラギノ角ゴ Pro W3" charset="-128"/>
                <a:cs typeface="ヒラギノ角ゴ Pro W3" charset="-128"/>
              </a:rPr>
              <a:t>A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uthority 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switches keep</a:t>
            </a:r>
            <a:r>
              <a:rPr lang="en-US" i="1" dirty="0">
                <a:ea typeface="ヒラギノ角ゴ Pro W3" charset="-128"/>
                <a:cs typeface="ヒラギノ角ゴ Pro W3" charset="-128"/>
              </a:rPr>
              <a:t> 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packets always in the data plane 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and ingress switches </a:t>
            </a:r>
            <a:r>
              <a:rPr lang="en-US" i="1" dirty="0">
                <a:ea typeface="ヒラギノ角ゴ Pro W3" charset="-128"/>
                <a:cs typeface="ヒラギノ角ゴ Pro W3" charset="-128"/>
              </a:rPr>
              <a:t>reactively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 cache rules</a:t>
            </a:r>
            <a:endParaRPr lang="en-US" dirty="0" smtClean="0"/>
          </a:p>
          <a:p>
            <a:r>
              <a:rPr lang="en-US" dirty="0" smtClean="0"/>
              <a:t>Can the switch control plane handle all the events?</a:t>
            </a:r>
          </a:p>
          <a:p>
            <a:r>
              <a:rPr lang="en-US" dirty="0" smtClean="0"/>
              <a:t>What if high level policy changes often?</a:t>
            </a:r>
          </a:p>
          <a:p>
            <a:r>
              <a:rPr lang="en-US" dirty="0" smtClean="0"/>
              <a:t>What about monitoring overhead?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Offload of switch data plane [</a:t>
            </a:r>
            <a:r>
              <a:rPr lang="en-US" dirty="0" err="1" smtClean="0">
                <a:solidFill>
                  <a:srgbClr val="FF0000"/>
                </a:solidFill>
              </a:rPr>
              <a:t>DevoFlow</a:t>
            </a:r>
            <a:r>
              <a:rPr lang="en-US" dirty="0" smtClean="0">
                <a:solidFill>
                  <a:srgbClr val="FF0000"/>
                </a:solidFill>
              </a:rPr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Dilemma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5675650"/>
          </a:xfrm>
        </p:spPr>
        <p:txBody>
          <a:bodyPr/>
          <a:lstStyle/>
          <a:p>
            <a:r>
              <a:rPr lang="en-US" altLang="zh-TW" dirty="0" smtClean="0"/>
              <a:t>Control dilemma:</a:t>
            </a:r>
          </a:p>
          <a:p>
            <a:pPr lvl="1"/>
            <a:r>
              <a:rPr lang="en-US" altLang="zh-TW" dirty="0" smtClean="0"/>
              <a:t>Role of controller: visibility and </a:t>
            </a:r>
            <a:r>
              <a:rPr lang="en-US" altLang="zh-TW" dirty="0" err="1" smtClean="0"/>
              <a:t>mgmt</a:t>
            </a:r>
            <a:r>
              <a:rPr lang="en-US" altLang="zh-TW" dirty="0" smtClean="0"/>
              <a:t> capability</a:t>
            </a:r>
            <a:br>
              <a:rPr lang="en-US" altLang="zh-TW" dirty="0" smtClean="0"/>
            </a:br>
            <a:r>
              <a:rPr lang="en-US" altLang="zh-TW" dirty="0" smtClean="0"/>
              <a:t>however, per-flow setup too costly</a:t>
            </a:r>
          </a:p>
          <a:p>
            <a:pPr lvl="1"/>
            <a:r>
              <a:rPr lang="en-US" altLang="zh-TW" dirty="0" smtClean="0"/>
              <a:t>Flow-match wildcard, hash-based:</a:t>
            </a:r>
            <a:br>
              <a:rPr lang="en-US" altLang="zh-TW" dirty="0" smtClean="0"/>
            </a:br>
            <a:r>
              <a:rPr lang="en-US" altLang="zh-TW" dirty="0" smtClean="0"/>
              <a:t>much less load, but no effective control</a:t>
            </a:r>
          </a:p>
          <a:p>
            <a:r>
              <a:rPr lang="en-US" altLang="zh-TW" dirty="0" smtClean="0"/>
              <a:t>Statistics-gathering dilemma:</a:t>
            </a:r>
          </a:p>
          <a:p>
            <a:pPr lvl="1"/>
            <a:r>
              <a:rPr lang="en-US" altLang="zh-TW" dirty="0" smtClean="0"/>
              <a:t>Pull-based mechanism: counters of all flows</a:t>
            </a:r>
            <a:br>
              <a:rPr lang="en-US" altLang="zh-TW" dirty="0" smtClean="0"/>
            </a:br>
            <a:r>
              <a:rPr lang="en-US" altLang="zh-TW" dirty="0" smtClean="0"/>
              <a:t>full visibility but demand high BW</a:t>
            </a:r>
          </a:p>
          <a:p>
            <a:pPr lvl="1"/>
            <a:r>
              <a:rPr lang="en-US" altLang="zh-TW" dirty="0" smtClean="0"/>
              <a:t>Wildcard counter aggregation: much less entries</a:t>
            </a:r>
            <a:br>
              <a:rPr lang="en-US" altLang="zh-TW" dirty="0" smtClean="0"/>
            </a:br>
            <a:r>
              <a:rPr lang="en-US" altLang="zh-TW" dirty="0" smtClean="0"/>
              <a:t>but lose trace of elephant flows</a:t>
            </a:r>
          </a:p>
          <a:p>
            <a:r>
              <a:rPr lang="en-US" altLang="zh-TW" dirty="0" smtClean="0"/>
              <a:t>Aim to strike in between</a:t>
            </a:r>
            <a:endParaRPr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Concept of </a:t>
            </a:r>
            <a:r>
              <a:rPr lang="en-US" altLang="zh-TW" dirty="0" err="1" smtClean="0"/>
              <a:t>DevoFlow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Devolving most flow controls to switches</a:t>
            </a:r>
          </a:p>
          <a:p>
            <a:r>
              <a:rPr lang="en-US" altLang="zh-TW" dirty="0" smtClean="0"/>
              <a:t>Maintain partial visibility</a:t>
            </a:r>
          </a:p>
          <a:p>
            <a:r>
              <a:rPr lang="en-US" altLang="zh-TW" dirty="0" smtClean="0"/>
              <a:t>Keep trace of significant flows</a:t>
            </a:r>
          </a:p>
          <a:p>
            <a:r>
              <a:rPr lang="en-US" altLang="zh-TW" dirty="0" smtClean="0"/>
              <a:t>Default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special actions:</a:t>
            </a:r>
          </a:p>
          <a:p>
            <a:pPr lvl="1"/>
            <a:r>
              <a:rPr lang="en-US" altLang="zh-TW" dirty="0" smtClean="0"/>
              <a:t>Security-sensitive flows: categorically inspect</a:t>
            </a:r>
          </a:p>
          <a:p>
            <a:pPr lvl="1"/>
            <a:r>
              <a:rPr lang="en-US" altLang="zh-TW" dirty="0" smtClean="0"/>
              <a:t>Normal flows: may evolve or cover other flows</a:t>
            </a:r>
            <a:br>
              <a:rPr lang="en-US" altLang="zh-TW" dirty="0" smtClean="0"/>
            </a:br>
            <a:r>
              <a:rPr lang="en-US" altLang="zh-TW" dirty="0" smtClean="0"/>
              <a:t>become security-sensitive or significant</a:t>
            </a:r>
          </a:p>
          <a:p>
            <a:pPr lvl="1"/>
            <a:r>
              <a:rPr lang="en-US" altLang="zh-TW" dirty="0" smtClean="0"/>
              <a:t>Significant flows: special attention</a:t>
            </a:r>
          </a:p>
          <a:p>
            <a:r>
              <a:rPr lang="en-US" altLang="zh-TW" dirty="0" smtClean="0"/>
              <a:t>Collect statistics by sampling, triggering, and approximating</a:t>
            </a:r>
            <a:endParaRPr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2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Principles of </a:t>
            </a:r>
            <a:r>
              <a:rPr lang="en-US" altLang="zh-TW" dirty="0" err="1" smtClean="0"/>
              <a:t>DevoFlow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Try to stay in data-plane, by default</a:t>
            </a:r>
          </a:p>
          <a:p>
            <a:r>
              <a:rPr lang="en-US" altLang="zh-TW" dirty="0" smtClean="0"/>
              <a:t>Provide enough visibility:</a:t>
            </a:r>
          </a:p>
          <a:p>
            <a:pPr lvl="1"/>
            <a:r>
              <a:rPr lang="en-US" altLang="zh-TW" dirty="0" smtClean="0"/>
              <a:t>Esp. for significant flows &amp; sec-sensitive flows</a:t>
            </a:r>
          </a:p>
          <a:p>
            <a:pPr lvl="1"/>
            <a:r>
              <a:rPr lang="en-US" altLang="zh-TW" dirty="0" smtClean="0"/>
              <a:t>Otherwise, aggregate or approximate statistics</a:t>
            </a:r>
          </a:p>
          <a:p>
            <a:r>
              <a:rPr lang="en-US" altLang="zh-TW" dirty="0" smtClean="0"/>
              <a:t>Maintain simplicity of switches</a:t>
            </a:r>
          </a:p>
          <a:p>
            <a:endParaRPr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Mechanisms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Control</a:t>
            </a:r>
          </a:p>
          <a:p>
            <a:pPr lvl="1"/>
            <a:r>
              <a:rPr lang="en-US" altLang="zh-TW" dirty="0" smtClean="0"/>
              <a:t>Rule cloning</a:t>
            </a:r>
          </a:p>
          <a:p>
            <a:pPr lvl="1"/>
            <a:r>
              <a:rPr lang="en-US" altLang="zh-TW" dirty="0" smtClean="0"/>
              <a:t>Local actions</a:t>
            </a:r>
          </a:p>
          <a:p>
            <a:r>
              <a:rPr lang="en-US" altLang="zh-TW" dirty="0" smtClean="0"/>
              <a:t>Statistics-gathering</a:t>
            </a:r>
          </a:p>
          <a:p>
            <a:pPr lvl="1"/>
            <a:r>
              <a:rPr lang="en-US" altLang="zh-TW" dirty="0" smtClean="0"/>
              <a:t>Sampling</a:t>
            </a:r>
          </a:p>
          <a:p>
            <a:pPr lvl="1"/>
            <a:r>
              <a:rPr lang="en-US" altLang="zh-TW" dirty="0" smtClean="0"/>
              <a:t>Triggers and reports</a:t>
            </a:r>
          </a:p>
          <a:p>
            <a:pPr lvl="1"/>
            <a:r>
              <a:rPr lang="en-US" altLang="zh-TW" dirty="0" smtClean="0"/>
              <a:t>Approximate counters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2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Cloning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177305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ASIC</a:t>
            </a:r>
            <a:r>
              <a:rPr lang="en-US" altLang="zh-TW" dirty="0" smtClean="0"/>
              <a:t> clones a wildcard rule as an exact match rule for new </a:t>
            </a:r>
            <a:r>
              <a:rPr lang="en-US" altLang="zh-TW" dirty="0" err="1" smtClean="0"/>
              <a:t>microflows</a:t>
            </a:r>
            <a:endParaRPr lang="en-US" altLang="zh-TW" dirty="0" smtClean="0"/>
          </a:p>
          <a:p>
            <a:r>
              <a:rPr lang="en-US" altLang="zh-TW" dirty="0" smtClean="0"/>
              <a:t>Timeout or output port by probability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7" b="4824"/>
          <a:stretch/>
        </p:blipFill>
        <p:spPr bwMode="auto">
          <a:xfrm>
            <a:off x="508000" y="3166110"/>
            <a:ext cx="812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4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Distributed storage system</a:t>
            </a:r>
          </a:p>
          <a:p>
            <a:pPr lvl="1"/>
            <a:r>
              <a:rPr lang="en-US" dirty="0" smtClean="0"/>
              <a:t>Cassandra </a:t>
            </a:r>
          </a:p>
          <a:p>
            <a:pPr lvl="1"/>
            <a:r>
              <a:rPr lang="en-US" dirty="0" err="1" smtClean="0"/>
              <a:t>RAMCloud</a:t>
            </a:r>
            <a:r>
              <a:rPr lang="en-US" dirty="0" smtClean="0"/>
              <a:t> (in-memory storage)</a:t>
            </a:r>
          </a:p>
          <a:p>
            <a:r>
              <a:rPr lang="en-US" dirty="0" smtClean="0"/>
              <a:t>Distributed graph database (Titan)</a:t>
            </a:r>
          </a:p>
          <a:p>
            <a:pPr lvl="1"/>
            <a:r>
              <a:rPr lang="en-US" dirty="0" smtClean="0"/>
              <a:t>Optimized for storing and querying graphs containing billions of vertices and edges</a:t>
            </a:r>
          </a:p>
          <a:p>
            <a:r>
              <a:rPr lang="en-US" dirty="0" smtClean="0"/>
              <a:t>Distributed event notification (</a:t>
            </a:r>
            <a:r>
              <a:rPr lang="en-US" dirty="0" err="1" smtClean="0"/>
              <a:t>HazelCast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Distributed coordination service (Zookeeper)</a:t>
            </a:r>
          </a:p>
          <a:p>
            <a:endParaRPr lang="en-US" dirty="0"/>
          </a:p>
          <a:p>
            <a:r>
              <a:rPr lang="en-US" dirty="0" smtClean="0"/>
              <a:t>Distributed system data structures and algorithms</a:t>
            </a:r>
          </a:p>
          <a:p>
            <a:pPr lvl="1"/>
            <a:r>
              <a:rPr lang="en-US" dirty="0" smtClean="0"/>
              <a:t>Distributed hash table (DHT)</a:t>
            </a:r>
          </a:p>
          <a:p>
            <a:pPr lvl="1"/>
            <a:r>
              <a:rPr lang="en-US" dirty="0" err="1" smtClean="0"/>
              <a:t>Paxos</a:t>
            </a:r>
            <a:r>
              <a:rPr lang="en-US" dirty="0" smtClean="0"/>
              <a:t> consensus algorithm</a:t>
            </a:r>
          </a:p>
          <a:p>
            <a:pPr lvl="1"/>
            <a:r>
              <a:rPr lang="en-US" dirty="0" smtClean="0"/>
              <a:t>Failure detector</a:t>
            </a:r>
          </a:p>
          <a:p>
            <a:pPr lvl="1"/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smtClean="0"/>
              <a:t>Transaction (ACID property)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7258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6998-10)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Cloning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1773050"/>
          </a:xfrm>
        </p:spPr>
        <p:txBody>
          <a:bodyPr/>
          <a:lstStyle/>
          <a:p>
            <a:r>
              <a:rPr lang="en-US" altLang="zh-TW" dirty="0" smtClean="0"/>
              <a:t>ASIC clones a wildcard rule as an exact match rule for new </a:t>
            </a:r>
            <a:r>
              <a:rPr lang="en-US" altLang="zh-TW" dirty="0" err="1" smtClean="0"/>
              <a:t>microflows</a:t>
            </a:r>
            <a:endParaRPr lang="en-US" altLang="zh-TW" dirty="0" smtClean="0"/>
          </a:p>
          <a:p>
            <a:r>
              <a:rPr lang="en-US" altLang="zh-TW" dirty="0" smtClean="0"/>
              <a:t>Timeout or output port by probability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5" b="4824"/>
          <a:stretch/>
        </p:blipFill>
        <p:spPr bwMode="auto">
          <a:xfrm>
            <a:off x="508000" y="3200400"/>
            <a:ext cx="8128000" cy="31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Cloning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1773050"/>
          </a:xfrm>
        </p:spPr>
        <p:txBody>
          <a:bodyPr/>
          <a:lstStyle/>
          <a:p>
            <a:r>
              <a:rPr lang="en-US" altLang="zh-TW" dirty="0" smtClean="0"/>
              <a:t>ASIC clones a wildcard rule as an exact match rule for new </a:t>
            </a:r>
            <a:r>
              <a:rPr lang="en-US" altLang="zh-TW" dirty="0" err="1" smtClean="0"/>
              <a:t>microflows</a:t>
            </a:r>
            <a:endParaRPr lang="en-US" altLang="zh-TW" dirty="0" smtClean="0"/>
          </a:p>
          <a:p>
            <a:r>
              <a:rPr lang="en-US" altLang="zh-TW" dirty="0" smtClean="0"/>
              <a:t>Timeout or output port by probability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5" b="4648"/>
          <a:stretch/>
        </p:blipFill>
        <p:spPr bwMode="auto">
          <a:xfrm>
            <a:off x="508000" y="3200400"/>
            <a:ext cx="8128000" cy="31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9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Local Actions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3030350"/>
          </a:xfrm>
        </p:spPr>
        <p:txBody>
          <a:bodyPr/>
          <a:lstStyle/>
          <a:p>
            <a:r>
              <a:rPr lang="en-US" altLang="zh-TW" dirty="0" smtClean="0"/>
              <a:t>Rapid re-routing: fallback paths predefined</a:t>
            </a:r>
            <a:br>
              <a:rPr lang="en-US" altLang="zh-TW" dirty="0" smtClean="0"/>
            </a:br>
            <a:r>
              <a:rPr lang="en-US" altLang="zh-TW" dirty="0" smtClean="0">
                <a:sym typeface="Symbol"/>
              </a:rPr>
              <a:t>Recover almost immediately</a:t>
            </a:r>
            <a:endParaRPr lang="en-US" altLang="zh-TW" dirty="0" smtClean="0"/>
          </a:p>
          <a:p>
            <a:r>
              <a:rPr lang="en-US" altLang="zh-TW" dirty="0" smtClean="0"/>
              <a:t>Multipath support: </a:t>
            </a:r>
            <a:r>
              <a:rPr lang="en-US" altLang="zh-TW" dirty="0"/>
              <a:t>based on probability dist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>Adjusted by link capacity or loads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28027"/>
          <a:stretch/>
        </p:blipFill>
        <p:spPr bwMode="auto">
          <a:xfrm>
            <a:off x="508000" y="3440430"/>
            <a:ext cx="8128000" cy="28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Statistics-Gathering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Sampling</a:t>
            </a:r>
          </a:p>
          <a:p>
            <a:pPr lvl="1"/>
            <a:r>
              <a:rPr lang="en-US" altLang="zh-TW" dirty="0" err="1" smtClean="0"/>
              <a:t>Pkts</a:t>
            </a:r>
            <a:r>
              <a:rPr lang="en-US" altLang="zh-TW" dirty="0" smtClean="0"/>
              <a:t> headers send to controller with1/1000 prob.</a:t>
            </a:r>
          </a:p>
          <a:p>
            <a:r>
              <a:rPr lang="en-US" altLang="zh-TW" dirty="0" smtClean="0"/>
              <a:t>Triggers and reports</a:t>
            </a:r>
          </a:p>
          <a:p>
            <a:pPr lvl="1"/>
            <a:r>
              <a:rPr lang="en-US" altLang="zh-TW" dirty="0" smtClean="0"/>
              <a:t>Set a threshold per rule</a:t>
            </a:r>
          </a:p>
          <a:p>
            <a:pPr lvl="1"/>
            <a:r>
              <a:rPr lang="en-US" altLang="zh-TW" dirty="0" smtClean="0"/>
              <a:t>When exceeds, enable flow setup at controller</a:t>
            </a:r>
          </a:p>
          <a:p>
            <a:r>
              <a:rPr lang="en-US" altLang="zh-TW" dirty="0" smtClean="0"/>
              <a:t>Approximate counters</a:t>
            </a:r>
          </a:p>
          <a:p>
            <a:pPr lvl="1"/>
            <a:r>
              <a:rPr lang="en-US" altLang="zh-TW" dirty="0" smtClean="0"/>
              <a:t>Maintain list of top-k largest flows</a:t>
            </a:r>
            <a:endParaRPr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3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DevoFlow</a:t>
            </a:r>
            <a:r>
              <a:rPr lang="en-US" altLang="zh-TW" dirty="0" smtClean="0"/>
              <a:t> Summary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Per-flow control imposes too many overheads</a:t>
            </a:r>
          </a:p>
          <a:p>
            <a:r>
              <a:rPr lang="en-US" altLang="zh-TW" dirty="0" smtClean="0"/>
              <a:t>Balance between </a:t>
            </a:r>
          </a:p>
          <a:p>
            <a:pPr lvl="1"/>
            <a:r>
              <a:rPr lang="en-US" altLang="zh-TW" dirty="0" smtClean="0"/>
              <a:t>Overheads and network visibility</a:t>
            </a:r>
          </a:p>
          <a:p>
            <a:pPr lvl="1"/>
            <a:r>
              <a:rPr lang="en-US" altLang="zh-TW" dirty="0" smtClean="0"/>
              <a:t>Effective traffic engineering, network management</a:t>
            </a:r>
            <a:endParaRPr lang="en-US" altLang="zh-TW" dirty="0">
              <a:sym typeface="Symbol"/>
            </a:endParaRPr>
          </a:p>
          <a:p>
            <a:r>
              <a:rPr lang="en-US" altLang="zh-TW" dirty="0" smtClean="0"/>
              <a:t>Switches with limited resources</a:t>
            </a:r>
          </a:p>
          <a:p>
            <a:pPr lvl="1"/>
            <a:r>
              <a:rPr lang="en-US" altLang="zh-TW" dirty="0" smtClean="0"/>
              <a:t>Flow entries, control-plane BW</a:t>
            </a:r>
          </a:p>
          <a:p>
            <a:pPr lvl="1"/>
            <a:r>
              <a:rPr lang="en-US" altLang="zh-TW" dirty="0" smtClean="0"/>
              <a:t>Hardware capability, power consumption</a:t>
            </a:r>
            <a:endParaRPr lang="zh-TW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Defined Networking (COMS 6998-10)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7|0.7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5|0.1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6|2.2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4|0.6|0.6|0.7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24114</TotalTime>
  <Words>5433</Words>
  <Application>Microsoft Macintosh PowerPoint</Application>
  <PresentationFormat>On-screen Show (4:3)</PresentationFormat>
  <Paragraphs>1380</Paragraphs>
  <Slides>95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Office Theme</vt:lpstr>
      <vt:lpstr>1_Office Theme</vt:lpstr>
      <vt:lpstr>2_Office Theme</vt:lpstr>
      <vt:lpstr>Software Defined Networking COMS 6998-10, Fall 2014</vt:lpstr>
      <vt:lpstr>Outline</vt:lpstr>
      <vt:lpstr>Home Work 1</vt:lpstr>
      <vt:lpstr>Review of Previous Lecture </vt:lpstr>
      <vt:lpstr>Review of Previous Lecture (Cont’d)</vt:lpstr>
      <vt:lpstr>Review of Previous Lecture (Cont’d)</vt:lpstr>
      <vt:lpstr>Review of Previous Lecture (Cont’d)</vt:lpstr>
      <vt:lpstr>Outline</vt:lpstr>
      <vt:lpstr>Distributed System Building Blocks</vt:lpstr>
      <vt:lpstr>Scalability issues</vt:lpstr>
      <vt:lpstr>Solution Space</vt:lpstr>
      <vt:lpstr>Solution Space (Cont’d)</vt:lpstr>
      <vt:lpstr>Overheads: Flow Setup</vt:lpstr>
      <vt:lpstr>Overheads: Flow Setup</vt:lpstr>
      <vt:lpstr>Overheads: Flow Setup</vt:lpstr>
      <vt:lpstr>Overheads: Flow Setup</vt:lpstr>
      <vt:lpstr>Overheads: Flow Setup</vt:lpstr>
      <vt:lpstr>Overheads: Gathering Statistics</vt:lpstr>
      <vt:lpstr>Overheads: Gathering Statistics</vt:lpstr>
      <vt:lpstr>Overheads: Gathering Statistics</vt:lpstr>
      <vt:lpstr>ONIX: Distributed Controller</vt:lpstr>
      <vt:lpstr>Design Requirements</vt:lpstr>
      <vt:lpstr>Onix Architecture</vt:lpstr>
      <vt:lpstr>Four components of Onix</vt:lpstr>
      <vt:lpstr>Onix Abstractions</vt:lpstr>
      <vt:lpstr>Onix API</vt:lpstr>
      <vt:lpstr>Network Information Base</vt:lpstr>
      <vt:lpstr>Scalability and Reliability</vt:lpstr>
      <vt:lpstr>Scalability/Reliability Requirements</vt:lpstr>
      <vt:lpstr>Discussion: Consistency</vt:lpstr>
      <vt:lpstr>Scaling: Partitioning</vt:lpstr>
      <vt:lpstr>Scaling: aggregation</vt:lpstr>
      <vt:lpstr>Scaling: aggregation</vt:lpstr>
      <vt:lpstr>Reliability</vt:lpstr>
      <vt:lpstr>Summary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Incorporate Recursion into SDN</vt:lpstr>
      <vt:lpstr>Example: Logical xBars (LXBs)</vt:lpstr>
      <vt:lpstr>LXBs: Handling Failures</vt:lpstr>
      <vt:lpstr>LXBs: Handling Failures</vt:lpstr>
      <vt:lpstr>LXBs: Handling Failures</vt:lpstr>
      <vt:lpstr>LXBs: Handling Failures</vt:lpstr>
      <vt:lpstr>LXBs: Some Questions</vt:lpstr>
      <vt:lpstr>Summary</vt:lpstr>
      <vt:lpstr>Next Steps</vt:lpstr>
      <vt:lpstr>Outline</vt:lpstr>
      <vt:lpstr>Kandoo: The IDEA</vt:lpstr>
      <vt:lpstr>Local Apps</vt:lpstr>
      <vt:lpstr>Local apps.</vt:lpstr>
      <vt:lpstr>Local Resources</vt:lpstr>
      <vt:lpstr>Kandoo</vt:lpstr>
      <vt:lpstr>An Example: Elephant flow rerouteing.</vt:lpstr>
      <vt:lpstr>An Example: Elephant flow rerouteing.</vt:lpstr>
      <vt:lpstr>Future directions</vt:lpstr>
      <vt:lpstr>Outline</vt:lpstr>
      <vt:lpstr>What’s DIFANE?</vt:lpstr>
      <vt:lpstr>Flexible Policies in Enterprises</vt:lpstr>
      <vt:lpstr>Flow-based Switches</vt:lpstr>
      <vt:lpstr>Challenges of Policy-Based Management</vt:lpstr>
      <vt:lpstr>Pre-install Rules in Switches</vt:lpstr>
      <vt:lpstr>Install Rules on Demand (Ethane, NOX)</vt:lpstr>
      <vt:lpstr>DIFANE Architecture (two stages)</vt:lpstr>
      <vt:lpstr>Stage 1</vt:lpstr>
      <vt:lpstr>Partition and Distribute the Flow Rules</vt:lpstr>
      <vt:lpstr>Stage 2</vt:lpstr>
      <vt:lpstr>Packet Redirection and Rule Caching</vt:lpstr>
      <vt:lpstr>Locate Authority Switches</vt:lpstr>
      <vt:lpstr>Packet Redirection and Rule Caching</vt:lpstr>
      <vt:lpstr>Three Sets of Rules in TCAM</vt:lpstr>
      <vt:lpstr>DIFANE Switch Prototype Built with OpenFlow switch</vt:lpstr>
      <vt:lpstr>Caching Wildcard Rules</vt:lpstr>
      <vt:lpstr>Caching Wildcard Rules</vt:lpstr>
      <vt:lpstr>Partition Wildcard Rules</vt:lpstr>
      <vt:lpstr>Handling Network Dynamics </vt:lpstr>
      <vt:lpstr>Summary</vt:lpstr>
      <vt:lpstr>Outline</vt:lpstr>
      <vt:lpstr>Dilemma</vt:lpstr>
      <vt:lpstr>Main Concept of DevoFlow</vt:lpstr>
      <vt:lpstr>Design Principles of DevoFlow</vt:lpstr>
      <vt:lpstr>Mechanisms</vt:lpstr>
      <vt:lpstr>Rule Cloning</vt:lpstr>
      <vt:lpstr>Rule Cloning</vt:lpstr>
      <vt:lpstr>Rule Cloning</vt:lpstr>
      <vt:lpstr>Local Actions</vt:lpstr>
      <vt:lpstr>Statistics-Gathering</vt:lpstr>
      <vt:lpstr>DevoFlow 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719</cp:revision>
  <dcterms:created xsi:type="dcterms:W3CDTF">2011-08-08T23:13:16Z</dcterms:created>
  <dcterms:modified xsi:type="dcterms:W3CDTF">2014-09-23T01:44:28Z</dcterms:modified>
</cp:coreProperties>
</file>