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3" r:id="rId2"/>
  </p:sldMasterIdLst>
  <p:notesMasterIdLst>
    <p:notesMasterId r:id="rId66"/>
  </p:notesMasterIdLst>
  <p:handoutMasterIdLst>
    <p:handoutMasterId r:id="rId67"/>
  </p:handoutMasterIdLst>
  <p:sldIdLst>
    <p:sldId id="256" r:id="rId3"/>
    <p:sldId id="322" r:id="rId4"/>
    <p:sldId id="468" r:id="rId5"/>
    <p:sldId id="469" r:id="rId6"/>
    <p:sldId id="537" r:id="rId7"/>
    <p:sldId id="507" r:id="rId8"/>
    <p:sldId id="538" r:id="rId9"/>
    <p:sldId id="539" r:id="rId10"/>
    <p:sldId id="540" r:id="rId11"/>
    <p:sldId id="541" r:id="rId12"/>
    <p:sldId id="542" r:id="rId13"/>
    <p:sldId id="543" r:id="rId14"/>
    <p:sldId id="544" r:id="rId15"/>
    <p:sldId id="545" r:id="rId16"/>
    <p:sldId id="546" r:id="rId17"/>
    <p:sldId id="508" r:id="rId18"/>
    <p:sldId id="509" r:id="rId19"/>
    <p:sldId id="506" r:id="rId20"/>
    <p:sldId id="478" r:id="rId21"/>
    <p:sldId id="479" r:id="rId22"/>
    <p:sldId id="480" r:id="rId23"/>
    <p:sldId id="483" r:id="rId24"/>
    <p:sldId id="484" r:id="rId25"/>
    <p:sldId id="485" r:id="rId26"/>
    <p:sldId id="486" r:id="rId27"/>
    <p:sldId id="487" r:id="rId28"/>
    <p:sldId id="488" r:id="rId29"/>
    <p:sldId id="489" r:id="rId30"/>
    <p:sldId id="490" r:id="rId31"/>
    <p:sldId id="491" r:id="rId32"/>
    <p:sldId id="492" r:id="rId33"/>
    <p:sldId id="493" r:id="rId34"/>
    <p:sldId id="494" r:id="rId35"/>
    <p:sldId id="497" r:id="rId36"/>
    <p:sldId id="498" r:id="rId37"/>
    <p:sldId id="499" r:id="rId38"/>
    <p:sldId id="510" r:id="rId39"/>
    <p:sldId id="511" r:id="rId40"/>
    <p:sldId id="501" r:id="rId41"/>
    <p:sldId id="502" r:id="rId42"/>
    <p:sldId id="503" r:id="rId43"/>
    <p:sldId id="504" r:id="rId44"/>
    <p:sldId id="517" r:id="rId45"/>
    <p:sldId id="518" r:id="rId46"/>
    <p:sldId id="519" r:id="rId47"/>
    <p:sldId id="520" r:id="rId48"/>
    <p:sldId id="549" r:id="rId49"/>
    <p:sldId id="521" r:id="rId50"/>
    <p:sldId id="522" r:id="rId51"/>
    <p:sldId id="523" r:id="rId52"/>
    <p:sldId id="512" r:id="rId53"/>
    <p:sldId id="513" r:id="rId54"/>
    <p:sldId id="514" r:id="rId55"/>
    <p:sldId id="515" r:id="rId56"/>
    <p:sldId id="532" r:id="rId57"/>
    <p:sldId id="536" r:id="rId58"/>
    <p:sldId id="533" r:id="rId59"/>
    <p:sldId id="534" r:id="rId60"/>
    <p:sldId id="535" r:id="rId61"/>
    <p:sldId id="547" r:id="rId62"/>
    <p:sldId id="548" r:id="rId63"/>
    <p:sldId id="550" r:id="rId64"/>
    <p:sldId id="341" r:id="rId6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8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21" autoAdjust="0"/>
  </p:normalViewPr>
  <p:slideViewPr>
    <p:cSldViewPr>
      <p:cViewPr>
        <p:scale>
          <a:sx n="75" d="100"/>
          <a:sy n="75" d="100"/>
        </p:scale>
        <p:origin x="-336" y="-7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notesMaster" Target="notesMasters/notesMaster1.xml"/><Relationship Id="rId67" Type="http://schemas.openxmlformats.org/officeDocument/2006/relationships/handoutMaster" Target="handoutMasters/handout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1A38B-AAA8-A944-A884-EEBD82AA1B5D}" type="datetimeFigureOut">
              <a:rPr lang="en-US" smtClean="0"/>
              <a:t>9/12/14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524C3-3E27-C642-B4E6-222BE69A4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29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BF67613-CD18-49DC-BB9F-05F5EB8BAF87}" type="datetimeFigureOut">
              <a:rPr lang="en-US" smtClean="0"/>
              <a:pPr/>
              <a:t>9/12/14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466C13E-F135-469B-BBAE-2F60FB6947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13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C13E-F135-469B-BBAE-2F60FB6947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3BAE6C2-2186-A148-AC95-81A3A83E1106}" type="slidenum">
              <a:rPr lang="en-US" sz="1300">
                <a:cs typeface="ＭＳ Ｐゴシック" charset="0"/>
              </a:rPr>
              <a:pPr algn="r"/>
              <a:t>19</a:t>
            </a:fld>
            <a:endParaRPr lang="en-US" sz="1300">
              <a:cs typeface="ＭＳ Ｐゴシック" charset="0"/>
            </a:endParaRPr>
          </a:p>
        </p:txBody>
      </p:sp>
      <p:sp>
        <p:nvSpPr>
          <p:cNvPr id="32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>
              <a:spcBef>
                <a:spcPct val="0"/>
              </a:spcBef>
            </a:pPr>
            <a:r>
              <a:rPr lang="en-US">
                <a:latin typeface="Calibri" charset="0"/>
              </a:rPr>
              <a:t>In these other areas, you can real systems on top of high-quality, open platforms, and you don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t need to reinvent the wheel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0ED6857-44E2-044F-94B3-151643178097}" type="slidenum">
              <a:rPr lang="en-US">
                <a:latin typeface="Calibri" charset="0"/>
              </a:rPr>
              <a:pPr/>
              <a:t>20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32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Now I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ll describe the API that tries to meet these goals.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3B8FE69-190F-6E4B-AABD-687F6A0F95AB}" type="slidenum">
              <a:rPr lang="en-US">
                <a:latin typeface="Calibri" charset="0"/>
              </a:rPr>
              <a:pPr/>
              <a:t>28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E609E-E8D3-7341-9173-2B1EA0EA0FF7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10345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4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963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37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03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>
                <a:latin typeface="Calibri" charset="0"/>
              </a:rPr>
              <a:t>There are components at different levels that work together in making it work</a:t>
            </a:r>
          </a:p>
          <a:p>
            <a:pPr>
              <a:buFontTx/>
              <a:buChar char="•"/>
            </a:pPr>
            <a:r>
              <a:rPr lang="en-US">
                <a:latin typeface="Calibri" charset="0"/>
              </a:rPr>
              <a:t>The commercial switch details will follow in next slide</a:t>
            </a:r>
          </a:p>
          <a:p>
            <a:pPr>
              <a:buFontTx/>
              <a:buChar char="•"/>
            </a:pPr>
            <a:r>
              <a:rPr lang="en-US">
                <a:latin typeface="Calibri" charset="0"/>
              </a:rPr>
              <a:t>There are a plethora of applications possible. I only list those available at Stanford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46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All support ver 1.0</a:t>
            </a:r>
          </a:p>
          <a:p>
            <a:r>
              <a:rPr lang="en-US">
                <a:latin typeface="Calibri" charset="0"/>
              </a:rPr>
              <a:t>All have approx 1500 flow table entry limit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topology,</a:t>
            </a:r>
            <a:r>
              <a:rPr lang="en-US" baseline="0" dirty="0" smtClean="0"/>
              <a:t> device manager know about host attachment points and make it possible to deal with integrating </a:t>
            </a:r>
            <a:r>
              <a:rPr lang="en-US" baseline="0" dirty="0" err="1" smtClean="0"/>
              <a:t>openflow</a:t>
            </a:r>
            <a:r>
              <a:rPr lang="en-US" baseline="0" dirty="0" smtClean="0"/>
              <a:t> and non </a:t>
            </a:r>
            <a:r>
              <a:rPr lang="en-US" baseline="0" dirty="0" err="1" smtClean="0"/>
              <a:t>openflow</a:t>
            </a:r>
            <a:r>
              <a:rPr lang="en-US" baseline="0" dirty="0" smtClean="0"/>
              <a:t> networks.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/>
          <a:lstStyle/>
          <a:p>
            <a:fld id="{56EFA1DF-435B-3642-A4D1-E50968BB0D4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97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Project 2 would have been trivial: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Dijkstra</a:t>
            </a:r>
            <a:r>
              <a:rPr lang="en-US" baseline="0" dirty="0" smtClean="0">
                <a:latin typeface="Arial" charset="0"/>
                <a:ea typeface="ＭＳ Ｐゴシック" charset="0"/>
                <a:cs typeface="ＭＳ Ｐゴシック" charset="0"/>
              </a:rPr>
              <a:t> on a graph.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topology,</a:t>
            </a:r>
            <a:r>
              <a:rPr lang="en-US" baseline="0" dirty="0" smtClean="0"/>
              <a:t> device manager know about host attachment points and make it possible to deal with integrating </a:t>
            </a:r>
            <a:r>
              <a:rPr lang="en-US" baseline="0" dirty="0" err="1" smtClean="0"/>
              <a:t>openflow</a:t>
            </a:r>
            <a:r>
              <a:rPr lang="en-US" baseline="0" dirty="0" smtClean="0"/>
              <a:t> and non </a:t>
            </a:r>
            <a:r>
              <a:rPr lang="en-US" baseline="0" dirty="0" err="1" smtClean="0"/>
              <a:t>openflow</a:t>
            </a:r>
            <a:r>
              <a:rPr lang="en-US" baseline="0" dirty="0" smtClean="0"/>
              <a:t> networks.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/>
          <a:lstStyle/>
          <a:p>
            <a:fld id="{56EFA1DF-435B-3642-A4D1-E50968BB0D4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971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/>
          <a:lstStyle/>
          <a:p>
            <a:fld id="{0D2011CE-2B7A-0646-9476-9D7139D1D6D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7805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Stop.  Does everyone</a:t>
            </a:r>
            <a:r>
              <a:rPr lang="en-US" baseline="0" dirty="0" smtClean="0"/>
              <a:t> get this.  Unless I see everyone’s hands up, I am not going further.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E609E-E8D3-7341-9173-2B1EA0EA0FF7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8887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like VMs.  Virtualizing network with abstractions, rather than physical topology.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E609E-E8D3-7341-9173-2B1EA0EA0FF7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3203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access control?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E609E-E8D3-7341-9173-2B1EA0EA0FF7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6446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238"/>
            <a:ext cx="8229600" cy="911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Software Defined Networking (COMS6998-10)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77AEAEB-7338-9142-9F70-ED34298765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13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F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87598"/>
            <a:ext cx="8042276" cy="487372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1550" y="6420559"/>
            <a:ext cx="384156" cy="24459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5C295BAD-8029-544B-B0ED-3A32F68D1AC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News Gothic MT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News Gothic M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49277" y="562895"/>
            <a:ext cx="6665913" cy="442912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rgbClr val="6FB7D7"/>
                </a:solidFill>
              </a:defRPr>
            </a:lvl1pPr>
            <a:lvl2pPr marL="349250" indent="0">
              <a:buNone/>
              <a:defRPr>
                <a:solidFill>
                  <a:srgbClr val="6FB7D7"/>
                </a:solidFill>
              </a:defRPr>
            </a:lvl2pPr>
            <a:lvl3pPr marL="685800" indent="0">
              <a:buNone/>
              <a:defRPr>
                <a:solidFill>
                  <a:srgbClr val="6FB7D7"/>
                </a:solidFill>
              </a:defRPr>
            </a:lvl3pPr>
            <a:lvl4pPr marL="968375" indent="0">
              <a:buNone/>
              <a:defRPr>
                <a:solidFill>
                  <a:srgbClr val="6FB7D7"/>
                </a:solidFill>
              </a:defRPr>
            </a:lvl4pPr>
            <a:lvl5pPr marL="1263650" indent="0">
              <a:buNone/>
              <a:defRPr>
                <a:solidFill>
                  <a:srgbClr val="6FB7D7"/>
                </a:solidFill>
              </a:defRPr>
            </a:lvl5pPr>
          </a:lstStyle>
          <a:p>
            <a:pPr lvl="0" algn="l"/>
            <a:r>
              <a:rPr lang="en-US" dirty="0" smtClean="0">
                <a:latin typeface="Calibri"/>
                <a:cs typeface="Calibri"/>
              </a:rPr>
              <a:t>Click to edit Master text styles</a:t>
            </a:r>
          </a:p>
        </p:txBody>
      </p:sp>
      <p:sp>
        <p:nvSpPr>
          <p:cNvPr id="8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549275" y="118892"/>
            <a:ext cx="6666314" cy="4278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41235" y="6420559"/>
            <a:ext cx="4166796" cy="30444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News Gothic MT"/>
                <a:ea typeface="+mn-ea"/>
                <a:cs typeface="+mn-cs"/>
              </a:rPr>
              <a:t>Software Defined Networking (COMS6998-10)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News Gothic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354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49277" y="562895"/>
            <a:ext cx="6665913" cy="442912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rgbClr val="6FB7D7"/>
                </a:solidFill>
              </a:defRPr>
            </a:lvl1pPr>
            <a:lvl2pPr marL="349250" indent="0">
              <a:buNone/>
              <a:defRPr>
                <a:solidFill>
                  <a:srgbClr val="6FB7D7"/>
                </a:solidFill>
              </a:defRPr>
            </a:lvl2pPr>
            <a:lvl3pPr marL="685800" indent="0">
              <a:buNone/>
              <a:defRPr>
                <a:solidFill>
                  <a:srgbClr val="6FB7D7"/>
                </a:solidFill>
              </a:defRPr>
            </a:lvl3pPr>
            <a:lvl4pPr marL="968375" indent="0">
              <a:buNone/>
              <a:defRPr>
                <a:solidFill>
                  <a:srgbClr val="6FB7D7"/>
                </a:solidFill>
              </a:defRPr>
            </a:lvl4pPr>
            <a:lvl5pPr marL="1263650" indent="0">
              <a:buNone/>
              <a:defRPr>
                <a:solidFill>
                  <a:srgbClr val="6FB7D7"/>
                </a:solidFill>
              </a:defRPr>
            </a:lvl5pPr>
          </a:lstStyle>
          <a:p>
            <a:pPr lvl="0" algn="l"/>
            <a:r>
              <a:rPr lang="en-US" dirty="0" smtClean="0">
                <a:latin typeface="Calibri"/>
                <a:cs typeface="Calibri"/>
              </a:rPr>
              <a:t>Click to edit Master text styles</a:t>
            </a:r>
          </a:p>
        </p:txBody>
      </p:sp>
      <p:sp>
        <p:nvSpPr>
          <p:cNvPr id="13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549275" y="118892"/>
            <a:ext cx="6666314" cy="4278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1550" y="6420559"/>
            <a:ext cx="384156" cy="244599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5C295BAD-8029-544B-B0ED-3A32F68D1AC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News Gothic MT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News Gothic MT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41235" y="6420559"/>
            <a:ext cx="4166796" cy="30444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News Gothic MT"/>
                <a:ea typeface="+mn-ea"/>
                <a:cs typeface="+mn-cs"/>
              </a:rPr>
              <a:t>Software Defined Networking (COMS6998-10)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News Gothic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377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5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5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4" name="Straight Connector 4"/>
          <p:cNvCxnSpPr>
            <a:cxnSpLocks noChangeShapeType="1"/>
          </p:cNvCxnSpPr>
          <p:nvPr userDrawn="1"/>
        </p:nvCxnSpPr>
        <p:spPr bwMode="auto">
          <a:xfrm>
            <a:off x="0" y="762000"/>
            <a:ext cx="9144000" cy="0"/>
          </a:xfrm>
          <a:prstGeom prst="line">
            <a:avLst/>
          </a:prstGeom>
          <a:noFill/>
          <a:ln w="3175" cmpd="sng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67340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872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47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473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3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3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3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520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025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2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6464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6464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473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305300" cy="2660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56050"/>
            <a:ext cx="4305300" cy="2660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4305300" cy="2660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4305300" cy="2660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28600" y="3956050"/>
            <a:ext cx="4305300" cy="2660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56050"/>
            <a:ext cx="4305300" cy="2660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6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51054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buClr>
                <a:srgbClr val="1E1E1E"/>
              </a:buClr>
              <a:defRPr sz="2400">
                <a:solidFill>
                  <a:srgbClr val="1E1E1E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 sz="2000">
                <a:solidFill>
                  <a:srgbClr val="1E1E1E"/>
                </a:solidFill>
              </a:defRPr>
            </a:lvl2pPr>
            <a:lvl3pPr>
              <a:buFont typeface="Arial" pitchFamily="34" charset="0"/>
              <a:buChar char="»"/>
              <a:defRPr sz="1800">
                <a:solidFill>
                  <a:srgbClr val="404040"/>
                </a:solidFill>
              </a:defRPr>
            </a:lvl3pPr>
            <a:lvl4pPr>
              <a:buClr>
                <a:srgbClr val="404040"/>
              </a:buClr>
              <a:buFont typeface="Wingdings" pitchFamily="2" charset="2"/>
              <a:buChar char="§"/>
              <a:defRPr sz="1600">
                <a:solidFill>
                  <a:srgbClr val="404040"/>
                </a:solidFill>
              </a:defRPr>
            </a:lvl4pPr>
            <a:lvl5pPr>
              <a:buFont typeface="Wingdings" pitchFamily="2" charset="2"/>
              <a:buChar char="Ø"/>
              <a:defRPr sz="16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155448"/>
            <a:ext cx="8229601" cy="563562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78787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62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2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Software Defined Networking (COMS6998-10)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79" tIns="44446" rIns="90479" bIns="44446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79" tIns="44446" rIns="90479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8305800" y="6540500"/>
            <a:ext cx="68580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79" tIns="44446" rIns="90479" bIns="44446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fld id="{70A8579D-E144-A04C-BF74-DA2813F75D05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r"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28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32" charset="-128"/>
          <a:cs typeface="ＭＳ Ｐゴシック" pitchFamily="32" charset="-128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3" charset="0"/>
          <a:ea typeface="ＭＳ Ｐゴシック" pitchFamily="32" charset="-128"/>
          <a:cs typeface="ＭＳ Ｐゴシック" pitchFamily="32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3" charset="0"/>
          <a:ea typeface="ＭＳ Ｐゴシック" pitchFamily="32" charset="-128"/>
          <a:cs typeface="ＭＳ Ｐゴシック" pitchFamily="32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3" charset="0"/>
          <a:ea typeface="ＭＳ Ｐゴシック" pitchFamily="32" charset="-128"/>
          <a:cs typeface="ＭＳ Ｐゴシック" pitchFamily="32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3" charset="0"/>
          <a:ea typeface="ＭＳ Ｐゴシック" pitchFamily="32" charset="-128"/>
          <a:cs typeface="ＭＳ Ｐゴシック" pitchFamily="32" charset="-128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3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3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3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3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15000"/>
        <a:buFont typeface="Times" charset="0"/>
        <a:buChar char="•"/>
        <a:defRPr sz="2800">
          <a:solidFill>
            <a:schemeClr val="tx1"/>
          </a:solidFill>
          <a:latin typeface="+mn-lt"/>
          <a:ea typeface="ＭＳ Ｐゴシック" pitchFamily="32" charset="-128"/>
          <a:cs typeface="ＭＳ Ｐゴシック" pitchFamily="32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-"/>
        <a:defRPr sz="2400">
          <a:solidFill>
            <a:srgbClr val="8B0F0A"/>
          </a:solidFill>
          <a:latin typeface="+mn-lt"/>
          <a:ea typeface="ＭＳ Ｐゴシック" pitchFamily="33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rgbClr val="008000"/>
          </a:solidFill>
          <a:latin typeface="+mn-lt"/>
          <a:ea typeface="ヒラギノ角ゴ Pro W3" charset="-128"/>
          <a:cs typeface="ヒラギノ角ゴ Pro W3" pitchFamily="-65" charset="-128"/>
        </a:defRPr>
      </a:lvl3pPr>
      <a:lvl4pPr marL="1541463" indent="-1698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60000"/>
        <a:buFont typeface="Monotype Sorts" charset="0"/>
        <a:buChar char="¢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  <a:cs typeface="ＭＳ Ｐゴシック" pitchFamily="34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pitchFamily="33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pitchFamily="33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pitchFamily="33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chemeClr val="tx1"/>
          </a:solidFill>
          <a:latin typeface="+mn-lt"/>
          <a:ea typeface="ＭＳ Ｐゴシック" pitchFamily="3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cs.columbia.edu/~lierranli/coms6998-8SDNFall2013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jpeg"/><Relationship Id="rId14" Type="http://schemas.openxmlformats.org/officeDocument/2006/relationships/image" Target="../media/image14.png"/><Relationship Id="rId15" Type="http://schemas.openxmlformats.org/officeDocument/2006/relationships/image" Target="../media/image15.jpe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slideLayout" Target="../slideLayouts/slideLayout6.xml"/><Relationship Id="rId10" Type="http://schemas.openxmlformats.org/officeDocument/2006/relationships/image" Target="../media/image1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projectfloodlight.org/getting-started/" TargetMode="External"/><Relationship Id="rId3" Type="http://schemas.openxmlformats.org/officeDocument/2006/relationships/hyperlink" Target="http://docs.projectfloodlight.org/display/floodlightcontroller/Tutorials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mininet.org/walkthrough/" TargetMode="External"/><Relationship Id="rId4" Type="http://schemas.openxmlformats.org/officeDocument/2006/relationships/hyperlink" Target="https://github.com/mininet/mininet/wiki/Introduction-to-Mini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ininet.org/download/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7772400" cy="169545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Software Defined Networking</a:t>
            </a:r>
            <a:br>
              <a:rPr lang="en-US" dirty="0" smtClean="0"/>
            </a:br>
            <a:r>
              <a:rPr lang="en-US" dirty="0" smtClean="0"/>
              <a:t>COMS 6998</a:t>
            </a:r>
            <a:r>
              <a:rPr lang="en-US" dirty="0" smtClean="0"/>
              <a:t>-</a:t>
            </a:r>
            <a:r>
              <a:rPr lang="en-US" dirty="0" smtClean="0"/>
              <a:t>10</a:t>
            </a:r>
            <a:r>
              <a:rPr lang="en-US" dirty="0" smtClean="0"/>
              <a:t>, </a:t>
            </a:r>
            <a:r>
              <a:rPr lang="en-US" dirty="0" smtClean="0"/>
              <a:t>Fall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657600"/>
            <a:ext cx="8153400" cy="2438400"/>
          </a:xfrm>
        </p:spPr>
        <p:txBody>
          <a:bodyPr>
            <a:noAutofit/>
          </a:bodyPr>
          <a:lstStyle/>
          <a:p>
            <a:pPr algn="r"/>
            <a:r>
              <a:rPr lang="en-US" sz="3400" dirty="0" smtClean="0">
                <a:solidFill>
                  <a:schemeClr val="tx1"/>
                </a:solidFill>
              </a:rPr>
              <a:t>Instructor: Li </a:t>
            </a:r>
            <a:r>
              <a:rPr lang="en-US" sz="3400" dirty="0" err="1" smtClean="0">
                <a:solidFill>
                  <a:schemeClr val="tx1"/>
                </a:solidFill>
              </a:rPr>
              <a:t>Erran</a:t>
            </a:r>
            <a:r>
              <a:rPr lang="en-US" sz="3400" dirty="0" smtClean="0">
                <a:solidFill>
                  <a:schemeClr val="tx1"/>
                </a:solidFill>
              </a:rPr>
              <a:t> Li (</a:t>
            </a:r>
            <a:r>
              <a:rPr lang="en-US" sz="3400" dirty="0" err="1" smtClean="0">
                <a:solidFill>
                  <a:srgbClr val="9F8540"/>
                </a:solidFill>
              </a:rPr>
              <a:t>lierranli@cs.columbia.edu</a:t>
            </a:r>
            <a:r>
              <a:rPr lang="en-US" sz="3400" dirty="0" smtClean="0">
                <a:solidFill>
                  <a:schemeClr val="tx1"/>
                </a:solidFill>
              </a:rPr>
              <a:t>)</a:t>
            </a:r>
          </a:p>
          <a:p>
            <a:pPr lvl="0" algn="r"/>
            <a:r>
              <a:rPr lang="en-US" sz="3400" dirty="0">
                <a:solidFill>
                  <a:srgbClr val="9F8540"/>
                </a:solidFill>
                <a:hlinkClick r:id="rId3"/>
              </a:rPr>
              <a:t>http://www.cs.columbia.edu/</a:t>
            </a:r>
            <a:r>
              <a:rPr lang="en-US" sz="3400" dirty="0" smtClean="0">
                <a:solidFill>
                  <a:srgbClr val="9F8540"/>
                </a:solidFill>
                <a:hlinkClick r:id="rId3"/>
              </a:rPr>
              <a:t>~lierranli/coms6998</a:t>
            </a:r>
            <a:r>
              <a:rPr lang="en-US" sz="3400" dirty="0" smtClean="0">
                <a:solidFill>
                  <a:srgbClr val="9F8540"/>
                </a:solidFill>
                <a:hlinkClick r:id="rId3"/>
              </a:rPr>
              <a:t>-10SDNFall2014/</a:t>
            </a:r>
            <a:endParaRPr lang="en-US" sz="3400" dirty="0" smtClean="0">
              <a:solidFill>
                <a:srgbClr val="9F8540"/>
              </a:solidFill>
            </a:endParaRPr>
          </a:p>
          <a:p>
            <a:pPr lvl="0" algn="r"/>
            <a:r>
              <a:rPr lang="en-US" sz="3400" dirty="0">
                <a:solidFill>
                  <a:schemeClr val="tx1"/>
                </a:solidFill>
              </a:rPr>
              <a:t>9</a:t>
            </a:r>
            <a:r>
              <a:rPr lang="en-US" sz="3400" dirty="0" smtClean="0">
                <a:solidFill>
                  <a:schemeClr val="tx1"/>
                </a:solidFill>
              </a:rPr>
              <a:t>/</a:t>
            </a:r>
            <a:r>
              <a:rPr lang="en-US" sz="3400" dirty="0" smtClean="0">
                <a:solidFill>
                  <a:schemeClr val="tx1"/>
                </a:solidFill>
              </a:rPr>
              <a:t>15/2014: </a:t>
            </a:r>
            <a:r>
              <a:rPr lang="en-US" sz="3400" dirty="0" smtClean="0">
                <a:solidFill>
                  <a:schemeClr val="tx1"/>
                </a:solidFill>
              </a:rPr>
              <a:t>SDN Basics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Major Change in Paradigm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longer designing distributed control protocols</a:t>
            </a:r>
          </a:p>
          <a:p>
            <a:pPr lvl="1"/>
            <a:r>
              <a:rPr lang="en-US" dirty="0" smtClean="0"/>
              <a:t>Design one distributed system (NOS)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for all control functions</a:t>
            </a:r>
          </a:p>
          <a:p>
            <a:pPr lvl="1"/>
            <a:endParaRPr lang="en-US" dirty="0"/>
          </a:p>
          <a:p>
            <a:r>
              <a:rPr lang="en-US" dirty="0" smtClean="0"/>
              <a:t>Now just defining a centralized control </a:t>
            </a:r>
            <a:r>
              <a:rPr lang="en-US" b="1" i="1" dirty="0" smtClean="0"/>
              <a:t>function</a:t>
            </a:r>
          </a:p>
          <a:p>
            <a:pPr marL="457200" lvl="1" indent="0">
              <a:buNone/>
            </a:pPr>
            <a:r>
              <a:rPr lang="en-US" sz="2800" b="1" dirty="0" smtClean="0"/>
              <a:t>             </a:t>
            </a:r>
          </a:p>
          <a:p>
            <a:pPr marL="457200" lvl="1" indent="0" algn="ctr">
              <a:buNone/>
            </a:pPr>
            <a:r>
              <a:rPr lang="pl-PL" sz="3600" b="1" dirty="0" err="1" smtClean="0"/>
              <a:t>Configuration</a:t>
            </a:r>
            <a:r>
              <a:rPr lang="pl-PL" sz="3600" b="1" dirty="0" smtClean="0"/>
              <a:t> </a:t>
            </a:r>
            <a:r>
              <a:rPr lang="pl-PL" sz="3600" b="1" dirty="0"/>
              <a:t>= </a:t>
            </a:r>
            <a:r>
              <a:rPr lang="pl-PL" sz="3600" b="1" dirty="0" err="1" smtClean="0"/>
              <a:t>Function</a:t>
            </a:r>
            <a:r>
              <a:rPr lang="pl-PL" sz="3600" b="1" dirty="0" smtClean="0"/>
              <a:t>(</a:t>
            </a:r>
            <a:r>
              <a:rPr lang="pl-PL" sz="3600" b="1" dirty="0" err="1"/>
              <a:t>view</a:t>
            </a:r>
            <a:r>
              <a:rPr lang="pl-PL" sz="3600" b="1" dirty="0" smtClean="0"/>
              <a:t>)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5562600" y="8382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t>Source: Scott </a:t>
            </a:r>
            <a:r>
              <a:rPr lang="en-US" dirty="0" err="1" smtClean="0">
                <a:solidFill>
                  <a:srgbClr val="000000">
                    <a:tint val="75000"/>
                  </a:srgbClr>
                </a:solidFill>
                <a:latin typeface="Arial"/>
              </a:rPr>
              <a:t>Shenker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t>, UC Berkeley</a:t>
            </a:r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Date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9</a:t>
            </a:r>
            <a:r>
              <a:rPr lang="en-US" dirty="0" smtClean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/15/</a:t>
            </a:r>
            <a:r>
              <a:rPr lang="en-US" dirty="0" smtClean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14</a:t>
            </a:r>
            <a:endParaRPr lang="en-US" dirty="0">
              <a:solidFill>
                <a:sysClr val="windowText" lastClr="000000">
                  <a:tint val="75000"/>
                </a:sysClr>
              </a:solidFill>
              <a:latin typeface="Calibri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242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Software Defined Networking (COMS 6998-10)</a:t>
            </a:r>
            <a:endParaRPr lang="en-US" dirty="0">
              <a:solidFill>
                <a:sysClr val="windowText" lastClr="000000">
                  <a:tint val="75000"/>
                </a:sys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519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Specification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program </a:t>
            </a:r>
            <a:r>
              <a:rPr lang="en-US" u="sng" dirty="0" smtClean="0"/>
              <a:t>should</a:t>
            </a:r>
            <a:r>
              <a:rPr lang="en-US" dirty="0" smtClean="0"/>
              <a:t> express desired behavior</a:t>
            </a:r>
          </a:p>
          <a:p>
            <a:pPr lvl="3"/>
            <a:endParaRPr lang="en-US" dirty="0"/>
          </a:p>
          <a:p>
            <a:r>
              <a:rPr lang="en-US" dirty="0" smtClean="0"/>
              <a:t>It </a:t>
            </a:r>
            <a:r>
              <a:rPr lang="en-US" u="sng" dirty="0" smtClean="0"/>
              <a:t>should not </a:t>
            </a:r>
            <a:r>
              <a:rPr lang="en-US" dirty="0" smtClean="0"/>
              <a:t>be responsible for implementing that behavior on physical network infrastructure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Natural abstraction: </a:t>
            </a:r>
            <a:r>
              <a:rPr lang="en-US" b="1" dirty="0" smtClean="0"/>
              <a:t>simplified model</a:t>
            </a:r>
            <a:r>
              <a:rPr lang="en-US" dirty="0" smtClean="0"/>
              <a:t> of network</a:t>
            </a:r>
            <a:endParaRPr lang="en-US" dirty="0"/>
          </a:p>
          <a:p>
            <a:pPr lvl="1"/>
            <a:r>
              <a:rPr lang="en-US" dirty="0" smtClean="0"/>
              <a:t>Simple model with only enough detail to </a:t>
            </a:r>
            <a:r>
              <a:rPr lang="en-US" u="sng" dirty="0" smtClean="0"/>
              <a:t>specify</a:t>
            </a:r>
            <a:r>
              <a:rPr lang="en-US" dirty="0" smtClean="0"/>
              <a:t> goals</a:t>
            </a:r>
            <a:endParaRPr lang="en-US" b="1" dirty="0"/>
          </a:p>
          <a:p>
            <a:pPr lvl="2"/>
            <a:endParaRPr lang="en-US" dirty="0"/>
          </a:p>
          <a:p>
            <a:r>
              <a:rPr lang="en-US" dirty="0"/>
              <a:t>Requires a new shared control layer:</a:t>
            </a:r>
          </a:p>
          <a:p>
            <a:pPr lvl="1"/>
            <a:r>
              <a:rPr lang="en-US" b="1" dirty="0"/>
              <a:t>Map abstract configuration to physical </a:t>
            </a:r>
            <a:r>
              <a:rPr lang="en-US" b="1" dirty="0" smtClean="0"/>
              <a:t>configuration</a:t>
            </a:r>
          </a:p>
          <a:p>
            <a:pPr lvl="4"/>
            <a:endParaRPr lang="en-US" b="1" dirty="0" smtClean="0"/>
          </a:p>
          <a:p>
            <a:r>
              <a:rPr lang="en-US" dirty="0"/>
              <a:t>This is “network virtualization”</a:t>
            </a:r>
          </a:p>
          <a:p>
            <a:pPr lvl="1"/>
            <a:endParaRPr lang="en-US" b="1" dirty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5562600" y="8382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t>Source: Scott </a:t>
            </a:r>
            <a:r>
              <a:rPr lang="en-US" dirty="0" err="1" smtClean="0">
                <a:solidFill>
                  <a:srgbClr val="000000">
                    <a:tint val="75000"/>
                  </a:srgbClr>
                </a:solidFill>
                <a:latin typeface="Arial"/>
              </a:rPr>
              <a:t>Shenker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t>, UC Berkeley</a:t>
            </a:r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Date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9/8/14</a:t>
            </a:r>
            <a:endParaRPr lang="en-US" dirty="0">
              <a:solidFill>
                <a:sysClr val="windowText" lastClr="000000">
                  <a:tint val="75000"/>
                </a:sysClr>
              </a:solidFill>
              <a:latin typeface="Calibri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242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Software Defined Networking (COMS 6998-10)</a:t>
            </a:r>
            <a:endParaRPr lang="en-US" dirty="0">
              <a:solidFill>
                <a:sysClr val="windowText" lastClr="000000">
                  <a:tint val="75000"/>
                </a:sys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081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Example: Access Control</a:t>
            </a:r>
            <a:endParaRPr lang="en-US" dirty="0"/>
          </a:p>
        </p:txBody>
      </p:sp>
      <p:cxnSp>
        <p:nvCxnSpPr>
          <p:cNvPr id="6" name="Straight Connector 5"/>
          <p:cNvCxnSpPr>
            <a:stCxn id="18" idx="5"/>
            <a:endCxn id="19" idx="1"/>
          </p:cNvCxnSpPr>
          <p:nvPr/>
        </p:nvCxnSpPr>
        <p:spPr bwMode="auto">
          <a:xfrm>
            <a:off x="4347065" y="4623064"/>
            <a:ext cx="392720" cy="42181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>
            <a:endCxn id="18" idx="2"/>
          </p:cNvCxnSpPr>
          <p:nvPr/>
        </p:nvCxnSpPr>
        <p:spPr bwMode="auto">
          <a:xfrm>
            <a:off x="3018935" y="4076700"/>
            <a:ext cx="905365" cy="3937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1" idx="7"/>
          </p:cNvCxnSpPr>
          <p:nvPr/>
        </p:nvCxnSpPr>
        <p:spPr bwMode="auto">
          <a:xfrm flipV="1">
            <a:off x="2931015" y="4613605"/>
            <a:ext cx="1027720" cy="37723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>
            <a:endCxn id="20" idx="0"/>
          </p:cNvCxnSpPr>
          <p:nvPr/>
        </p:nvCxnSpPr>
        <p:spPr bwMode="auto">
          <a:xfrm>
            <a:off x="2895600" y="5321300"/>
            <a:ext cx="590550" cy="4318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>
            <a:endCxn id="20" idx="3"/>
          </p:cNvCxnSpPr>
          <p:nvPr/>
        </p:nvCxnSpPr>
        <p:spPr bwMode="auto">
          <a:xfrm flipV="1">
            <a:off x="2641600" y="6121664"/>
            <a:ext cx="669435" cy="3553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0" idx="5"/>
          </p:cNvCxnSpPr>
          <p:nvPr/>
        </p:nvCxnSpPr>
        <p:spPr bwMode="auto">
          <a:xfrm>
            <a:off x="3661265" y="6121664"/>
            <a:ext cx="586885" cy="1902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1568450" y="5168900"/>
            <a:ext cx="9398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20" idx="6"/>
            <a:endCxn id="19" idx="3"/>
          </p:cNvCxnSpPr>
          <p:nvPr/>
        </p:nvCxnSpPr>
        <p:spPr bwMode="auto">
          <a:xfrm flipV="1">
            <a:off x="3733800" y="5350205"/>
            <a:ext cx="1005985" cy="61879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18" idx="7"/>
          </p:cNvCxnSpPr>
          <p:nvPr/>
        </p:nvCxnSpPr>
        <p:spPr bwMode="auto">
          <a:xfrm flipV="1">
            <a:off x="4347065" y="3702050"/>
            <a:ext cx="939800" cy="61568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7" idx="3"/>
          </p:cNvCxnSpPr>
          <p:nvPr/>
        </p:nvCxnSpPr>
        <p:spPr bwMode="auto">
          <a:xfrm flipV="1">
            <a:off x="781050" y="5321564"/>
            <a:ext cx="364635" cy="5458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 bwMode="auto">
          <a:xfrm>
            <a:off x="1073150" y="4953000"/>
            <a:ext cx="495300" cy="431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3" charset="0"/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924300" y="4254500"/>
            <a:ext cx="495300" cy="431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3" charset="0"/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4667250" y="4981641"/>
            <a:ext cx="495300" cy="431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3" charset="0"/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238500" y="5753100"/>
            <a:ext cx="495300" cy="431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3" charset="0"/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508250" y="4927600"/>
            <a:ext cx="495300" cy="431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3" charset="0"/>
              <a:ea typeface="ＭＳ Ｐゴシック" pitchFamily="33" charset="-128"/>
              <a:cs typeface="ＭＳ Ｐゴシック" pitchFamily="33" charset="-128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781050" y="4635500"/>
            <a:ext cx="364635" cy="34614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 bwMode="auto">
          <a:xfrm>
            <a:off x="5067300" y="5969000"/>
            <a:ext cx="495300" cy="431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3" charset="0"/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715000" y="4397705"/>
            <a:ext cx="495300" cy="431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3" charset="0"/>
              <a:ea typeface="ＭＳ Ｐゴシック" pitchFamily="33" charset="-128"/>
              <a:cs typeface="ＭＳ Ｐゴシック" pitchFamily="33" charset="-128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6248400" y="5689600"/>
            <a:ext cx="495300" cy="431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itchFamily="33" charset="0"/>
              <a:ea typeface="ＭＳ Ｐゴシック" pitchFamily="33" charset="-128"/>
              <a:cs typeface="ＭＳ Ｐゴシック" pitchFamily="33" charset="-128"/>
            </a:endParaRPr>
          </a:p>
        </p:txBody>
      </p:sp>
      <p:cxnSp>
        <p:nvCxnSpPr>
          <p:cNvPr id="42" name="Straight Connector 41"/>
          <p:cNvCxnSpPr>
            <a:stCxn id="33" idx="7"/>
          </p:cNvCxnSpPr>
          <p:nvPr/>
        </p:nvCxnSpPr>
        <p:spPr bwMode="auto">
          <a:xfrm flipV="1">
            <a:off x="6137765" y="3946657"/>
            <a:ext cx="980585" cy="51428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2" idx="6"/>
            <a:endCxn id="34" idx="2"/>
          </p:cNvCxnSpPr>
          <p:nvPr/>
        </p:nvCxnSpPr>
        <p:spPr bwMode="auto">
          <a:xfrm flipV="1">
            <a:off x="5562600" y="5905500"/>
            <a:ext cx="685800" cy="2794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>
            <a:stCxn id="33" idx="5"/>
            <a:endCxn id="34" idx="0"/>
          </p:cNvCxnSpPr>
          <p:nvPr/>
        </p:nvCxnSpPr>
        <p:spPr bwMode="auto">
          <a:xfrm>
            <a:off x="6137765" y="4766269"/>
            <a:ext cx="358285" cy="92333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9" idx="5"/>
            <a:endCxn id="32" idx="0"/>
          </p:cNvCxnSpPr>
          <p:nvPr/>
        </p:nvCxnSpPr>
        <p:spPr bwMode="auto">
          <a:xfrm>
            <a:off x="5090015" y="5350205"/>
            <a:ext cx="224935" cy="61879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>
            <a:stCxn id="19" idx="7"/>
            <a:endCxn id="33" idx="3"/>
          </p:cNvCxnSpPr>
          <p:nvPr/>
        </p:nvCxnSpPr>
        <p:spPr bwMode="auto">
          <a:xfrm flipV="1">
            <a:off x="5090015" y="4766269"/>
            <a:ext cx="697520" cy="2786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>
            <a:stCxn id="34" idx="5"/>
          </p:cNvCxnSpPr>
          <p:nvPr/>
        </p:nvCxnSpPr>
        <p:spPr bwMode="auto">
          <a:xfrm>
            <a:off x="6671165" y="6058164"/>
            <a:ext cx="447185" cy="5839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2" idx="5"/>
          </p:cNvCxnSpPr>
          <p:nvPr/>
        </p:nvCxnSpPr>
        <p:spPr bwMode="auto">
          <a:xfrm>
            <a:off x="5490065" y="6337564"/>
            <a:ext cx="647700" cy="3045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34" idx="7"/>
          </p:cNvCxnSpPr>
          <p:nvPr/>
        </p:nvCxnSpPr>
        <p:spPr bwMode="auto">
          <a:xfrm flipV="1">
            <a:off x="6671165" y="5413441"/>
            <a:ext cx="599585" cy="33939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21" idx="3"/>
          </p:cNvCxnSpPr>
          <p:nvPr/>
        </p:nvCxnSpPr>
        <p:spPr bwMode="auto">
          <a:xfrm flipV="1">
            <a:off x="1972165" y="5296164"/>
            <a:ext cx="608620" cy="44397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2" idx="3"/>
          </p:cNvCxnSpPr>
          <p:nvPr/>
        </p:nvCxnSpPr>
        <p:spPr bwMode="auto">
          <a:xfrm flipH="1">
            <a:off x="4419601" y="6337564"/>
            <a:ext cx="720234" cy="3045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7334250" y="4613605"/>
            <a:ext cx="168275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Global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Network View</a:t>
            </a: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3336435" y="1009914"/>
            <a:ext cx="5464665" cy="2577572"/>
            <a:chOff x="3336435" y="1009914"/>
            <a:chExt cx="5464665" cy="2577572"/>
          </a:xfrm>
        </p:grpSpPr>
        <p:sp>
          <p:nvSpPr>
            <p:cNvPr id="22" name="Oval 21"/>
            <p:cNvSpPr/>
            <p:nvPr/>
          </p:nvSpPr>
          <p:spPr bwMode="auto">
            <a:xfrm>
              <a:off x="3924300" y="1549400"/>
              <a:ext cx="1638300" cy="1498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14600C"/>
                </a:solidFill>
                <a:latin typeface="Arial" pitchFamily="33" charset="0"/>
                <a:ea typeface="ＭＳ Ｐゴシック" pitchFamily="33" charset="-128"/>
                <a:cs typeface="ＭＳ Ｐゴシック" pitchFamily="33" charset="-128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 bwMode="auto">
            <a:xfrm flipV="1">
              <a:off x="5162550" y="1241558"/>
              <a:ext cx="400050" cy="46024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22" idx="0"/>
            </p:cNvCxnSpPr>
            <p:nvPr/>
          </p:nvCxnSpPr>
          <p:spPr bwMode="auto">
            <a:xfrm flipH="1" flipV="1">
              <a:off x="4739785" y="1009914"/>
              <a:ext cx="3665" cy="53948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 bwMode="auto">
            <a:xfrm flipV="1">
              <a:off x="5490065" y="1663701"/>
              <a:ext cx="529735" cy="38252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 bwMode="auto">
            <a:xfrm>
              <a:off x="5544530" y="2314441"/>
              <a:ext cx="593235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22" idx="1"/>
            </p:cNvCxnSpPr>
            <p:nvPr/>
          </p:nvCxnSpPr>
          <p:spPr bwMode="auto">
            <a:xfrm flipH="1" flipV="1">
              <a:off x="3817728" y="1241558"/>
              <a:ext cx="346495" cy="52730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 bwMode="auto">
            <a:xfrm flipH="1" flipV="1">
              <a:off x="3336435" y="1768865"/>
              <a:ext cx="647702" cy="27735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auto">
            <a:xfrm>
              <a:off x="3361835" y="2314441"/>
              <a:ext cx="593235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auto">
            <a:xfrm flipH="1" flipV="1">
              <a:off x="4736120" y="3048000"/>
              <a:ext cx="3665" cy="53948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auto">
            <a:xfrm>
              <a:off x="5377597" y="2749282"/>
              <a:ext cx="529735" cy="29871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auto">
            <a:xfrm>
              <a:off x="5089162" y="2940542"/>
              <a:ext cx="288435" cy="52655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auto">
            <a:xfrm flipV="1">
              <a:off x="3984137" y="2940542"/>
              <a:ext cx="400050" cy="46024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auto">
            <a:xfrm flipV="1">
              <a:off x="3524250" y="2665480"/>
              <a:ext cx="529735" cy="38252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6743700" y="1815388"/>
              <a:ext cx="20574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Abstract Network</a:t>
              </a:r>
            </a:p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Model</a:t>
              </a:r>
              <a:endParaRPr lang="en-US" sz="24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496050" y="5550332"/>
            <a:ext cx="2305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How</a:t>
            </a:r>
            <a:endParaRPr lang="en-US" sz="6000" b="1" dirty="0">
              <a:solidFill>
                <a:srgbClr val="FF66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40192" y="1009914"/>
            <a:ext cx="2461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solidFill>
                  <a:srgbClr val="FF6600"/>
                </a:solidFill>
                <a:latin typeface="Arial" charset="0"/>
                <a:ea typeface="ＭＳ Ｐゴシック" charset="0"/>
                <a:cs typeface="ＭＳ Ｐゴシック" charset="0"/>
              </a:rPr>
              <a:t>What</a:t>
            </a:r>
            <a:endParaRPr lang="en-US" sz="6000" b="1" dirty="0">
              <a:solidFill>
                <a:srgbClr val="FF66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" name="Footer Placeholder 3"/>
          <p:cNvSpPr txBox="1">
            <a:spLocks/>
          </p:cNvSpPr>
          <p:nvPr/>
        </p:nvSpPr>
        <p:spPr>
          <a:xfrm>
            <a:off x="5562600" y="8382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t>Source: Scott </a:t>
            </a:r>
            <a:r>
              <a:rPr lang="en-US" dirty="0" err="1" smtClean="0">
                <a:solidFill>
                  <a:srgbClr val="000000">
                    <a:tint val="75000"/>
                  </a:srgbClr>
                </a:solidFill>
                <a:latin typeface="Arial"/>
              </a:rPr>
              <a:t>Shenker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t>, UC Berkeley</a:t>
            </a:r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51" name="Date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9</a:t>
            </a:r>
            <a:r>
              <a:rPr lang="en-US" dirty="0" smtClean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/15/</a:t>
            </a:r>
            <a:r>
              <a:rPr lang="en-US" dirty="0" smtClean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14</a:t>
            </a:r>
            <a:endParaRPr lang="en-US" dirty="0">
              <a:solidFill>
                <a:sysClr val="windowText" lastClr="000000">
                  <a:tint val="75000"/>
                </a:sys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459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21" name="Group 31"/>
          <p:cNvGrpSpPr>
            <a:grpSpLocks/>
          </p:cNvGrpSpPr>
          <p:nvPr/>
        </p:nvGrpSpPr>
        <p:grpSpPr bwMode="auto">
          <a:xfrm>
            <a:off x="1296988" y="3306763"/>
            <a:ext cx="6323012" cy="3475037"/>
            <a:chOff x="611188" y="2646363"/>
            <a:chExt cx="7559675" cy="3952875"/>
          </a:xfrm>
        </p:grpSpPr>
        <p:cxnSp>
          <p:nvCxnSpPr>
            <p:cNvPr id="44" name="Straight Connector 43"/>
            <p:cNvCxnSpPr/>
            <p:nvPr/>
          </p:nvCxnSpPr>
          <p:spPr>
            <a:xfrm flipV="1">
              <a:off x="1983431" y="4206566"/>
              <a:ext cx="1666431" cy="12766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860539" y="4074743"/>
              <a:ext cx="1322895" cy="8396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964927" y="5483259"/>
              <a:ext cx="1537368" cy="8451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351402" y="6026803"/>
              <a:ext cx="1674023" cy="3015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5946424" y="4636344"/>
              <a:ext cx="1432980" cy="5652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-452911" y="4035017"/>
              <a:ext cx="2777306" cy="0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2837163" y="3140200"/>
              <a:ext cx="989573" cy="1899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4369208" y="3779450"/>
              <a:ext cx="2268073" cy="1899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6666116" y="3361456"/>
              <a:ext cx="1426575" cy="0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utoShape 7"/>
            <p:cNvSpPr>
              <a:spLocks noChangeArrowheads="1"/>
            </p:cNvSpPr>
            <p:nvPr/>
          </p:nvSpPr>
          <p:spPr bwMode="auto">
            <a:xfrm>
              <a:off x="611188" y="5264759"/>
              <a:ext cx="1372243" cy="762044"/>
            </a:xfrm>
            <a:prstGeom prst="can">
              <a:avLst>
                <a:gd name="adj" fmla="val 43620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5" name="AutoShape 7"/>
            <p:cNvSpPr>
              <a:spLocks noChangeArrowheads="1"/>
            </p:cNvSpPr>
            <p:nvPr/>
          </p:nvSpPr>
          <p:spPr bwMode="auto">
            <a:xfrm>
              <a:off x="2799564" y="5837194"/>
              <a:ext cx="1372244" cy="762044"/>
            </a:xfrm>
            <a:prstGeom prst="can">
              <a:avLst>
                <a:gd name="adj" fmla="val 43620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" name="AutoShape 7"/>
            <p:cNvSpPr>
              <a:spLocks noChangeArrowheads="1"/>
            </p:cNvSpPr>
            <p:nvPr/>
          </p:nvSpPr>
          <p:spPr bwMode="auto">
            <a:xfrm>
              <a:off x="2645828" y="3635936"/>
              <a:ext cx="1372243" cy="762044"/>
            </a:xfrm>
            <a:prstGeom prst="can">
              <a:avLst>
                <a:gd name="adj" fmla="val 43620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" name="AutoShape 7"/>
            <p:cNvSpPr>
              <a:spLocks noChangeArrowheads="1"/>
            </p:cNvSpPr>
            <p:nvPr/>
          </p:nvSpPr>
          <p:spPr bwMode="auto">
            <a:xfrm>
              <a:off x="4817124" y="4883737"/>
              <a:ext cx="1372243" cy="762044"/>
            </a:xfrm>
            <a:prstGeom prst="can">
              <a:avLst>
                <a:gd name="adj" fmla="val 43620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8" name="AutoShape 7"/>
            <p:cNvSpPr>
              <a:spLocks noChangeArrowheads="1"/>
            </p:cNvSpPr>
            <p:nvPr/>
          </p:nvSpPr>
          <p:spPr bwMode="auto">
            <a:xfrm>
              <a:off x="6798620" y="4016957"/>
              <a:ext cx="1372243" cy="762044"/>
            </a:xfrm>
            <a:prstGeom prst="can">
              <a:avLst>
                <a:gd name="adj" fmla="val 43620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79" name="Rounded Rectangle 78"/>
          <p:cNvSpPr/>
          <p:nvPr/>
        </p:nvSpPr>
        <p:spPr>
          <a:xfrm>
            <a:off x="1032934" y="3143846"/>
            <a:ext cx="6663266" cy="818554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2400" dirty="0">
                <a:solidFill>
                  <a:srgbClr val="FFFFFF"/>
                </a:solidFill>
                <a:latin typeface="Arial"/>
              </a:rPr>
              <a:t>Network OS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5469467" y="3200400"/>
            <a:ext cx="838200" cy="609600"/>
            <a:chOff x="7848600" y="1752600"/>
            <a:chExt cx="1143000" cy="838200"/>
          </a:xfrm>
          <a:solidFill>
            <a:schemeClr val="bg1"/>
          </a:solidFill>
        </p:grpSpPr>
        <p:sp>
          <p:nvSpPr>
            <p:cNvPr id="33" name="Oval 32"/>
            <p:cNvSpPr/>
            <p:nvPr/>
          </p:nvSpPr>
          <p:spPr>
            <a:xfrm>
              <a:off x="8001000" y="1981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8382000" y="17526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83820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8763000" y="20574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78486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47" name="Straight Connector 46"/>
            <p:cNvCxnSpPr>
              <a:stCxn id="33" idx="7"/>
              <a:endCxn id="40" idx="3"/>
            </p:cNvCxnSpPr>
            <p:nvPr/>
          </p:nvCxnSpPr>
          <p:spPr>
            <a:xfrm rot="5400000" flipH="1" flipV="1">
              <a:off x="8272322" y="1871522"/>
              <a:ext cx="66956" cy="2193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3" idx="0"/>
              <a:endCxn id="33" idx="3"/>
            </p:cNvCxnSpPr>
            <p:nvPr/>
          </p:nvCxnSpPr>
          <p:spPr>
            <a:xfrm rot="5400000" flipH="1" flipV="1">
              <a:off x="7905750" y="2233472"/>
              <a:ext cx="185878" cy="71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3" idx="7"/>
              <a:endCxn id="40" idx="4"/>
            </p:cNvCxnSpPr>
            <p:nvPr/>
          </p:nvCxnSpPr>
          <p:spPr>
            <a:xfrm rot="5400000" flipH="1" flipV="1">
              <a:off x="8062772" y="1962150"/>
              <a:ext cx="414478" cy="452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3" idx="5"/>
              <a:endCxn id="41" idx="3"/>
            </p:cNvCxnSpPr>
            <p:nvPr/>
          </p:nvCxnSpPr>
          <p:spPr>
            <a:xfrm rot="16200000" flipH="1">
              <a:off x="8229600" y="2371444"/>
              <a:ext cx="1588" cy="3717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0" idx="4"/>
              <a:endCxn id="42" idx="1"/>
            </p:cNvCxnSpPr>
            <p:nvPr/>
          </p:nvCxnSpPr>
          <p:spPr>
            <a:xfrm rot="16200000" flipH="1">
              <a:off x="8591550" y="1885950"/>
              <a:ext cx="109678" cy="3001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1" idx="6"/>
              <a:endCxn id="42" idx="3"/>
            </p:cNvCxnSpPr>
            <p:nvPr/>
          </p:nvCxnSpPr>
          <p:spPr>
            <a:xfrm flipV="1">
              <a:off x="8610600" y="2252522"/>
              <a:ext cx="185878" cy="2239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126" name="TextBox 44"/>
          <p:cNvSpPr txBox="1">
            <a:spLocks noChangeArrowheads="1"/>
          </p:cNvSpPr>
          <p:nvPr/>
        </p:nvSpPr>
        <p:spPr bwMode="auto">
          <a:xfrm>
            <a:off x="3429000" y="2754313"/>
            <a:ext cx="2338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Global Network View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402013" y="1752600"/>
            <a:ext cx="26477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</a:rPr>
              <a:t>Abstract Network </a:t>
            </a:r>
            <a:r>
              <a:rPr lang="en-US" sz="1800" dirty="0" smtClean="0">
                <a:solidFill>
                  <a:srgbClr val="000000"/>
                </a:solidFill>
              </a:rPr>
              <a:t>Model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1568450" y="2209800"/>
            <a:ext cx="5466878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Control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Program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grpSp>
        <p:nvGrpSpPr>
          <p:cNvPr id="4" name="Group 86"/>
          <p:cNvGrpSpPr>
            <a:grpSpLocks/>
          </p:cNvGrpSpPr>
          <p:nvPr/>
        </p:nvGrpSpPr>
        <p:grpSpPr bwMode="auto">
          <a:xfrm>
            <a:off x="1066800" y="2133600"/>
            <a:ext cx="6662738" cy="609600"/>
            <a:chOff x="1066800" y="2133600"/>
            <a:chExt cx="6663266" cy="609600"/>
          </a:xfrm>
        </p:grpSpPr>
        <p:sp>
          <p:nvSpPr>
            <p:cNvPr id="39" name="Rounded Rectangle 38"/>
            <p:cNvSpPr/>
            <p:nvPr/>
          </p:nvSpPr>
          <p:spPr>
            <a:xfrm>
              <a:off x="1066800" y="2133600"/>
              <a:ext cx="6663266" cy="609600"/>
            </a:xfrm>
            <a:prstGeom prst="roundRect">
              <a:avLst/>
            </a:prstGeom>
            <a:solidFill>
              <a:srgbClr val="0080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FFFF"/>
                  </a:solidFill>
                  <a:latin typeface="Calibri" charset="0"/>
                </a:rPr>
                <a:t>Network Virtualization</a:t>
              </a:r>
              <a:endParaRPr lang="en-US" dirty="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6" name="Group 64"/>
            <p:cNvGrpSpPr/>
            <p:nvPr/>
          </p:nvGrpSpPr>
          <p:grpSpPr>
            <a:xfrm>
              <a:off x="5689600" y="2133600"/>
              <a:ext cx="558800" cy="609600"/>
              <a:chOff x="7848600" y="1752600"/>
              <a:chExt cx="762000" cy="838200"/>
            </a:xfrm>
            <a:solidFill>
              <a:schemeClr val="bg1"/>
            </a:solidFill>
          </p:grpSpPr>
          <p:sp>
            <p:nvSpPr>
              <p:cNvPr id="53" name="Oval 52"/>
              <p:cNvSpPr/>
              <p:nvPr/>
            </p:nvSpPr>
            <p:spPr>
              <a:xfrm>
                <a:off x="8001000" y="1981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8382000" y="17526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7848600" y="2362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61" name="Straight Connector 60"/>
              <p:cNvCxnSpPr>
                <a:stCxn id="53" idx="7"/>
                <a:endCxn id="54" idx="3"/>
              </p:cNvCxnSpPr>
              <p:nvPr/>
            </p:nvCxnSpPr>
            <p:spPr>
              <a:xfrm rot="5400000" flipH="1" flipV="1">
                <a:off x="8272322" y="1871522"/>
                <a:ext cx="66956" cy="219356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60" idx="0"/>
                <a:endCxn id="53" idx="3"/>
              </p:cNvCxnSpPr>
              <p:nvPr/>
            </p:nvCxnSpPr>
            <p:spPr>
              <a:xfrm rot="5400000" flipH="1" flipV="1">
                <a:off x="7905750" y="2233472"/>
                <a:ext cx="185878" cy="71578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60" idx="7"/>
                <a:endCxn id="54" idx="4"/>
              </p:cNvCxnSpPr>
              <p:nvPr/>
            </p:nvCxnSpPr>
            <p:spPr>
              <a:xfrm rot="5400000" flipH="1" flipV="1">
                <a:off x="8062772" y="1962150"/>
                <a:ext cx="414478" cy="452578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4"/>
            <p:cNvGrpSpPr/>
            <p:nvPr/>
          </p:nvGrpSpPr>
          <p:grpSpPr>
            <a:xfrm>
              <a:off x="6477000" y="2286000"/>
              <a:ext cx="838200" cy="387927"/>
              <a:chOff x="7848600" y="2057400"/>
              <a:chExt cx="1143000" cy="533400"/>
            </a:xfrm>
            <a:solidFill>
              <a:schemeClr val="bg1"/>
            </a:solidFill>
          </p:grpSpPr>
          <p:sp>
            <p:nvSpPr>
              <p:cNvPr id="77" name="Oval 76"/>
              <p:cNvSpPr/>
              <p:nvPr/>
            </p:nvSpPr>
            <p:spPr>
              <a:xfrm>
                <a:off x="8382000" y="2362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8763000" y="20574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7848600" y="2362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84" name="Straight Connector 83"/>
              <p:cNvCxnSpPr>
                <a:stCxn id="80" idx="5"/>
                <a:endCxn id="77" idx="3"/>
              </p:cNvCxnSpPr>
              <p:nvPr/>
            </p:nvCxnSpPr>
            <p:spPr>
              <a:xfrm rot="16200000" flipH="1">
                <a:off x="8229600" y="2371444"/>
                <a:ext cx="1588" cy="371756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77" idx="6"/>
                <a:endCxn id="78" idx="3"/>
              </p:cNvCxnSpPr>
              <p:nvPr/>
            </p:nvCxnSpPr>
            <p:spPr>
              <a:xfrm flipV="1">
                <a:off x="8610600" y="2252522"/>
                <a:ext cx="185878" cy="223978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0120" name="Title 3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874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Software Defined </a:t>
            </a:r>
            <a: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  <a:t>Networks</a:t>
            </a:r>
            <a:endParaRPr lang="en-US" sz="4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" name="Footer Placeholder 3"/>
          <p:cNvSpPr txBox="1">
            <a:spLocks/>
          </p:cNvSpPr>
          <p:nvPr/>
        </p:nvSpPr>
        <p:spPr>
          <a:xfrm>
            <a:off x="5562600" y="8382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t>Source: Scott </a:t>
            </a:r>
            <a:r>
              <a:rPr lang="en-US" dirty="0" err="1" smtClean="0">
                <a:solidFill>
                  <a:srgbClr val="000000">
                    <a:tint val="75000"/>
                  </a:srgbClr>
                </a:solidFill>
                <a:latin typeface="Arial"/>
              </a:rPr>
              <a:t>Shenker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t>, UC Berkeley</a:t>
            </a:r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56" name="Date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9</a:t>
            </a:r>
            <a:r>
              <a:rPr lang="en-US" dirty="0" smtClean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/15/</a:t>
            </a:r>
            <a:r>
              <a:rPr lang="en-US" dirty="0" smtClean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14</a:t>
            </a:r>
            <a:endParaRPr lang="en-US" dirty="0">
              <a:solidFill>
                <a:sysClr val="windowText" lastClr="000000">
                  <a:tint val="75000"/>
                </a:sys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017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454 " pathEditMode="relative" ptsTypes="AA">
                                      <p:cBhvr>
                                        <p:cTn id="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Picture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rite a simple program to configure a simple model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onfiguration merely a way to specify what you want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ACLs: who can talk to who</a:t>
            </a:r>
          </a:p>
          <a:p>
            <a:pPr lvl="1"/>
            <a:r>
              <a:rPr lang="en-US" dirty="0" smtClean="0"/>
              <a:t>Isolation: who can hear my broadcasts</a:t>
            </a:r>
          </a:p>
          <a:p>
            <a:pPr lvl="1"/>
            <a:r>
              <a:rPr lang="en-US" dirty="0" smtClean="0"/>
              <a:t>Routing: only specify routing to the degree you care</a:t>
            </a:r>
          </a:p>
          <a:p>
            <a:pPr lvl="2"/>
            <a:r>
              <a:rPr lang="en-US" dirty="0" smtClean="0"/>
              <a:t>Some flows over satellite, others over landline</a:t>
            </a:r>
          </a:p>
          <a:p>
            <a:pPr lvl="1"/>
            <a:r>
              <a:rPr lang="en-US" dirty="0" smtClean="0"/>
              <a:t>TE: specify in terms of quality of service, not routes</a:t>
            </a:r>
            <a:endParaRPr lang="en-US" dirty="0"/>
          </a:p>
          <a:p>
            <a:r>
              <a:rPr lang="en-US" dirty="0"/>
              <a:t>V</a:t>
            </a:r>
            <a:r>
              <a:rPr lang="en-US" dirty="0" smtClean="0"/>
              <a:t>irtualization layer “compiles” these requirements</a:t>
            </a:r>
          </a:p>
          <a:p>
            <a:pPr lvl="1"/>
            <a:r>
              <a:rPr lang="en-US" dirty="0" smtClean="0"/>
              <a:t>Produces suitable configuration of actual network devices</a:t>
            </a:r>
            <a:endParaRPr lang="en-US" dirty="0"/>
          </a:p>
          <a:p>
            <a:r>
              <a:rPr lang="en-US" dirty="0" smtClean="0"/>
              <a:t>NOS then transmits these settings to physical boxes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5562600" y="8382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t>Source: Scott </a:t>
            </a:r>
            <a:r>
              <a:rPr lang="en-US" dirty="0" err="1" smtClean="0">
                <a:solidFill>
                  <a:srgbClr val="000000">
                    <a:tint val="75000"/>
                  </a:srgbClr>
                </a:solidFill>
                <a:latin typeface="Arial"/>
              </a:rPr>
              <a:t>Shenker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t>, UC Berkeley</a:t>
            </a:r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Date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9</a:t>
            </a:r>
            <a:r>
              <a:rPr lang="en-US" dirty="0" smtClean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/15/</a:t>
            </a:r>
            <a:r>
              <a:rPr lang="en-US" dirty="0" smtClean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14</a:t>
            </a:r>
            <a:endParaRPr lang="en-US" dirty="0">
              <a:solidFill>
                <a:sysClr val="windowText" lastClr="000000">
                  <a:tint val="75000"/>
                </a:sysClr>
              </a:solidFill>
              <a:latin typeface="Calibri"/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31242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Software Defined Networking (COMS 6998-10)</a:t>
            </a:r>
            <a:endParaRPr lang="en-US" dirty="0">
              <a:solidFill>
                <a:sysClr val="windowText" lastClr="000000">
                  <a:tint val="75000"/>
                </a:sys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458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21" name="Group 31"/>
          <p:cNvGrpSpPr>
            <a:grpSpLocks/>
          </p:cNvGrpSpPr>
          <p:nvPr/>
        </p:nvGrpSpPr>
        <p:grpSpPr bwMode="auto">
          <a:xfrm>
            <a:off x="1296988" y="3306763"/>
            <a:ext cx="6323012" cy="3475037"/>
            <a:chOff x="611188" y="2646363"/>
            <a:chExt cx="7559675" cy="3952875"/>
          </a:xfrm>
        </p:grpSpPr>
        <p:cxnSp>
          <p:nvCxnSpPr>
            <p:cNvPr id="44" name="Straight Connector 43"/>
            <p:cNvCxnSpPr/>
            <p:nvPr/>
          </p:nvCxnSpPr>
          <p:spPr>
            <a:xfrm flipV="1">
              <a:off x="1983431" y="4206566"/>
              <a:ext cx="1666431" cy="12766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860539" y="4074743"/>
              <a:ext cx="1322895" cy="8396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964927" y="5483259"/>
              <a:ext cx="1537368" cy="8451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351402" y="6026803"/>
              <a:ext cx="1674023" cy="30156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5946424" y="4636344"/>
              <a:ext cx="1432980" cy="5652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-452911" y="4035017"/>
              <a:ext cx="2777306" cy="0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2837163" y="3140200"/>
              <a:ext cx="989573" cy="1899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4369208" y="3779450"/>
              <a:ext cx="2268073" cy="1899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6666116" y="3361456"/>
              <a:ext cx="1426575" cy="0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utoShape 7"/>
            <p:cNvSpPr>
              <a:spLocks noChangeArrowheads="1"/>
            </p:cNvSpPr>
            <p:nvPr/>
          </p:nvSpPr>
          <p:spPr bwMode="auto">
            <a:xfrm>
              <a:off x="611188" y="5264759"/>
              <a:ext cx="1372243" cy="762044"/>
            </a:xfrm>
            <a:prstGeom prst="can">
              <a:avLst>
                <a:gd name="adj" fmla="val 43620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5" name="AutoShape 7"/>
            <p:cNvSpPr>
              <a:spLocks noChangeArrowheads="1"/>
            </p:cNvSpPr>
            <p:nvPr/>
          </p:nvSpPr>
          <p:spPr bwMode="auto">
            <a:xfrm>
              <a:off x="2799564" y="5837194"/>
              <a:ext cx="1372244" cy="762044"/>
            </a:xfrm>
            <a:prstGeom prst="can">
              <a:avLst>
                <a:gd name="adj" fmla="val 43620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" name="AutoShape 7"/>
            <p:cNvSpPr>
              <a:spLocks noChangeArrowheads="1"/>
            </p:cNvSpPr>
            <p:nvPr/>
          </p:nvSpPr>
          <p:spPr bwMode="auto">
            <a:xfrm>
              <a:off x="2645828" y="3635936"/>
              <a:ext cx="1372243" cy="762044"/>
            </a:xfrm>
            <a:prstGeom prst="can">
              <a:avLst>
                <a:gd name="adj" fmla="val 43620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" name="AutoShape 7"/>
            <p:cNvSpPr>
              <a:spLocks noChangeArrowheads="1"/>
            </p:cNvSpPr>
            <p:nvPr/>
          </p:nvSpPr>
          <p:spPr bwMode="auto">
            <a:xfrm>
              <a:off x="4817124" y="4883737"/>
              <a:ext cx="1372243" cy="762044"/>
            </a:xfrm>
            <a:prstGeom prst="can">
              <a:avLst>
                <a:gd name="adj" fmla="val 43620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8" name="AutoShape 7"/>
            <p:cNvSpPr>
              <a:spLocks noChangeArrowheads="1"/>
            </p:cNvSpPr>
            <p:nvPr/>
          </p:nvSpPr>
          <p:spPr bwMode="auto">
            <a:xfrm>
              <a:off x="6798620" y="4016957"/>
              <a:ext cx="1372243" cy="762044"/>
            </a:xfrm>
            <a:prstGeom prst="can">
              <a:avLst>
                <a:gd name="adj" fmla="val 43620"/>
              </a:avLst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79" name="Rounded Rectangle 78"/>
          <p:cNvSpPr/>
          <p:nvPr/>
        </p:nvSpPr>
        <p:spPr>
          <a:xfrm>
            <a:off x="1032934" y="3143846"/>
            <a:ext cx="6663266" cy="818554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2400" dirty="0">
                <a:solidFill>
                  <a:srgbClr val="FFFFFF"/>
                </a:solidFill>
                <a:latin typeface="Arial"/>
              </a:rPr>
              <a:t>Network OS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5469467" y="3200400"/>
            <a:ext cx="838200" cy="609600"/>
            <a:chOff x="7848600" y="1752600"/>
            <a:chExt cx="1143000" cy="838200"/>
          </a:xfrm>
          <a:solidFill>
            <a:schemeClr val="bg1"/>
          </a:solidFill>
        </p:grpSpPr>
        <p:sp>
          <p:nvSpPr>
            <p:cNvPr id="33" name="Oval 32"/>
            <p:cNvSpPr/>
            <p:nvPr/>
          </p:nvSpPr>
          <p:spPr>
            <a:xfrm>
              <a:off x="8001000" y="1981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8382000" y="17526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83820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8763000" y="20574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78486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47" name="Straight Connector 46"/>
            <p:cNvCxnSpPr>
              <a:stCxn id="33" idx="7"/>
              <a:endCxn id="40" idx="3"/>
            </p:cNvCxnSpPr>
            <p:nvPr/>
          </p:nvCxnSpPr>
          <p:spPr>
            <a:xfrm rot="5400000" flipH="1" flipV="1">
              <a:off x="8272322" y="1871522"/>
              <a:ext cx="66956" cy="2193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3" idx="0"/>
              <a:endCxn id="33" idx="3"/>
            </p:cNvCxnSpPr>
            <p:nvPr/>
          </p:nvCxnSpPr>
          <p:spPr>
            <a:xfrm rot="5400000" flipH="1" flipV="1">
              <a:off x="7905750" y="2233472"/>
              <a:ext cx="185878" cy="71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3" idx="7"/>
              <a:endCxn id="40" idx="4"/>
            </p:cNvCxnSpPr>
            <p:nvPr/>
          </p:nvCxnSpPr>
          <p:spPr>
            <a:xfrm rot="5400000" flipH="1" flipV="1">
              <a:off x="8062772" y="1962150"/>
              <a:ext cx="414478" cy="452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3" idx="5"/>
              <a:endCxn id="41" idx="3"/>
            </p:cNvCxnSpPr>
            <p:nvPr/>
          </p:nvCxnSpPr>
          <p:spPr>
            <a:xfrm rot="16200000" flipH="1">
              <a:off x="8229600" y="2371444"/>
              <a:ext cx="1588" cy="3717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0" idx="4"/>
              <a:endCxn id="42" idx="1"/>
            </p:cNvCxnSpPr>
            <p:nvPr/>
          </p:nvCxnSpPr>
          <p:spPr>
            <a:xfrm rot="16200000" flipH="1">
              <a:off x="8591550" y="1885950"/>
              <a:ext cx="109678" cy="3001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1" idx="6"/>
              <a:endCxn id="42" idx="3"/>
            </p:cNvCxnSpPr>
            <p:nvPr/>
          </p:nvCxnSpPr>
          <p:spPr>
            <a:xfrm flipV="1">
              <a:off x="8610600" y="2252522"/>
              <a:ext cx="185878" cy="2239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126" name="TextBox 44"/>
          <p:cNvSpPr txBox="1">
            <a:spLocks noChangeArrowheads="1"/>
          </p:cNvSpPr>
          <p:nvPr/>
        </p:nvSpPr>
        <p:spPr bwMode="auto">
          <a:xfrm>
            <a:off x="3429000" y="2754313"/>
            <a:ext cx="2338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>
                <a:solidFill>
                  <a:srgbClr val="000000"/>
                </a:solidFill>
              </a:rPr>
              <a:t>Global Network View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402013" y="1752600"/>
            <a:ext cx="26477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</a:rPr>
              <a:t>Abstract Network </a:t>
            </a:r>
            <a:r>
              <a:rPr lang="en-US" sz="1800" dirty="0" smtClean="0">
                <a:solidFill>
                  <a:srgbClr val="000000"/>
                </a:solidFill>
              </a:rPr>
              <a:t>Model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1704749" y="1260569"/>
            <a:ext cx="5466878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Control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Program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grpSp>
        <p:nvGrpSpPr>
          <p:cNvPr id="4" name="Group 86"/>
          <p:cNvGrpSpPr>
            <a:grpSpLocks/>
          </p:cNvGrpSpPr>
          <p:nvPr/>
        </p:nvGrpSpPr>
        <p:grpSpPr bwMode="auto">
          <a:xfrm>
            <a:off x="1066800" y="2144713"/>
            <a:ext cx="6662738" cy="609600"/>
            <a:chOff x="1066800" y="2133600"/>
            <a:chExt cx="6663266" cy="609600"/>
          </a:xfrm>
        </p:grpSpPr>
        <p:sp>
          <p:nvSpPr>
            <p:cNvPr id="39" name="Rounded Rectangle 38"/>
            <p:cNvSpPr/>
            <p:nvPr/>
          </p:nvSpPr>
          <p:spPr>
            <a:xfrm>
              <a:off x="1066800" y="2133600"/>
              <a:ext cx="6663266" cy="609600"/>
            </a:xfrm>
            <a:prstGeom prst="roundRect">
              <a:avLst/>
            </a:prstGeom>
            <a:solidFill>
              <a:srgbClr val="00800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4572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FFFFFF"/>
                  </a:solidFill>
                  <a:latin typeface="Calibri" charset="0"/>
                </a:rPr>
                <a:t>Network Virtualization</a:t>
              </a:r>
              <a:endParaRPr lang="en-US" dirty="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6" name="Group 64"/>
            <p:cNvGrpSpPr/>
            <p:nvPr/>
          </p:nvGrpSpPr>
          <p:grpSpPr>
            <a:xfrm>
              <a:off x="5689600" y="2133600"/>
              <a:ext cx="558800" cy="609600"/>
              <a:chOff x="7848600" y="1752600"/>
              <a:chExt cx="762000" cy="838200"/>
            </a:xfrm>
            <a:solidFill>
              <a:schemeClr val="bg1"/>
            </a:solidFill>
          </p:grpSpPr>
          <p:sp>
            <p:nvSpPr>
              <p:cNvPr id="53" name="Oval 52"/>
              <p:cNvSpPr/>
              <p:nvPr/>
            </p:nvSpPr>
            <p:spPr>
              <a:xfrm>
                <a:off x="8001000" y="1981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8382000" y="17526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7848600" y="2362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61" name="Straight Connector 60"/>
              <p:cNvCxnSpPr>
                <a:stCxn id="53" idx="7"/>
                <a:endCxn id="54" idx="3"/>
              </p:cNvCxnSpPr>
              <p:nvPr/>
            </p:nvCxnSpPr>
            <p:spPr>
              <a:xfrm rot="5400000" flipH="1" flipV="1">
                <a:off x="8272322" y="1871522"/>
                <a:ext cx="66956" cy="219356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>
                <a:stCxn id="60" idx="0"/>
                <a:endCxn id="53" idx="3"/>
              </p:cNvCxnSpPr>
              <p:nvPr/>
            </p:nvCxnSpPr>
            <p:spPr>
              <a:xfrm rot="5400000" flipH="1" flipV="1">
                <a:off x="7905750" y="2233472"/>
                <a:ext cx="185878" cy="71578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stCxn id="60" idx="7"/>
                <a:endCxn id="54" idx="4"/>
              </p:cNvCxnSpPr>
              <p:nvPr/>
            </p:nvCxnSpPr>
            <p:spPr>
              <a:xfrm rot="5400000" flipH="1" flipV="1">
                <a:off x="8062772" y="1962150"/>
                <a:ext cx="414478" cy="452578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4"/>
            <p:cNvGrpSpPr/>
            <p:nvPr/>
          </p:nvGrpSpPr>
          <p:grpSpPr>
            <a:xfrm>
              <a:off x="6477000" y="2286000"/>
              <a:ext cx="838200" cy="387927"/>
              <a:chOff x="7848600" y="2057400"/>
              <a:chExt cx="1143000" cy="533400"/>
            </a:xfrm>
            <a:solidFill>
              <a:schemeClr val="bg1"/>
            </a:solidFill>
          </p:grpSpPr>
          <p:sp>
            <p:nvSpPr>
              <p:cNvPr id="77" name="Oval 76"/>
              <p:cNvSpPr/>
              <p:nvPr/>
            </p:nvSpPr>
            <p:spPr>
              <a:xfrm>
                <a:off x="8382000" y="2362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8763000" y="20574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7848600" y="2362200"/>
                <a:ext cx="228600" cy="228600"/>
              </a:xfrm>
              <a:prstGeom prst="ellips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/>
                </a:endParaRPr>
              </a:p>
            </p:txBody>
          </p:sp>
          <p:cxnSp>
            <p:nvCxnSpPr>
              <p:cNvPr id="84" name="Straight Connector 83"/>
              <p:cNvCxnSpPr>
                <a:stCxn id="80" idx="5"/>
                <a:endCxn id="77" idx="3"/>
              </p:cNvCxnSpPr>
              <p:nvPr/>
            </p:nvCxnSpPr>
            <p:spPr>
              <a:xfrm rot="16200000" flipH="1">
                <a:off x="8229600" y="2371444"/>
                <a:ext cx="1588" cy="371756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>
                <a:stCxn id="77" idx="6"/>
                <a:endCxn id="78" idx="3"/>
              </p:cNvCxnSpPr>
              <p:nvPr/>
            </p:nvCxnSpPr>
            <p:spPr>
              <a:xfrm flipV="1">
                <a:off x="8610600" y="2252522"/>
                <a:ext cx="185878" cy="223978"/>
              </a:xfrm>
              <a:prstGeom prst="line">
                <a:avLst/>
              </a:prstGeom>
              <a:grpFill/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0120" name="Title 3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874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Software Defined </a:t>
            </a:r>
            <a:r>
              <a:rPr lang="en-US" sz="4000" dirty="0" smtClean="0">
                <a:latin typeface="Calibri" charset="0"/>
                <a:ea typeface="ＭＳ Ｐゴシック" charset="0"/>
                <a:cs typeface="ＭＳ Ｐゴシック" charset="0"/>
              </a:rPr>
              <a:t>Network</a:t>
            </a:r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s</a:t>
            </a:r>
            <a:endParaRPr lang="en-US" sz="4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118969"/>
            <a:ext cx="153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Specifies behavior</a:t>
            </a:r>
            <a:endParaRPr lang="en-US" sz="2400" b="1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-1" y="2047868"/>
            <a:ext cx="1704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Compiles to topology</a:t>
            </a:r>
            <a:endParaRPr lang="en-US" sz="2400" b="1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699" y="3152768"/>
            <a:ext cx="1704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Transmits to switches</a:t>
            </a:r>
            <a:endParaRPr lang="en-US" sz="2400" b="1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" name="Footer Placeholder 3"/>
          <p:cNvSpPr txBox="1">
            <a:spLocks/>
          </p:cNvSpPr>
          <p:nvPr/>
        </p:nvSpPr>
        <p:spPr>
          <a:xfrm>
            <a:off x="5562600" y="8382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t>Source: Scott </a:t>
            </a:r>
            <a:r>
              <a:rPr lang="en-US" dirty="0" err="1" smtClean="0">
                <a:solidFill>
                  <a:srgbClr val="000000">
                    <a:tint val="75000"/>
                  </a:srgbClr>
                </a:solidFill>
                <a:latin typeface="Arial"/>
              </a:rPr>
              <a:t>Shenker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t>, UC Berkeley</a:t>
            </a:r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66" name="Date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9</a:t>
            </a:r>
            <a:r>
              <a:rPr lang="en-US" dirty="0" smtClean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/15/</a:t>
            </a:r>
            <a:r>
              <a:rPr lang="en-US" dirty="0" smtClean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14</a:t>
            </a:r>
            <a:endParaRPr lang="en-US" dirty="0">
              <a:solidFill>
                <a:sysClr val="windowText" lastClr="000000">
                  <a:tint val="75000"/>
                </a:sys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117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of previous lecture</a:t>
            </a:r>
          </a:p>
          <a:p>
            <a:r>
              <a:rPr lang="en-US" dirty="0" smtClean="0"/>
              <a:t>SDN Basics</a:t>
            </a:r>
          </a:p>
          <a:p>
            <a:pPr lvl="1"/>
            <a:r>
              <a:rPr lang="en-US" dirty="0" smtClean="0"/>
              <a:t>Concepts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OpenFlow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Switches and Controllers</a:t>
            </a:r>
          </a:p>
          <a:p>
            <a:pPr lvl="1"/>
            <a:r>
              <a:rPr lang="en-US" dirty="0" smtClean="0"/>
              <a:t>OF-</a:t>
            </a:r>
            <a:r>
              <a:rPr lang="en-US" dirty="0" err="1" smtClean="0"/>
              <a:t>Config</a:t>
            </a:r>
            <a:endParaRPr lang="en-US" dirty="0" smtClean="0"/>
          </a:p>
          <a:p>
            <a:pPr lvl="1"/>
            <a:r>
              <a:rPr lang="en-US" dirty="0" err="1" smtClean="0"/>
              <a:t>Mininet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38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OpenFlow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does </a:t>
            </a:r>
            <a:r>
              <a:rPr lang="en-US" dirty="0" err="1" smtClean="0"/>
              <a:t>OpenFlow</a:t>
            </a:r>
            <a:r>
              <a:rPr lang="en-US" dirty="0" smtClean="0"/>
              <a:t> work?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86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2392363" y="2566988"/>
            <a:ext cx="5054600" cy="7778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500">
                <a:latin typeface="Calibri" charset="0"/>
              </a:rPr>
              <a:t>Why OpenFlow?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2566988"/>
            <a:ext cx="965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671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879725" y="2068513"/>
            <a:ext cx="2065338" cy="1482725"/>
            <a:chOff x="1728" y="1416"/>
            <a:chExt cx="1301" cy="672"/>
          </a:xfrm>
        </p:grpSpPr>
        <p:sp>
          <p:nvSpPr>
            <p:cNvPr id="21534" name="AutoShape 22"/>
            <p:cNvSpPr>
              <a:spLocks/>
            </p:cNvSpPr>
            <p:nvPr/>
          </p:nvSpPr>
          <p:spPr bwMode="auto">
            <a:xfrm>
              <a:off x="1728" y="1416"/>
              <a:ext cx="192" cy="672"/>
            </a:xfrm>
            <a:prstGeom prst="rightBrace">
              <a:avLst>
                <a:gd name="adj1" fmla="val 45306"/>
                <a:gd name="adj2" fmla="val 4851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j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535" name="Text Box 23"/>
            <p:cNvSpPr txBox="1">
              <a:spLocks noChangeArrowheads="1"/>
            </p:cNvSpPr>
            <p:nvPr/>
          </p:nvSpPr>
          <p:spPr bwMode="auto">
            <a:xfrm>
              <a:off x="1968" y="1566"/>
              <a:ext cx="106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latin typeface="+mj-lt"/>
                  <a:ea typeface="ＭＳ Ｐゴシック" charset="-128"/>
                  <a:cs typeface="ＭＳ Ｐゴシック" charset="-128"/>
                </a:rPr>
                <a:t>Million of lines</a:t>
              </a:r>
              <a:br>
                <a:rPr lang="en-US">
                  <a:latin typeface="+mj-lt"/>
                  <a:ea typeface="ＭＳ Ｐゴシック" charset="-128"/>
                  <a:cs typeface="ＭＳ Ｐゴシック" charset="-128"/>
                </a:rPr>
              </a:br>
              <a:r>
                <a:rPr lang="en-US">
                  <a:latin typeface="+mj-lt"/>
                  <a:ea typeface="ＭＳ Ｐゴシック" charset="-128"/>
                  <a:cs typeface="ＭＳ Ｐゴシック" charset="-128"/>
                </a:rPr>
                <a:t>of source code</a:t>
              </a:r>
            </a:p>
          </p:txBody>
        </p:sp>
      </p:grpSp>
      <p:sp>
        <p:nvSpPr>
          <p:cNvPr id="679960" name="Text Box 24"/>
          <p:cNvSpPr txBox="1">
            <a:spLocks noChangeArrowheads="1"/>
          </p:cNvSpPr>
          <p:nvPr/>
        </p:nvSpPr>
        <p:spPr bwMode="auto">
          <a:xfrm>
            <a:off x="4937125" y="2486025"/>
            <a:ext cx="1139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+mj-lt"/>
                <a:ea typeface="ＭＳ Ｐゴシック" charset="-128"/>
                <a:cs typeface="ＭＳ Ｐゴシック" charset="-128"/>
              </a:rPr>
              <a:t>5400 RFCs</a:t>
            </a:r>
          </a:p>
        </p:txBody>
      </p:sp>
      <p:sp>
        <p:nvSpPr>
          <p:cNvPr id="679961" name="Text Box 25"/>
          <p:cNvSpPr txBox="1">
            <a:spLocks noChangeArrowheads="1"/>
          </p:cNvSpPr>
          <p:nvPr/>
        </p:nvSpPr>
        <p:spPr bwMode="auto">
          <a:xfrm>
            <a:off x="6272213" y="2486025"/>
            <a:ext cx="1617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+mj-lt"/>
                <a:ea typeface="ＭＳ Ｐゴシック" charset="-128"/>
                <a:cs typeface="ＭＳ Ｐゴシック" charset="-128"/>
              </a:rPr>
              <a:t>Barrier to entry</a:t>
            </a: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2879725" y="3654425"/>
            <a:ext cx="2114550" cy="952500"/>
            <a:chOff x="1728" y="2232"/>
            <a:chExt cx="1332" cy="672"/>
          </a:xfrm>
        </p:grpSpPr>
        <p:sp>
          <p:nvSpPr>
            <p:cNvPr id="21532" name="AutoShape 27"/>
            <p:cNvSpPr>
              <a:spLocks/>
            </p:cNvSpPr>
            <p:nvPr/>
          </p:nvSpPr>
          <p:spPr bwMode="auto">
            <a:xfrm>
              <a:off x="1728" y="2232"/>
              <a:ext cx="192" cy="672"/>
            </a:xfrm>
            <a:prstGeom prst="rightBrace">
              <a:avLst>
                <a:gd name="adj1" fmla="val 45306"/>
                <a:gd name="adj2" fmla="val 4851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j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533" name="Text Box 28"/>
            <p:cNvSpPr txBox="1">
              <a:spLocks noChangeArrowheads="1"/>
            </p:cNvSpPr>
            <p:nvPr/>
          </p:nvSpPr>
          <p:spPr bwMode="auto">
            <a:xfrm>
              <a:off x="1968" y="2328"/>
              <a:ext cx="109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>
                  <a:latin typeface="+mj-lt"/>
                  <a:ea typeface="ＭＳ Ｐゴシック" charset="-128"/>
                  <a:cs typeface="ＭＳ Ｐゴシック" charset="-128"/>
                </a:rPr>
                <a:t>Billions of gates</a:t>
              </a:r>
            </a:p>
          </p:txBody>
        </p:sp>
      </p:grpSp>
      <p:sp>
        <p:nvSpPr>
          <p:cNvPr id="679965" name="Text Box 29"/>
          <p:cNvSpPr txBox="1">
            <a:spLocks noChangeArrowheads="1"/>
          </p:cNvSpPr>
          <p:nvPr/>
        </p:nvSpPr>
        <p:spPr bwMode="auto">
          <a:xfrm>
            <a:off x="4937125" y="3795713"/>
            <a:ext cx="901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+mj-lt"/>
                <a:ea typeface="ＭＳ Ｐゴシック" charset="-128"/>
                <a:cs typeface="ＭＳ Ｐゴシック" charset="-128"/>
              </a:rPr>
              <a:t>Bloated</a:t>
            </a:r>
          </a:p>
        </p:txBody>
      </p:sp>
      <p:sp>
        <p:nvSpPr>
          <p:cNvPr id="679966" name="Text Box 30"/>
          <p:cNvSpPr txBox="1">
            <a:spLocks noChangeArrowheads="1"/>
          </p:cNvSpPr>
          <p:nvPr/>
        </p:nvSpPr>
        <p:spPr bwMode="auto">
          <a:xfrm>
            <a:off x="6272213" y="3795713"/>
            <a:ext cx="15065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+mj-lt"/>
                <a:ea typeface="ＭＳ Ｐゴシック" charset="-128"/>
                <a:cs typeface="ＭＳ Ｐゴシック" charset="-128"/>
              </a:rPr>
              <a:t>Power Hungry</a:t>
            </a:r>
          </a:p>
        </p:txBody>
      </p:sp>
      <p:sp>
        <p:nvSpPr>
          <p:cNvPr id="679968" name="Text Box 32"/>
          <p:cNvSpPr txBox="1">
            <a:spLocks noChangeArrowheads="1"/>
          </p:cNvSpPr>
          <p:nvPr/>
        </p:nvSpPr>
        <p:spPr bwMode="auto">
          <a:xfrm>
            <a:off x="882650" y="4789488"/>
            <a:ext cx="79565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r>
              <a:rPr lang="en-US" sz="2400">
                <a:latin typeface="Calibri" charset="0"/>
                <a:cs typeface="ＭＳ Ｐゴシック" charset="0"/>
              </a:rPr>
              <a:t>Many complex functions baked into the infrastructure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000" i="1">
                <a:solidFill>
                  <a:schemeClr val="tx2"/>
                </a:solidFill>
                <a:latin typeface="Calibri" charset="0"/>
                <a:cs typeface="ＭＳ Ｐゴシック" charset="0"/>
              </a:rPr>
              <a:t>OSPF, BGP, multicast, differentiated services,</a:t>
            </a:r>
            <a:br>
              <a:rPr lang="en-US" sz="2000" i="1">
                <a:solidFill>
                  <a:schemeClr val="tx2"/>
                </a:solidFill>
                <a:latin typeface="Calibri" charset="0"/>
                <a:cs typeface="ＭＳ Ｐゴシック" charset="0"/>
              </a:rPr>
            </a:br>
            <a:r>
              <a:rPr lang="en-US" sz="2000" i="1">
                <a:solidFill>
                  <a:schemeClr val="tx2"/>
                </a:solidFill>
                <a:latin typeface="Calibri" charset="0"/>
                <a:cs typeface="ＭＳ Ｐゴシック" charset="0"/>
              </a:rPr>
              <a:t>Traffic Engineering, NAT, firewalls, MPLS, redundant layers, …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endParaRPr lang="en-US" sz="2400">
              <a:solidFill>
                <a:schemeClr val="accent2"/>
              </a:solidFill>
              <a:latin typeface="Calibri" charset="0"/>
              <a:cs typeface="ＭＳ Ｐゴシック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400">
                <a:solidFill>
                  <a:srgbClr val="000000"/>
                </a:solidFill>
                <a:latin typeface="Calibri" charset="0"/>
                <a:cs typeface="ＭＳ Ｐゴシック" charset="0"/>
              </a:rPr>
              <a:t>An industry with a </a:t>
            </a:r>
            <a:r>
              <a:rPr lang="ja-JP" altLang="en-US" sz="2400">
                <a:solidFill>
                  <a:srgbClr val="000000"/>
                </a:solidFill>
                <a:latin typeface="Calibri" charset="0"/>
                <a:cs typeface="ＭＳ Ｐゴシック" charset="0"/>
              </a:rPr>
              <a:t>“</a:t>
            </a:r>
            <a:r>
              <a:rPr lang="en-US" sz="2400">
                <a:solidFill>
                  <a:srgbClr val="000000"/>
                </a:solidFill>
                <a:latin typeface="Calibri" charset="0"/>
                <a:cs typeface="ＭＳ Ｐゴシック" charset="0"/>
              </a:rPr>
              <a:t>mainframe-mentality</a:t>
            </a:r>
            <a:r>
              <a:rPr lang="ja-JP" altLang="en-US" sz="2400">
                <a:solidFill>
                  <a:srgbClr val="000000"/>
                </a:solidFill>
                <a:latin typeface="Calibri" charset="0"/>
                <a:cs typeface="ＭＳ Ｐゴシック" charset="0"/>
              </a:rPr>
              <a:t>”</a:t>
            </a:r>
            <a:r>
              <a:rPr lang="en-US" sz="2400">
                <a:solidFill>
                  <a:srgbClr val="000000"/>
                </a:solidFill>
                <a:latin typeface="Calibri" charset="0"/>
                <a:cs typeface="ＭＳ Ｐゴシック" charset="0"/>
              </a:rPr>
              <a:t>, reluctant to change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charset="0"/>
              <a:buNone/>
            </a:pPr>
            <a:endParaRPr lang="en-US" sz="2400">
              <a:solidFill>
                <a:schemeClr val="accent2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31752" name="Title 26"/>
          <p:cNvSpPr>
            <a:spLocks noGrp="1"/>
          </p:cNvSpPr>
          <p:nvPr>
            <p:ph type="title" idx="4294967295"/>
          </p:nvPr>
        </p:nvSpPr>
        <p:spPr>
          <a:xfrm>
            <a:off x="711200" y="249238"/>
            <a:ext cx="8229600" cy="911225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			The Ossified Network</a:t>
            </a:r>
          </a:p>
        </p:txBody>
      </p:sp>
      <p:pic>
        <p:nvPicPr>
          <p:cNvPr id="31753" name="Picture 2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22225"/>
            <a:ext cx="2262188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ounded Rectangle 25"/>
          <p:cNvSpPr/>
          <p:nvPr/>
        </p:nvSpPr>
        <p:spPr>
          <a:xfrm>
            <a:off x="457201" y="3654186"/>
            <a:ext cx="2366984" cy="9525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>
                <a:solidFill>
                  <a:srgbClr val="C3D69B"/>
                </a:solidFill>
                <a:ea typeface="ＭＳ Ｐゴシック"/>
                <a:cs typeface="ＭＳ Ｐゴシック"/>
              </a:rPr>
              <a:t>Specialized Packet Forwarding Hardware</a:t>
            </a:r>
            <a:endParaRPr lang="en-US" sz="1400" b="1">
              <a:solidFill>
                <a:srgbClr val="C3D69B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57200" y="2763022"/>
            <a:ext cx="2366985" cy="788185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+mj-lt"/>
              </a:rPr>
              <a:t>Operating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+mj-lt"/>
              </a:rPr>
              <a:t>System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57200" y="2069064"/>
            <a:ext cx="895927" cy="593699"/>
          </a:xfrm>
          <a:prstGeom prst="roundRect">
            <a:avLst/>
          </a:prstGeom>
          <a:gradFill>
            <a:gsLst>
              <a:gs pos="0">
                <a:schemeClr val="accent6">
                  <a:tint val="100000"/>
                  <a:shade val="100000"/>
                  <a:satMod val="130000"/>
                  <a:alpha val="60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4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+mj-lt"/>
              </a:rPr>
              <a:t>Feature</a:t>
            </a:r>
          </a:p>
        </p:txBody>
      </p:sp>
      <p:grpSp>
        <p:nvGrpSpPr>
          <p:cNvPr id="31763" name="Rounded Rectangle 29"/>
          <p:cNvGrpSpPr>
            <a:grpSpLocks/>
          </p:cNvGrpSpPr>
          <p:nvPr/>
        </p:nvGrpSpPr>
        <p:grpSpPr bwMode="auto">
          <a:xfrm>
            <a:off x="1889125" y="2036763"/>
            <a:ext cx="987425" cy="700087"/>
            <a:chOff x="1190" y="1283"/>
            <a:chExt cx="622" cy="441"/>
          </a:xfrm>
        </p:grpSpPr>
        <p:pic>
          <p:nvPicPr>
            <p:cNvPr id="31769" name="Rounded Rectangle 2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" y="1283"/>
              <a:ext cx="622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70" name="Text Box 26"/>
            <p:cNvSpPr txBox="1">
              <a:spLocks noChangeArrowheads="1"/>
            </p:cNvSpPr>
            <p:nvPr/>
          </p:nvSpPr>
          <p:spPr bwMode="auto">
            <a:xfrm>
              <a:off x="1244" y="1322"/>
              <a:ext cx="517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>
                  <a:solidFill>
                    <a:srgbClr val="FFFFFF"/>
                  </a:solidFill>
                  <a:latin typeface="Calibri" charset="0"/>
                  <a:cs typeface="ＭＳ Ｐゴシック" charset="0"/>
                </a:rPr>
                <a:t>Feature</a:t>
              </a:r>
            </a:p>
          </p:txBody>
        </p:sp>
      </p:grp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>
            <a:off x="1357313" y="2365375"/>
            <a:ext cx="590550" cy="1588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ot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2528888" y="1285875"/>
            <a:ext cx="5345112" cy="782638"/>
            <a:chOff x="2528312" y="1285694"/>
            <a:chExt cx="5345304" cy="783370"/>
          </a:xfrm>
        </p:grpSpPr>
        <p:sp>
          <p:nvSpPr>
            <p:cNvPr id="33" name="TextBox 32"/>
            <p:cNvSpPr txBox="1"/>
            <p:nvPr/>
          </p:nvSpPr>
          <p:spPr>
            <a:xfrm>
              <a:off x="3349078" y="1285694"/>
              <a:ext cx="4524538" cy="64195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alibri" charset="0"/>
                  <a:cs typeface="ＭＳ Ｐゴシック" charset="0"/>
                </a:rPr>
                <a:t>Routing, management, mobility management, </a:t>
              </a:r>
              <a:br>
                <a:rPr lang="en-US">
                  <a:latin typeface="Calibri" charset="0"/>
                  <a:cs typeface="ＭＳ Ｐゴシック" charset="0"/>
                </a:rPr>
              </a:br>
              <a:r>
                <a:rPr lang="en-US">
                  <a:latin typeface="Calibri" charset="0"/>
                  <a:cs typeface="ＭＳ Ｐゴシック" charset="0"/>
                </a:rPr>
                <a:t>access control, VPNs, …</a:t>
              </a:r>
            </a:p>
          </p:txBody>
        </p:sp>
        <p:cxnSp>
          <p:nvCxnSpPr>
            <p:cNvPr id="37" name="Straight Arrow Connector 36"/>
            <p:cNvCxnSpPr>
              <a:cxnSpLocks noChangeShapeType="1"/>
              <a:stCxn id="33" idx="1"/>
            </p:cNvCxnSpPr>
            <p:nvPr/>
          </p:nvCxnSpPr>
          <p:spPr bwMode="auto">
            <a:xfrm rot="10800000" flipV="1">
              <a:off x="2528312" y="1608258"/>
              <a:ext cx="820766" cy="460806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31766" name="Slide Number Placeholder 22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EA099958-6369-BF48-8EBE-104387CA6C74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/>
              <a:t>19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966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60" grpId="0"/>
      <p:bldP spid="679961" grpId="0"/>
      <p:bldP spid="679965" grpId="0"/>
      <p:bldP spid="679966" grpId="0"/>
      <p:bldP spid="6799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of previous lecture</a:t>
            </a:r>
          </a:p>
          <a:p>
            <a:r>
              <a:rPr lang="en-US" dirty="0" smtClean="0"/>
              <a:t>SDN Basics</a:t>
            </a:r>
          </a:p>
          <a:p>
            <a:pPr lvl="1"/>
            <a:r>
              <a:rPr lang="en-US" dirty="0" smtClean="0"/>
              <a:t>Concepts</a:t>
            </a:r>
          </a:p>
          <a:p>
            <a:pPr lvl="1"/>
            <a:r>
              <a:rPr lang="en-US" dirty="0" err="1" smtClean="0"/>
              <a:t>OpenFlow</a:t>
            </a:r>
            <a:endParaRPr lang="en-US" dirty="0" smtClean="0"/>
          </a:p>
          <a:p>
            <a:pPr lvl="1"/>
            <a:r>
              <a:rPr lang="en-US" dirty="0" smtClean="0"/>
              <a:t>Controller: Floodlight</a:t>
            </a:r>
          </a:p>
          <a:p>
            <a:pPr lvl="1"/>
            <a:r>
              <a:rPr lang="en-US" dirty="0" smtClean="0"/>
              <a:t>OF-</a:t>
            </a:r>
            <a:r>
              <a:rPr lang="en-US" dirty="0" err="1" smtClean="0"/>
              <a:t>Config</a:t>
            </a:r>
            <a:endParaRPr lang="en-US" dirty="0" smtClean="0"/>
          </a:p>
          <a:p>
            <a:pPr lvl="1"/>
            <a:r>
              <a:rPr lang="en-US" dirty="0" err="1" smtClean="0"/>
              <a:t>Mininet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0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Research Stagnation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>
                <a:latin typeface="Calibri" charset="0"/>
              </a:rPr>
              <a:t>Lots of </a:t>
            </a:r>
            <a:r>
              <a:rPr lang="en-US" sz="3000" i="1">
                <a:latin typeface="Calibri" charset="0"/>
              </a:rPr>
              <a:t>deployed </a:t>
            </a:r>
            <a:r>
              <a:rPr lang="en-US" sz="3000">
                <a:latin typeface="Calibri" charset="0"/>
              </a:rPr>
              <a:t>innovation in other areas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OS: filesystems, schedulers, virtualization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DS: DHTs, CDNs, MapReduce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Compilers: JITs, vectorization </a:t>
            </a:r>
          </a:p>
          <a:p>
            <a:pPr eaLnBrk="1" hangingPunct="1">
              <a:lnSpc>
                <a:spcPct val="90000"/>
              </a:lnSpc>
            </a:pPr>
            <a:r>
              <a:rPr lang="en-US" sz="3000">
                <a:latin typeface="Calibri" charset="0"/>
              </a:rPr>
              <a:t>Networks are largely the same as years ago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Ethernet, IP, WiFi</a:t>
            </a:r>
          </a:p>
          <a:p>
            <a:pPr eaLnBrk="1" hangingPunct="1">
              <a:lnSpc>
                <a:spcPct val="90000"/>
              </a:lnSpc>
            </a:pPr>
            <a:r>
              <a:rPr lang="en-US" sz="3000">
                <a:latin typeface="Calibri" charset="0"/>
              </a:rPr>
              <a:t>Rate of change of the network seems slower in comparison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>
                <a:latin typeface="Calibri" charset="0"/>
              </a:rPr>
              <a:t>Need better tools and abstractions to demonstrate and deploy</a:t>
            </a:r>
          </a:p>
          <a:p>
            <a:pPr eaLnBrk="1" hangingPunct="1">
              <a:lnSpc>
                <a:spcPct val="90000"/>
              </a:lnSpc>
            </a:pPr>
            <a:endParaRPr lang="en-US" sz="300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39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Closed Systems (Vendor Hardware)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Stuck with interfaces (CLI, SNMP, </a:t>
            </a:r>
            <a:r>
              <a:rPr lang="en-US" dirty="0" err="1">
                <a:latin typeface="Calibri" charset="0"/>
              </a:rPr>
              <a:t>etc</a:t>
            </a:r>
            <a:r>
              <a:rPr lang="en-US" dirty="0">
                <a:latin typeface="Calibri" charset="0"/>
              </a:rPr>
              <a:t>)</a:t>
            </a:r>
          </a:p>
          <a:p>
            <a:pPr eaLnBrk="1" hangingPunct="1"/>
            <a:r>
              <a:rPr lang="en-US" dirty="0">
                <a:latin typeface="Calibri" charset="0"/>
              </a:rPr>
              <a:t>Hard to meaningfully collaborate</a:t>
            </a:r>
          </a:p>
          <a:p>
            <a:pPr eaLnBrk="1" hangingPunct="1"/>
            <a:r>
              <a:rPr lang="en-US" dirty="0" smtClean="0">
                <a:latin typeface="Calibri" charset="0"/>
              </a:rPr>
              <a:t>Need </a:t>
            </a:r>
            <a:r>
              <a:rPr lang="en-US" dirty="0">
                <a:latin typeface="Calibri" charset="0"/>
              </a:rPr>
              <a:t>a fully open system – a Linux equivalent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00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err="1">
                <a:latin typeface="Calibri" charset="0"/>
              </a:rPr>
              <a:t>OpenFlow</a:t>
            </a:r>
            <a:r>
              <a:rPr lang="en-US" sz="4000" dirty="0">
                <a:latin typeface="Calibri" charset="0"/>
              </a:rPr>
              <a:t>: a pragmatic compromise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+ Speed, scale, fidelity of vendor hardware</a:t>
            </a:r>
          </a:p>
          <a:p>
            <a:pPr eaLnBrk="1" hangingPunct="1"/>
            <a:r>
              <a:rPr lang="en-US">
                <a:latin typeface="Calibri" charset="0"/>
              </a:rPr>
              <a:t>+ Flexibility and control of software and simulation</a:t>
            </a:r>
          </a:p>
          <a:p>
            <a:pPr eaLnBrk="1" hangingPunct="1"/>
            <a:r>
              <a:rPr lang="en-US">
                <a:latin typeface="Calibri" charset="0"/>
              </a:rPr>
              <a:t>Vendors don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t need to expose implementation</a:t>
            </a:r>
          </a:p>
          <a:p>
            <a:pPr eaLnBrk="1" hangingPunct="1"/>
            <a:r>
              <a:rPr lang="en-US">
                <a:latin typeface="Calibri" charset="0"/>
              </a:rPr>
              <a:t>Leverages hardware inside most switches today (ACL tables)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77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392363" y="2566988"/>
            <a:ext cx="6022975" cy="7778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100">
                <a:latin typeface="Calibri" charset="0"/>
              </a:rPr>
              <a:t>How does OpenFlow work?</a:t>
            </a:r>
          </a:p>
        </p:txBody>
      </p:sp>
      <p:pic>
        <p:nvPicPr>
          <p:cNvPr id="2222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2566988"/>
            <a:ext cx="965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D491E61-B69E-8F43-9AD6-FC227CDE4CBE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/>
              <a:t>23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273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AutoShape 1"/>
          <p:cNvSpPr>
            <a:spLocks/>
          </p:cNvSpPr>
          <p:nvPr/>
        </p:nvSpPr>
        <p:spPr bwMode="auto">
          <a:xfrm>
            <a:off x="874713" y="3000375"/>
            <a:ext cx="7385050" cy="3027363"/>
          </a:xfrm>
          <a:prstGeom prst="roundRect">
            <a:avLst>
              <a:gd name="adj" fmla="val 6486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4811713"/>
            <a:ext cx="327501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3"/>
          <p:cNvSpPr>
            <a:spLocks/>
          </p:cNvSpPr>
          <p:nvPr/>
        </p:nvSpPr>
        <p:spPr bwMode="auto">
          <a:xfrm>
            <a:off x="1162050" y="3152775"/>
            <a:ext cx="3695700" cy="685800"/>
          </a:xfrm>
          <a:prstGeom prst="rect">
            <a:avLst/>
          </a:prstGeom>
          <a:noFill/>
          <a:ln>
            <a:noFill/>
          </a:ln>
          <a:effectLst>
            <a:outerShdw blurRad="63500" dist="25399" dir="3600114" algn="ctr" rotWithShape="0">
              <a:srgbClr val="000000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FFFFFF"/>
                </a:solidFill>
                <a:latin typeface="+mn-lt"/>
                <a:ea typeface="Gill Sans" charset="0"/>
                <a:cs typeface="Gill Sans" charset="0"/>
              </a:rPr>
              <a:t>Ethernet Switch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5251450"/>
            <a:ext cx="327818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4811713"/>
            <a:ext cx="32750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5251450"/>
            <a:ext cx="327818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3286125"/>
            <a:ext cx="4032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3286125"/>
            <a:ext cx="4032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141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</a:rPr>
              <a:t>Ethernet Switch</a:t>
            </a:r>
            <a:endParaRPr lang="en-US" dirty="0">
              <a:latin typeface="Calibri" charset="0"/>
            </a:endParaRPr>
          </a:p>
        </p:txBody>
      </p:sp>
      <p:sp>
        <p:nvSpPr>
          <p:cNvPr id="46082" name="AutoShape 2"/>
          <p:cNvSpPr>
            <a:spLocks/>
          </p:cNvSpPr>
          <p:nvPr/>
        </p:nvSpPr>
        <p:spPr bwMode="auto">
          <a:xfrm>
            <a:off x="874713" y="2982913"/>
            <a:ext cx="7385050" cy="3027362"/>
          </a:xfrm>
          <a:prstGeom prst="roundRect">
            <a:avLst>
              <a:gd name="adj" fmla="val 6486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49155" name="AutoShape 3"/>
          <p:cNvSpPr>
            <a:spLocks/>
          </p:cNvSpPr>
          <p:nvPr/>
        </p:nvSpPr>
        <p:spPr bwMode="auto">
          <a:xfrm>
            <a:off x="1106488" y="4697413"/>
            <a:ext cx="6884987" cy="1054100"/>
          </a:xfrm>
          <a:prstGeom prst="roundRect">
            <a:avLst>
              <a:gd name="adj" fmla="val 8472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450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Gill Sans" charset="0"/>
              </a:rPr>
              <a:t>Data Path (Hardware)</a:t>
            </a:r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 rot="10800000" flipH="1">
            <a:off x="1036638" y="4456113"/>
            <a:ext cx="7072312" cy="17462"/>
          </a:xfrm>
          <a:prstGeom prst="line">
            <a:avLst/>
          </a:prstGeom>
          <a:noFill/>
          <a:ln w="63500">
            <a:solidFill>
              <a:srgbClr val="00194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57" name="AutoShape 5"/>
          <p:cNvSpPr>
            <a:spLocks/>
          </p:cNvSpPr>
          <p:nvPr/>
        </p:nvSpPr>
        <p:spPr bwMode="auto">
          <a:xfrm>
            <a:off x="1106488" y="3232150"/>
            <a:ext cx="3394075" cy="1036638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450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Gill Sans" charset="0"/>
              </a:rPr>
              <a:t>Control Path</a:t>
            </a:r>
          </a:p>
        </p:txBody>
      </p:sp>
      <p:sp>
        <p:nvSpPr>
          <p:cNvPr id="49158" name="AutoShape 6"/>
          <p:cNvSpPr>
            <a:spLocks/>
          </p:cNvSpPr>
          <p:nvPr/>
        </p:nvSpPr>
        <p:spPr bwMode="auto">
          <a:xfrm>
            <a:off x="1106488" y="3232150"/>
            <a:ext cx="6884987" cy="1036638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450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Gill Sans" charset="0"/>
              </a:rPr>
              <a:t>Control Path (Software)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6147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AutoShape 1"/>
          <p:cNvSpPr>
            <a:spLocks/>
          </p:cNvSpPr>
          <p:nvPr/>
        </p:nvSpPr>
        <p:spPr bwMode="auto">
          <a:xfrm>
            <a:off x="874713" y="2982913"/>
            <a:ext cx="7385050" cy="3027362"/>
          </a:xfrm>
          <a:prstGeom prst="roundRect">
            <a:avLst>
              <a:gd name="adj" fmla="val 6486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0178" name="AutoShape 2"/>
          <p:cNvSpPr>
            <a:spLocks/>
          </p:cNvSpPr>
          <p:nvPr/>
        </p:nvSpPr>
        <p:spPr bwMode="auto">
          <a:xfrm>
            <a:off x="1106488" y="4697413"/>
            <a:ext cx="6894512" cy="1054100"/>
          </a:xfrm>
          <a:prstGeom prst="roundRect">
            <a:avLst>
              <a:gd name="adj" fmla="val 8472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450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Gill Sans" charset="0"/>
              </a:rPr>
              <a:t>Data Path (Hardware)</a:t>
            </a:r>
          </a:p>
        </p:txBody>
      </p:sp>
      <p:sp>
        <p:nvSpPr>
          <p:cNvPr id="50179" name="AutoShape 3"/>
          <p:cNvSpPr>
            <a:spLocks/>
          </p:cNvSpPr>
          <p:nvPr/>
        </p:nvSpPr>
        <p:spPr bwMode="auto">
          <a:xfrm>
            <a:off x="1106488" y="3232150"/>
            <a:ext cx="3394075" cy="1036638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450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Gill Sans" charset="0"/>
              </a:rPr>
              <a:t>Control Path</a:t>
            </a:r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 rot="10800000" flipH="1">
            <a:off x="1036638" y="4456113"/>
            <a:ext cx="7072312" cy="17462"/>
          </a:xfrm>
          <a:prstGeom prst="line">
            <a:avLst/>
          </a:prstGeom>
          <a:noFill/>
          <a:ln w="63500">
            <a:solidFill>
              <a:srgbClr val="00194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1" name="AutoShape 5"/>
          <p:cNvSpPr>
            <a:spLocks/>
          </p:cNvSpPr>
          <p:nvPr/>
        </p:nvSpPr>
        <p:spPr bwMode="auto">
          <a:xfrm>
            <a:off x="4652963" y="3232150"/>
            <a:ext cx="3348037" cy="1036638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450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Gill Sans" charset="0"/>
              </a:rPr>
              <a:t>OpenFlow</a:t>
            </a:r>
          </a:p>
        </p:txBody>
      </p:sp>
      <p:sp>
        <p:nvSpPr>
          <p:cNvPr id="50182" name="AutoShape 6"/>
          <p:cNvSpPr>
            <a:spLocks/>
          </p:cNvSpPr>
          <p:nvPr/>
        </p:nvSpPr>
        <p:spPr bwMode="auto">
          <a:xfrm>
            <a:off x="1847850" y="581025"/>
            <a:ext cx="5581650" cy="1177925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0183" name="AutoShape 7"/>
          <p:cNvSpPr>
            <a:spLocks/>
          </p:cNvSpPr>
          <p:nvPr/>
        </p:nvSpPr>
        <p:spPr bwMode="auto">
          <a:xfrm>
            <a:off x="1928813" y="652463"/>
            <a:ext cx="5429250" cy="1035050"/>
          </a:xfrm>
          <a:prstGeom prst="roundRect">
            <a:avLst>
              <a:gd name="adj" fmla="val 14653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450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cs typeface="Gill Sans" charset="0"/>
              </a:rPr>
              <a:t>OpenFlow Controller</a:t>
            </a:r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 flipH="1">
            <a:off x="6286500" y="1758950"/>
            <a:ext cx="0" cy="1223963"/>
          </a:xfrm>
          <a:prstGeom prst="line">
            <a:avLst/>
          </a:prstGeom>
          <a:noFill/>
          <a:ln w="139700">
            <a:solidFill>
              <a:srgbClr val="FF7F0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5" name="Rectangle 9"/>
          <p:cNvSpPr>
            <a:spLocks/>
          </p:cNvSpPr>
          <p:nvPr/>
        </p:nvSpPr>
        <p:spPr bwMode="auto">
          <a:xfrm>
            <a:off x="904875" y="2071688"/>
            <a:ext cx="5130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400">
                <a:latin typeface="Calibri" charset="0"/>
                <a:cs typeface="Gill Sans" charset="0"/>
              </a:rPr>
              <a:t>OpenFlow Protocol (SSL/TCP)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20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  <p:bldP spid="50183" grpId="0" animBg="1" autoUpdateAnimBg="0"/>
      <p:bldP spid="50184" grpId="0" animBg="1"/>
      <p:bldP spid="5018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5626100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626100"/>
            <a:ext cx="1143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5635625"/>
            <a:ext cx="1143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5626100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Line 5"/>
          <p:cNvSpPr>
            <a:spLocks noChangeShapeType="1"/>
          </p:cNvSpPr>
          <p:nvPr/>
        </p:nvSpPr>
        <p:spPr bwMode="auto">
          <a:xfrm flipH="1">
            <a:off x="1303338" y="4786313"/>
            <a:ext cx="536575" cy="965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 flipH="1">
            <a:off x="2714625" y="4776788"/>
            <a:ext cx="284163" cy="92868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4286250" y="4786313"/>
            <a:ext cx="125413" cy="92868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5643563" y="4803775"/>
            <a:ext cx="223837" cy="9731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5" name="Rectangle 9"/>
          <p:cNvSpPr>
            <a:spLocks/>
          </p:cNvSpPr>
          <p:nvPr/>
        </p:nvSpPr>
        <p:spPr bwMode="auto">
          <a:xfrm>
            <a:off x="7518400" y="530225"/>
            <a:ext cx="1404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2700">
                <a:solidFill>
                  <a:srgbClr val="163F88"/>
                </a:solidFill>
                <a:latin typeface="Calibri" charset="0"/>
                <a:cs typeface="Gill Sans" charset="0"/>
              </a:rPr>
              <a:t>Controller</a:t>
            </a:r>
          </a:p>
        </p:txBody>
      </p:sp>
      <p:pic>
        <p:nvPicPr>
          <p:cNvPr id="50186" name="Picture 1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1000125"/>
            <a:ext cx="14462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7" name="Rectangle 11"/>
          <p:cNvSpPr>
            <a:spLocks/>
          </p:cNvSpPr>
          <p:nvPr/>
        </p:nvSpPr>
        <p:spPr bwMode="auto">
          <a:xfrm>
            <a:off x="8255000" y="1482725"/>
            <a:ext cx="3190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Calibri" charset="0"/>
                <a:cs typeface="Gill Sans" charset="0"/>
              </a:rPr>
              <a:t>PC</a:t>
            </a:r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3027363" y="3313113"/>
            <a:ext cx="1749425" cy="15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9" name="Rectangle 13"/>
          <p:cNvSpPr>
            <a:spLocks/>
          </p:cNvSpPr>
          <p:nvPr/>
        </p:nvSpPr>
        <p:spPr bwMode="auto">
          <a:xfrm>
            <a:off x="312738" y="3357563"/>
            <a:ext cx="8651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solidFill>
                  <a:srgbClr val="163F88"/>
                </a:solidFill>
                <a:latin typeface="Calibri" charset="0"/>
                <a:cs typeface="Gill Sans" charset="0"/>
              </a:rPr>
              <a:t>Hardware</a:t>
            </a:r>
          </a:p>
          <a:p>
            <a:r>
              <a:rPr lang="en-US" sz="1700">
                <a:solidFill>
                  <a:srgbClr val="163F88"/>
                </a:solidFill>
                <a:latin typeface="Calibri" charset="0"/>
                <a:cs typeface="Gill Sans" charset="0"/>
              </a:rPr>
              <a:t>Layer</a:t>
            </a:r>
          </a:p>
        </p:txBody>
      </p:sp>
      <p:sp>
        <p:nvSpPr>
          <p:cNvPr id="50190" name="Rectangle 14"/>
          <p:cNvSpPr>
            <a:spLocks/>
          </p:cNvSpPr>
          <p:nvPr/>
        </p:nvSpPr>
        <p:spPr bwMode="auto">
          <a:xfrm>
            <a:off x="360363" y="1758950"/>
            <a:ext cx="7921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solidFill>
                  <a:srgbClr val="163F88"/>
                </a:solidFill>
                <a:latin typeface="Calibri" charset="0"/>
                <a:cs typeface="Gill Sans" charset="0"/>
              </a:rPr>
              <a:t>Software</a:t>
            </a:r>
          </a:p>
          <a:p>
            <a:r>
              <a:rPr lang="en-US" sz="1700">
                <a:solidFill>
                  <a:srgbClr val="163F88"/>
                </a:solidFill>
                <a:latin typeface="Calibri" charset="0"/>
                <a:cs typeface="Gill Sans" charset="0"/>
              </a:rPr>
              <a:t>Layer</a:t>
            </a:r>
          </a:p>
        </p:txBody>
      </p:sp>
      <p:sp>
        <p:nvSpPr>
          <p:cNvPr id="50191" name="AutoShape 15"/>
          <p:cNvSpPr>
            <a:spLocks/>
          </p:cNvSpPr>
          <p:nvPr/>
        </p:nvSpPr>
        <p:spPr bwMode="auto">
          <a:xfrm>
            <a:off x="1258888" y="1312863"/>
            <a:ext cx="5037137" cy="3455987"/>
          </a:xfrm>
          <a:prstGeom prst="roundRect">
            <a:avLst>
              <a:gd name="adj" fmla="val 3875"/>
            </a:avLst>
          </a:prstGeom>
          <a:solidFill>
            <a:srgbClr val="C8D2DF"/>
          </a:solidFill>
          <a:ln w="25400">
            <a:solidFill>
              <a:srgbClr val="163F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0192" name="Rectangle 16"/>
          <p:cNvSpPr>
            <a:spLocks/>
          </p:cNvSpPr>
          <p:nvPr/>
        </p:nvSpPr>
        <p:spPr bwMode="auto">
          <a:xfrm>
            <a:off x="2819400" y="2619375"/>
            <a:ext cx="18303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>
                <a:latin typeface="Calibri" charset="0"/>
                <a:cs typeface="Gill Sans" charset="0"/>
              </a:rPr>
              <a:t>Flow Table</a:t>
            </a:r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 rot="10800000" flipH="1">
            <a:off x="6323013" y="1446213"/>
            <a:ext cx="1574800" cy="544512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0194" name="Group 18"/>
          <p:cNvGrpSpPr>
            <a:grpSpLocks/>
          </p:cNvGrpSpPr>
          <p:nvPr/>
        </p:nvGrpSpPr>
        <p:grpSpPr bwMode="auto">
          <a:xfrm>
            <a:off x="1352550" y="2851150"/>
            <a:ext cx="4827588" cy="571500"/>
            <a:chOff x="0" y="0"/>
            <a:chExt cx="4323" cy="512"/>
          </a:xfrm>
        </p:grpSpPr>
        <p:sp>
          <p:nvSpPr>
            <p:cNvPr id="50214" name="Rectangle 19"/>
            <p:cNvSpPr>
              <a:spLocks/>
            </p:cNvSpPr>
            <p:nvPr/>
          </p:nvSpPr>
          <p:spPr bwMode="auto">
            <a:xfrm>
              <a:off x="4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215" name="Rectangle 20"/>
            <p:cNvSpPr>
              <a:spLocks/>
            </p:cNvSpPr>
            <p:nvPr/>
          </p:nvSpPr>
          <p:spPr bwMode="auto">
            <a:xfrm>
              <a:off x="0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0216" name="Rectangle 21"/>
            <p:cNvSpPr>
              <a:spLocks/>
            </p:cNvSpPr>
            <p:nvPr/>
          </p:nvSpPr>
          <p:spPr bwMode="auto">
            <a:xfrm>
              <a:off x="597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217" name="Rectangle 22"/>
            <p:cNvSpPr>
              <a:spLocks/>
            </p:cNvSpPr>
            <p:nvPr/>
          </p:nvSpPr>
          <p:spPr bwMode="auto">
            <a:xfrm>
              <a:off x="623" y="0"/>
              <a:ext cx="568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0218" name="Rectangle 23"/>
            <p:cNvSpPr>
              <a:spLocks/>
            </p:cNvSpPr>
            <p:nvPr/>
          </p:nvSpPr>
          <p:spPr bwMode="auto">
            <a:xfrm>
              <a:off x="1191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219" name="Rectangle 24"/>
            <p:cNvSpPr>
              <a:spLocks/>
            </p:cNvSpPr>
            <p:nvPr/>
          </p:nvSpPr>
          <p:spPr bwMode="auto">
            <a:xfrm>
              <a:off x="1196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0220" name="Rectangle 25"/>
            <p:cNvSpPr>
              <a:spLocks/>
            </p:cNvSpPr>
            <p:nvPr/>
          </p:nvSpPr>
          <p:spPr bwMode="auto">
            <a:xfrm>
              <a:off x="1790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221" name="Rectangle 26"/>
            <p:cNvSpPr>
              <a:spLocks/>
            </p:cNvSpPr>
            <p:nvPr/>
          </p:nvSpPr>
          <p:spPr bwMode="auto">
            <a:xfrm>
              <a:off x="178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0222" name="Rectangle 27"/>
            <p:cNvSpPr>
              <a:spLocks/>
            </p:cNvSpPr>
            <p:nvPr/>
          </p:nvSpPr>
          <p:spPr bwMode="auto">
            <a:xfrm>
              <a:off x="237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223" name="Rectangle 28"/>
            <p:cNvSpPr>
              <a:spLocks/>
            </p:cNvSpPr>
            <p:nvPr/>
          </p:nvSpPr>
          <p:spPr bwMode="auto">
            <a:xfrm>
              <a:off x="238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sport</a:t>
              </a:r>
            </a:p>
          </p:txBody>
        </p:sp>
        <p:sp>
          <p:nvSpPr>
            <p:cNvPr id="50224" name="Rectangle 29"/>
            <p:cNvSpPr>
              <a:spLocks/>
            </p:cNvSpPr>
            <p:nvPr/>
          </p:nvSpPr>
          <p:spPr bwMode="auto">
            <a:xfrm>
              <a:off x="297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225" name="Rectangle 30"/>
            <p:cNvSpPr>
              <a:spLocks/>
            </p:cNvSpPr>
            <p:nvPr/>
          </p:nvSpPr>
          <p:spPr bwMode="auto">
            <a:xfrm>
              <a:off x="2971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dport</a:t>
              </a:r>
            </a:p>
          </p:txBody>
        </p:sp>
        <p:sp>
          <p:nvSpPr>
            <p:cNvPr id="50226" name="Rectangle 31"/>
            <p:cNvSpPr>
              <a:spLocks/>
            </p:cNvSpPr>
            <p:nvPr/>
          </p:nvSpPr>
          <p:spPr bwMode="auto">
            <a:xfrm>
              <a:off x="3576" y="12"/>
              <a:ext cx="747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227" name="Rectangle 32"/>
            <p:cNvSpPr>
              <a:spLocks/>
            </p:cNvSpPr>
            <p:nvPr/>
          </p:nvSpPr>
          <p:spPr bwMode="auto">
            <a:xfrm>
              <a:off x="356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Action</a:t>
              </a:r>
            </a:p>
          </p:txBody>
        </p:sp>
      </p:grpSp>
      <p:sp>
        <p:nvSpPr>
          <p:cNvPr id="50195" name="AutoShape 33"/>
          <p:cNvSpPr>
            <a:spLocks/>
          </p:cNvSpPr>
          <p:nvPr/>
        </p:nvSpPr>
        <p:spPr bwMode="auto">
          <a:xfrm>
            <a:off x="1500188" y="1581150"/>
            <a:ext cx="4537075" cy="785813"/>
          </a:xfrm>
          <a:prstGeom prst="roundRect">
            <a:avLst>
              <a:gd name="adj" fmla="val 17042"/>
            </a:avLst>
          </a:prstGeom>
          <a:solidFill>
            <a:srgbClr val="E6E6E6"/>
          </a:solidFill>
          <a:ln w="25400">
            <a:solidFill>
              <a:srgbClr val="163F8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 sz="2800">
                <a:latin typeface="Calibri" charset="0"/>
                <a:cs typeface="Gill Sans" charset="0"/>
              </a:rPr>
              <a:t>OpenFlow Client</a:t>
            </a:r>
          </a:p>
        </p:txBody>
      </p:sp>
      <p:sp>
        <p:nvSpPr>
          <p:cNvPr id="50196" name="Line 34"/>
          <p:cNvSpPr>
            <a:spLocks noChangeShapeType="1"/>
          </p:cNvSpPr>
          <p:nvPr/>
        </p:nvSpPr>
        <p:spPr bwMode="auto">
          <a:xfrm>
            <a:off x="1339850" y="2616200"/>
            <a:ext cx="4830763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1357313" y="3490913"/>
            <a:ext cx="4822825" cy="312737"/>
            <a:chOff x="0" y="0"/>
            <a:chExt cx="4320" cy="280"/>
          </a:xfrm>
        </p:grpSpPr>
        <p:sp>
          <p:nvSpPr>
            <p:cNvPr id="50206" name="Rectangle 37"/>
            <p:cNvSpPr>
              <a:spLocks/>
            </p:cNvSpPr>
            <p:nvPr/>
          </p:nvSpPr>
          <p:spPr bwMode="auto">
            <a:xfrm>
              <a:off x="0" y="0"/>
              <a:ext cx="4320" cy="280"/>
            </a:xfrm>
            <a:prstGeom prst="rect">
              <a:avLst/>
            </a:prstGeom>
            <a:solidFill>
              <a:srgbClr val="E6E6E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207" name="Rectangle 38"/>
            <p:cNvSpPr>
              <a:spLocks/>
            </p:cNvSpPr>
            <p:nvPr/>
          </p:nvSpPr>
          <p:spPr bwMode="auto">
            <a:xfrm>
              <a:off x="2990" y="21"/>
              <a:ext cx="57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>
                  <a:latin typeface="Calibri" charset="0"/>
                  <a:cs typeface="Gill Sans" charset="0"/>
                </a:rPr>
                <a:t>*</a:t>
              </a:r>
            </a:p>
          </p:txBody>
        </p:sp>
        <p:sp>
          <p:nvSpPr>
            <p:cNvPr id="50208" name="Rectangle 39"/>
            <p:cNvSpPr>
              <a:spLocks/>
            </p:cNvSpPr>
            <p:nvPr/>
          </p:nvSpPr>
          <p:spPr bwMode="auto">
            <a:xfrm>
              <a:off x="2390" y="21"/>
              <a:ext cx="57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>
                  <a:latin typeface="Calibri" charset="0"/>
                  <a:cs typeface="Gill Sans" charset="0"/>
                </a:rPr>
                <a:t>*</a:t>
              </a:r>
            </a:p>
          </p:txBody>
        </p:sp>
        <p:sp>
          <p:nvSpPr>
            <p:cNvPr id="50209" name="Rectangle 40"/>
            <p:cNvSpPr>
              <a:spLocks/>
            </p:cNvSpPr>
            <p:nvPr/>
          </p:nvSpPr>
          <p:spPr bwMode="auto">
            <a:xfrm>
              <a:off x="1790" y="21"/>
              <a:ext cx="57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>
                  <a:latin typeface="Calibri" charset="0"/>
                  <a:cs typeface="Gill Sans" charset="0"/>
                </a:rPr>
                <a:t>5.6.7.8</a:t>
              </a:r>
            </a:p>
          </p:txBody>
        </p:sp>
        <p:sp>
          <p:nvSpPr>
            <p:cNvPr id="50210" name="Rectangle 41"/>
            <p:cNvSpPr>
              <a:spLocks/>
            </p:cNvSpPr>
            <p:nvPr/>
          </p:nvSpPr>
          <p:spPr bwMode="auto">
            <a:xfrm>
              <a:off x="1198" y="21"/>
              <a:ext cx="57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>
                  <a:latin typeface="Calibri" charset="0"/>
                  <a:cs typeface="Gill Sans" charset="0"/>
                </a:rPr>
                <a:t>*</a:t>
              </a:r>
            </a:p>
          </p:txBody>
        </p:sp>
        <p:sp>
          <p:nvSpPr>
            <p:cNvPr id="50211" name="Rectangle 42"/>
            <p:cNvSpPr>
              <a:spLocks/>
            </p:cNvSpPr>
            <p:nvPr/>
          </p:nvSpPr>
          <p:spPr bwMode="auto">
            <a:xfrm>
              <a:off x="606" y="21"/>
              <a:ext cx="57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>
                  <a:latin typeface="Calibri" charset="0"/>
                  <a:cs typeface="Gill Sans" charset="0"/>
                </a:rPr>
                <a:t>*</a:t>
              </a:r>
            </a:p>
          </p:txBody>
        </p:sp>
        <p:sp>
          <p:nvSpPr>
            <p:cNvPr id="50212" name="Rectangle 43"/>
            <p:cNvSpPr>
              <a:spLocks/>
            </p:cNvSpPr>
            <p:nvPr/>
          </p:nvSpPr>
          <p:spPr bwMode="auto">
            <a:xfrm>
              <a:off x="22" y="21"/>
              <a:ext cx="576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>
                  <a:latin typeface="Calibri" charset="0"/>
                  <a:cs typeface="Gill Sans" charset="0"/>
                </a:rPr>
                <a:t>*</a:t>
              </a:r>
            </a:p>
          </p:txBody>
        </p:sp>
        <p:sp>
          <p:nvSpPr>
            <p:cNvPr id="50213" name="Rectangle 44"/>
            <p:cNvSpPr>
              <a:spLocks/>
            </p:cNvSpPr>
            <p:nvPr/>
          </p:nvSpPr>
          <p:spPr bwMode="auto">
            <a:xfrm>
              <a:off x="3566" y="21"/>
              <a:ext cx="744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300">
                  <a:latin typeface="Calibri" charset="0"/>
                  <a:cs typeface="Gill Sans" charset="0"/>
                </a:rPr>
                <a:t>port 1</a:t>
              </a:r>
            </a:p>
          </p:txBody>
        </p:sp>
      </p:grpSp>
      <p:sp>
        <p:nvSpPr>
          <p:cNvPr id="50198" name="Rectangle 45"/>
          <p:cNvSpPr>
            <a:spLocks/>
          </p:cNvSpPr>
          <p:nvPr/>
        </p:nvSpPr>
        <p:spPr bwMode="auto">
          <a:xfrm>
            <a:off x="5622925" y="4783138"/>
            <a:ext cx="8302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>
                <a:latin typeface="Calibri" charset="0"/>
                <a:cs typeface="Gill Sans" charset="0"/>
              </a:rPr>
              <a:t>port 4</a:t>
            </a:r>
          </a:p>
        </p:txBody>
      </p:sp>
      <p:sp>
        <p:nvSpPr>
          <p:cNvPr id="50199" name="Rectangle 46"/>
          <p:cNvSpPr>
            <a:spLocks/>
          </p:cNvSpPr>
          <p:nvPr/>
        </p:nvSpPr>
        <p:spPr bwMode="auto">
          <a:xfrm>
            <a:off x="4257675" y="4783138"/>
            <a:ext cx="8302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>
                <a:latin typeface="Calibri" charset="0"/>
                <a:cs typeface="Gill Sans" charset="0"/>
              </a:rPr>
              <a:t>port 3</a:t>
            </a:r>
          </a:p>
        </p:txBody>
      </p:sp>
      <p:sp>
        <p:nvSpPr>
          <p:cNvPr id="50200" name="Rectangle 47"/>
          <p:cNvSpPr>
            <a:spLocks/>
          </p:cNvSpPr>
          <p:nvPr/>
        </p:nvSpPr>
        <p:spPr bwMode="auto">
          <a:xfrm>
            <a:off x="2908300" y="4746625"/>
            <a:ext cx="8302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>
                <a:latin typeface="Calibri" charset="0"/>
                <a:cs typeface="Gill Sans" charset="0"/>
              </a:rPr>
              <a:t>port 2</a:t>
            </a:r>
          </a:p>
        </p:txBody>
      </p:sp>
      <p:sp>
        <p:nvSpPr>
          <p:cNvPr id="50201" name="Rectangle 48"/>
          <p:cNvSpPr>
            <a:spLocks/>
          </p:cNvSpPr>
          <p:nvPr/>
        </p:nvSpPr>
        <p:spPr bwMode="auto">
          <a:xfrm>
            <a:off x="1641475" y="4783138"/>
            <a:ext cx="8302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>
                <a:latin typeface="Calibri" charset="0"/>
                <a:cs typeface="Gill Sans" charset="0"/>
              </a:rPr>
              <a:t>port 1</a:t>
            </a:r>
          </a:p>
        </p:txBody>
      </p:sp>
      <p:sp>
        <p:nvSpPr>
          <p:cNvPr id="50202" name="Rectangle 51"/>
          <p:cNvSpPr>
            <a:spLocks/>
          </p:cNvSpPr>
          <p:nvPr/>
        </p:nvSpPr>
        <p:spPr bwMode="auto">
          <a:xfrm>
            <a:off x="5881688" y="6345238"/>
            <a:ext cx="8318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>
                <a:latin typeface="Calibri" charset="0"/>
                <a:cs typeface="Gill Sans" charset="0"/>
              </a:rPr>
              <a:t>1.2.3.4</a:t>
            </a:r>
          </a:p>
        </p:txBody>
      </p:sp>
      <p:sp>
        <p:nvSpPr>
          <p:cNvPr id="50203" name="Rectangle 52"/>
          <p:cNvSpPr>
            <a:spLocks/>
          </p:cNvSpPr>
          <p:nvPr/>
        </p:nvSpPr>
        <p:spPr bwMode="auto">
          <a:xfrm>
            <a:off x="738188" y="6345238"/>
            <a:ext cx="8318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>
                <a:latin typeface="Calibri" charset="0"/>
                <a:cs typeface="Gill Sans" charset="0"/>
              </a:rPr>
              <a:t>5.6.7.8</a:t>
            </a:r>
          </a:p>
        </p:txBody>
      </p:sp>
      <p:sp>
        <p:nvSpPr>
          <p:cNvPr id="50204" name="Rectangle 58"/>
          <p:cNvSpPr>
            <a:spLocks/>
          </p:cNvSpPr>
          <p:nvPr/>
        </p:nvSpPr>
        <p:spPr bwMode="auto">
          <a:xfrm>
            <a:off x="214313" y="106363"/>
            <a:ext cx="78041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200" b="1">
                <a:latin typeface="Helvetica" charset="0"/>
                <a:sym typeface="Helvetica" charset="0"/>
              </a:rPr>
              <a:t>OpenFlow Example</a:t>
            </a:r>
            <a:br>
              <a:rPr lang="en-US" sz="2200" b="1">
                <a:latin typeface="Helvetica" charset="0"/>
                <a:sym typeface="Helvetica" charset="0"/>
              </a:rPr>
            </a:br>
            <a:endParaRPr lang="en-US">
              <a:latin typeface="Helvetica" charset="0"/>
              <a:sym typeface="Helvetica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526742"/>
            <a:ext cx="2133600" cy="365125"/>
          </a:xfrm>
        </p:spPr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122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900">
                <a:latin typeface="Calibri" charset="0"/>
              </a:rPr>
              <a:t>OpenFlow Basics </a:t>
            </a:r>
            <a:br>
              <a:rPr lang="en-US" sz="3900">
                <a:latin typeface="Calibri" charset="0"/>
              </a:rPr>
            </a:br>
            <a:r>
              <a:rPr lang="en-US" sz="2700">
                <a:latin typeface="Calibri" charset="0"/>
              </a:rPr>
              <a:t>Flow Table Entries</a:t>
            </a:r>
          </a:p>
        </p:txBody>
      </p:sp>
      <p:sp>
        <p:nvSpPr>
          <p:cNvPr id="52226" name="Rectangle 2"/>
          <p:cNvSpPr>
            <a:spLocks/>
          </p:cNvSpPr>
          <p:nvPr/>
        </p:nvSpPr>
        <p:spPr bwMode="auto">
          <a:xfrm>
            <a:off x="768350" y="5353050"/>
            <a:ext cx="698500" cy="471488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27" name="Rectangle 3"/>
          <p:cNvSpPr>
            <a:spLocks/>
          </p:cNvSpPr>
          <p:nvPr/>
        </p:nvSpPr>
        <p:spPr bwMode="auto">
          <a:xfrm>
            <a:off x="814388" y="5308600"/>
            <a:ext cx="5794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Switch</a:t>
            </a:r>
          </a:p>
          <a:p>
            <a:r>
              <a:rPr lang="en-US" sz="1700">
                <a:latin typeface="Calibri" charset="0"/>
                <a:cs typeface="Gill Sans" charset="0"/>
              </a:rPr>
              <a:t>Port</a:t>
            </a:r>
          </a:p>
        </p:txBody>
      </p:sp>
      <p:sp>
        <p:nvSpPr>
          <p:cNvPr id="52228" name="Rectangle 4"/>
          <p:cNvSpPr>
            <a:spLocks/>
          </p:cNvSpPr>
          <p:nvPr/>
        </p:nvSpPr>
        <p:spPr bwMode="auto">
          <a:xfrm>
            <a:off x="2717800" y="5354638"/>
            <a:ext cx="700088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29" name="Rectangle 5"/>
          <p:cNvSpPr>
            <a:spLocks/>
          </p:cNvSpPr>
          <p:nvPr/>
        </p:nvSpPr>
        <p:spPr bwMode="auto">
          <a:xfrm>
            <a:off x="2854325" y="5348288"/>
            <a:ext cx="425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MAC</a:t>
            </a:r>
          </a:p>
          <a:p>
            <a:r>
              <a:rPr lang="en-US" sz="1700">
                <a:latin typeface="Calibri" charset="0"/>
                <a:cs typeface="Gill Sans" charset="0"/>
              </a:rPr>
              <a:t>src</a:t>
            </a:r>
          </a:p>
        </p:txBody>
      </p:sp>
      <p:sp>
        <p:nvSpPr>
          <p:cNvPr id="52230" name="Rectangle 6"/>
          <p:cNvSpPr>
            <a:spLocks/>
          </p:cNvSpPr>
          <p:nvPr/>
        </p:nvSpPr>
        <p:spPr bwMode="auto">
          <a:xfrm>
            <a:off x="3417888" y="5354638"/>
            <a:ext cx="69850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31" name="Rectangle 7"/>
          <p:cNvSpPr>
            <a:spLocks/>
          </p:cNvSpPr>
          <p:nvPr/>
        </p:nvSpPr>
        <p:spPr bwMode="auto">
          <a:xfrm>
            <a:off x="3524250" y="5348288"/>
            <a:ext cx="425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MAC</a:t>
            </a:r>
          </a:p>
          <a:p>
            <a:r>
              <a:rPr lang="en-US" sz="1700">
                <a:latin typeface="Calibri" charset="0"/>
                <a:cs typeface="Gill Sans" charset="0"/>
              </a:rPr>
              <a:t>dst</a:t>
            </a:r>
          </a:p>
        </p:txBody>
      </p:sp>
      <p:sp>
        <p:nvSpPr>
          <p:cNvPr id="52232" name="Rectangle 8"/>
          <p:cNvSpPr>
            <a:spLocks/>
          </p:cNvSpPr>
          <p:nvPr/>
        </p:nvSpPr>
        <p:spPr bwMode="auto">
          <a:xfrm>
            <a:off x="4089400" y="5354638"/>
            <a:ext cx="69850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33" name="Rectangle 9"/>
          <p:cNvSpPr>
            <a:spLocks/>
          </p:cNvSpPr>
          <p:nvPr/>
        </p:nvSpPr>
        <p:spPr bwMode="auto">
          <a:xfrm>
            <a:off x="4262438" y="5300663"/>
            <a:ext cx="3921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Eth</a:t>
            </a:r>
          </a:p>
          <a:p>
            <a:r>
              <a:rPr lang="en-US" sz="1700">
                <a:latin typeface="Calibri" charset="0"/>
                <a:cs typeface="Gill Sans" charset="0"/>
              </a:rPr>
              <a:t>type</a:t>
            </a:r>
          </a:p>
        </p:txBody>
      </p:sp>
      <p:sp>
        <p:nvSpPr>
          <p:cNvPr id="52234" name="Rectangle 10"/>
          <p:cNvSpPr>
            <a:spLocks/>
          </p:cNvSpPr>
          <p:nvPr/>
        </p:nvSpPr>
        <p:spPr bwMode="auto">
          <a:xfrm>
            <a:off x="1458913" y="5354638"/>
            <a:ext cx="69850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35" name="Rectangle 11"/>
          <p:cNvSpPr>
            <a:spLocks/>
          </p:cNvSpPr>
          <p:nvPr/>
        </p:nvSpPr>
        <p:spPr bwMode="auto">
          <a:xfrm>
            <a:off x="1533525" y="5349875"/>
            <a:ext cx="47783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VLAN</a:t>
            </a:r>
          </a:p>
          <a:p>
            <a:r>
              <a:rPr lang="en-US" sz="1700">
                <a:latin typeface="Calibri" charset="0"/>
                <a:cs typeface="Gill Sans" charset="0"/>
              </a:rPr>
              <a:t>ID</a:t>
            </a:r>
          </a:p>
        </p:txBody>
      </p:sp>
      <p:sp>
        <p:nvSpPr>
          <p:cNvPr id="52236" name="Rectangle 12"/>
          <p:cNvSpPr>
            <a:spLocks/>
          </p:cNvSpPr>
          <p:nvPr/>
        </p:nvSpPr>
        <p:spPr bwMode="auto">
          <a:xfrm>
            <a:off x="4779963" y="5354638"/>
            <a:ext cx="59055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37" name="Rectangle 13"/>
          <p:cNvSpPr>
            <a:spLocks/>
          </p:cNvSpPr>
          <p:nvPr/>
        </p:nvSpPr>
        <p:spPr bwMode="auto">
          <a:xfrm>
            <a:off x="4968875" y="5332413"/>
            <a:ext cx="26511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IP</a:t>
            </a:r>
          </a:p>
          <a:p>
            <a:r>
              <a:rPr lang="en-US" sz="1700">
                <a:latin typeface="Calibri" charset="0"/>
                <a:cs typeface="Gill Sans" charset="0"/>
              </a:rPr>
              <a:t>Src</a:t>
            </a:r>
          </a:p>
        </p:txBody>
      </p:sp>
      <p:sp>
        <p:nvSpPr>
          <p:cNvPr id="52238" name="Rectangle 14"/>
          <p:cNvSpPr>
            <a:spLocks/>
          </p:cNvSpPr>
          <p:nvPr/>
        </p:nvSpPr>
        <p:spPr bwMode="auto">
          <a:xfrm>
            <a:off x="5372100" y="5354638"/>
            <a:ext cx="57785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39" name="Rectangle 15"/>
          <p:cNvSpPr>
            <a:spLocks/>
          </p:cNvSpPr>
          <p:nvPr/>
        </p:nvSpPr>
        <p:spPr bwMode="auto">
          <a:xfrm>
            <a:off x="5535613" y="5332413"/>
            <a:ext cx="290512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IP</a:t>
            </a:r>
          </a:p>
          <a:p>
            <a:r>
              <a:rPr lang="en-US" sz="1700">
                <a:latin typeface="Calibri" charset="0"/>
                <a:cs typeface="Gill Sans" charset="0"/>
              </a:rPr>
              <a:t>Dst</a:t>
            </a:r>
          </a:p>
        </p:txBody>
      </p:sp>
      <p:sp>
        <p:nvSpPr>
          <p:cNvPr id="52240" name="Rectangle 16"/>
          <p:cNvSpPr>
            <a:spLocks/>
          </p:cNvSpPr>
          <p:nvPr/>
        </p:nvSpPr>
        <p:spPr bwMode="auto">
          <a:xfrm>
            <a:off x="6540500" y="5354638"/>
            <a:ext cx="55880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41" name="Rectangle 17"/>
          <p:cNvSpPr>
            <a:spLocks/>
          </p:cNvSpPr>
          <p:nvPr/>
        </p:nvSpPr>
        <p:spPr bwMode="auto">
          <a:xfrm>
            <a:off x="6623050" y="5332413"/>
            <a:ext cx="373063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IP</a:t>
            </a:r>
          </a:p>
          <a:p>
            <a:r>
              <a:rPr lang="en-US" sz="1700">
                <a:latin typeface="Calibri" charset="0"/>
                <a:cs typeface="Gill Sans" charset="0"/>
              </a:rPr>
              <a:t>Prot</a:t>
            </a:r>
          </a:p>
        </p:txBody>
      </p:sp>
      <p:sp>
        <p:nvSpPr>
          <p:cNvPr id="52242" name="Rectangle 18"/>
          <p:cNvSpPr>
            <a:spLocks/>
          </p:cNvSpPr>
          <p:nvPr/>
        </p:nvSpPr>
        <p:spPr bwMode="auto">
          <a:xfrm>
            <a:off x="7099300" y="5354638"/>
            <a:ext cx="69850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43" name="Rectangle 19"/>
          <p:cNvSpPr>
            <a:spLocks/>
          </p:cNvSpPr>
          <p:nvPr/>
        </p:nvSpPr>
        <p:spPr bwMode="auto">
          <a:xfrm>
            <a:off x="7199313" y="5332413"/>
            <a:ext cx="458787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L4</a:t>
            </a:r>
          </a:p>
          <a:p>
            <a:r>
              <a:rPr lang="en-US" sz="1700">
                <a:latin typeface="Calibri" charset="0"/>
                <a:cs typeface="Gill Sans" charset="0"/>
              </a:rPr>
              <a:t>sport</a:t>
            </a:r>
          </a:p>
        </p:txBody>
      </p:sp>
      <p:sp>
        <p:nvSpPr>
          <p:cNvPr id="52244" name="Rectangle 20"/>
          <p:cNvSpPr>
            <a:spLocks/>
          </p:cNvSpPr>
          <p:nvPr/>
        </p:nvSpPr>
        <p:spPr bwMode="auto">
          <a:xfrm>
            <a:off x="7807325" y="5354638"/>
            <a:ext cx="69850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45" name="Rectangle 21"/>
          <p:cNvSpPr>
            <a:spLocks/>
          </p:cNvSpPr>
          <p:nvPr/>
        </p:nvSpPr>
        <p:spPr bwMode="auto">
          <a:xfrm>
            <a:off x="7888288" y="5332413"/>
            <a:ext cx="487362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L4</a:t>
            </a:r>
          </a:p>
          <a:p>
            <a:r>
              <a:rPr lang="en-US" sz="1700">
                <a:latin typeface="Calibri" charset="0"/>
                <a:cs typeface="Gill Sans" charset="0"/>
              </a:rPr>
              <a:t>dport</a:t>
            </a:r>
          </a:p>
        </p:txBody>
      </p:sp>
      <p:sp>
        <p:nvSpPr>
          <p:cNvPr id="52246" name="Rectangle 22"/>
          <p:cNvSpPr>
            <a:spLocks/>
          </p:cNvSpPr>
          <p:nvPr/>
        </p:nvSpPr>
        <p:spPr bwMode="auto">
          <a:xfrm>
            <a:off x="785813" y="1687513"/>
            <a:ext cx="1446212" cy="6873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47" name="Rectangle 23"/>
          <p:cNvSpPr>
            <a:spLocks/>
          </p:cNvSpPr>
          <p:nvPr/>
        </p:nvSpPr>
        <p:spPr bwMode="auto">
          <a:xfrm>
            <a:off x="1127125" y="1892300"/>
            <a:ext cx="4111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bri" charset="0"/>
                <a:cs typeface="Gill Sans" charset="0"/>
              </a:rPr>
              <a:t>Rule</a:t>
            </a:r>
          </a:p>
        </p:txBody>
      </p:sp>
      <p:sp>
        <p:nvSpPr>
          <p:cNvPr id="52248" name="Rectangle 24"/>
          <p:cNvSpPr>
            <a:spLocks/>
          </p:cNvSpPr>
          <p:nvPr/>
        </p:nvSpPr>
        <p:spPr bwMode="auto">
          <a:xfrm>
            <a:off x="2232025" y="1687513"/>
            <a:ext cx="1446213" cy="687387"/>
          </a:xfrm>
          <a:prstGeom prst="rect">
            <a:avLst/>
          </a:prstGeom>
          <a:solidFill>
            <a:srgbClr val="CBE97B"/>
          </a:solidFill>
          <a:ln w="12700">
            <a:solidFill>
              <a:srgbClr val="697D3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49" name="Rectangle 25"/>
          <p:cNvSpPr>
            <a:spLocks/>
          </p:cNvSpPr>
          <p:nvPr/>
        </p:nvSpPr>
        <p:spPr bwMode="auto">
          <a:xfrm>
            <a:off x="2405063" y="1892300"/>
            <a:ext cx="5984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bri" charset="0"/>
                <a:cs typeface="Gill Sans" charset="0"/>
              </a:rPr>
              <a:t>Action</a:t>
            </a:r>
          </a:p>
        </p:txBody>
      </p:sp>
      <p:sp>
        <p:nvSpPr>
          <p:cNvPr id="52250" name="Rectangle 26"/>
          <p:cNvSpPr>
            <a:spLocks/>
          </p:cNvSpPr>
          <p:nvPr/>
        </p:nvSpPr>
        <p:spPr bwMode="auto">
          <a:xfrm>
            <a:off x="3678238" y="1687513"/>
            <a:ext cx="1447800" cy="687387"/>
          </a:xfrm>
          <a:prstGeom prst="rect">
            <a:avLst/>
          </a:prstGeom>
          <a:solidFill>
            <a:srgbClr val="FA90AB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51" name="Rectangle 27"/>
          <p:cNvSpPr>
            <a:spLocks/>
          </p:cNvSpPr>
          <p:nvPr/>
        </p:nvSpPr>
        <p:spPr bwMode="auto">
          <a:xfrm>
            <a:off x="3998913" y="1892300"/>
            <a:ext cx="4556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bri" charset="0"/>
                <a:cs typeface="Gill Sans" charset="0"/>
              </a:rPr>
              <a:t>Stats</a:t>
            </a:r>
          </a:p>
        </p:txBody>
      </p:sp>
      <p:sp>
        <p:nvSpPr>
          <p:cNvPr id="52252" name="Rectangle 28"/>
          <p:cNvSpPr>
            <a:spLocks/>
          </p:cNvSpPr>
          <p:nvPr/>
        </p:nvSpPr>
        <p:spPr bwMode="auto">
          <a:xfrm>
            <a:off x="1884363" y="3152775"/>
            <a:ext cx="5634037" cy="1776413"/>
          </a:xfrm>
          <a:prstGeom prst="rect">
            <a:avLst/>
          </a:prstGeom>
          <a:solidFill>
            <a:srgbClr val="CBE97B"/>
          </a:solidFill>
          <a:ln w="12700">
            <a:solidFill>
              <a:srgbClr val="697D3A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357188" indent="-330200">
              <a:buFontTx/>
              <a:buAutoNum type="arabicPeriod"/>
            </a:pPr>
            <a:r>
              <a:rPr lang="en-US" sz="2200" dirty="0">
                <a:latin typeface="Calibri" charset="0"/>
                <a:cs typeface="Gill Sans" charset="0"/>
              </a:rPr>
              <a:t>Forward packet to zero or more ports</a:t>
            </a:r>
          </a:p>
          <a:p>
            <a:pPr marL="357188" indent="-330200">
              <a:buFontTx/>
              <a:buAutoNum type="arabicPeriod"/>
            </a:pPr>
            <a:r>
              <a:rPr lang="en-US" sz="2200" dirty="0">
                <a:latin typeface="Calibri" charset="0"/>
                <a:cs typeface="Gill Sans" charset="0"/>
              </a:rPr>
              <a:t>Encapsulate and forward to controller</a:t>
            </a:r>
          </a:p>
          <a:p>
            <a:pPr marL="357188" indent="-330200">
              <a:buFontTx/>
              <a:buAutoNum type="arabicPeriod"/>
            </a:pPr>
            <a:r>
              <a:rPr lang="en-US" sz="2200" dirty="0">
                <a:latin typeface="Calibri" charset="0"/>
                <a:cs typeface="Gill Sans" charset="0"/>
              </a:rPr>
              <a:t>Send to normal processing pipeline</a:t>
            </a:r>
          </a:p>
          <a:p>
            <a:pPr marL="357188" indent="-330200">
              <a:buFontTx/>
              <a:buAutoNum type="arabicPeriod"/>
            </a:pPr>
            <a:r>
              <a:rPr lang="en-US" sz="2200" dirty="0">
                <a:latin typeface="Calibri" charset="0"/>
                <a:cs typeface="Gill Sans" charset="0"/>
              </a:rPr>
              <a:t>Modify Fields</a:t>
            </a:r>
          </a:p>
          <a:p>
            <a:pPr marL="357188" indent="-330200">
              <a:buFontTx/>
              <a:buAutoNum type="arabicPeriod"/>
            </a:pPr>
            <a:r>
              <a:rPr lang="en-US" sz="2200" dirty="0">
                <a:solidFill>
                  <a:schemeClr val="hlink"/>
                </a:solidFill>
                <a:latin typeface="Calibri" charset="0"/>
                <a:cs typeface="Gill Sans" charset="0"/>
              </a:rPr>
              <a:t>Any extensions you add!</a:t>
            </a:r>
          </a:p>
        </p:txBody>
      </p:sp>
      <p:sp>
        <p:nvSpPr>
          <p:cNvPr id="52253" name="Rectangle 29"/>
          <p:cNvSpPr>
            <a:spLocks/>
          </p:cNvSpPr>
          <p:nvPr/>
        </p:nvSpPr>
        <p:spPr bwMode="auto">
          <a:xfrm>
            <a:off x="928688" y="5999163"/>
            <a:ext cx="29035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latin typeface="Calibri" charset="0"/>
                <a:cs typeface="Gill Sans" charset="0"/>
              </a:rPr>
              <a:t>+ mask what fields to match</a:t>
            </a:r>
          </a:p>
        </p:txBody>
      </p:sp>
      <p:sp>
        <p:nvSpPr>
          <p:cNvPr id="52254" name="Line 30"/>
          <p:cNvSpPr>
            <a:spLocks noChangeShapeType="1"/>
          </p:cNvSpPr>
          <p:nvPr/>
        </p:nvSpPr>
        <p:spPr bwMode="auto">
          <a:xfrm>
            <a:off x="785813" y="2455863"/>
            <a:ext cx="1587" cy="28924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52255" name="Line 31"/>
          <p:cNvSpPr>
            <a:spLocks noChangeShapeType="1"/>
          </p:cNvSpPr>
          <p:nvPr/>
        </p:nvSpPr>
        <p:spPr bwMode="auto">
          <a:xfrm>
            <a:off x="2759075" y="2374900"/>
            <a:ext cx="1588" cy="7588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52256" name="Rectangle 32"/>
          <p:cNvSpPr>
            <a:spLocks/>
          </p:cNvSpPr>
          <p:nvPr/>
        </p:nvSpPr>
        <p:spPr bwMode="auto">
          <a:xfrm>
            <a:off x="3830638" y="2625725"/>
            <a:ext cx="3044825" cy="384175"/>
          </a:xfrm>
          <a:prstGeom prst="rect">
            <a:avLst/>
          </a:prstGeom>
          <a:solidFill>
            <a:srgbClr val="FA90AB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57" name="Rectangle 33"/>
          <p:cNvSpPr>
            <a:spLocks/>
          </p:cNvSpPr>
          <p:nvPr/>
        </p:nvSpPr>
        <p:spPr bwMode="auto">
          <a:xfrm>
            <a:off x="3973513" y="2649538"/>
            <a:ext cx="258921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>
                <a:latin typeface="Calibri" charset="0"/>
                <a:cs typeface="Gill Sans" charset="0"/>
              </a:rPr>
              <a:t>Packet + byte counters</a:t>
            </a:r>
          </a:p>
        </p:txBody>
      </p:sp>
      <p:sp>
        <p:nvSpPr>
          <p:cNvPr id="52258" name="Line 34"/>
          <p:cNvSpPr>
            <a:spLocks noChangeShapeType="1"/>
          </p:cNvSpPr>
          <p:nvPr/>
        </p:nvSpPr>
        <p:spPr bwMode="auto">
          <a:xfrm rot="10800000" flipH="1">
            <a:off x="4214813" y="2374900"/>
            <a:ext cx="1587" cy="2317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52262" name="Rectangle 4"/>
          <p:cNvSpPr>
            <a:spLocks/>
          </p:cNvSpPr>
          <p:nvPr/>
        </p:nvSpPr>
        <p:spPr bwMode="auto">
          <a:xfrm>
            <a:off x="2157413" y="5354638"/>
            <a:ext cx="60325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63" name="Rectangle 5"/>
          <p:cNvSpPr>
            <a:spLocks/>
          </p:cNvSpPr>
          <p:nvPr/>
        </p:nvSpPr>
        <p:spPr bwMode="auto">
          <a:xfrm>
            <a:off x="2262188" y="5348288"/>
            <a:ext cx="4778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VLAN</a:t>
            </a:r>
          </a:p>
          <a:p>
            <a:r>
              <a:rPr lang="en-US" sz="1700">
                <a:latin typeface="Calibri" charset="0"/>
                <a:cs typeface="Gill Sans" charset="0"/>
              </a:rPr>
              <a:t>pcp</a:t>
            </a:r>
          </a:p>
        </p:txBody>
      </p:sp>
      <p:sp>
        <p:nvSpPr>
          <p:cNvPr id="52264" name="Rectangle 14"/>
          <p:cNvSpPr>
            <a:spLocks/>
          </p:cNvSpPr>
          <p:nvPr/>
        </p:nvSpPr>
        <p:spPr bwMode="auto">
          <a:xfrm>
            <a:off x="5956300" y="5354638"/>
            <a:ext cx="57785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charset="0"/>
            </a:endParaRPr>
          </a:p>
        </p:txBody>
      </p:sp>
      <p:sp>
        <p:nvSpPr>
          <p:cNvPr id="52265" name="Rectangle 15"/>
          <p:cNvSpPr>
            <a:spLocks/>
          </p:cNvSpPr>
          <p:nvPr/>
        </p:nvSpPr>
        <p:spPr bwMode="auto">
          <a:xfrm>
            <a:off x="6119813" y="5332413"/>
            <a:ext cx="3175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latin typeface="Calibri" charset="0"/>
                <a:cs typeface="Gill Sans" charset="0"/>
              </a:rPr>
              <a:t>IP</a:t>
            </a:r>
          </a:p>
          <a:p>
            <a:r>
              <a:rPr lang="en-US" sz="1700">
                <a:latin typeface="Calibri" charset="0"/>
                <a:cs typeface="Gill Sans" charset="0"/>
              </a:rPr>
              <a:t>ToS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849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900">
                <a:latin typeface="Calibri" charset="0"/>
              </a:rPr>
              <a:t>Examples</a:t>
            </a:r>
          </a:p>
        </p:txBody>
      </p:sp>
      <p:sp>
        <p:nvSpPr>
          <p:cNvPr id="54274" name="Rectangle 2"/>
          <p:cNvSpPr>
            <a:spLocks/>
          </p:cNvSpPr>
          <p:nvPr/>
        </p:nvSpPr>
        <p:spPr bwMode="auto">
          <a:xfrm>
            <a:off x="563563" y="1346200"/>
            <a:ext cx="895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bri" charset="0"/>
                <a:cs typeface="Gill Sans" charset="0"/>
              </a:rPr>
              <a:t>Switching</a:t>
            </a:r>
          </a:p>
        </p:txBody>
      </p:sp>
      <p:sp>
        <p:nvSpPr>
          <p:cNvPr id="54275" name="Rectangle 3"/>
          <p:cNvSpPr>
            <a:spLocks/>
          </p:cNvSpPr>
          <p:nvPr/>
        </p:nvSpPr>
        <p:spPr bwMode="auto">
          <a:xfrm>
            <a:off x="685800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687388" y="1878013"/>
            <a:ext cx="7483475" cy="571500"/>
            <a:chOff x="0" y="0"/>
            <a:chExt cx="6704" cy="512"/>
          </a:xfrm>
        </p:grpSpPr>
        <p:sp>
          <p:nvSpPr>
            <p:cNvPr id="54358" name="Rectangle 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59" name="Rectangle 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Switch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Port</a:t>
              </a:r>
            </a:p>
          </p:txBody>
        </p:sp>
        <p:sp>
          <p:nvSpPr>
            <p:cNvPr id="54360" name="Rectangle 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61" name="Rectangle 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4362" name="Rectangle 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63" name="Rectangle 1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4364" name="Rectangle 1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65" name="Rectangle 1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Eth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type</a:t>
              </a:r>
            </a:p>
          </p:txBody>
        </p:sp>
        <p:sp>
          <p:nvSpPr>
            <p:cNvPr id="54366" name="Rectangle 1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67" name="Rectangle 1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VLAN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ID</a:t>
              </a:r>
            </a:p>
          </p:txBody>
        </p:sp>
        <p:sp>
          <p:nvSpPr>
            <p:cNvPr id="54368" name="Rectangle 1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69" name="Rectangle 1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4370" name="Rectangle 1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71" name="Rectangle 1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4372" name="Rectangle 1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73" name="Rectangle 2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Prot</a:t>
              </a:r>
            </a:p>
          </p:txBody>
        </p:sp>
        <p:sp>
          <p:nvSpPr>
            <p:cNvPr id="54374" name="Rectangle 2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75" name="Rectangle 2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sport</a:t>
              </a:r>
            </a:p>
          </p:txBody>
        </p:sp>
        <p:sp>
          <p:nvSpPr>
            <p:cNvPr id="54376" name="Rectangle 2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77" name="Rectangle 2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dport</a:t>
              </a:r>
            </a:p>
          </p:txBody>
        </p:sp>
        <p:sp>
          <p:nvSpPr>
            <p:cNvPr id="54378" name="Rectangle 2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79" name="Rectangle 2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Action</a:t>
              </a:r>
            </a:p>
          </p:txBody>
        </p:sp>
      </p:grpSp>
      <p:sp>
        <p:nvSpPr>
          <p:cNvPr id="54277" name="Rectangle 27"/>
          <p:cNvSpPr>
            <a:spLocks/>
          </p:cNvSpPr>
          <p:nvPr/>
        </p:nvSpPr>
        <p:spPr bwMode="auto">
          <a:xfrm>
            <a:off x="1346200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278" name="Rectangle 28"/>
          <p:cNvSpPr>
            <a:spLocks/>
          </p:cNvSpPr>
          <p:nvPr/>
        </p:nvSpPr>
        <p:spPr bwMode="auto">
          <a:xfrm>
            <a:off x="1943100" y="2525713"/>
            <a:ext cx="113506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00:1f:..</a:t>
            </a:r>
          </a:p>
        </p:txBody>
      </p:sp>
      <p:sp>
        <p:nvSpPr>
          <p:cNvPr id="54279" name="Rectangle 29"/>
          <p:cNvSpPr>
            <a:spLocks/>
          </p:cNvSpPr>
          <p:nvPr/>
        </p:nvSpPr>
        <p:spPr bwMode="auto">
          <a:xfrm>
            <a:off x="2667000" y="2546350"/>
            <a:ext cx="661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280" name="Rectangle 30"/>
          <p:cNvSpPr>
            <a:spLocks/>
          </p:cNvSpPr>
          <p:nvPr/>
        </p:nvSpPr>
        <p:spPr bwMode="auto">
          <a:xfrm>
            <a:off x="3328988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281" name="Rectangle 31"/>
          <p:cNvSpPr>
            <a:spLocks/>
          </p:cNvSpPr>
          <p:nvPr/>
        </p:nvSpPr>
        <p:spPr bwMode="auto">
          <a:xfrm>
            <a:off x="3989388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282" name="Rectangle 32"/>
          <p:cNvSpPr>
            <a:spLocks/>
          </p:cNvSpPr>
          <p:nvPr/>
        </p:nvSpPr>
        <p:spPr bwMode="auto">
          <a:xfrm>
            <a:off x="4649788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283" name="Rectangle 33"/>
          <p:cNvSpPr>
            <a:spLocks/>
          </p:cNvSpPr>
          <p:nvPr/>
        </p:nvSpPr>
        <p:spPr bwMode="auto">
          <a:xfrm>
            <a:off x="5319713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284" name="Rectangle 34"/>
          <p:cNvSpPr>
            <a:spLocks/>
          </p:cNvSpPr>
          <p:nvPr/>
        </p:nvSpPr>
        <p:spPr bwMode="auto">
          <a:xfrm>
            <a:off x="5980113" y="2546350"/>
            <a:ext cx="6619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285" name="Rectangle 35"/>
          <p:cNvSpPr>
            <a:spLocks/>
          </p:cNvSpPr>
          <p:nvPr/>
        </p:nvSpPr>
        <p:spPr bwMode="auto">
          <a:xfrm>
            <a:off x="6642100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286" name="Rectangle 36"/>
          <p:cNvSpPr>
            <a:spLocks/>
          </p:cNvSpPr>
          <p:nvPr/>
        </p:nvSpPr>
        <p:spPr bwMode="auto">
          <a:xfrm>
            <a:off x="7400925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port6</a:t>
            </a:r>
          </a:p>
        </p:txBody>
      </p:sp>
      <p:sp>
        <p:nvSpPr>
          <p:cNvPr id="54287" name="Rectangle 37"/>
          <p:cNvSpPr>
            <a:spLocks/>
          </p:cNvSpPr>
          <p:nvPr/>
        </p:nvSpPr>
        <p:spPr bwMode="auto">
          <a:xfrm>
            <a:off x="565150" y="3070225"/>
            <a:ext cx="13890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bri" charset="0"/>
                <a:cs typeface="Gill Sans" charset="0"/>
              </a:rPr>
              <a:t>Flow Switching</a:t>
            </a:r>
          </a:p>
        </p:txBody>
      </p:sp>
      <p:sp>
        <p:nvSpPr>
          <p:cNvPr id="54288" name="Rectangle 38"/>
          <p:cNvSpPr>
            <a:spLocks/>
          </p:cNvSpPr>
          <p:nvPr/>
        </p:nvSpPr>
        <p:spPr bwMode="auto">
          <a:xfrm>
            <a:off x="685800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port3</a:t>
            </a:r>
          </a:p>
        </p:txBody>
      </p:sp>
      <p:grpSp>
        <p:nvGrpSpPr>
          <p:cNvPr id="54289" name="Group 39"/>
          <p:cNvGrpSpPr>
            <a:grpSpLocks/>
          </p:cNvGrpSpPr>
          <p:nvPr/>
        </p:nvGrpSpPr>
        <p:grpSpPr bwMode="auto">
          <a:xfrm>
            <a:off x="687388" y="3557588"/>
            <a:ext cx="7483475" cy="571500"/>
            <a:chOff x="0" y="0"/>
            <a:chExt cx="6704" cy="512"/>
          </a:xfrm>
        </p:grpSpPr>
        <p:sp>
          <p:nvSpPr>
            <p:cNvPr id="54336" name="Rectangle 40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37" name="Rectangle 41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Switch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Port</a:t>
              </a:r>
            </a:p>
          </p:txBody>
        </p:sp>
        <p:sp>
          <p:nvSpPr>
            <p:cNvPr id="54338" name="Rectangle 42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39" name="Rectangle 43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4340" name="Rectangle 44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41" name="Rectangle 45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4342" name="Rectangle 46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43" name="Rectangle 47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Eth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type</a:t>
              </a:r>
            </a:p>
          </p:txBody>
        </p:sp>
        <p:sp>
          <p:nvSpPr>
            <p:cNvPr id="54344" name="Rectangle 48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45" name="Rectangle 49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VLAN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ID</a:t>
              </a:r>
            </a:p>
          </p:txBody>
        </p:sp>
        <p:sp>
          <p:nvSpPr>
            <p:cNvPr id="54346" name="Rectangle 50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47" name="Rectangle 51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4348" name="Rectangle 52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49" name="Rectangle 53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4350" name="Rectangle 54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51" name="Rectangle 55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Prot</a:t>
              </a:r>
            </a:p>
          </p:txBody>
        </p:sp>
        <p:sp>
          <p:nvSpPr>
            <p:cNvPr id="54352" name="Rectangle 56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53" name="Rectangle 57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sport</a:t>
              </a:r>
            </a:p>
          </p:txBody>
        </p:sp>
        <p:sp>
          <p:nvSpPr>
            <p:cNvPr id="54354" name="Rectangle 58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55" name="Rectangle 59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dport</a:t>
              </a:r>
            </a:p>
          </p:txBody>
        </p:sp>
        <p:sp>
          <p:nvSpPr>
            <p:cNvPr id="54356" name="Rectangle 60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57" name="Rectangle 61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Action</a:t>
              </a:r>
            </a:p>
          </p:txBody>
        </p:sp>
      </p:grpSp>
      <p:sp>
        <p:nvSpPr>
          <p:cNvPr id="54290" name="Rectangle 62"/>
          <p:cNvSpPr>
            <a:spLocks/>
          </p:cNvSpPr>
          <p:nvPr/>
        </p:nvSpPr>
        <p:spPr bwMode="auto">
          <a:xfrm>
            <a:off x="1346200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00:20..</a:t>
            </a:r>
          </a:p>
        </p:txBody>
      </p:sp>
      <p:sp>
        <p:nvSpPr>
          <p:cNvPr id="54291" name="Rectangle 63"/>
          <p:cNvSpPr>
            <a:spLocks/>
          </p:cNvSpPr>
          <p:nvPr/>
        </p:nvSpPr>
        <p:spPr bwMode="auto">
          <a:xfrm>
            <a:off x="2039938" y="4224338"/>
            <a:ext cx="868362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00:1f..</a:t>
            </a:r>
          </a:p>
        </p:txBody>
      </p:sp>
      <p:sp>
        <p:nvSpPr>
          <p:cNvPr id="54292" name="Rectangle 64"/>
          <p:cNvSpPr>
            <a:spLocks/>
          </p:cNvSpPr>
          <p:nvPr/>
        </p:nvSpPr>
        <p:spPr bwMode="auto">
          <a:xfrm>
            <a:off x="2667000" y="4224338"/>
            <a:ext cx="6619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0800</a:t>
            </a:r>
          </a:p>
        </p:txBody>
      </p:sp>
      <p:sp>
        <p:nvSpPr>
          <p:cNvPr id="54293" name="Rectangle 65"/>
          <p:cNvSpPr>
            <a:spLocks/>
          </p:cNvSpPr>
          <p:nvPr/>
        </p:nvSpPr>
        <p:spPr bwMode="auto">
          <a:xfrm>
            <a:off x="3328988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vlan1</a:t>
            </a:r>
          </a:p>
        </p:txBody>
      </p:sp>
      <p:sp>
        <p:nvSpPr>
          <p:cNvPr id="54294" name="Rectangle 66"/>
          <p:cNvSpPr>
            <a:spLocks/>
          </p:cNvSpPr>
          <p:nvPr/>
        </p:nvSpPr>
        <p:spPr bwMode="auto">
          <a:xfrm>
            <a:off x="3989388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1.2.3.4</a:t>
            </a:r>
          </a:p>
        </p:txBody>
      </p:sp>
      <p:sp>
        <p:nvSpPr>
          <p:cNvPr id="54295" name="Rectangle 67"/>
          <p:cNvSpPr>
            <a:spLocks/>
          </p:cNvSpPr>
          <p:nvPr/>
        </p:nvSpPr>
        <p:spPr bwMode="auto">
          <a:xfrm>
            <a:off x="4686300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5.6.7.8</a:t>
            </a:r>
          </a:p>
        </p:txBody>
      </p:sp>
      <p:sp>
        <p:nvSpPr>
          <p:cNvPr id="54296" name="Rectangle 68"/>
          <p:cNvSpPr>
            <a:spLocks/>
          </p:cNvSpPr>
          <p:nvPr/>
        </p:nvSpPr>
        <p:spPr bwMode="auto">
          <a:xfrm>
            <a:off x="5548313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4</a:t>
            </a:r>
          </a:p>
        </p:txBody>
      </p:sp>
      <p:sp>
        <p:nvSpPr>
          <p:cNvPr id="54297" name="Rectangle 69"/>
          <p:cNvSpPr>
            <a:spLocks/>
          </p:cNvSpPr>
          <p:nvPr/>
        </p:nvSpPr>
        <p:spPr bwMode="auto">
          <a:xfrm>
            <a:off x="5980113" y="4224338"/>
            <a:ext cx="66198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17264</a:t>
            </a:r>
          </a:p>
        </p:txBody>
      </p:sp>
      <p:sp>
        <p:nvSpPr>
          <p:cNvPr id="54298" name="Rectangle 70"/>
          <p:cNvSpPr>
            <a:spLocks/>
          </p:cNvSpPr>
          <p:nvPr/>
        </p:nvSpPr>
        <p:spPr bwMode="auto">
          <a:xfrm>
            <a:off x="6642100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80</a:t>
            </a:r>
          </a:p>
        </p:txBody>
      </p:sp>
      <p:sp>
        <p:nvSpPr>
          <p:cNvPr id="54299" name="Rectangle 71"/>
          <p:cNvSpPr>
            <a:spLocks/>
          </p:cNvSpPr>
          <p:nvPr/>
        </p:nvSpPr>
        <p:spPr bwMode="auto">
          <a:xfrm>
            <a:off x="7400925" y="42243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port6</a:t>
            </a:r>
          </a:p>
        </p:txBody>
      </p:sp>
      <p:sp>
        <p:nvSpPr>
          <p:cNvPr id="54300" name="Rectangle 72"/>
          <p:cNvSpPr>
            <a:spLocks/>
          </p:cNvSpPr>
          <p:nvPr/>
        </p:nvSpPr>
        <p:spPr bwMode="auto">
          <a:xfrm>
            <a:off x="561975" y="4730750"/>
            <a:ext cx="728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bri" charset="0"/>
                <a:cs typeface="Gill Sans" charset="0"/>
              </a:rPr>
              <a:t>Firewall</a:t>
            </a:r>
          </a:p>
        </p:txBody>
      </p:sp>
      <p:sp>
        <p:nvSpPr>
          <p:cNvPr id="54301" name="Rectangle 73"/>
          <p:cNvSpPr>
            <a:spLocks/>
          </p:cNvSpPr>
          <p:nvPr/>
        </p:nvSpPr>
        <p:spPr bwMode="auto">
          <a:xfrm>
            <a:off x="685800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grpSp>
        <p:nvGrpSpPr>
          <p:cNvPr id="54302" name="Group 74"/>
          <p:cNvGrpSpPr>
            <a:grpSpLocks/>
          </p:cNvGrpSpPr>
          <p:nvPr/>
        </p:nvGrpSpPr>
        <p:grpSpPr bwMode="auto">
          <a:xfrm>
            <a:off x="687388" y="5272088"/>
            <a:ext cx="7483475" cy="571500"/>
            <a:chOff x="0" y="0"/>
            <a:chExt cx="6704" cy="512"/>
          </a:xfrm>
        </p:grpSpPr>
        <p:sp>
          <p:nvSpPr>
            <p:cNvPr id="54314" name="Rectangle 7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15" name="Rectangle 7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Switch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Port</a:t>
              </a:r>
            </a:p>
          </p:txBody>
        </p:sp>
        <p:sp>
          <p:nvSpPr>
            <p:cNvPr id="54316" name="Rectangle 7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17" name="Rectangle 7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4318" name="Rectangle 7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19" name="Rectangle 8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4320" name="Rectangle 8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21" name="Rectangle 8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Eth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type</a:t>
              </a:r>
            </a:p>
          </p:txBody>
        </p:sp>
        <p:sp>
          <p:nvSpPr>
            <p:cNvPr id="54322" name="Rectangle 8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23" name="Rectangle 8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VLAN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ID</a:t>
              </a:r>
            </a:p>
          </p:txBody>
        </p:sp>
        <p:sp>
          <p:nvSpPr>
            <p:cNvPr id="54324" name="Rectangle 8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25" name="Rectangle 8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4326" name="Rectangle 8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27" name="Rectangle 8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4328" name="Rectangle 8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29" name="Rectangle 9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Prot</a:t>
              </a:r>
            </a:p>
          </p:txBody>
        </p:sp>
        <p:sp>
          <p:nvSpPr>
            <p:cNvPr id="54330" name="Rectangle 9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31" name="Rectangle 9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sport</a:t>
              </a:r>
            </a:p>
          </p:txBody>
        </p:sp>
        <p:sp>
          <p:nvSpPr>
            <p:cNvPr id="54332" name="Rectangle 9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33" name="Rectangle 9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dport</a:t>
              </a:r>
            </a:p>
          </p:txBody>
        </p:sp>
        <p:sp>
          <p:nvSpPr>
            <p:cNvPr id="54334" name="Rectangle 9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35" name="Rectangle 9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Action</a:t>
              </a:r>
            </a:p>
          </p:txBody>
        </p:sp>
      </p:grpSp>
      <p:sp>
        <p:nvSpPr>
          <p:cNvPr id="54303" name="Rectangle 97"/>
          <p:cNvSpPr>
            <a:spLocks/>
          </p:cNvSpPr>
          <p:nvPr/>
        </p:nvSpPr>
        <p:spPr bwMode="auto">
          <a:xfrm>
            <a:off x="1346200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304" name="Rectangle 98"/>
          <p:cNvSpPr>
            <a:spLocks/>
          </p:cNvSpPr>
          <p:nvPr/>
        </p:nvSpPr>
        <p:spPr bwMode="auto">
          <a:xfrm>
            <a:off x="1774825" y="5938838"/>
            <a:ext cx="11334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305" name="Rectangle 99"/>
          <p:cNvSpPr>
            <a:spLocks/>
          </p:cNvSpPr>
          <p:nvPr/>
        </p:nvSpPr>
        <p:spPr bwMode="auto">
          <a:xfrm>
            <a:off x="2667000" y="5938838"/>
            <a:ext cx="66198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306" name="Rectangle 100"/>
          <p:cNvSpPr>
            <a:spLocks/>
          </p:cNvSpPr>
          <p:nvPr/>
        </p:nvSpPr>
        <p:spPr bwMode="auto">
          <a:xfrm>
            <a:off x="3328988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307" name="Rectangle 101"/>
          <p:cNvSpPr>
            <a:spLocks/>
          </p:cNvSpPr>
          <p:nvPr/>
        </p:nvSpPr>
        <p:spPr bwMode="auto">
          <a:xfrm>
            <a:off x="3989388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308" name="Rectangle 102"/>
          <p:cNvSpPr>
            <a:spLocks/>
          </p:cNvSpPr>
          <p:nvPr/>
        </p:nvSpPr>
        <p:spPr bwMode="auto">
          <a:xfrm>
            <a:off x="4649788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309" name="Rectangle 103"/>
          <p:cNvSpPr>
            <a:spLocks/>
          </p:cNvSpPr>
          <p:nvPr/>
        </p:nvSpPr>
        <p:spPr bwMode="auto">
          <a:xfrm>
            <a:off x="5319713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310" name="Rectangle 104"/>
          <p:cNvSpPr>
            <a:spLocks/>
          </p:cNvSpPr>
          <p:nvPr/>
        </p:nvSpPr>
        <p:spPr bwMode="auto">
          <a:xfrm>
            <a:off x="5980113" y="5938838"/>
            <a:ext cx="66198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4311" name="Rectangle 105"/>
          <p:cNvSpPr>
            <a:spLocks/>
          </p:cNvSpPr>
          <p:nvPr/>
        </p:nvSpPr>
        <p:spPr bwMode="auto">
          <a:xfrm>
            <a:off x="6642100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22</a:t>
            </a:r>
          </a:p>
        </p:txBody>
      </p:sp>
      <p:sp>
        <p:nvSpPr>
          <p:cNvPr id="54312" name="Rectangle 106"/>
          <p:cNvSpPr>
            <a:spLocks/>
          </p:cNvSpPr>
          <p:nvPr/>
        </p:nvSpPr>
        <p:spPr bwMode="auto">
          <a:xfrm>
            <a:off x="7400925" y="5938838"/>
            <a:ext cx="660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drop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724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Previous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the control plane</a:t>
            </a:r>
            <a:r>
              <a:rPr lang="en-US" dirty="0"/>
              <a:t> </a:t>
            </a:r>
            <a:r>
              <a:rPr lang="en-US" dirty="0" smtClean="0"/>
              <a:t>of a network?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functions in the network that control the behavior of the </a:t>
            </a:r>
            <a:r>
              <a:rPr lang="en-US" dirty="0" smtClean="0"/>
              <a:t>network, e.g</a:t>
            </a:r>
            <a:r>
              <a:rPr lang="en-US" dirty="0"/>
              <a:t>., network paths, forwarding </a:t>
            </a:r>
            <a:r>
              <a:rPr lang="en-US" dirty="0" smtClean="0"/>
              <a:t>behavior</a:t>
            </a:r>
          </a:p>
          <a:p>
            <a:pPr marL="457200" lvl="1" indent="0">
              <a:buNone/>
            </a:pPr>
            <a:endParaRPr lang="en-US" dirty="0"/>
          </a:p>
          <a:p>
            <a:pPr marL="514350" indent="-457200"/>
            <a:r>
              <a:rPr lang="en-US" dirty="0" smtClean="0"/>
              <a:t>What is the data plane of a network?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functions in the network that are responsible for forwarding </a:t>
            </a:r>
            <a:r>
              <a:rPr lang="en-US" dirty="0" smtClean="0"/>
              <a:t>or </a:t>
            </a:r>
            <a:r>
              <a:rPr lang="en-US" dirty="0"/>
              <a:t>not </a:t>
            </a:r>
            <a:r>
              <a:rPr lang="en-US" dirty="0" smtClean="0"/>
              <a:t>forwarding </a:t>
            </a:r>
            <a:r>
              <a:rPr lang="en-US" dirty="0"/>
              <a:t>traffic.  Typically, the data plane is instantiated as forwarding tables in routers, switches, firewalls, and </a:t>
            </a:r>
            <a:r>
              <a:rPr lang="en-US" dirty="0" err="1" smtClean="0"/>
              <a:t>middleboxes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85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900">
                <a:latin typeface="Calibri" charset="0"/>
              </a:rPr>
              <a:t>Examples</a:t>
            </a:r>
          </a:p>
        </p:txBody>
      </p:sp>
      <p:sp>
        <p:nvSpPr>
          <p:cNvPr id="56322" name="Rectangle 2"/>
          <p:cNvSpPr>
            <a:spLocks/>
          </p:cNvSpPr>
          <p:nvPr/>
        </p:nvSpPr>
        <p:spPr bwMode="auto">
          <a:xfrm>
            <a:off x="563563" y="1346200"/>
            <a:ext cx="7223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bri" charset="0"/>
                <a:cs typeface="Gill Sans" charset="0"/>
              </a:rPr>
              <a:t>Routing</a:t>
            </a:r>
          </a:p>
        </p:txBody>
      </p:sp>
      <p:sp>
        <p:nvSpPr>
          <p:cNvPr id="56323" name="Rectangle 3"/>
          <p:cNvSpPr>
            <a:spLocks/>
          </p:cNvSpPr>
          <p:nvPr/>
        </p:nvSpPr>
        <p:spPr bwMode="auto">
          <a:xfrm>
            <a:off x="685800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grpSp>
        <p:nvGrpSpPr>
          <p:cNvPr id="56324" name="Group 4"/>
          <p:cNvGrpSpPr>
            <a:grpSpLocks/>
          </p:cNvGrpSpPr>
          <p:nvPr/>
        </p:nvGrpSpPr>
        <p:grpSpPr bwMode="auto">
          <a:xfrm>
            <a:off x="687388" y="1878013"/>
            <a:ext cx="7483475" cy="571500"/>
            <a:chOff x="0" y="0"/>
            <a:chExt cx="6704" cy="512"/>
          </a:xfrm>
        </p:grpSpPr>
        <p:sp>
          <p:nvSpPr>
            <p:cNvPr id="56371" name="Rectangle 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72" name="Rectangle 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Switch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Port</a:t>
              </a:r>
            </a:p>
          </p:txBody>
        </p:sp>
        <p:sp>
          <p:nvSpPr>
            <p:cNvPr id="56373" name="Rectangle 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74" name="Rectangle 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6375" name="Rectangle 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76" name="Rectangle 1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6377" name="Rectangle 1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78" name="Rectangle 1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Eth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type</a:t>
              </a:r>
            </a:p>
          </p:txBody>
        </p:sp>
        <p:sp>
          <p:nvSpPr>
            <p:cNvPr id="56379" name="Rectangle 1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80" name="Rectangle 1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VLAN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ID</a:t>
              </a:r>
            </a:p>
          </p:txBody>
        </p:sp>
        <p:sp>
          <p:nvSpPr>
            <p:cNvPr id="56381" name="Rectangle 1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82" name="Rectangle 1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6383" name="Rectangle 1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84" name="Rectangle 1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6385" name="Rectangle 1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86" name="Rectangle 2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Prot</a:t>
              </a:r>
            </a:p>
          </p:txBody>
        </p:sp>
        <p:sp>
          <p:nvSpPr>
            <p:cNvPr id="56387" name="Rectangle 2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88" name="Rectangle 2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sport</a:t>
              </a:r>
            </a:p>
          </p:txBody>
        </p:sp>
        <p:sp>
          <p:nvSpPr>
            <p:cNvPr id="56389" name="Rectangle 2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90" name="Rectangle 2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dport</a:t>
              </a:r>
            </a:p>
          </p:txBody>
        </p:sp>
        <p:sp>
          <p:nvSpPr>
            <p:cNvPr id="56391" name="Rectangle 2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92" name="Rectangle 2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Action</a:t>
              </a:r>
            </a:p>
          </p:txBody>
        </p:sp>
      </p:grpSp>
      <p:sp>
        <p:nvSpPr>
          <p:cNvPr id="56325" name="Rectangle 27"/>
          <p:cNvSpPr>
            <a:spLocks/>
          </p:cNvSpPr>
          <p:nvPr/>
        </p:nvSpPr>
        <p:spPr bwMode="auto">
          <a:xfrm>
            <a:off x="1346200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26" name="Rectangle 28"/>
          <p:cNvSpPr>
            <a:spLocks/>
          </p:cNvSpPr>
          <p:nvPr/>
        </p:nvSpPr>
        <p:spPr bwMode="auto">
          <a:xfrm>
            <a:off x="1774825" y="2546350"/>
            <a:ext cx="11334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27" name="Rectangle 29"/>
          <p:cNvSpPr>
            <a:spLocks/>
          </p:cNvSpPr>
          <p:nvPr/>
        </p:nvSpPr>
        <p:spPr bwMode="auto">
          <a:xfrm>
            <a:off x="2667000" y="2546350"/>
            <a:ext cx="661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28" name="Rectangle 30"/>
          <p:cNvSpPr>
            <a:spLocks/>
          </p:cNvSpPr>
          <p:nvPr/>
        </p:nvSpPr>
        <p:spPr bwMode="auto">
          <a:xfrm>
            <a:off x="3328988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29" name="Rectangle 31"/>
          <p:cNvSpPr>
            <a:spLocks/>
          </p:cNvSpPr>
          <p:nvPr/>
        </p:nvSpPr>
        <p:spPr bwMode="auto">
          <a:xfrm>
            <a:off x="3989388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30" name="Rectangle 32"/>
          <p:cNvSpPr>
            <a:spLocks/>
          </p:cNvSpPr>
          <p:nvPr/>
        </p:nvSpPr>
        <p:spPr bwMode="auto">
          <a:xfrm>
            <a:off x="4649788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5.6.7.8</a:t>
            </a:r>
          </a:p>
        </p:txBody>
      </p:sp>
      <p:sp>
        <p:nvSpPr>
          <p:cNvPr id="56331" name="Rectangle 33"/>
          <p:cNvSpPr>
            <a:spLocks/>
          </p:cNvSpPr>
          <p:nvPr/>
        </p:nvSpPr>
        <p:spPr bwMode="auto">
          <a:xfrm>
            <a:off x="5319713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32" name="Rectangle 34"/>
          <p:cNvSpPr>
            <a:spLocks/>
          </p:cNvSpPr>
          <p:nvPr/>
        </p:nvSpPr>
        <p:spPr bwMode="auto">
          <a:xfrm>
            <a:off x="5980113" y="2546350"/>
            <a:ext cx="6619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33" name="Rectangle 35"/>
          <p:cNvSpPr>
            <a:spLocks/>
          </p:cNvSpPr>
          <p:nvPr/>
        </p:nvSpPr>
        <p:spPr bwMode="auto">
          <a:xfrm>
            <a:off x="6642100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34" name="Rectangle 36"/>
          <p:cNvSpPr>
            <a:spLocks/>
          </p:cNvSpPr>
          <p:nvPr/>
        </p:nvSpPr>
        <p:spPr bwMode="auto">
          <a:xfrm>
            <a:off x="7400925" y="2546350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port6</a:t>
            </a:r>
          </a:p>
        </p:txBody>
      </p:sp>
      <p:sp>
        <p:nvSpPr>
          <p:cNvPr id="56335" name="Rectangle 37"/>
          <p:cNvSpPr>
            <a:spLocks/>
          </p:cNvSpPr>
          <p:nvPr/>
        </p:nvSpPr>
        <p:spPr bwMode="auto">
          <a:xfrm>
            <a:off x="565150" y="3070225"/>
            <a:ext cx="1454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bri" charset="0"/>
                <a:cs typeface="Gill Sans" charset="0"/>
              </a:rPr>
              <a:t>VLAN Switching</a:t>
            </a:r>
          </a:p>
        </p:txBody>
      </p:sp>
      <p:sp>
        <p:nvSpPr>
          <p:cNvPr id="56336" name="Rectangle 38"/>
          <p:cNvSpPr>
            <a:spLocks/>
          </p:cNvSpPr>
          <p:nvPr/>
        </p:nvSpPr>
        <p:spPr bwMode="auto">
          <a:xfrm>
            <a:off x="685800" y="4386263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grpSp>
        <p:nvGrpSpPr>
          <p:cNvPr id="56337" name="Group 39"/>
          <p:cNvGrpSpPr>
            <a:grpSpLocks/>
          </p:cNvGrpSpPr>
          <p:nvPr/>
        </p:nvGrpSpPr>
        <p:grpSpPr bwMode="auto">
          <a:xfrm>
            <a:off x="687388" y="3557588"/>
            <a:ext cx="7483475" cy="571500"/>
            <a:chOff x="0" y="0"/>
            <a:chExt cx="6704" cy="512"/>
          </a:xfrm>
        </p:grpSpPr>
        <p:sp>
          <p:nvSpPr>
            <p:cNvPr id="56349" name="Rectangle 40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50" name="Rectangle 41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Switch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Port</a:t>
              </a:r>
            </a:p>
          </p:txBody>
        </p:sp>
        <p:sp>
          <p:nvSpPr>
            <p:cNvPr id="56351" name="Rectangle 42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52" name="Rectangle 43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6353" name="Rectangle 44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54" name="Rectangle 45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MAC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6355" name="Rectangle 46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56" name="Rectangle 47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Eth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type</a:t>
              </a:r>
            </a:p>
          </p:txBody>
        </p:sp>
        <p:sp>
          <p:nvSpPr>
            <p:cNvPr id="56357" name="Rectangle 48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58" name="Rectangle 49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VLAN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ID</a:t>
              </a:r>
            </a:p>
          </p:txBody>
        </p:sp>
        <p:sp>
          <p:nvSpPr>
            <p:cNvPr id="56359" name="Rectangle 50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60" name="Rectangle 51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Src</a:t>
              </a:r>
            </a:p>
          </p:txBody>
        </p:sp>
        <p:sp>
          <p:nvSpPr>
            <p:cNvPr id="56361" name="Rectangle 52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62" name="Rectangle 53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Dst</a:t>
              </a:r>
            </a:p>
          </p:txBody>
        </p:sp>
        <p:sp>
          <p:nvSpPr>
            <p:cNvPr id="56363" name="Rectangle 54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64" name="Rectangle 55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IP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Prot</a:t>
              </a:r>
            </a:p>
          </p:txBody>
        </p:sp>
        <p:sp>
          <p:nvSpPr>
            <p:cNvPr id="56365" name="Rectangle 56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66" name="Rectangle 57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sport</a:t>
              </a:r>
            </a:p>
          </p:txBody>
        </p:sp>
        <p:sp>
          <p:nvSpPr>
            <p:cNvPr id="56367" name="Rectangle 58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68" name="Rectangle 59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TCP</a:t>
              </a:r>
            </a:p>
            <a:p>
              <a:r>
                <a:rPr lang="en-US" sz="1700">
                  <a:latin typeface="Calibri" charset="0"/>
                  <a:cs typeface="Gill Sans" charset="0"/>
                </a:rPr>
                <a:t>dport</a:t>
              </a:r>
            </a:p>
          </p:txBody>
        </p:sp>
        <p:sp>
          <p:nvSpPr>
            <p:cNvPr id="56369" name="Rectangle 60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6370" name="Rectangle 61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latin typeface="Calibri" charset="0"/>
                  <a:cs typeface="Gill Sans" charset="0"/>
                </a:rPr>
                <a:t>Action</a:t>
              </a:r>
            </a:p>
          </p:txBody>
        </p:sp>
      </p:grpSp>
      <p:sp>
        <p:nvSpPr>
          <p:cNvPr id="56338" name="Rectangle 62"/>
          <p:cNvSpPr>
            <a:spLocks/>
          </p:cNvSpPr>
          <p:nvPr/>
        </p:nvSpPr>
        <p:spPr bwMode="auto">
          <a:xfrm>
            <a:off x="1346200" y="4386263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39" name="Rectangle 64"/>
          <p:cNvSpPr>
            <a:spLocks/>
          </p:cNvSpPr>
          <p:nvPr/>
        </p:nvSpPr>
        <p:spPr bwMode="auto">
          <a:xfrm>
            <a:off x="2667000" y="4386263"/>
            <a:ext cx="6619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40" name="Rectangle 65"/>
          <p:cNvSpPr>
            <a:spLocks/>
          </p:cNvSpPr>
          <p:nvPr/>
        </p:nvSpPr>
        <p:spPr bwMode="auto">
          <a:xfrm>
            <a:off x="3311525" y="4341813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vlan1</a:t>
            </a:r>
          </a:p>
        </p:txBody>
      </p:sp>
      <p:sp>
        <p:nvSpPr>
          <p:cNvPr id="56341" name="Rectangle 66"/>
          <p:cNvSpPr>
            <a:spLocks/>
          </p:cNvSpPr>
          <p:nvPr/>
        </p:nvSpPr>
        <p:spPr bwMode="auto">
          <a:xfrm>
            <a:off x="3989388" y="4386263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42" name="Rectangle 67"/>
          <p:cNvSpPr>
            <a:spLocks/>
          </p:cNvSpPr>
          <p:nvPr/>
        </p:nvSpPr>
        <p:spPr bwMode="auto">
          <a:xfrm>
            <a:off x="4686300" y="4386263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43" name="Rectangle 68"/>
          <p:cNvSpPr>
            <a:spLocks/>
          </p:cNvSpPr>
          <p:nvPr/>
        </p:nvSpPr>
        <p:spPr bwMode="auto">
          <a:xfrm>
            <a:off x="5319713" y="4386263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44" name="Rectangle 69"/>
          <p:cNvSpPr>
            <a:spLocks/>
          </p:cNvSpPr>
          <p:nvPr/>
        </p:nvSpPr>
        <p:spPr bwMode="auto">
          <a:xfrm>
            <a:off x="5980113" y="4386263"/>
            <a:ext cx="661987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45" name="Rectangle 70"/>
          <p:cNvSpPr>
            <a:spLocks/>
          </p:cNvSpPr>
          <p:nvPr/>
        </p:nvSpPr>
        <p:spPr bwMode="auto">
          <a:xfrm>
            <a:off x="6642100" y="4386263"/>
            <a:ext cx="660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*</a:t>
            </a:r>
          </a:p>
        </p:txBody>
      </p:sp>
      <p:sp>
        <p:nvSpPr>
          <p:cNvPr id="56346" name="Rectangle 71"/>
          <p:cNvSpPr>
            <a:spLocks/>
          </p:cNvSpPr>
          <p:nvPr/>
        </p:nvSpPr>
        <p:spPr bwMode="auto">
          <a:xfrm>
            <a:off x="7400925" y="4054475"/>
            <a:ext cx="660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port6, </a:t>
            </a:r>
          </a:p>
          <a:p>
            <a:r>
              <a:rPr lang="en-US" sz="1700">
                <a:latin typeface="Calibri" charset="0"/>
                <a:cs typeface="Gill Sans" charset="0"/>
              </a:rPr>
              <a:t>port7,</a:t>
            </a:r>
          </a:p>
          <a:p>
            <a:r>
              <a:rPr lang="en-US" sz="1700">
                <a:latin typeface="Calibri" charset="0"/>
                <a:cs typeface="Gill Sans" charset="0"/>
              </a:rPr>
              <a:t>port9</a:t>
            </a:r>
          </a:p>
        </p:txBody>
      </p:sp>
      <p:sp>
        <p:nvSpPr>
          <p:cNvPr id="56347" name="Rectangle 63"/>
          <p:cNvSpPr>
            <a:spLocks/>
          </p:cNvSpPr>
          <p:nvPr/>
        </p:nvSpPr>
        <p:spPr bwMode="auto">
          <a:xfrm>
            <a:off x="1939925" y="4351338"/>
            <a:ext cx="8683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latin typeface="Calibri" charset="0"/>
                <a:cs typeface="Gill Sans" charset="0"/>
              </a:rPr>
              <a:t>00:1f..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111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/>
          </p:cNvSpPr>
          <p:nvPr/>
        </p:nvSpPr>
        <p:spPr bwMode="auto">
          <a:xfrm>
            <a:off x="465138" y="1785938"/>
            <a:ext cx="3892550" cy="4572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88899" dir="3600021" algn="ctr" rotWithShape="0">
              <a:srgbClr val="000000">
                <a:alpha val="54999"/>
              </a:srgbClr>
            </a:outerShdw>
          </a:effec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223838"/>
            <a:ext cx="7805737" cy="12223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300">
                <a:latin typeface="Calibri" charset="0"/>
              </a:rPr>
              <a:t>Centralized vs Distributed Control</a:t>
            </a:r>
            <a:br>
              <a:rPr lang="en-US" sz="4300">
                <a:latin typeface="Calibri" charset="0"/>
              </a:rPr>
            </a:br>
            <a:r>
              <a:rPr lang="en-US" sz="2000">
                <a:solidFill>
                  <a:srgbClr val="163F88"/>
                </a:solidFill>
                <a:latin typeface="Calibri" charset="0"/>
              </a:rPr>
              <a:t>Both models are possible with OpenFlow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0" y="1770063"/>
            <a:ext cx="3759200" cy="55403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2700">
                <a:latin typeface="Calibri" charset="0"/>
              </a:rPr>
              <a:t>Centralized Control</a:t>
            </a:r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1027113" y="3429000"/>
            <a:ext cx="1358900" cy="465138"/>
            <a:chOff x="0" y="0"/>
            <a:chExt cx="1217" cy="416"/>
          </a:xfrm>
        </p:grpSpPr>
        <p:sp>
          <p:nvSpPr>
            <p:cNvPr id="58418" name="AutoShape 5"/>
            <p:cNvSpPr>
              <a:spLocks/>
            </p:cNvSpPr>
            <p:nvPr/>
          </p:nvSpPr>
          <p:spPr bwMode="auto">
            <a:xfrm>
              <a:off x="0" y="0"/>
              <a:ext cx="1176" cy="416"/>
            </a:xfrm>
            <a:prstGeom prst="roundRect">
              <a:avLst>
                <a:gd name="adj" fmla="val 14940"/>
              </a:avLst>
            </a:prstGeom>
            <a:solidFill>
              <a:srgbClr val="BBE0E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8419" name="Rectangle 6"/>
            <p:cNvSpPr>
              <a:spLocks/>
            </p:cNvSpPr>
            <p:nvPr/>
          </p:nvSpPr>
          <p:spPr bwMode="auto">
            <a:xfrm>
              <a:off x="353" y="22"/>
              <a:ext cx="864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57797" bIns="0"/>
            <a:lstStyle/>
            <a:p>
              <a:pPr marL="38100"/>
              <a:r>
                <a:rPr lang="en-US" sz="1300">
                  <a:solidFill>
                    <a:srgbClr val="163F88"/>
                  </a:solidFill>
                  <a:latin typeface="Tahoma" charset="0"/>
                  <a:cs typeface="Tahoma" charset="0"/>
                  <a:sym typeface="Tahoma" charset="0"/>
                </a:rPr>
                <a:t>OpenFlow </a:t>
              </a:r>
            </a:p>
            <a:p>
              <a:pPr marL="38100"/>
              <a:r>
                <a:rPr lang="en-US" sz="1300">
                  <a:solidFill>
                    <a:srgbClr val="163F88"/>
                  </a:solidFill>
                  <a:latin typeface="Tahoma" charset="0"/>
                  <a:cs typeface="Tahoma" charset="0"/>
                  <a:sym typeface="Tahoma" charset="0"/>
                </a:rPr>
                <a:t>Switch</a:t>
              </a:r>
            </a:p>
          </p:txBody>
        </p:sp>
        <p:pic>
          <p:nvPicPr>
            <p:cNvPr id="58420" name="Picture 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34"/>
              <a:ext cx="3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373" name="Group 8"/>
          <p:cNvGrpSpPr>
            <a:grpSpLocks/>
          </p:cNvGrpSpPr>
          <p:nvPr/>
        </p:nvGrpSpPr>
        <p:grpSpPr bwMode="auto">
          <a:xfrm>
            <a:off x="1795463" y="5589588"/>
            <a:ext cx="1357312" cy="465137"/>
            <a:chOff x="0" y="0"/>
            <a:chExt cx="1217" cy="416"/>
          </a:xfrm>
        </p:grpSpPr>
        <p:sp>
          <p:nvSpPr>
            <p:cNvPr id="58415" name="AutoShape 9"/>
            <p:cNvSpPr>
              <a:spLocks/>
            </p:cNvSpPr>
            <p:nvPr/>
          </p:nvSpPr>
          <p:spPr bwMode="auto">
            <a:xfrm>
              <a:off x="0" y="0"/>
              <a:ext cx="1176" cy="416"/>
            </a:xfrm>
            <a:prstGeom prst="roundRect">
              <a:avLst>
                <a:gd name="adj" fmla="val 14940"/>
              </a:avLst>
            </a:prstGeom>
            <a:solidFill>
              <a:srgbClr val="BBE0E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8416" name="Rectangle 10"/>
            <p:cNvSpPr>
              <a:spLocks/>
            </p:cNvSpPr>
            <p:nvPr/>
          </p:nvSpPr>
          <p:spPr bwMode="auto">
            <a:xfrm>
              <a:off x="353" y="22"/>
              <a:ext cx="864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57797" bIns="0"/>
            <a:lstStyle/>
            <a:p>
              <a:pPr marL="38100"/>
              <a:r>
                <a:rPr lang="en-US" sz="1300">
                  <a:solidFill>
                    <a:srgbClr val="163F88"/>
                  </a:solidFill>
                  <a:latin typeface="Tahoma" charset="0"/>
                  <a:cs typeface="Tahoma" charset="0"/>
                  <a:sym typeface="Tahoma" charset="0"/>
                </a:rPr>
                <a:t>OpenFlow </a:t>
              </a:r>
            </a:p>
            <a:p>
              <a:pPr marL="38100"/>
              <a:r>
                <a:rPr lang="en-US" sz="1300">
                  <a:solidFill>
                    <a:srgbClr val="163F88"/>
                  </a:solidFill>
                  <a:latin typeface="Tahoma" charset="0"/>
                  <a:cs typeface="Tahoma" charset="0"/>
                  <a:sym typeface="Tahoma" charset="0"/>
                </a:rPr>
                <a:t>Switch</a:t>
              </a:r>
            </a:p>
          </p:txBody>
        </p:sp>
        <p:pic>
          <p:nvPicPr>
            <p:cNvPr id="58417" name="Picture 1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34"/>
              <a:ext cx="3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374" name="Group 12"/>
          <p:cNvGrpSpPr>
            <a:grpSpLocks/>
          </p:cNvGrpSpPr>
          <p:nvPr/>
        </p:nvGrpSpPr>
        <p:grpSpPr bwMode="auto">
          <a:xfrm>
            <a:off x="758825" y="4660900"/>
            <a:ext cx="1358900" cy="465138"/>
            <a:chOff x="0" y="0"/>
            <a:chExt cx="1217" cy="416"/>
          </a:xfrm>
        </p:grpSpPr>
        <p:sp>
          <p:nvSpPr>
            <p:cNvPr id="58412" name="AutoShape 13"/>
            <p:cNvSpPr>
              <a:spLocks/>
            </p:cNvSpPr>
            <p:nvPr/>
          </p:nvSpPr>
          <p:spPr bwMode="auto">
            <a:xfrm>
              <a:off x="0" y="0"/>
              <a:ext cx="1176" cy="416"/>
            </a:xfrm>
            <a:prstGeom prst="roundRect">
              <a:avLst>
                <a:gd name="adj" fmla="val 14940"/>
              </a:avLst>
            </a:prstGeom>
            <a:solidFill>
              <a:srgbClr val="BBE0E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8413" name="Rectangle 14"/>
            <p:cNvSpPr>
              <a:spLocks/>
            </p:cNvSpPr>
            <p:nvPr/>
          </p:nvSpPr>
          <p:spPr bwMode="auto">
            <a:xfrm>
              <a:off x="353" y="22"/>
              <a:ext cx="864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57797" bIns="0"/>
            <a:lstStyle/>
            <a:p>
              <a:pPr marL="38100"/>
              <a:r>
                <a:rPr lang="en-US" sz="1300">
                  <a:solidFill>
                    <a:srgbClr val="163F88"/>
                  </a:solidFill>
                  <a:latin typeface="Tahoma" charset="0"/>
                  <a:cs typeface="Tahoma" charset="0"/>
                  <a:sym typeface="Tahoma" charset="0"/>
                </a:rPr>
                <a:t>OpenFlow </a:t>
              </a:r>
            </a:p>
            <a:p>
              <a:pPr marL="38100"/>
              <a:r>
                <a:rPr lang="en-US" sz="1300">
                  <a:solidFill>
                    <a:srgbClr val="163F88"/>
                  </a:solidFill>
                  <a:latin typeface="Tahoma" charset="0"/>
                  <a:cs typeface="Tahoma" charset="0"/>
                  <a:sym typeface="Tahoma" charset="0"/>
                </a:rPr>
                <a:t>Switch</a:t>
              </a:r>
            </a:p>
          </p:txBody>
        </p:sp>
        <p:pic>
          <p:nvPicPr>
            <p:cNvPr id="58414" name="Picture 1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34"/>
              <a:ext cx="3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375" name="Group 16"/>
          <p:cNvGrpSpPr>
            <a:grpSpLocks/>
          </p:cNvGrpSpPr>
          <p:nvPr/>
        </p:nvGrpSpPr>
        <p:grpSpPr bwMode="auto">
          <a:xfrm>
            <a:off x="3044825" y="2759075"/>
            <a:ext cx="911225" cy="911225"/>
            <a:chOff x="0" y="0"/>
            <a:chExt cx="816" cy="816"/>
          </a:xfrm>
        </p:grpSpPr>
        <p:pic>
          <p:nvPicPr>
            <p:cNvPr id="58411" name="Picture 1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376" name="Rectangle 18"/>
          <p:cNvSpPr>
            <a:spLocks/>
          </p:cNvSpPr>
          <p:nvPr/>
        </p:nvSpPr>
        <p:spPr bwMode="auto">
          <a:xfrm>
            <a:off x="2952750" y="2428875"/>
            <a:ext cx="938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latin typeface="Calibri" charset="0"/>
                <a:cs typeface="Gill Sans" charset="0"/>
              </a:rPr>
              <a:t>Controller</a:t>
            </a:r>
          </a:p>
        </p:txBody>
      </p:sp>
      <p:sp>
        <p:nvSpPr>
          <p:cNvPr id="58377" name="Line 19"/>
          <p:cNvSpPr>
            <a:spLocks noChangeShapeType="1"/>
          </p:cNvSpPr>
          <p:nvPr/>
        </p:nvSpPr>
        <p:spPr bwMode="auto">
          <a:xfrm flipH="1">
            <a:off x="2390775" y="3328988"/>
            <a:ext cx="739775" cy="330200"/>
          </a:xfrm>
          <a:prstGeom prst="line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78" name="Line 20"/>
          <p:cNvSpPr>
            <a:spLocks noChangeShapeType="1"/>
          </p:cNvSpPr>
          <p:nvPr/>
        </p:nvSpPr>
        <p:spPr bwMode="auto">
          <a:xfrm flipH="1">
            <a:off x="2125663" y="3603625"/>
            <a:ext cx="1095375" cy="1290638"/>
          </a:xfrm>
          <a:prstGeom prst="line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79" name="Line 21"/>
          <p:cNvSpPr>
            <a:spLocks noChangeShapeType="1"/>
          </p:cNvSpPr>
          <p:nvPr/>
        </p:nvSpPr>
        <p:spPr bwMode="auto">
          <a:xfrm flipH="1">
            <a:off x="2976563" y="3678238"/>
            <a:ext cx="409575" cy="1836737"/>
          </a:xfrm>
          <a:prstGeom prst="line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0" name="Line 22"/>
          <p:cNvSpPr>
            <a:spLocks noChangeShapeType="1"/>
          </p:cNvSpPr>
          <p:nvPr/>
        </p:nvSpPr>
        <p:spPr bwMode="auto">
          <a:xfrm flipH="1">
            <a:off x="1357313" y="3902075"/>
            <a:ext cx="42862" cy="758825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1" name="Line 23"/>
          <p:cNvSpPr>
            <a:spLocks noChangeShapeType="1"/>
          </p:cNvSpPr>
          <p:nvPr/>
        </p:nvSpPr>
        <p:spPr bwMode="auto">
          <a:xfrm>
            <a:off x="2003425" y="3911600"/>
            <a:ext cx="673100" cy="160655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44" name="Rectangle 24"/>
          <p:cNvSpPr>
            <a:spLocks/>
          </p:cNvSpPr>
          <p:nvPr/>
        </p:nvSpPr>
        <p:spPr bwMode="auto">
          <a:xfrm>
            <a:off x="4795838" y="1785938"/>
            <a:ext cx="3892550" cy="4572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88899" dir="3600021" algn="ctr" rotWithShape="0">
              <a:srgbClr val="000000">
                <a:alpha val="54999"/>
              </a:srgbClr>
            </a:outerShdw>
          </a:effec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8383" name="Rectangle 25"/>
          <p:cNvSpPr>
            <a:spLocks/>
          </p:cNvSpPr>
          <p:nvPr/>
        </p:nvSpPr>
        <p:spPr bwMode="auto">
          <a:xfrm>
            <a:off x="4857750" y="1785938"/>
            <a:ext cx="37592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spcBef>
                <a:spcPts val="1688"/>
              </a:spcBef>
            </a:pPr>
            <a:r>
              <a:rPr lang="en-US" sz="2700">
                <a:latin typeface="Calibri" charset="0"/>
                <a:cs typeface="Gill Sans" charset="0"/>
              </a:rPr>
              <a:t>Distributed Control</a:t>
            </a:r>
          </a:p>
        </p:txBody>
      </p:sp>
      <p:grpSp>
        <p:nvGrpSpPr>
          <p:cNvPr id="58384" name="Group 26"/>
          <p:cNvGrpSpPr>
            <a:grpSpLocks/>
          </p:cNvGrpSpPr>
          <p:nvPr/>
        </p:nvGrpSpPr>
        <p:grpSpPr bwMode="auto">
          <a:xfrm>
            <a:off x="5357813" y="3429000"/>
            <a:ext cx="1358900" cy="465138"/>
            <a:chOff x="0" y="0"/>
            <a:chExt cx="1217" cy="416"/>
          </a:xfrm>
        </p:grpSpPr>
        <p:sp>
          <p:nvSpPr>
            <p:cNvPr id="58408" name="AutoShape 27"/>
            <p:cNvSpPr>
              <a:spLocks/>
            </p:cNvSpPr>
            <p:nvPr/>
          </p:nvSpPr>
          <p:spPr bwMode="auto">
            <a:xfrm>
              <a:off x="0" y="0"/>
              <a:ext cx="1176" cy="416"/>
            </a:xfrm>
            <a:prstGeom prst="roundRect">
              <a:avLst>
                <a:gd name="adj" fmla="val 14940"/>
              </a:avLst>
            </a:prstGeom>
            <a:solidFill>
              <a:srgbClr val="BBE0E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8409" name="Rectangle 28"/>
            <p:cNvSpPr>
              <a:spLocks/>
            </p:cNvSpPr>
            <p:nvPr/>
          </p:nvSpPr>
          <p:spPr bwMode="auto">
            <a:xfrm>
              <a:off x="353" y="22"/>
              <a:ext cx="864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57797" bIns="0"/>
            <a:lstStyle/>
            <a:p>
              <a:pPr marL="38100"/>
              <a:r>
                <a:rPr lang="en-US" sz="1300">
                  <a:solidFill>
                    <a:srgbClr val="163F88"/>
                  </a:solidFill>
                  <a:latin typeface="Tahoma" charset="0"/>
                  <a:cs typeface="Tahoma" charset="0"/>
                  <a:sym typeface="Tahoma" charset="0"/>
                </a:rPr>
                <a:t>OpenFlow </a:t>
              </a:r>
            </a:p>
            <a:p>
              <a:pPr marL="38100"/>
              <a:r>
                <a:rPr lang="en-US" sz="1300">
                  <a:solidFill>
                    <a:srgbClr val="163F88"/>
                  </a:solidFill>
                  <a:latin typeface="Tahoma" charset="0"/>
                  <a:cs typeface="Tahoma" charset="0"/>
                  <a:sym typeface="Tahoma" charset="0"/>
                </a:rPr>
                <a:t>Switch</a:t>
              </a:r>
            </a:p>
          </p:txBody>
        </p:sp>
        <p:pic>
          <p:nvPicPr>
            <p:cNvPr id="58410" name="Picture 2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34"/>
              <a:ext cx="3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385" name="Group 30"/>
          <p:cNvGrpSpPr>
            <a:grpSpLocks/>
          </p:cNvGrpSpPr>
          <p:nvPr/>
        </p:nvGrpSpPr>
        <p:grpSpPr bwMode="auto">
          <a:xfrm>
            <a:off x="6126163" y="5589588"/>
            <a:ext cx="1357312" cy="465137"/>
            <a:chOff x="0" y="0"/>
            <a:chExt cx="1217" cy="416"/>
          </a:xfrm>
        </p:grpSpPr>
        <p:sp>
          <p:nvSpPr>
            <p:cNvPr id="58405" name="AutoShape 31"/>
            <p:cNvSpPr>
              <a:spLocks/>
            </p:cNvSpPr>
            <p:nvPr/>
          </p:nvSpPr>
          <p:spPr bwMode="auto">
            <a:xfrm>
              <a:off x="0" y="0"/>
              <a:ext cx="1176" cy="416"/>
            </a:xfrm>
            <a:prstGeom prst="roundRect">
              <a:avLst>
                <a:gd name="adj" fmla="val 14940"/>
              </a:avLst>
            </a:prstGeom>
            <a:solidFill>
              <a:srgbClr val="BBE0E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8406" name="Rectangle 32"/>
            <p:cNvSpPr>
              <a:spLocks/>
            </p:cNvSpPr>
            <p:nvPr/>
          </p:nvSpPr>
          <p:spPr bwMode="auto">
            <a:xfrm>
              <a:off x="353" y="22"/>
              <a:ext cx="864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57797" bIns="0"/>
            <a:lstStyle/>
            <a:p>
              <a:pPr marL="38100"/>
              <a:r>
                <a:rPr lang="en-US" sz="1300">
                  <a:solidFill>
                    <a:srgbClr val="163F88"/>
                  </a:solidFill>
                  <a:latin typeface="Tahoma" charset="0"/>
                  <a:cs typeface="Tahoma" charset="0"/>
                  <a:sym typeface="Tahoma" charset="0"/>
                </a:rPr>
                <a:t>OpenFlow </a:t>
              </a:r>
            </a:p>
            <a:p>
              <a:pPr marL="38100"/>
              <a:r>
                <a:rPr lang="en-US" sz="1300">
                  <a:solidFill>
                    <a:srgbClr val="163F88"/>
                  </a:solidFill>
                  <a:latin typeface="Tahoma" charset="0"/>
                  <a:cs typeface="Tahoma" charset="0"/>
                  <a:sym typeface="Tahoma" charset="0"/>
                </a:rPr>
                <a:t>Switch</a:t>
              </a:r>
            </a:p>
          </p:txBody>
        </p:sp>
        <p:pic>
          <p:nvPicPr>
            <p:cNvPr id="58407" name="Picture 3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34"/>
              <a:ext cx="3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386" name="Group 34"/>
          <p:cNvGrpSpPr>
            <a:grpSpLocks/>
          </p:cNvGrpSpPr>
          <p:nvPr/>
        </p:nvGrpSpPr>
        <p:grpSpPr bwMode="auto">
          <a:xfrm>
            <a:off x="5089525" y="4660900"/>
            <a:ext cx="1358900" cy="465138"/>
            <a:chOff x="0" y="0"/>
            <a:chExt cx="1217" cy="416"/>
          </a:xfrm>
        </p:grpSpPr>
        <p:sp>
          <p:nvSpPr>
            <p:cNvPr id="58402" name="AutoShape 35"/>
            <p:cNvSpPr>
              <a:spLocks/>
            </p:cNvSpPr>
            <p:nvPr/>
          </p:nvSpPr>
          <p:spPr bwMode="auto">
            <a:xfrm>
              <a:off x="0" y="0"/>
              <a:ext cx="1176" cy="416"/>
            </a:xfrm>
            <a:prstGeom prst="roundRect">
              <a:avLst>
                <a:gd name="adj" fmla="val 14940"/>
              </a:avLst>
            </a:prstGeom>
            <a:solidFill>
              <a:srgbClr val="BBE0E3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8403" name="Rectangle 36"/>
            <p:cNvSpPr>
              <a:spLocks/>
            </p:cNvSpPr>
            <p:nvPr/>
          </p:nvSpPr>
          <p:spPr bwMode="auto">
            <a:xfrm>
              <a:off x="353" y="22"/>
              <a:ext cx="864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57797" bIns="0"/>
            <a:lstStyle/>
            <a:p>
              <a:pPr marL="38100"/>
              <a:r>
                <a:rPr lang="en-US" sz="1300">
                  <a:solidFill>
                    <a:srgbClr val="163F88"/>
                  </a:solidFill>
                  <a:latin typeface="Tahoma" charset="0"/>
                  <a:cs typeface="Tahoma" charset="0"/>
                  <a:sym typeface="Tahoma" charset="0"/>
                </a:rPr>
                <a:t>OpenFlow </a:t>
              </a:r>
            </a:p>
            <a:p>
              <a:pPr marL="38100"/>
              <a:r>
                <a:rPr lang="en-US" sz="1300">
                  <a:solidFill>
                    <a:srgbClr val="163F88"/>
                  </a:solidFill>
                  <a:latin typeface="Tahoma" charset="0"/>
                  <a:cs typeface="Tahoma" charset="0"/>
                  <a:sym typeface="Tahoma" charset="0"/>
                </a:rPr>
                <a:t>Switch</a:t>
              </a:r>
            </a:p>
          </p:txBody>
        </p:sp>
        <p:pic>
          <p:nvPicPr>
            <p:cNvPr id="58404" name="Picture 3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34"/>
              <a:ext cx="37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387" name="Group 38"/>
          <p:cNvGrpSpPr>
            <a:grpSpLocks/>
          </p:cNvGrpSpPr>
          <p:nvPr/>
        </p:nvGrpSpPr>
        <p:grpSpPr bwMode="auto">
          <a:xfrm>
            <a:off x="6126163" y="2643188"/>
            <a:ext cx="677862" cy="669925"/>
            <a:chOff x="0" y="0"/>
            <a:chExt cx="608" cy="600"/>
          </a:xfrm>
        </p:grpSpPr>
        <p:pic>
          <p:nvPicPr>
            <p:cNvPr id="58401" name="Picture 3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388" name="Rectangle 40"/>
          <p:cNvSpPr>
            <a:spLocks/>
          </p:cNvSpPr>
          <p:nvPr/>
        </p:nvSpPr>
        <p:spPr bwMode="auto">
          <a:xfrm>
            <a:off x="5980113" y="2376488"/>
            <a:ext cx="7842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500">
                <a:latin typeface="Calibri" charset="0"/>
                <a:cs typeface="Gill Sans" charset="0"/>
              </a:rPr>
              <a:t>Controller</a:t>
            </a:r>
          </a:p>
        </p:txBody>
      </p:sp>
      <p:sp>
        <p:nvSpPr>
          <p:cNvPr id="58389" name="Line 41"/>
          <p:cNvSpPr>
            <a:spLocks noChangeShapeType="1"/>
          </p:cNvSpPr>
          <p:nvPr/>
        </p:nvSpPr>
        <p:spPr bwMode="auto">
          <a:xfrm flipH="1">
            <a:off x="6045200" y="3205163"/>
            <a:ext cx="185738" cy="192087"/>
          </a:xfrm>
          <a:prstGeom prst="line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0" name="Line 42"/>
          <p:cNvSpPr>
            <a:spLocks noChangeShapeType="1"/>
          </p:cNvSpPr>
          <p:nvPr/>
        </p:nvSpPr>
        <p:spPr bwMode="auto">
          <a:xfrm flipH="1">
            <a:off x="5688013" y="3902075"/>
            <a:ext cx="42862" cy="758825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1" name="Line 43"/>
          <p:cNvSpPr>
            <a:spLocks noChangeShapeType="1"/>
          </p:cNvSpPr>
          <p:nvPr/>
        </p:nvSpPr>
        <p:spPr bwMode="auto">
          <a:xfrm>
            <a:off x="6330950" y="3911600"/>
            <a:ext cx="671513" cy="160655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2" name="Rectangle 44"/>
          <p:cNvSpPr>
            <a:spLocks/>
          </p:cNvSpPr>
          <p:nvPr/>
        </p:nvSpPr>
        <p:spPr bwMode="auto">
          <a:xfrm>
            <a:off x="6751638" y="3817938"/>
            <a:ext cx="7826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500">
                <a:latin typeface="Calibri" charset="0"/>
                <a:cs typeface="Gill Sans" charset="0"/>
              </a:rPr>
              <a:t>Controller</a:t>
            </a:r>
          </a:p>
        </p:txBody>
      </p:sp>
      <p:sp>
        <p:nvSpPr>
          <p:cNvPr id="58393" name="Line 45"/>
          <p:cNvSpPr>
            <a:spLocks noChangeShapeType="1"/>
          </p:cNvSpPr>
          <p:nvPr/>
        </p:nvSpPr>
        <p:spPr bwMode="auto">
          <a:xfrm flipH="1">
            <a:off x="6426200" y="4430713"/>
            <a:ext cx="623888" cy="414337"/>
          </a:xfrm>
          <a:prstGeom prst="line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8394" name="Group 46"/>
          <p:cNvGrpSpPr>
            <a:grpSpLocks/>
          </p:cNvGrpSpPr>
          <p:nvPr/>
        </p:nvGrpSpPr>
        <p:grpSpPr bwMode="auto">
          <a:xfrm>
            <a:off x="7697788" y="5000625"/>
            <a:ext cx="677862" cy="669925"/>
            <a:chOff x="0" y="0"/>
            <a:chExt cx="608" cy="600"/>
          </a:xfrm>
        </p:grpSpPr>
        <p:pic>
          <p:nvPicPr>
            <p:cNvPr id="58400" name="Picture 4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395" name="Rectangle 48"/>
          <p:cNvSpPr>
            <a:spLocks/>
          </p:cNvSpPr>
          <p:nvPr/>
        </p:nvSpPr>
        <p:spPr bwMode="auto">
          <a:xfrm>
            <a:off x="7554913" y="4737100"/>
            <a:ext cx="7842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500">
                <a:latin typeface="Calibri" charset="0"/>
                <a:cs typeface="Gill Sans" charset="0"/>
              </a:rPr>
              <a:t>Controller</a:t>
            </a:r>
          </a:p>
        </p:txBody>
      </p:sp>
      <p:sp>
        <p:nvSpPr>
          <p:cNvPr id="58396" name="Line 49"/>
          <p:cNvSpPr>
            <a:spLocks noChangeShapeType="1"/>
          </p:cNvSpPr>
          <p:nvPr/>
        </p:nvSpPr>
        <p:spPr bwMode="auto">
          <a:xfrm flipH="1">
            <a:off x="7481888" y="5562600"/>
            <a:ext cx="319087" cy="257175"/>
          </a:xfrm>
          <a:prstGeom prst="line">
            <a:avLst/>
          </a:prstGeom>
          <a:noFill/>
          <a:ln w="38100" cap="rnd">
            <a:solidFill>
              <a:srgbClr val="FF66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8397" name="Group 50"/>
          <p:cNvGrpSpPr>
            <a:grpSpLocks/>
          </p:cNvGrpSpPr>
          <p:nvPr/>
        </p:nvGrpSpPr>
        <p:grpSpPr bwMode="auto">
          <a:xfrm>
            <a:off x="6911975" y="4054475"/>
            <a:ext cx="677863" cy="669925"/>
            <a:chOff x="0" y="0"/>
            <a:chExt cx="608" cy="600"/>
          </a:xfrm>
        </p:grpSpPr>
        <p:pic>
          <p:nvPicPr>
            <p:cNvPr id="58399" name="Picture 5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08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934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/>
          </p:cNvSpPr>
          <p:nvPr/>
        </p:nvSpPr>
        <p:spPr bwMode="auto">
          <a:xfrm>
            <a:off x="465138" y="1785938"/>
            <a:ext cx="3892550" cy="4572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88899" dir="3600021" algn="ctr" rotWithShape="0">
              <a:srgbClr val="000000">
                <a:alpha val="54999"/>
              </a:srgbClr>
            </a:outerShdw>
          </a:effec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223838"/>
            <a:ext cx="7805737" cy="1222375"/>
          </a:xfrm>
        </p:spPr>
        <p:txBody>
          <a:bodyPr/>
          <a:lstStyle/>
          <a:p>
            <a:pPr eaLnBrk="1" hangingPunct="1"/>
            <a:r>
              <a:rPr lang="en-US" sz="4100">
                <a:latin typeface="Calibri" charset="0"/>
              </a:rPr>
              <a:t>Flow Routing vs. Aggregation</a:t>
            </a:r>
            <a:br>
              <a:rPr lang="en-US" sz="4100">
                <a:latin typeface="Calibri" charset="0"/>
              </a:rPr>
            </a:br>
            <a:r>
              <a:rPr lang="en-US" sz="2200">
                <a:solidFill>
                  <a:srgbClr val="163F88"/>
                </a:solidFill>
                <a:latin typeface="Calibri" charset="0"/>
              </a:rPr>
              <a:t>Both models are possible with OpenFlow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488" y="1911350"/>
            <a:ext cx="3581400" cy="43656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sz="2800">
                <a:latin typeface="Calibri" charset="0"/>
              </a:rPr>
              <a:t>Flow-Based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sz="2200">
              <a:latin typeface="Calibri" charset="0"/>
            </a:endParaRPr>
          </a:p>
          <a:p>
            <a:pPr eaLnBrk="1" hangingPunct="1">
              <a:spcBef>
                <a:spcPct val="0"/>
              </a:spcBef>
              <a:buSzPct val="125000"/>
              <a:buFontTx/>
              <a:buChar char="•"/>
            </a:pPr>
            <a:r>
              <a:rPr lang="en-US" sz="2200">
                <a:latin typeface="Calibri" charset="0"/>
              </a:rPr>
              <a:t>Every flow is individually set up by controller</a:t>
            </a:r>
          </a:p>
          <a:p>
            <a:pPr eaLnBrk="1" hangingPunct="1">
              <a:spcBef>
                <a:spcPct val="0"/>
              </a:spcBef>
              <a:buSzPct val="125000"/>
              <a:buFontTx/>
              <a:buChar char="•"/>
            </a:pPr>
            <a:r>
              <a:rPr lang="en-US" sz="2200">
                <a:latin typeface="Calibri" charset="0"/>
              </a:rPr>
              <a:t>Exact-match flow entries</a:t>
            </a:r>
          </a:p>
          <a:p>
            <a:pPr eaLnBrk="1" hangingPunct="1">
              <a:spcBef>
                <a:spcPct val="0"/>
              </a:spcBef>
              <a:buSzPct val="125000"/>
              <a:buFontTx/>
              <a:buChar char="•"/>
            </a:pPr>
            <a:r>
              <a:rPr lang="en-US" sz="2200">
                <a:latin typeface="Calibri" charset="0"/>
              </a:rPr>
              <a:t>Flow table contains one entry per flow</a:t>
            </a:r>
          </a:p>
          <a:p>
            <a:pPr eaLnBrk="1" hangingPunct="1">
              <a:spcBef>
                <a:spcPct val="0"/>
              </a:spcBef>
              <a:buSzPct val="125000"/>
              <a:buFontTx/>
              <a:buChar char="•"/>
            </a:pPr>
            <a:r>
              <a:rPr lang="en-US" sz="2200">
                <a:latin typeface="Calibri" charset="0"/>
              </a:rPr>
              <a:t>Good for fine grain control, e.g. campus networks</a:t>
            </a:r>
          </a:p>
        </p:txBody>
      </p:sp>
      <p:sp>
        <p:nvSpPr>
          <p:cNvPr id="57348" name="Rectangle 4"/>
          <p:cNvSpPr>
            <a:spLocks/>
          </p:cNvSpPr>
          <p:nvPr/>
        </p:nvSpPr>
        <p:spPr bwMode="auto">
          <a:xfrm>
            <a:off x="4795838" y="1785938"/>
            <a:ext cx="3892550" cy="4572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88899" dir="3600021" algn="ctr" rotWithShape="0">
              <a:srgbClr val="000000">
                <a:alpha val="54999"/>
              </a:srgbClr>
            </a:outerShdw>
          </a:effec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7349" name="Rectangle 5"/>
          <p:cNvSpPr>
            <a:spLocks/>
          </p:cNvSpPr>
          <p:nvPr/>
        </p:nvSpPr>
        <p:spPr bwMode="auto">
          <a:xfrm>
            <a:off x="4929188" y="1911350"/>
            <a:ext cx="3581400" cy="436562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ea typeface="Gill Sans" charset="0"/>
                <a:cs typeface="Gill Sans" charset="0"/>
              </a:rPr>
              <a:t>  Aggregated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>
              <a:latin typeface="+mn-lt"/>
              <a:ea typeface="Gill Sans" charset="0"/>
              <a:cs typeface="Gill Sans" charset="0"/>
            </a:endParaRPr>
          </a:p>
          <a:p>
            <a:pPr marL="341313" indent="-341313" fontAlgn="auto">
              <a:spcBef>
                <a:spcPts val="0"/>
              </a:spcBef>
              <a:spcAft>
                <a:spcPts val="0"/>
              </a:spcAft>
              <a:buSzPct val="125000"/>
              <a:buFont typeface="Gill Sans" charset="0"/>
              <a:buChar char="•"/>
              <a:defRPr/>
            </a:pPr>
            <a:r>
              <a:rPr lang="en-US" sz="2200" dirty="0">
                <a:latin typeface="+mn-lt"/>
                <a:ea typeface="Gill Sans" charset="0"/>
                <a:cs typeface="Gill Sans" charset="0"/>
              </a:rPr>
              <a:t>One flow entry covers large groups of flows</a:t>
            </a:r>
          </a:p>
          <a:p>
            <a:pPr marL="341313" indent="-341313" fontAlgn="auto">
              <a:spcBef>
                <a:spcPts val="0"/>
              </a:spcBef>
              <a:spcAft>
                <a:spcPts val="0"/>
              </a:spcAft>
              <a:buSzPct val="125000"/>
              <a:buFont typeface="Gill Sans" charset="0"/>
              <a:buChar char="•"/>
              <a:defRPr/>
            </a:pPr>
            <a:r>
              <a:rPr lang="en-US" sz="2200" dirty="0">
                <a:latin typeface="+mn-lt"/>
                <a:ea typeface="Gill Sans" charset="0"/>
                <a:cs typeface="Gill Sans" charset="0"/>
              </a:rPr>
              <a:t>Wildcard flow entries</a:t>
            </a:r>
          </a:p>
          <a:p>
            <a:pPr marL="341313" indent="-341313" fontAlgn="auto">
              <a:spcBef>
                <a:spcPts val="0"/>
              </a:spcBef>
              <a:spcAft>
                <a:spcPts val="0"/>
              </a:spcAft>
              <a:buSzPct val="125000"/>
              <a:buFont typeface="Gill Sans" charset="0"/>
              <a:buChar char="•"/>
              <a:defRPr/>
            </a:pPr>
            <a:r>
              <a:rPr lang="en-US" sz="2200" dirty="0">
                <a:latin typeface="+mn-lt"/>
                <a:ea typeface="Gill Sans" charset="0"/>
                <a:cs typeface="Gill Sans" charset="0"/>
              </a:rPr>
              <a:t>Flow table contains one entry per category of flows</a:t>
            </a:r>
          </a:p>
          <a:p>
            <a:pPr marL="341313" indent="-341313" fontAlgn="auto">
              <a:spcBef>
                <a:spcPts val="0"/>
              </a:spcBef>
              <a:spcAft>
                <a:spcPts val="0"/>
              </a:spcAft>
              <a:buSzPct val="125000"/>
              <a:buFont typeface="Gill Sans" charset="0"/>
              <a:buChar char="•"/>
              <a:defRPr/>
            </a:pPr>
            <a:r>
              <a:rPr lang="en-US" sz="2200" dirty="0">
                <a:latin typeface="+mn-lt"/>
                <a:ea typeface="Gill Sans" charset="0"/>
                <a:cs typeface="Gill Sans" charset="0"/>
              </a:rPr>
              <a:t>Good for large number of flows, e.g. backbone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092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/>
          </p:cNvSpPr>
          <p:nvPr/>
        </p:nvSpPr>
        <p:spPr bwMode="auto">
          <a:xfrm>
            <a:off x="465138" y="1785938"/>
            <a:ext cx="3892550" cy="4572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88899" dir="3600021" algn="ctr" rotWithShape="0">
              <a:srgbClr val="000000">
                <a:alpha val="54999"/>
              </a:srgbClr>
            </a:outerShdw>
          </a:effec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77863" y="223838"/>
            <a:ext cx="7805737" cy="12223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700">
                <a:latin typeface="Calibri" charset="0"/>
              </a:rPr>
              <a:t>Reactive vs. Proactive (pre-populated)</a:t>
            </a:r>
            <a:br>
              <a:rPr lang="en-US" sz="3700">
                <a:latin typeface="Calibri" charset="0"/>
              </a:rPr>
            </a:br>
            <a:r>
              <a:rPr lang="en-US" sz="2400">
                <a:solidFill>
                  <a:srgbClr val="163F88"/>
                </a:solidFill>
                <a:latin typeface="Calibri" charset="0"/>
              </a:rPr>
              <a:t>Both models are possible with OpenFlow</a:t>
            </a:r>
            <a:endParaRPr lang="en-US" sz="2000">
              <a:solidFill>
                <a:srgbClr val="163F88"/>
              </a:solidFill>
              <a:latin typeface="Calibri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488" y="1911350"/>
            <a:ext cx="3581400" cy="43656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SzPct val="125000"/>
              <a:buFont typeface="Arial" charset="0"/>
              <a:buNone/>
            </a:pPr>
            <a:r>
              <a:rPr lang="en-US" sz="2800">
                <a:latin typeface="Calibri" charset="0"/>
              </a:rPr>
              <a:t>Reactive</a:t>
            </a:r>
          </a:p>
          <a:p>
            <a:pPr eaLnBrk="1" hangingPunct="1">
              <a:spcBef>
                <a:spcPct val="0"/>
              </a:spcBef>
              <a:buSzPct val="125000"/>
              <a:buFont typeface="Arial" charset="0"/>
              <a:buNone/>
            </a:pPr>
            <a:endParaRPr lang="en-US" sz="2200">
              <a:latin typeface="Calibri" charset="0"/>
            </a:endParaRPr>
          </a:p>
          <a:p>
            <a:pPr eaLnBrk="1" hangingPunct="1">
              <a:spcBef>
                <a:spcPct val="0"/>
              </a:spcBef>
              <a:buSzPct val="125000"/>
              <a:buFontTx/>
              <a:buChar char="•"/>
            </a:pPr>
            <a:r>
              <a:rPr lang="en-US" sz="2200">
                <a:latin typeface="Calibri" charset="0"/>
              </a:rPr>
              <a:t>First packet of flow triggers controller to insert flow entries</a:t>
            </a:r>
          </a:p>
          <a:p>
            <a:pPr eaLnBrk="1" hangingPunct="1">
              <a:spcBef>
                <a:spcPct val="0"/>
              </a:spcBef>
              <a:buSzPct val="125000"/>
              <a:buFontTx/>
              <a:buChar char="•"/>
            </a:pPr>
            <a:r>
              <a:rPr lang="en-US" sz="2200">
                <a:latin typeface="Calibri" charset="0"/>
              </a:rPr>
              <a:t>Efficient use of flow table</a:t>
            </a:r>
          </a:p>
          <a:p>
            <a:pPr eaLnBrk="1" hangingPunct="1">
              <a:spcBef>
                <a:spcPct val="0"/>
              </a:spcBef>
              <a:buSzPct val="125000"/>
              <a:buFontTx/>
              <a:buChar char="•"/>
            </a:pPr>
            <a:r>
              <a:rPr lang="en-US" sz="2200">
                <a:latin typeface="Calibri" charset="0"/>
              </a:rPr>
              <a:t>Every flow incurs small additional flow setup time</a:t>
            </a:r>
          </a:p>
          <a:p>
            <a:pPr eaLnBrk="1" hangingPunct="1">
              <a:spcBef>
                <a:spcPct val="0"/>
              </a:spcBef>
              <a:buSzPct val="125000"/>
              <a:buFontTx/>
              <a:buChar char="•"/>
            </a:pPr>
            <a:r>
              <a:rPr lang="en-US" sz="2200">
                <a:latin typeface="Calibri" charset="0"/>
              </a:rPr>
              <a:t>If control connection lost, switch has limited utility</a:t>
            </a:r>
          </a:p>
        </p:txBody>
      </p:sp>
      <p:sp>
        <p:nvSpPr>
          <p:cNvPr id="58372" name="Rectangle 4"/>
          <p:cNvSpPr>
            <a:spLocks/>
          </p:cNvSpPr>
          <p:nvPr/>
        </p:nvSpPr>
        <p:spPr bwMode="auto">
          <a:xfrm>
            <a:off x="4795838" y="1785938"/>
            <a:ext cx="3892550" cy="4572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88899" dir="3600021" algn="ctr" rotWithShape="0">
              <a:srgbClr val="000000">
                <a:alpha val="54999"/>
              </a:srgbClr>
            </a:outerShdw>
          </a:effectLst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58373" name="Rectangle 5"/>
          <p:cNvSpPr>
            <a:spLocks/>
          </p:cNvSpPr>
          <p:nvPr/>
        </p:nvSpPr>
        <p:spPr bwMode="auto">
          <a:xfrm>
            <a:off x="4929188" y="1911350"/>
            <a:ext cx="3581400" cy="4365625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n-lt"/>
                <a:ea typeface="Gill Sans" charset="0"/>
                <a:cs typeface="Gill Sans" charset="0"/>
              </a:rPr>
              <a:t>Proactive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25000"/>
              <a:buFontTx/>
              <a:buChar char="•"/>
              <a:defRPr/>
            </a:pPr>
            <a:endParaRPr lang="en-US" sz="2200" dirty="0">
              <a:latin typeface="+mn-lt"/>
              <a:ea typeface="+mn-ea"/>
            </a:endParaRPr>
          </a:p>
          <a:p>
            <a:pPr marL="341313" indent="-341313" fontAlgn="auto">
              <a:spcBef>
                <a:spcPts val="0"/>
              </a:spcBef>
              <a:spcAft>
                <a:spcPts val="0"/>
              </a:spcAft>
              <a:buSzPct val="125000"/>
              <a:buFont typeface="Gill Sans" charset="0"/>
              <a:buChar char="•"/>
              <a:defRPr/>
            </a:pPr>
            <a:r>
              <a:rPr lang="en-US" sz="2200" dirty="0">
                <a:latin typeface="+mn-lt"/>
                <a:ea typeface="Gill Sans" charset="0"/>
                <a:cs typeface="Gill Sans" charset="0"/>
              </a:rPr>
              <a:t>Controller pre-populates flow table in switch</a:t>
            </a:r>
          </a:p>
          <a:p>
            <a:pPr marL="341313" indent="-341313" fontAlgn="auto">
              <a:spcBef>
                <a:spcPts val="0"/>
              </a:spcBef>
              <a:spcAft>
                <a:spcPts val="0"/>
              </a:spcAft>
              <a:buSzPct val="125000"/>
              <a:buFont typeface="Gill Sans" charset="0"/>
              <a:buChar char="•"/>
              <a:defRPr/>
            </a:pPr>
            <a:r>
              <a:rPr lang="en-US" sz="2200" dirty="0">
                <a:latin typeface="+mn-lt"/>
                <a:ea typeface="Gill Sans" charset="0"/>
                <a:cs typeface="Gill Sans" charset="0"/>
              </a:rPr>
              <a:t>Zero additional flow setup time</a:t>
            </a:r>
          </a:p>
          <a:p>
            <a:pPr marL="341313" indent="-341313" fontAlgn="auto">
              <a:spcBef>
                <a:spcPts val="0"/>
              </a:spcBef>
              <a:spcAft>
                <a:spcPts val="0"/>
              </a:spcAft>
              <a:buSzPct val="125000"/>
              <a:buFont typeface="Gill Sans" charset="0"/>
              <a:buChar char="•"/>
              <a:defRPr/>
            </a:pPr>
            <a:r>
              <a:rPr lang="en-US" sz="2200" dirty="0">
                <a:latin typeface="+mn-lt"/>
                <a:ea typeface="Gill Sans" charset="0"/>
                <a:cs typeface="Gill Sans" charset="0"/>
              </a:rPr>
              <a:t>Loss of control connection does not disrupt traffic</a:t>
            </a:r>
          </a:p>
          <a:p>
            <a:pPr marL="341313" indent="-341313" fontAlgn="auto">
              <a:spcBef>
                <a:spcPts val="0"/>
              </a:spcBef>
              <a:spcAft>
                <a:spcPts val="0"/>
              </a:spcAft>
              <a:buSzPct val="125000"/>
              <a:buFont typeface="Gill Sans" charset="0"/>
              <a:buChar char="•"/>
              <a:defRPr/>
            </a:pPr>
            <a:r>
              <a:rPr lang="en-US" sz="2200" dirty="0">
                <a:latin typeface="+mn-lt"/>
                <a:ea typeface="Gill Sans" charset="0"/>
                <a:cs typeface="Gill Sans" charset="0"/>
              </a:rPr>
              <a:t>Essentially requires aggregated (wildcard) rules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884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457200" y="249238"/>
            <a:ext cx="8434388" cy="911225"/>
          </a:xfrm>
        </p:spPr>
        <p:txBody>
          <a:bodyPr/>
          <a:lstStyle/>
          <a:p>
            <a:pPr eaLnBrk="1" hangingPunct="1"/>
            <a:r>
              <a:rPr lang="en-US" sz="3600">
                <a:latin typeface="Calibri" charset="0"/>
              </a:rPr>
              <a:t>What can you not do with OpenFlow ver1.0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Calibri" charset="0"/>
              </a:rPr>
              <a:t>Non-flow-based (per-packet) networking</a:t>
            </a:r>
          </a:p>
          <a:p>
            <a:pPr lvl="1" eaLnBrk="1" hangingPunct="1"/>
            <a:r>
              <a:rPr lang="en-US" sz="2400" dirty="0">
                <a:latin typeface="Calibri" charset="0"/>
              </a:rPr>
              <a:t>ex. Per-packet next-hop selection (in wireless mesh)</a:t>
            </a:r>
          </a:p>
          <a:p>
            <a:pPr lvl="1" eaLnBrk="1" hangingPunct="1"/>
            <a:r>
              <a:rPr lang="en-US" sz="2400" dirty="0">
                <a:latin typeface="Calibri" charset="0"/>
              </a:rPr>
              <a:t>yes, this is a fundamental limitation</a:t>
            </a:r>
          </a:p>
          <a:p>
            <a:pPr lvl="1" eaLnBrk="1" hangingPunct="1"/>
            <a:r>
              <a:rPr lang="en-US" sz="2400" dirty="0">
                <a:solidFill>
                  <a:schemeClr val="tx2"/>
                </a:solidFill>
                <a:latin typeface="Calibri" charset="0"/>
              </a:rPr>
              <a:t>BUT </a:t>
            </a:r>
            <a:r>
              <a:rPr lang="en-US" sz="2400" dirty="0" err="1">
                <a:solidFill>
                  <a:schemeClr val="tx2"/>
                </a:solidFill>
                <a:latin typeface="Calibri" charset="0"/>
              </a:rPr>
              <a:t>OpenFlow</a:t>
            </a:r>
            <a:r>
              <a:rPr lang="en-US" sz="2400" dirty="0">
                <a:solidFill>
                  <a:schemeClr val="tx2"/>
                </a:solidFill>
                <a:latin typeface="Calibri" charset="0"/>
              </a:rPr>
              <a:t> can provide the plumbing to connect these systems</a:t>
            </a:r>
          </a:p>
          <a:p>
            <a:pPr eaLnBrk="1" hangingPunct="1"/>
            <a:r>
              <a:rPr lang="en-US" sz="2800" dirty="0">
                <a:latin typeface="Calibri" charset="0"/>
              </a:rPr>
              <a:t>Use all tables on switch chips</a:t>
            </a:r>
          </a:p>
          <a:p>
            <a:pPr lvl="1" eaLnBrk="1" hangingPunct="1"/>
            <a:r>
              <a:rPr lang="en-US" sz="2400" dirty="0">
                <a:latin typeface="Calibri" charset="0"/>
              </a:rPr>
              <a:t>yes, a major limitation (cross-product issue)</a:t>
            </a:r>
          </a:p>
          <a:p>
            <a:pPr lvl="1" eaLnBrk="1" hangingPunct="1"/>
            <a:r>
              <a:rPr lang="en-US" sz="2400" dirty="0" smtClean="0">
                <a:solidFill>
                  <a:srgbClr val="1F497D"/>
                </a:solidFill>
                <a:latin typeface="Calibri" charset="0"/>
              </a:rPr>
              <a:t>BUT </a:t>
            </a:r>
            <a:r>
              <a:rPr lang="en-US" sz="2400" dirty="0" err="1" smtClean="0">
                <a:solidFill>
                  <a:srgbClr val="1F497D"/>
                </a:solidFill>
                <a:latin typeface="Calibri" charset="0"/>
              </a:rPr>
              <a:t>OpenFlow</a:t>
            </a:r>
            <a:r>
              <a:rPr lang="en-US" sz="2400" dirty="0" smtClean="0">
                <a:solidFill>
                  <a:srgbClr val="1F497D"/>
                </a:solidFill>
                <a:latin typeface="Calibri" charset="0"/>
              </a:rPr>
              <a:t> 1.3 </a:t>
            </a:r>
            <a:r>
              <a:rPr lang="en-US" sz="2400" dirty="0">
                <a:solidFill>
                  <a:srgbClr val="1F497D"/>
                </a:solidFill>
                <a:latin typeface="Calibri" charset="0"/>
              </a:rPr>
              <a:t>version will expose these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70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/>
          </p:cNvSpPr>
          <p:nvPr>
            <p:ph type="title"/>
          </p:nvPr>
        </p:nvSpPr>
        <p:spPr>
          <a:xfrm>
            <a:off x="457200" y="249238"/>
            <a:ext cx="8488363" cy="911225"/>
          </a:xfrm>
        </p:spPr>
        <p:txBody>
          <a:bodyPr/>
          <a:lstStyle/>
          <a:p>
            <a:r>
              <a:rPr lang="en-US" sz="3600">
                <a:latin typeface="Calibri" charset="0"/>
              </a:rPr>
              <a:t>What can you not do with OpenFlow ver1.0</a:t>
            </a:r>
          </a:p>
        </p:txBody>
      </p:sp>
      <p:sp>
        <p:nvSpPr>
          <p:cNvPr id="2201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latin typeface="Calibri" charset="0"/>
              </a:rPr>
              <a:t>New forwarding primitives</a:t>
            </a:r>
          </a:p>
          <a:p>
            <a:pPr lvl="1"/>
            <a:r>
              <a:rPr lang="en-US" sz="2400" dirty="0">
                <a:latin typeface="Calibri" charset="0"/>
              </a:rPr>
              <a:t>BUT provides a nice way to integrate them through extensions</a:t>
            </a:r>
          </a:p>
          <a:p>
            <a:r>
              <a:rPr lang="en-US" sz="2800" dirty="0">
                <a:latin typeface="Calibri" charset="0"/>
              </a:rPr>
              <a:t>New packet formats/field definitions </a:t>
            </a:r>
          </a:p>
          <a:p>
            <a:pPr lvl="1"/>
            <a:r>
              <a:rPr lang="en-US" sz="2400" dirty="0">
                <a:latin typeface="Calibri" charset="0"/>
              </a:rPr>
              <a:t>BUT a generalized </a:t>
            </a:r>
            <a:r>
              <a:rPr lang="en-US" sz="2400" dirty="0" err="1">
                <a:latin typeface="Calibri" charset="0"/>
              </a:rPr>
              <a:t>OpenFlow</a:t>
            </a:r>
            <a:r>
              <a:rPr lang="en-US" sz="2400" dirty="0">
                <a:latin typeface="Calibri" charset="0"/>
              </a:rPr>
              <a:t> (2.0) is on the horizon</a:t>
            </a:r>
          </a:p>
          <a:p>
            <a:r>
              <a:rPr lang="en-US" sz="2800" dirty="0">
                <a:latin typeface="Calibri" charset="0"/>
              </a:rPr>
              <a:t>Optical Circuits</a:t>
            </a:r>
          </a:p>
          <a:p>
            <a:pPr lvl="1"/>
            <a:r>
              <a:rPr lang="en-US" sz="2400" dirty="0">
                <a:latin typeface="Calibri" charset="0"/>
              </a:rPr>
              <a:t>BUT efforts underway to apply </a:t>
            </a:r>
            <a:r>
              <a:rPr lang="en-US" sz="2400" dirty="0" err="1">
                <a:latin typeface="Calibri" charset="0"/>
              </a:rPr>
              <a:t>OpenFlow</a:t>
            </a:r>
            <a:r>
              <a:rPr lang="en-US" sz="2400" dirty="0">
                <a:latin typeface="Calibri" charset="0"/>
              </a:rPr>
              <a:t> model to circuits</a:t>
            </a:r>
          </a:p>
          <a:p>
            <a:r>
              <a:rPr lang="en-US" sz="2800" dirty="0">
                <a:latin typeface="Calibri" charset="0"/>
              </a:rPr>
              <a:t>Low-setup-time </a:t>
            </a:r>
            <a:r>
              <a:rPr lang="en-US" sz="2800" dirty="0" smtClean="0">
                <a:latin typeface="Calibri" charset="0"/>
              </a:rPr>
              <a:t>of individual </a:t>
            </a:r>
            <a:r>
              <a:rPr lang="en-US" sz="2800" dirty="0">
                <a:latin typeface="Calibri" charset="0"/>
              </a:rPr>
              <a:t>flows</a:t>
            </a:r>
          </a:p>
          <a:p>
            <a:pPr lvl="1"/>
            <a:r>
              <a:rPr lang="en-US" sz="2400" dirty="0">
                <a:latin typeface="Calibri" charset="0"/>
              </a:rPr>
              <a:t>BUT can push down flows proactively to avoid delays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94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Where it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going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OF </a:t>
            </a:r>
            <a:r>
              <a:rPr lang="en-US" dirty="0" smtClean="0">
                <a:latin typeface="Calibri" charset="0"/>
              </a:rPr>
              <a:t>v1.3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 smtClean="0">
                <a:latin typeface="Calibri" charset="0"/>
              </a:rPr>
              <a:t>multiple </a:t>
            </a:r>
            <a:r>
              <a:rPr lang="en-US" dirty="0">
                <a:latin typeface="Calibri" charset="0"/>
              </a:rPr>
              <a:t>tables: leverage additional tables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tags and tunnels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multipath </a:t>
            </a:r>
            <a:r>
              <a:rPr lang="en-US" dirty="0" smtClean="0">
                <a:latin typeface="Calibri" charset="0"/>
              </a:rPr>
              <a:t>forwarding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p</a:t>
            </a:r>
            <a:r>
              <a:rPr lang="en-US" dirty="0" smtClean="0">
                <a:latin typeface="Calibri" charset="0"/>
              </a:rPr>
              <a:t>er flow meters</a:t>
            </a:r>
            <a:endParaRPr lang="en-US" dirty="0">
              <a:latin typeface="Calibri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 OF v2+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generalized matching and actions: </a:t>
            </a:r>
            <a:r>
              <a:rPr lang="en-US" dirty="0" smtClean="0">
                <a:latin typeface="Calibri" charset="0"/>
              </a:rPr>
              <a:t>protocol independent forwarding</a:t>
            </a:r>
            <a:endParaRPr lang="en-US" dirty="0"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32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of previous lecture</a:t>
            </a:r>
          </a:p>
          <a:p>
            <a:r>
              <a:rPr lang="en-US" dirty="0" smtClean="0"/>
              <a:t>SDN Basics</a:t>
            </a:r>
          </a:p>
          <a:p>
            <a:pPr lvl="1"/>
            <a:r>
              <a:rPr lang="en-US" dirty="0" smtClean="0"/>
              <a:t>Concepts</a:t>
            </a:r>
          </a:p>
          <a:p>
            <a:pPr lvl="1"/>
            <a:r>
              <a:rPr lang="en-US" dirty="0" err="1" smtClean="0"/>
              <a:t>OpenFlow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Switches and Controllers</a:t>
            </a:r>
          </a:p>
          <a:p>
            <a:pPr lvl="1"/>
            <a:r>
              <a:rPr lang="en-US" dirty="0" smtClean="0"/>
              <a:t>OF-</a:t>
            </a:r>
            <a:r>
              <a:rPr lang="en-US" dirty="0" err="1" smtClean="0"/>
              <a:t>Config</a:t>
            </a:r>
            <a:endParaRPr lang="en-US" dirty="0" smtClean="0"/>
          </a:p>
          <a:p>
            <a:pPr lvl="1"/>
            <a:r>
              <a:rPr lang="en-US" dirty="0" err="1" smtClean="0"/>
              <a:t>Mininet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65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Switches and Controllers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OpenFlow</a:t>
            </a:r>
            <a:r>
              <a:rPr lang="en-US" dirty="0" smtClean="0"/>
              <a:t> switches and vendors</a:t>
            </a:r>
          </a:p>
          <a:p>
            <a:r>
              <a:rPr lang="en-US" dirty="0" smtClean="0"/>
              <a:t>Controllers</a:t>
            </a:r>
          </a:p>
          <a:p>
            <a:pPr lvl="1"/>
            <a:r>
              <a:rPr lang="en-US" dirty="0" smtClean="0"/>
              <a:t>Floodlight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08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>
            <a:spLocks noChangeArrowheads="1"/>
          </p:cNvSpPr>
          <p:nvPr/>
        </p:nvSpPr>
        <p:spPr bwMode="auto">
          <a:xfrm>
            <a:off x="403225" y="1220788"/>
            <a:ext cx="8335963" cy="838200"/>
          </a:xfrm>
          <a:prstGeom prst="roundRect">
            <a:avLst>
              <a:gd name="adj" fmla="val 16667"/>
            </a:avLst>
          </a:prstGeom>
          <a:solidFill>
            <a:srgbClr val="B3A2C7"/>
          </a:solidFill>
          <a:ln w="9525">
            <a:solidFill>
              <a:srgbClr val="604A7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269315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OpenFlow building blocks</a:t>
            </a: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390525" y="3238500"/>
            <a:ext cx="8334375" cy="712788"/>
          </a:xfrm>
          <a:prstGeom prst="roundRect">
            <a:avLst>
              <a:gd name="adj" fmla="val 16667"/>
            </a:avLst>
          </a:prstGeom>
          <a:solidFill>
            <a:srgbClr val="FDEADA"/>
          </a:solidFill>
          <a:ln w="9525">
            <a:solidFill>
              <a:srgbClr val="FDEAD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69317" name="TextBox 25"/>
          <p:cNvSpPr txBox="1">
            <a:spLocks noChangeArrowheads="1"/>
          </p:cNvSpPr>
          <p:nvPr/>
        </p:nvSpPr>
        <p:spPr bwMode="auto">
          <a:xfrm>
            <a:off x="7351713" y="3344863"/>
            <a:ext cx="1433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latin typeface="Calibri" charset="0"/>
                <a:cs typeface="ＭＳ Ｐゴシック" charset="0"/>
              </a:rPr>
              <a:t>Controller</a:t>
            </a:r>
          </a:p>
        </p:txBody>
      </p: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6705600" y="3352800"/>
            <a:ext cx="685800" cy="522288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 charset="0"/>
                <a:cs typeface="ＭＳ Ｐゴシック" charset="0"/>
              </a:rPr>
              <a:t>P</a:t>
            </a:r>
            <a:r>
              <a:rPr lang="en-US" dirty="0" smtClean="0">
                <a:solidFill>
                  <a:srgbClr val="FFFFFF"/>
                </a:solidFill>
                <a:latin typeface="Calibri" charset="0"/>
                <a:cs typeface="ＭＳ Ｐゴシック" charset="0"/>
              </a:rPr>
              <a:t>OX</a:t>
            </a:r>
            <a:endParaRPr lang="en-US" dirty="0">
              <a:solidFill>
                <a:srgbClr val="FFFFFF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390525" y="4008438"/>
            <a:ext cx="8334375" cy="887412"/>
          </a:xfrm>
          <a:prstGeom prst="roundRect">
            <a:avLst>
              <a:gd name="adj" fmla="val 16667"/>
            </a:avLst>
          </a:prstGeom>
          <a:solidFill>
            <a:srgbClr val="DBEEF4"/>
          </a:solidFill>
          <a:ln w="9525">
            <a:solidFill>
              <a:srgbClr val="DBEEF4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69320" name="TextBox 22"/>
          <p:cNvSpPr txBox="1">
            <a:spLocks noChangeArrowheads="1"/>
          </p:cNvSpPr>
          <p:nvPr/>
        </p:nvSpPr>
        <p:spPr bwMode="auto">
          <a:xfrm>
            <a:off x="7467600" y="4008438"/>
            <a:ext cx="1301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400">
                <a:latin typeface="Calibri" charset="0"/>
                <a:cs typeface="ＭＳ Ｐゴシック" charset="0"/>
              </a:rPr>
              <a:t>Slicing</a:t>
            </a:r>
          </a:p>
          <a:p>
            <a:pPr algn="r"/>
            <a:r>
              <a:rPr lang="en-US" sz="2400">
                <a:latin typeface="Calibri" charset="0"/>
                <a:cs typeface="ＭＳ Ｐゴシック" charset="0"/>
              </a:rPr>
              <a:t>Software</a:t>
            </a:r>
          </a:p>
        </p:txBody>
      </p:sp>
      <p:sp>
        <p:nvSpPr>
          <p:cNvPr id="25" name="Rounded Rectangle 24"/>
          <p:cNvSpPr>
            <a:spLocks noChangeArrowheads="1"/>
          </p:cNvSpPr>
          <p:nvPr/>
        </p:nvSpPr>
        <p:spPr bwMode="auto">
          <a:xfrm>
            <a:off x="2870200" y="4254500"/>
            <a:ext cx="3313113" cy="522288"/>
          </a:xfrm>
          <a:prstGeom prst="roundRect">
            <a:avLst>
              <a:gd name="adj" fmla="val 16667"/>
            </a:avLst>
          </a:prstGeom>
          <a:solidFill>
            <a:srgbClr val="215968"/>
          </a:solidFill>
          <a:ln w="9525">
            <a:solidFill>
              <a:srgbClr val="215968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cs typeface="ＭＳ Ｐゴシック" charset="0"/>
              </a:rPr>
              <a:t>FlowVisor</a:t>
            </a:r>
          </a:p>
        </p:txBody>
      </p:sp>
      <p:cxnSp>
        <p:nvCxnSpPr>
          <p:cNvPr id="33" name="Straight Arrow Connector 32"/>
          <p:cNvCxnSpPr>
            <a:cxnSpLocks noChangeShapeType="1"/>
            <a:stCxn id="25" idx="1"/>
          </p:cNvCxnSpPr>
          <p:nvPr/>
        </p:nvCxnSpPr>
        <p:spPr bwMode="auto">
          <a:xfrm rot="10800000">
            <a:off x="2465388" y="4514850"/>
            <a:ext cx="404812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Rounded Rectangle 33"/>
          <p:cNvSpPr>
            <a:spLocks noChangeArrowheads="1"/>
          </p:cNvSpPr>
          <p:nvPr/>
        </p:nvSpPr>
        <p:spPr bwMode="auto">
          <a:xfrm>
            <a:off x="1233488" y="4210050"/>
            <a:ext cx="1220787" cy="520700"/>
          </a:xfrm>
          <a:prstGeom prst="roundRect">
            <a:avLst>
              <a:gd name="adj" fmla="val 16667"/>
            </a:avLst>
          </a:prstGeom>
          <a:solidFill>
            <a:srgbClr val="31859C">
              <a:alpha val="70979"/>
            </a:srgbClr>
          </a:solidFill>
          <a:ln w="9525">
            <a:solidFill>
              <a:srgbClr val="31859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100" dir="2700000" algn="br" rotWithShape="0">
                    <a:srgbClr val="000000">
                      <a:alpha val="42999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cs typeface="ＭＳ Ｐゴシック" charset="0"/>
              </a:rPr>
              <a:t>FlowVisor</a:t>
            </a:r>
          </a:p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cs typeface="ＭＳ Ｐゴシック" charset="0"/>
              </a:rPr>
              <a:t>Console</a:t>
            </a:r>
          </a:p>
        </p:txBody>
      </p:sp>
      <p:sp>
        <p:nvSpPr>
          <p:cNvPr id="48" name="Slide Number Placeholder 47"/>
          <p:cNvSpPr txBox="1">
            <a:spLocks noGrp="1"/>
          </p:cNvSpPr>
          <p:nvPr/>
        </p:nvSpPr>
        <p:spPr>
          <a:xfrm>
            <a:off x="6181725" y="64706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0F889575-3E56-1B41-ACD2-9FD1B48C2E69}" type="slidenum">
              <a:rPr lang="en-US" sz="1200">
                <a:solidFill>
                  <a:srgbClr val="898989"/>
                </a:solidFill>
                <a:latin typeface="Calibri" charset="0"/>
                <a:cs typeface="ＭＳ Ｐゴシック" charset="0"/>
              </a:rPr>
              <a:pPr algn="r"/>
              <a:t>39</a:t>
            </a:fld>
            <a:endParaRPr lang="en-US" sz="1200">
              <a:solidFill>
                <a:srgbClr val="898989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37" name="Rounded Rectangle 36"/>
          <p:cNvSpPr>
            <a:spLocks noChangeArrowheads="1"/>
          </p:cNvSpPr>
          <p:nvPr/>
        </p:nvSpPr>
        <p:spPr bwMode="auto">
          <a:xfrm>
            <a:off x="390525" y="2095500"/>
            <a:ext cx="8334375" cy="1089025"/>
          </a:xfrm>
          <a:prstGeom prst="roundRect">
            <a:avLst>
              <a:gd name="adj" fmla="val 16667"/>
            </a:avLst>
          </a:prstGeom>
          <a:solidFill>
            <a:srgbClr val="F2DCDB"/>
          </a:solidFill>
          <a:ln w="9525">
            <a:solidFill>
              <a:srgbClr val="F2DCDB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69326" name="TextBox 26"/>
          <p:cNvSpPr txBox="1">
            <a:spLocks noChangeArrowheads="1"/>
          </p:cNvSpPr>
          <p:nvPr/>
        </p:nvSpPr>
        <p:spPr bwMode="auto">
          <a:xfrm>
            <a:off x="7065963" y="2476500"/>
            <a:ext cx="1706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latin typeface="Calibri" charset="0"/>
                <a:cs typeface="ＭＳ Ｐゴシック" charset="0"/>
              </a:rPr>
              <a:t>Applications</a:t>
            </a:r>
          </a:p>
        </p:txBody>
      </p:sp>
      <p:sp>
        <p:nvSpPr>
          <p:cNvPr id="38" name="Rounded Rectangle 37"/>
          <p:cNvSpPr>
            <a:spLocks noChangeArrowheads="1"/>
          </p:cNvSpPr>
          <p:nvPr/>
        </p:nvSpPr>
        <p:spPr bwMode="auto">
          <a:xfrm>
            <a:off x="1990725" y="2476500"/>
            <a:ext cx="1335088" cy="508000"/>
          </a:xfrm>
          <a:prstGeom prst="roundRect">
            <a:avLst>
              <a:gd name="adj" fmla="val 16667"/>
            </a:avLst>
          </a:prstGeom>
          <a:solidFill>
            <a:srgbClr val="953735"/>
          </a:solidFill>
          <a:ln w="9525">
            <a:solidFill>
              <a:srgbClr val="953735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 charset="0"/>
                <a:cs typeface="ＭＳ Ｐゴシック" charset="0"/>
              </a:rPr>
              <a:t>Traffic Engineering</a:t>
            </a:r>
            <a:endParaRPr lang="en-US" dirty="0">
              <a:solidFill>
                <a:srgbClr val="FFFFFF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39" name="Rounded Rectangle 38"/>
          <p:cNvSpPr>
            <a:spLocks noChangeArrowheads="1"/>
          </p:cNvSpPr>
          <p:nvPr/>
        </p:nvSpPr>
        <p:spPr bwMode="auto">
          <a:xfrm>
            <a:off x="542925" y="2476500"/>
            <a:ext cx="1335088" cy="508000"/>
          </a:xfrm>
          <a:prstGeom prst="roundRect">
            <a:avLst>
              <a:gd name="adj" fmla="val 16667"/>
            </a:avLst>
          </a:prstGeom>
          <a:solidFill>
            <a:srgbClr val="953735"/>
          </a:solidFill>
          <a:ln w="9525">
            <a:solidFill>
              <a:srgbClr val="953735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 charset="0"/>
                <a:cs typeface="ＭＳ Ｐゴシック" charset="0"/>
              </a:rPr>
              <a:t>Firewall</a:t>
            </a:r>
            <a:endParaRPr lang="en-US" dirty="0">
              <a:solidFill>
                <a:srgbClr val="FFFFFF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63" name="Rounded Rectangle 62"/>
          <p:cNvSpPr>
            <a:spLocks noChangeArrowheads="1"/>
          </p:cNvSpPr>
          <p:nvPr/>
        </p:nvSpPr>
        <p:spPr bwMode="auto">
          <a:xfrm>
            <a:off x="5038725" y="2476500"/>
            <a:ext cx="1828800" cy="508000"/>
          </a:xfrm>
          <a:prstGeom prst="roundRect">
            <a:avLst>
              <a:gd name="adj" fmla="val 16667"/>
            </a:avLst>
          </a:prstGeom>
          <a:solidFill>
            <a:srgbClr val="953735"/>
          </a:solidFill>
          <a:ln w="9525">
            <a:solidFill>
              <a:srgbClr val="953735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 charset="0"/>
                <a:cs typeface="ＭＳ Ｐゴシック" charset="0"/>
              </a:rPr>
              <a:t>Mobility</a:t>
            </a:r>
            <a:endParaRPr lang="en-US" dirty="0">
              <a:solidFill>
                <a:srgbClr val="FFFFFF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64" name="Rounded Rectangle 63"/>
          <p:cNvSpPr>
            <a:spLocks noChangeArrowheads="1"/>
          </p:cNvSpPr>
          <p:nvPr/>
        </p:nvSpPr>
        <p:spPr bwMode="auto">
          <a:xfrm>
            <a:off x="3438525" y="2501900"/>
            <a:ext cx="1466850" cy="508000"/>
          </a:xfrm>
          <a:prstGeom prst="roundRect">
            <a:avLst>
              <a:gd name="adj" fmla="val 16667"/>
            </a:avLst>
          </a:prstGeom>
          <a:solidFill>
            <a:srgbClr val="953735"/>
          </a:solidFill>
          <a:ln w="9525">
            <a:solidFill>
              <a:srgbClr val="953735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 charset="0"/>
                <a:cs typeface="ＭＳ Ｐゴシック" charset="0"/>
              </a:rPr>
              <a:t>Load Balancing</a:t>
            </a:r>
            <a:endParaRPr lang="en-US" dirty="0">
              <a:solidFill>
                <a:srgbClr val="FFFFFF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390525" y="4957763"/>
            <a:ext cx="8334375" cy="1755775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9525">
            <a:solidFill>
              <a:srgbClr val="DCE6F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3429000" y="5334000"/>
            <a:ext cx="1343025" cy="522288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cs typeface="ＭＳ Ｐゴシック" charset="0"/>
              </a:rPr>
              <a:t>NetFPGA</a:t>
            </a: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4810125" y="5334000"/>
            <a:ext cx="1355725" cy="522288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cs typeface="ＭＳ Ｐゴシック" charset="0"/>
              </a:rPr>
              <a:t>Broadcom </a:t>
            </a:r>
          </a:p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cs typeface="ＭＳ Ｐゴシック" charset="0"/>
              </a:rPr>
              <a:t>Ref. Switch</a:t>
            </a: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3467100" y="5975350"/>
            <a:ext cx="1295400" cy="522287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cs typeface="ＭＳ Ｐゴシック" charset="0"/>
              </a:rPr>
              <a:t>OpenWRT</a:t>
            </a:r>
          </a:p>
        </p:txBody>
      </p:sp>
      <p:sp>
        <p:nvSpPr>
          <p:cNvPr id="269337" name="TextBox 18"/>
          <p:cNvSpPr txBox="1">
            <a:spLocks noChangeArrowheads="1"/>
          </p:cNvSpPr>
          <p:nvPr/>
        </p:nvSpPr>
        <p:spPr bwMode="auto">
          <a:xfrm>
            <a:off x="627063" y="4989513"/>
            <a:ext cx="21669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 charset="0"/>
                <a:cs typeface="ＭＳ Ｐゴシック" charset="0"/>
              </a:rPr>
              <a:t>Commercial Switches</a:t>
            </a:r>
          </a:p>
        </p:txBody>
      </p:sp>
      <p:sp>
        <p:nvSpPr>
          <p:cNvPr id="269338" name="TextBox 19"/>
          <p:cNvSpPr txBox="1">
            <a:spLocks noChangeArrowheads="1"/>
          </p:cNvSpPr>
          <p:nvPr/>
        </p:nvSpPr>
        <p:spPr bwMode="auto">
          <a:xfrm>
            <a:off x="3352800" y="4953000"/>
            <a:ext cx="45457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>
                <a:latin typeface="Calibri" charset="0"/>
                <a:cs typeface="ＭＳ Ｐゴシック" charset="0"/>
              </a:rPr>
              <a:t>Software switches and experimental platforms</a:t>
            </a:r>
            <a:endParaRPr lang="en-US" dirty="0">
              <a:latin typeface="Calibri" charset="0"/>
              <a:cs typeface="ＭＳ Ｐゴシック" charset="0"/>
            </a:endParaRPr>
          </a:p>
        </p:txBody>
      </p:sp>
      <p:sp>
        <p:nvSpPr>
          <p:cNvPr id="269339" name="TextBox 21"/>
          <p:cNvSpPr txBox="1">
            <a:spLocks noChangeArrowheads="1"/>
          </p:cNvSpPr>
          <p:nvPr/>
        </p:nvSpPr>
        <p:spPr bwMode="auto">
          <a:xfrm>
            <a:off x="7332663" y="5465763"/>
            <a:ext cx="14462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>
                <a:latin typeface="Calibri" charset="0"/>
                <a:cs typeface="ＭＳ Ｐゴシック" charset="0"/>
              </a:rPr>
              <a:t>OpenFlow</a:t>
            </a:r>
          </a:p>
          <a:p>
            <a:r>
              <a:rPr lang="en-US" sz="2400">
                <a:latin typeface="Calibri" charset="0"/>
                <a:cs typeface="ＭＳ Ｐゴシック" charset="0"/>
              </a:rPr>
              <a:t>Switches</a:t>
            </a:r>
          </a:p>
        </p:txBody>
      </p:sp>
      <p:sp>
        <p:nvSpPr>
          <p:cNvPr id="2" name="Rounded Rectangle 27"/>
          <p:cNvSpPr>
            <a:spLocks noChangeArrowheads="1"/>
          </p:cNvSpPr>
          <p:nvPr/>
        </p:nvSpPr>
        <p:spPr bwMode="auto">
          <a:xfrm>
            <a:off x="4800600" y="3352800"/>
            <a:ext cx="895350" cy="522288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 charset="0"/>
                <a:cs typeface="ＭＳ Ｐゴシック" charset="0"/>
              </a:rPr>
              <a:t>ONOS</a:t>
            </a:r>
            <a:endParaRPr lang="en-US" dirty="0">
              <a:solidFill>
                <a:srgbClr val="FFFFFF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269342" name="TextBox 26"/>
          <p:cNvSpPr txBox="1">
            <a:spLocks noChangeArrowheads="1"/>
          </p:cNvSpPr>
          <p:nvPr/>
        </p:nvSpPr>
        <p:spPr bwMode="auto">
          <a:xfrm>
            <a:off x="6553200" y="1333500"/>
            <a:ext cx="21558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n-US" sz="2400">
                <a:latin typeface="Calibri" charset="0"/>
                <a:cs typeface="ＭＳ Ｐゴシック" charset="0"/>
              </a:rPr>
              <a:t>Monitoring/</a:t>
            </a:r>
            <a:br>
              <a:rPr lang="en-US" sz="2400">
                <a:latin typeface="Calibri" charset="0"/>
                <a:cs typeface="ＭＳ Ｐゴシック" charset="0"/>
              </a:rPr>
            </a:br>
            <a:r>
              <a:rPr lang="en-US" sz="2400">
                <a:latin typeface="Calibri" charset="0"/>
                <a:cs typeface="ＭＳ Ｐゴシック" charset="0"/>
              </a:rPr>
              <a:t>debugging tools</a:t>
            </a:r>
          </a:p>
        </p:txBody>
      </p:sp>
      <p:sp>
        <p:nvSpPr>
          <p:cNvPr id="3" name="Rounded Rectangle 37"/>
          <p:cNvSpPr>
            <a:spLocks noChangeArrowheads="1"/>
          </p:cNvSpPr>
          <p:nvPr/>
        </p:nvSpPr>
        <p:spPr bwMode="auto">
          <a:xfrm>
            <a:off x="2371725" y="1409700"/>
            <a:ext cx="1335088" cy="508000"/>
          </a:xfrm>
          <a:prstGeom prst="roundRect">
            <a:avLst>
              <a:gd name="adj" fmla="val 16667"/>
            </a:avLst>
          </a:prstGeom>
          <a:solidFill>
            <a:srgbClr val="953735"/>
          </a:solidFill>
          <a:ln w="9525">
            <a:solidFill>
              <a:srgbClr val="953735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cs typeface="ＭＳ Ｐゴシック" charset="0"/>
              </a:rPr>
              <a:t>oflops</a:t>
            </a:r>
          </a:p>
        </p:txBody>
      </p:sp>
      <p:sp>
        <p:nvSpPr>
          <p:cNvPr id="5" name="Rounded Rectangle 63"/>
          <p:cNvSpPr>
            <a:spLocks noChangeArrowheads="1"/>
          </p:cNvSpPr>
          <p:nvPr/>
        </p:nvSpPr>
        <p:spPr bwMode="auto">
          <a:xfrm>
            <a:off x="3819525" y="1435100"/>
            <a:ext cx="1466850" cy="508000"/>
          </a:xfrm>
          <a:prstGeom prst="roundRect">
            <a:avLst>
              <a:gd name="adj" fmla="val 16667"/>
            </a:avLst>
          </a:prstGeom>
          <a:solidFill>
            <a:srgbClr val="953735"/>
          </a:solidFill>
          <a:ln w="9525">
            <a:solidFill>
              <a:srgbClr val="953735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 err="1" smtClean="0">
                <a:solidFill>
                  <a:srgbClr val="FFFFFF"/>
                </a:solidFill>
                <a:latin typeface="Calibri" charset="0"/>
                <a:cs typeface="ＭＳ Ｐゴシック" charset="0"/>
              </a:rPr>
              <a:t>ndb</a:t>
            </a:r>
            <a:endParaRPr lang="en-US" dirty="0">
              <a:solidFill>
                <a:srgbClr val="FFFFFF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6" name="Rounded Rectangle 16"/>
          <p:cNvSpPr>
            <a:spLocks noChangeArrowheads="1"/>
          </p:cNvSpPr>
          <p:nvPr/>
        </p:nvSpPr>
        <p:spPr bwMode="auto">
          <a:xfrm>
            <a:off x="4826000" y="5999163"/>
            <a:ext cx="1308100" cy="522287"/>
          </a:xfrm>
          <a:prstGeom prst="roundRect">
            <a:avLst>
              <a:gd name="adj" fmla="val 16667"/>
            </a:avLst>
          </a:prstGeom>
          <a:solidFill>
            <a:srgbClr val="17375E">
              <a:alpha val="77000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cs typeface="ＭＳ Ｐゴシック" charset="0"/>
              </a:rPr>
              <a:t>OpenVSwitch</a:t>
            </a:r>
          </a:p>
        </p:txBody>
      </p:sp>
      <p:sp>
        <p:nvSpPr>
          <p:cNvPr id="7" name="Rounded Rectangle 13"/>
          <p:cNvSpPr>
            <a:spLocks noChangeArrowheads="1"/>
          </p:cNvSpPr>
          <p:nvPr/>
        </p:nvSpPr>
        <p:spPr bwMode="auto">
          <a:xfrm>
            <a:off x="657225" y="5448300"/>
            <a:ext cx="1911350" cy="936625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cs typeface="ＭＳ Ｐゴシック" charset="0"/>
              </a:rPr>
              <a:t>HP, NEC, Pronto, Juniper.. and many more </a:t>
            </a:r>
          </a:p>
        </p:txBody>
      </p:sp>
      <p:sp>
        <p:nvSpPr>
          <p:cNvPr id="8" name="Rounded Rectangle 27"/>
          <p:cNvSpPr>
            <a:spLocks noChangeArrowheads="1"/>
          </p:cNvSpPr>
          <p:nvPr/>
        </p:nvSpPr>
        <p:spPr bwMode="auto">
          <a:xfrm>
            <a:off x="1600200" y="3352800"/>
            <a:ext cx="1243012" cy="522288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 charset="0"/>
                <a:cs typeface="ＭＳ Ｐゴシック" charset="0"/>
              </a:rPr>
              <a:t>Floodlight</a:t>
            </a:r>
            <a:endParaRPr lang="en-US" dirty="0">
              <a:solidFill>
                <a:srgbClr val="FFFFFF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9" name="Rounded Rectangle 27"/>
          <p:cNvSpPr>
            <a:spLocks noChangeArrowheads="1"/>
          </p:cNvSpPr>
          <p:nvPr/>
        </p:nvSpPr>
        <p:spPr bwMode="auto">
          <a:xfrm>
            <a:off x="2971800" y="3352800"/>
            <a:ext cx="1676400" cy="522287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 err="1" smtClean="0">
                <a:solidFill>
                  <a:srgbClr val="FFFFFF"/>
                </a:solidFill>
                <a:latin typeface="Calibri" charset="0"/>
                <a:cs typeface="ＭＳ Ｐゴシック" charset="0"/>
              </a:rPr>
              <a:t>OpenDayLight</a:t>
            </a:r>
            <a:endParaRPr lang="en-US" dirty="0">
              <a:solidFill>
                <a:srgbClr val="FFFFFF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3" name="Rounded Rectangle 27"/>
          <p:cNvSpPr>
            <a:spLocks noChangeArrowheads="1"/>
          </p:cNvSpPr>
          <p:nvPr/>
        </p:nvSpPr>
        <p:spPr bwMode="auto">
          <a:xfrm>
            <a:off x="5791200" y="3352800"/>
            <a:ext cx="762000" cy="522288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 err="1" smtClean="0">
                <a:solidFill>
                  <a:srgbClr val="FFFFFF"/>
                </a:solidFill>
                <a:latin typeface="Calibri" charset="0"/>
                <a:cs typeface="ＭＳ Ｐゴシック" charset="0"/>
              </a:rPr>
              <a:t>Ryu</a:t>
            </a:r>
            <a:endParaRPr lang="en-US" dirty="0">
              <a:solidFill>
                <a:srgbClr val="FFFFFF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45" name="Rounded Rectangle 27"/>
          <p:cNvSpPr>
            <a:spLocks noChangeArrowheads="1"/>
          </p:cNvSpPr>
          <p:nvPr/>
        </p:nvSpPr>
        <p:spPr bwMode="auto">
          <a:xfrm>
            <a:off x="457200" y="3352800"/>
            <a:ext cx="990600" cy="522288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 charset="0"/>
                <a:cs typeface="ＭＳ Ｐゴシック" charset="0"/>
              </a:rPr>
              <a:t>Frenetic</a:t>
            </a:r>
            <a:endParaRPr lang="en-US" dirty="0">
              <a:solidFill>
                <a:srgbClr val="FFFFFF"/>
              </a:solidFill>
              <a:latin typeface="Calibri" charset="0"/>
              <a:cs typeface="ＭＳ Ｐゴシック" charset="0"/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90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1" grpId="0" animBg="1"/>
      <p:bldP spid="269317" grpId="0"/>
      <p:bldP spid="28" grpId="0" animBg="1"/>
      <p:bldP spid="30" grpId="0" animBg="1"/>
      <p:bldP spid="269320" grpId="0"/>
      <p:bldP spid="25" grpId="0" animBg="1"/>
      <p:bldP spid="34" grpId="0" animBg="1"/>
      <p:bldP spid="48" grpId="0"/>
      <p:bldP spid="37" grpId="0" animBg="1"/>
      <p:bldP spid="269326" grpId="0"/>
      <p:bldP spid="38" grpId="0" animBg="1"/>
      <p:bldP spid="39" grpId="0" animBg="1"/>
      <p:bldP spid="63" grpId="0" animBg="1"/>
      <p:bldP spid="64" grpId="0" animBg="1"/>
      <p:bldP spid="29" grpId="0" animBg="1"/>
      <p:bldP spid="13" grpId="0" animBg="1"/>
      <p:bldP spid="15" grpId="0" animBg="1"/>
      <p:bldP spid="16" grpId="0" animBg="1"/>
      <p:bldP spid="269337" grpId="0"/>
      <p:bldP spid="269338" grpId="0"/>
      <p:bldP spid="269339" grpId="0"/>
      <p:bldP spid="2" grpId="0" animBg="1"/>
      <p:bldP spid="269342" grpId="0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43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of Previous Lecture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Which network first had the separation of control plane and data plane?</a:t>
            </a:r>
          </a:p>
          <a:p>
            <a:pPr lvl="1"/>
            <a:r>
              <a:rPr lang="en-US" dirty="0" smtClean="0"/>
              <a:t>The telephone network, specifically AT&amp;T introduced then Network Control Point in 1981 to support a wide range of network applications such as 800 Service and Calling Card Service.</a:t>
            </a:r>
          </a:p>
          <a:p>
            <a:pPr marL="457200" lvl="1" indent="0">
              <a:buNone/>
            </a:pPr>
            <a:endParaRPr lang="en-US" dirty="0"/>
          </a:p>
          <a:p>
            <a:pPr marL="514350" indent="-457200"/>
            <a:r>
              <a:rPr lang="en-US" dirty="0" smtClean="0"/>
              <a:t>Why separate control?</a:t>
            </a:r>
          </a:p>
          <a:p>
            <a:pPr lvl="1"/>
            <a:r>
              <a:rPr lang="en-US" dirty="0" smtClean="0"/>
              <a:t>More rapid innovation: control logic is not tied to hardware</a:t>
            </a:r>
          </a:p>
          <a:p>
            <a:pPr lvl="1"/>
            <a:r>
              <a:rPr lang="en-US" dirty="0" smtClean="0"/>
              <a:t>Network wide view: easier to infer and reason about network behavior</a:t>
            </a:r>
          </a:p>
          <a:p>
            <a:pPr lvl="1"/>
            <a:r>
              <a:rPr lang="en-US" dirty="0" smtClean="0"/>
              <a:t>More flexibility: can introduce services more rapidly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13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276600" y="4508500"/>
            <a:ext cx="2519363" cy="1366838"/>
          </a:xfrm>
          <a:prstGeom prst="roundRect">
            <a:avLst>
              <a:gd name="adj" fmla="val 3907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86275"/>
                  <a:invGamma/>
                </a:schemeClr>
              </a:gs>
            </a:gsLst>
            <a:lin ang="5400000" scaled="1"/>
          </a:gradFill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2000" tIns="396000" rIns="72000" bIns="72000"/>
          <a:lstStyle/>
          <a:p>
            <a:pPr marL="136525" indent="-136525" defTabSz="914400" eaLnBrk="0" hangingPunct="0">
              <a:lnSpc>
                <a:spcPct val="90000"/>
              </a:lnSpc>
              <a:spcBef>
                <a:spcPct val="10000"/>
              </a:spcBef>
              <a:buClr>
                <a:schemeClr val="tx2"/>
              </a:buClr>
              <a:buSzPct val="75000"/>
              <a:buFont typeface="Wingdings" charset="0"/>
              <a:buNone/>
            </a:pPr>
            <a:endParaRPr lang="en-US" sz="1200">
              <a:latin typeface="Tele-GroteskNor" charset="0"/>
              <a:cs typeface="Times New Roman" charset="0"/>
            </a:endParaRPr>
          </a:p>
        </p:txBody>
      </p:sp>
      <p:sp>
        <p:nvSpPr>
          <p:cNvPr id="38" name="Auf der gleichen Seite des Rechtecks liegende Ecken abrunden 37"/>
          <p:cNvSpPr>
            <a:spLocks noChangeArrowheads="1"/>
          </p:cNvSpPr>
          <p:nvPr/>
        </p:nvSpPr>
        <p:spPr bwMode="auto">
          <a:xfrm>
            <a:off x="3276600" y="4437063"/>
            <a:ext cx="2519363" cy="360362"/>
          </a:xfrm>
          <a:prstGeom prst="round2SameRect">
            <a:avLst/>
          </a:prstGeom>
          <a:gradFill rotWithShape="1">
            <a:gsLst>
              <a:gs pos="0">
                <a:srgbClr val="BDBDBD"/>
              </a:gs>
              <a:gs pos="39999">
                <a:srgbClr val="404040"/>
              </a:gs>
              <a:gs pos="41000">
                <a:srgbClr val="000000"/>
              </a:gs>
              <a:gs pos="100000">
                <a:srgbClr val="080808"/>
              </a:gs>
            </a:gsLst>
            <a:lin ang="5400000" scaled="1"/>
          </a:gradFill>
          <a:ln w="9525" algn="ctr">
            <a:solidFill>
              <a:srgbClr val="333333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914400">
              <a:lnSpc>
                <a:spcPct val="90000"/>
              </a:lnSpc>
            </a:pPr>
            <a:r>
              <a:rPr lang="en-GB" sz="1600">
                <a:solidFill>
                  <a:schemeClr val="bg1"/>
                </a:solidFill>
                <a:latin typeface="Tele-GroteskFet" charset="0"/>
              </a:rPr>
              <a:t>Ciena Coredirector</a:t>
            </a:r>
          </a:p>
        </p:txBody>
      </p:sp>
      <p:sp>
        <p:nvSpPr>
          <p:cNvPr id="272388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316663" y="2760663"/>
            <a:ext cx="2519362" cy="1366837"/>
          </a:xfrm>
          <a:prstGeom prst="roundRect">
            <a:avLst>
              <a:gd name="adj" fmla="val 3907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86275"/>
                  <a:invGamma/>
                </a:schemeClr>
              </a:gs>
            </a:gsLst>
            <a:lin ang="5400000" scaled="1"/>
          </a:gradFill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2000" tIns="396000" rIns="72000" bIns="72000"/>
          <a:lstStyle/>
          <a:p>
            <a:pPr marL="136525" indent="-136525" defTabSz="914400" eaLnBrk="0" hangingPunct="0">
              <a:lnSpc>
                <a:spcPct val="90000"/>
              </a:lnSpc>
              <a:spcBef>
                <a:spcPct val="10000"/>
              </a:spcBef>
              <a:buClr>
                <a:schemeClr val="tx2"/>
              </a:buClr>
              <a:buSzPct val="75000"/>
              <a:buFont typeface="Wingdings" charset="0"/>
              <a:buNone/>
            </a:pPr>
            <a:endParaRPr lang="en-US" sz="1200">
              <a:latin typeface="Tele-GroteskNor" charset="0"/>
              <a:cs typeface="Times New Roman" charset="0"/>
            </a:endParaRPr>
          </a:p>
        </p:txBody>
      </p:sp>
      <p:sp>
        <p:nvSpPr>
          <p:cNvPr id="272389" name="AutoShape 5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303588" y="1127125"/>
            <a:ext cx="2519362" cy="1366838"/>
          </a:xfrm>
          <a:prstGeom prst="roundRect">
            <a:avLst>
              <a:gd name="adj" fmla="val 3907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86275"/>
                  <a:invGamma/>
                </a:schemeClr>
              </a:gs>
            </a:gsLst>
            <a:lin ang="5400000" scaled="1"/>
          </a:gradFill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2000" tIns="396000" rIns="72000" bIns="72000"/>
          <a:lstStyle/>
          <a:p>
            <a:pPr marL="136525" indent="-136525" defTabSz="914400" eaLnBrk="0" hangingPunct="0">
              <a:lnSpc>
                <a:spcPct val="90000"/>
              </a:lnSpc>
              <a:spcBef>
                <a:spcPct val="10000"/>
              </a:spcBef>
              <a:buClr>
                <a:schemeClr val="tx2"/>
              </a:buClr>
              <a:buSzPct val="75000"/>
              <a:buFont typeface="Wingdings" charset="0"/>
              <a:buNone/>
            </a:pPr>
            <a:endParaRPr lang="en-US" sz="1200">
              <a:latin typeface="Tele-GroteskNor" charset="0"/>
              <a:cs typeface="Times New Roman" charset="0"/>
            </a:endParaRPr>
          </a:p>
        </p:txBody>
      </p:sp>
      <p:sp>
        <p:nvSpPr>
          <p:cNvPr id="2" name="Auf der gleichen Seite des Rechtecks liegende Ecken abrunden 37"/>
          <p:cNvSpPr>
            <a:spLocks noChangeArrowheads="1"/>
          </p:cNvSpPr>
          <p:nvPr/>
        </p:nvSpPr>
        <p:spPr bwMode="auto">
          <a:xfrm>
            <a:off x="3303588" y="1127125"/>
            <a:ext cx="2519362" cy="360363"/>
          </a:xfrm>
          <a:prstGeom prst="round2SameRect">
            <a:avLst/>
          </a:prstGeom>
          <a:gradFill rotWithShape="1">
            <a:gsLst>
              <a:gs pos="0">
                <a:srgbClr val="BDBDBD"/>
              </a:gs>
              <a:gs pos="39999">
                <a:srgbClr val="404040"/>
              </a:gs>
              <a:gs pos="41000">
                <a:srgbClr val="000000"/>
              </a:gs>
              <a:gs pos="100000">
                <a:srgbClr val="080808"/>
              </a:gs>
            </a:gsLst>
            <a:lin ang="5400000" scaled="1"/>
          </a:gradFill>
          <a:ln w="9525" algn="ctr">
            <a:solidFill>
              <a:srgbClr val="333333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914400">
              <a:lnSpc>
                <a:spcPct val="90000"/>
              </a:lnSpc>
            </a:pPr>
            <a:r>
              <a:rPr lang="en-GB" sz="1600">
                <a:solidFill>
                  <a:schemeClr val="bg1"/>
                </a:solidFill>
                <a:latin typeface="Tele-GroteskFet" charset="0"/>
              </a:rPr>
              <a:t>NEC IP8800</a:t>
            </a:r>
          </a:p>
        </p:txBody>
      </p:sp>
      <p:sp>
        <p:nvSpPr>
          <p:cNvPr id="272391" name="AutoShape 7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6316663" y="1138238"/>
            <a:ext cx="2519362" cy="1366837"/>
          </a:xfrm>
          <a:prstGeom prst="roundRect">
            <a:avLst>
              <a:gd name="adj" fmla="val 3907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86275"/>
                  <a:invGamma/>
                </a:schemeClr>
              </a:gs>
            </a:gsLst>
            <a:lin ang="5400000" scaled="1"/>
          </a:gradFill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2000" tIns="396000" rIns="72000" bIns="72000"/>
          <a:lstStyle/>
          <a:p>
            <a:pPr marL="136525" indent="-136525" defTabSz="914400" eaLnBrk="0" hangingPunct="0">
              <a:lnSpc>
                <a:spcPct val="90000"/>
              </a:lnSpc>
              <a:spcBef>
                <a:spcPct val="10000"/>
              </a:spcBef>
              <a:buClr>
                <a:schemeClr val="tx2"/>
              </a:buClr>
              <a:buSzPct val="75000"/>
              <a:buFont typeface="Wingdings" charset="0"/>
              <a:buNone/>
            </a:pPr>
            <a:endParaRPr lang="en-US" sz="1200">
              <a:latin typeface="Tele-GroteskNor" charset="0"/>
              <a:cs typeface="Times New Roman" charset="0"/>
            </a:endParaRPr>
          </a:p>
        </p:txBody>
      </p:sp>
      <p:sp>
        <p:nvSpPr>
          <p:cNvPr id="272392" name="AutoShape 8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07975" y="2749550"/>
            <a:ext cx="2519363" cy="1366838"/>
          </a:xfrm>
          <a:prstGeom prst="roundRect">
            <a:avLst>
              <a:gd name="adj" fmla="val 3907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86275"/>
                  <a:invGamma/>
                </a:schemeClr>
              </a:gs>
            </a:gsLst>
            <a:lin ang="5400000" scaled="1"/>
          </a:gradFill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2000" tIns="396000" rIns="72000" bIns="72000"/>
          <a:lstStyle/>
          <a:p>
            <a:pPr marL="136525" indent="-136525" defTabSz="914400" eaLnBrk="0" hangingPunct="0">
              <a:lnSpc>
                <a:spcPct val="90000"/>
              </a:lnSpc>
              <a:spcBef>
                <a:spcPct val="10000"/>
              </a:spcBef>
              <a:buClr>
                <a:schemeClr val="tx2"/>
              </a:buClr>
              <a:buSzPct val="75000"/>
              <a:buFont typeface="Wingdings" charset="0"/>
              <a:buNone/>
            </a:pPr>
            <a:endParaRPr lang="en-US" sz="1200">
              <a:latin typeface="Tele-GroteskNor" charset="0"/>
              <a:cs typeface="Times New Roman" charset="0"/>
            </a:endParaRPr>
          </a:p>
        </p:txBody>
      </p:sp>
      <p:sp>
        <p:nvSpPr>
          <p:cNvPr id="272393" name="AutoShape 9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307975" y="4437063"/>
            <a:ext cx="2519363" cy="1366837"/>
          </a:xfrm>
          <a:prstGeom prst="roundRect">
            <a:avLst>
              <a:gd name="adj" fmla="val 4528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86275"/>
                  <a:invGamma/>
                </a:schemeClr>
              </a:gs>
            </a:gsLst>
            <a:lin ang="5400000" scaled="1"/>
          </a:gradFill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2000" tIns="396000" rIns="72000" bIns="72000"/>
          <a:lstStyle/>
          <a:p>
            <a:pPr marL="136525" indent="-136525" defTabSz="914400" eaLnBrk="0" hangingPunct="0">
              <a:lnSpc>
                <a:spcPct val="90000"/>
              </a:lnSpc>
              <a:spcBef>
                <a:spcPct val="10000"/>
              </a:spcBef>
              <a:buClr>
                <a:schemeClr val="tx2"/>
              </a:buClr>
              <a:buSzPct val="75000"/>
              <a:buFont typeface="Wingdings" charset="0"/>
              <a:buNone/>
            </a:pPr>
            <a:endParaRPr lang="en-US" sz="1200">
              <a:latin typeface="Tele-GroteskNor" charset="0"/>
              <a:cs typeface="Times New Roman" charset="0"/>
            </a:endParaRPr>
          </a:p>
        </p:txBody>
      </p:sp>
      <p:sp>
        <p:nvSpPr>
          <p:cNvPr id="272394" name="Rectangle 10"/>
          <p:cNvSpPr>
            <a:spLocks noGrp="1"/>
          </p:cNvSpPr>
          <p:nvPr>
            <p:ph type="title"/>
          </p:nvPr>
        </p:nvSpPr>
        <p:spPr>
          <a:xfrm>
            <a:off x="323850" y="250825"/>
            <a:ext cx="8532813" cy="116205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alibri" charset="0"/>
              </a:rPr>
              <a:t>Current SDN hardware</a:t>
            </a:r>
            <a:br>
              <a:rPr lang="en-US">
                <a:latin typeface="Calibri" charset="0"/>
              </a:rPr>
            </a:br>
            <a:endParaRPr lang="en-US">
              <a:solidFill>
                <a:srgbClr val="666666"/>
              </a:solidFill>
              <a:latin typeface="Calibri" charset="0"/>
            </a:endParaRPr>
          </a:p>
        </p:txBody>
      </p:sp>
      <p:pic>
        <p:nvPicPr>
          <p:cNvPr id="272395" name="Picture 3"/>
          <p:cNvPicPr>
            <a:picLocks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3109913"/>
            <a:ext cx="149701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2396" name="Picture 4"/>
          <p:cNvPicPr>
            <a:picLocks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1565275"/>
            <a:ext cx="21463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2397" name="Rectangle 9"/>
          <p:cNvSpPr>
            <a:spLocks/>
          </p:cNvSpPr>
          <p:nvPr/>
        </p:nvSpPr>
        <p:spPr bwMode="auto">
          <a:xfrm>
            <a:off x="1066800" y="2105025"/>
            <a:ext cx="22860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/>
          <a:lstStyle/>
          <a:p>
            <a:pPr marL="39688" defTabSz="914400"/>
            <a:endParaRPr lang="en-US">
              <a:cs typeface="Times New Roman" charset="0"/>
            </a:endParaRPr>
          </a:p>
        </p:txBody>
      </p:sp>
      <p:pic>
        <p:nvPicPr>
          <p:cNvPr id="27239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173413"/>
            <a:ext cx="7366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2399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1568450"/>
            <a:ext cx="13081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72400" name="Picture 14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5059363"/>
            <a:ext cx="206375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2401" name="Rectangle 16"/>
          <p:cNvSpPr>
            <a:spLocks/>
          </p:cNvSpPr>
          <p:nvPr/>
        </p:nvSpPr>
        <p:spPr bwMode="auto">
          <a:xfrm>
            <a:off x="6011863" y="5013325"/>
            <a:ext cx="2825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9688" algn="r" defTabSz="914400"/>
            <a:r>
              <a:rPr lang="en-US" sz="2600">
                <a:solidFill>
                  <a:schemeClr val="tx2"/>
                </a:solidFill>
                <a:latin typeface="Tele-GroteskFet" charset="0"/>
                <a:cs typeface="Times New Roman" charset="0"/>
              </a:rPr>
              <a:t>More coming soon...</a:t>
            </a:r>
          </a:p>
        </p:txBody>
      </p:sp>
      <p:sp>
        <p:nvSpPr>
          <p:cNvPr id="272402" name="AutoShape 18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07975" y="1127125"/>
            <a:ext cx="2519363" cy="1366838"/>
          </a:xfrm>
          <a:prstGeom prst="roundRect">
            <a:avLst>
              <a:gd name="adj" fmla="val 3907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86275"/>
                  <a:invGamma/>
                </a:schemeClr>
              </a:gs>
            </a:gsLst>
            <a:lin ang="5400000" scaled="1"/>
          </a:gradFill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2000" tIns="396000" rIns="72000" bIns="72000"/>
          <a:lstStyle/>
          <a:p>
            <a:pPr marL="136525" indent="-136525" defTabSz="914400" eaLnBrk="0" hangingPunct="0">
              <a:lnSpc>
                <a:spcPct val="90000"/>
              </a:lnSpc>
              <a:spcBef>
                <a:spcPct val="10000"/>
              </a:spcBef>
              <a:buClr>
                <a:schemeClr val="tx2"/>
              </a:buClr>
              <a:buSzPct val="75000"/>
              <a:buFont typeface="Wingdings" charset="0"/>
              <a:buNone/>
            </a:pPr>
            <a:endParaRPr lang="en-US" sz="1200">
              <a:latin typeface="Tele-GroteskNor" charset="0"/>
              <a:cs typeface="Times New Roman" charset="0"/>
            </a:endParaRPr>
          </a:p>
        </p:txBody>
      </p:sp>
      <p:pic>
        <p:nvPicPr>
          <p:cNvPr id="272403" name="Picture 2"/>
          <p:cNvPicPr>
            <a:picLocks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558925"/>
            <a:ext cx="101282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f der gleichen Seite des Rechtecks liegende Ecken abrunden 37"/>
          <p:cNvSpPr>
            <a:spLocks noChangeArrowheads="1"/>
          </p:cNvSpPr>
          <p:nvPr/>
        </p:nvSpPr>
        <p:spPr bwMode="auto">
          <a:xfrm>
            <a:off x="307975" y="1127125"/>
            <a:ext cx="2519363" cy="360363"/>
          </a:xfrm>
          <a:prstGeom prst="round2SameRect">
            <a:avLst/>
          </a:prstGeom>
          <a:gradFill rotWithShape="1">
            <a:gsLst>
              <a:gs pos="0">
                <a:srgbClr val="BDBDBD"/>
              </a:gs>
              <a:gs pos="39999">
                <a:srgbClr val="404040"/>
              </a:gs>
              <a:gs pos="41000">
                <a:srgbClr val="000000"/>
              </a:gs>
              <a:gs pos="100000">
                <a:srgbClr val="080808"/>
              </a:gs>
            </a:gsLst>
            <a:lin ang="5400000" scaled="1"/>
          </a:gradFill>
          <a:ln w="9525" algn="ctr">
            <a:solidFill>
              <a:srgbClr val="333333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914400">
              <a:lnSpc>
                <a:spcPct val="90000"/>
              </a:lnSpc>
            </a:pPr>
            <a:r>
              <a:rPr lang="en-GB" sz="1600">
                <a:solidFill>
                  <a:schemeClr val="bg1"/>
                </a:solidFill>
                <a:latin typeface="Tele-GroteskFet" charset="0"/>
              </a:rPr>
              <a:t>Juniper MX-series</a:t>
            </a:r>
          </a:p>
        </p:txBody>
      </p:sp>
      <p:sp>
        <p:nvSpPr>
          <p:cNvPr id="5" name="Auf der gleichen Seite des Rechtecks liegende Ecken abrunden 37"/>
          <p:cNvSpPr>
            <a:spLocks noChangeArrowheads="1"/>
          </p:cNvSpPr>
          <p:nvPr/>
        </p:nvSpPr>
        <p:spPr bwMode="auto">
          <a:xfrm>
            <a:off x="307975" y="2749550"/>
            <a:ext cx="2519363" cy="360363"/>
          </a:xfrm>
          <a:prstGeom prst="round2SameRect">
            <a:avLst/>
          </a:prstGeom>
          <a:gradFill rotWithShape="1">
            <a:gsLst>
              <a:gs pos="0">
                <a:srgbClr val="BDBDBD"/>
              </a:gs>
              <a:gs pos="39999">
                <a:srgbClr val="404040"/>
              </a:gs>
              <a:gs pos="41000">
                <a:srgbClr val="000000"/>
              </a:gs>
              <a:gs pos="100000">
                <a:srgbClr val="080808"/>
              </a:gs>
            </a:gsLst>
            <a:lin ang="5400000" scaled="1"/>
          </a:gradFill>
          <a:ln w="9525" algn="ctr">
            <a:solidFill>
              <a:srgbClr val="333333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914400">
              <a:lnSpc>
                <a:spcPct val="90000"/>
              </a:lnSpc>
            </a:pPr>
            <a:r>
              <a:rPr lang="en-GB" sz="1600">
                <a:solidFill>
                  <a:schemeClr val="bg1"/>
                </a:solidFill>
                <a:latin typeface="Tele-GroteskFet" charset="0"/>
              </a:rPr>
              <a:t>HP Procurve 5400</a:t>
            </a:r>
          </a:p>
        </p:txBody>
      </p:sp>
      <p:sp>
        <p:nvSpPr>
          <p:cNvPr id="6" name="Auf der gleichen Seite des Rechtecks liegende Ecken abrunden 37"/>
          <p:cNvSpPr>
            <a:spLocks noChangeArrowheads="1"/>
          </p:cNvSpPr>
          <p:nvPr/>
        </p:nvSpPr>
        <p:spPr bwMode="auto">
          <a:xfrm>
            <a:off x="307975" y="4437063"/>
            <a:ext cx="2519363" cy="360362"/>
          </a:xfrm>
          <a:prstGeom prst="round2SameRect">
            <a:avLst/>
          </a:prstGeom>
          <a:gradFill rotWithShape="1">
            <a:gsLst>
              <a:gs pos="0">
                <a:srgbClr val="BDBDBD"/>
              </a:gs>
              <a:gs pos="39999">
                <a:srgbClr val="404040"/>
              </a:gs>
              <a:gs pos="41000">
                <a:srgbClr val="000000"/>
              </a:gs>
              <a:gs pos="100000">
                <a:srgbClr val="080808"/>
              </a:gs>
            </a:gsLst>
            <a:lin ang="5400000" scaled="1"/>
          </a:gradFill>
          <a:ln w="9525" algn="ctr">
            <a:solidFill>
              <a:srgbClr val="333333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914400">
              <a:lnSpc>
                <a:spcPct val="90000"/>
              </a:lnSpc>
            </a:pPr>
            <a:r>
              <a:rPr lang="en-GB" sz="1600">
                <a:solidFill>
                  <a:schemeClr val="bg1"/>
                </a:solidFill>
                <a:latin typeface="Tele-GroteskFet" charset="0"/>
              </a:rPr>
              <a:t>Pronto 3240/3290</a:t>
            </a:r>
          </a:p>
        </p:txBody>
      </p:sp>
      <p:sp>
        <p:nvSpPr>
          <p:cNvPr id="7" name="Auf der gleichen Seite des Rechtecks liegende Ecken abrunden 37"/>
          <p:cNvSpPr>
            <a:spLocks noChangeArrowheads="1"/>
          </p:cNvSpPr>
          <p:nvPr/>
        </p:nvSpPr>
        <p:spPr bwMode="auto">
          <a:xfrm>
            <a:off x="6316663" y="1138238"/>
            <a:ext cx="2519362" cy="360362"/>
          </a:xfrm>
          <a:prstGeom prst="round2SameRect">
            <a:avLst/>
          </a:prstGeom>
          <a:gradFill rotWithShape="1">
            <a:gsLst>
              <a:gs pos="0">
                <a:srgbClr val="BDBDBD"/>
              </a:gs>
              <a:gs pos="39999">
                <a:srgbClr val="404040"/>
              </a:gs>
              <a:gs pos="41000">
                <a:srgbClr val="000000"/>
              </a:gs>
              <a:gs pos="100000">
                <a:srgbClr val="080808"/>
              </a:gs>
            </a:gsLst>
            <a:lin ang="5400000" scaled="1"/>
          </a:gradFill>
          <a:ln w="9525" algn="ctr">
            <a:solidFill>
              <a:srgbClr val="333333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914400">
              <a:lnSpc>
                <a:spcPct val="90000"/>
              </a:lnSpc>
            </a:pPr>
            <a:r>
              <a:rPr lang="en-GB" sz="1600">
                <a:solidFill>
                  <a:schemeClr val="bg1"/>
                </a:solidFill>
                <a:latin typeface="Tele-GroteskFet" charset="0"/>
              </a:rPr>
              <a:t>WiMax (NEC)</a:t>
            </a:r>
          </a:p>
        </p:txBody>
      </p:sp>
      <p:sp>
        <p:nvSpPr>
          <p:cNvPr id="8" name="Auf der gleichen Seite des Rechtecks liegende Ecken abrunden 37"/>
          <p:cNvSpPr>
            <a:spLocks noChangeArrowheads="1"/>
          </p:cNvSpPr>
          <p:nvPr/>
        </p:nvSpPr>
        <p:spPr bwMode="auto">
          <a:xfrm>
            <a:off x="6316663" y="2760663"/>
            <a:ext cx="2519362" cy="360362"/>
          </a:xfrm>
          <a:prstGeom prst="round2SameRect">
            <a:avLst/>
          </a:prstGeom>
          <a:gradFill rotWithShape="1">
            <a:gsLst>
              <a:gs pos="0">
                <a:srgbClr val="BDBDBD"/>
              </a:gs>
              <a:gs pos="39999">
                <a:srgbClr val="404040"/>
              </a:gs>
              <a:gs pos="41000">
                <a:srgbClr val="000000"/>
              </a:gs>
              <a:gs pos="100000">
                <a:srgbClr val="080808"/>
              </a:gs>
            </a:gsLst>
            <a:lin ang="5400000" scaled="1"/>
          </a:gradFill>
          <a:ln w="9525" algn="ctr">
            <a:solidFill>
              <a:srgbClr val="333333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914400">
              <a:lnSpc>
                <a:spcPct val="90000"/>
              </a:lnSpc>
            </a:pPr>
            <a:r>
              <a:rPr lang="en-GB" sz="1600">
                <a:solidFill>
                  <a:schemeClr val="bg1"/>
                </a:solidFill>
                <a:latin typeface="Tele-GroteskFet" charset="0"/>
              </a:rPr>
              <a:t>PC Engines</a:t>
            </a:r>
          </a:p>
        </p:txBody>
      </p:sp>
      <p:pic>
        <p:nvPicPr>
          <p:cNvPr id="272409" name="Picture 25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4797425"/>
            <a:ext cx="768350" cy="11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2410" name="AutoShape 26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3276600" y="2759075"/>
            <a:ext cx="2519363" cy="1366838"/>
          </a:xfrm>
          <a:prstGeom prst="roundRect">
            <a:avLst>
              <a:gd name="adj" fmla="val 4528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86275"/>
                  <a:invGamma/>
                </a:schemeClr>
              </a:gs>
            </a:gsLst>
            <a:lin ang="5400000" scaled="1"/>
          </a:gradFill>
          <a:ln w="9525">
            <a:solidFill>
              <a:srgbClr val="96969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2000" tIns="396000" rIns="72000" bIns="72000"/>
          <a:lstStyle/>
          <a:p>
            <a:pPr marL="136525" indent="-136525" defTabSz="914400" eaLnBrk="0" hangingPunct="0">
              <a:lnSpc>
                <a:spcPct val="90000"/>
              </a:lnSpc>
              <a:spcBef>
                <a:spcPct val="10000"/>
              </a:spcBef>
              <a:buClr>
                <a:schemeClr val="tx2"/>
              </a:buClr>
              <a:buSzPct val="75000"/>
              <a:buFont typeface="Wingdings" charset="0"/>
              <a:buNone/>
            </a:pPr>
            <a:endParaRPr lang="en-US" sz="1200">
              <a:latin typeface="Tele-GroteskNor" charset="0"/>
              <a:cs typeface="Times New Roman" charset="0"/>
            </a:endParaRPr>
          </a:p>
        </p:txBody>
      </p:sp>
      <p:sp>
        <p:nvSpPr>
          <p:cNvPr id="9" name="Auf der gleichen Seite des Rechtecks liegende Ecken abrunden 37"/>
          <p:cNvSpPr>
            <a:spLocks noChangeArrowheads="1"/>
          </p:cNvSpPr>
          <p:nvPr/>
        </p:nvSpPr>
        <p:spPr bwMode="auto">
          <a:xfrm>
            <a:off x="3276600" y="2759075"/>
            <a:ext cx="2519363" cy="360363"/>
          </a:xfrm>
          <a:prstGeom prst="round2SameRect">
            <a:avLst/>
          </a:prstGeom>
          <a:gradFill rotWithShape="1">
            <a:gsLst>
              <a:gs pos="0">
                <a:srgbClr val="BDBDBD"/>
              </a:gs>
              <a:gs pos="39999">
                <a:srgbClr val="404040"/>
              </a:gs>
              <a:gs pos="41000">
                <a:srgbClr val="000000"/>
              </a:gs>
              <a:gs pos="100000">
                <a:srgbClr val="080808"/>
              </a:gs>
            </a:gsLst>
            <a:lin ang="5400000" scaled="1"/>
          </a:gradFill>
          <a:ln w="9525" algn="ctr">
            <a:solidFill>
              <a:srgbClr val="333333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914400">
              <a:lnSpc>
                <a:spcPct val="90000"/>
              </a:lnSpc>
            </a:pPr>
            <a:r>
              <a:rPr lang="en-GB" sz="1600">
                <a:solidFill>
                  <a:schemeClr val="bg1"/>
                </a:solidFill>
                <a:latin typeface="Tele-GroteskFet" charset="0"/>
              </a:rPr>
              <a:t>Netgear 7324</a:t>
            </a:r>
          </a:p>
        </p:txBody>
      </p:sp>
      <p:pic>
        <p:nvPicPr>
          <p:cNvPr id="272412" name="Picture 28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408363"/>
            <a:ext cx="222091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5E6081B-90C6-5347-BA16-C033CB2C579C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/>
              <a:t>40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519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Commercial Switch Vendors</a:t>
            </a:r>
          </a:p>
        </p:txBody>
      </p:sp>
      <p:graphicFrame>
        <p:nvGraphicFramePr>
          <p:cNvPr id="281704" name="Group 104"/>
          <p:cNvGraphicFramePr>
            <a:graphicFrameLocks noGrp="1"/>
          </p:cNvGraphicFramePr>
          <p:nvPr>
            <p:ph idx="1"/>
          </p:nvPr>
        </p:nvGraphicFramePr>
        <p:xfrm>
          <a:off x="381000" y="1393825"/>
          <a:ext cx="8534400" cy="5293297"/>
        </p:xfrm>
        <a:graphic>
          <a:graphicData uri="http://schemas.openxmlformats.org/drawingml/2006/table">
            <a:tbl>
              <a:tblPr/>
              <a:tblGrid>
                <a:gridCol w="2341563"/>
                <a:gridCol w="1187450"/>
                <a:gridCol w="2862262"/>
                <a:gridCol w="2143125"/>
              </a:tblGrid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Model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Virtualize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Notes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493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HP Procurve 5400zl or 6600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 OF instance per VLAN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LACP, VLAN and STP processing before OpenFlow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Wildcard rules or non-IP pkts processed in s/w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Header rewriting in s/w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CPU protects mgmt during loop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9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NEC IP8800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 OF instance per VLAN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OpenFlow takes precedence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Most actions processed in hardware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MAC header rewriting in h/w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06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Pronto 3240 or 3290 with Pica8 or Indigo firmware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1 OF instance per switch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No legacy protocols (like VLAN and STP)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Most actions processed in hardware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MAC header rewriting in h/w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81641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0" y="5413375"/>
            <a:ext cx="1905000" cy="65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642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155825"/>
            <a:ext cx="13716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16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3756025"/>
            <a:ext cx="2044700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6F7B4F07-FFC7-6C49-8859-60242A963A78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/>
              <a:t>41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EAEB-7338-9142-9F70-ED34298765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Software Defined Networking (COMS6998-10)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55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Controller Vendors</a:t>
            </a:r>
          </a:p>
        </p:txBody>
      </p:sp>
      <p:graphicFrame>
        <p:nvGraphicFramePr>
          <p:cNvPr id="282737" name="Group 1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55400676"/>
              </p:ext>
            </p:extLst>
          </p:nvPr>
        </p:nvGraphicFramePr>
        <p:xfrm>
          <a:off x="457200" y="1371600"/>
          <a:ext cx="3889375" cy="3008249"/>
        </p:xfrm>
        <a:graphic>
          <a:graphicData uri="http://schemas.openxmlformats.org/drawingml/2006/table">
            <a:tbl>
              <a:tblPr/>
              <a:tblGrid>
                <a:gridCol w="1216025"/>
                <a:gridCol w="2673350"/>
              </a:tblGrid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Vendor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Notes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Nicira</a:t>
                      </a: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’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 NOX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Open-source GPL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C++ and Python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Researcher friendly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Nicira</a:t>
                      </a: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’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 ONIX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Closed-source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Datacenter networks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Ryu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Open-source GPL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Python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2735" name="Group 1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98487113"/>
              </p:ext>
            </p:extLst>
          </p:nvPr>
        </p:nvGraphicFramePr>
        <p:xfrm>
          <a:off x="4648200" y="1371600"/>
          <a:ext cx="4038600" cy="3706368"/>
        </p:xfrm>
        <a:graphic>
          <a:graphicData uri="http://schemas.openxmlformats.org/drawingml/2006/table">
            <a:tbl>
              <a:tblPr/>
              <a:tblGrid>
                <a:gridCol w="1673225"/>
                <a:gridCol w="2365375"/>
              </a:tblGrid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Vendor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Notes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Stanford</a:t>
                      </a:r>
                      <a:r>
                        <a:rPr kumimoji="0" lang="ja-JP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’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s Beacon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Open-source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Researcher friendly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Java-based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BigSwitch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 controller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Ha open source version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Based on Beacon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Enterprise network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OpenDayLight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Open-source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Based on Java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Frenetic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Open-source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Written in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  <a:ea typeface="ＭＳ Ｐゴシック" charset="0"/>
                        </a:rPr>
                        <a:t>functional programming languages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696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995D3EC1-37F7-0345-9030-C6552827DEF4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/>
              <a:t>42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97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6000" y="1026160"/>
            <a:ext cx="2865120" cy="549656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69000">
                <a:schemeClr val="bg1"/>
              </a:gs>
              <a:gs pos="100000">
                <a:schemeClr val="bg1"/>
              </a:gs>
            </a:gsLst>
          </a:gra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Floodlight Architecture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9" name="Content Placeholder 2"/>
          <p:cNvSpPr>
            <a:spLocks noGrp="1"/>
          </p:cNvSpPr>
          <p:nvPr>
            <p:ph idx="1"/>
          </p:nvPr>
        </p:nvSpPr>
        <p:spPr>
          <a:xfrm>
            <a:off x="4145280" y="1234616"/>
            <a:ext cx="5007387" cy="4926708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US" dirty="0" smtClean="0"/>
              <a:t>Floodlight is a collection of modules </a:t>
            </a:r>
          </a:p>
          <a:p>
            <a:pPr marL="342900" lvl="1" indent="-342900"/>
            <a:endParaRPr lang="en-US" dirty="0"/>
          </a:p>
          <a:p>
            <a:pPr marL="342900" lvl="1" indent="-342900"/>
            <a:r>
              <a:rPr lang="en-US" dirty="0" smtClean="0"/>
              <a:t>Some modules (not all) export services</a:t>
            </a:r>
          </a:p>
          <a:p>
            <a:pPr marL="342900" lvl="1" indent="-342900"/>
            <a:endParaRPr lang="en-US" dirty="0"/>
          </a:p>
          <a:p>
            <a:pPr marL="342900" lvl="1" indent="-342900"/>
            <a:r>
              <a:rPr lang="en-US" dirty="0" smtClean="0"/>
              <a:t>All modules in Java</a:t>
            </a:r>
          </a:p>
          <a:p>
            <a:pPr marL="0" lvl="1" indent="0">
              <a:buNone/>
            </a:pPr>
            <a:endParaRPr lang="en-US" dirty="0"/>
          </a:p>
          <a:p>
            <a:pPr marL="342900" lvl="1" indent="-342900"/>
            <a:r>
              <a:rPr lang="en-US" dirty="0" smtClean="0"/>
              <a:t>Rich, extensible REST API</a:t>
            </a:r>
          </a:p>
          <a:p>
            <a:pPr marL="342900" lvl="1" indent="-342900"/>
            <a:endParaRPr lang="en-US" dirty="0"/>
          </a:p>
          <a:p>
            <a:pPr marL="342900" lvl="1" indent="-342900"/>
            <a:endParaRPr lang="en-US" dirty="0"/>
          </a:p>
          <a:p>
            <a:pPr marL="342900" lvl="1" indent="-342900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1269999" y="3539083"/>
            <a:ext cx="2389449" cy="468608"/>
          </a:xfrm>
          <a:prstGeom prst="roundRect">
            <a:avLst/>
          </a:prstGeom>
          <a:solidFill>
            <a:srgbClr val="09213B"/>
          </a:solidFill>
          <a:ln w="12700" cmpd="sng">
            <a:solidFill>
              <a:schemeClr val="bg1">
                <a:lumMod val="65000"/>
              </a:schemeClr>
            </a:solidFill>
          </a:ln>
          <a:effectLst>
            <a:glow rad="63500">
              <a:schemeClr val="bg1">
                <a:lumMod val="85000"/>
                <a:alpha val="2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DeviceManager</a:t>
            </a:r>
            <a:endParaRPr lang="en-US" sz="13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/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IDeviceService</a:t>
            </a:r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69999" y="1143519"/>
            <a:ext cx="2424513" cy="500961"/>
          </a:xfrm>
          <a:prstGeom prst="roundRect">
            <a:avLst/>
          </a:prstGeom>
          <a:solidFill>
            <a:srgbClr val="09213B"/>
          </a:solidFill>
          <a:ln w="12700" cmpd="sng">
            <a:solidFill>
              <a:schemeClr val="bg1">
                <a:lumMod val="65000"/>
              </a:schemeClr>
            </a:solidFill>
          </a:ln>
          <a:effectLst>
            <a:glow rad="63500">
              <a:schemeClr val="bg1">
                <a:lumMod val="85000"/>
                <a:alpha val="2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FloodlightProvider</a:t>
            </a:r>
            <a:endParaRPr lang="en-US" sz="13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/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IFloodlightProviderService</a:t>
            </a:r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269999" y="1741856"/>
            <a:ext cx="2389446" cy="464364"/>
          </a:xfrm>
          <a:prstGeom prst="roundRect">
            <a:avLst/>
          </a:prstGeom>
          <a:solidFill>
            <a:srgbClr val="09213B"/>
          </a:solidFill>
          <a:ln w="12700" cmpd="sng">
            <a:solidFill>
              <a:schemeClr val="bg1">
                <a:lumMod val="65000"/>
              </a:schemeClr>
            </a:solidFill>
          </a:ln>
          <a:effectLst>
            <a:glow rad="63500">
              <a:schemeClr val="bg1">
                <a:lumMod val="85000"/>
                <a:alpha val="2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TopologyManager</a:t>
            </a:r>
            <a:endParaRPr lang="en-US" sz="13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/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ITopologyManagerService</a:t>
            </a:r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269999" y="4733093"/>
            <a:ext cx="2389446" cy="456810"/>
          </a:xfrm>
          <a:prstGeom prst="roundRect">
            <a:avLst/>
          </a:prstGeom>
          <a:solidFill>
            <a:srgbClr val="09213B"/>
          </a:solidFill>
          <a:ln w="12700" cmpd="sng">
            <a:solidFill>
              <a:schemeClr val="bg1">
                <a:lumMod val="65000"/>
              </a:schemeClr>
            </a:solidFill>
          </a:ln>
          <a:effectLst>
            <a:glow rad="63500">
              <a:schemeClr val="bg1">
                <a:lumMod val="85000"/>
                <a:alpha val="2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RestServer</a:t>
            </a:r>
            <a:endParaRPr lang="en-US" sz="13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/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IRestApiService</a:t>
            </a:r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269999" y="4150420"/>
            <a:ext cx="2389446" cy="453380"/>
          </a:xfrm>
          <a:prstGeom prst="roundRect">
            <a:avLst/>
          </a:prstGeom>
          <a:solidFill>
            <a:srgbClr val="09213B"/>
          </a:solidFill>
          <a:ln w="12700" cmpd="sng">
            <a:solidFill>
              <a:schemeClr val="bg1">
                <a:lumMod val="65000"/>
              </a:schemeClr>
            </a:solidFill>
          </a:ln>
          <a:effectLst>
            <a:glow rad="63500">
              <a:schemeClr val="bg1">
                <a:lumMod val="85000"/>
                <a:alpha val="2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StorageSource</a:t>
            </a:r>
            <a:endParaRPr lang="en-US" sz="13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/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IStorageSourceService</a:t>
            </a:r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269999" y="2971055"/>
            <a:ext cx="2389446" cy="461274"/>
          </a:xfrm>
          <a:prstGeom prst="roundRect">
            <a:avLst/>
          </a:prstGeom>
          <a:solidFill>
            <a:srgbClr val="09213B"/>
          </a:solidFill>
          <a:ln w="12700" cmpd="sng">
            <a:solidFill>
              <a:schemeClr val="bg1">
                <a:lumMod val="65000"/>
              </a:schemeClr>
            </a:solidFill>
          </a:ln>
          <a:effectLst>
            <a:glow rad="63500">
              <a:schemeClr val="bg1">
                <a:lumMod val="85000"/>
                <a:alpha val="2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Forwarding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269999" y="5322438"/>
            <a:ext cx="2389446" cy="477455"/>
          </a:xfrm>
          <a:prstGeom prst="roundRect">
            <a:avLst/>
          </a:prstGeom>
          <a:solidFill>
            <a:srgbClr val="09213B"/>
          </a:solidFill>
          <a:ln w="12700" cmpd="sng">
            <a:solidFill>
              <a:schemeClr val="bg1">
                <a:lumMod val="65000"/>
              </a:schemeClr>
            </a:solidFill>
          </a:ln>
          <a:effectLst>
            <a:glow rad="63500">
              <a:schemeClr val="bg1">
                <a:lumMod val="85000"/>
                <a:alpha val="2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StaticFlowPusher</a:t>
            </a:r>
            <a:endParaRPr lang="en-US" sz="13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/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IStaticFlowPusherService</a:t>
            </a:r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269999" y="2336096"/>
            <a:ext cx="2389446" cy="469400"/>
          </a:xfrm>
          <a:prstGeom prst="roundRect">
            <a:avLst/>
          </a:prstGeom>
          <a:solidFill>
            <a:srgbClr val="09213B"/>
          </a:solidFill>
          <a:ln w="12700" cmpd="sng">
            <a:solidFill>
              <a:schemeClr val="bg1">
                <a:lumMod val="65000"/>
              </a:schemeClr>
            </a:solidFill>
          </a:ln>
          <a:effectLst>
            <a:glow rad="63500">
              <a:schemeClr val="bg1">
                <a:lumMod val="85000"/>
                <a:alpha val="2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LinkDiscovery</a:t>
            </a:r>
            <a:endParaRPr lang="en-US" sz="13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/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ILinkDiscoveryService</a:t>
            </a:r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269999" y="5943665"/>
            <a:ext cx="2389446" cy="477455"/>
          </a:xfrm>
          <a:prstGeom prst="roundRect">
            <a:avLst/>
          </a:prstGeom>
          <a:solidFill>
            <a:srgbClr val="09213B"/>
          </a:solidFill>
          <a:ln w="12700" cmpd="sng">
            <a:solidFill>
              <a:schemeClr val="bg1">
                <a:lumMod val="65000"/>
              </a:schemeClr>
            </a:solidFill>
          </a:ln>
          <a:effectLst>
            <a:glow rad="63500">
              <a:schemeClr val="bg1">
                <a:lumMod val="85000"/>
                <a:alpha val="2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VirtualNetworkFilter</a:t>
            </a:r>
            <a:endParaRPr lang="en-US" sz="13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/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IVirtualNetworkFilterService</a:t>
            </a:r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25" name="Footer Placeholder 3"/>
          <p:cNvSpPr txBox="1">
            <a:spLocks/>
          </p:cNvSpPr>
          <p:nvPr/>
        </p:nvSpPr>
        <p:spPr>
          <a:xfrm>
            <a:off x="5926667" y="228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Big Switch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5C295BAD-8029-544B-B0ED-3A32F68D1AC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News Gothic MT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43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News Gothic M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News Gothic MT"/>
                <a:ea typeface="+mn-ea"/>
                <a:cs typeface="+mn-cs"/>
              </a:rPr>
              <a:t>Software Defined Networking (COMS6998-10)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News Gothic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334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Floodlight Architecture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odule descriptions</a:t>
            </a:r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1269999" y="3539083"/>
            <a:ext cx="2389449" cy="468608"/>
          </a:xfrm>
          <a:prstGeom prst="roundRect">
            <a:avLst/>
          </a:prstGeom>
          <a:solidFill>
            <a:srgbClr val="09213B"/>
          </a:solidFill>
          <a:ln w="12700" cmpd="sng">
            <a:solidFill>
              <a:schemeClr val="bg1">
                <a:lumMod val="65000"/>
              </a:schemeClr>
            </a:solidFill>
          </a:ln>
          <a:effectLst>
            <a:glow rad="63500">
              <a:schemeClr val="bg1">
                <a:lumMod val="85000"/>
                <a:alpha val="2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DeviceManager</a:t>
            </a:r>
            <a:endParaRPr lang="en-US" sz="13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/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IDeviceService</a:t>
            </a:r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269999" y="1143519"/>
            <a:ext cx="2424513" cy="500961"/>
          </a:xfrm>
          <a:prstGeom prst="roundRect">
            <a:avLst/>
          </a:prstGeom>
          <a:solidFill>
            <a:srgbClr val="09213B"/>
          </a:solidFill>
          <a:ln w="12700" cmpd="sng">
            <a:solidFill>
              <a:schemeClr val="bg1">
                <a:lumMod val="65000"/>
              </a:schemeClr>
            </a:solidFill>
          </a:ln>
          <a:effectLst>
            <a:glow rad="63500">
              <a:schemeClr val="bg1">
                <a:lumMod val="85000"/>
                <a:alpha val="2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FloodlightProvider</a:t>
            </a:r>
            <a:endParaRPr lang="en-US" sz="13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/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IFloodlightProviderService</a:t>
            </a:r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269999" y="1741856"/>
            <a:ext cx="2389446" cy="464364"/>
          </a:xfrm>
          <a:prstGeom prst="roundRect">
            <a:avLst/>
          </a:prstGeom>
          <a:solidFill>
            <a:srgbClr val="09213B"/>
          </a:solidFill>
          <a:ln w="12700" cmpd="sng">
            <a:solidFill>
              <a:schemeClr val="bg1">
                <a:lumMod val="65000"/>
              </a:schemeClr>
            </a:solidFill>
          </a:ln>
          <a:effectLst>
            <a:glow rad="63500">
              <a:schemeClr val="bg1">
                <a:lumMod val="85000"/>
                <a:alpha val="2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TopologyManager</a:t>
            </a:r>
            <a:endParaRPr lang="en-US" sz="13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/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ITopologyManagerService</a:t>
            </a:r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1269999" y="4733093"/>
            <a:ext cx="2389446" cy="456810"/>
          </a:xfrm>
          <a:prstGeom prst="roundRect">
            <a:avLst/>
          </a:prstGeom>
          <a:solidFill>
            <a:srgbClr val="09213B"/>
          </a:solidFill>
          <a:ln w="12700" cmpd="sng">
            <a:solidFill>
              <a:schemeClr val="bg1">
                <a:lumMod val="65000"/>
              </a:schemeClr>
            </a:solidFill>
          </a:ln>
          <a:effectLst>
            <a:glow rad="63500">
              <a:schemeClr val="bg1">
                <a:lumMod val="85000"/>
                <a:alpha val="2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RestServer</a:t>
            </a:r>
            <a:endParaRPr lang="en-US" sz="13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/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IRestApiService</a:t>
            </a:r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269999" y="4150420"/>
            <a:ext cx="2389446" cy="453380"/>
          </a:xfrm>
          <a:prstGeom prst="roundRect">
            <a:avLst/>
          </a:prstGeom>
          <a:solidFill>
            <a:srgbClr val="09213B"/>
          </a:solidFill>
          <a:ln w="12700" cmpd="sng">
            <a:solidFill>
              <a:schemeClr val="bg1">
                <a:lumMod val="65000"/>
              </a:schemeClr>
            </a:solidFill>
          </a:ln>
          <a:effectLst>
            <a:glow rad="63500">
              <a:schemeClr val="bg1">
                <a:lumMod val="85000"/>
                <a:alpha val="2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StorageSource</a:t>
            </a:r>
            <a:endParaRPr lang="en-US" sz="13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/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IStorageSourceService</a:t>
            </a:r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269999" y="2971055"/>
            <a:ext cx="2389446" cy="461274"/>
          </a:xfrm>
          <a:prstGeom prst="roundRect">
            <a:avLst/>
          </a:prstGeom>
          <a:solidFill>
            <a:srgbClr val="09213B"/>
          </a:solidFill>
          <a:ln w="12700" cmpd="sng">
            <a:solidFill>
              <a:schemeClr val="bg1">
                <a:lumMod val="65000"/>
              </a:schemeClr>
            </a:solidFill>
          </a:ln>
          <a:effectLst>
            <a:glow rad="63500">
              <a:schemeClr val="bg1">
                <a:lumMod val="85000"/>
                <a:alpha val="2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Forwarding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1269999" y="5322438"/>
            <a:ext cx="2389446" cy="477455"/>
          </a:xfrm>
          <a:prstGeom prst="roundRect">
            <a:avLst/>
          </a:prstGeom>
          <a:solidFill>
            <a:srgbClr val="09213B"/>
          </a:solidFill>
          <a:ln w="12700" cmpd="sng">
            <a:solidFill>
              <a:schemeClr val="bg1">
                <a:lumMod val="65000"/>
              </a:schemeClr>
            </a:solidFill>
          </a:ln>
          <a:effectLst>
            <a:glow rad="63500">
              <a:schemeClr val="bg1">
                <a:lumMod val="85000"/>
                <a:alpha val="2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StaticFlowPusher</a:t>
            </a:r>
            <a:endParaRPr lang="en-US" sz="13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/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IStaticFlowPusherService</a:t>
            </a:r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1269999" y="2336096"/>
            <a:ext cx="2389446" cy="469400"/>
          </a:xfrm>
          <a:prstGeom prst="roundRect">
            <a:avLst/>
          </a:prstGeom>
          <a:solidFill>
            <a:srgbClr val="09213B"/>
          </a:solidFill>
          <a:ln w="12700" cmpd="sng">
            <a:solidFill>
              <a:schemeClr val="bg1">
                <a:lumMod val="65000"/>
              </a:schemeClr>
            </a:solidFill>
          </a:ln>
          <a:effectLst>
            <a:glow rad="63500">
              <a:schemeClr val="bg1">
                <a:lumMod val="85000"/>
                <a:alpha val="2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LinkDiscovery</a:t>
            </a:r>
            <a:endParaRPr lang="en-US" sz="13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/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ILinkDiscoveryService</a:t>
            </a:r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1269999" y="5943665"/>
            <a:ext cx="2389446" cy="477455"/>
          </a:xfrm>
          <a:prstGeom prst="roundRect">
            <a:avLst/>
          </a:prstGeom>
          <a:solidFill>
            <a:srgbClr val="09213B"/>
          </a:solidFill>
          <a:ln w="12700" cmpd="sng">
            <a:solidFill>
              <a:schemeClr val="bg1">
                <a:lumMod val="65000"/>
              </a:schemeClr>
            </a:solidFill>
          </a:ln>
          <a:effectLst>
            <a:glow rad="63500">
              <a:schemeClr val="bg1">
                <a:lumMod val="85000"/>
                <a:alpha val="2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VirtualNetworkFilter</a:t>
            </a:r>
            <a:endParaRPr lang="en-US" sz="1300" dirty="0" smtClean="0">
              <a:solidFill>
                <a:srgbClr val="FFFFFF"/>
              </a:solidFill>
              <a:latin typeface="Calibri"/>
              <a:cs typeface="Calibri"/>
            </a:endParaRPr>
          </a:p>
          <a:p>
            <a:pPr algn="ctr"/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en-US" sz="1300" dirty="0" err="1" smtClean="0">
                <a:solidFill>
                  <a:srgbClr val="FFFFFF"/>
                </a:solidFill>
                <a:latin typeface="Calibri"/>
                <a:cs typeface="Calibri"/>
              </a:rPr>
              <a:t>IVirtualNetworkFilterService</a:t>
            </a:r>
            <a:r>
              <a:rPr lang="en-US" sz="1300" dirty="0" smtClean="0">
                <a:solidFill>
                  <a:srgbClr val="FFFFFF"/>
                </a:solidFill>
                <a:latin typeface="Calibri"/>
                <a:cs typeface="Calibri"/>
              </a:rPr>
              <a:t>)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224156" y="4130100"/>
            <a:ext cx="4793657" cy="711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DB style storage (queries, </a:t>
            </a:r>
            <a:r>
              <a:rPr lang="en-US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etc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)</a:t>
            </a:r>
          </a:p>
          <a:p>
            <a:pPr>
              <a:spcBef>
                <a:spcPts val="500"/>
              </a:spcBef>
            </a:pP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Modules can access all data and subscribe to changes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>
              <a:spcBef>
                <a:spcPts val="500"/>
              </a:spcBef>
            </a:pP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8" name="Slide Number Placeholder 4"/>
          <p:cNvSpPr txBox="1">
            <a:spLocks/>
          </p:cNvSpPr>
          <p:nvPr/>
        </p:nvSpPr>
        <p:spPr>
          <a:xfrm>
            <a:off x="8591550" y="6420559"/>
            <a:ext cx="384156" cy="2445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defRPr>
            </a:lvl1pPr>
            <a:lvl2pPr marL="32144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defRPr>
            </a:lvl2pPr>
            <a:lvl3pPr marL="642882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defRPr>
            </a:lvl3pPr>
            <a:lvl4pPr marL="964323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defRPr>
            </a:lvl4pPr>
            <a:lvl5pPr marL="1285763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000000"/>
                </a:solidFill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defRPr>
            </a:lvl5pPr>
            <a:lvl6pPr marL="1607205" algn="l" defTabSz="321440" rtl="0" eaLnBrk="1" latinLnBrk="0" hangingPunct="1">
              <a:defRPr sz="2400" kern="1200">
                <a:solidFill>
                  <a:srgbClr val="000000"/>
                </a:solidFill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defRPr>
            </a:lvl6pPr>
            <a:lvl7pPr marL="1928645" algn="l" defTabSz="321440" rtl="0" eaLnBrk="1" latinLnBrk="0" hangingPunct="1">
              <a:defRPr sz="2400" kern="1200">
                <a:solidFill>
                  <a:srgbClr val="000000"/>
                </a:solidFill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defRPr>
            </a:lvl7pPr>
            <a:lvl8pPr marL="2250086" algn="l" defTabSz="321440" rtl="0" eaLnBrk="1" latinLnBrk="0" hangingPunct="1">
              <a:defRPr sz="2400" kern="1200">
                <a:solidFill>
                  <a:srgbClr val="000000"/>
                </a:solidFill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defRPr>
            </a:lvl8pPr>
            <a:lvl9pPr marL="2571527" algn="l" defTabSz="321440" rtl="0" eaLnBrk="1" latinLnBrk="0" hangingPunct="1">
              <a:defRPr sz="2400" kern="1200">
                <a:solidFill>
                  <a:srgbClr val="000000"/>
                </a:solidFill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defRPr>
            </a:lvl9pPr>
          </a:lstStyle>
          <a:p>
            <a:fld id="{5C295BAD-8029-544B-B0ED-3A32F68D1AC3}" type="slidenum">
              <a:rPr lang="en-US" smtClean="0">
                <a:latin typeface="Calibri"/>
                <a:cs typeface="Calibri"/>
              </a:rPr>
              <a:pPr/>
              <a:t>44</a:t>
            </a:fld>
            <a:endParaRPr lang="en-US" dirty="0">
              <a:latin typeface="Calibri"/>
              <a:cs typeface="Calibri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224156" y="1752016"/>
            <a:ext cx="4516868" cy="515870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500"/>
              </a:spcBef>
              <a:buClr>
                <a:schemeClr val="tx1"/>
              </a:buClr>
            </a:pPr>
            <a:r>
              <a:rPr lang="en-US" dirty="0" smtClean="0">
                <a:solidFill>
                  <a:srgbClr val="595959"/>
                </a:solidFill>
              </a:rPr>
              <a:t>Computes shortest path using </a:t>
            </a:r>
            <a:r>
              <a:rPr lang="en-US" dirty="0" err="1" smtClean="0">
                <a:solidFill>
                  <a:srgbClr val="595959"/>
                </a:solidFill>
              </a:rPr>
              <a:t>Dijsktra</a:t>
            </a:r>
            <a:endParaRPr lang="en-US" dirty="0" smtClean="0">
              <a:solidFill>
                <a:srgbClr val="595959"/>
              </a:solidFill>
            </a:endParaRPr>
          </a:p>
          <a:p>
            <a:pPr>
              <a:spcBef>
                <a:spcPts val="500"/>
              </a:spcBef>
              <a:buClr>
                <a:schemeClr val="tx1"/>
              </a:buClr>
            </a:pPr>
            <a:r>
              <a:rPr lang="en-US" dirty="0" smtClean="0">
                <a:solidFill>
                  <a:srgbClr val="595959"/>
                </a:solidFill>
              </a:rPr>
              <a:t>Keeps switch to cluster mappings</a:t>
            </a:r>
          </a:p>
          <a:p>
            <a:pPr marL="0" indent="0">
              <a:spcBef>
                <a:spcPts val="500"/>
              </a:spcBef>
              <a:buNone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224156" y="2950735"/>
            <a:ext cx="4142396" cy="711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Installs flow mods for end-to-end routing</a:t>
            </a:r>
          </a:p>
          <a:p>
            <a:pPr>
              <a:spcBef>
                <a:spcPts val="500"/>
              </a:spcBef>
            </a:pP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Handles island routing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224156" y="3539083"/>
            <a:ext cx="4142396" cy="711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Tracks hosts on the network</a:t>
            </a:r>
          </a:p>
          <a:p>
            <a:pPr>
              <a:spcBef>
                <a:spcPts val="500"/>
              </a:spcBef>
            </a:pP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MAC -&gt; </a:t>
            </a:r>
            <a:r>
              <a:rPr lang="en-US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switch,port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, MAC-&gt;IP, IP-&gt;MAC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224156" y="4733093"/>
            <a:ext cx="4142396" cy="711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Implements via </a:t>
            </a:r>
            <a:r>
              <a:rPr lang="en-US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Restlets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(</a:t>
            </a:r>
            <a:r>
              <a:rPr lang="en-US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restlet.org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)</a:t>
            </a:r>
          </a:p>
          <a:p>
            <a:pPr>
              <a:spcBef>
                <a:spcPts val="500"/>
              </a:spcBef>
            </a:pP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Modules export </a:t>
            </a:r>
            <a:r>
              <a:rPr lang="en-US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RestletRoutable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>
              <a:spcBef>
                <a:spcPts val="500"/>
              </a:spcBef>
            </a:pP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>
              <a:spcBef>
                <a:spcPts val="500"/>
              </a:spcBef>
            </a:pP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224156" y="5322438"/>
            <a:ext cx="4142396" cy="711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Supports the insertion and removal of static flows</a:t>
            </a:r>
          </a:p>
          <a:p>
            <a:pPr>
              <a:spcBef>
                <a:spcPts val="500"/>
              </a:spcBef>
            </a:pP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REST-based API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>
              <a:spcBef>
                <a:spcPts val="500"/>
              </a:spcBef>
            </a:pP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731435" y="2282869"/>
            <a:ext cx="69756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711115" y="2919193"/>
            <a:ext cx="699600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704111" y="3477163"/>
            <a:ext cx="7003009" cy="585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714271" y="4080784"/>
            <a:ext cx="6992849" cy="543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30547" y="5263746"/>
            <a:ext cx="697657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/>
          <p:cNvSpPr txBox="1">
            <a:spLocks/>
          </p:cNvSpPr>
          <p:nvPr/>
        </p:nvSpPr>
        <p:spPr>
          <a:xfrm>
            <a:off x="4224156" y="2336096"/>
            <a:ext cx="4516868" cy="526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Maintains state of links in network</a:t>
            </a:r>
          </a:p>
          <a:p>
            <a:pPr>
              <a:spcBef>
                <a:spcPts val="500"/>
              </a:spcBef>
            </a:pP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Sends out LLDPs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767712" y="4680074"/>
            <a:ext cx="69394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2"/>
          <p:cNvSpPr txBox="1">
            <a:spLocks/>
          </p:cNvSpPr>
          <p:nvPr/>
        </p:nvSpPr>
        <p:spPr>
          <a:xfrm>
            <a:off x="4224156" y="5943665"/>
            <a:ext cx="4142396" cy="711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2">
                    <a:lumMod val="50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Create layer 2 domain defined by MAC address</a:t>
            </a:r>
          </a:p>
          <a:p>
            <a:pPr>
              <a:spcBef>
                <a:spcPts val="500"/>
              </a:spcBef>
            </a:pP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Used for </a:t>
            </a:r>
            <a:r>
              <a:rPr lang="en-US" sz="13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OpenStack</a:t>
            </a:r>
            <a:r>
              <a:rPr lang="en-US" sz="1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 / Quantum</a:t>
            </a: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>
              <a:spcBef>
                <a:spcPts val="500"/>
              </a:spcBef>
            </a:pPr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821987" y="5883506"/>
            <a:ext cx="688513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 txBox="1">
            <a:spLocks/>
          </p:cNvSpPr>
          <p:nvPr/>
        </p:nvSpPr>
        <p:spPr>
          <a:xfrm>
            <a:off x="4244476" y="1142416"/>
            <a:ext cx="4516868" cy="51587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  <a:buClr>
                <a:schemeClr val="tx1"/>
              </a:buClr>
            </a:pPr>
            <a:r>
              <a:rPr lang="en-US" dirty="0" smtClean="0">
                <a:solidFill>
                  <a:srgbClr val="595959"/>
                </a:solidFill>
              </a:rPr>
              <a:t>Translates OF messages to Floodlight events</a:t>
            </a:r>
          </a:p>
          <a:p>
            <a:pPr>
              <a:spcBef>
                <a:spcPts val="500"/>
              </a:spcBef>
              <a:buClr>
                <a:schemeClr val="tx1"/>
              </a:buClr>
            </a:pPr>
            <a:r>
              <a:rPr lang="en-US" dirty="0" smtClean="0">
                <a:solidFill>
                  <a:srgbClr val="595959"/>
                </a:solidFill>
              </a:rPr>
              <a:t>Managing connections to switches via </a:t>
            </a:r>
            <a:r>
              <a:rPr lang="en-US" dirty="0" err="1" smtClean="0">
                <a:solidFill>
                  <a:srgbClr val="595959"/>
                </a:solidFill>
              </a:rPr>
              <a:t>Netty</a:t>
            </a:r>
            <a:endParaRPr lang="en-US" dirty="0" smtClean="0">
              <a:solidFill>
                <a:srgbClr val="595959"/>
              </a:solidFill>
            </a:endParaRPr>
          </a:p>
          <a:p>
            <a:pPr marL="0" indent="0">
              <a:spcBef>
                <a:spcPts val="500"/>
              </a:spcBef>
              <a:buFont typeface="Wingdings 2" pitchFamily="18" charset="2"/>
              <a:buNone/>
            </a:pPr>
            <a:endParaRPr lang="en-US" dirty="0">
              <a:solidFill>
                <a:srgbClr val="595959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1731435" y="1683429"/>
            <a:ext cx="69756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Footer Placeholder 3"/>
          <p:cNvSpPr txBox="1">
            <a:spLocks/>
          </p:cNvSpPr>
          <p:nvPr/>
        </p:nvSpPr>
        <p:spPr>
          <a:xfrm>
            <a:off x="5926667" y="228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Big Switch Networks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5C295BAD-8029-544B-B0ED-3A32F68D1AC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News Gothic MT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44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News Gothic M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News Gothic MT"/>
                <a:ea typeface="+mn-ea"/>
                <a:cs typeface="+mn-cs"/>
              </a:rPr>
              <a:t>Software Defined Networking (COMS6998-10)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News Gothic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440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18892"/>
            <a:ext cx="7985125" cy="795508"/>
          </a:xfrm>
        </p:spPr>
        <p:txBody>
          <a:bodyPr/>
          <a:lstStyle/>
          <a:p>
            <a:r>
              <a:rPr lang="en-US" dirty="0" smtClean="0"/>
              <a:t>Floodlight Programming Model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3400" y="914400"/>
            <a:ext cx="6665913" cy="442912"/>
          </a:xfrm>
        </p:spPr>
        <p:txBody>
          <a:bodyPr/>
          <a:lstStyle/>
          <a:p>
            <a:r>
              <a:rPr lang="en-US" sz="2400" dirty="0" smtClean="0"/>
              <a:t>Northbound APIs</a:t>
            </a:r>
            <a:endParaRPr lang="en-US" sz="2400" dirty="0"/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>
            <a:off x="7151714" y="4424507"/>
            <a:ext cx="0" cy="133350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ysDot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rgbClr val="25405C"/>
              </a:solidFill>
              <a:latin typeface="Calibri"/>
              <a:ea typeface="ヒラギノ角ゴ ProN W3" pitchFamily="-108" charset="-128"/>
              <a:cs typeface="Calibri"/>
              <a:sym typeface="Gill Sans" pitchFamily="-108" charset="0"/>
            </a:endParaRPr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 rot="10800000" flipH="1">
            <a:off x="4995889" y="5292869"/>
            <a:ext cx="1079500" cy="877888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rgbClr val="25405C"/>
              </a:solidFill>
              <a:latin typeface="Calibri"/>
              <a:ea typeface="ヒラギノ角ゴ ProN W3" pitchFamily="-108" charset="-128"/>
              <a:cs typeface="Calibri"/>
              <a:sym typeface="Gill Sans" pitchFamily="-108" charset="0"/>
            </a:endParaRPr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6569102" y="4980132"/>
            <a:ext cx="498475" cy="800100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rgbClr val="25405C"/>
              </a:solidFill>
              <a:latin typeface="Calibri"/>
              <a:ea typeface="ヒラギノ角ゴ ProN W3" pitchFamily="-108" charset="-128"/>
              <a:cs typeface="Calibri"/>
              <a:sym typeface="Gill Sans" pitchFamily="-108" charset="0"/>
            </a:endParaRPr>
          </a:p>
        </p:txBody>
      </p:sp>
      <p:sp>
        <p:nvSpPr>
          <p:cNvPr id="38" name="Line 8"/>
          <p:cNvSpPr>
            <a:spLocks noChangeShapeType="1"/>
          </p:cNvSpPr>
          <p:nvPr/>
        </p:nvSpPr>
        <p:spPr bwMode="auto">
          <a:xfrm rot="10800000" flipH="1">
            <a:off x="7562877" y="5586557"/>
            <a:ext cx="927100" cy="388937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rgbClr val="25405C"/>
              </a:solidFill>
              <a:latin typeface="Calibri"/>
              <a:ea typeface="ヒラギノ角ゴ ProN W3" pitchFamily="-108" charset="-128"/>
              <a:cs typeface="Calibri"/>
              <a:sym typeface="Gill Sans" pitchFamily="-108" charset="0"/>
            </a:endParaRPr>
          </a:p>
        </p:txBody>
      </p:sp>
      <p:sp>
        <p:nvSpPr>
          <p:cNvPr id="39" name="Line 24"/>
          <p:cNvSpPr>
            <a:spLocks noChangeShapeType="1"/>
          </p:cNvSpPr>
          <p:nvPr/>
        </p:nvSpPr>
        <p:spPr bwMode="auto">
          <a:xfrm>
            <a:off x="4900639" y="4060969"/>
            <a:ext cx="1588" cy="1906588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ysDot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rgbClr val="25405C"/>
              </a:solidFill>
              <a:latin typeface="Calibri"/>
              <a:ea typeface="ヒラギノ角ゴ ProN W3" pitchFamily="-108" charset="-128"/>
              <a:cs typeface="Calibri"/>
              <a:sym typeface="Gill Sans" pitchFamily="-108" charset="0"/>
            </a:endParaRPr>
          </a:p>
        </p:txBody>
      </p:sp>
      <p:sp>
        <p:nvSpPr>
          <p:cNvPr id="40" name="Line 25"/>
          <p:cNvSpPr>
            <a:spLocks noChangeShapeType="1"/>
          </p:cNvSpPr>
          <p:nvPr/>
        </p:nvSpPr>
        <p:spPr bwMode="auto">
          <a:xfrm flipH="1">
            <a:off x="6594502" y="4299094"/>
            <a:ext cx="0" cy="67945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ysDot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rgbClr val="25405C"/>
              </a:solidFill>
              <a:latin typeface="Calibri"/>
              <a:ea typeface="ヒラギノ角ゴ ProN W3" pitchFamily="-108" charset="-128"/>
              <a:cs typeface="Calibri"/>
              <a:sym typeface="Gill Sans" pitchFamily="-108" charset="0"/>
            </a:endParaRPr>
          </a:p>
        </p:txBody>
      </p:sp>
      <p:sp>
        <p:nvSpPr>
          <p:cNvPr id="43" name="Line 27"/>
          <p:cNvSpPr>
            <a:spLocks noChangeShapeType="1"/>
          </p:cNvSpPr>
          <p:nvPr/>
        </p:nvSpPr>
        <p:spPr bwMode="auto">
          <a:xfrm flipH="1">
            <a:off x="8488389" y="4308619"/>
            <a:ext cx="0" cy="979488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ysDot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rgbClr val="25405C"/>
              </a:solidFill>
              <a:latin typeface="Calibri"/>
              <a:ea typeface="ヒラギノ角ゴ ProN W3" pitchFamily="-108" charset="-128"/>
              <a:cs typeface="Calibri"/>
              <a:sym typeface="Gill Sans" pitchFamily="-108" charset="0"/>
            </a:endParaRPr>
          </a:p>
        </p:txBody>
      </p:sp>
      <p:sp>
        <p:nvSpPr>
          <p:cNvPr id="45" name="Pentagon 30"/>
          <p:cNvSpPr>
            <a:spLocks noChangeArrowheads="1"/>
          </p:cNvSpPr>
          <p:nvPr/>
        </p:nvSpPr>
        <p:spPr bwMode="auto">
          <a:xfrm>
            <a:off x="4782302" y="6002039"/>
            <a:ext cx="950187" cy="446530"/>
          </a:xfrm>
          <a:prstGeom prst="roundRect">
            <a:avLst/>
          </a:prstGeom>
          <a:solidFill>
            <a:srgbClr val="FBE689"/>
          </a:solidFill>
          <a:ln w="9525">
            <a:noFill/>
            <a:miter lim="800000"/>
            <a:headEnd/>
            <a:tailEnd/>
          </a:ln>
          <a:effectLst>
            <a:reflection stA="46000" endPos="12000" dir="5400000" sy="-100000" algn="bl" rotWithShape="0"/>
          </a:effectLst>
        </p:spPr>
        <p:txBody>
          <a:bodyPr lIns="91414" tIns="45707" rIns="91414" bIns="45707" anchor="ctr"/>
          <a:lstStyle/>
          <a:p>
            <a:pPr algn="ctr" defTabSz="9141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noProof="1">
                <a:solidFill>
                  <a:srgbClr val="800000"/>
                </a:solidFill>
                <a:latin typeface="Calibri"/>
                <a:ea typeface="ヒラギノ角ゴ ProN W3"/>
                <a:cs typeface="Calibri"/>
                <a:sym typeface="Times New Roman" pitchFamily="-1" charset="0"/>
              </a:rPr>
              <a:t>Switch</a:t>
            </a:r>
            <a:endParaRPr sz="1800" noProof="1">
              <a:solidFill>
                <a:srgbClr val="800000"/>
              </a:solidFill>
              <a:latin typeface="Calibri"/>
              <a:ea typeface="ヒラギノ角ゴ ProN W3"/>
              <a:cs typeface="Calibri"/>
              <a:sym typeface="Times New Roman" pitchFamily="-1" charset="0"/>
            </a:endParaRPr>
          </a:p>
        </p:txBody>
      </p:sp>
      <p:sp>
        <p:nvSpPr>
          <p:cNvPr id="46" name="Pentagon 30"/>
          <p:cNvSpPr>
            <a:spLocks noChangeArrowheads="1"/>
          </p:cNvSpPr>
          <p:nvPr/>
        </p:nvSpPr>
        <p:spPr bwMode="auto">
          <a:xfrm>
            <a:off x="5809593" y="4870985"/>
            <a:ext cx="950187" cy="446530"/>
          </a:xfrm>
          <a:prstGeom prst="roundRect">
            <a:avLst/>
          </a:prstGeom>
          <a:solidFill>
            <a:srgbClr val="FBE689"/>
          </a:solidFill>
          <a:ln w="9525">
            <a:noFill/>
            <a:miter lim="800000"/>
            <a:headEnd/>
            <a:tailEnd/>
          </a:ln>
          <a:effectLst>
            <a:reflection stA="46000" endPos="12000" dir="5400000" sy="-100000" algn="bl" rotWithShape="0"/>
          </a:effectLst>
        </p:spPr>
        <p:txBody>
          <a:bodyPr lIns="91414" tIns="45707" rIns="91414" bIns="45707" anchor="ctr"/>
          <a:lstStyle/>
          <a:p>
            <a:pPr algn="ctr" defTabSz="9141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noProof="1">
                <a:solidFill>
                  <a:srgbClr val="800000"/>
                </a:solidFill>
                <a:latin typeface="Calibri"/>
                <a:ea typeface="ヒラギノ角ゴ ProN W3"/>
                <a:cs typeface="Calibri"/>
                <a:sym typeface="Times New Roman" pitchFamily="-1" charset="0"/>
              </a:rPr>
              <a:t>Switch </a:t>
            </a:r>
          </a:p>
        </p:txBody>
      </p:sp>
      <p:sp>
        <p:nvSpPr>
          <p:cNvPr id="47" name="Pentagon 30"/>
          <p:cNvSpPr>
            <a:spLocks noChangeArrowheads="1"/>
          </p:cNvSpPr>
          <p:nvPr/>
        </p:nvSpPr>
        <p:spPr bwMode="auto">
          <a:xfrm>
            <a:off x="6628109" y="5733631"/>
            <a:ext cx="950187" cy="446530"/>
          </a:xfrm>
          <a:prstGeom prst="roundRect">
            <a:avLst/>
          </a:prstGeom>
          <a:solidFill>
            <a:srgbClr val="FBE689"/>
          </a:solidFill>
          <a:ln w="9525">
            <a:noFill/>
            <a:miter lim="800000"/>
            <a:headEnd/>
            <a:tailEnd/>
          </a:ln>
          <a:effectLst>
            <a:reflection stA="46000" endPos="12000" dir="5400000" sy="-100000" algn="bl" rotWithShape="0"/>
          </a:effectLst>
        </p:spPr>
        <p:txBody>
          <a:bodyPr lIns="91414" tIns="45707" rIns="91414" bIns="45707" anchor="ctr"/>
          <a:lstStyle/>
          <a:p>
            <a:pPr algn="ctr" defTabSz="9141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noProof="1">
                <a:solidFill>
                  <a:srgbClr val="800000"/>
                </a:solidFill>
                <a:latin typeface="Calibri"/>
                <a:ea typeface="ヒラギノ角ゴ ProN W3"/>
                <a:cs typeface="Calibri"/>
                <a:sym typeface="Times New Roman" pitchFamily="-1" charset="0"/>
              </a:rPr>
              <a:t>vSwitch</a:t>
            </a:r>
            <a:endParaRPr sz="1800" noProof="1">
              <a:solidFill>
                <a:srgbClr val="800000"/>
              </a:solidFill>
              <a:latin typeface="Calibri"/>
              <a:ea typeface="ヒラギノ角ゴ ProN W3"/>
              <a:cs typeface="Calibri"/>
              <a:sym typeface="Times New Roman" pitchFamily="-1" charset="0"/>
            </a:endParaRPr>
          </a:p>
        </p:txBody>
      </p:sp>
      <p:sp>
        <p:nvSpPr>
          <p:cNvPr id="48" name="Pentagon 30"/>
          <p:cNvSpPr>
            <a:spLocks noChangeArrowheads="1"/>
          </p:cNvSpPr>
          <p:nvPr/>
        </p:nvSpPr>
        <p:spPr bwMode="auto">
          <a:xfrm>
            <a:off x="7909632" y="5266381"/>
            <a:ext cx="950187" cy="446530"/>
          </a:xfrm>
          <a:prstGeom prst="roundRect">
            <a:avLst/>
          </a:prstGeom>
          <a:solidFill>
            <a:srgbClr val="FBE689"/>
          </a:solidFill>
          <a:ln w="9525">
            <a:noFill/>
            <a:miter lim="800000"/>
            <a:headEnd/>
            <a:tailEnd/>
          </a:ln>
          <a:effectLst>
            <a:reflection stA="46000" endPos="12000" dir="5400000" sy="-100000" algn="bl" rotWithShape="0"/>
          </a:effectLst>
        </p:spPr>
        <p:txBody>
          <a:bodyPr lIns="91414" tIns="45707" rIns="91414" bIns="45707" anchor="ctr"/>
          <a:lstStyle/>
          <a:p>
            <a:pPr algn="ctr" defTabSz="9141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noProof="1">
                <a:solidFill>
                  <a:srgbClr val="800000"/>
                </a:solidFill>
                <a:latin typeface="Calibri"/>
                <a:ea typeface="ヒラギノ角ゴ ProN W3"/>
                <a:cs typeface="Calibri"/>
                <a:sym typeface="Times New Roman" pitchFamily="-1" charset="0"/>
              </a:rPr>
              <a:t>Switch</a:t>
            </a:r>
            <a:endParaRPr sz="1800" noProof="1">
              <a:solidFill>
                <a:srgbClr val="800000"/>
              </a:solidFill>
              <a:latin typeface="Calibri"/>
              <a:ea typeface="ヒラギノ角ゴ ProN W3"/>
              <a:cs typeface="Calibri"/>
              <a:sym typeface="Times New Roman" pitchFamily="-1" charset="0"/>
            </a:endParaRPr>
          </a:p>
        </p:txBody>
      </p:sp>
      <p:sp>
        <p:nvSpPr>
          <p:cNvPr id="50" name="Vinkel 50"/>
          <p:cNvSpPr>
            <a:spLocks noChangeArrowheads="1"/>
          </p:cNvSpPr>
          <p:nvPr/>
        </p:nvSpPr>
        <p:spPr bwMode="auto">
          <a:xfrm rot="5400000">
            <a:off x="5298148" y="2920067"/>
            <a:ext cx="722711" cy="1359344"/>
          </a:xfrm>
          <a:prstGeom prst="roundRect">
            <a:avLst/>
          </a:prstGeom>
          <a:solidFill>
            <a:schemeClr val="accent1"/>
          </a:solidFill>
          <a:ln w="12700" cmpd="sng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lIns="0" tIns="0" rIns="0" bIns="0" anchor="ctr">
            <a:prstTxWarp prst="textNoShape">
              <a:avLst/>
            </a:prstTxWarp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noProof="1" smtClean="0">
                <a:solidFill>
                  <a:schemeClr val="bg1"/>
                </a:solidFill>
                <a:latin typeface="Calibri"/>
                <a:cs typeface="Calibri"/>
                <a:sym typeface="Times New Roman" pitchFamily="-1" charset="0"/>
              </a:rPr>
              <a:t>IFloodlight-Module</a:t>
            </a:r>
            <a:endParaRPr sz="1600" noProof="1">
              <a:solidFill>
                <a:schemeClr val="bg1"/>
              </a:solidFill>
              <a:latin typeface="Calibri"/>
              <a:cs typeface="Calibri"/>
              <a:sym typeface="Times New Roman" pitchFamily="-1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716" y="4744578"/>
            <a:ext cx="1078970" cy="390807"/>
          </a:xfrm>
          <a:prstGeom prst="rect">
            <a:avLst/>
          </a:prstGeom>
        </p:spPr>
      </p:pic>
      <p:sp>
        <p:nvSpPr>
          <p:cNvPr id="36" name="Vinkel 50"/>
          <p:cNvSpPr>
            <a:spLocks noChangeArrowheads="1"/>
          </p:cNvSpPr>
          <p:nvPr/>
        </p:nvSpPr>
        <p:spPr bwMode="auto">
          <a:xfrm rot="5400000">
            <a:off x="7384969" y="1650066"/>
            <a:ext cx="722711" cy="1359344"/>
          </a:xfrm>
          <a:prstGeom prst="roundRect">
            <a:avLst/>
          </a:prstGeom>
          <a:solidFill>
            <a:schemeClr val="accent1"/>
          </a:solidFill>
          <a:ln w="12700" cmpd="sng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lIns="0" tIns="0" rIns="0" bIns="0" anchor="ctr">
            <a:prstTxWarp prst="textNoShape">
              <a:avLst/>
            </a:prstTxWarp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noProof="1" smtClean="0">
                <a:solidFill>
                  <a:schemeClr val="bg1"/>
                </a:solidFill>
                <a:latin typeface="Calibri"/>
                <a:cs typeface="Calibri"/>
                <a:sym typeface="Times New Roman" pitchFamily="-1" charset="0"/>
              </a:rPr>
              <a:t>External Application</a:t>
            </a:r>
            <a:endParaRPr sz="1600" noProof="1">
              <a:solidFill>
                <a:schemeClr val="bg1"/>
              </a:solidFill>
              <a:latin typeface="Calibri"/>
              <a:cs typeface="Calibri"/>
              <a:sym typeface="Times New Roman" pitchFamily="-1" charset="0"/>
            </a:endParaRPr>
          </a:p>
        </p:txBody>
      </p:sp>
      <p:sp>
        <p:nvSpPr>
          <p:cNvPr id="3" name="Up-Down Arrow 2"/>
          <p:cNvSpPr/>
          <p:nvPr/>
        </p:nvSpPr>
        <p:spPr>
          <a:xfrm>
            <a:off x="7548880" y="2743200"/>
            <a:ext cx="345440" cy="1178560"/>
          </a:xfrm>
          <a:prstGeom prst="upDownArrow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69000">
                <a:schemeClr val="bg1"/>
              </a:gs>
              <a:gs pos="100000">
                <a:schemeClr val="bg1"/>
              </a:gs>
            </a:gsLst>
          </a:gra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23200" y="3149600"/>
            <a:ext cx="1076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REST</a:t>
            </a:r>
            <a:endParaRPr lang="en-US" dirty="0"/>
          </a:p>
        </p:txBody>
      </p:sp>
      <p:sp>
        <p:nvSpPr>
          <p:cNvPr id="37" name="Content Placeholder 4"/>
          <p:cNvSpPr txBox="1">
            <a:spLocks/>
          </p:cNvSpPr>
          <p:nvPr/>
        </p:nvSpPr>
        <p:spPr>
          <a:xfrm>
            <a:off x="549275" y="1287598"/>
            <a:ext cx="4134485" cy="3020241"/>
          </a:xfrm>
          <a:prstGeom prst="rect">
            <a:avLst/>
          </a:prstGeom>
        </p:spPr>
        <p:txBody>
          <a:bodyPr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err="1" smtClean="0"/>
              <a:t>IFloodlightModule</a:t>
            </a:r>
            <a:endParaRPr lang="en-US" sz="1600" b="1" dirty="0" smtClean="0"/>
          </a:p>
          <a:p>
            <a:r>
              <a:rPr lang="en-US" sz="1600" dirty="0" smtClean="0"/>
              <a:t>Java module that runs as part of Floodlight</a:t>
            </a:r>
          </a:p>
          <a:p>
            <a:r>
              <a:rPr lang="en-US" sz="1600" dirty="0" smtClean="0"/>
              <a:t>Consumes services and events exported by other modules</a:t>
            </a:r>
          </a:p>
          <a:p>
            <a:pPr marL="793750" lvl="1" indent="-457200"/>
            <a:r>
              <a:rPr lang="en-US" sz="1600" dirty="0" err="1" smtClean="0"/>
              <a:t>OpenFlow</a:t>
            </a:r>
            <a:r>
              <a:rPr lang="en-US" sz="1600" dirty="0" smtClean="0"/>
              <a:t> (</a:t>
            </a:r>
            <a:r>
              <a:rPr lang="en-US" sz="1600" dirty="0" err="1" smtClean="0"/>
              <a:t>ie</a:t>
            </a:r>
            <a:r>
              <a:rPr lang="en-US" sz="1600" dirty="0" smtClean="0"/>
              <a:t>. Packet-in)</a:t>
            </a:r>
          </a:p>
          <a:p>
            <a:pPr marL="793750" lvl="1" indent="-457200"/>
            <a:r>
              <a:rPr lang="en-US" sz="1600" dirty="0" smtClean="0"/>
              <a:t>Switch add / remove</a:t>
            </a:r>
          </a:p>
          <a:p>
            <a:pPr marL="793750" lvl="1" indent="-457200"/>
            <a:r>
              <a:rPr lang="en-US" sz="1600" dirty="0" smtClean="0"/>
              <a:t>Device add /remove / move</a:t>
            </a:r>
          </a:p>
          <a:p>
            <a:pPr marL="793750" lvl="1" indent="-457200"/>
            <a:r>
              <a:rPr lang="en-US" sz="1600" dirty="0" smtClean="0"/>
              <a:t>Link discovery</a:t>
            </a:r>
          </a:p>
        </p:txBody>
      </p:sp>
      <p:sp>
        <p:nvSpPr>
          <p:cNvPr id="41" name="Content Placeholder 4"/>
          <p:cNvSpPr txBox="1">
            <a:spLocks/>
          </p:cNvSpPr>
          <p:nvPr/>
        </p:nvSpPr>
        <p:spPr>
          <a:xfrm>
            <a:off x="549275" y="4511040"/>
            <a:ext cx="4134485" cy="2021840"/>
          </a:xfrm>
          <a:prstGeom prst="rect">
            <a:avLst/>
          </a:prstGeom>
        </p:spPr>
        <p:txBody>
          <a:bodyPr>
            <a:no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sz="1600" b="1" dirty="0" smtClean="0"/>
              <a:t>External Application</a:t>
            </a:r>
          </a:p>
          <a:p>
            <a:r>
              <a:rPr lang="en-US" sz="1600" dirty="0" smtClean="0"/>
              <a:t>Communicates with Floodlight via REST</a:t>
            </a:r>
          </a:p>
          <a:p>
            <a:pPr lvl="1"/>
            <a:r>
              <a:rPr lang="en-US" sz="1600" dirty="0" smtClean="0"/>
              <a:t>Quantum / Virtual networks</a:t>
            </a:r>
          </a:p>
          <a:p>
            <a:pPr lvl="1"/>
            <a:r>
              <a:rPr lang="en-US" sz="1600" dirty="0" smtClean="0"/>
              <a:t>Normalized network state </a:t>
            </a:r>
          </a:p>
          <a:p>
            <a:pPr lvl="1"/>
            <a:r>
              <a:rPr lang="en-US" sz="1600" dirty="0" smtClean="0"/>
              <a:t>Static flows</a:t>
            </a:r>
          </a:p>
          <a:p>
            <a:endParaRPr lang="en-US" sz="1600" dirty="0" smtClean="0"/>
          </a:p>
          <a:p>
            <a:pPr marL="457200" indent="-457200">
              <a:buFont typeface="+mj-lt"/>
              <a:buAutoNum type="arabicPeriod"/>
            </a:pPr>
            <a:endParaRPr lang="en-US" sz="1600" dirty="0" smtClean="0"/>
          </a:p>
          <a:p>
            <a:pPr marL="457200" indent="-457200">
              <a:buFont typeface="+mj-lt"/>
              <a:buAutoNum type="arabicPeriod"/>
            </a:pPr>
            <a:endParaRPr lang="en-US" sz="1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40080" y="1645920"/>
            <a:ext cx="40335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40080" y="4856480"/>
            <a:ext cx="40335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Vinkel 50"/>
          <p:cNvSpPr>
            <a:spLocks noChangeArrowheads="1"/>
          </p:cNvSpPr>
          <p:nvPr/>
        </p:nvSpPr>
        <p:spPr bwMode="auto">
          <a:xfrm>
            <a:off x="4741889" y="4010169"/>
            <a:ext cx="4052162" cy="685800"/>
          </a:xfrm>
          <a:prstGeom prst="roundRect">
            <a:avLst/>
          </a:prstGeom>
          <a:solidFill>
            <a:srgbClr val="09213B"/>
          </a:solidFill>
          <a:ln w="25400">
            <a:noFill/>
            <a:miter lim="800000"/>
            <a:headEnd/>
            <a:tailEnd/>
          </a:ln>
          <a:effectLst>
            <a:reflection stA="46000" endPos="12000" dir="5400000" sy="-100000" algn="bl" rotWithShape="0"/>
          </a:effectLst>
        </p:spPr>
        <p:txBody>
          <a:bodyPr lIns="91414" tIns="45707" rIns="91414" bIns="45707" anchor="ctr"/>
          <a:lstStyle/>
          <a:p>
            <a:pPr indent="-342802" algn="ctr" defTabSz="9141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noProof="1" smtClean="0">
                <a:solidFill>
                  <a:schemeClr val="bg1"/>
                </a:solidFill>
                <a:latin typeface="Calibri"/>
                <a:ea typeface="ヒラギノ角ゴ ProN W3"/>
                <a:cs typeface="Calibri"/>
                <a:sym typeface="Times New Roman" pitchFamily="-1" charset="0"/>
              </a:rPr>
              <a:t>Floodlight Controller</a:t>
            </a:r>
            <a:endParaRPr noProof="1">
              <a:solidFill>
                <a:schemeClr val="bg1"/>
              </a:solidFill>
              <a:latin typeface="Calibri"/>
              <a:ea typeface="ヒラギノ角ゴ ProN W3"/>
              <a:cs typeface="Calibri"/>
              <a:sym typeface="Times New Roman" pitchFamily="-1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5C295BAD-8029-544B-B0ED-3A32F68D1AC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News Gothic MT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45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News Gothic M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News Gothic MT"/>
                <a:ea typeface="+mn-ea"/>
                <a:cs typeface="+mn-cs"/>
              </a:rPr>
              <a:t>Software Defined Networking (COMS6998-10)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News Gothic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9726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75920" y="1137920"/>
            <a:ext cx="1930400" cy="3149600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37160" rtlCol="0" anchor="t" anchorCtr="0"/>
          <a:lstStyle/>
          <a:p>
            <a:pPr marL="0" indent="0">
              <a:spcBef>
                <a:spcPts val="1800"/>
              </a:spcBef>
              <a:buNone/>
            </a:pPr>
            <a:r>
              <a:rPr lang="en-US" sz="1500" b="1" u="sng" dirty="0">
                <a:solidFill>
                  <a:srgbClr val="FFFFFF"/>
                </a:solidFill>
              </a:rPr>
              <a:t>Network State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500" dirty="0">
                <a:solidFill>
                  <a:srgbClr val="FFFFFF"/>
                </a:solidFill>
              </a:rPr>
              <a:t>List Hosts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500" dirty="0">
                <a:solidFill>
                  <a:srgbClr val="FFFFFF"/>
                </a:solidFill>
              </a:rPr>
              <a:t>List Links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500" dirty="0">
                <a:solidFill>
                  <a:srgbClr val="FFFFFF"/>
                </a:solidFill>
              </a:rPr>
              <a:t>List Switches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500" dirty="0" err="1">
                <a:solidFill>
                  <a:srgbClr val="FFFFFF"/>
                </a:solidFill>
              </a:rPr>
              <a:t>GetStats</a:t>
            </a:r>
            <a:r>
              <a:rPr lang="en-US" sz="1500" dirty="0">
                <a:solidFill>
                  <a:srgbClr val="FFFFFF"/>
                </a:solidFill>
              </a:rPr>
              <a:t> (DPID)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500" dirty="0" err="1">
                <a:solidFill>
                  <a:srgbClr val="FFFFFF"/>
                </a:solidFill>
              </a:rPr>
              <a:t>GetCounters</a:t>
            </a:r>
            <a:r>
              <a:rPr lang="en-US" sz="1500" dirty="0">
                <a:solidFill>
                  <a:srgbClr val="FFFFFF"/>
                </a:solidFill>
              </a:rPr>
              <a:t> (</a:t>
            </a:r>
            <a:r>
              <a:rPr lang="en-US" sz="1500" dirty="0" err="1" smtClean="0">
                <a:solidFill>
                  <a:srgbClr val="FFFFFF"/>
                </a:solidFill>
              </a:rPr>
              <a:t>OFType</a:t>
            </a:r>
            <a:r>
              <a:rPr lang="en-US" sz="1500" dirty="0" smtClean="0">
                <a:solidFill>
                  <a:srgbClr val="FFFFFF"/>
                </a:solidFill>
              </a:rPr>
              <a:t>…)</a:t>
            </a:r>
            <a:endParaRPr lang="en-US" sz="1500" dirty="0">
              <a:solidFill>
                <a:srgbClr val="FFFFFF"/>
              </a:solidFill>
            </a:endParaRPr>
          </a:p>
          <a:p>
            <a:pPr algn="ctr">
              <a:spcBef>
                <a:spcPts val="1800"/>
              </a:spcBef>
            </a:pPr>
            <a:endParaRPr lang="en-US" sz="1500" b="1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 moving target…but…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API Reference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397760" y="1148080"/>
            <a:ext cx="1920240" cy="3149600"/>
          </a:xfrm>
          <a:prstGeom prst="rect">
            <a:avLst/>
          </a:prstGeom>
          <a:solidFill>
            <a:schemeClr val="bg2"/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37160" rtlCol="0" anchor="t" anchorCtr="0"/>
          <a:lstStyle/>
          <a:p>
            <a:pPr marL="0" indent="0">
              <a:spcBef>
                <a:spcPts val="1800"/>
              </a:spcBef>
              <a:buNone/>
            </a:pPr>
            <a:r>
              <a:rPr lang="en-US" sz="15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Static Flows</a:t>
            </a:r>
            <a:endParaRPr lang="en-US" sz="15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Add Flow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Delete Flow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List Flows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5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RemoveAll</a:t>
            </a:r>
            <a:r>
              <a:rPr 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Flows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39920" y="1137920"/>
            <a:ext cx="1920240" cy="3149600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37160" rtlCol="0" anchor="t" anchorCtr="0"/>
          <a:lstStyle/>
          <a:p>
            <a:pPr marL="0" indent="0">
              <a:spcBef>
                <a:spcPts val="1800"/>
              </a:spcBef>
              <a:buNone/>
            </a:pPr>
            <a:r>
              <a:rPr lang="en-US" sz="1500" b="1" u="sng" dirty="0" smtClean="0">
                <a:solidFill>
                  <a:schemeClr val="bg1"/>
                </a:solidFill>
              </a:rPr>
              <a:t>Virtual Network</a:t>
            </a:r>
            <a:endParaRPr lang="en-US" sz="1500" b="1" u="sng" dirty="0">
              <a:solidFill>
                <a:schemeClr val="bg1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Create Network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Delete Network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Add Host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500" dirty="0" smtClean="0">
                <a:solidFill>
                  <a:schemeClr val="bg1"/>
                </a:solidFill>
              </a:rPr>
              <a:t>Remove Host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492240" y="1148080"/>
            <a:ext cx="1920240" cy="3149600"/>
          </a:xfrm>
          <a:prstGeom prst="rect">
            <a:avLst/>
          </a:prstGeom>
          <a:solidFill>
            <a:schemeClr val="bg2"/>
          </a:solidFill>
          <a:ln w="9525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37160" rtlCol="0" anchor="t" anchorCtr="0"/>
          <a:lstStyle/>
          <a:p>
            <a:pPr marL="0" indent="0">
              <a:spcBef>
                <a:spcPts val="1800"/>
              </a:spcBef>
              <a:buNone/>
            </a:pPr>
            <a:r>
              <a:rPr lang="en-US" sz="15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User Extensions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5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</a:p>
          <a:p>
            <a:pPr marL="0" indent="0">
              <a:spcBef>
                <a:spcPts val="1800"/>
              </a:spcBef>
              <a:buNone/>
            </a:pPr>
            <a:endParaRPr lang="en-US" sz="15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Vinkel 50"/>
          <p:cNvSpPr>
            <a:spLocks noChangeArrowheads="1"/>
          </p:cNvSpPr>
          <p:nvPr/>
        </p:nvSpPr>
        <p:spPr bwMode="auto">
          <a:xfrm>
            <a:off x="301968" y="4365769"/>
            <a:ext cx="8171471" cy="685800"/>
          </a:xfrm>
          <a:prstGeom prst="roundRect">
            <a:avLst/>
          </a:prstGeom>
          <a:solidFill>
            <a:schemeClr val="tx2"/>
          </a:solidFill>
          <a:ln w="25400">
            <a:noFill/>
            <a:miter lim="800000"/>
            <a:headEnd/>
            <a:tailEnd/>
          </a:ln>
          <a:effectLst>
            <a:reflection stA="46000" endPos="12000" dir="5400000" sy="-100000" algn="bl" rotWithShape="0"/>
          </a:effectLst>
        </p:spPr>
        <p:txBody>
          <a:bodyPr lIns="91414" tIns="45707" rIns="91414" bIns="45707" anchor="ctr"/>
          <a:lstStyle/>
          <a:p>
            <a:pPr indent="-342802" algn="ctr" defTabSz="9141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noProof="1" smtClean="0">
                <a:solidFill>
                  <a:schemeClr val="bg1"/>
                </a:solidFill>
                <a:latin typeface="Calibri"/>
                <a:ea typeface="ヒラギノ角ゴ ProN W3"/>
                <a:cs typeface="Calibri"/>
                <a:sym typeface="Times New Roman" pitchFamily="-1" charset="0"/>
              </a:rPr>
              <a:t>Floodlight Controller</a:t>
            </a:r>
            <a:endParaRPr noProof="1">
              <a:solidFill>
                <a:schemeClr val="bg1"/>
              </a:solidFill>
              <a:latin typeface="Calibri"/>
              <a:ea typeface="ヒラギノ角ゴ ProN W3"/>
              <a:cs typeface="Calibri"/>
              <a:sym typeface="Times New Roman" pitchFamily="-1" charset="0"/>
            </a:endParaRPr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 rot="10800000" flipH="1">
            <a:off x="2133600" y="5702300"/>
            <a:ext cx="1472909" cy="363220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rgbClr val="25405C"/>
              </a:solidFill>
              <a:latin typeface="Calibri"/>
              <a:ea typeface="ヒラギノ角ゴ ProN W3" pitchFamily="-108" charset="-128"/>
              <a:cs typeface="Calibri"/>
              <a:sym typeface="Gill Sans" pitchFamily="-108" charset="0"/>
            </a:endParaRPr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>
            <a:off x="4100222" y="5389563"/>
            <a:ext cx="695298" cy="797877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rgbClr val="25405C"/>
              </a:solidFill>
              <a:latin typeface="Calibri"/>
              <a:ea typeface="ヒラギノ角ゴ ProN W3" pitchFamily="-108" charset="-128"/>
              <a:cs typeface="Calibri"/>
              <a:sym typeface="Gill Sans" pitchFamily="-108" charset="0"/>
            </a:endParaRPr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 rot="10800000" flipH="1">
            <a:off x="5689600" y="5902958"/>
            <a:ext cx="1402079" cy="294641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rgbClr val="25405C"/>
              </a:solidFill>
              <a:latin typeface="Calibri"/>
              <a:ea typeface="ヒラギノ角ゴ ProN W3" pitchFamily="-108" charset="-128"/>
              <a:cs typeface="Calibri"/>
              <a:sym typeface="Gill Sans" pitchFamily="-108" charset="0"/>
            </a:endParaRPr>
          </a:p>
        </p:txBody>
      </p:sp>
      <p:sp>
        <p:nvSpPr>
          <p:cNvPr id="27" name="Pentagon 30"/>
          <p:cNvSpPr>
            <a:spLocks noChangeArrowheads="1"/>
          </p:cNvSpPr>
          <p:nvPr/>
        </p:nvSpPr>
        <p:spPr bwMode="auto">
          <a:xfrm>
            <a:off x="1226302" y="5832350"/>
            <a:ext cx="950187" cy="446530"/>
          </a:xfrm>
          <a:prstGeom prst="roundRect">
            <a:avLst/>
          </a:prstGeom>
          <a:solidFill>
            <a:srgbClr val="FBE689"/>
          </a:solidFill>
          <a:ln w="9525">
            <a:noFill/>
            <a:miter lim="800000"/>
            <a:headEnd/>
            <a:tailEnd/>
          </a:ln>
          <a:effectLst>
            <a:reflection stA="46000" endPos="12000" dir="5400000" sy="-100000" algn="bl" rotWithShape="0"/>
          </a:effectLst>
        </p:spPr>
        <p:txBody>
          <a:bodyPr lIns="91414" tIns="45707" rIns="91414" bIns="45707" anchor="ctr"/>
          <a:lstStyle/>
          <a:p>
            <a:pPr algn="ctr" defTabSz="9141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noProof="1">
                <a:solidFill>
                  <a:srgbClr val="800000"/>
                </a:solidFill>
                <a:latin typeface="Calibri"/>
                <a:ea typeface="ヒラギノ角ゴ ProN W3"/>
                <a:cs typeface="Calibri"/>
                <a:sym typeface="Times New Roman" pitchFamily="-1" charset="0"/>
              </a:rPr>
              <a:t>Switch</a:t>
            </a:r>
            <a:endParaRPr sz="1800" noProof="1">
              <a:solidFill>
                <a:srgbClr val="800000"/>
              </a:solidFill>
              <a:latin typeface="Calibri"/>
              <a:ea typeface="ヒラギノ角ゴ ProN W3"/>
              <a:cs typeface="Calibri"/>
              <a:sym typeface="Times New Roman" pitchFamily="-1" charset="0"/>
            </a:endParaRPr>
          </a:p>
        </p:txBody>
      </p:sp>
      <p:sp>
        <p:nvSpPr>
          <p:cNvPr id="28" name="Pentagon 30"/>
          <p:cNvSpPr>
            <a:spLocks noChangeArrowheads="1"/>
          </p:cNvSpPr>
          <p:nvPr/>
        </p:nvSpPr>
        <p:spPr bwMode="auto">
          <a:xfrm>
            <a:off x="3340713" y="5280416"/>
            <a:ext cx="950187" cy="446530"/>
          </a:xfrm>
          <a:prstGeom prst="roundRect">
            <a:avLst/>
          </a:prstGeom>
          <a:solidFill>
            <a:srgbClr val="FBE689"/>
          </a:solidFill>
          <a:ln w="9525">
            <a:noFill/>
            <a:miter lim="800000"/>
            <a:headEnd/>
            <a:tailEnd/>
          </a:ln>
          <a:effectLst>
            <a:reflection stA="46000" endPos="12000" dir="5400000" sy="-100000" algn="bl" rotWithShape="0"/>
          </a:effectLst>
        </p:spPr>
        <p:txBody>
          <a:bodyPr lIns="91414" tIns="45707" rIns="91414" bIns="45707" anchor="ctr"/>
          <a:lstStyle/>
          <a:p>
            <a:pPr algn="ctr" defTabSz="9141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noProof="1">
                <a:solidFill>
                  <a:srgbClr val="800000"/>
                </a:solidFill>
                <a:latin typeface="Calibri"/>
                <a:ea typeface="ヒラギノ角ゴ ProN W3"/>
                <a:cs typeface="Calibri"/>
                <a:sym typeface="Times New Roman" pitchFamily="-1" charset="0"/>
              </a:rPr>
              <a:t>Switch </a:t>
            </a:r>
          </a:p>
        </p:txBody>
      </p:sp>
      <p:sp>
        <p:nvSpPr>
          <p:cNvPr id="29" name="Pentagon 30"/>
          <p:cNvSpPr>
            <a:spLocks noChangeArrowheads="1"/>
          </p:cNvSpPr>
          <p:nvPr/>
        </p:nvSpPr>
        <p:spPr bwMode="auto">
          <a:xfrm>
            <a:off x="4799309" y="5980502"/>
            <a:ext cx="950187" cy="446530"/>
          </a:xfrm>
          <a:prstGeom prst="roundRect">
            <a:avLst/>
          </a:prstGeom>
          <a:solidFill>
            <a:srgbClr val="FBE689"/>
          </a:solidFill>
          <a:ln w="9525">
            <a:noFill/>
            <a:miter lim="800000"/>
            <a:headEnd/>
            <a:tailEnd/>
          </a:ln>
          <a:effectLst>
            <a:reflection stA="46000" endPos="12000" dir="5400000" sy="-100000" algn="bl" rotWithShape="0"/>
          </a:effectLst>
        </p:spPr>
        <p:txBody>
          <a:bodyPr lIns="91414" tIns="45707" rIns="91414" bIns="45707" anchor="ctr"/>
          <a:lstStyle/>
          <a:p>
            <a:pPr algn="ctr" defTabSz="9141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noProof="1">
                <a:solidFill>
                  <a:srgbClr val="800000"/>
                </a:solidFill>
                <a:latin typeface="Calibri"/>
                <a:ea typeface="ヒラギノ角ゴ ProN W3"/>
                <a:cs typeface="Calibri"/>
                <a:sym typeface="Times New Roman" pitchFamily="-1" charset="0"/>
              </a:rPr>
              <a:t>vSwitch</a:t>
            </a:r>
            <a:endParaRPr sz="1800" noProof="1">
              <a:solidFill>
                <a:srgbClr val="800000"/>
              </a:solidFill>
              <a:latin typeface="Calibri"/>
              <a:ea typeface="ヒラギノ角ゴ ProN W3"/>
              <a:cs typeface="Calibri"/>
              <a:sym typeface="Times New Roman" pitchFamily="-1" charset="0"/>
            </a:endParaRPr>
          </a:p>
        </p:txBody>
      </p:sp>
      <p:sp>
        <p:nvSpPr>
          <p:cNvPr id="30" name="Pentagon 30"/>
          <p:cNvSpPr>
            <a:spLocks noChangeArrowheads="1"/>
          </p:cNvSpPr>
          <p:nvPr/>
        </p:nvSpPr>
        <p:spPr bwMode="auto">
          <a:xfrm>
            <a:off x="7076512" y="5665652"/>
            <a:ext cx="950187" cy="446530"/>
          </a:xfrm>
          <a:prstGeom prst="roundRect">
            <a:avLst/>
          </a:prstGeom>
          <a:solidFill>
            <a:srgbClr val="FBE689"/>
          </a:solidFill>
          <a:ln w="9525">
            <a:noFill/>
            <a:miter lim="800000"/>
            <a:headEnd/>
            <a:tailEnd/>
          </a:ln>
          <a:effectLst>
            <a:reflection stA="46000" endPos="12000" dir="5400000" sy="-100000" algn="bl" rotWithShape="0"/>
          </a:effectLst>
        </p:spPr>
        <p:txBody>
          <a:bodyPr lIns="91414" tIns="45707" rIns="91414" bIns="45707" anchor="ctr"/>
          <a:lstStyle/>
          <a:p>
            <a:pPr algn="ctr" defTabSz="91413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noProof="1">
                <a:solidFill>
                  <a:srgbClr val="800000"/>
                </a:solidFill>
                <a:latin typeface="Calibri"/>
                <a:ea typeface="ヒラギノ角ゴ ProN W3"/>
                <a:cs typeface="Calibri"/>
                <a:sym typeface="Times New Roman" pitchFamily="-1" charset="0"/>
              </a:rPr>
              <a:t>Switch</a:t>
            </a:r>
            <a:endParaRPr sz="1800" noProof="1">
              <a:solidFill>
                <a:srgbClr val="800000"/>
              </a:solidFill>
              <a:latin typeface="Calibri"/>
              <a:ea typeface="ヒラギノ角ゴ ProN W3"/>
              <a:cs typeface="Calibri"/>
              <a:sym typeface="Times New Roman" pitchFamily="-1" charset="0"/>
            </a:endParaRPr>
          </a:p>
        </p:txBody>
      </p:sp>
      <p:sp>
        <p:nvSpPr>
          <p:cNvPr id="32" name="Line 24"/>
          <p:cNvSpPr>
            <a:spLocks noChangeShapeType="1"/>
          </p:cNvSpPr>
          <p:nvPr/>
        </p:nvSpPr>
        <p:spPr bwMode="auto">
          <a:xfrm>
            <a:off x="5374638" y="5039359"/>
            <a:ext cx="10161" cy="975361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ysDot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rgbClr val="25405C"/>
              </a:solidFill>
              <a:latin typeface="Calibri"/>
              <a:ea typeface="ヒラギノ角ゴ ProN W3" pitchFamily="-108" charset="-128"/>
              <a:cs typeface="Calibri"/>
              <a:sym typeface="Gill Sans" pitchFamily="-108" charset="0"/>
            </a:endParaRPr>
          </a:p>
        </p:txBody>
      </p:sp>
      <p:sp>
        <p:nvSpPr>
          <p:cNvPr id="33" name="Line 24"/>
          <p:cNvSpPr>
            <a:spLocks noChangeShapeType="1"/>
          </p:cNvSpPr>
          <p:nvPr/>
        </p:nvSpPr>
        <p:spPr bwMode="auto">
          <a:xfrm>
            <a:off x="7528559" y="5049519"/>
            <a:ext cx="2" cy="629921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ysDot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rgbClr val="25405C"/>
              </a:solidFill>
              <a:latin typeface="Calibri"/>
              <a:ea typeface="ヒラギノ角ゴ ProN W3" pitchFamily="-108" charset="-128"/>
              <a:cs typeface="Calibri"/>
              <a:sym typeface="Gill Sans" pitchFamily="-108" charset="0"/>
            </a:endParaRPr>
          </a:p>
        </p:txBody>
      </p:sp>
      <p:sp>
        <p:nvSpPr>
          <p:cNvPr id="34" name="Line 24"/>
          <p:cNvSpPr>
            <a:spLocks noChangeShapeType="1"/>
          </p:cNvSpPr>
          <p:nvPr/>
        </p:nvSpPr>
        <p:spPr bwMode="auto">
          <a:xfrm>
            <a:off x="1737360" y="5019041"/>
            <a:ext cx="10159" cy="802640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ysDot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rgbClr val="25405C"/>
              </a:solidFill>
              <a:latin typeface="Calibri"/>
              <a:ea typeface="ヒラギノ角ゴ ProN W3" pitchFamily="-108" charset="-128"/>
              <a:cs typeface="Calibri"/>
              <a:sym typeface="Gill Sans" pitchFamily="-108" charset="0"/>
            </a:endParaRPr>
          </a:p>
        </p:txBody>
      </p:sp>
      <p:sp>
        <p:nvSpPr>
          <p:cNvPr id="35" name="Line 24"/>
          <p:cNvSpPr>
            <a:spLocks noChangeShapeType="1"/>
          </p:cNvSpPr>
          <p:nvPr/>
        </p:nvSpPr>
        <p:spPr bwMode="auto">
          <a:xfrm>
            <a:off x="3840480" y="5039361"/>
            <a:ext cx="3343" cy="264159"/>
          </a:xfrm>
          <a:prstGeom prst="line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ysDot"/>
            <a:round/>
            <a:headEnd type="none" w="med" len="med"/>
            <a:tailEnd type="none" w="med" len="med"/>
          </a:ln>
          <a:effectLst>
            <a:outerShdw blurRad="38100" dist="25399" dir="5400000" algn="ctr" rotWithShape="0">
              <a:schemeClr val="bg2">
                <a:alpha val="37997"/>
              </a:schemeClr>
            </a:outerShdw>
          </a:effectLst>
        </p:spPr>
        <p:txBody>
          <a:bodyPr lIns="0" tIns="0" rIns="0" bIns="0"/>
          <a:lstStyle/>
          <a:p>
            <a:pPr defTabSz="45714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srgbClr val="25405C"/>
              </a:solidFill>
              <a:latin typeface="Calibri"/>
              <a:ea typeface="ヒラギノ角ゴ ProN W3" pitchFamily="-108" charset="-128"/>
              <a:cs typeface="Calibri"/>
              <a:sym typeface="Gill Sans" pitchFamily="-108" charset="0"/>
            </a:endParaRPr>
          </a:p>
        </p:txBody>
      </p:sp>
      <p:sp>
        <p:nvSpPr>
          <p:cNvPr id="31" name="Footer Placeholder 3"/>
          <p:cNvSpPr txBox="1">
            <a:spLocks/>
          </p:cNvSpPr>
          <p:nvPr/>
        </p:nvSpPr>
        <p:spPr>
          <a:xfrm>
            <a:off x="5926667" y="228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Big Switch Networks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5C295BAD-8029-544B-B0ED-3A32F68D1AC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News Gothic MT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46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News Gothic M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News Gothic MT"/>
                <a:ea typeface="+mn-ea"/>
                <a:cs typeface="+mn-cs"/>
              </a:rPr>
              <a:t>Software Defined Networking (COMS6998-10)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News Gothic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732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</a:t>
            </a: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://www.projectfloodlight.org/getting-started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/>
              <a:t>Tutorial: 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err="1">
                <a:hlinkClick r:id="rId3"/>
              </a:rPr>
              <a:t>docs.projectfloodlight.org</a:t>
            </a:r>
            <a:r>
              <a:rPr lang="en-US" dirty="0">
                <a:hlinkClick r:id="rId3"/>
              </a:rPr>
              <a:t>/display/</a:t>
            </a:r>
            <a:r>
              <a:rPr lang="en-US" dirty="0" err="1">
                <a:hlinkClick r:id="rId3"/>
              </a:rPr>
              <a:t>floodlightcontroller</a:t>
            </a:r>
            <a:r>
              <a:rPr lang="en-US" dirty="0">
                <a:hlinkClick r:id="rId3"/>
              </a:rPr>
              <a:t>/Tutorials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5C295BAD-8029-544B-B0ED-3A32F68D1AC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News Gothic MT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47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News Gothic MT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82000" cy="580296"/>
          </a:xfrm>
        </p:spPr>
        <p:txBody>
          <a:bodyPr/>
          <a:lstStyle/>
          <a:p>
            <a:r>
              <a:rPr lang="en-US" dirty="0" smtClean="0"/>
              <a:t>Floodlight Installation and Tutorial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News Gothic MT"/>
                <a:ea typeface="+mn-ea"/>
                <a:cs typeface="+mn-cs"/>
              </a:rPr>
              <a:t>Software Defined Networking (COMS6998-10)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News Gothic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5892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5215" y="1224098"/>
            <a:ext cx="3719286" cy="4873727"/>
          </a:xfrm>
        </p:spPr>
        <p:txBody>
          <a:bodyPr/>
          <a:lstStyle/>
          <a:p>
            <a:r>
              <a:rPr lang="en-US" dirty="0" smtClean="0"/>
              <a:t>Fine-grained ability to push flows over REST</a:t>
            </a:r>
          </a:p>
          <a:p>
            <a:endParaRPr lang="en-US" dirty="0" smtClean="0"/>
          </a:p>
          <a:p>
            <a:r>
              <a:rPr lang="en-US" dirty="0" smtClean="0"/>
              <a:t>Access to normalized topology and device state</a:t>
            </a:r>
          </a:p>
          <a:p>
            <a:endParaRPr lang="en-US" dirty="0"/>
          </a:p>
          <a:p>
            <a:r>
              <a:rPr lang="en-US" dirty="0" smtClean="0"/>
              <a:t>Extensible access to add new APIs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3400" y="762000"/>
            <a:ext cx="6665913" cy="442912"/>
          </a:xfrm>
        </p:spPr>
        <p:txBody>
          <a:bodyPr/>
          <a:lstStyle/>
          <a:p>
            <a:r>
              <a:rPr lang="en-US" dirty="0" smtClean="0"/>
              <a:t>Using the REST API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Floodlight</a:t>
            </a:r>
            <a:endParaRPr lang="en-US" dirty="0"/>
          </a:p>
        </p:txBody>
      </p:sp>
      <p:pic>
        <p:nvPicPr>
          <p:cNvPr id="8" name="Picture 7" descr="Screen Shot 2012-05-16 at 9.50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193800"/>
            <a:ext cx="4394455" cy="51765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5C295BAD-8029-544B-B0ED-3A32F68D1AC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News Gothic MT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48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News Gothic M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News Gothic MT"/>
                <a:ea typeface="+mn-ea"/>
                <a:cs typeface="+mn-cs"/>
              </a:rPr>
              <a:t>Software Defined Networking (COMS6998-10)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News Gothic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302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9275" y="1193800"/>
            <a:ext cx="3687445" cy="4873727"/>
          </a:xfrm>
        </p:spPr>
        <p:txBody>
          <a:bodyPr/>
          <a:lstStyle/>
          <a:p>
            <a:r>
              <a:rPr lang="en-US" dirty="0" smtClean="0"/>
              <a:t>Handle </a:t>
            </a:r>
            <a:r>
              <a:rPr lang="en-US" dirty="0" err="1" smtClean="0"/>
              <a:t>OpenFlow</a:t>
            </a:r>
            <a:r>
              <a:rPr lang="en-US" dirty="0" smtClean="0"/>
              <a:t> messages directly (</a:t>
            </a:r>
            <a:r>
              <a:rPr lang="en-US" dirty="0" err="1" smtClean="0"/>
              <a:t>ie</a:t>
            </a:r>
            <a:r>
              <a:rPr lang="en-US" dirty="0" smtClean="0"/>
              <a:t>. </a:t>
            </a:r>
            <a:r>
              <a:rPr lang="en-US" dirty="0" err="1" smtClean="0"/>
              <a:t>PacketIn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Expose services to other modules</a:t>
            </a:r>
          </a:p>
          <a:p>
            <a:endParaRPr lang="en-US" dirty="0"/>
          </a:p>
          <a:p>
            <a:r>
              <a:rPr lang="en-US" dirty="0" smtClean="0"/>
              <a:t>Add new REST APIs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3400" y="685800"/>
            <a:ext cx="6665913" cy="442912"/>
          </a:xfrm>
        </p:spPr>
        <p:txBody>
          <a:bodyPr/>
          <a:lstStyle/>
          <a:p>
            <a:r>
              <a:rPr lang="en-US" dirty="0" smtClean="0"/>
              <a:t>Creating a module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Floodlight</a:t>
            </a:r>
            <a:endParaRPr lang="en-US" dirty="0"/>
          </a:p>
        </p:txBody>
      </p:sp>
      <p:pic>
        <p:nvPicPr>
          <p:cNvPr id="9" name="Picture 8" descr="Screen Shot 2012-05-16 at 10.29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917" y="1193800"/>
            <a:ext cx="4622211" cy="5105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Footer Placeholder 3"/>
          <p:cNvSpPr txBox="1">
            <a:spLocks/>
          </p:cNvSpPr>
          <p:nvPr/>
        </p:nvSpPr>
        <p:spPr>
          <a:xfrm>
            <a:off x="6172200" y="228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Source: Big Switch Networks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5C295BAD-8029-544B-B0ED-3A32F68D1AC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News Gothic MT"/>
                <a:ea typeface="+mn-ea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49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News Gothic M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  <a:latin typeface="News Gothic MT"/>
                <a:ea typeface="+mn-ea"/>
                <a:cs typeface="+mn-cs"/>
              </a:rPr>
              <a:t>Software Defined Networking (COMS6998-10)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News Gothic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752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Previous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definition of SDN?</a:t>
            </a:r>
          </a:p>
          <a:p>
            <a:pPr lvl="1"/>
            <a:r>
              <a:rPr lang="en-US" dirty="0" smtClean="0"/>
              <a:t>The separation of control plane from data plane</a:t>
            </a:r>
          </a:p>
          <a:p>
            <a:pPr lvl="1"/>
            <a:r>
              <a:rPr lang="en-US" dirty="0" smtClean="0"/>
              <a:t>A specific SDN: configuration, distribution and forwarding abstraction</a:t>
            </a:r>
          </a:p>
          <a:p>
            <a:pPr marL="457200" lvl="1" indent="0">
              <a:buNone/>
            </a:pPr>
            <a:endParaRPr lang="en-US" dirty="0"/>
          </a:p>
          <a:p>
            <a:pPr marL="514350" indent="-457200"/>
            <a:r>
              <a:rPr lang="en-US" dirty="0" smtClean="0"/>
              <a:t>What is </a:t>
            </a:r>
            <a:r>
              <a:rPr lang="en-US" dirty="0" smtClean="0"/>
              <a:t>one API </a:t>
            </a:r>
            <a:r>
              <a:rPr lang="en-US" dirty="0" smtClean="0"/>
              <a:t>between control plane and data plane? </a:t>
            </a:r>
          </a:p>
          <a:p>
            <a:pPr lvl="1"/>
            <a:r>
              <a:rPr lang="en-US" dirty="0" err="1" smtClean="0"/>
              <a:t>OpenFlow</a:t>
            </a:r>
            <a:r>
              <a:rPr lang="en-US" dirty="0" smtClean="0"/>
              <a:t> protocol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82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of previous lecture</a:t>
            </a:r>
          </a:p>
          <a:p>
            <a:r>
              <a:rPr lang="en-US" dirty="0" smtClean="0"/>
              <a:t>SDN Basics</a:t>
            </a:r>
          </a:p>
          <a:p>
            <a:pPr lvl="1"/>
            <a:r>
              <a:rPr lang="en-US" dirty="0" smtClean="0"/>
              <a:t>Concepts</a:t>
            </a:r>
          </a:p>
          <a:p>
            <a:pPr lvl="1"/>
            <a:r>
              <a:rPr lang="en-US" dirty="0" err="1" smtClean="0"/>
              <a:t>OpenFlow</a:t>
            </a:r>
            <a:endParaRPr lang="en-US" dirty="0" smtClean="0"/>
          </a:p>
          <a:p>
            <a:pPr lvl="1"/>
            <a:r>
              <a:rPr lang="en-US" dirty="0" smtClean="0"/>
              <a:t>Switches and Controllers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OF-</a:t>
            </a:r>
            <a:r>
              <a:rPr lang="en-US" dirty="0" err="1" smtClean="0">
                <a:solidFill>
                  <a:srgbClr val="FF0000"/>
                </a:solidFill>
              </a:rPr>
              <a:t>Config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/>
              <a:t>Mininet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40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/>
          </p:cNvSpPr>
          <p:nvPr/>
        </p:nvSpPr>
        <p:spPr bwMode="auto">
          <a:xfrm>
            <a:off x="500063" y="1322388"/>
            <a:ext cx="7983537" cy="454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spcBef>
                <a:spcPts val="1252"/>
              </a:spcBef>
              <a:defRPr/>
            </a:pPr>
            <a:endParaRPr lang="en-US" sz="2400" b="1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199960" indent="-199960" algn="l">
              <a:spcBef>
                <a:spcPts val="442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  <a:sym typeface="Arial" charset="0"/>
              </a:rPr>
              <a:t>Bootstrap OpenFlow network</a:t>
            </a:r>
          </a:p>
          <a:p>
            <a:pPr marL="523870" lvl="1" indent="-187096" algn="l">
              <a:spcBef>
                <a:spcPts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  <a:sym typeface="Arial" charset="0"/>
              </a:rPr>
              <a:t>Switch connects to controller</a:t>
            </a:r>
          </a:p>
          <a:p>
            <a:pPr marL="523870" lvl="1" indent="-187096" algn="l">
              <a:spcBef>
                <a:spcPts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  <a:sym typeface="Arial" charset="0"/>
              </a:rPr>
              <a:t>Controller(s) to connect to must be </a:t>
            </a:r>
            <a:br>
              <a:rPr lang="en-US" sz="2000" dirty="0">
                <a:latin typeface="Arial" charset="0"/>
                <a:cs typeface="Arial" charset="0"/>
                <a:sym typeface="Arial" charset="0"/>
              </a:rPr>
            </a:br>
            <a:r>
              <a:rPr lang="en-US" sz="2000" dirty="0">
                <a:latin typeface="Arial" charset="0"/>
                <a:cs typeface="Arial" charset="0"/>
                <a:sym typeface="Arial" charset="0"/>
              </a:rPr>
              <a:t>configured at switches</a:t>
            </a:r>
          </a:p>
          <a:p>
            <a:pPr marL="199960" indent="-199960" algn="l">
              <a:spcBef>
                <a:spcPts val="442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en-US" sz="2000" dirty="0">
              <a:latin typeface="Arial" charset="0"/>
              <a:cs typeface="Arial" charset="0"/>
              <a:sym typeface="Arial" charset="0"/>
            </a:endParaRPr>
          </a:p>
          <a:p>
            <a:pPr marL="199960" indent="-199960" algn="l">
              <a:spcBef>
                <a:spcPts val="442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  <a:sym typeface="Arial" charset="0"/>
              </a:rPr>
              <a:t>Allocate resources within switches</a:t>
            </a:r>
          </a:p>
          <a:p>
            <a:pPr marL="523870" lvl="1" indent="-187096" algn="l">
              <a:spcBef>
                <a:spcPts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  <a:sym typeface="Arial" charset="0"/>
              </a:rPr>
              <a:t>Ports</a:t>
            </a:r>
          </a:p>
          <a:p>
            <a:pPr marL="523870" lvl="1" indent="-187096" algn="l">
              <a:spcBef>
                <a:spcPts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2000" dirty="0">
                <a:latin typeface="Arial" charset="0"/>
                <a:cs typeface="Arial" charset="0"/>
                <a:sym typeface="Arial" charset="0"/>
              </a:rPr>
              <a:t>Queues</a:t>
            </a:r>
          </a:p>
          <a:p>
            <a:pPr marL="523870" lvl="1" indent="-187096" algn="l">
              <a:spcBef>
                <a:spcPts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. . .</a:t>
            </a:r>
          </a:p>
          <a:p>
            <a:pPr marL="523870" lvl="1" indent="-187096" algn="l">
              <a:spcBef>
                <a:spcPts val="1252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en-US" sz="20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11299" name="Rectangle 5"/>
          <p:cNvSpPr>
            <a:spLocks/>
          </p:cNvSpPr>
          <p:nvPr/>
        </p:nvSpPr>
        <p:spPr bwMode="auto">
          <a:xfrm>
            <a:off x="517525" y="379413"/>
            <a:ext cx="816927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 err="1" smtClean="0">
                <a:sym typeface="Helvetica Light" charset="0"/>
              </a:rPr>
              <a:t>OpenFlow</a:t>
            </a:r>
            <a:r>
              <a:rPr lang="en-US" sz="3200" dirty="0" smtClean="0">
                <a:sym typeface="Helvetica Light" charset="0"/>
              </a:rPr>
              <a:t> configuration and Management Protocol</a:t>
            </a:r>
            <a:endParaRPr lang="en-US" sz="2900" b="1" dirty="0">
              <a:solidFill>
                <a:srgbClr val="313231"/>
              </a:solidFill>
              <a:latin typeface="Helvetica Light" charset="0"/>
              <a:sym typeface="Helvetica Light" charset="0"/>
            </a:endParaRPr>
          </a:p>
        </p:txBody>
      </p:sp>
      <p:grpSp>
        <p:nvGrpSpPr>
          <p:cNvPr id="311300" name="Gruppierung 5"/>
          <p:cNvGrpSpPr>
            <a:grpSpLocks/>
          </p:cNvGrpSpPr>
          <p:nvPr/>
        </p:nvGrpSpPr>
        <p:grpSpPr bwMode="auto">
          <a:xfrm>
            <a:off x="5105400" y="1714498"/>
            <a:ext cx="1736928" cy="894228"/>
            <a:chOff x="9051631" y="4191000"/>
            <a:chExt cx="3124200" cy="1112333"/>
          </a:xfrm>
        </p:grpSpPr>
        <p:sp>
          <p:nvSpPr>
            <p:cNvPr id="311325" name="Würfel 2"/>
            <p:cNvSpPr>
              <a:spLocks noChangeArrowheads="1"/>
            </p:cNvSpPr>
            <p:nvPr/>
          </p:nvSpPr>
          <p:spPr bwMode="auto">
            <a:xfrm>
              <a:off x="9093200" y="4191000"/>
              <a:ext cx="3048000" cy="838200"/>
            </a:xfrm>
            <a:prstGeom prst="cube">
              <a:avLst>
                <a:gd name="adj" fmla="val 60810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0" bIns="0"/>
            <a:lstStyle/>
            <a:p>
              <a:endParaRPr lang="en-US" sz="2100"/>
            </a:p>
          </p:txBody>
        </p:sp>
        <p:sp>
          <p:nvSpPr>
            <p:cNvPr id="311326" name="Rechteck 4"/>
            <p:cNvSpPr>
              <a:spLocks noChangeArrowheads="1"/>
            </p:cNvSpPr>
            <p:nvPr/>
          </p:nvSpPr>
          <p:spPr bwMode="auto">
            <a:xfrm>
              <a:off x="9051631" y="4617534"/>
              <a:ext cx="3124200" cy="685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800" dirty="0"/>
                <a:t>controller</a:t>
              </a:r>
            </a:p>
          </p:txBody>
        </p:sp>
      </p:grpSp>
      <p:grpSp>
        <p:nvGrpSpPr>
          <p:cNvPr id="311301" name="Gruppierung 11"/>
          <p:cNvGrpSpPr>
            <a:grpSpLocks/>
          </p:cNvGrpSpPr>
          <p:nvPr/>
        </p:nvGrpSpPr>
        <p:grpSpPr bwMode="auto">
          <a:xfrm>
            <a:off x="4035904" y="4125914"/>
            <a:ext cx="2200533" cy="775381"/>
            <a:chOff x="9093200" y="4191000"/>
            <a:chExt cx="3128031" cy="1103932"/>
          </a:xfrm>
        </p:grpSpPr>
        <p:sp>
          <p:nvSpPr>
            <p:cNvPr id="311323" name="Würfel 12"/>
            <p:cNvSpPr>
              <a:spLocks noChangeArrowheads="1"/>
            </p:cNvSpPr>
            <p:nvPr/>
          </p:nvSpPr>
          <p:spPr bwMode="auto">
            <a:xfrm>
              <a:off x="9093200" y="4191000"/>
              <a:ext cx="3048000" cy="838200"/>
            </a:xfrm>
            <a:prstGeom prst="cube">
              <a:avLst>
                <a:gd name="adj" fmla="val 60810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0" bIns="0"/>
            <a:lstStyle/>
            <a:p>
              <a:endParaRPr lang="en-US" sz="2100"/>
            </a:p>
          </p:txBody>
        </p:sp>
        <p:sp>
          <p:nvSpPr>
            <p:cNvPr id="311324" name="Rechteck 13"/>
            <p:cNvSpPr>
              <a:spLocks noChangeArrowheads="1"/>
            </p:cNvSpPr>
            <p:nvPr/>
          </p:nvSpPr>
          <p:spPr bwMode="auto">
            <a:xfrm>
              <a:off x="9097031" y="4609132"/>
              <a:ext cx="31242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800" dirty="0"/>
                <a:t>switch</a:t>
              </a:r>
            </a:p>
          </p:txBody>
        </p:sp>
      </p:grpSp>
      <p:grpSp>
        <p:nvGrpSpPr>
          <p:cNvPr id="311302" name="Gruppierung 14"/>
          <p:cNvGrpSpPr>
            <a:grpSpLocks/>
          </p:cNvGrpSpPr>
          <p:nvPr/>
        </p:nvGrpSpPr>
        <p:grpSpPr bwMode="auto">
          <a:xfrm>
            <a:off x="4571999" y="5303839"/>
            <a:ext cx="2196324" cy="741475"/>
            <a:chOff x="9092674" y="4191000"/>
            <a:chExt cx="3124200" cy="1053428"/>
          </a:xfrm>
        </p:grpSpPr>
        <p:sp>
          <p:nvSpPr>
            <p:cNvPr id="311321" name="Würfel 15"/>
            <p:cNvSpPr>
              <a:spLocks noChangeArrowheads="1"/>
            </p:cNvSpPr>
            <p:nvPr/>
          </p:nvSpPr>
          <p:spPr bwMode="auto">
            <a:xfrm>
              <a:off x="9093200" y="4191000"/>
              <a:ext cx="3048000" cy="838200"/>
            </a:xfrm>
            <a:prstGeom prst="cube">
              <a:avLst>
                <a:gd name="adj" fmla="val 60810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0" bIns="0"/>
            <a:lstStyle/>
            <a:p>
              <a:endParaRPr lang="en-US" sz="2100"/>
            </a:p>
          </p:txBody>
        </p:sp>
        <p:sp>
          <p:nvSpPr>
            <p:cNvPr id="311322" name="Rechteck 16"/>
            <p:cNvSpPr>
              <a:spLocks noChangeArrowheads="1"/>
            </p:cNvSpPr>
            <p:nvPr/>
          </p:nvSpPr>
          <p:spPr bwMode="auto">
            <a:xfrm>
              <a:off x="9092674" y="4558628"/>
              <a:ext cx="31242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800" dirty="0"/>
                <a:t>switch</a:t>
              </a:r>
            </a:p>
          </p:txBody>
        </p:sp>
      </p:grpSp>
      <p:grpSp>
        <p:nvGrpSpPr>
          <p:cNvPr id="311303" name="Gruppierung 17"/>
          <p:cNvGrpSpPr>
            <a:grpSpLocks/>
          </p:cNvGrpSpPr>
          <p:nvPr/>
        </p:nvGrpSpPr>
        <p:grpSpPr bwMode="auto">
          <a:xfrm>
            <a:off x="6553199" y="4500564"/>
            <a:ext cx="2198688" cy="781730"/>
            <a:chOff x="9015792" y="4191000"/>
            <a:chExt cx="3125408" cy="1112971"/>
          </a:xfrm>
        </p:grpSpPr>
        <p:sp>
          <p:nvSpPr>
            <p:cNvPr id="311319" name="Würfel 18"/>
            <p:cNvSpPr>
              <a:spLocks noChangeArrowheads="1"/>
            </p:cNvSpPr>
            <p:nvPr/>
          </p:nvSpPr>
          <p:spPr bwMode="auto">
            <a:xfrm>
              <a:off x="9093200" y="4191000"/>
              <a:ext cx="3048000" cy="838200"/>
            </a:xfrm>
            <a:prstGeom prst="cube">
              <a:avLst>
                <a:gd name="adj" fmla="val 60810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0" bIns="0"/>
            <a:lstStyle/>
            <a:p>
              <a:endParaRPr lang="en-US" sz="2100"/>
            </a:p>
          </p:txBody>
        </p:sp>
        <p:sp>
          <p:nvSpPr>
            <p:cNvPr id="311320" name="Rechteck 19"/>
            <p:cNvSpPr>
              <a:spLocks noChangeArrowheads="1"/>
            </p:cNvSpPr>
            <p:nvPr/>
          </p:nvSpPr>
          <p:spPr bwMode="auto">
            <a:xfrm>
              <a:off x="9015792" y="4618171"/>
              <a:ext cx="3124199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800" dirty="0"/>
                <a:t>switch</a:t>
              </a:r>
            </a:p>
          </p:txBody>
        </p:sp>
      </p:grpSp>
      <p:grpSp>
        <p:nvGrpSpPr>
          <p:cNvPr id="311304" name="Gruppierung 20"/>
          <p:cNvGrpSpPr>
            <a:grpSpLocks/>
          </p:cNvGrpSpPr>
          <p:nvPr/>
        </p:nvGrpSpPr>
        <p:grpSpPr bwMode="auto">
          <a:xfrm>
            <a:off x="6769471" y="3429001"/>
            <a:ext cx="2349131" cy="787514"/>
            <a:chOff x="9093200" y="4191000"/>
            <a:chExt cx="3341562" cy="1118835"/>
          </a:xfrm>
        </p:grpSpPr>
        <p:sp>
          <p:nvSpPr>
            <p:cNvPr id="311317" name="Würfel 21"/>
            <p:cNvSpPr>
              <a:spLocks noChangeArrowheads="1"/>
            </p:cNvSpPr>
            <p:nvPr/>
          </p:nvSpPr>
          <p:spPr bwMode="auto">
            <a:xfrm>
              <a:off x="9093200" y="4191000"/>
              <a:ext cx="3048000" cy="838200"/>
            </a:xfrm>
            <a:prstGeom prst="cube">
              <a:avLst>
                <a:gd name="adj" fmla="val 60810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tIns="0" bIns="0"/>
            <a:lstStyle/>
            <a:p>
              <a:endParaRPr lang="en-US" sz="2100"/>
            </a:p>
          </p:txBody>
        </p:sp>
        <p:sp>
          <p:nvSpPr>
            <p:cNvPr id="311318" name="Rechteck 22"/>
            <p:cNvSpPr>
              <a:spLocks noChangeArrowheads="1"/>
            </p:cNvSpPr>
            <p:nvPr/>
          </p:nvSpPr>
          <p:spPr bwMode="auto">
            <a:xfrm>
              <a:off x="9310562" y="4624035"/>
              <a:ext cx="31242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800" dirty="0"/>
                <a:t>switch</a:t>
              </a:r>
            </a:p>
          </p:txBody>
        </p:sp>
      </p:grpSp>
      <p:cxnSp>
        <p:nvCxnSpPr>
          <p:cNvPr id="8" name="Gerade Verbindung 7"/>
          <p:cNvCxnSpPr>
            <a:stCxn id="311325" idx="3"/>
            <a:endCxn id="311323" idx="0"/>
          </p:cNvCxnSpPr>
          <p:nvPr/>
        </p:nvCxnSpPr>
        <p:spPr bwMode="auto">
          <a:xfrm flipH="1">
            <a:off x="5287963" y="2387600"/>
            <a:ext cx="481012" cy="1738313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Gerade Verbindung 26"/>
          <p:cNvCxnSpPr>
            <a:stCxn id="311325" idx="3"/>
            <a:endCxn id="311321" idx="0"/>
          </p:cNvCxnSpPr>
          <p:nvPr/>
        </p:nvCxnSpPr>
        <p:spPr bwMode="auto">
          <a:xfrm>
            <a:off x="5768975" y="2387600"/>
            <a:ext cx="53975" cy="2916238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>
            <a:stCxn id="311325" idx="3"/>
            <a:endCxn id="311319" idx="2"/>
          </p:cNvCxnSpPr>
          <p:nvPr/>
        </p:nvCxnSpPr>
        <p:spPr bwMode="auto">
          <a:xfrm>
            <a:off x="5768975" y="2387600"/>
            <a:ext cx="839788" cy="2587625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Gerade Verbindung 29"/>
          <p:cNvCxnSpPr>
            <a:stCxn id="311325" idx="3"/>
            <a:endCxn id="311317" idx="0"/>
          </p:cNvCxnSpPr>
          <p:nvPr/>
        </p:nvCxnSpPr>
        <p:spPr bwMode="auto">
          <a:xfrm>
            <a:off x="5768975" y="2387600"/>
            <a:ext cx="2251075" cy="1041400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9711" name="Gruppierung 29710"/>
          <p:cNvGrpSpPr>
            <a:grpSpLocks/>
          </p:cNvGrpSpPr>
          <p:nvPr/>
        </p:nvGrpSpPr>
        <p:grpSpPr bwMode="auto">
          <a:xfrm>
            <a:off x="5287961" y="1393827"/>
            <a:ext cx="3382652" cy="3857623"/>
            <a:chOff x="7519246" y="2743202"/>
            <a:chExt cx="4812307" cy="5486398"/>
          </a:xfrm>
        </p:grpSpPr>
        <p:cxnSp>
          <p:nvCxnSpPr>
            <p:cNvPr id="29" name="Gerade Verbindung 28"/>
            <p:cNvCxnSpPr>
              <a:stCxn id="311315" idx="3"/>
              <a:endCxn id="311323" idx="0"/>
            </p:cNvCxnSpPr>
            <p:nvPr/>
          </p:nvCxnSpPr>
          <p:spPr bwMode="auto">
            <a:xfrm flipH="1">
              <a:off x="7519246" y="3700498"/>
              <a:ext cx="3279263" cy="2853831"/>
            </a:xfrm>
            <a:prstGeom prst="line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311311" name="Gruppierung 37"/>
            <p:cNvGrpSpPr>
              <a:grpSpLocks/>
            </p:cNvGrpSpPr>
            <p:nvPr/>
          </p:nvGrpSpPr>
          <p:grpSpPr bwMode="auto">
            <a:xfrm>
              <a:off x="9861256" y="2743202"/>
              <a:ext cx="2470297" cy="1294030"/>
              <a:chOff x="9065002" y="4191000"/>
              <a:chExt cx="3124200" cy="1132276"/>
            </a:xfrm>
          </p:grpSpPr>
          <p:sp>
            <p:nvSpPr>
              <p:cNvPr id="311315" name="Würfel 38"/>
              <p:cNvSpPr>
                <a:spLocks noChangeArrowheads="1"/>
              </p:cNvSpPr>
              <p:nvPr/>
            </p:nvSpPr>
            <p:spPr bwMode="auto">
              <a:xfrm>
                <a:off x="9093200" y="4191000"/>
                <a:ext cx="3048000" cy="838200"/>
              </a:xfrm>
              <a:prstGeom prst="cube">
                <a:avLst>
                  <a:gd name="adj" fmla="val 60810"/>
                </a:avLst>
              </a:prstGeom>
              <a:noFill/>
              <a:ln w="25400">
                <a:solidFill>
                  <a:srgbClr val="00000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 bIns="0"/>
              <a:lstStyle/>
              <a:p>
                <a:endParaRPr lang="en-US" sz="2100"/>
              </a:p>
            </p:txBody>
          </p:sp>
          <p:sp>
            <p:nvSpPr>
              <p:cNvPr id="311316" name="Rechteck 39"/>
              <p:cNvSpPr>
                <a:spLocks noChangeArrowheads="1"/>
              </p:cNvSpPr>
              <p:nvPr/>
            </p:nvSpPr>
            <p:spPr bwMode="auto">
              <a:xfrm>
                <a:off x="9065002" y="4637475"/>
                <a:ext cx="3124200" cy="6858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prstDash val="sysDash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1800" dirty="0"/>
                  <a:t>controller</a:t>
                </a:r>
              </a:p>
            </p:txBody>
          </p:sp>
        </p:grpSp>
        <p:cxnSp>
          <p:nvCxnSpPr>
            <p:cNvPr id="43" name="Gerade Verbindung 42"/>
            <p:cNvCxnSpPr>
              <a:stCxn id="311315" idx="3"/>
              <a:endCxn id="311321" idx="0"/>
            </p:cNvCxnSpPr>
            <p:nvPr/>
          </p:nvCxnSpPr>
          <p:spPr bwMode="auto">
            <a:xfrm flipH="1">
              <a:off x="8280341" y="3700498"/>
              <a:ext cx="2518168" cy="4529102"/>
            </a:xfrm>
            <a:prstGeom prst="line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6" name="Gerade Verbindung 45"/>
            <p:cNvCxnSpPr>
              <a:stCxn id="311315" idx="3"/>
              <a:endCxn id="311319" idx="2"/>
            </p:cNvCxnSpPr>
            <p:nvPr/>
          </p:nvCxnSpPr>
          <p:spPr bwMode="auto">
            <a:xfrm flipH="1">
              <a:off x="9398273" y="3700498"/>
              <a:ext cx="1400236" cy="4061743"/>
            </a:xfrm>
            <a:prstGeom prst="line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9" name="Gerade Verbindung 48"/>
            <p:cNvCxnSpPr>
              <a:stCxn id="311315" idx="3"/>
              <a:endCxn id="311317" idx="0"/>
            </p:cNvCxnSpPr>
            <p:nvPr/>
          </p:nvCxnSpPr>
          <p:spPr bwMode="auto">
            <a:xfrm>
              <a:off x="10798509" y="3700498"/>
              <a:ext cx="607521" cy="1862667"/>
            </a:xfrm>
            <a:prstGeom prst="line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3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/>
          </p:cNvSpPr>
          <p:nvPr/>
        </p:nvSpPr>
        <p:spPr bwMode="auto">
          <a:xfrm>
            <a:off x="500063" y="1143000"/>
            <a:ext cx="7983537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99960" indent="-199960" algn="l">
              <a:spcBef>
                <a:spcPts val="442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Configuration Point </a:t>
            </a:r>
          </a:p>
          <a:p>
            <a:pPr marL="523870" lvl="1" indent="-187096" algn="l">
              <a:spcBef>
                <a:spcPts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Source of switch configuration</a:t>
            </a:r>
          </a:p>
          <a:p>
            <a:pPr marL="187096" indent="-187096" algn="l">
              <a:spcBef>
                <a:spcPts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OpenFlow Capable Switch</a:t>
            </a:r>
          </a:p>
          <a:p>
            <a:pPr marL="523870" lvl="1" indent="-187096" algn="l">
              <a:spcBef>
                <a:spcPts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Hosts one or more logical switches</a:t>
            </a:r>
          </a:p>
        </p:txBody>
      </p:sp>
      <p:sp>
        <p:nvSpPr>
          <p:cNvPr id="312323" name="Rectangle 5"/>
          <p:cNvSpPr>
            <a:spLocks/>
          </p:cNvSpPr>
          <p:nvPr/>
        </p:nvSpPr>
        <p:spPr bwMode="auto">
          <a:xfrm>
            <a:off x="533400" y="304800"/>
            <a:ext cx="824547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800" dirty="0" err="1">
                <a:sym typeface="Helvetica Light" charset="0"/>
              </a:rPr>
              <a:t>OpenFlow</a:t>
            </a:r>
            <a:r>
              <a:rPr lang="en-US" sz="2800" dirty="0">
                <a:sym typeface="Helvetica Light" charset="0"/>
              </a:rPr>
              <a:t> configuration and Management </a:t>
            </a:r>
            <a:r>
              <a:rPr lang="en-US" sz="2800" dirty="0" smtClean="0">
                <a:sym typeface="Helvetica Light" charset="0"/>
              </a:rPr>
              <a:t>Protocol: Reference Model </a:t>
            </a:r>
            <a:endParaRPr lang="en-US" sz="2800" b="1" dirty="0">
              <a:solidFill>
                <a:srgbClr val="313231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312324" name="Rechteck 1"/>
          <p:cNvSpPr>
            <a:spLocks noChangeArrowheads="1"/>
          </p:cNvSpPr>
          <p:nvPr/>
        </p:nvSpPr>
        <p:spPr bwMode="auto">
          <a:xfrm>
            <a:off x="714375" y="4286250"/>
            <a:ext cx="7821613" cy="1820863"/>
          </a:xfrm>
          <a:prstGeom prst="rect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7355" tIns="33677" rIns="67355" bIns="33677"/>
          <a:lstStyle/>
          <a:p>
            <a:pPr algn="l"/>
            <a:endParaRPr lang="en-US" sz="2100"/>
          </a:p>
          <a:p>
            <a:pPr algn="l"/>
            <a:r>
              <a:rPr lang="en-US" sz="2100"/>
              <a:t>OpenFlow </a:t>
            </a:r>
          </a:p>
          <a:p>
            <a:pPr algn="l"/>
            <a:r>
              <a:rPr lang="en-US" sz="2100"/>
              <a:t>Capable Switch</a:t>
            </a:r>
          </a:p>
          <a:p>
            <a:pPr algn="l">
              <a:lnSpc>
                <a:spcPct val="70000"/>
              </a:lnSpc>
            </a:pPr>
            <a:endParaRPr lang="en-US" sz="2100"/>
          </a:p>
          <a:p>
            <a:pPr algn="l">
              <a:lnSpc>
                <a:spcPct val="80000"/>
              </a:lnSpc>
              <a:spcBef>
                <a:spcPts val="738"/>
              </a:spcBef>
            </a:pPr>
            <a:r>
              <a:rPr lang="en-US" sz="2100"/>
              <a:t>          resources</a:t>
            </a:r>
            <a:br>
              <a:rPr lang="en-US" sz="2100"/>
            </a:br>
            <a:r>
              <a:rPr lang="en-US" sz="2100"/>
              <a:t>      (ports, queues)</a:t>
            </a:r>
          </a:p>
          <a:p>
            <a:pPr algn="l">
              <a:spcBef>
                <a:spcPts val="738"/>
              </a:spcBef>
            </a:pPr>
            <a:endParaRPr lang="en-US" sz="2100"/>
          </a:p>
        </p:txBody>
      </p:sp>
      <p:sp>
        <p:nvSpPr>
          <p:cNvPr id="312325" name="Rectangle 4"/>
          <p:cNvSpPr>
            <a:spLocks/>
          </p:cNvSpPr>
          <p:nvPr/>
        </p:nvSpPr>
        <p:spPr bwMode="auto">
          <a:xfrm>
            <a:off x="5214938" y="1219200"/>
            <a:ext cx="3751262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185738" indent="-185738" algn="l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OpenFlow Controller</a:t>
            </a:r>
          </a:p>
          <a:p>
            <a:pPr marL="185738" indent="-185738" algn="l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OpenFlow Logical Switch</a:t>
            </a:r>
          </a:p>
          <a:p>
            <a:pPr marL="522288" lvl="1" indent="-185738" algn="l"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instance of an OpenFlow Switch </a:t>
            </a:r>
          </a:p>
        </p:txBody>
      </p:sp>
      <p:sp>
        <p:nvSpPr>
          <p:cNvPr id="312326" name="Rechteck 34"/>
          <p:cNvSpPr>
            <a:spLocks noChangeArrowheads="1"/>
          </p:cNvSpPr>
          <p:nvPr/>
        </p:nvSpPr>
        <p:spPr bwMode="auto">
          <a:xfrm>
            <a:off x="3394075" y="4500563"/>
            <a:ext cx="1820863" cy="803275"/>
          </a:xfrm>
          <a:prstGeom prst="rect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7355" tIns="33677" rIns="67355" bIns="33677"/>
          <a:lstStyle/>
          <a:p>
            <a:r>
              <a:rPr lang="en-US" sz="2100"/>
              <a:t>OF Logical Switch</a:t>
            </a:r>
          </a:p>
        </p:txBody>
      </p:sp>
      <p:sp>
        <p:nvSpPr>
          <p:cNvPr id="312327" name="Rechteck 35"/>
          <p:cNvSpPr>
            <a:spLocks noChangeArrowheads="1"/>
          </p:cNvSpPr>
          <p:nvPr/>
        </p:nvSpPr>
        <p:spPr bwMode="auto">
          <a:xfrm>
            <a:off x="6072188" y="4500563"/>
            <a:ext cx="1822450" cy="803275"/>
          </a:xfrm>
          <a:prstGeom prst="rect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7355" tIns="33677" rIns="67355" bIns="33677"/>
          <a:lstStyle/>
          <a:p>
            <a:r>
              <a:rPr lang="en-US" sz="2100"/>
              <a:t>OF Logical Switch</a:t>
            </a:r>
          </a:p>
        </p:txBody>
      </p:sp>
      <p:sp>
        <p:nvSpPr>
          <p:cNvPr id="312328" name="Rechteck 36"/>
          <p:cNvSpPr>
            <a:spLocks noChangeArrowheads="1"/>
          </p:cNvSpPr>
          <p:nvPr/>
        </p:nvSpPr>
        <p:spPr bwMode="auto">
          <a:xfrm>
            <a:off x="1036638" y="2590800"/>
            <a:ext cx="1820862" cy="80327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67355" tIns="33677" rIns="67355" bIns="33677"/>
          <a:lstStyle/>
          <a:p>
            <a:r>
              <a:rPr lang="en-US" sz="2100"/>
              <a:t>Configuration Point</a:t>
            </a:r>
          </a:p>
        </p:txBody>
      </p:sp>
      <p:sp>
        <p:nvSpPr>
          <p:cNvPr id="312329" name="Rechteck 33"/>
          <p:cNvSpPr>
            <a:spLocks noChangeArrowheads="1"/>
          </p:cNvSpPr>
          <p:nvPr/>
        </p:nvSpPr>
        <p:spPr bwMode="auto">
          <a:xfrm>
            <a:off x="928688" y="2697163"/>
            <a:ext cx="1822450" cy="804862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67355" tIns="33677" rIns="67355" bIns="33677"/>
          <a:lstStyle/>
          <a:p>
            <a:r>
              <a:rPr lang="en-US" sz="2100"/>
              <a:t>Configuration Point</a:t>
            </a:r>
          </a:p>
        </p:txBody>
      </p:sp>
      <p:cxnSp>
        <p:nvCxnSpPr>
          <p:cNvPr id="9" name="Gerade Verbindung 8"/>
          <p:cNvCxnSpPr>
            <a:stCxn id="312329" idx="2"/>
          </p:cNvCxnSpPr>
          <p:nvPr/>
        </p:nvCxnSpPr>
        <p:spPr bwMode="auto">
          <a:xfrm flipH="1">
            <a:off x="1828800" y="3502025"/>
            <a:ext cx="11113" cy="765175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2331" name="Rechteck 40"/>
          <p:cNvSpPr>
            <a:spLocks noChangeArrowheads="1"/>
          </p:cNvSpPr>
          <p:nvPr/>
        </p:nvSpPr>
        <p:spPr bwMode="auto">
          <a:xfrm>
            <a:off x="0" y="3608388"/>
            <a:ext cx="1822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355" tIns="33677" rIns="67355" bIns="33677"/>
          <a:lstStyle/>
          <a:p>
            <a:r>
              <a:rPr lang="en-US" sz="2100" b="1"/>
              <a:t>OF-CONFIG</a:t>
            </a:r>
          </a:p>
        </p:txBody>
      </p:sp>
      <p:sp>
        <p:nvSpPr>
          <p:cNvPr id="312332" name="Rechteck 41"/>
          <p:cNvSpPr>
            <a:spLocks noChangeArrowheads="1"/>
          </p:cNvSpPr>
          <p:nvPr/>
        </p:nvSpPr>
        <p:spPr bwMode="auto">
          <a:xfrm>
            <a:off x="3983038" y="2590800"/>
            <a:ext cx="1820862" cy="80327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67355" tIns="33677" rIns="67355" bIns="33677"/>
          <a:lstStyle/>
          <a:p>
            <a:r>
              <a:rPr lang="en-US" sz="2100"/>
              <a:t>Configuration Point</a:t>
            </a:r>
          </a:p>
        </p:txBody>
      </p:sp>
      <p:sp>
        <p:nvSpPr>
          <p:cNvPr id="312333" name="Rechteck 43"/>
          <p:cNvSpPr>
            <a:spLocks noChangeArrowheads="1"/>
          </p:cNvSpPr>
          <p:nvPr/>
        </p:nvSpPr>
        <p:spPr bwMode="auto">
          <a:xfrm>
            <a:off x="3875088" y="2697163"/>
            <a:ext cx="1822450" cy="804862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67355" tIns="33677" rIns="67355" bIns="33677"/>
          <a:lstStyle/>
          <a:p>
            <a:r>
              <a:rPr lang="en-US" sz="2100"/>
              <a:t>OpenFlow</a:t>
            </a:r>
          </a:p>
          <a:p>
            <a:r>
              <a:rPr lang="en-US" sz="2100"/>
              <a:t>Controller</a:t>
            </a:r>
          </a:p>
        </p:txBody>
      </p:sp>
      <p:sp>
        <p:nvSpPr>
          <p:cNvPr id="312334" name="Rechteck 44"/>
          <p:cNvSpPr>
            <a:spLocks noChangeArrowheads="1"/>
          </p:cNvSpPr>
          <p:nvPr/>
        </p:nvSpPr>
        <p:spPr bwMode="auto">
          <a:xfrm>
            <a:off x="6394450" y="2590800"/>
            <a:ext cx="1820863" cy="80327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67355" tIns="33677" rIns="67355" bIns="33677"/>
          <a:lstStyle/>
          <a:p>
            <a:r>
              <a:rPr lang="en-US" sz="2100"/>
              <a:t>Configuration Point</a:t>
            </a:r>
          </a:p>
        </p:txBody>
      </p:sp>
      <p:sp>
        <p:nvSpPr>
          <p:cNvPr id="312335" name="Rechteck 46"/>
          <p:cNvSpPr>
            <a:spLocks noChangeArrowheads="1"/>
          </p:cNvSpPr>
          <p:nvPr/>
        </p:nvSpPr>
        <p:spPr bwMode="auto">
          <a:xfrm>
            <a:off x="6286500" y="2697163"/>
            <a:ext cx="1822450" cy="804862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lIns="67355" tIns="33677" rIns="67355" bIns="33677"/>
          <a:lstStyle/>
          <a:p>
            <a:r>
              <a:rPr lang="en-US" sz="2100"/>
              <a:t>OpenFlow</a:t>
            </a:r>
          </a:p>
          <a:p>
            <a:r>
              <a:rPr lang="en-US" sz="2100"/>
              <a:t>Controller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3554413" y="5680075"/>
            <a:ext cx="214312" cy="214313"/>
          </a:xfrm>
          <a:prstGeom prst="ellips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 bwMode="auto">
          <a:xfrm>
            <a:off x="3929063" y="5680075"/>
            <a:ext cx="214312" cy="214313"/>
          </a:xfrm>
          <a:prstGeom prst="ellips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 bwMode="auto">
          <a:xfrm>
            <a:off x="4303713" y="5680075"/>
            <a:ext cx="214312" cy="214313"/>
          </a:xfrm>
          <a:prstGeom prst="ellips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 bwMode="auto">
          <a:xfrm>
            <a:off x="4678363" y="5680075"/>
            <a:ext cx="215900" cy="214313"/>
          </a:xfrm>
          <a:prstGeom prst="ellips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 bwMode="auto">
          <a:xfrm>
            <a:off x="5054600" y="5680075"/>
            <a:ext cx="214313" cy="214313"/>
          </a:xfrm>
          <a:prstGeom prst="ellips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 bwMode="auto">
          <a:xfrm>
            <a:off x="5429250" y="5680075"/>
            <a:ext cx="214313" cy="214313"/>
          </a:xfrm>
          <a:prstGeom prst="ellips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 bwMode="auto">
          <a:xfrm>
            <a:off x="5803900" y="5680075"/>
            <a:ext cx="214313" cy="214313"/>
          </a:xfrm>
          <a:prstGeom prst="ellips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 bwMode="auto">
          <a:xfrm>
            <a:off x="6180138" y="5680075"/>
            <a:ext cx="214312" cy="214313"/>
          </a:xfrm>
          <a:prstGeom prst="ellips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 bwMode="auto">
          <a:xfrm>
            <a:off x="6554788" y="5680075"/>
            <a:ext cx="214312" cy="214313"/>
          </a:xfrm>
          <a:prstGeom prst="ellips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57" name="Oval 56"/>
          <p:cNvSpPr/>
          <p:nvPr/>
        </p:nvSpPr>
        <p:spPr bwMode="auto">
          <a:xfrm>
            <a:off x="6929438" y="5680075"/>
            <a:ext cx="214312" cy="214313"/>
          </a:xfrm>
          <a:prstGeom prst="ellips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58" name="Oval 57"/>
          <p:cNvSpPr/>
          <p:nvPr/>
        </p:nvSpPr>
        <p:spPr bwMode="auto">
          <a:xfrm>
            <a:off x="7304088" y="5680075"/>
            <a:ext cx="214312" cy="214313"/>
          </a:xfrm>
          <a:prstGeom prst="ellips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 bwMode="auto">
          <a:xfrm>
            <a:off x="7678738" y="5680075"/>
            <a:ext cx="215900" cy="214313"/>
          </a:xfrm>
          <a:prstGeom prst="ellips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 bwMode="auto">
          <a:xfrm>
            <a:off x="8054975" y="5680075"/>
            <a:ext cx="214313" cy="214313"/>
          </a:xfrm>
          <a:prstGeom prst="ellips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 bwMode="auto">
          <a:xfrm>
            <a:off x="2803525" y="5680075"/>
            <a:ext cx="214313" cy="214313"/>
          </a:xfrm>
          <a:prstGeom prst="ellips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 bwMode="auto">
          <a:xfrm>
            <a:off x="3179763" y="5680075"/>
            <a:ext cx="214312" cy="214313"/>
          </a:xfrm>
          <a:prstGeom prst="ellips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7355" tIns="33677" rIns="67355" bIns="33677"/>
          <a:lstStyle/>
          <a:p>
            <a:pPr>
              <a:defRPr/>
            </a:pPr>
            <a:endParaRPr lang="en-US"/>
          </a:p>
        </p:txBody>
      </p:sp>
      <p:cxnSp>
        <p:nvCxnSpPr>
          <p:cNvPr id="24" name="Gerade Verbindung 23"/>
          <p:cNvCxnSpPr>
            <a:stCxn id="312326" idx="2"/>
            <a:endCxn id="61" idx="0"/>
          </p:cNvCxnSpPr>
          <p:nvPr/>
        </p:nvCxnSpPr>
        <p:spPr bwMode="auto">
          <a:xfrm flipH="1">
            <a:off x="2911475" y="5303838"/>
            <a:ext cx="1392238" cy="376237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Gerade Verbindung 62"/>
          <p:cNvCxnSpPr>
            <a:stCxn id="312326" idx="2"/>
            <a:endCxn id="62" idx="0"/>
          </p:cNvCxnSpPr>
          <p:nvPr/>
        </p:nvCxnSpPr>
        <p:spPr bwMode="auto">
          <a:xfrm flipH="1">
            <a:off x="3286125" y="5303838"/>
            <a:ext cx="1017588" cy="376237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4" name="Gerade Verbindung 63"/>
          <p:cNvCxnSpPr>
            <a:stCxn id="312326" idx="2"/>
            <a:endCxn id="10" idx="0"/>
          </p:cNvCxnSpPr>
          <p:nvPr/>
        </p:nvCxnSpPr>
        <p:spPr bwMode="auto">
          <a:xfrm flipH="1">
            <a:off x="3660775" y="5303838"/>
            <a:ext cx="642938" cy="376237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" name="Gerade Verbindung 64"/>
          <p:cNvCxnSpPr>
            <a:stCxn id="312326" idx="2"/>
            <a:endCxn id="48" idx="0"/>
          </p:cNvCxnSpPr>
          <p:nvPr/>
        </p:nvCxnSpPr>
        <p:spPr bwMode="auto">
          <a:xfrm flipH="1">
            <a:off x="4037013" y="5303838"/>
            <a:ext cx="266700" cy="376237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Gerade Verbindung 65"/>
          <p:cNvCxnSpPr>
            <a:stCxn id="312326" idx="2"/>
            <a:endCxn id="50" idx="0"/>
          </p:cNvCxnSpPr>
          <p:nvPr/>
        </p:nvCxnSpPr>
        <p:spPr bwMode="auto">
          <a:xfrm>
            <a:off x="4303713" y="5303838"/>
            <a:ext cx="107950" cy="376237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4" name="Gerade Verbindung 73"/>
          <p:cNvCxnSpPr>
            <a:stCxn id="312326" idx="2"/>
            <a:endCxn id="53" idx="0"/>
          </p:cNvCxnSpPr>
          <p:nvPr/>
        </p:nvCxnSpPr>
        <p:spPr bwMode="auto">
          <a:xfrm>
            <a:off x="4303713" y="5303838"/>
            <a:ext cx="1231900" cy="376237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5" name="Gerade Verbindung 74"/>
          <p:cNvCxnSpPr>
            <a:stCxn id="312326" idx="2"/>
            <a:endCxn id="52" idx="0"/>
          </p:cNvCxnSpPr>
          <p:nvPr/>
        </p:nvCxnSpPr>
        <p:spPr bwMode="auto">
          <a:xfrm>
            <a:off x="4303713" y="5303838"/>
            <a:ext cx="857250" cy="376237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" name="Gerade Verbindung 75"/>
          <p:cNvCxnSpPr>
            <a:stCxn id="312326" idx="2"/>
            <a:endCxn id="51" idx="0"/>
          </p:cNvCxnSpPr>
          <p:nvPr/>
        </p:nvCxnSpPr>
        <p:spPr bwMode="auto">
          <a:xfrm>
            <a:off x="4303713" y="5303838"/>
            <a:ext cx="482600" cy="376237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3" name="Gerade Verbindung 82"/>
          <p:cNvCxnSpPr>
            <a:stCxn id="312327" idx="2"/>
            <a:endCxn id="54" idx="0"/>
          </p:cNvCxnSpPr>
          <p:nvPr/>
        </p:nvCxnSpPr>
        <p:spPr bwMode="auto">
          <a:xfrm flipH="1">
            <a:off x="5911850" y="5303838"/>
            <a:ext cx="1071563" cy="376237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4" name="Gerade Verbindung 83"/>
          <p:cNvCxnSpPr>
            <a:stCxn id="312327" idx="2"/>
            <a:endCxn id="55" idx="0"/>
          </p:cNvCxnSpPr>
          <p:nvPr/>
        </p:nvCxnSpPr>
        <p:spPr bwMode="auto">
          <a:xfrm flipH="1">
            <a:off x="6286500" y="5303838"/>
            <a:ext cx="696913" cy="376237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5" name="Gerade Verbindung 84"/>
          <p:cNvCxnSpPr>
            <a:stCxn id="312327" idx="2"/>
            <a:endCxn id="56" idx="0"/>
          </p:cNvCxnSpPr>
          <p:nvPr/>
        </p:nvCxnSpPr>
        <p:spPr bwMode="auto">
          <a:xfrm flipH="1">
            <a:off x="6661150" y="5303838"/>
            <a:ext cx="322263" cy="376237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6" name="Gerade Verbindung 85"/>
          <p:cNvCxnSpPr>
            <a:stCxn id="312327" idx="2"/>
            <a:endCxn id="57" idx="0"/>
          </p:cNvCxnSpPr>
          <p:nvPr/>
        </p:nvCxnSpPr>
        <p:spPr bwMode="auto">
          <a:xfrm>
            <a:off x="6983413" y="5303838"/>
            <a:ext cx="53975" cy="376237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7" name="Gerade Verbindung 86"/>
          <p:cNvCxnSpPr>
            <a:stCxn id="312327" idx="2"/>
            <a:endCxn id="60" idx="0"/>
          </p:cNvCxnSpPr>
          <p:nvPr/>
        </p:nvCxnSpPr>
        <p:spPr bwMode="auto">
          <a:xfrm>
            <a:off x="6983413" y="5303838"/>
            <a:ext cx="1177925" cy="376237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8" name="Gerade Verbindung 87"/>
          <p:cNvCxnSpPr>
            <a:stCxn id="312327" idx="2"/>
            <a:endCxn id="59" idx="0"/>
          </p:cNvCxnSpPr>
          <p:nvPr/>
        </p:nvCxnSpPr>
        <p:spPr bwMode="auto">
          <a:xfrm>
            <a:off x="6983413" y="5303838"/>
            <a:ext cx="803275" cy="376237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9" name="Gerade Verbindung 88"/>
          <p:cNvCxnSpPr>
            <a:stCxn id="312327" idx="2"/>
            <a:endCxn id="58" idx="0"/>
          </p:cNvCxnSpPr>
          <p:nvPr/>
        </p:nvCxnSpPr>
        <p:spPr bwMode="auto">
          <a:xfrm>
            <a:off x="6983413" y="5303838"/>
            <a:ext cx="428625" cy="376237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1" name="Gerade Verbindung 110"/>
          <p:cNvCxnSpPr>
            <a:stCxn id="312333" idx="2"/>
            <a:endCxn id="312326" idx="0"/>
          </p:cNvCxnSpPr>
          <p:nvPr/>
        </p:nvCxnSpPr>
        <p:spPr bwMode="auto">
          <a:xfrm flipH="1">
            <a:off x="4305300" y="3502025"/>
            <a:ext cx="481013" cy="998538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4" name="Gerade Verbindung 113"/>
          <p:cNvCxnSpPr>
            <a:stCxn id="312335" idx="2"/>
            <a:endCxn id="312327" idx="0"/>
          </p:cNvCxnSpPr>
          <p:nvPr/>
        </p:nvCxnSpPr>
        <p:spPr bwMode="auto">
          <a:xfrm flipH="1">
            <a:off x="6983413" y="3502025"/>
            <a:ext cx="214312" cy="998538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2368" name="Rechteck 116"/>
          <p:cNvSpPr>
            <a:spLocks noChangeArrowheads="1"/>
          </p:cNvSpPr>
          <p:nvPr/>
        </p:nvSpPr>
        <p:spPr bwMode="auto">
          <a:xfrm>
            <a:off x="4349750" y="3733800"/>
            <a:ext cx="18224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355" tIns="33677" rIns="67355" bIns="33677"/>
          <a:lstStyle/>
          <a:p>
            <a:r>
              <a:rPr lang="en-US" sz="2100"/>
              <a:t>OpenFlow</a:t>
            </a:r>
          </a:p>
        </p:txBody>
      </p:sp>
      <p:sp>
        <p:nvSpPr>
          <p:cNvPr id="312369" name="Rechteck 117"/>
          <p:cNvSpPr>
            <a:spLocks noChangeArrowheads="1"/>
          </p:cNvSpPr>
          <p:nvPr/>
        </p:nvSpPr>
        <p:spPr bwMode="auto">
          <a:xfrm>
            <a:off x="6865938" y="3686175"/>
            <a:ext cx="18208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355" tIns="33677" rIns="67355" bIns="33677"/>
          <a:lstStyle/>
          <a:p>
            <a:r>
              <a:rPr lang="en-US" sz="2100"/>
              <a:t>OpenFlow</a:t>
            </a:r>
          </a:p>
        </p:txBody>
      </p:sp>
      <p:sp>
        <p:nvSpPr>
          <p:cNvPr id="29715" name="Oval 29714"/>
          <p:cNvSpPr>
            <a:spLocks noChangeArrowheads="1"/>
          </p:cNvSpPr>
          <p:nvPr/>
        </p:nvSpPr>
        <p:spPr bwMode="auto">
          <a:xfrm>
            <a:off x="76200" y="3352800"/>
            <a:ext cx="4495800" cy="1066800"/>
          </a:xfrm>
          <a:prstGeom prst="ellipse">
            <a:avLst/>
          </a:prstGeom>
          <a:noFill/>
          <a:ln w="127000">
            <a:solidFill>
              <a:srgbClr val="FF6600">
                <a:alpha val="7019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7355" tIns="33677" rIns="67355" bIns="33677"/>
          <a:lstStyle/>
          <a:p>
            <a:endParaRPr lang="en-US"/>
          </a:p>
        </p:txBody>
      </p:sp>
      <p:sp>
        <p:nvSpPr>
          <p:cNvPr id="312371" name="Rechteck 40"/>
          <p:cNvSpPr>
            <a:spLocks noChangeArrowheads="1"/>
          </p:cNvSpPr>
          <p:nvPr/>
        </p:nvSpPr>
        <p:spPr bwMode="auto">
          <a:xfrm>
            <a:off x="1835150" y="3513138"/>
            <a:ext cx="2508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3677" rIns="36000" bIns="33677"/>
          <a:lstStyle/>
          <a:p>
            <a:r>
              <a:rPr lang="en-US" sz="2100"/>
              <a:t>using IETF </a:t>
            </a:r>
            <a:r>
              <a:rPr lang="en-US" sz="2100" b="1"/>
              <a:t>Netconf</a:t>
            </a:r>
            <a:r>
              <a:rPr lang="en-US" sz="2100"/>
              <a:t> &amp; </a:t>
            </a:r>
            <a:r>
              <a:rPr lang="en-US" sz="2100" b="1"/>
              <a:t>XML</a:t>
            </a:r>
            <a:r>
              <a:rPr lang="en-US" sz="2100"/>
              <a:t> data models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8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/>
          </p:cNvSpPr>
          <p:nvPr/>
        </p:nvSpPr>
        <p:spPr bwMode="auto">
          <a:xfrm>
            <a:off x="500063" y="914400"/>
            <a:ext cx="8339137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50000"/>
              </a:lnSpc>
              <a:spcBef>
                <a:spcPts val="442"/>
              </a:spcBef>
              <a:buClr>
                <a:srgbClr val="000000"/>
              </a:buClr>
              <a:buSzPct val="100000"/>
              <a:defRPr/>
            </a:pPr>
            <a:endParaRPr lang="en-US" sz="18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199960" indent="-199960" algn="l">
              <a:spcBef>
                <a:spcPts val="442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b="1" dirty="0">
                <a:solidFill>
                  <a:srgbClr val="008000"/>
                </a:solidFill>
                <a:latin typeface="Arial" charset="0"/>
                <a:cs typeface="Arial" charset="0"/>
                <a:sym typeface="Arial" charset="0"/>
              </a:rPr>
              <a:t>OF-CONFIG 1.0 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(Jan 2012) based on OpenFlow 1.2</a:t>
            </a:r>
          </a:p>
          <a:p>
            <a:pPr marL="523870" lvl="1" indent="-187096" algn="l">
              <a:spcBef>
                <a:spcPts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assigning controllers to logical switches</a:t>
            </a:r>
          </a:p>
          <a:p>
            <a:pPr marL="523870" lvl="1" indent="-187096" algn="l">
              <a:spcBef>
                <a:spcPts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retrieving assignment of resources to logical switches</a:t>
            </a:r>
          </a:p>
          <a:p>
            <a:pPr marL="523870" lvl="1" indent="-187096" algn="l">
              <a:spcBef>
                <a:spcPts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configuring some properties of ports and queues</a:t>
            </a:r>
          </a:p>
          <a:p>
            <a:pPr marL="199960" indent="-199960" algn="l">
              <a:lnSpc>
                <a:spcPct val="50000"/>
              </a:lnSpc>
              <a:spcBef>
                <a:spcPts val="442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en-US" sz="18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199960" indent="-199960" algn="l">
              <a:spcBef>
                <a:spcPts val="442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b="1" dirty="0">
                <a:solidFill>
                  <a:srgbClr val="008000"/>
                </a:solidFill>
                <a:latin typeface="Arial" charset="0"/>
                <a:cs typeface="Arial" charset="0"/>
                <a:sym typeface="Arial" charset="0"/>
              </a:rPr>
              <a:t>OF-CONFIG 1.1 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(Apr 2012) based on OpenFlow 1.3</a:t>
            </a:r>
          </a:p>
          <a:p>
            <a:pPr marL="523870" lvl="1" indent="-187096" algn="l">
              <a:spcBef>
                <a:spcPts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added controller certificates and resource type "table"</a:t>
            </a:r>
          </a:p>
          <a:p>
            <a:pPr marL="523870" lvl="1" indent="-187096" algn="l">
              <a:spcBef>
                <a:spcPts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retrieving logical switch capabilities signaled to controller</a:t>
            </a:r>
          </a:p>
          <a:p>
            <a:pPr marL="523870" lvl="1" indent="-187096" algn="l">
              <a:spcBef>
                <a:spcPts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configuring of tunnel endpoints</a:t>
            </a:r>
          </a:p>
          <a:p>
            <a:pPr marL="199960" indent="-199960" algn="l">
              <a:lnSpc>
                <a:spcPct val="50000"/>
              </a:lnSpc>
              <a:spcBef>
                <a:spcPts val="442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en-US" sz="18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199960" indent="-199960" algn="l">
              <a:spcBef>
                <a:spcPts val="442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b="1" dirty="0">
                <a:solidFill>
                  <a:srgbClr val="008000"/>
                </a:solidFill>
                <a:latin typeface="Arial" charset="0"/>
                <a:cs typeface="Arial" charset="0"/>
                <a:sym typeface="Arial" charset="0"/>
              </a:rPr>
              <a:t>OF-CONFIG 1.1.1 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(Aug 2012) based on OpenFlow 1.3.1</a:t>
            </a:r>
          </a:p>
          <a:p>
            <a:pPr marL="523870" lvl="1" indent="-187096" algn="l">
              <a:spcBef>
                <a:spcPts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consolidation of version 1.1, fixing small inconsistencies</a:t>
            </a:r>
          </a:p>
          <a:p>
            <a:pPr marL="199960" indent="-199960" algn="l">
              <a:lnSpc>
                <a:spcPct val="50000"/>
              </a:lnSpc>
              <a:spcBef>
                <a:spcPts val="442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en-US" sz="18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199960" indent="-199960" algn="l">
              <a:spcBef>
                <a:spcPts val="442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b="1" dirty="0">
                <a:solidFill>
                  <a:srgbClr val="008000"/>
                </a:solidFill>
                <a:latin typeface="Arial" charset="0"/>
                <a:cs typeface="Arial" charset="0"/>
                <a:sym typeface="Arial" charset="0"/>
              </a:rPr>
              <a:t>OF-CONFIG 1.2 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(early 2013</a:t>
            </a: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) based 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on </a:t>
            </a: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OpenFlow 1.3.1</a:t>
            </a:r>
            <a:endParaRPr lang="en-US" sz="18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marL="536510" lvl="1" indent="-199960" algn="l">
              <a:spcBef>
                <a:spcPts val="442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features still under discussion, candidates include</a:t>
            </a:r>
          </a:p>
          <a:p>
            <a:pPr marL="860420" lvl="2" indent="-187096" algn="l">
              <a:spcBef>
                <a:spcPts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retrieving capable switch capabilities, configuring logical switch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capab</a:t>
            </a: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.</a:t>
            </a:r>
          </a:p>
          <a:p>
            <a:pPr marL="860420" lvl="2" indent="-187096" algn="l">
              <a:spcBef>
                <a:spcPts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assigning resources to logical switches</a:t>
            </a:r>
          </a:p>
          <a:p>
            <a:pPr marL="860420" lvl="2" indent="-187096" algn="l">
              <a:spcBef>
                <a:spcPts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simple topology detection</a:t>
            </a:r>
          </a:p>
          <a:p>
            <a:pPr marL="860420" lvl="2" indent="-187096" algn="l">
              <a:spcBef>
                <a:spcPts val="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event notification</a:t>
            </a:r>
          </a:p>
          <a:p>
            <a:pPr marL="523870" lvl="1" indent="-187096" algn="l">
              <a:spcBef>
                <a:spcPts val="1252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en-US" sz="1800" dirty="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13347" name="Rectangle 5"/>
          <p:cNvSpPr>
            <a:spLocks/>
          </p:cNvSpPr>
          <p:nvPr/>
        </p:nvSpPr>
        <p:spPr bwMode="auto">
          <a:xfrm>
            <a:off x="517525" y="228600"/>
            <a:ext cx="76358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 smtClean="0">
                <a:sym typeface="Helvetica Light" charset="0"/>
              </a:rPr>
              <a:t>OF-CONFIG Scope and Releases</a:t>
            </a:r>
            <a:endParaRPr lang="en-US" sz="2900" b="1" dirty="0">
              <a:solidFill>
                <a:srgbClr val="313231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313348" name="Rectangle 4"/>
          <p:cNvSpPr>
            <a:spLocks/>
          </p:cNvSpPr>
          <p:nvPr/>
        </p:nvSpPr>
        <p:spPr bwMode="auto">
          <a:xfrm>
            <a:off x="6934200" y="762000"/>
            <a:ext cx="191611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spcBef>
                <a:spcPts val="1250"/>
              </a:spcBef>
            </a:pPr>
            <a:endParaRPr lang="en-US" sz="2100" b="1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  <a:p>
            <a:pPr algn="r">
              <a:buClr>
                <a:srgbClr val="000000"/>
              </a:buClr>
              <a:buSzPct val="100000"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WG established </a:t>
            </a:r>
          </a:p>
          <a:p>
            <a:pPr algn="r">
              <a:buClr>
                <a:srgbClr val="000000"/>
              </a:buClr>
              <a:buSzPct val="100000"/>
            </a:pPr>
            <a:r>
              <a:rPr lang="en-US" sz="180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in Sep 2011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8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52400" y="960438"/>
            <a:ext cx="8839200" cy="5135562"/>
          </a:xfrm>
        </p:spPr>
        <p:txBody>
          <a:bodyPr>
            <a:normAutofit/>
          </a:bodyPr>
          <a:lstStyle/>
          <a:p>
            <a:pPr marL="274638" indent="-274638" algn="l">
              <a:buFont typeface="Arial"/>
              <a:buChar char="•"/>
              <a:defRPr/>
            </a:pPr>
            <a:endParaRPr lang="en-US" sz="2400" dirty="0" smtClean="0">
              <a:latin typeface="Arial"/>
              <a:cs typeface="Arial"/>
            </a:endParaRPr>
          </a:p>
          <a:p>
            <a:pPr marL="274638" indent="-274638" algn="l">
              <a:buFont typeface="Arial"/>
              <a:buChar char="•"/>
              <a:defRPr/>
            </a:pPr>
            <a:r>
              <a:rPr lang="en-US" sz="2400" dirty="0" err="1" smtClean="0">
                <a:latin typeface="Arial"/>
                <a:cs typeface="Arial"/>
              </a:rPr>
              <a:t>Netconf</a:t>
            </a:r>
            <a:r>
              <a:rPr lang="en-US" sz="2400" dirty="0" smtClean="0">
                <a:latin typeface="Arial"/>
                <a:cs typeface="Arial"/>
              </a:rPr>
              <a:t> was chosen as management protocol</a:t>
            </a:r>
          </a:p>
          <a:p>
            <a:pPr marL="719138" lvl="1" indent="-274638" algn="l">
              <a:buFont typeface="Arial"/>
              <a:buChar char="•"/>
              <a:defRPr/>
            </a:pPr>
            <a:r>
              <a:rPr lang="en-US" sz="2200" dirty="0">
                <a:latin typeface="Arial"/>
                <a:cs typeface="Arial"/>
              </a:rPr>
              <a:t>n</a:t>
            </a:r>
            <a:r>
              <a:rPr lang="en-US" sz="2200" dirty="0" smtClean="0">
                <a:latin typeface="Arial"/>
                <a:cs typeface="Arial"/>
              </a:rPr>
              <a:t>ot necessarily accepted as ideal solution</a:t>
            </a:r>
          </a:p>
          <a:p>
            <a:pPr marL="719138" lvl="1" indent="-274638" algn="l">
              <a:buFont typeface="Arial"/>
              <a:buChar char="•"/>
              <a:defRPr/>
            </a:pPr>
            <a:r>
              <a:rPr lang="en-US" sz="2200" dirty="0">
                <a:latin typeface="Arial"/>
                <a:cs typeface="Arial"/>
              </a:rPr>
              <a:t>still discussing </a:t>
            </a:r>
            <a:r>
              <a:rPr lang="en-US" sz="2200" dirty="0" smtClean="0">
                <a:latin typeface="Arial"/>
                <a:cs typeface="Arial"/>
              </a:rPr>
              <a:t>alternatives</a:t>
            </a:r>
          </a:p>
          <a:p>
            <a:pPr marL="719138" lvl="1" indent="-274638" algn="l">
              <a:buFont typeface="Arial"/>
              <a:buChar char="•"/>
              <a:defRPr/>
            </a:pPr>
            <a:endParaRPr lang="en-US" sz="2000" dirty="0" smtClean="0">
              <a:latin typeface="Arial"/>
              <a:cs typeface="Arial"/>
            </a:endParaRPr>
          </a:p>
          <a:p>
            <a:pPr marL="382588" indent="-274638" algn="l">
              <a:buFont typeface="Arial"/>
              <a:buChar char="•"/>
              <a:defRPr/>
            </a:pPr>
            <a:r>
              <a:rPr lang="en-US" sz="2400" dirty="0" smtClean="0">
                <a:latin typeface="Arial"/>
                <a:cs typeface="Arial"/>
              </a:rPr>
              <a:t>XML schema was chosen as modeling language</a:t>
            </a:r>
          </a:p>
          <a:p>
            <a:pPr marL="719138" lvl="1" indent="-274638" algn="l">
              <a:buFont typeface="Arial"/>
              <a:buChar char="•"/>
              <a:defRPr/>
            </a:pPr>
            <a:r>
              <a:rPr lang="en-US" sz="2200" dirty="0" smtClean="0">
                <a:latin typeface="Arial"/>
                <a:cs typeface="Arial"/>
              </a:rPr>
              <a:t>Yang is also used, but XML is normative</a:t>
            </a:r>
          </a:p>
          <a:p>
            <a:pPr marL="719138" lvl="1" indent="-274638" algn="l">
              <a:buFont typeface="Arial"/>
              <a:buChar char="•"/>
              <a:defRPr/>
            </a:pPr>
            <a:r>
              <a:rPr lang="en-US" sz="2200" dirty="0" smtClean="0">
                <a:latin typeface="Arial"/>
                <a:cs typeface="Arial"/>
              </a:rPr>
              <a:t>normative XML schema generated from Yang code</a:t>
            </a:r>
          </a:p>
          <a:p>
            <a:pPr marL="719138" lvl="1" indent="-274638" algn="l">
              <a:buFont typeface="Arial"/>
              <a:buChar char="•"/>
              <a:defRPr/>
            </a:pPr>
            <a:endParaRPr lang="en-US" sz="2000" dirty="0">
              <a:latin typeface="Arial"/>
              <a:cs typeface="Arial"/>
            </a:endParaRPr>
          </a:p>
          <a:p>
            <a:pPr marL="382588" indent="-274638" algn="l">
              <a:buFont typeface="Arial"/>
              <a:buChar char="•"/>
              <a:defRPr/>
            </a:pPr>
            <a:r>
              <a:rPr lang="en-US" sz="2400" dirty="0" smtClean="0">
                <a:latin typeface="Arial"/>
                <a:cs typeface="Arial"/>
              </a:rPr>
              <a:t>So far, the focus has been on configuration</a:t>
            </a:r>
          </a:p>
          <a:p>
            <a:pPr marL="719138" lvl="1" indent="-274638" algn="l">
              <a:buFont typeface="Arial"/>
              <a:buChar char="•"/>
              <a:defRPr/>
            </a:pPr>
            <a:r>
              <a:rPr lang="en-US" sz="2200" dirty="0" smtClean="0">
                <a:latin typeface="Arial"/>
                <a:cs typeface="Arial"/>
              </a:rPr>
              <a:t>bootstrap of an OpenFlow network is the obvious first thing to </a:t>
            </a:r>
            <a:r>
              <a:rPr lang="en-US" sz="2200" dirty="0" smtClean="0">
                <a:latin typeface="Arial"/>
                <a:cs typeface="Arial"/>
              </a:rPr>
              <a:t>do</a:t>
            </a:r>
            <a:endParaRPr lang="en-US" sz="2200" dirty="0" smtClean="0">
              <a:latin typeface="Arial"/>
              <a:cs typeface="Arial"/>
            </a:endParaRPr>
          </a:p>
        </p:txBody>
      </p:sp>
      <p:sp>
        <p:nvSpPr>
          <p:cNvPr id="314371" name="Rectangle 4"/>
          <p:cNvSpPr>
            <a:spLocks/>
          </p:cNvSpPr>
          <p:nvPr/>
        </p:nvSpPr>
        <p:spPr bwMode="auto">
          <a:xfrm>
            <a:off x="500063" y="914400"/>
            <a:ext cx="8339137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50000"/>
              </a:lnSpc>
              <a:spcBef>
                <a:spcPts val="438"/>
              </a:spcBef>
              <a:buClr>
                <a:srgbClr val="000000"/>
              </a:buClr>
              <a:buSzPct val="100000"/>
            </a:pPr>
            <a:endParaRPr lang="en-US" sz="1800">
              <a:solidFill>
                <a:schemeClr val="tx1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314372" name="Rectangle 5"/>
          <p:cNvSpPr>
            <a:spLocks/>
          </p:cNvSpPr>
          <p:nvPr/>
        </p:nvSpPr>
        <p:spPr bwMode="auto">
          <a:xfrm>
            <a:off x="517525" y="228600"/>
            <a:ext cx="7635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800" dirty="0" smtClean="0">
                <a:sym typeface="Helvetica Light" charset="0"/>
              </a:rPr>
              <a:t>Use of </a:t>
            </a:r>
            <a:r>
              <a:rPr lang="en-US" sz="2800" dirty="0" err="1" smtClean="0">
                <a:sym typeface="Helvetica Light" charset="0"/>
              </a:rPr>
              <a:t>Netconf</a:t>
            </a:r>
            <a:r>
              <a:rPr lang="en-US" sz="2800" dirty="0" smtClean="0">
                <a:sym typeface="Helvetica Light" charset="0"/>
              </a:rPr>
              <a:t> and Yang</a:t>
            </a:r>
            <a:endParaRPr lang="en-US" sz="2900" b="1" dirty="0">
              <a:solidFill>
                <a:srgbClr val="313231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7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of previous lecture</a:t>
            </a:r>
          </a:p>
          <a:p>
            <a:r>
              <a:rPr lang="en-US" dirty="0" smtClean="0"/>
              <a:t>SDN Basics</a:t>
            </a:r>
          </a:p>
          <a:p>
            <a:pPr lvl="1"/>
            <a:r>
              <a:rPr lang="en-US" dirty="0" smtClean="0"/>
              <a:t>Concepts</a:t>
            </a:r>
          </a:p>
          <a:p>
            <a:pPr lvl="1"/>
            <a:r>
              <a:rPr lang="en-US" dirty="0" err="1" smtClean="0"/>
              <a:t>OpenFlow</a:t>
            </a:r>
            <a:endParaRPr lang="en-US" dirty="0" smtClean="0"/>
          </a:p>
          <a:p>
            <a:pPr lvl="1"/>
            <a:r>
              <a:rPr lang="en-US" dirty="0" smtClean="0"/>
              <a:t>Switches and Controllers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OF-</a:t>
            </a:r>
            <a:r>
              <a:rPr lang="en-US" dirty="0" err="1" smtClean="0">
                <a:solidFill>
                  <a:srgbClr val="000000"/>
                </a:solidFill>
              </a:rPr>
              <a:t>Config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Mininet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36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Mininet</a:t>
            </a:r>
            <a:endParaRPr lang="de-DE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Machine-local virtual network</a:t>
            </a:r>
          </a:p>
          <a:p>
            <a:pPr lvl="1"/>
            <a:r>
              <a:rPr lang="en-US" dirty="0"/>
              <a:t>great </a:t>
            </a:r>
            <a:r>
              <a:rPr lang="en-US" dirty="0" err="1"/>
              <a:t>dev</a:t>
            </a:r>
            <a:r>
              <a:rPr lang="en-US" dirty="0"/>
              <a:t>/testing tool</a:t>
            </a:r>
          </a:p>
          <a:p>
            <a:r>
              <a:rPr lang="en-US" dirty="0"/>
              <a:t>Uses </a:t>
            </a:r>
            <a:r>
              <a:rPr lang="en-US" dirty="0" err="1"/>
              <a:t>linux</a:t>
            </a:r>
            <a:r>
              <a:rPr lang="en-US" dirty="0"/>
              <a:t> virtual network features</a:t>
            </a:r>
          </a:p>
          <a:p>
            <a:pPr lvl="1"/>
            <a:r>
              <a:rPr lang="en-US" dirty="0"/>
              <a:t>Cheaper than VMs</a:t>
            </a:r>
          </a:p>
          <a:p>
            <a:r>
              <a:rPr lang="en-US" dirty="0"/>
              <a:t>Arbitrary topologies, nodes</a:t>
            </a:r>
          </a:p>
          <a:p>
            <a:endParaRPr lang="de-DE" sz="2000" dirty="0">
              <a:solidFill>
                <a:srgbClr val="0000CC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9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Mininet</a:t>
            </a:r>
            <a:r>
              <a:rPr lang="en-US" dirty="0" smtClean="0"/>
              <a:t> </a:t>
            </a:r>
            <a:r>
              <a:rPr lang="en-US" smtClean="0"/>
              <a:t>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533400"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rgbClr val="000000"/>
                </a:solidFill>
              </a:rPr>
              <a:t>Rapidly prototype, develop and test</a:t>
            </a:r>
          </a:p>
          <a:p>
            <a:pPr lvl="1"/>
            <a:r>
              <a:rPr lang="en-US" dirty="0"/>
              <a:t>Interestingly-sized networks (16-100 nodes) start up in seconds</a:t>
            </a:r>
          </a:p>
          <a:p>
            <a:pPr lvl="1"/>
            <a:r>
              <a:rPr lang="en-US" dirty="0"/>
              <a:t>No lengthy lab reconfiguration or rebooting required</a:t>
            </a:r>
          </a:p>
          <a:p>
            <a:pPr lvl="1"/>
            <a:r>
              <a:rPr lang="en-US" dirty="0"/>
              <a:t>Always-accessible network resources, in any topology, at essentially no cost</a:t>
            </a:r>
          </a:p>
          <a:p>
            <a:pPr lvl="1"/>
            <a:r>
              <a:rPr lang="en-US" dirty="0"/>
              <a:t>Designs that work on </a:t>
            </a:r>
            <a:r>
              <a:rPr lang="en-US" dirty="0" err="1"/>
              <a:t>Mininet</a:t>
            </a:r>
            <a:r>
              <a:rPr lang="en-US" dirty="0"/>
              <a:t> transfer seamlessly to hardware for full speed operation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3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Mininet</a:t>
            </a:r>
            <a:r>
              <a:rPr lang="en-US" dirty="0" smtClean="0"/>
              <a:t>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defTabSz="533400">
              <a:spcBef>
                <a:spcPct val="0"/>
              </a:spcBef>
              <a:spcAft>
                <a:spcPct val="35000"/>
              </a:spcAft>
            </a:pPr>
            <a:r>
              <a:rPr lang="en-US" dirty="0" err="1">
                <a:solidFill>
                  <a:srgbClr val="000000"/>
                </a:solidFill>
              </a:rPr>
              <a:t>Repeatably</a:t>
            </a:r>
            <a:r>
              <a:rPr lang="en-US" dirty="0">
                <a:solidFill>
                  <a:srgbClr val="000000"/>
                </a:solidFill>
              </a:rPr>
              <a:t> test, analyze, and predict network behavior</a:t>
            </a:r>
          </a:p>
          <a:p>
            <a:pPr lvl="1"/>
            <a:r>
              <a:rPr lang="en-US" dirty="0" smtClean="0"/>
              <a:t>Easy </a:t>
            </a:r>
            <a:r>
              <a:rPr lang="en-US" dirty="0"/>
              <a:t>replication of experimental and test results</a:t>
            </a:r>
          </a:p>
          <a:p>
            <a:pPr lvl="1"/>
            <a:r>
              <a:rPr lang="en-US" dirty="0"/>
              <a:t>Examine effects of code or network changes before testing/deploying on hardware</a:t>
            </a:r>
          </a:p>
          <a:p>
            <a:pPr lvl="1"/>
            <a:r>
              <a:rPr lang="en-US" dirty="0"/>
              <a:t>Allows automated system-level tests and experiments</a:t>
            </a:r>
          </a:p>
          <a:p>
            <a:pPr lvl="1"/>
            <a:r>
              <a:rPr lang="en-US" dirty="0"/>
              <a:t>Recreate real-world network and test cases for a variety of topologies and configurations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759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Mininet</a:t>
            </a:r>
            <a:r>
              <a:rPr lang="en-US" dirty="0" smtClean="0"/>
              <a:t>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533400"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rgbClr val="000000"/>
                </a:solidFill>
              </a:rPr>
              <a:t>Quickly get up and running</a:t>
            </a:r>
          </a:p>
          <a:p>
            <a:pPr lvl="1"/>
            <a:r>
              <a:rPr lang="en-US" dirty="0"/>
              <a:t>Free and permissively licensed (BSD)</a:t>
            </a:r>
          </a:p>
          <a:p>
            <a:pPr lvl="1"/>
            <a:r>
              <a:rPr lang="en-US" dirty="0"/>
              <a:t>Minimal hardware requirements</a:t>
            </a:r>
          </a:p>
          <a:p>
            <a:pPr lvl="1"/>
            <a:r>
              <a:rPr lang="en-US" dirty="0"/>
              <a:t>Accessible to novices thanks to simple CLI</a:t>
            </a:r>
          </a:p>
          <a:p>
            <a:pPr lvl="1"/>
            <a:r>
              <a:rPr lang="en-US" dirty="0"/>
              <a:t>Smooth learning curve thanks to walkthrough, tutorial, examples and API documentation</a:t>
            </a:r>
          </a:p>
          <a:p>
            <a:pPr lvl="1"/>
            <a:r>
              <a:rPr lang="en-US" dirty="0"/>
              <a:t>Strong users and support community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91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of previous lecture</a:t>
            </a:r>
          </a:p>
          <a:p>
            <a:r>
              <a:rPr lang="en-US" dirty="0" smtClean="0"/>
              <a:t>SDN Basics</a:t>
            </a:r>
          </a:p>
          <a:p>
            <a:pPr lvl="1"/>
            <a:r>
              <a:rPr lang="en-US" dirty="0" smtClean="0"/>
              <a:t>Concepts</a:t>
            </a:r>
          </a:p>
          <a:p>
            <a:pPr lvl="1"/>
            <a:r>
              <a:rPr lang="en-US" dirty="0" err="1" smtClean="0"/>
              <a:t>OpenFlow</a:t>
            </a:r>
            <a:endParaRPr lang="en-US" dirty="0" smtClean="0"/>
          </a:p>
          <a:p>
            <a:pPr lvl="1"/>
            <a:r>
              <a:rPr lang="en-US" dirty="0" smtClean="0"/>
              <a:t>Controller: Floodlight</a:t>
            </a:r>
          </a:p>
          <a:p>
            <a:pPr lvl="1"/>
            <a:r>
              <a:rPr lang="en-US" dirty="0" smtClean="0"/>
              <a:t>OF-</a:t>
            </a:r>
            <a:r>
              <a:rPr lang="en-US" dirty="0" err="1" smtClean="0"/>
              <a:t>Config</a:t>
            </a:r>
            <a:endParaRPr lang="en-US" dirty="0" smtClean="0"/>
          </a:p>
          <a:p>
            <a:pPr lvl="1"/>
            <a:r>
              <a:rPr lang="en-US" dirty="0" err="1" smtClean="0"/>
              <a:t>Mininet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4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Mininet</a:t>
            </a:r>
            <a:r>
              <a:rPr lang="en-US" dirty="0"/>
              <a:t>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Download: </a:t>
            </a:r>
            <a:r>
              <a:rPr lang="en-US" dirty="0">
                <a:hlinkClick r:id="rId2"/>
              </a:rPr>
              <a:t>http://mininet.org/download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/>
              <a:t>Tutorial: </a:t>
            </a:r>
            <a:r>
              <a:rPr lang="en-US" dirty="0">
                <a:hlinkClick r:id="rId3"/>
              </a:rPr>
              <a:t>http://mininet.org/walkthrough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/>
              <a:t>Python API: </a:t>
            </a:r>
            <a:r>
              <a:rPr lang="en-US" dirty="0">
                <a:hlinkClick r:id="rId4"/>
              </a:rPr>
              <a:t>https://github.com/mininet/mininet/wiki/Introduction-to-</a:t>
            </a:r>
            <a:r>
              <a:rPr lang="en-US" dirty="0" smtClean="0">
                <a:hlinkClick r:id="rId4"/>
              </a:rPr>
              <a:t>Mininet</a:t>
            </a:r>
            <a:endParaRPr lang="en-US" dirty="0" smtClean="0"/>
          </a:p>
          <a:p>
            <a:r>
              <a:rPr lang="en-US" dirty="0" smtClean="0"/>
              <a:t>Remote (host computer) access of </a:t>
            </a:r>
            <a:r>
              <a:rPr lang="en-US" dirty="0" err="1" smtClean="0"/>
              <a:t>mininet</a:t>
            </a:r>
            <a:r>
              <a:rPr lang="en-US" dirty="0" smtClean="0"/>
              <a:t> VM</a:t>
            </a:r>
          </a:p>
          <a:p>
            <a:pPr lvl="1"/>
            <a:r>
              <a:rPr lang="en-US" dirty="0" err="1" smtClean="0"/>
              <a:t>ssh</a:t>
            </a:r>
            <a:r>
              <a:rPr lang="en-US" dirty="0" smtClean="0"/>
              <a:t> –Y </a:t>
            </a:r>
            <a:r>
              <a:rPr lang="en-US" dirty="0" err="1" smtClean="0"/>
              <a:t>mininet</a:t>
            </a:r>
            <a:r>
              <a:rPr lang="en-US" dirty="0" smtClean="0"/>
              <a:t>@[</a:t>
            </a:r>
            <a:r>
              <a:rPr lang="en-US" dirty="0" err="1" smtClean="0"/>
              <a:t>minnet</a:t>
            </a:r>
            <a:r>
              <a:rPr lang="en-US" dirty="0" smtClean="0"/>
              <a:t> VM IP]</a:t>
            </a:r>
          </a:p>
          <a:p>
            <a:pPr lvl="2"/>
            <a:r>
              <a:rPr lang="en-US" dirty="0" smtClean="0"/>
              <a:t>Use </a:t>
            </a:r>
            <a:r>
              <a:rPr lang="en-US" dirty="0" err="1" smtClean="0"/>
              <a:t>ifconfig</a:t>
            </a:r>
            <a:r>
              <a:rPr lang="en-US" dirty="0" smtClean="0"/>
              <a:t> –a to find </a:t>
            </a:r>
            <a:r>
              <a:rPr lang="en-US" dirty="0" err="1" smtClean="0"/>
              <a:t>mininet</a:t>
            </a:r>
            <a:r>
              <a:rPr lang="en-US" dirty="0" smtClean="0"/>
              <a:t> VM IP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173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Mininet</a:t>
            </a:r>
            <a:r>
              <a:rPr lang="en-US" dirty="0"/>
              <a:t>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Basic commands:</a:t>
            </a:r>
          </a:p>
          <a:p>
            <a:pPr lvl="1"/>
            <a:r>
              <a:rPr lang="en-US" dirty="0" smtClean="0"/>
              <a:t>Display an </a:t>
            </a:r>
            <a:r>
              <a:rPr lang="en-US" dirty="0" err="1" smtClean="0"/>
              <a:t>xterm</a:t>
            </a:r>
            <a:r>
              <a:rPr lang="en-US" dirty="0" smtClean="0"/>
              <a:t> for switch s1</a:t>
            </a:r>
          </a:p>
          <a:p>
            <a:pPr lvl="2"/>
            <a:r>
              <a:rPr lang="en-US" dirty="0" err="1"/>
              <a:t>m</a:t>
            </a:r>
            <a:r>
              <a:rPr lang="en-US" dirty="0" err="1" smtClean="0"/>
              <a:t>ininet</a:t>
            </a:r>
            <a:r>
              <a:rPr lang="en-US" dirty="0" smtClean="0"/>
              <a:t>&gt; </a:t>
            </a:r>
            <a:r>
              <a:rPr lang="en-US" dirty="0" err="1" smtClean="0"/>
              <a:t>xterm</a:t>
            </a:r>
            <a:r>
              <a:rPr lang="en-US" dirty="0" smtClean="0"/>
              <a:t> s1 </a:t>
            </a:r>
          </a:p>
          <a:p>
            <a:pPr lvl="1"/>
            <a:r>
              <a:rPr lang="en-US" dirty="0" smtClean="0"/>
              <a:t>Inspect flow tables at switch </a:t>
            </a:r>
            <a:r>
              <a:rPr lang="en-US" dirty="0" err="1" smtClean="0"/>
              <a:t>xterm</a:t>
            </a:r>
            <a:endParaRPr lang="en-US" dirty="0" smtClean="0"/>
          </a:p>
          <a:p>
            <a:pPr lvl="2"/>
            <a:r>
              <a:rPr lang="en-US" dirty="0" err="1" smtClean="0"/>
              <a:t>dpctl</a:t>
            </a:r>
            <a:r>
              <a:rPr lang="en-US" dirty="0" smtClean="0"/>
              <a:t> dump-flows tcp:127.0.0.1:6634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To view </a:t>
            </a:r>
            <a:r>
              <a:rPr lang="en-US" dirty="0" err="1" smtClean="0"/>
              <a:t>OpenFlow</a:t>
            </a:r>
            <a:r>
              <a:rPr lang="en-US" dirty="0" smtClean="0"/>
              <a:t> protocol messages, at </a:t>
            </a:r>
            <a:r>
              <a:rPr lang="en-US" dirty="0" err="1" smtClean="0"/>
              <a:t>mininet</a:t>
            </a:r>
            <a:r>
              <a:rPr lang="en-US" dirty="0" smtClean="0"/>
              <a:t>-VM </a:t>
            </a:r>
            <a:r>
              <a:rPr lang="en-US" dirty="0" err="1" smtClean="0"/>
              <a:t>xterm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/>
              <a:t>s</a:t>
            </a:r>
            <a:r>
              <a:rPr lang="en-US" dirty="0" err="1" smtClean="0"/>
              <a:t>udo</a:t>
            </a:r>
            <a:r>
              <a:rPr lang="en-US" dirty="0" smtClean="0"/>
              <a:t> </a:t>
            </a:r>
            <a:r>
              <a:rPr lang="en-US" dirty="0" err="1" smtClean="0"/>
              <a:t>wireshark</a:t>
            </a:r>
            <a:r>
              <a:rPr lang="en-US" dirty="0" smtClean="0"/>
              <a:t> &amp;</a:t>
            </a:r>
          </a:p>
          <a:p>
            <a:pPr lvl="1"/>
            <a:r>
              <a:rPr lang="en-US" dirty="0" smtClean="0"/>
              <a:t>Capture the interface to controller</a:t>
            </a:r>
          </a:p>
          <a:p>
            <a:pPr lvl="1"/>
            <a:r>
              <a:rPr lang="en-US" dirty="0" smtClean="0"/>
              <a:t>In </a:t>
            </a:r>
            <a:r>
              <a:rPr lang="en-US" dirty="0" err="1" smtClean="0"/>
              <a:t>wireshark</a:t>
            </a:r>
            <a:r>
              <a:rPr lang="en-US" dirty="0" smtClean="0"/>
              <a:t> filter box, enter filter to filter </a:t>
            </a:r>
            <a:r>
              <a:rPr lang="en-US" dirty="0" err="1" smtClean="0"/>
              <a:t>OpenFlow</a:t>
            </a:r>
            <a:r>
              <a:rPr lang="en-US" smtClean="0"/>
              <a:t> messages: of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974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Mininet</a:t>
            </a:r>
            <a:r>
              <a:rPr lang="en-US" dirty="0"/>
              <a:t>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commands:</a:t>
            </a:r>
          </a:p>
          <a:p>
            <a:pPr lvl="1"/>
            <a:r>
              <a:rPr lang="en-US" dirty="0" smtClean="0"/>
              <a:t>Create a network consists of one </a:t>
            </a:r>
            <a:r>
              <a:rPr lang="en-US" dirty="0" err="1" smtClean="0"/>
              <a:t>OpenvSwitch</a:t>
            </a:r>
            <a:r>
              <a:rPr lang="en-US" dirty="0" smtClean="0"/>
              <a:t>, three hosts and is controlled by a remote controller with IP address 192.168.56.1</a:t>
            </a:r>
          </a:p>
          <a:p>
            <a:pPr lvl="2"/>
            <a:r>
              <a:rPr lang="en-US" dirty="0" err="1" smtClean="0"/>
              <a:t>sudo</a:t>
            </a:r>
            <a:r>
              <a:rPr lang="en-US" dirty="0" smtClean="0"/>
              <a:t> </a:t>
            </a:r>
            <a:r>
              <a:rPr lang="en-US" dirty="0" err="1"/>
              <a:t>mn</a:t>
            </a:r>
            <a:r>
              <a:rPr lang="en-US" dirty="0"/>
              <a:t> --</a:t>
            </a:r>
            <a:r>
              <a:rPr lang="en-US" dirty="0" err="1"/>
              <a:t>topo</a:t>
            </a:r>
            <a:r>
              <a:rPr lang="en-US" dirty="0"/>
              <a:t> single,3 --controller </a:t>
            </a:r>
            <a:r>
              <a:rPr lang="en-US" dirty="0" err="1"/>
              <a:t>remote,ip</a:t>
            </a:r>
            <a:r>
              <a:rPr lang="en-US" dirty="0"/>
              <a:t>=192.168.56.1 --switch </a:t>
            </a:r>
            <a:r>
              <a:rPr lang="en-US" dirty="0" err="1" smtClean="0"/>
              <a:t>ovsk</a:t>
            </a:r>
            <a:endParaRPr lang="en-US" dirty="0" smtClean="0"/>
          </a:p>
          <a:p>
            <a:pPr lvl="1"/>
            <a:r>
              <a:rPr lang="en-US" dirty="0" err="1"/>
              <a:t>m</a:t>
            </a:r>
            <a:r>
              <a:rPr lang="en-US" dirty="0" err="1" smtClean="0"/>
              <a:t>ininet</a:t>
            </a:r>
            <a:r>
              <a:rPr lang="en-US" dirty="0" smtClean="0"/>
              <a:t>&gt; help</a:t>
            </a:r>
          </a:p>
          <a:p>
            <a:pPr lvl="1"/>
            <a:r>
              <a:rPr lang="en-US" dirty="0" err="1"/>
              <a:t>m</a:t>
            </a:r>
            <a:r>
              <a:rPr lang="en-US" dirty="0" err="1" smtClean="0"/>
              <a:t>ininet</a:t>
            </a:r>
            <a:r>
              <a:rPr lang="en-US" dirty="0" smtClean="0"/>
              <a:t>&gt; dump nodes</a:t>
            </a:r>
          </a:p>
          <a:p>
            <a:pPr lvl="1"/>
            <a:r>
              <a:rPr lang="en-US" dirty="0" err="1"/>
              <a:t>m</a:t>
            </a:r>
            <a:r>
              <a:rPr lang="en-US" dirty="0" err="1" smtClean="0"/>
              <a:t>ininet</a:t>
            </a:r>
            <a:r>
              <a:rPr lang="en-US" dirty="0" smtClean="0"/>
              <a:t>&gt; h1 ping h2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956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9/15/14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Software Defined Networking (COMS6998-10)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11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473700"/>
          </a:xfrm>
        </p:spPr>
        <p:txBody>
          <a:bodyPr/>
          <a:lstStyle/>
          <a:p>
            <a:r>
              <a:rPr lang="en-US" dirty="0" smtClean="0"/>
              <a:t>SDN is defined </a:t>
            </a:r>
            <a:r>
              <a:rPr lang="en-US" i="1" dirty="0" smtClean="0"/>
              <a:t>precisely</a:t>
            </a:r>
            <a:r>
              <a:rPr lang="en-US" dirty="0" smtClean="0"/>
              <a:t> by these three abstractions</a:t>
            </a:r>
          </a:p>
          <a:p>
            <a:pPr lvl="1"/>
            <a:r>
              <a:rPr lang="en-US" dirty="0" smtClean="0"/>
              <a:t>Distribution, forwarding, configuration</a:t>
            </a:r>
          </a:p>
          <a:p>
            <a:pPr lvl="3"/>
            <a:endParaRPr lang="en-US" dirty="0"/>
          </a:p>
          <a:p>
            <a:r>
              <a:rPr lang="en-US" dirty="0" smtClean="0"/>
              <a:t>SDN not just a random good idea…</a:t>
            </a:r>
            <a:endParaRPr lang="en-US" dirty="0"/>
          </a:p>
          <a:p>
            <a:pPr lvl="1"/>
            <a:r>
              <a:rPr lang="en-US" dirty="0"/>
              <a:t>F</a:t>
            </a:r>
            <a:r>
              <a:rPr lang="en-US" dirty="0" smtClean="0"/>
              <a:t>undamental validity</a:t>
            </a:r>
            <a:r>
              <a:rPr lang="en-US" dirty="0"/>
              <a:t> </a:t>
            </a:r>
            <a:r>
              <a:rPr lang="en-US" dirty="0" smtClean="0"/>
              <a:t>and general applicability</a:t>
            </a:r>
          </a:p>
          <a:p>
            <a:pPr lvl="4"/>
            <a:endParaRPr lang="en-US" dirty="0"/>
          </a:p>
          <a:p>
            <a:r>
              <a:rPr lang="en-US" dirty="0" smtClean="0"/>
              <a:t>SDN may help us </a:t>
            </a:r>
            <a:r>
              <a:rPr lang="en-US" i="1" dirty="0" smtClean="0"/>
              <a:t>finally</a:t>
            </a:r>
            <a:r>
              <a:rPr lang="en-US" dirty="0" smtClean="0"/>
              <a:t> create a discipline</a:t>
            </a:r>
          </a:p>
          <a:p>
            <a:pPr lvl="1"/>
            <a:r>
              <a:rPr lang="en-US" dirty="0" smtClean="0"/>
              <a:t>Abstractions enable reasoning about system behavior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rovides environment where formalism can take hold….</a:t>
            </a:r>
          </a:p>
          <a:p>
            <a:pPr lvl="4"/>
            <a:endParaRPr lang="en-US" dirty="0"/>
          </a:p>
          <a:p>
            <a:r>
              <a:rPr lang="en-US" dirty="0" smtClean="0"/>
              <a:t>OK, but what are these abstractions?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SDN in a Nutshell</a:t>
            </a:r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5562600" y="8382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t>Source: Scott </a:t>
            </a:r>
            <a:r>
              <a:rPr lang="en-US" dirty="0" err="1" smtClean="0">
                <a:solidFill>
                  <a:srgbClr val="000000">
                    <a:tint val="75000"/>
                  </a:srgbClr>
                </a:solidFill>
                <a:latin typeface="Arial"/>
              </a:rPr>
              <a:t>Shenker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t>, UC Berkeley</a:t>
            </a:r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7" name="Date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9/8/14</a:t>
            </a:r>
            <a:endParaRPr lang="en-US" dirty="0">
              <a:solidFill>
                <a:sysClr val="windowText" lastClr="000000">
                  <a:tint val="75000"/>
                </a:sysClr>
              </a:solidFill>
              <a:latin typeface="Calibri"/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31242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Software Defined Networking (COMS 6998-10)</a:t>
            </a:r>
            <a:endParaRPr lang="en-US" dirty="0">
              <a:solidFill>
                <a:sysClr val="windowText" lastClr="000000">
                  <a:tint val="75000"/>
                </a:sys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000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Distributed State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473700"/>
          </a:xfrm>
        </p:spPr>
        <p:txBody>
          <a:bodyPr/>
          <a:lstStyle/>
          <a:p>
            <a:r>
              <a:rPr lang="en-US" dirty="0" smtClean="0"/>
              <a:t>Shield control mechanisms from state distribution </a:t>
            </a:r>
          </a:p>
          <a:p>
            <a:pPr lvl="1"/>
            <a:r>
              <a:rPr lang="en-US" dirty="0" smtClean="0"/>
              <a:t>While allowing access to this state</a:t>
            </a:r>
          </a:p>
          <a:p>
            <a:pPr lvl="1"/>
            <a:endParaRPr lang="en-US" dirty="0"/>
          </a:p>
          <a:p>
            <a:r>
              <a:rPr lang="en-US" dirty="0" smtClean="0"/>
              <a:t>Natural abstraction: </a:t>
            </a:r>
            <a:r>
              <a:rPr lang="en-US" b="1" i="1" dirty="0" smtClean="0"/>
              <a:t>global network view</a:t>
            </a:r>
          </a:p>
          <a:p>
            <a:pPr lvl="1"/>
            <a:r>
              <a:rPr lang="en-US" dirty="0" smtClean="0"/>
              <a:t>Annotated network graph provided through an API</a:t>
            </a:r>
          </a:p>
          <a:p>
            <a:pPr lvl="1"/>
            <a:endParaRPr lang="en-US" dirty="0"/>
          </a:p>
          <a:p>
            <a:r>
              <a:rPr lang="en-US" dirty="0"/>
              <a:t>Implemented with “Network Operating System”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Control mechanism is now program using API</a:t>
            </a:r>
          </a:p>
          <a:p>
            <a:pPr lvl="1"/>
            <a:r>
              <a:rPr lang="en-US" dirty="0" smtClean="0"/>
              <a:t>No longer a distributed protocol, now just a graph algorithm</a:t>
            </a:r>
          </a:p>
          <a:p>
            <a:pPr lvl="1"/>
            <a:r>
              <a:rPr lang="en-US" dirty="0"/>
              <a:t>E.g. Use </a:t>
            </a:r>
            <a:r>
              <a:rPr lang="en-US" dirty="0" err="1"/>
              <a:t>Dijkstra</a:t>
            </a:r>
            <a:r>
              <a:rPr lang="en-US" dirty="0"/>
              <a:t> rather than Bellman-</a:t>
            </a:r>
            <a:r>
              <a:rPr lang="en-US" dirty="0" smtClean="0"/>
              <a:t>Ford</a:t>
            </a:r>
          </a:p>
          <a:p>
            <a:pPr lvl="1"/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5562600" y="8382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t>Source: Scott </a:t>
            </a:r>
            <a:r>
              <a:rPr lang="en-US" dirty="0" err="1" smtClean="0">
                <a:solidFill>
                  <a:srgbClr val="000000">
                    <a:tint val="75000"/>
                  </a:srgbClr>
                </a:solidFill>
                <a:latin typeface="Arial"/>
              </a:rPr>
              <a:t>Shenker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t>, UC Berkeley</a:t>
            </a:r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Date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9</a:t>
            </a:r>
            <a:r>
              <a:rPr lang="en-US" dirty="0" smtClean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/15/</a:t>
            </a:r>
            <a:r>
              <a:rPr lang="en-US" dirty="0" smtClean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14</a:t>
            </a:r>
            <a:endParaRPr lang="en-US" dirty="0">
              <a:solidFill>
                <a:sysClr val="windowText" lastClr="000000">
                  <a:tint val="75000"/>
                </a:sysClr>
              </a:solidFill>
              <a:latin typeface="Calibri"/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124200" y="63246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Software Defined Networking (COMS 6998-10)</a:t>
            </a:r>
            <a:endParaRPr lang="en-US" dirty="0">
              <a:solidFill>
                <a:sysClr val="windowText" lastClr="000000">
                  <a:tint val="75000"/>
                </a:sys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900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ounded Rectangle 66"/>
          <p:cNvSpPr/>
          <p:nvPr/>
        </p:nvSpPr>
        <p:spPr>
          <a:xfrm>
            <a:off x="1568450" y="1778000"/>
            <a:ext cx="5389564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Control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Program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0120" name="Title 31"/>
          <p:cNvSpPr>
            <a:spLocks noGrp="1"/>
          </p:cNvSpPr>
          <p:nvPr>
            <p:ph type="title"/>
          </p:nvPr>
        </p:nvSpPr>
        <p:spPr>
          <a:xfrm>
            <a:off x="0" y="254000"/>
            <a:ext cx="9144000" cy="7112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Software Defined Network (SDN)</a:t>
            </a:r>
          </a:p>
        </p:txBody>
      </p:sp>
      <p:cxnSp>
        <p:nvCxnSpPr>
          <p:cNvPr id="44" name="Straight Connector 43"/>
          <p:cNvCxnSpPr/>
          <p:nvPr/>
        </p:nvCxnSpPr>
        <p:spPr bwMode="auto">
          <a:xfrm flipV="1">
            <a:off x="2444750" y="4678363"/>
            <a:ext cx="1393825" cy="1122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 bwMode="auto">
          <a:xfrm>
            <a:off x="4014788" y="4562475"/>
            <a:ext cx="1106487" cy="7381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 bwMode="auto">
          <a:xfrm flipV="1">
            <a:off x="4102100" y="5800725"/>
            <a:ext cx="1285875" cy="742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 bwMode="auto">
          <a:xfrm>
            <a:off x="1916113" y="6278563"/>
            <a:ext cx="1400175" cy="2651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 bwMode="auto">
          <a:xfrm flipV="1">
            <a:off x="5759450" y="5056188"/>
            <a:ext cx="1198563" cy="4968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 bwMode="auto">
          <a:xfrm rot="16200000" flipH="1">
            <a:off x="347662" y="4527551"/>
            <a:ext cx="2441575" cy="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 bwMode="auto">
          <a:xfrm rot="5400000">
            <a:off x="3137694" y="3740944"/>
            <a:ext cx="869950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 bwMode="auto">
          <a:xfrm rot="5400000">
            <a:off x="4391819" y="4302919"/>
            <a:ext cx="1993900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 bwMode="auto">
          <a:xfrm rot="5400000">
            <a:off x="6330950" y="3935413"/>
            <a:ext cx="1254125" cy="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1296988" y="5608638"/>
            <a:ext cx="1147762" cy="669925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3127375" y="6111875"/>
            <a:ext cx="1147763" cy="669925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2998788" y="4176713"/>
            <a:ext cx="1147762" cy="669925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4814888" y="5273675"/>
            <a:ext cx="1147762" cy="669925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6472238" y="4511675"/>
            <a:ext cx="1147762" cy="669925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 flipV="1">
            <a:off x="2367756" y="4936331"/>
            <a:ext cx="681832" cy="592138"/>
          </a:xfrm>
          <a:prstGeom prst="line">
            <a:avLst/>
          </a:prstGeom>
          <a:ln w="38100" cmpd="sng">
            <a:solidFill>
              <a:srgbClr val="8B0F0A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 bwMode="auto">
          <a:xfrm>
            <a:off x="4102100" y="4846638"/>
            <a:ext cx="712788" cy="466725"/>
          </a:xfrm>
          <a:prstGeom prst="line">
            <a:avLst/>
          </a:prstGeom>
          <a:ln w="38100" cmpd="sng">
            <a:solidFill>
              <a:srgbClr val="8B0F0A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 bwMode="auto">
          <a:xfrm>
            <a:off x="2495550" y="6199188"/>
            <a:ext cx="554038" cy="176212"/>
          </a:xfrm>
          <a:prstGeom prst="line">
            <a:avLst/>
          </a:prstGeom>
          <a:ln w="38100" cmpd="sng">
            <a:solidFill>
              <a:srgbClr val="8B0F0A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 bwMode="auto">
          <a:xfrm flipV="1">
            <a:off x="4351733" y="5930900"/>
            <a:ext cx="475855" cy="268288"/>
          </a:xfrm>
          <a:prstGeom prst="line">
            <a:avLst/>
          </a:prstGeom>
          <a:ln w="38100" cmpd="sng">
            <a:solidFill>
              <a:srgbClr val="8B0F0A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 bwMode="auto">
          <a:xfrm flipV="1">
            <a:off x="5949950" y="5068888"/>
            <a:ext cx="465138" cy="244475"/>
          </a:xfrm>
          <a:prstGeom prst="line">
            <a:avLst/>
          </a:prstGeom>
          <a:ln w="38100" cmpd="sng">
            <a:solidFill>
              <a:srgbClr val="8B0F0A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1032934" y="3143846"/>
            <a:ext cx="6663266" cy="818554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2400" dirty="0">
                <a:solidFill>
                  <a:srgbClr val="FFFFFF"/>
                </a:solidFill>
                <a:latin typeface="Arial"/>
              </a:rPr>
              <a:t>Network OS</a:t>
            </a:r>
          </a:p>
        </p:txBody>
      </p:sp>
      <p:grpSp>
        <p:nvGrpSpPr>
          <p:cNvPr id="3" name="Group 64"/>
          <p:cNvGrpSpPr/>
          <p:nvPr/>
        </p:nvGrpSpPr>
        <p:grpSpPr>
          <a:xfrm>
            <a:off x="5469467" y="2425700"/>
            <a:ext cx="838200" cy="609600"/>
            <a:chOff x="7848600" y="1752600"/>
            <a:chExt cx="1143000" cy="838200"/>
          </a:xfrm>
          <a:solidFill>
            <a:schemeClr val="bg1"/>
          </a:solidFill>
        </p:grpSpPr>
        <p:sp>
          <p:nvSpPr>
            <p:cNvPr id="33" name="Oval 32"/>
            <p:cNvSpPr/>
            <p:nvPr/>
          </p:nvSpPr>
          <p:spPr>
            <a:xfrm>
              <a:off x="8001000" y="1981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8382000" y="17526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83820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8763000" y="20574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7848600" y="2362200"/>
              <a:ext cx="228600" cy="228600"/>
            </a:xfrm>
            <a:prstGeom prst="ellips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47" name="Straight Connector 46"/>
            <p:cNvCxnSpPr>
              <a:stCxn id="33" idx="7"/>
              <a:endCxn id="40" idx="3"/>
            </p:cNvCxnSpPr>
            <p:nvPr/>
          </p:nvCxnSpPr>
          <p:spPr>
            <a:xfrm rot="5400000" flipH="1" flipV="1">
              <a:off x="8272322" y="1871522"/>
              <a:ext cx="66956" cy="2193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3" idx="0"/>
              <a:endCxn id="33" idx="3"/>
            </p:cNvCxnSpPr>
            <p:nvPr/>
          </p:nvCxnSpPr>
          <p:spPr>
            <a:xfrm rot="5400000" flipH="1" flipV="1">
              <a:off x="7905750" y="2233472"/>
              <a:ext cx="185878" cy="71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3" idx="7"/>
              <a:endCxn id="40" idx="4"/>
            </p:cNvCxnSpPr>
            <p:nvPr/>
          </p:nvCxnSpPr>
          <p:spPr>
            <a:xfrm rot="5400000" flipH="1" flipV="1">
              <a:off x="8062772" y="1962150"/>
              <a:ext cx="414478" cy="4525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3" idx="5"/>
              <a:endCxn id="41" idx="3"/>
            </p:cNvCxnSpPr>
            <p:nvPr/>
          </p:nvCxnSpPr>
          <p:spPr>
            <a:xfrm rot="16200000" flipH="1">
              <a:off x="8229600" y="2371444"/>
              <a:ext cx="1588" cy="371756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40" idx="4"/>
              <a:endCxn id="42" idx="1"/>
            </p:cNvCxnSpPr>
            <p:nvPr/>
          </p:nvCxnSpPr>
          <p:spPr>
            <a:xfrm rot="16200000" flipH="1">
              <a:off x="8591550" y="1885950"/>
              <a:ext cx="109678" cy="3001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1" idx="6"/>
              <a:endCxn id="42" idx="3"/>
            </p:cNvCxnSpPr>
            <p:nvPr/>
          </p:nvCxnSpPr>
          <p:spPr>
            <a:xfrm flipV="1">
              <a:off x="8610600" y="2252522"/>
              <a:ext cx="185878" cy="223978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126" name="TextBox 44"/>
          <p:cNvSpPr txBox="1">
            <a:spLocks noChangeArrowheads="1"/>
          </p:cNvSpPr>
          <p:nvPr/>
        </p:nvSpPr>
        <p:spPr bwMode="auto">
          <a:xfrm>
            <a:off x="2984500" y="2601913"/>
            <a:ext cx="2338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</a:rPr>
              <a:t>Global Network View</a:t>
            </a:r>
          </a:p>
        </p:txBody>
      </p:sp>
      <p:sp>
        <p:nvSpPr>
          <p:cNvPr id="81" name="Title 31"/>
          <p:cNvSpPr txBox="1">
            <a:spLocks/>
          </p:cNvSpPr>
          <p:nvPr/>
        </p:nvSpPr>
        <p:spPr bwMode="auto">
          <a:xfrm>
            <a:off x="0" y="304800"/>
            <a:ext cx="9144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79" tIns="44446" rIns="90479" bIns="44446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ＭＳ Ｐゴシック" pitchFamily="32" charset="-128"/>
                <a:cs typeface="ＭＳ Ｐゴシック" pitchFamily="32" charset="-128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3" charset="0"/>
                <a:ea typeface="ＭＳ Ｐゴシック" pitchFamily="32" charset="-128"/>
                <a:cs typeface="ＭＳ Ｐゴシック" pitchFamily="32" charset="-128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3" charset="0"/>
                <a:ea typeface="ＭＳ Ｐゴシック" pitchFamily="32" charset="-128"/>
                <a:cs typeface="ＭＳ Ｐゴシック" pitchFamily="32" charset="-128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3" charset="0"/>
                <a:ea typeface="ＭＳ Ｐゴシック" pitchFamily="32" charset="-128"/>
                <a:cs typeface="ＭＳ Ｐゴシック" pitchFamily="32" charset="-128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3" charset="0"/>
                <a:ea typeface="ＭＳ Ｐゴシック" pitchFamily="32" charset="-128"/>
                <a:cs typeface="ＭＳ Ｐゴシック" pitchFamily="32" charset="-128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3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3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3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3" charset="0"/>
              </a:defRPr>
            </a:lvl9pPr>
          </a:lstStyle>
          <a:p>
            <a:pPr defTabSz="457200" eaLnBrk="1" hangingPunct="1"/>
            <a:r>
              <a:rPr lang="en-US" sz="4000" dirty="0" smtClean="0">
                <a:solidFill>
                  <a:srgbClr val="114FFB"/>
                </a:solidFill>
                <a:latin typeface="Calibri" charset="0"/>
                <a:ea typeface="ＭＳ Ｐゴシック" charset="0"/>
                <a:cs typeface="ＭＳ Ｐゴシック" charset="0"/>
              </a:rPr>
              <a:t>Traditional Control Mechanisms</a:t>
            </a:r>
            <a:endParaRPr lang="en-US" sz="4000" dirty="0">
              <a:solidFill>
                <a:srgbClr val="114FFB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" name="Title 31"/>
          <p:cNvSpPr txBox="1">
            <a:spLocks/>
          </p:cNvSpPr>
          <p:nvPr/>
        </p:nvSpPr>
        <p:spPr bwMode="auto">
          <a:xfrm>
            <a:off x="0" y="349250"/>
            <a:ext cx="91440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79" tIns="44446" rIns="90479" bIns="44446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ＭＳ Ｐゴシック" pitchFamily="32" charset="-128"/>
                <a:cs typeface="ＭＳ Ｐゴシック" pitchFamily="32" charset="-128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3" charset="0"/>
                <a:ea typeface="ＭＳ Ｐゴシック" pitchFamily="32" charset="-128"/>
                <a:cs typeface="ＭＳ Ｐゴシック" pitchFamily="32" charset="-128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3" charset="0"/>
                <a:ea typeface="ＭＳ Ｐゴシック" pitchFamily="32" charset="-128"/>
                <a:cs typeface="ＭＳ Ｐゴシック" pitchFamily="32" charset="-128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3" charset="0"/>
                <a:ea typeface="ＭＳ Ｐゴシック" pitchFamily="32" charset="-128"/>
                <a:cs typeface="ＭＳ Ｐゴシック" pitchFamily="32" charset="-128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3" charset="0"/>
                <a:ea typeface="ＭＳ Ｐゴシック" pitchFamily="32" charset="-128"/>
                <a:cs typeface="ＭＳ Ｐゴシック" pitchFamily="32" charset="-128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3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3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3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itchFamily="33" charset="0"/>
              </a:defRPr>
            </a:lvl9pPr>
          </a:lstStyle>
          <a:p>
            <a:pPr defTabSz="457200" eaLnBrk="1" hangingPunct="1"/>
            <a:r>
              <a:rPr lang="en-US" sz="4000" dirty="0" smtClean="0">
                <a:solidFill>
                  <a:srgbClr val="114FFB"/>
                </a:solidFill>
                <a:latin typeface="Calibri" charset="0"/>
                <a:ea typeface="ＭＳ Ｐゴシック" charset="0"/>
                <a:cs typeface="ＭＳ Ｐゴシック" charset="0"/>
              </a:rPr>
              <a:t>Network of Switches and/or Routers</a:t>
            </a:r>
            <a:endParaRPr lang="en-US" sz="4000" dirty="0">
              <a:solidFill>
                <a:srgbClr val="114FFB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127000" y="3035300"/>
            <a:ext cx="93853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Distributed algorithm running between neighbors</a:t>
            </a:r>
            <a:endParaRPr lang="en-US" sz="32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8451" y="1254780"/>
            <a:ext cx="5389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e.g. routing, access control</a:t>
            </a:r>
            <a:endParaRPr lang="en-US" sz="2800" i="1" dirty="0">
              <a:solidFill>
                <a:srgbClr val="008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" name="Footer Placeholder 3"/>
          <p:cNvSpPr txBox="1">
            <a:spLocks/>
          </p:cNvSpPr>
          <p:nvPr/>
        </p:nvSpPr>
        <p:spPr>
          <a:xfrm>
            <a:off x="5562600" y="838200"/>
            <a:ext cx="32004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t>Source: Scott </a:t>
            </a:r>
            <a:r>
              <a:rPr lang="en-US" dirty="0" err="1" smtClean="0">
                <a:solidFill>
                  <a:srgbClr val="000000">
                    <a:tint val="75000"/>
                  </a:srgbClr>
                </a:solidFill>
                <a:latin typeface="Arial"/>
              </a:rPr>
              <a:t>Shenker</a:t>
            </a:r>
            <a:r>
              <a:rPr lang="en-US" dirty="0" smtClean="0">
                <a:solidFill>
                  <a:srgbClr val="000000">
                    <a:tint val="75000"/>
                  </a:srgbClr>
                </a:solidFill>
                <a:latin typeface="Arial"/>
              </a:rPr>
              <a:t>, UC Berkeley</a:t>
            </a:r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49" name="Date Placeholder 4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9</a:t>
            </a:r>
            <a:r>
              <a:rPr lang="en-US" dirty="0" smtClean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/15/</a:t>
            </a:r>
            <a:r>
              <a:rPr lang="en-US" dirty="0" smtClean="0">
                <a:solidFill>
                  <a:sysClr val="windowText" lastClr="000000">
                    <a:tint val="75000"/>
                  </a:sysClr>
                </a:solidFill>
                <a:latin typeface="Calibri"/>
              </a:rPr>
              <a:t>14</a:t>
            </a:r>
            <a:endParaRPr lang="en-US" dirty="0">
              <a:solidFill>
                <a:sysClr val="windowText" lastClr="000000">
                  <a:tint val="75000"/>
                </a:sys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279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90120" grpId="0"/>
      <p:bldP spid="79" grpId="0" animBg="1"/>
      <p:bldP spid="90126" grpId="0"/>
      <p:bldP spid="81" grpId="0"/>
      <p:bldP spid="81" grpId="1"/>
      <p:bldP spid="82" grpId="0"/>
      <p:bldP spid="31" grpId="0"/>
      <p:bldP spid="31" grpId="1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Q8efiM60O.AltFLYq0l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Q8efiM60O.AltFLYq0l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Q8efiM60O.AltFLYq0l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Q8efiM60O.AltFLYq0l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Q8efiM60O.AltFLYq0l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Q8efiM60O.AltFLYq0l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Q8efiM60O.AltFLYq0l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Q8efiM60O.AltFLYq0l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mich">
  <a:themeElements>
    <a:clrScheme name="Custom 1">
      <a:dk1>
        <a:srgbClr val="000000"/>
      </a:dk1>
      <a:lt1>
        <a:srgbClr val="FFFFFF"/>
      </a:lt1>
      <a:dk2>
        <a:srgbClr val="114FFB"/>
      </a:dk2>
      <a:lt2>
        <a:srgbClr val="CECECE"/>
      </a:lt2>
      <a:accent1>
        <a:srgbClr val="FC0128"/>
      </a:accent1>
      <a:accent2>
        <a:srgbClr val="3365FB"/>
      </a:accent2>
      <a:accent3>
        <a:srgbClr val="FFFFFF"/>
      </a:accent3>
      <a:accent4>
        <a:srgbClr val="000000"/>
      </a:accent4>
      <a:accent5>
        <a:srgbClr val="14600C"/>
      </a:accent5>
      <a:accent6>
        <a:srgbClr val="2D5BE3"/>
      </a:accent6>
      <a:hlink>
        <a:srgbClr val="FE9B03"/>
      </a:hlink>
      <a:folHlink>
        <a:srgbClr val="D93192"/>
      </a:folHlink>
    </a:clrScheme>
    <a:fontScheme name="um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3" charset="0"/>
            <a:ea typeface="ＭＳ Ｐゴシック" pitchFamily="33" charset="-128"/>
            <a:cs typeface="ＭＳ Ｐゴシック" pitchFamily="3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3" charset="0"/>
            <a:ea typeface="ＭＳ Ｐゴシック" pitchFamily="33" charset="-128"/>
            <a:cs typeface="ＭＳ Ｐゴシック" pitchFamily="33" charset="-128"/>
          </a:defRPr>
        </a:defPPr>
      </a:lstStyle>
    </a:lnDef>
  </a:objectDefaults>
  <a:extraClrSchemeLst>
    <a:extraClrScheme>
      <a:clrScheme name="umic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ic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mic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ic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ic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ic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ic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27065</TotalTime>
  <Words>4026</Words>
  <Application>Microsoft Macintosh PowerPoint</Application>
  <PresentationFormat>On-screen Show (4:3)</PresentationFormat>
  <Paragraphs>1091</Paragraphs>
  <Slides>63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Office Theme</vt:lpstr>
      <vt:lpstr>umich</vt:lpstr>
      <vt:lpstr>Software Defined Networking COMS 6998-10, Fall 2014</vt:lpstr>
      <vt:lpstr>Outline</vt:lpstr>
      <vt:lpstr>Review of Previous Lecture</vt:lpstr>
      <vt:lpstr>Review of Previous Lecture (Cont’d)</vt:lpstr>
      <vt:lpstr>Review of Previous Lecture</vt:lpstr>
      <vt:lpstr>Outline</vt:lpstr>
      <vt:lpstr>SDN in a Nutshell</vt:lpstr>
      <vt:lpstr>1. Distributed State Abstraction</vt:lpstr>
      <vt:lpstr>Software Defined Network (SDN)</vt:lpstr>
      <vt:lpstr>Major Change in Paradigm</vt:lpstr>
      <vt:lpstr>2. Specification Abstraction</vt:lpstr>
      <vt:lpstr>Simple Example: Access Control</vt:lpstr>
      <vt:lpstr>Software Defined Networks</vt:lpstr>
      <vt:lpstr>What Does This Picture Mean?</vt:lpstr>
      <vt:lpstr>Software Defined Networks</vt:lpstr>
      <vt:lpstr>Outline</vt:lpstr>
      <vt:lpstr>OpenFlow</vt:lpstr>
      <vt:lpstr>Why OpenFlow?</vt:lpstr>
      <vt:lpstr>   The Ossified Network</vt:lpstr>
      <vt:lpstr>Research Stagnation</vt:lpstr>
      <vt:lpstr>Closed Systems (Vendor Hardware)</vt:lpstr>
      <vt:lpstr>OpenFlow: a pragmatic compromise</vt:lpstr>
      <vt:lpstr>How does OpenFlow work?</vt:lpstr>
      <vt:lpstr>PowerPoint Presentation</vt:lpstr>
      <vt:lpstr>Ethernet Switch</vt:lpstr>
      <vt:lpstr>PowerPoint Presentation</vt:lpstr>
      <vt:lpstr>PowerPoint Presentation</vt:lpstr>
      <vt:lpstr>OpenFlow Basics  Flow Table Entries</vt:lpstr>
      <vt:lpstr>Examples</vt:lpstr>
      <vt:lpstr>Examples</vt:lpstr>
      <vt:lpstr>Centralized vs Distributed Control Both models are possible with OpenFlow</vt:lpstr>
      <vt:lpstr>Flow Routing vs. Aggregation Both models are possible with OpenFlow</vt:lpstr>
      <vt:lpstr>Reactive vs. Proactive (pre-populated) Both models are possible with OpenFlow</vt:lpstr>
      <vt:lpstr>What can you not do with OpenFlow ver1.0</vt:lpstr>
      <vt:lpstr>What can you not do with OpenFlow ver1.0</vt:lpstr>
      <vt:lpstr>Where it’s going</vt:lpstr>
      <vt:lpstr>Outline</vt:lpstr>
      <vt:lpstr>Switches and Controllers</vt:lpstr>
      <vt:lpstr>OpenFlow building blocks</vt:lpstr>
      <vt:lpstr>Current SDN hardware </vt:lpstr>
      <vt:lpstr>Commercial Switch Vendors</vt:lpstr>
      <vt:lpstr>Controller Vendors</vt:lpstr>
      <vt:lpstr>Floodlight Architecture</vt:lpstr>
      <vt:lpstr>Floodlight Architecture</vt:lpstr>
      <vt:lpstr>Floodlight Programming Model</vt:lpstr>
      <vt:lpstr>REST API Reference</vt:lpstr>
      <vt:lpstr>Floodlight Installation and Tutorial </vt:lpstr>
      <vt:lpstr>Programming Floodlight</vt:lpstr>
      <vt:lpstr>Programming Floodlight</vt:lpstr>
      <vt:lpstr>Outline</vt:lpstr>
      <vt:lpstr>PowerPoint Presentation</vt:lpstr>
      <vt:lpstr>PowerPoint Presentation</vt:lpstr>
      <vt:lpstr>PowerPoint Presentation</vt:lpstr>
      <vt:lpstr>PowerPoint Presentation</vt:lpstr>
      <vt:lpstr>Outline</vt:lpstr>
      <vt:lpstr>Mininet</vt:lpstr>
      <vt:lpstr>Mininet (Cont’d)</vt:lpstr>
      <vt:lpstr>Mininet (Cont’d)</vt:lpstr>
      <vt:lpstr>Mininet (Cont’d)</vt:lpstr>
      <vt:lpstr>Mininet (Cont’d)</vt:lpstr>
      <vt:lpstr>Mininet (Cont’d)</vt:lpstr>
      <vt:lpstr>Mininet (Cont’d)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Narrowing the Beam: Lowering Complexity in Cellular Networks by Scaling Up</dc:title>
  <dc:creator>OrbitMicrowave</dc:creator>
  <cp:lastModifiedBy>Li  Li</cp:lastModifiedBy>
  <cp:revision>635</cp:revision>
  <dcterms:created xsi:type="dcterms:W3CDTF">2011-08-08T23:13:16Z</dcterms:created>
  <dcterms:modified xsi:type="dcterms:W3CDTF">2014-09-16T03:09:24Z</dcterms:modified>
</cp:coreProperties>
</file>