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vsd" ContentType="application/vnd.visi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0" r:id="rId2"/>
    <p:sldMasterId id="2147483692" r:id="rId3"/>
    <p:sldMasterId id="2147483719" r:id="rId4"/>
  </p:sldMasterIdLst>
  <p:notesMasterIdLst>
    <p:notesMasterId r:id="rId41"/>
  </p:notesMasterIdLst>
  <p:handoutMasterIdLst>
    <p:handoutMasterId r:id="rId42"/>
  </p:handoutMasterIdLst>
  <p:sldIdLst>
    <p:sldId id="256" r:id="rId5"/>
    <p:sldId id="443" r:id="rId6"/>
    <p:sldId id="592" r:id="rId7"/>
    <p:sldId id="593" r:id="rId8"/>
    <p:sldId id="594" r:id="rId9"/>
    <p:sldId id="595" r:id="rId10"/>
    <p:sldId id="596" r:id="rId11"/>
    <p:sldId id="597" r:id="rId12"/>
    <p:sldId id="598" r:id="rId13"/>
    <p:sldId id="599" r:id="rId14"/>
    <p:sldId id="600" r:id="rId15"/>
    <p:sldId id="601" r:id="rId16"/>
    <p:sldId id="602" r:id="rId17"/>
    <p:sldId id="603" r:id="rId18"/>
    <p:sldId id="604" r:id="rId19"/>
    <p:sldId id="605" r:id="rId20"/>
    <p:sldId id="606" r:id="rId21"/>
    <p:sldId id="607" r:id="rId22"/>
    <p:sldId id="608" r:id="rId23"/>
    <p:sldId id="609" r:id="rId24"/>
    <p:sldId id="610" r:id="rId25"/>
    <p:sldId id="611" r:id="rId26"/>
    <p:sldId id="612" r:id="rId27"/>
    <p:sldId id="613" r:id="rId28"/>
    <p:sldId id="614" r:id="rId29"/>
    <p:sldId id="615" r:id="rId30"/>
    <p:sldId id="616" r:id="rId31"/>
    <p:sldId id="617" r:id="rId32"/>
    <p:sldId id="618" r:id="rId33"/>
    <p:sldId id="619" r:id="rId34"/>
    <p:sldId id="620" r:id="rId35"/>
    <p:sldId id="621" r:id="rId36"/>
    <p:sldId id="622" r:id="rId37"/>
    <p:sldId id="623" r:id="rId38"/>
    <p:sldId id="624" r:id="rId39"/>
    <p:sldId id="573" r:id="rId40"/>
  </p:sldIdLst>
  <p:sldSz cx="9144000" cy="6858000" type="screen4x3"/>
  <p:notesSz cx="7315200" cy="9601200"/>
  <p:defaultText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0316" autoAdjust="0"/>
  </p:normalViewPr>
  <p:slideViewPr>
    <p:cSldViewPr>
      <p:cViewPr>
        <p:scale>
          <a:sx n="75" d="100"/>
          <a:sy n="75" d="100"/>
        </p:scale>
        <p:origin x="-2504" y="-592"/>
      </p:cViewPr>
      <p:guideLst>
        <p:guide orient="horz" pos="2160"/>
        <p:guide pos="2880"/>
      </p:guideLst>
    </p:cSldViewPr>
  </p:slideViewPr>
  <p:outlineViewPr>
    <p:cViewPr>
      <p:scale>
        <a:sx n="33" d="100"/>
        <a:sy n="33" d="100"/>
      </p:scale>
      <p:origin x="0" y="596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12/8/14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12/8/14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296" rtl="0" eaLnBrk="1" latinLnBrk="0" hangingPunct="1">
      <a:defRPr sz="1200" kern="1200">
        <a:solidFill>
          <a:schemeClr val="tx1"/>
        </a:solidFill>
        <a:latin typeface="+mn-lt"/>
        <a:ea typeface="+mn-ea"/>
        <a:cs typeface="+mn-cs"/>
      </a:defRPr>
    </a:lvl1pPr>
    <a:lvl2pPr marL="457149" algn="l" defTabSz="914296" rtl="0" eaLnBrk="1" latinLnBrk="0" hangingPunct="1">
      <a:defRPr sz="1200" kern="1200">
        <a:solidFill>
          <a:schemeClr val="tx1"/>
        </a:solidFill>
        <a:latin typeface="+mn-lt"/>
        <a:ea typeface="+mn-ea"/>
        <a:cs typeface="+mn-cs"/>
      </a:defRPr>
    </a:lvl2pPr>
    <a:lvl3pPr marL="914296" algn="l" defTabSz="914296" rtl="0" eaLnBrk="1" latinLnBrk="0" hangingPunct="1">
      <a:defRPr sz="1200" kern="1200">
        <a:solidFill>
          <a:schemeClr val="tx1"/>
        </a:solidFill>
        <a:latin typeface="+mn-lt"/>
        <a:ea typeface="+mn-ea"/>
        <a:cs typeface="+mn-cs"/>
      </a:defRPr>
    </a:lvl3pPr>
    <a:lvl4pPr marL="1371444" algn="l" defTabSz="914296" rtl="0" eaLnBrk="1" latinLnBrk="0" hangingPunct="1">
      <a:defRPr sz="1200" kern="1200">
        <a:solidFill>
          <a:schemeClr val="tx1"/>
        </a:solidFill>
        <a:latin typeface="+mn-lt"/>
        <a:ea typeface="+mn-ea"/>
        <a:cs typeface="+mn-cs"/>
      </a:defRPr>
    </a:lvl4pPr>
    <a:lvl5pPr marL="1828592" algn="l" defTabSz="914296" rtl="0" eaLnBrk="1" latinLnBrk="0" hangingPunct="1">
      <a:defRPr sz="1200" kern="1200">
        <a:solidFill>
          <a:schemeClr val="tx1"/>
        </a:solidFill>
        <a:latin typeface="+mn-lt"/>
        <a:ea typeface="+mn-ea"/>
        <a:cs typeface="+mn-cs"/>
      </a:defRPr>
    </a:lvl5pPr>
    <a:lvl6pPr marL="2285740" algn="l" defTabSz="914296" rtl="0" eaLnBrk="1" latinLnBrk="0" hangingPunct="1">
      <a:defRPr sz="1200" kern="1200">
        <a:solidFill>
          <a:schemeClr val="tx1"/>
        </a:solidFill>
        <a:latin typeface="+mn-lt"/>
        <a:ea typeface="+mn-ea"/>
        <a:cs typeface="+mn-cs"/>
      </a:defRPr>
    </a:lvl6pPr>
    <a:lvl7pPr marL="2742888" algn="l" defTabSz="914296" rtl="0" eaLnBrk="1" latinLnBrk="0" hangingPunct="1">
      <a:defRPr sz="1200" kern="1200">
        <a:solidFill>
          <a:schemeClr val="tx1"/>
        </a:solidFill>
        <a:latin typeface="+mn-lt"/>
        <a:ea typeface="+mn-ea"/>
        <a:cs typeface="+mn-cs"/>
      </a:defRPr>
    </a:lvl7pPr>
    <a:lvl8pPr marL="3200036" algn="l" defTabSz="914296" rtl="0" eaLnBrk="1" latinLnBrk="0" hangingPunct="1">
      <a:defRPr sz="1200" kern="1200">
        <a:solidFill>
          <a:schemeClr val="tx1"/>
        </a:solidFill>
        <a:latin typeface="+mn-lt"/>
        <a:ea typeface="+mn-ea"/>
        <a:cs typeface="+mn-cs"/>
      </a:defRPr>
    </a:lvl8pPr>
    <a:lvl9pPr marL="3657183"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normAutofit lnSpcReduction="10000"/>
          </a:bodyPr>
          <a:lstStyle/>
          <a:p>
            <a:r>
              <a:rPr lang="en-GB" dirty="0" smtClean="0"/>
              <a:t>-For concreteness, we move to a concrete storage stack inside</a:t>
            </a:r>
            <a:r>
              <a:rPr lang="en-GB" baseline="0" dirty="0" smtClean="0"/>
              <a:t> Windows.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2600" dirty="0" smtClean="0">
                <a:solidFill>
                  <a:srgbClr val="000000"/>
                </a:solidFill>
              </a:rPr>
              <a:t>- Mismatch: SLAs specified using high-level names, but layers observe different low-level identifiers/IO Headers</a:t>
            </a:r>
          </a:p>
          <a:p>
            <a:r>
              <a:rPr lang="en-GB" baseline="0" dirty="0" smtClean="0"/>
              <a:t>-VM name is also lost. By the time a request arrives at the storage server its source VM is lost.</a:t>
            </a:r>
          </a:p>
          <a:p>
            <a:r>
              <a:rPr lang="en-GB" baseline="0" dirty="0" smtClean="0"/>
              <a:t>-This is not just a problem in Windows. Other </a:t>
            </a:r>
            <a:r>
              <a:rPr lang="en-GB" baseline="0" dirty="0" err="1" smtClean="0"/>
              <a:t>OSes</a:t>
            </a:r>
            <a:r>
              <a:rPr lang="en-GB" baseline="0" dirty="0" smtClean="0"/>
              <a:t> have similar stacks.</a:t>
            </a:r>
          </a:p>
          <a:p>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2800" dirty="0" smtClean="0"/>
              <a:t>- Root cause: </a:t>
            </a:r>
            <a:r>
              <a:rPr lang="en-GB" sz="2800" dirty="0" smtClean="0">
                <a:solidFill>
                  <a:srgbClr val="000000"/>
                </a:solidFill>
              </a:rPr>
              <a:t>layers with diverse functionalities. Virtualization made problem worse. Networks do not have this problem </a:t>
            </a:r>
            <a:r>
              <a:rPr lang="en-GB" sz="2800" i="1" dirty="0" smtClean="0">
                <a:solidFill>
                  <a:srgbClr val="000000"/>
                </a:solidFill>
              </a:rPr>
              <a:t>&lt;</a:t>
            </a:r>
            <a:r>
              <a:rPr lang="en-GB" sz="2800" i="1" dirty="0" err="1" smtClean="0">
                <a:solidFill>
                  <a:srgbClr val="000000"/>
                </a:solidFill>
              </a:rPr>
              <a:t>ip</a:t>
            </a:r>
            <a:r>
              <a:rPr lang="en-GB" sz="2800" i="1" dirty="0" smtClean="0">
                <a:solidFill>
                  <a:srgbClr val="000000"/>
                </a:solidFill>
              </a:rPr>
              <a:t>, port, protocol&gt;</a:t>
            </a:r>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20125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-Layers expose </a:t>
            </a:r>
            <a:r>
              <a:rPr lang="en-GB" sz="2600" dirty="0" smtClean="0">
                <a:solidFill>
                  <a:srgbClr val="000000"/>
                </a:solidFill>
              </a:rPr>
              <a:t>IO headers to controller.</a:t>
            </a:r>
            <a:r>
              <a:rPr lang="en-GB" sz="2600" baseline="0" dirty="0" smtClean="0">
                <a:solidFill>
                  <a:srgbClr val="000000"/>
                </a:solidFill>
              </a:rPr>
              <a:t> </a:t>
            </a:r>
            <a:r>
              <a:rPr lang="en-GB" sz="2600" dirty="0" smtClean="0">
                <a:solidFill>
                  <a:srgbClr val="000000"/>
                </a:solidFill>
              </a:rPr>
              <a:t>Controller maps the SLA to layer-specific IO headers</a:t>
            </a:r>
            <a:endParaRPr lang="en-GB" dirty="0" smtClean="0"/>
          </a:p>
          <a:p>
            <a:r>
              <a:rPr lang="en-GB" dirty="0" smtClean="0"/>
              <a:t>-SMB is file server protocol inside hypervisor. It understands VM Security descriptors,</a:t>
            </a:r>
            <a:r>
              <a:rPr lang="en-GB" baseline="0" dirty="0" smtClean="0"/>
              <a:t> remote servers and file names. – When do you install this rule? When the file is opened. Queuing rule is maintained as part of the file handle and any subsequent IOs on that handle obey the rule. The controller is not on the IO data path </a:t>
            </a:r>
          </a:p>
          <a:p>
            <a:r>
              <a:rPr lang="en-GB" baseline="0" dirty="0" smtClean="0"/>
              <a:t>-Main takeaway is that controller is exposed to </a:t>
            </a:r>
            <a:r>
              <a:rPr lang="en-GB" dirty="0" smtClean="0"/>
              <a:t>previously-private metadata</a:t>
            </a:r>
            <a:r>
              <a:rPr lang="en-GB" baseline="0" dirty="0" smtClean="0"/>
              <a:t> that each layer had.</a:t>
            </a:r>
          </a:p>
          <a:p>
            <a:r>
              <a:rPr lang="en-GB" baseline="0" dirty="0" smtClean="0"/>
              <a:t>Controller is not on critical path</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521437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4113" y="893763"/>
            <a:ext cx="3216275" cy="2413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If an aggressive tenant sends too many IO requests to the storage node it might prevent it from meeting another tenant’s SLA</a:t>
            </a:r>
          </a:p>
          <a:p>
            <a:r>
              <a:rPr lang="en-GB" baseline="0" dirty="0" smtClean="0"/>
              <a:t>-Token buckets are a standard algorithm for rate limiting network packets. The token bucket algorithm outputs incoming packets as long as enough tokens are available. By providing a queue with more or less tokens, one can control the rate at which its requests drain. </a:t>
            </a:r>
          </a:p>
        </p:txBody>
      </p:sp>
      <p:sp>
        <p:nvSpPr>
          <p:cNvPr id="4" name="Slide Number Placeholder 3"/>
          <p:cNvSpPr>
            <a:spLocks noGrp="1"/>
          </p:cNvSpPr>
          <p:nvPr>
            <p:ph type="sldNum" sz="quarter" idx="10"/>
          </p:nvPr>
        </p:nvSpPr>
        <p:spPr/>
        <p:txBody>
          <a:bodyPr/>
          <a:lstStyle/>
          <a:p>
            <a:fld id="{80A48861-7B00-4EBB-8598-C09D5349D1A3}" type="slidenum">
              <a:rPr lang="en-GB" smtClean="0">
                <a:solidFill>
                  <a:prstClr val="black"/>
                </a:solidFill>
                <a:latin typeface="Calibri"/>
              </a:rPr>
              <a:pPr/>
              <a:t>13</a:t>
            </a:fld>
            <a:endParaRPr lang="en-GB">
              <a:solidFill>
                <a:prstClr val="black"/>
              </a:solidFill>
              <a:latin typeface="Calibri"/>
            </a:endParaRPr>
          </a:p>
        </p:txBody>
      </p:sp>
    </p:spTree>
    <p:extLst>
      <p:ext uri="{BB962C8B-B14F-4D97-AF65-F5344CB8AC3E}">
        <p14:creationId xmlns:p14="http://schemas.microsoft.com/office/powerpoint/2010/main" val="2737057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Note that</a:t>
            </a:r>
            <a:r>
              <a:rPr lang="en-GB" baseline="0" dirty="0" smtClean="0"/>
              <a:t> requests cannot be dropped on the storage stack, unlike in networks. So a key congestion signal is unavailable for storage. Once they enter the storage server, the server is committed to completing them. </a:t>
            </a:r>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902504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Step in the right direction since the hypervisor knows the read </a:t>
            </a:r>
            <a:r>
              <a:rPr lang="en-GB" dirty="0" err="1" smtClean="0"/>
              <a:t>io</a:t>
            </a:r>
            <a:r>
              <a:rPr lang="en-GB" dirty="0" smtClean="0"/>
              <a:t> size from the </a:t>
            </a:r>
            <a:r>
              <a:rPr lang="en-GB" smtClean="0"/>
              <a:t>IO header</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For SSDs, writes could be more expensive than reads, by an order of magnitude</a:t>
            </a:r>
            <a:endParaRPr lang="en-GB" baseline="0" dirty="0" smtClean="0"/>
          </a:p>
          <a:p>
            <a:r>
              <a:rPr lang="en-GB" baseline="0" dirty="0" smtClean="0"/>
              <a:t>- So let’s rate limit on number of requests or IOPS</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4241788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Read limiting based on IOPS cannot handle bandwidth changes. Reads would get more bandwidth. Furthermore, </a:t>
            </a:r>
            <a:r>
              <a:rPr lang="en-GB" sz="1200" dirty="0" smtClean="0">
                <a:solidFill>
                  <a:schemeClr val="tx1"/>
                </a:solidFill>
              </a:rPr>
              <a:t>s</a:t>
            </a:r>
            <a:r>
              <a:rPr lang="en-GB" sz="1200" dirty="0" smtClean="0"/>
              <a:t>torage requests can have arbitrary long sizes (e.g., 1GB)</a:t>
            </a:r>
            <a:endParaRPr lang="en-US" sz="12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Clear that need to rate limit based on cost.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2859454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4113" y="893763"/>
            <a:ext cx="3216275" cy="2413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Controller knows when new devices are added and through the discovery component it constructs models for them.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Cost models: E.g., consume 2 tokens for 64KB requests and 1 token for 4K requests.</a:t>
            </a:r>
          </a:p>
        </p:txBody>
      </p:sp>
      <p:sp>
        <p:nvSpPr>
          <p:cNvPr id="4" name="Slide Number Placeholder 3"/>
          <p:cNvSpPr>
            <a:spLocks noGrp="1"/>
          </p:cNvSpPr>
          <p:nvPr>
            <p:ph type="sldNum" sz="quarter" idx="10"/>
          </p:nvPr>
        </p:nvSpPr>
        <p:spPr/>
        <p:txBody>
          <a:bodyPr/>
          <a:lstStyle/>
          <a:p>
            <a:fld id="{80A48861-7B00-4EBB-8598-C09D5349D1A3}" type="slidenum">
              <a:rPr lang="en-GB" smtClean="0">
                <a:solidFill>
                  <a:prstClr val="black"/>
                </a:solidFill>
                <a:latin typeface="Calibri"/>
              </a:rPr>
              <a:pPr/>
              <a:t>17</a:t>
            </a:fld>
            <a:endParaRPr lang="en-GB">
              <a:solidFill>
                <a:prstClr val="black"/>
              </a:solidFill>
              <a:latin typeface="Calibri"/>
            </a:endParaRPr>
          </a:p>
        </p:txBody>
      </p:sp>
    </p:spTree>
    <p:extLst>
      <p:ext uri="{BB962C8B-B14F-4D97-AF65-F5344CB8AC3E}">
        <p14:creationId xmlns:p14="http://schemas.microsoft.com/office/powerpoint/2010/main" val="867658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171450" indent="-171450">
              <a:buFontTx/>
              <a:buChar char="-"/>
            </a:pPr>
            <a:r>
              <a:rPr lang="en-GB" baseline="0" dirty="0" smtClean="0"/>
              <a:t>Changes on data plane: Not all layers are expected to implement all 3 calls, they can implement 0 or a subset</a:t>
            </a:r>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278112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In</a:t>
            </a:r>
            <a:r>
              <a:rPr lang="en-GB" baseline="0" dirty="0" smtClean="0"/>
              <a:t> practice they read from multiple servers, but for simplicity here we focus on VM aggregation</a:t>
            </a:r>
            <a:endParaRPr lang="en-GB" dirty="0"/>
          </a:p>
        </p:txBody>
      </p:sp>
      <p:sp>
        <p:nvSpPr>
          <p:cNvPr id="4" name="Slide Number Placeholder 3"/>
          <p:cNvSpPr>
            <a:spLocks noGrp="1"/>
          </p:cNvSpPr>
          <p:nvPr>
            <p:ph type="sldNum" sz="quarter" idx="10"/>
          </p:nvPr>
        </p:nvSpPr>
        <p:spPr/>
        <p:txBody>
          <a:bodyPr/>
          <a:lstStyle/>
          <a:p>
            <a:fld id="{389E6FAF-702D-4E64-AF7B-0289B55556AB}" type="slidenum">
              <a:rPr lang="en-GB" smtClean="0">
                <a:solidFill>
                  <a:prstClr val="black"/>
                </a:solidFill>
                <a:latin typeface="Calibri"/>
              </a:rPr>
              <a:pPr/>
              <a:t>19</a:t>
            </a:fld>
            <a:endParaRPr lang="en-GB">
              <a:solidFill>
                <a:prstClr val="black"/>
              </a:solidFill>
              <a:latin typeface="Calibri"/>
            </a:endParaRPr>
          </a:p>
        </p:txBody>
      </p:sp>
    </p:spTree>
    <p:extLst>
      <p:ext uri="{BB962C8B-B14F-4D97-AF65-F5344CB8AC3E}">
        <p14:creationId xmlns:p14="http://schemas.microsoft.com/office/powerpoint/2010/main" val="2047350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40189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Such DCs comprise compute and storage servers. We can think of each app as a tenant -The storage servers act as front ends for back end storage. Storage is virtualized and VMs are presented with virtual hard disks that are simply large files on storage servers. </a:t>
            </a:r>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10647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9E6FAF-702D-4E64-AF7B-0289B55556AB}" type="slidenum">
              <a:rPr lang="en-GB" smtClean="0">
                <a:solidFill>
                  <a:prstClr val="black"/>
                </a:solidFill>
                <a:latin typeface="Calibri"/>
              </a:rPr>
              <a:pPr/>
              <a:t>22</a:t>
            </a:fld>
            <a:endParaRPr lang="en-GB">
              <a:solidFill>
                <a:prstClr val="black"/>
              </a:solidFill>
              <a:latin typeface="Calibri"/>
            </a:endParaRPr>
          </a:p>
        </p:txBody>
      </p:sp>
    </p:spTree>
    <p:extLst>
      <p:ext uri="{BB962C8B-B14F-4D97-AF65-F5344CB8AC3E}">
        <p14:creationId xmlns:p14="http://schemas.microsoft.com/office/powerpoint/2010/main" val="1298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-Based on SLA constraints and efficiency</a:t>
            </a:r>
            <a:r>
              <a:rPr lang="en-GB" sz="1200" baseline="0" dirty="0" smtClean="0"/>
              <a:t> considerations. Can be thought of as an optimization problem. </a:t>
            </a:r>
            <a:r>
              <a:rPr lang="en-GB" dirty="0" smtClean="0"/>
              <a:t>-The</a:t>
            </a:r>
            <a:r>
              <a:rPr lang="en-GB" baseline="0" dirty="0" smtClean="0"/>
              <a:t> enforcement bottleneck tends to be queue locks. In this case this means enforcing at the hypervisors, but there are cases for high IOPS rates (&gt;400000) when both hypervisors and storage servers do enforcement.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Controller sets up queues and their service rates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312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333490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 Adding the IOFlow API</a:t>
            </a:r>
            <a:r>
              <a:rPr lang="en-GB" baseline="0" dirty="0" smtClean="0"/>
              <a:t> to all layers </a:t>
            </a:r>
            <a:r>
              <a:rPr lang="en-GB" dirty="0" smtClean="0"/>
              <a:t>I mentioned</a:t>
            </a:r>
            <a:r>
              <a:rPr lang="en-GB" baseline="0" dirty="0" smtClean="0"/>
              <a:t> in the design is ongoing work. So far we have added it to:</a:t>
            </a:r>
            <a:endParaRPr lang="en-GB" dirty="0" smtClean="0"/>
          </a:p>
          <a:p>
            <a:r>
              <a:rPr lang="en-GB" dirty="0" smtClean="0"/>
              <a:t>- 2 </a:t>
            </a:r>
            <a:r>
              <a:rPr lang="en-GB" baseline="0" dirty="0" smtClean="0"/>
              <a:t>key layers. File server protocol in hypervisor and entrance to the storage server. </a:t>
            </a:r>
          </a:p>
          <a:p>
            <a:r>
              <a:rPr lang="en-GB" baseline="0" dirty="0" smtClean="0"/>
              <a:t>- </a:t>
            </a:r>
            <a:r>
              <a:rPr lang="en-GB" dirty="0" smtClean="0"/>
              <a:t>Key</a:t>
            </a:r>
            <a:r>
              <a:rPr lang="en-GB" baseline="0" dirty="0" smtClean="0"/>
              <a:t> strength: no need to change apps</a:t>
            </a:r>
          </a:p>
          <a:p>
            <a:pPr marL="171450" indent="-171450">
              <a:buFontTx/>
              <a:buChar char="-"/>
            </a:pPr>
            <a:r>
              <a:rPr lang="en-GB" dirty="0" smtClean="0"/>
              <a:t>We have also added it to several other layers. For routing we have scanner and the ability to route to a user-space layer.</a:t>
            </a:r>
          </a:p>
          <a:p>
            <a:pPr marL="171450" indent="-171450">
              <a:buFontTx/>
              <a:buChar char="-"/>
            </a:pPr>
            <a:r>
              <a:rPr lang="en-GB" dirty="0" smtClean="0"/>
              <a:t>Controller is a separate service</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4137288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4186242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err="1" smtClean="0"/>
              <a:t>RoCE</a:t>
            </a:r>
            <a:r>
              <a:rPr lang="en-GB" dirty="0" smtClean="0"/>
              <a:t>: RDMA over Converged</a:t>
            </a:r>
            <a:r>
              <a:rPr lang="en-GB" baseline="0" dirty="0" smtClean="0"/>
              <a:t> Ethernet. </a:t>
            </a:r>
          </a:p>
          <a:p>
            <a:r>
              <a:rPr lang="en-GB" baseline="0" dirty="0" smtClean="0"/>
              <a:t>In this evaluation we show RAM for two reasons: it shows IOFlow can enforce high-</a:t>
            </a:r>
            <a:r>
              <a:rPr lang="en-GB" baseline="0" dirty="0" err="1" smtClean="0"/>
              <a:t>perf</a:t>
            </a:r>
            <a:r>
              <a:rPr lang="en-GB" baseline="0" dirty="0" smtClean="0"/>
              <a:t> SLAs and it shows worst-case data plane overheads in doing so.</a:t>
            </a:r>
            <a:endParaRPr lang="en-GB" dirty="0"/>
          </a:p>
        </p:txBody>
      </p:sp>
      <p:sp>
        <p:nvSpPr>
          <p:cNvPr id="4" name="Slide Number Placeholder 3"/>
          <p:cNvSpPr>
            <a:spLocks noGrp="1"/>
          </p:cNvSpPr>
          <p:nvPr>
            <p:ph type="sldNum" sz="quarter" idx="10"/>
          </p:nvPr>
        </p:nvSpPr>
        <p:spPr/>
        <p:txBody>
          <a:bodyPr/>
          <a:lstStyle/>
          <a:p>
            <a:fld id="{F1276FAA-F5E0-4776-BD62-562D8DCEE95F}" type="slidenum">
              <a:rPr lang="en-GB" smtClean="0">
                <a:solidFill>
                  <a:prstClr val="black"/>
                </a:solidFill>
                <a:latin typeface="Calibri"/>
              </a:rPr>
              <a:pPr/>
              <a:t>27</a:t>
            </a:fld>
            <a:endParaRPr lang="en-GB">
              <a:solidFill>
                <a:prstClr val="black"/>
              </a:solidFill>
              <a:latin typeface="Calibri"/>
            </a:endParaRPr>
          </a:p>
        </p:txBody>
      </p:sp>
    </p:spTree>
    <p:extLst>
      <p:ext uri="{BB962C8B-B14F-4D97-AF65-F5344CB8AC3E}">
        <p14:creationId xmlns:p14="http://schemas.microsoft.com/office/powerpoint/2010/main" val="2638766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“Message” workload stores email content in files; ‘Index” is a background maintenance activity scheduled at night time in the data center; the “Data” and “Log” workloads are database data and transaction logs respectively. Metadata on emails is stored on these databases. So we have a diverse combination of file system, database and log workloads, typical of enterprise data centers.</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891716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Access same storage server</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229355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582795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Metric: total throughput overhead across 120 tenants</a:t>
            </a:r>
          </a:p>
          <a:p>
            <a:r>
              <a:rPr lang="en-GB" dirty="0" smtClean="0"/>
              <a:t>Per-op overheads in general dominate per-byte overheads as expected, but overall the overheads are reasonable. The results</a:t>
            </a:r>
            <a:r>
              <a:rPr lang="en-GB" baseline="0" dirty="0" smtClean="0"/>
              <a:t> for SSDs and disks are qualitatively similar.</a:t>
            </a:r>
          </a:p>
          <a:p>
            <a:r>
              <a:rPr lang="en-GB" dirty="0" smtClean="0"/>
              <a:t>At</a:t>
            </a:r>
            <a:r>
              <a:rPr lang="en-GB" baseline="0" dirty="0" smtClean="0"/>
              <a:t> 512B: ~500K IOPS</a:t>
            </a:r>
          </a:p>
          <a:p>
            <a:endParaRPr lang="en-GB" dirty="0" smtClean="0"/>
          </a:p>
          <a:p>
            <a:r>
              <a:rPr lang="en-GB" dirty="0" smtClean="0"/>
              <a:t>Details: </a:t>
            </a:r>
            <a:r>
              <a:rPr lang="en-GB" dirty="0" err="1" smtClean="0"/>
              <a:t>IoMeter</a:t>
            </a:r>
            <a:r>
              <a:rPr lang="en-GB" dirty="0" smtClean="0"/>
              <a:t> with random-access requests, </a:t>
            </a:r>
            <a:r>
              <a:rPr lang="en-GB" dirty="0" err="1" smtClean="0"/>
              <a:t>read:write</a:t>
            </a:r>
            <a:r>
              <a:rPr lang="en-GB" dirty="0" smtClean="0"/>
              <a:t> 1:1</a:t>
            </a:r>
          </a:p>
          <a:p>
            <a:r>
              <a:rPr lang="en-GB" dirty="0" smtClean="0"/>
              <a:t>120 tenants with an SLA of 1/120</a:t>
            </a:r>
            <a:r>
              <a:rPr lang="en-GB" baseline="30000" dirty="0" smtClean="0"/>
              <a:t>th</a:t>
            </a:r>
            <a:r>
              <a:rPr lang="en-GB" dirty="0" smtClean="0"/>
              <a:t> of storage capacity</a:t>
            </a:r>
          </a:p>
          <a:p>
            <a:r>
              <a:rPr lang="en-GB" dirty="0" smtClean="0"/>
              <a:t>Enforcement at hypervisors </a:t>
            </a:r>
            <a:r>
              <a:rPr lang="en-GB" dirty="0" err="1" smtClean="0"/>
              <a:t>SMBc</a:t>
            </a:r>
            <a:r>
              <a:rPr lang="en-GB" dirty="0" smtClean="0"/>
              <a:t> layer</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19736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-Tenant</a:t>
            </a:r>
            <a:r>
              <a:rPr lang="en-GB" baseline="0" dirty="0" smtClean="0"/>
              <a:t> want predictable behaviour and performance in these shared resource environments, as if they had their own dedicated resources. They want performance guarantees and control over the services processing their data along the IO stack.</a:t>
            </a:r>
          </a:p>
          <a:p>
            <a:r>
              <a:rPr lang="en-GB" baseline="0" dirty="0" smtClean="0"/>
              <a:t>- The problem is that data centers today cannot provide those guarantees and control. Let’s understand why through an example.</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3141862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smtClean="0">
              <a:solidFill>
                <a:schemeClr val="tx2">
                  <a:lumMod val="60000"/>
                  <a:lumOff val="40000"/>
                </a:schemeClr>
              </a:solidFill>
            </a:endParaRPr>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1124478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1394325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a:t>
            </a:r>
          </a:p>
          <a:p>
            <a:endParaRPr lang="en-US" dirty="0" smtClean="0"/>
          </a:p>
          <a:p>
            <a:r>
              <a:rPr lang="en-US" dirty="0" smtClean="0"/>
              <a:t>We will create</a:t>
            </a:r>
            <a:r>
              <a:rPr lang="en-US" baseline="0" dirty="0" smtClean="0"/>
              <a:t> an orchestration layer which will control different storage tiers in order to deliver application specific SLAs. This will help with VMware’s vision of cloud scale provisioning by drastically simplifying storage provisioning. This will help customer create, manage and consolidate different storage tiers in order to reduce the storage cost by using right storage for right application. No more over provisioning of resources… increase utilization overall…</a:t>
            </a:r>
          </a:p>
          <a:p>
            <a:endParaRPr lang="en-US" baseline="0" dirty="0" smtClean="0"/>
          </a:p>
          <a:p>
            <a:r>
              <a:rPr lang="en-US" baseline="0" dirty="0" smtClean="0"/>
              <a:t>Application requirements are captured in simple policies.. Customer can create different services levels using these policies though self service portals.. The automated placement of VM’s storage to match the requirements would simplify how storage provisioning done for applications. Should reduce the app deployment time from days to minutes. The compliance monitoring and automatic remediation will enforce SLA automatically.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4113" y="893763"/>
            <a:ext cx="3216275" cy="2413000"/>
          </a:xfrm>
        </p:spPr>
      </p:sp>
      <p:sp>
        <p:nvSpPr>
          <p:cNvPr id="3" name="Notes Placeholder 2"/>
          <p:cNvSpPr>
            <a:spLocks noGrp="1"/>
          </p:cNvSpPr>
          <p:nvPr>
            <p:ph type="body" idx="1"/>
          </p:nvPr>
        </p:nvSpPr>
        <p:spPr/>
        <p:txBody>
          <a:bodyPr/>
          <a:lstStyle/>
          <a:p>
            <a:pPr marL="171450" indent="-171450">
              <a:buFontTx/>
              <a:buChar char="-"/>
            </a:pPr>
            <a:r>
              <a:rPr lang="en-GB" baseline="0" dirty="0" smtClean="0"/>
              <a:t>No understanding of application performance requirements. Applications today do not have any way of expressing their SLAs, e.g., you do not open a file specifying how fast you want to read from it. It’s all best effort. </a:t>
            </a:r>
          </a:p>
          <a:p>
            <a:pPr marL="171450" indent="-171450">
              <a:buFontTx/>
              <a:buChar char="-"/>
            </a:pPr>
            <a:r>
              <a:rPr lang="en-GB" baseline="0" dirty="0" smtClean="0"/>
              <a:t>Sharing resources today means living with interference from neighbouring tenants, e.g., blue application can be aggressive and consume most of the storage bandwidth. This interference causes unpredictable performance. </a:t>
            </a:r>
          </a:p>
          <a:p>
            <a:pPr marL="171450" indent="-171450">
              <a:buFontTx/>
              <a:buChar char="-"/>
            </a:pPr>
            <a:r>
              <a:rPr lang="en-GB" baseline="0" dirty="0" smtClean="0"/>
              <a:t>Now, you might be thinking: there are other resources, e.g., network resources are also part of the end-to-end SLA, and we have ways to handle this complexity like software-defined networking. Why is storage different?</a:t>
            </a:r>
          </a:p>
        </p:txBody>
      </p:sp>
      <p:sp>
        <p:nvSpPr>
          <p:cNvPr id="4" name="Slide Number Placeholder 3"/>
          <p:cNvSpPr>
            <a:spLocks noGrp="1"/>
          </p:cNvSpPr>
          <p:nvPr>
            <p:ph type="sldNum" sz="quarter" idx="10"/>
          </p:nvPr>
        </p:nvSpPr>
        <p:spPr/>
        <p:txBody>
          <a:bodyPr/>
          <a:lstStyle/>
          <a:p>
            <a:fld id="{80A48861-7B00-4EBB-8598-C09D5349D1A3}" type="slidenum">
              <a:rPr lang="en-GB" smtClean="0">
                <a:solidFill>
                  <a:prstClr val="black"/>
                </a:solidFill>
                <a:latin typeface="Calibri"/>
              </a:rPr>
              <a:pPr/>
              <a:t>5</a:t>
            </a:fld>
            <a:endParaRPr lang="en-GB">
              <a:solidFill>
                <a:prstClr val="black"/>
              </a:solidFill>
              <a:latin typeface="Calibri"/>
            </a:endParaRPr>
          </a:p>
        </p:txBody>
      </p:sp>
    </p:spTree>
    <p:extLst>
      <p:ext uri="{BB962C8B-B14F-4D97-AF65-F5344CB8AC3E}">
        <p14:creationId xmlns:p14="http://schemas.microsoft.com/office/powerpoint/2010/main" val="118151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 storage control plane that can coordinate the</a:t>
            </a:r>
            <a:r>
              <a:rPr lang="en-GB" baseline="0" dirty="0" smtClean="0"/>
              <a:t> layers configuration to enforce an SLA</a:t>
            </a:r>
          </a:p>
          <a:p>
            <a:r>
              <a:rPr lang="en-GB" baseline="0" dirty="0" smtClean="0"/>
              <a:t>-Each layer has own configuration and makes own decisions. </a:t>
            </a:r>
          </a:p>
          <a:p>
            <a:pPr marL="0" indent="0">
              <a:buFontTx/>
              <a:buNone/>
            </a:pPr>
            <a:r>
              <a:rPr lang="en-GB" baseline="0" dirty="0" smtClean="0"/>
              <a:t>- We have set a high bar for the SLAS: Want detailed SLAs. Aggregate is challenging because it adds a further distributed dimension to the </a:t>
            </a:r>
            <a:r>
              <a:rPr lang="en-GB" baseline="0" dirty="0" err="1" smtClean="0"/>
              <a:t>config</a:t>
            </a:r>
            <a:r>
              <a:rPr lang="en-GB" baseline="0" dirty="0" smtClean="0"/>
              <a:t> problem: configuration of layers across machines</a:t>
            </a:r>
          </a:p>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95111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baseline="0" dirty="0" smtClean="0"/>
              <a:t>Controller is logically centralized and has global visibility</a:t>
            </a:r>
          </a:p>
        </p:txBody>
      </p:sp>
      <p:sp>
        <p:nvSpPr>
          <p:cNvPr id="4" name="Header Placeholder 3"/>
          <p:cNvSpPr>
            <a:spLocks noGrp="1"/>
          </p:cNvSpPr>
          <p:nvPr>
            <p:ph type="hdr" sz="quarter" idx="10"/>
          </p:nvPr>
        </p:nvSpPr>
        <p:spPr/>
        <p:txBody>
          <a:bodyPr/>
          <a:lstStyle/>
          <a:p>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73BE37-9736-4D12-9BBB-BEBEFD404251}" type="datetime1">
              <a:rPr lang="en-US" smtClean="0">
                <a:solidFill>
                  <a:prstClr val="black"/>
                </a:solidFill>
                <a:latin typeface="Calibri"/>
              </a:rPr>
              <a:pPr/>
              <a:t>12/8/14</a:t>
            </a:fld>
            <a:endParaRPr lang="en-US">
              <a:solidFill>
                <a:prstClr val="black"/>
              </a:solidFill>
              <a:latin typeface="Calibri"/>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339990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98497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GB" dirty="0" smtClean="0"/>
              <a:t>- IOFlow supports a</a:t>
            </a:r>
            <a:r>
              <a:rPr lang="en-GB" baseline="0" dirty="0" smtClean="0"/>
              <a:t> flow abstraction described using four parameters</a:t>
            </a:r>
            <a:endParaRPr lang="en-GB" dirty="0" smtClean="0"/>
          </a:p>
          <a:p>
            <a:r>
              <a:rPr lang="en-GB" baseline="0" dirty="0" smtClean="0"/>
              <a:t>- Min: system can do more if underutilized</a:t>
            </a:r>
            <a:endParaRPr lang="en-GB" dirty="0" smtClean="0"/>
          </a:p>
          <a:p>
            <a:r>
              <a:rPr lang="en-GB" dirty="0" smtClean="0"/>
              <a:t>-We</a:t>
            </a:r>
            <a:r>
              <a:rPr lang="en-GB" baseline="0" dirty="0" smtClean="0"/>
              <a:t> make the observation that this </a:t>
            </a:r>
            <a:r>
              <a:rPr lang="en-GB" dirty="0" smtClean="0"/>
              <a:t>high level flow description maps in</a:t>
            </a:r>
            <a:r>
              <a:rPr lang="en-GB" baseline="0" dirty="0" smtClean="0"/>
              <a:t> a straightforward way to low level queues and their functions that we’ve built as we’ll see next.</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375077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pPr marL="171450" indent="-171450">
              <a:buFontTx/>
              <a:buChar char="-"/>
            </a:pPr>
            <a:r>
              <a:rPr lang="en-GB" sz="1200" b="0" i="0" u="none" strike="noStrike" kern="1200" baseline="0" dirty="0" smtClean="0">
                <a:solidFill>
                  <a:schemeClr val="tx1"/>
                </a:solidFill>
                <a:latin typeface="+mn-lt"/>
                <a:ea typeface="+mn-ea"/>
                <a:cs typeface="+mn-cs"/>
              </a:rPr>
              <a:t>3 key functions that IOFlow provides. -If a queue reaches the queue size threshold, the queue notifies the controller and blocks any further inserts to that queue. There is no support in the IO stack for dropping IO requests like in networking, but there is support for blocking requests and applying </a:t>
            </a:r>
          </a:p>
          <a:p>
            <a:pPr marL="0" indent="0">
              <a:buFontTx/>
              <a:buNone/>
            </a:pPr>
            <a:r>
              <a:rPr lang="en-GB" baseline="0" dirty="0" smtClean="0"/>
              <a:t>- There are two storage-specific technical challenges: there is no end-to-end classification of storage traffic in the storage stack. Also, rate limiting storage requests is challenging.</a:t>
            </a:r>
            <a:endParaRPr lang="en-GB" dirty="0"/>
          </a:p>
        </p:txBody>
      </p:sp>
      <p:sp>
        <p:nvSpPr>
          <p:cNvPr id="4" name="Slide Number Placeholder 3"/>
          <p:cNvSpPr>
            <a:spLocks noGrp="1"/>
          </p:cNvSpPr>
          <p:nvPr>
            <p:ph type="sldNum" sz="quarter" idx="10"/>
          </p:nvPr>
        </p:nvSpPr>
        <p:spPr/>
        <p:txBody>
          <a:bodyPr/>
          <a:lstStyle/>
          <a:p>
            <a:fld id="{6E758C3B-6072-4E93-ABC7-FD579B3F099B}"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410536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12/8/14</a:t>
            </a:r>
            <a:endParaRPr lang="en-US"/>
          </a:p>
        </p:txBody>
      </p:sp>
      <p:sp>
        <p:nvSpPr>
          <p:cNvPr id="5" name="Footer Placeholder 4"/>
          <p:cNvSpPr>
            <a:spLocks noGrp="1"/>
          </p:cNvSpPr>
          <p:nvPr>
            <p:ph type="ftr" sz="quarter" idx="11"/>
          </p:nvPr>
        </p:nvSpPr>
        <p:spPr>
          <a:xfrm>
            <a:off x="2895600" y="6324600"/>
            <a:ext cx="3733800" cy="396877"/>
          </a:xfrm>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12/8/14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12/8/14</a:t>
            </a:r>
            <a:endParaRPr lang="en-US"/>
          </a:p>
        </p:txBody>
      </p:sp>
      <p:sp>
        <p:nvSpPr>
          <p:cNvPr id="5" name="Footer Placeholder 4"/>
          <p:cNvSpPr>
            <a:spLocks noGrp="1"/>
          </p:cNvSpPr>
          <p:nvPr>
            <p:ph type="ftr" sz="quarter" idx="11"/>
          </p:nvPr>
        </p:nvSpPr>
        <p:spPr/>
        <p:txBody>
          <a:bodyPr/>
          <a:lstStyle/>
          <a:p>
            <a:r>
              <a:rPr lang="en-US" dirty="0" smtClean="0"/>
              <a:t>Software Defined Networking (COMS 6998-10) </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14"/>
            <a:ext cx="7772400" cy="1470025"/>
          </a:xfrm>
        </p:spPr>
        <p:txBody>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1752600"/>
          </a:xfrm>
        </p:spPr>
        <p:txBody>
          <a:bodyPr/>
          <a:lstStyle>
            <a:lvl1pPr marL="0" indent="0" algn="ctr">
              <a:buNone/>
              <a:defRPr sz="3000">
                <a:solidFill>
                  <a:schemeClr val="bg2">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5"/>
          <p:cNvSpPr>
            <a:spLocks noGrp="1"/>
          </p:cNvSpPr>
          <p:nvPr>
            <p:ph type="ftr" sz="quarter" idx="10"/>
          </p:nvPr>
        </p:nvSpPr>
        <p:spPr>
          <a:xfrm>
            <a:off x="2971800" y="6400800"/>
            <a:ext cx="3276600" cy="320677"/>
          </a:xfrm>
        </p:spPr>
        <p:txBody>
          <a:bodyPr/>
          <a:lstStyle/>
          <a:p>
            <a:r>
              <a:rPr lang="en-US" dirty="0" smtClean="0">
                <a:solidFill>
                  <a:prstClr val="black">
                    <a:tint val="75000"/>
                  </a:prstClr>
                </a:solidFill>
                <a:latin typeface="+mn-lt"/>
              </a:rPr>
              <a:t>Software Defined Networking (COMS 6998-10) </a:t>
            </a:r>
          </a:p>
        </p:txBody>
      </p:sp>
      <p:sp>
        <p:nvSpPr>
          <p:cNvPr id="7" name="Slide Number Placeholder 6"/>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402115924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tIns="0"/>
          <a:lstStyle>
            <a:lvl1pPr>
              <a:spcBef>
                <a:spcPts val="900"/>
              </a:spcBef>
              <a:defRPr>
                <a:solidFill>
                  <a:srgbClr val="000000"/>
                </a:solidFill>
              </a:defRPr>
            </a:lvl1pPr>
            <a:lvl2pPr>
              <a:defRPr>
                <a:solidFill>
                  <a:srgbClr val="000000"/>
                </a:solidFill>
              </a:defRPr>
            </a:lvl2pPr>
            <a:lvl3pPr>
              <a:spcBef>
                <a:spcPts val="350"/>
              </a:spcBef>
              <a:defRPr>
                <a:solidFill>
                  <a:srgbClr val="000000"/>
                </a:solidFill>
              </a:defRPr>
            </a:lvl3pPr>
            <a:lvl4pPr>
              <a:buNone/>
              <a:defRPr>
                <a:solidFill>
                  <a:srgbClr val="000000"/>
                </a:solidFill>
              </a:defRPr>
            </a:lvl4pPr>
            <a:lvl5pPr>
              <a:buNone/>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Footer Placeholder 3"/>
          <p:cNvSpPr>
            <a:spLocks noGrp="1"/>
          </p:cNvSpPr>
          <p:nvPr>
            <p:ph type="ftr" sz="quarter" idx="10"/>
          </p:nvPr>
        </p:nvSpPr>
        <p:spPr>
          <a:xfrm>
            <a:off x="2971800" y="6384923"/>
            <a:ext cx="3124200" cy="473077"/>
          </a:xfrm>
        </p:spPr>
        <p:txBody>
          <a:bodyPr/>
          <a:lstStyle>
            <a:lvl1pPr marL="0" marR="0" indent="0" algn="ctr" defTabSz="914296"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mn-lt"/>
              </a:rPr>
              <a:t>Software Defined Networking (COMS 6998-10) </a:t>
            </a:r>
            <a:endParaRPr lang="en-US" dirty="0">
              <a:solidFill>
                <a:prstClr val="black">
                  <a:tint val="75000"/>
                </a:prstClr>
              </a:solidFill>
              <a:latin typeface="+mn-lt"/>
            </a:endParaRPr>
          </a:p>
        </p:txBody>
      </p:sp>
      <p:sp>
        <p:nvSpPr>
          <p:cNvPr id="5" name="Slide Number Placeholder 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15895184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marL="0" marR="0" indent="0" algn="ctr" defTabSz="914296"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mn-lt"/>
              </a:rPr>
              <a:t>Software Defined Networking (COMS 6998-10) </a:t>
            </a:r>
            <a:endParaRPr lang="en-US" dirty="0">
              <a:solidFill>
                <a:prstClr val="black">
                  <a:tint val="75000"/>
                </a:prstClr>
              </a:solidFill>
              <a:latin typeface="+mn-lt"/>
            </a:endParaRPr>
          </a:p>
        </p:txBody>
      </p:sp>
      <p:sp>
        <p:nvSpPr>
          <p:cNvPr id="5" name="Slide Number Placeholder 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223302187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0"/>
            <a:ext cx="4038600" cy="5334000"/>
          </a:xfrm>
        </p:spPr>
        <p:txBody>
          <a:bodyPr/>
          <a:lstStyle>
            <a:lvl1pPr>
              <a:defRPr sz="2600" baseline="0">
                <a:solidFill>
                  <a:srgbClr val="0000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5334000"/>
          </a:xfrm>
        </p:spPr>
        <p:txBody>
          <a:bodyPr/>
          <a:lstStyle>
            <a:lvl1pPr>
              <a:defRPr sz="2600">
                <a:solidFill>
                  <a:srgbClr val="0000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marL="0" marR="0" indent="0" algn="ctr" defTabSz="914296"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mn-lt"/>
              </a:rPr>
              <a:t>Software Defined Networking (COMS 6998-10) </a:t>
            </a:r>
            <a:endParaRPr lang="en-US" dirty="0">
              <a:solidFill>
                <a:prstClr val="black">
                  <a:tint val="75000"/>
                </a:prstClr>
              </a:solidFill>
              <a:latin typeface="+mn-lt"/>
            </a:endParaRP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424185762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0"/>
            <a:ext cx="4040188"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21" y="1066800"/>
            <a:ext cx="4041775"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00200"/>
            <a:ext cx="4041775"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10"/>
          </p:nvPr>
        </p:nvSpPr>
        <p:spPr/>
        <p:txBody>
          <a:bodyPr/>
          <a:lstStyle>
            <a:lvl1pPr marL="0" marR="0" indent="0" algn="ctr" defTabSz="914296"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mn-lt"/>
              </a:rPr>
              <a:t>Software Defined Networking (COMS 6998-10) </a:t>
            </a:r>
            <a:endParaRPr lang="en-US" dirty="0">
              <a:solidFill>
                <a:prstClr val="black">
                  <a:tint val="75000"/>
                </a:prstClr>
              </a:solidFill>
              <a:latin typeface="+mn-lt"/>
            </a:endParaRPr>
          </a:p>
        </p:txBody>
      </p:sp>
      <p:sp>
        <p:nvSpPr>
          <p:cNvPr id="8" name="Slide Number Placeholder 7"/>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210123097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marL="0" marR="0" indent="0" algn="ctr" defTabSz="914296"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mn-lt"/>
              </a:rPr>
              <a:t>Software Defined Networking (COMS 6998-10) </a:t>
            </a:r>
            <a:endParaRPr lang="en-US" dirty="0">
              <a:solidFill>
                <a:prstClr val="black">
                  <a:tint val="75000"/>
                </a:prstClr>
              </a:solidFill>
              <a:latin typeface="+mn-lt"/>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74532193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marL="0" marR="0" indent="0" algn="ctr" defTabSz="914296"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mn-lt"/>
              </a:rPr>
              <a:t>Software Defined Networking (COMS 6998-10) </a:t>
            </a:r>
            <a:endParaRPr lang="en-US" dirty="0">
              <a:solidFill>
                <a:prstClr val="black">
                  <a:tint val="75000"/>
                </a:prstClr>
              </a:solidFill>
              <a:latin typeface="+mn-lt"/>
            </a:endParaRPr>
          </a:p>
        </p:txBody>
      </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310148471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marL="0" marR="0" indent="0" algn="ctr" defTabSz="914296"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mn-lt"/>
              </a:rPr>
              <a:t>Software Defined Networking (COMS 6998-10) </a:t>
            </a:r>
            <a:endParaRPr lang="en-US" dirty="0">
              <a:solidFill>
                <a:prstClr val="black">
                  <a:tint val="75000"/>
                </a:prstClr>
              </a:solidFill>
              <a:latin typeface="+mn-lt"/>
            </a:endParaRP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156600375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12/8/14</a:t>
            </a:r>
            <a:endParaRPr lang="en-US"/>
          </a:p>
        </p:txBody>
      </p:sp>
      <p:sp>
        <p:nvSpPr>
          <p:cNvPr id="5" name="Footer Placeholder 4"/>
          <p:cNvSpPr>
            <a:spLocks noGrp="1"/>
          </p:cNvSpPr>
          <p:nvPr>
            <p:ph type="ftr" sz="quarter" idx="11"/>
          </p:nvPr>
        </p:nvSpPr>
        <p:spPr>
          <a:xfrm>
            <a:off x="2743200" y="6324600"/>
            <a:ext cx="3886200" cy="396877"/>
          </a:xfrm>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685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5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marL="0" marR="0" indent="0" algn="ctr" defTabSz="914296"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mn-lt"/>
              </a:rPr>
              <a:t>Software Defined Networking (COMS 6998-10) </a:t>
            </a:r>
            <a:endParaRPr lang="en-US" dirty="0">
              <a:solidFill>
                <a:prstClr val="black">
                  <a:tint val="75000"/>
                </a:prstClr>
              </a:solidFill>
              <a:latin typeface="+mn-lt"/>
            </a:endParaRP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335253915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marL="0" marR="0" indent="0" algn="ctr" defTabSz="914296"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mn-lt"/>
              </a:rPr>
              <a:t>Software Defined Networking (COMS 6998-10) </a:t>
            </a:r>
            <a:endParaRPr lang="en-US" dirty="0">
              <a:solidFill>
                <a:prstClr val="black">
                  <a:tint val="75000"/>
                </a:prstClr>
              </a:solidFill>
              <a:latin typeface="+mn-lt"/>
            </a:endParaRPr>
          </a:p>
        </p:txBody>
      </p:sp>
      <p:sp>
        <p:nvSpPr>
          <p:cNvPr id="8" name="Slide Number Placeholder 7"/>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3043622695"/>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marL="0" marR="0" indent="0" algn="l" defTabSz="914296" rtl="0" eaLnBrk="1" fontAlgn="auto" latinLnBrk="0" hangingPunct="1">
              <a:lnSpc>
                <a:spcPct val="100000"/>
              </a:lnSpc>
              <a:spcBef>
                <a:spcPts val="0"/>
              </a:spcBef>
              <a:spcAft>
                <a:spcPts val="0"/>
              </a:spcAft>
              <a:buClrTx/>
              <a:buSzTx/>
              <a:buFontTx/>
              <a:buNone/>
              <a:tabLst/>
              <a:defRPr sz="1000">
                <a:solidFill>
                  <a:schemeClr val="bg1">
                    <a:lumMod val="65000"/>
                  </a:schemeClr>
                </a:solidFill>
              </a:defRPr>
            </a:lvl1pPr>
          </a:lstStyle>
          <a:p>
            <a:r>
              <a:rPr lang="en-US" dirty="0" smtClean="0"/>
              <a:t>12/8/14</a:t>
            </a:r>
            <a:endParaRPr lang="en-US" dirty="0"/>
          </a:p>
        </p:txBody>
      </p:sp>
      <p:sp>
        <p:nvSpPr>
          <p:cNvPr id="5" name="Footer Placeholder 4"/>
          <p:cNvSpPr>
            <a:spLocks noGrp="1"/>
          </p:cNvSpPr>
          <p:nvPr>
            <p:ph type="ftr" sz="quarter" idx="11"/>
          </p:nvPr>
        </p:nvSpPr>
        <p:spPr/>
        <p:txBody>
          <a:bodyPr/>
          <a:lstStyle>
            <a:lvl1pPr marL="0" marR="0" indent="0" algn="ctr" defTabSz="914296" rtl="0" eaLnBrk="1" fontAlgn="auto" latinLnBrk="0" hangingPunct="1">
              <a:lnSpc>
                <a:spcPct val="100000"/>
              </a:lnSpc>
              <a:spcBef>
                <a:spcPts val="0"/>
              </a:spcBef>
              <a:spcAft>
                <a:spcPts val="0"/>
              </a:spcAft>
              <a:buClrTx/>
              <a:buSzTx/>
              <a:buFontTx/>
              <a:buNone/>
              <a:tabLst/>
              <a:defRPr/>
            </a:lvl1pPr>
          </a:lstStyle>
          <a:p>
            <a:r>
              <a:rPr lang="en-US" dirty="0" smtClean="0">
                <a:solidFill>
                  <a:prstClr val="black">
                    <a:tint val="75000"/>
                  </a:prstClr>
                </a:solidFill>
                <a:latin typeface="+mn-lt"/>
              </a:rPr>
              <a:t>Software Defined Networking (COMS 6998-10) </a:t>
            </a:r>
            <a:endParaRPr lang="en-US" dirty="0">
              <a:solidFill>
                <a:prstClr val="black">
                  <a:tint val="75000"/>
                </a:prstClr>
              </a:solidFill>
              <a:latin typeface="+mn-lt"/>
            </a:endParaRPr>
          </a:p>
        </p:txBody>
      </p:sp>
      <p:sp>
        <p:nvSpPr>
          <p:cNvPr id="6" name="Slide Number Placeholder 5"/>
          <p:cNvSpPr>
            <a:spLocks noGrp="1"/>
          </p:cNvSpPr>
          <p:nvPr>
            <p:ph type="sldNum" sz="quarter" idx="12"/>
          </p:nvPr>
        </p:nvSpPr>
        <p:spPr/>
        <p:txBody>
          <a:bodyPr/>
          <a:lstStyle/>
          <a:p>
            <a:fld id="{D29E2560-E9C3-4F66-BD29-35DEAF26120F}" type="slidenum">
              <a:rPr lang="en-US" smtClean="0">
                <a:solidFill>
                  <a:srgbClr val="1010A0">
                    <a:tint val="75000"/>
                  </a:srgbClr>
                </a:solidFill>
                <a:latin typeface="Calibri"/>
              </a:rPr>
              <a:pPr/>
              <a:t>‹#›</a:t>
            </a:fld>
            <a:endParaRPr lang="en-US">
              <a:solidFill>
                <a:srgbClr val="1010A0">
                  <a:tint val="75000"/>
                </a:srgbClr>
              </a:solidFill>
              <a:latin typeface="Calibri"/>
            </a:endParaRPr>
          </a:p>
        </p:txBody>
      </p:sp>
    </p:spTree>
    <p:extLst>
      <p:ext uri="{BB962C8B-B14F-4D97-AF65-F5344CB8AC3E}">
        <p14:creationId xmlns:p14="http://schemas.microsoft.com/office/powerpoint/2010/main" val="3063437611"/>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3" y="1186358"/>
            <a:ext cx="7394337" cy="2697988"/>
          </a:xfrm>
          <a:noFill/>
        </p:spPr>
        <p:txBody>
          <a:bodyPr tIns="91440" bIns="91440" anchor="t" anchorCtr="0"/>
          <a:lstStyle>
            <a:lvl1pPr>
              <a:defRPr sz="5294" spc="-74"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01933" y="3877273"/>
            <a:ext cx="7395505" cy="1793881"/>
          </a:xfrm>
          <a:noFill/>
        </p:spPr>
        <p:txBody>
          <a:bodyPr lIns="182880" tIns="146304" rIns="182880" bIns="146304">
            <a:noAutofit/>
          </a:bodyPr>
          <a:lstStyle>
            <a:lvl1pPr marL="0" indent="0">
              <a:spcBef>
                <a:spcPts val="0"/>
              </a:spcBef>
              <a:buNone/>
              <a:defRPr sz="2647"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50808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01976" y="1187644"/>
            <a:ext cx="7395458"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hasCustomPrompt="1"/>
          </p:nvPr>
        </p:nvSpPr>
        <p:spPr>
          <a:xfrm>
            <a:off x="201980" y="1187646"/>
            <a:ext cx="7394337" cy="2697988"/>
          </a:xfrm>
          <a:noFill/>
        </p:spPr>
        <p:txBody>
          <a:bodyPr tIns="91440" bIns="91440" anchor="t" anchorCtr="0"/>
          <a:lstStyle>
            <a:lvl1pPr>
              <a:defRPr sz="5294" spc="-74"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26570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3" y="1186358"/>
            <a:ext cx="7394337" cy="2697988"/>
          </a:xfrm>
          <a:noFill/>
        </p:spPr>
        <p:txBody>
          <a:bodyPr tIns="91440" bIns="91440" anchor="t" anchorCtr="0"/>
          <a:lstStyle>
            <a:lvl1pPr>
              <a:defRPr sz="5294" spc="-74"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64021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4"/>
            <a:ext cx="8740142" cy="1796217"/>
          </a:xfrm>
          <a:noFill/>
        </p:spPr>
        <p:txBody>
          <a:bodyPr tIns="91440" bIns="91440" anchor="t" anchorCtr="0"/>
          <a:lstStyle>
            <a:lvl1pPr>
              <a:defRPr sz="6471"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250543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4"/>
            <a:ext cx="8740142" cy="1796217"/>
          </a:xfrm>
          <a:noFill/>
        </p:spPr>
        <p:txBody>
          <a:bodyPr tIns="91440" bIns="91440" anchor="t" anchorCtr="0"/>
          <a:lstStyle>
            <a:lvl1pPr>
              <a:defRPr sz="6471"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529037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4"/>
            <a:ext cx="8740142" cy="1796217"/>
          </a:xfrm>
          <a:noFill/>
        </p:spPr>
        <p:txBody>
          <a:bodyPr tIns="91440" bIns="91440" anchor="t" anchorCtr="0"/>
          <a:lstStyle>
            <a:lvl1pPr>
              <a:defRPr sz="6471" spc="-74"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582219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01929" y="1189180"/>
            <a:ext cx="8740142" cy="1541647"/>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90" indent="0">
              <a:buNone/>
              <a:defRPr sz="1471"/>
            </a:lvl3pPr>
            <a:lvl4pPr marL="336179" indent="0">
              <a:buNone/>
              <a:defRPr sz="1324"/>
            </a:lvl4pPr>
            <a:lvl5pPr marL="504269" indent="0">
              <a:buNone/>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56252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12/8/14</a:t>
            </a:r>
            <a:endParaRPr lang="en-US"/>
          </a:p>
        </p:txBody>
      </p:sp>
      <p:sp>
        <p:nvSpPr>
          <p:cNvPr id="5" name="Footer Placeholder 4"/>
          <p:cNvSpPr>
            <a:spLocks noGrp="1"/>
          </p:cNvSpPr>
          <p:nvPr>
            <p:ph type="ftr" sz="quarter" idx="11"/>
          </p:nvPr>
        </p:nvSpPr>
        <p:spPr>
          <a:xfrm>
            <a:off x="2895600" y="6400799"/>
            <a:ext cx="3733800" cy="320677"/>
          </a:xfrm>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01929" y="1190735"/>
            <a:ext cx="8740142" cy="16913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99168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3" y="1189177"/>
            <a:ext cx="4033911" cy="1867536"/>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4" y="1189176"/>
            <a:ext cx="4033911" cy="1867536"/>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1997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3" y="1189177"/>
            <a:ext cx="4033911" cy="1867536"/>
          </a:xfrm>
        </p:spPr>
        <p:txBody>
          <a:bodyPr wrap="square">
            <a:spAutoFit/>
          </a:bodyPr>
          <a:lstStyle>
            <a:lvl1pPr marL="211280" indent="-211280">
              <a:spcBef>
                <a:spcPts val="900"/>
              </a:spcBef>
              <a:buClr>
                <a:schemeClr val="tx1"/>
              </a:buClr>
              <a:buFont typeface="Arial" pitchFamily="34" charset="0"/>
              <a:buChar char="•"/>
              <a:defRPr sz="2647"/>
            </a:lvl1pPr>
            <a:lvl2pPr marL="390566" indent="-171468">
              <a:defRPr sz="1471"/>
            </a:lvl2pPr>
            <a:lvl3pPr marL="514405" indent="-123838">
              <a:tabLst/>
              <a:defRPr sz="1471"/>
            </a:lvl3pPr>
            <a:lvl4pPr marL="647768" indent="-133364">
              <a:defRPr sz="1324"/>
            </a:lvl4pPr>
            <a:lvl5pPr marL="771607" indent="-123838">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4" y="1189177"/>
            <a:ext cx="4033911" cy="1867536"/>
          </a:xfrm>
        </p:spPr>
        <p:txBody>
          <a:bodyPr wrap="square">
            <a:spAutoFit/>
          </a:bodyPr>
          <a:lstStyle>
            <a:lvl1pPr marL="211280" indent="-211280">
              <a:spcBef>
                <a:spcPts val="900"/>
              </a:spcBef>
              <a:buClr>
                <a:schemeClr val="tx1"/>
              </a:buClr>
              <a:buFont typeface="Arial" pitchFamily="34" charset="0"/>
              <a:buChar char="•"/>
              <a:defRPr sz="2647"/>
            </a:lvl1pPr>
            <a:lvl2pPr marL="390566" indent="-171468">
              <a:defRPr sz="1471"/>
            </a:lvl2pPr>
            <a:lvl3pPr marL="514405" indent="-123838">
              <a:tabLst/>
              <a:defRPr sz="1471"/>
            </a:lvl3pPr>
            <a:lvl4pPr marL="647768" indent="-133364">
              <a:defRPr sz="1324"/>
            </a:lvl4pPr>
            <a:lvl5pPr marL="771607" indent="-123838">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3467954"/>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1933" y="1189178"/>
            <a:ext cx="4033911" cy="2017215"/>
          </a:xfrm>
        </p:spPr>
        <p:txBody>
          <a:bodyPr wrap="square">
            <a:spAutoFit/>
          </a:bodyPr>
          <a:lstStyle>
            <a:lvl1pPr marL="211280" indent="-211280">
              <a:spcBef>
                <a:spcPts val="900"/>
              </a:spcBef>
              <a:buClr>
                <a:schemeClr val="tx2"/>
              </a:buClr>
              <a:buFont typeface="Arial" pitchFamily="34" charset="0"/>
              <a:buChar char="•"/>
              <a:defRPr sz="2647">
                <a:gradFill>
                  <a:gsLst>
                    <a:gs pos="1250">
                      <a:schemeClr val="tx2"/>
                    </a:gs>
                    <a:gs pos="99000">
                      <a:schemeClr val="tx2"/>
                    </a:gs>
                  </a:gsLst>
                  <a:lin ang="5400000" scaled="0"/>
                </a:gradFill>
              </a:defRPr>
            </a:lvl1pPr>
            <a:lvl2pPr marL="390566" indent="-171468">
              <a:defRPr sz="1765"/>
            </a:lvl2pPr>
            <a:lvl3pPr marL="514405" indent="-123838">
              <a:tabLst/>
              <a:defRPr sz="1765"/>
            </a:lvl3pPr>
            <a:lvl4pPr marL="647768" indent="-133364">
              <a:defRPr/>
            </a:lvl4pPr>
            <a:lvl5pPr marL="771607" indent="-12383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908164" y="1189178"/>
            <a:ext cx="4033911" cy="2017215"/>
          </a:xfrm>
        </p:spPr>
        <p:txBody>
          <a:bodyPr wrap="square">
            <a:spAutoFit/>
          </a:bodyPr>
          <a:lstStyle>
            <a:lvl1pPr marL="211280" indent="-211280">
              <a:spcBef>
                <a:spcPts val="900"/>
              </a:spcBef>
              <a:buClr>
                <a:schemeClr val="tx2"/>
              </a:buClr>
              <a:buFont typeface="Arial" pitchFamily="34" charset="0"/>
              <a:buChar char="•"/>
              <a:defRPr sz="2647">
                <a:gradFill>
                  <a:gsLst>
                    <a:gs pos="1250">
                      <a:schemeClr val="tx2"/>
                    </a:gs>
                    <a:gs pos="99000">
                      <a:schemeClr val="tx2"/>
                    </a:gs>
                  </a:gsLst>
                  <a:lin ang="5400000" scaled="0"/>
                </a:gradFill>
              </a:defRPr>
            </a:lvl1pPr>
            <a:lvl2pPr marL="390566" indent="-171468">
              <a:defRPr sz="1765"/>
            </a:lvl2pPr>
            <a:lvl3pPr marL="514405" indent="-123838">
              <a:tabLst/>
              <a:defRPr sz="1765"/>
            </a:lvl3pPr>
            <a:lvl4pPr marL="647768" indent="-133364">
              <a:defRPr/>
            </a:lvl4pPr>
            <a:lvl5pPr marL="771607" indent="-123838">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9034684"/>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93771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4706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0208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8493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896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9144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2" tIns="34292" rIns="34292" bIns="34292" numCol="1" spcCol="0" rtlCol="0" fromWordArt="0" anchor="ctr" anchorCtr="0" forceAA="0" compatLnSpc="1">
            <a:prstTxWarp prst="textNoShape">
              <a:avLst/>
            </a:prstTxWarp>
            <a:noAutofit/>
          </a:bodyPr>
          <a:lstStyle/>
          <a:p>
            <a:pPr algn="ctr" defTabSz="685647" fontAlgn="base">
              <a:spcBef>
                <a:spcPct val="0"/>
              </a:spcBef>
              <a:spcAft>
                <a:spcPct val="0"/>
              </a:spcAft>
            </a:pPr>
            <a:endParaRPr lang="en-US" sz="1324"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01933" y="1192418"/>
            <a:ext cx="8740141" cy="1619999"/>
          </a:xfrm>
        </p:spPr>
        <p:txBody>
          <a:bodyPr/>
          <a:lstStyle>
            <a:lvl1pPr marL="0" indent="0">
              <a:buNone/>
              <a:defRPr sz="242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82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94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7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1856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12/8/14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1189178"/>
            <a:ext cx="8740142" cy="1849678"/>
          </a:xfrm>
          <a:prstGeom prst="rect">
            <a:avLst/>
          </a:prstGeom>
        </p:spPr>
        <p:txBody>
          <a:bodyPr/>
          <a:lstStyle>
            <a:lvl1pPr marL="213614" indent="-213614">
              <a:buClr>
                <a:schemeClr val="tx1"/>
              </a:buClr>
              <a:buSzPct val="90000"/>
              <a:buFont typeface="Arial" pitchFamily="34" charset="0"/>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224" indent="-206610">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838" indent="-213614">
              <a:buClr>
                <a:schemeClr val="tx1"/>
              </a:buClr>
              <a:buSzPct val="90000"/>
              <a:buFont typeface="Arial" pitchFamily="34" charset="0"/>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928" indent="-168090">
              <a:buClr>
                <a:schemeClr val="tx1"/>
              </a:buClr>
              <a:buSzPct val="90000"/>
              <a:buFont typeface="Arial" pitchFamily="34" charset="0"/>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70017" indent="-168090">
              <a:buClr>
                <a:schemeClr val="tx1"/>
              </a:buClr>
              <a:buSzPct val="90000"/>
              <a:buFont typeface="Arial" pitchFamily="34" charset="0"/>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238876"/>
            <a:ext cx="9144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2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0817796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3" name="Rectangle 12"/>
          <p:cNvSpPr/>
          <p:nvPr userDrawn="1"/>
        </p:nvSpPr>
        <p:spPr bwMode="auto">
          <a:xfrm>
            <a:off x="-1" y="461839"/>
            <a:ext cx="8268747" cy="733565"/>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Right Triangle 13"/>
          <p:cNvSpPr/>
          <p:nvPr userDrawn="1"/>
        </p:nvSpPr>
        <p:spPr bwMode="auto">
          <a:xfrm rot="10800000">
            <a:off x="0" y="1200142"/>
            <a:ext cx="193628" cy="23251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 name="Text Placeholder 3"/>
          <p:cNvSpPr>
            <a:spLocks noGrp="1"/>
          </p:cNvSpPr>
          <p:nvPr>
            <p:ph type="body" sz="quarter" idx="10"/>
          </p:nvPr>
        </p:nvSpPr>
        <p:spPr>
          <a:xfrm>
            <a:off x="201933" y="1861610"/>
            <a:ext cx="8654415" cy="1691326"/>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01699" y="461840"/>
            <a:ext cx="8067051" cy="728929"/>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8513066" y="6016424"/>
            <a:ext cx="287136" cy="384459"/>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67232" tIns="33616" rIns="67232" bIns="33616" numCol="1" anchor="t" anchorCtr="0" compatLnSpc="1">
            <a:prstTxWarp prst="textNoShape">
              <a:avLst/>
            </a:prstTxWarp>
          </a:bodyPr>
          <a:lstStyle/>
          <a:p>
            <a:pPr defTabSz="685845"/>
            <a:endParaRPr lang="en-US" sz="1324">
              <a:solidFill>
                <a:srgbClr val="FFFFFF"/>
              </a:solidFill>
              <a:latin typeface="Segoe UI"/>
            </a:endParaRPr>
          </a:p>
        </p:txBody>
      </p:sp>
    </p:spTree>
    <p:extLst>
      <p:ext uri="{BB962C8B-B14F-4D97-AF65-F5344CB8AC3E}">
        <p14:creationId xmlns:p14="http://schemas.microsoft.com/office/powerpoint/2010/main" val="33253192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grpSp>
        <p:nvGrpSpPr>
          <p:cNvPr id="6" name="Group 5"/>
          <p:cNvGrpSpPr/>
          <p:nvPr userDrawn="1"/>
        </p:nvGrpSpPr>
        <p:grpSpPr>
          <a:xfrm>
            <a:off x="0" y="0"/>
            <a:ext cx="9144000" cy="6858000"/>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13" name="Rectangle 12"/>
          <p:cNvSpPr/>
          <p:nvPr userDrawn="1"/>
        </p:nvSpPr>
        <p:spPr bwMode="auto">
          <a:xfrm>
            <a:off x="-1" y="461839"/>
            <a:ext cx="8268747" cy="733565"/>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Right Triangle 13"/>
          <p:cNvSpPr/>
          <p:nvPr userDrawn="1"/>
        </p:nvSpPr>
        <p:spPr bwMode="auto">
          <a:xfrm rot="10800000">
            <a:off x="0" y="1200142"/>
            <a:ext cx="193628" cy="23251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p:nvPr>
        </p:nvSpPr>
        <p:spPr>
          <a:xfrm>
            <a:off x="201699" y="461840"/>
            <a:ext cx="8067051" cy="728929"/>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01933" y="1189177"/>
            <a:ext cx="4033911" cy="1867536"/>
          </a:xfrm>
        </p:spPr>
        <p:txBody>
          <a:bodyPr wrap="square">
            <a:spAutoFit/>
          </a:bodyPr>
          <a:lstStyle>
            <a:lvl1pPr marL="0" indent="0">
              <a:spcBef>
                <a:spcPts val="900"/>
              </a:spcBef>
              <a:buClr>
                <a:schemeClr val="tx1"/>
              </a:buClr>
              <a:buFont typeface="Wingdings" pitchFamily="2" charset="2"/>
              <a:buNone/>
              <a:defRPr sz="2647">
                <a:gradFill>
                  <a:gsLst>
                    <a:gs pos="1250">
                      <a:schemeClr val="tx2"/>
                    </a:gs>
                    <a:gs pos="99000">
                      <a:schemeClr val="tx2"/>
                    </a:gs>
                  </a:gsLst>
                  <a:lin ang="5400000" scaled="0"/>
                </a:gradFill>
              </a:defRPr>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33857" y="1189177"/>
            <a:ext cx="4033911" cy="1867536"/>
          </a:xfrm>
        </p:spPr>
        <p:txBody>
          <a:bodyPr wrap="square">
            <a:spAutoFit/>
          </a:bodyPr>
          <a:lstStyle>
            <a:lvl1pPr marL="0" indent="0">
              <a:spcBef>
                <a:spcPts val="900"/>
              </a:spcBef>
              <a:buClr>
                <a:schemeClr val="tx1"/>
              </a:buClr>
              <a:buFont typeface="Wingdings" pitchFamily="2" charset="2"/>
              <a:buNone/>
              <a:defRPr sz="2647">
                <a:gradFill>
                  <a:gsLst>
                    <a:gs pos="1250">
                      <a:schemeClr val="tx2"/>
                    </a:gs>
                    <a:gs pos="99000">
                      <a:schemeClr val="tx2"/>
                    </a:gs>
                  </a:gsLst>
                  <a:lin ang="5400000" scaled="0"/>
                </a:gradFill>
              </a:defRPr>
            </a:lvl1pPr>
            <a:lvl2pPr marL="0" indent="0">
              <a:buNone/>
              <a:defRPr sz="1471"/>
            </a:lvl2pPr>
            <a:lvl3pPr marL="170424" indent="0">
              <a:buNone/>
              <a:tabLst/>
              <a:defRPr sz="1471"/>
            </a:lvl3pPr>
            <a:lvl4pPr marL="338514" indent="0">
              <a:buNone/>
              <a:defRPr sz="1324"/>
            </a:lvl4pPr>
            <a:lvl5pPr marL="504269" indent="0">
              <a:buNone/>
              <a:tabLst/>
              <a:defRPr sz="132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reeform 9"/>
          <p:cNvSpPr>
            <a:spLocks noEditPoints="1"/>
          </p:cNvSpPr>
          <p:nvPr userDrawn="1"/>
        </p:nvSpPr>
        <p:spPr bwMode="black">
          <a:xfrm>
            <a:off x="8513066" y="6016424"/>
            <a:ext cx="287136" cy="384459"/>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67232" tIns="33616" rIns="67232" bIns="33616" numCol="1" anchor="t" anchorCtr="0" compatLnSpc="1">
            <a:prstTxWarp prst="textNoShape">
              <a:avLst/>
            </a:prstTxWarp>
          </a:bodyPr>
          <a:lstStyle/>
          <a:p>
            <a:pPr defTabSz="685845"/>
            <a:endParaRPr lang="en-US" sz="1324">
              <a:solidFill>
                <a:srgbClr val="FFFFFF"/>
              </a:solidFill>
              <a:latin typeface="Segoe UI"/>
            </a:endParaRPr>
          </a:p>
        </p:txBody>
      </p:sp>
    </p:spTree>
    <p:extLst>
      <p:ext uri="{BB962C8B-B14F-4D97-AF65-F5344CB8AC3E}">
        <p14:creationId xmlns:p14="http://schemas.microsoft.com/office/powerpoint/2010/main" val="1093579844"/>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2"/>
            <a:ext cx="8363938"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16913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16921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3003863"/>
            <a:ext cx="8363938" cy="931024"/>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r>
              <a:rPr lang="en-US" smtClean="0">
                <a:solidFill>
                  <a:srgbClr val="003963"/>
                </a:solidFill>
                <a:latin typeface="Segoe UI"/>
              </a:rPr>
              <a:t>12/8/14</a:t>
            </a:r>
            <a:endParaRPr lang="en-GB" dirty="0">
              <a:solidFill>
                <a:srgbClr val="003963"/>
              </a:solidFill>
              <a:latin typeface="Segoe UI"/>
            </a:endParaRP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GB" smtClean="0">
                <a:solidFill>
                  <a:srgbClr val="003963"/>
                </a:solidFill>
                <a:latin typeface="Segoe UI"/>
              </a:rPr>
              <a:t>Software Defined Networking (COMS 6998-10) </a:t>
            </a:r>
            <a:endParaRPr lang="en-GB" dirty="0">
              <a:solidFill>
                <a:srgbClr val="003963"/>
              </a:solidFill>
              <a:latin typeface="Segoe UI"/>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Tree>
    <p:extLst>
      <p:ext uri="{BB962C8B-B14F-4D97-AF65-F5344CB8AC3E}">
        <p14:creationId xmlns:p14="http://schemas.microsoft.com/office/powerpoint/2010/main" val="17171963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444254"/>
            <a:ext cx="8363938" cy="578363"/>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447802"/>
            <a:ext cx="8363938" cy="1536575"/>
          </a:xfrm>
          <a:prstGeom prst="rect">
            <a:avLst/>
          </a:prstGeom>
        </p:spPr>
        <p:txBody>
          <a:bodyPr/>
          <a:lstStyle>
            <a:lvl1pPr marL="213151" indent="-213151">
              <a:buFont typeface="Wingdings" pitchFamily="2" charset="2"/>
              <a:buChar char=""/>
              <a:defRPr sz="3000">
                <a:solidFill>
                  <a:schemeClr val="tx1"/>
                </a:solidFill>
              </a:defRPr>
            </a:lvl1pPr>
            <a:lvl2pPr marL="388196" indent="-175046">
              <a:buFont typeface="Wingdings" pitchFamily="2" charset="2"/>
              <a:buChar char=""/>
              <a:defRPr>
                <a:solidFill>
                  <a:schemeClr val="tx1"/>
                </a:solidFill>
                <a:latin typeface="+mn-lt"/>
              </a:defRPr>
            </a:lvl2pPr>
            <a:lvl3pPr marL="556096" indent="-167901">
              <a:buFont typeface="Wingdings" pitchFamily="2" charset="2"/>
              <a:buChar char=""/>
              <a:tabLst/>
              <a:defRPr>
                <a:solidFill>
                  <a:schemeClr val="tx1"/>
                </a:solidFill>
                <a:latin typeface="+mn-lt"/>
              </a:defRPr>
            </a:lvl3pPr>
            <a:lvl4pPr marL="685891" indent="-129796">
              <a:buFont typeface="Wingdings" pitchFamily="2" charset="2"/>
              <a:buChar char=""/>
              <a:defRPr>
                <a:solidFill>
                  <a:schemeClr val="tx1"/>
                </a:solidFill>
                <a:latin typeface="+mn-lt"/>
              </a:defRPr>
            </a:lvl4pPr>
            <a:lvl5pPr marL="815687" indent="-129796">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r>
              <a:rPr lang="en-US" smtClean="0">
                <a:solidFill>
                  <a:srgbClr val="003963"/>
                </a:solidFill>
                <a:latin typeface="Segoe UI"/>
              </a:rPr>
              <a:t>12/8/14</a:t>
            </a:r>
            <a:endParaRPr lang="en-GB" dirty="0">
              <a:solidFill>
                <a:srgbClr val="003963"/>
              </a:solidFill>
              <a:latin typeface="Segoe UI"/>
            </a:endParaRPr>
          </a:p>
        </p:txBody>
      </p:sp>
      <p:sp>
        <p:nvSpPr>
          <p:cNvPr id="4" name="Footer Placeholder 3"/>
          <p:cNvSpPr>
            <a:spLocks noGrp="1"/>
          </p:cNvSpPr>
          <p:nvPr>
            <p:ph type="ftr" sz="quarter" idx="12"/>
          </p:nvPr>
        </p:nvSpPr>
        <p:spPr/>
        <p:txBody>
          <a:bodyPr/>
          <a:lstStyle>
            <a:lvl1pPr>
              <a:defRPr>
                <a:solidFill>
                  <a:schemeClr val="tx1"/>
                </a:solidFill>
              </a:defRPr>
            </a:lvl1pPr>
          </a:lstStyle>
          <a:p>
            <a:r>
              <a:rPr lang="en-GB" smtClean="0">
                <a:solidFill>
                  <a:srgbClr val="003963"/>
                </a:solidFill>
                <a:latin typeface="Segoe UI"/>
              </a:rPr>
              <a:t>Software Defined Networking (COMS 6998-10) </a:t>
            </a:r>
            <a:endParaRPr lang="en-GB" dirty="0">
              <a:solidFill>
                <a:srgbClr val="003963"/>
              </a:solidFill>
              <a:latin typeface="Segoe UI"/>
            </a:endParaRPr>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Tree>
    <p:extLst>
      <p:ext uri="{BB962C8B-B14F-4D97-AF65-F5344CB8AC3E}">
        <p14:creationId xmlns:p14="http://schemas.microsoft.com/office/powerpoint/2010/main" val="248002109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7" y="1447803"/>
            <a:ext cx="4047274" cy="1767407"/>
          </a:xfrm>
        </p:spPr>
        <p:txBody>
          <a:bodyPr>
            <a:spAutoFit/>
          </a:bodyPr>
          <a:lstStyle>
            <a:lvl1pPr marL="219104" indent="-219104">
              <a:spcBef>
                <a:spcPts val="900"/>
              </a:spcBef>
              <a:buClr>
                <a:schemeClr val="tx1"/>
              </a:buClr>
              <a:buFont typeface="Wingdings" pitchFamily="2" charset="2"/>
              <a:buChar char=""/>
              <a:defRPr lang="en-US" dirty="0" smtClean="0"/>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r>
              <a:rPr lang="en-US" smtClean="0">
                <a:solidFill>
                  <a:srgbClr val="003963"/>
                </a:solidFill>
                <a:latin typeface="Segoe UI"/>
              </a:rPr>
              <a:t>12/8/14</a:t>
            </a:r>
            <a:endParaRPr lang="en-GB" dirty="0">
              <a:solidFill>
                <a:srgbClr val="003963"/>
              </a:solidFill>
              <a:latin typeface="Segoe UI"/>
            </a:endParaRPr>
          </a:p>
        </p:txBody>
      </p:sp>
      <p:sp>
        <p:nvSpPr>
          <p:cNvPr id="5" name="Footer Placeholder 4"/>
          <p:cNvSpPr>
            <a:spLocks noGrp="1"/>
          </p:cNvSpPr>
          <p:nvPr>
            <p:ph type="ftr" sz="quarter" idx="13"/>
          </p:nvPr>
        </p:nvSpPr>
        <p:spPr/>
        <p:txBody>
          <a:bodyPr/>
          <a:lstStyle>
            <a:lvl1pPr>
              <a:defRPr>
                <a:solidFill>
                  <a:schemeClr val="tx1"/>
                </a:solidFill>
              </a:defRPr>
            </a:lvl1pPr>
          </a:lstStyle>
          <a:p>
            <a:r>
              <a:rPr lang="en-GB" smtClean="0">
                <a:solidFill>
                  <a:srgbClr val="003963"/>
                </a:solidFill>
                <a:latin typeface="Segoe UI"/>
              </a:rPr>
              <a:t>Software Defined Networking (COMS 6998-10) </a:t>
            </a:r>
            <a:endParaRPr lang="en-GB" dirty="0">
              <a:solidFill>
                <a:srgbClr val="003963"/>
              </a:solidFill>
              <a:latin typeface="Segoe UI"/>
            </a:endParaRPr>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
        <p:nvSpPr>
          <p:cNvPr id="8" name="Text Placeholder 3"/>
          <p:cNvSpPr>
            <a:spLocks noGrp="1"/>
          </p:cNvSpPr>
          <p:nvPr>
            <p:ph type="body" sz="quarter" idx="15"/>
          </p:nvPr>
        </p:nvSpPr>
        <p:spPr>
          <a:xfrm>
            <a:off x="4706099" y="1447803"/>
            <a:ext cx="4047274" cy="1767407"/>
          </a:xfrm>
        </p:spPr>
        <p:txBody>
          <a:bodyPr>
            <a:spAutoFit/>
          </a:bodyPr>
          <a:lstStyle>
            <a:lvl1pPr marL="219104" indent="-219104">
              <a:spcBef>
                <a:spcPts val="900"/>
              </a:spcBef>
              <a:buClr>
                <a:schemeClr val="tx1"/>
              </a:buClr>
              <a:buFont typeface="Wingdings" pitchFamily="2" charset="2"/>
              <a:buChar char=""/>
              <a:defRPr>
                <a:solidFill>
                  <a:schemeClr val="tx1"/>
                </a:solidFill>
              </a:defRPr>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66184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srgbClr val="003963"/>
                </a:solidFill>
                <a:latin typeface="Segoe UI"/>
              </a:rPr>
              <a:t>12/8/14</a:t>
            </a:r>
            <a:endParaRPr lang="en-GB" dirty="0">
              <a:solidFill>
                <a:srgbClr val="003963"/>
              </a:solidFill>
              <a:latin typeface="Segoe UI"/>
            </a:endParaRPr>
          </a:p>
        </p:txBody>
      </p:sp>
      <p:sp>
        <p:nvSpPr>
          <p:cNvPr id="4" name="Footer Placeholder 3"/>
          <p:cNvSpPr>
            <a:spLocks noGrp="1"/>
          </p:cNvSpPr>
          <p:nvPr>
            <p:ph type="ftr" sz="quarter" idx="11"/>
          </p:nvPr>
        </p:nvSpPr>
        <p:spPr/>
        <p:txBody>
          <a:bodyPr/>
          <a:lstStyle/>
          <a:p>
            <a:r>
              <a:rPr lang="en-GB" smtClean="0">
                <a:solidFill>
                  <a:srgbClr val="003963"/>
                </a:solidFill>
                <a:latin typeface="Segoe UI"/>
              </a:rPr>
              <a:t>Software Defined Networking (COMS 6998-10) </a:t>
            </a:r>
            <a:endParaRPr lang="en-GB" dirty="0">
              <a:solidFill>
                <a:srgbClr val="003963"/>
              </a:solidFill>
              <a:latin typeface="Segoe UI"/>
            </a:endParaRPr>
          </a:p>
        </p:txBody>
      </p:sp>
      <p:sp>
        <p:nvSpPr>
          <p:cNvPr id="5" name="Slide Number Placeholder 4"/>
          <p:cNvSpPr>
            <a:spLocks noGrp="1"/>
          </p:cNvSpPr>
          <p:nvPr>
            <p:ph type="sldNum" sz="quarter" idx="12"/>
          </p:nvPr>
        </p:nvSpPr>
        <p:spPr/>
        <p:txBody>
          <a:body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Tree>
    <p:extLst>
      <p:ext uri="{BB962C8B-B14F-4D97-AF65-F5344CB8AC3E}">
        <p14:creationId xmlns:p14="http://schemas.microsoft.com/office/powerpoint/2010/main" val="18350724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en-US" smtClean="0">
                <a:solidFill>
                  <a:srgbClr val="003963"/>
                </a:solidFill>
                <a:latin typeface="Segoe UI"/>
              </a:rPr>
              <a:t>12/8/14</a:t>
            </a:r>
            <a:endParaRPr lang="en-GB" dirty="0">
              <a:solidFill>
                <a:srgbClr val="003963"/>
              </a:solidFill>
              <a:latin typeface="Segoe UI"/>
            </a:endParaRPr>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smtClean="0">
                <a:solidFill>
                  <a:srgbClr val="003963"/>
                </a:solidFill>
                <a:latin typeface="Segoe UI"/>
              </a:rPr>
              <a:t>Software Defined Networking (COMS 6998-10) </a:t>
            </a:r>
            <a:endParaRPr lang="en-GB" dirty="0">
              <a:solidFill>
                <a:srgbClr val="003963"/>
              </a:solidFill>
              <a:latin typeface="Segoe UI"/>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Tree>
    <p:extLst>
      <p:ext uri="{BB962C8B-B14F-4D97-AF65-F5344CB8AC3E}">
        <p14:creationId xmlns:p14="http://schemas.microsoft.com/office/powerpoint/2010/main" val="22897593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388840" y="1447803"/>
            <a:ext cx="8366320" cy="1453475"/>
          </a:xfrm>
        </p:spPr>
        <p:txBody>
          <a:bodyPr/>
          <a:lstStyle>
            <a:lvl1pPr marL="0" indent="0">
              <a:buNone/>
              <a:defRPr sz="2400">
                <a:solidFill>
                  <a:schemeClr val="tx1"/>
                </a:solidFill>
                <a:latin typeface="Consolas" pitchFamily="49" charset="0"/>
                <a:cs typeface="Consolas" pitchFamily="49" charset="0"/>
              </a:defRPr>
            </a:lvl1pPr>
            <a:lvl2pPr marL="254828" indent="0">
              <a:buNone/>
              <a:defRPr>
                <a:solidFill>
                  <a:schemeClr val="tx1"/>
                </a:solidFill>
                <a:latin typeface="Consolas" pitchFamily="49" charset="0"/>
                <a:cs typeface="Consolas" pitchFamily="49" charset="0"/>
              </a:defRPr>
            </a:lvl2pPr>
            <a:lvl3pPr marL="429873" indent="0">
              <a:buNone/>
              <a:defRPr>
                <a:solidFill>
                  <a:schemeClr val="tx1"/>
                </a:solidFill>
                <a:latin typeface="Consolas" pitchFamily="49" charset="0"/>
                <a:cs typeface="Consolas" pitchFamily="49" charset="0"/>
              </a:defRPr>
            </a:lvl3pPr>
            <a:lvl4pPr marL="598965" indent="0">
              <a:buNone/>
              <a:defRPr>
                <a:solidFill>
                  <a:schemeClr val="tx1"/>
                </a:solidFill>
                <a:latin typeface="Consolas" pitchFamily="49" charset="0"/>
                <a:cs typeface="Consolas" pitchFamily="49" charset="0"/>
              </a:defRPr>
            </a:lvl4pPr>
            <a:lvl5pPr marL="772819"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r>
              <a:rPr lang="en-US" smtClean="0">
                <a:solidFill>
                  <a:srgbClr val="003963"/>
                </a:solidFill>
                <a:latin typeface="Segoe UI"/>
              </a:rPr>
              <a:t>12/8/14</a:t>
            </a:r>
            <a:endParaRPr lang="en-GB" dirty="0">
              <a:solidFill>
                <a:srgbClr val="003963"/>
              </a:solidFill>
              <a:latin typeface="Segoe UI"/>
            </a:endParaRPr>
          </a:p>
        </p:txBody>
      </p:sp>
      <p:sp>
        <p:nvSpPr>
          <p:cNvPr id="6" name="Footer Placeholder 5"/>
          <p:cNvSpPr>
            <a:spLocks noGrp="1"/>
          </p:cNvSpPr>
          <p:nvPr>
            <p:ph type="ftr" sz="quarter" idx="12"/>
          </p:nvPr>
        </p:nvSpPr>
        <p:spPr/>
        <p:txBody>
          <a:bodyPr/>
          <a:lstStyle>
            <a:lvl1pPr>
              <a:defRPr>
                <a:solidFill>
                  <a:schemeClr val="tx1"/>
                </a:solidFill>
              </a:defRPr>
            </a:lvl1pPr>
          </a:lstStyle>
          <a:p>
            <a:r>
              <a:rPr lang="en-GB" smtClean="0">
                <a:solidFill>
                  <a:srgbClr val="003963"/>
                </a:solidFill>
                <a:latin typeface="Segoe UI"/>
              </a:rPr>
              <a:t>Software Defined Networking (COMS 6998-10) </a:t>
            </a:r>
            <a:endParaRPr lang="en-GB" dirty="0">
              <a:solidFill>
                <a:srgbClr val="003963"/>
              </a:solidFill>
              <a:latin typeface="Segoe UI"/>
            </a:endParaRPr>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solidFill>
                  <a:srgbClr val="003963"/>
                </a:solidFill>
                <a:latin typeface="Segoe UI"/>
              </a:rPr>
              <a:pPr/>
              <a:t>‹#›</a:t>
            </a:fld>
            <a:endParaRPr lang="en-GB">
              <a:solidFill>
                <a:srgbClr val="003963"/>
              </a:solidFill>
              <a:latin typeface="Segoe UI"/>
            </a:endParaRPr>
          </a:p>
        </p:txBody>
      </p:sp>
    </p:spTree>
    <p:extLst>
      <p:ext uri="{BB962C8B-B14F-4D97-AF65-F5344CB8AC3E}">
        <p14:creationId xmlns:p14="http://schemas.microsoft.com/office/powerpoint/2010/main" val="18653552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9"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12/8/14</a:t>
            </a:r>
            <a:endParaRPr lang="en-US"/>
          </a:p>
        </p:txBody>
      </p:sp>
      <p:sp>
        <p:nvSpPr>
          <p:cNvPr id="8" name="Footer Placeholder 7"/>
          <p:cNvSpPr>
            <a:spLocks noGrp="1"/>
          </p:cNvSpPr>
          <p:nvPr>
            <p:ph type="ftr" sz="quarter" idx="11"/>
          </p:nvPr>
        </p:nvSpPr>
        <p:spPr/>
        <p:txBody>
          <a:bodyPr/>
          <a:lstStyle/>
          <a:p>
            <a:r>
              <a:rPr lang="en-US" smtClean="0"/>
              <a:t>Software Defined Networking (COMS 6998-10) </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12/8/14</a:t>
            </a:r>
            <a:endParaRPr lang="en-US"/>
          </a:p>
        </p:txBody>
      </p:sp>
      <p:sp>
        <p:nvSpPr>
          <p:cNvPr id="4" name="Footer Placeholder 3"/>
          <p:cNvSpPr>
            <a:spLocks noGrp="1"/>
          </p:cNvSpPr>
          <p:nvPr>
            <p:ph type="ftr" sz="quarter" idx="11"/>
          </p:nvPr>
        </p:nvSpPr>
        <p:spPr>
          <a:xfrm>
            <a:off x="2743200" y="6324600"/>
            <a:ext cx="3886200" cy="396877"/>
          </a:xfrm>
        </p:spPr>
        <p:txBody>
          <a:bodyPr/>
          <a:lstStyle/>
          <a:p>
            <a:r>
              <a:rPr lang="en-US" smtClean="0"/>
              <a:t>Software Defined Networking (COMS 6998-10) </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12/8/14</a:t>
            </a:r>
            <a:endParaRPr lang="en-US"/>
          </a:p>
        </p:txBody>
      </p:sp>
      <p:sp>
        <p:nvSpPr>
          <p:cNvPr id="3" name="Footer Placeholder 2"/>
          <p:cNvSpPr>
            <a:spLocks noGrp="1"/>
          </p:cNvSpPr>
          <p:nvPr>
            <p:ph type="ftr" sz="quarter" idx="11"/>
          </p:nvPr>
        </p:nvSpPr>
        <p:spPr/>
        <p:txBody>
          <a:bodyPr/>
          <a:lstStyle/>
          <a:p>
            <a:r>
              <a:rPr lang="en-US" smtClean="0"/>
              <a:t>Software Defined Networking (COMS 6998-10) </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12/8/14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3"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49"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12/8/14</a:t>
            </a:r>
            <a:endParaRPr lang="en-US"/>
          </a:p>
        </p:txBody>
      </p:sp>
      <p:sp>
        <p:nvSpPr>
          <p:cNvPr id="6" name="Footer Placeholder 5"/>
          <p:cNvSpPr>
            <a:spLocks noGrp="1"/>
          </p:cNvSpPr>
          <p:nvPr>
            <p:ph type="ftr" sz="quarter" idx="11"/>
          </p:nvPr>
        </p:nvSpPr>
        <p:spPr/>
        <p:txBody>
          <a:bodyPr/>
          <a:lstStyle/>
          <a:p>
            <a:r>
              <a:rPr lang="en-US" smtClean="0"/>
              <a:t>Software Defined Networking (COMS 6998-10) </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20" Type="http://schemas.openxmlformats.org/officeDocument/2006/relationships/slideLayout" Target="../slideLayouts/slideLayout42.xml"/><Relationship Id="rId21" Type="http://schemas.openxmlformats.org/officeDocument/2006/relationships/slideLayout" Target="../slideLayouts/slideLayout43.xml"/><Relationship Id="rId22" Type="http://schemas.openxmlformats.org/officeDocument/2006/relationships/theme" Target="../theme/theme3.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slideLayout" Target="../slideLayouts/slideLayout4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theme" Target="../theme/theme4.xml"/><Relationship Id="rId1" Type="http://schemas.openxmlformats.org/officeDocument/2006/relationships/slideLayout" Target="../slideLayouts/slideLayout44.xml"/><Relationship Id="rId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29" tIns="45715" rIns="91429"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2"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r>
              <a:rPr lang="en-US" dirty="0" smtClean="0"/>
              <a:t>12/8/14</a:t>
            </a:r>
            <a:endParaRPr lang="en-US" dirty="0"/>
          </a:p>
        </p:txBody>
      </p:sp>
      <p:sp>
        <p:nvSpPr>
          <p:cNvPr id="5" name="Footer Placeholder 4"/>
          <p:cNvSpPr>
            <a:spLocks noGrp="1"/>
          </p:cNvSpPr>
          <p:nvPr>
            <p:ph type="ftr" sz="quarter" idx="3"/>
          </p:nvPr>
        </p:nvSpPr>
        <p:spPr>
          <a:xfrm>
            <a:off x="3124200" y="6324601"/>
            <a:ext cx="3505200" cy="396876"/>
          </a:xfrm>
          <a:prstGeom prst="rect">
            <a:avLst/>
          </a:prstGeom>
        </p:spPr>
        <p:txBody>
          <a:bodyPr vert="horz" lIns="91429" tIns="45715" rIns="91429" bIns="45715" rtlCol="0" anchor="ctr"/>
          <a:lstStyle>
            <a:lvl1pPr algn="ctr">
              <a:defRPr sz="1200">
                <a:solidFill>
                  <a:schemeClr val="tx1">
                    <a:tint val="75000"/>
                  </a:schemeClr>
                </a:solidFill>
              </a:defRPr>
            </a:lvl1pPr>
          </a:lstStyle>
          <a:p>
            <a:r>
              <a:rPr lang="en-US" smtClean="0"/>
              <a:t>Software Defined Networking (COMS 6998-10) </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
        <p:nvSpPr>
          <p:cNvPr id="7"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296"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5"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5"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3"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5"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8229600" cy="5410200"/>
          </a:xfrm>
          <a:prstGeom prst="rect">
            <a:avLst/>
          </a:prstGeom>
        </p:spPr>
        <p:txBody>
          <a:bodyPr vert="horz" lIns="91440" tIns="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3124200" y="6324600"/>
            <a:ext cx="3124200" cy="396877"/>
          </a:xfrm>
          <a:prstGeom prst="rect">
            <a:avLst/>
          </a:prstGeom>
        </p:spPr>
        <p:txBody>
          <a:bodyPr vert="horz" lIns="91440" tIns="45720" rIns="91440" bIns="45720" rtlCol="0" anchor="ctr"/>
          <a:lstStyle>
            <a:lvl1pPr marL="0" marR="0" indent="0" algn="ctr" defTabSz="914296"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US" dirty="0" smtClean="0">
                <a:solidFill>
                  <a:prstClr val="black">
                    <a:tint val="75000"/>
                  </a:prstClr>
                </a:solidFill>
                <a:latin typeface="+mn-lt"/>
              </a:rPr>
              <a:t>Software Defined Networking (COMS 6998-10) </a:t>
            </a:r>
            <a:endParaRPr lang="en-US" dirty="0">
              <a:solidFill>
                <a:prstClr val="black">
                  <a:tint val="75000"/>
                </a:prstClr>
              </a:solidFill>
              <a:latin typeface="+mn-lt"/>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3D3326C-63B1-4E2D-BD63-D804046D978B}" type="slidenum">
              <a:rPr lang="en-US" smtClean="0">
                <a:solidFill>
                  <a:srgbClr val="1010A0">
                    <a:tint val="75000"/>
                  </a:srgbClr>
                </a:solidFill>
                <a:latin typeface="Calibri"/>
              </a:rPr>
              <a:pPr defTabSz="914400"/>
              <a:t>‹#›</a:t>
            </a:fld>
            <a:endParaRPr lang="en-US" dirty="0">
              <a:solidFill>
                <a:srgbClr val="1010A0">
                  <a:tint val="75000"/>
                </a:srgbClr>
              </a:solidFill>
              <a:latin typeface="Calibri"/>
            </a:endParaRPr>
          </a:p>
        </p:txBody>
      </p:sp>
    </p:spTree>
    <p:extLst>
      <p:ext uri="{BB962C8B-B14F-4D97-AF65-F5344CB8AC3E}">
        <p14:creationId xmlns:p14="http://schemas.microsoft.com/office/powerpoint/2010/main" val="8440755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403225" indent="-284163" algn="l" defTabSz="914400" rtl="0" eaLnBrk="1" latinLnBrk="0" hangingPunct="1">
        <a:spcBef>
          <a:spcPct val="20000"/>
        </a:spcBef>
        <a:buClr>
          <a:srgbClr val="1010A0"/>
        </a:buClr>
        <a:buSzPct val="60000"/>
        <a:buFont typeface="Arial" pitchFamily="34" charset="0"/>
        <a:buChar char="►"/>
        <a:defRPr sz="2400" kern="1200">
          <a:solidFill>
            <a:schemeClr val="bg2">
              <a:lumMod val="10000"/>
            </a:schemeClr>
          </a:solidFill>
          <a:latin typeface="+mn-lt"/>
          <a:ea typeface="+mn-ea"/>
          <a:cs typeface="+mn-cs"/>
        </a:defRPr>
      </a:lvl2pPr>
      <a:lvl3pPr marL="631825" indent="-228600" algn="l" defTabSz="914400" rtl="0" eaLnBrk="1" latinLnBrk="0" hangingPunct="1">
        <a:spcBef>
          <a:spcPct val="20000"/>
        </a:spcBef>
        <a:buClr>
          <a:schemeClr val="tx1"/>
        </a:buClr>
        <a:buSzPct val="55000"/>
        <a:buFont typeface="Arial" pitchFamily="34" charset="0"/>
        <a:buChar char="►"/>
        <a:defRPr sz="2200" kern="1200">
          <a:solidFill>
            <a:schemeClr val="bg2">
              <a:lumMod val="10000"/>
            </a:schemeClr>
          </a:solidFill>
          <a:latin typeface="+mn-lt"/>
          <a:ea typeface="+mn-ea"/>
          <a:cs typeface="+mn-cs"/>
        </a:defRPr>
      </a:lvl3pPr>
      <a:lvl4pPr marL="860425" indent="-228600" algn="l" defTabSz="914400" rtl="0" eaLnBrk="1" latinLnBrk="0" hangingPunct="1">
        <a:spcBef>
          <a:spcPct val="20000"/>
        </a:spcBef>
        <a:buFont typeface="Arial" pitchFamily="34" charset="0"/>
        <a:buChar char="–"/>
        <a:defRPr sz="22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696" y="291105"/>
            <a:ext cx="874188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01931" y="1189178"/>
            <a:ext cx="8740140" cy="1691326"/>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230679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685845" rtl="0" eaLnBrk="1" latinLnBrk="0" hangingPunct="1">
        <a:lnSpc>
          <a:spcPct val="90000"/>
        </a:lnSpc>
        <a:spcBef>
          <a:spcPct val="0"/>
        </a:spcBef>
        <a:buNone/>
        <a:defRPr lang="en-US" sz="3971"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34" marR="0" indent="-252134" algn="l" defTabSz="685845" rtl="0" eaLnBrk="1" fontAlgn="auto" latinLnBrk="0" hangingPunct="1">
        <a:lnSpc>
          <a:spcPct val="90000"/>
        </a:lnSpc>
        <a:spcBef>
          <a:spcPct val="20000"/>
        </a:spcBef>
        <a:spcAft>
          <a:spcPts val="0"/>
        </a:spcAft>
        <a:buClrTx/>
        <a:buSzPct val="90000"/>
        <a:buFont typeface="Arial" pitchFamily="34" charset="0"/>
        <a:buChar char="•"/>
        <a:tabLst/>
        <a:defRPr sz="2941" kern="1200" spc="0" baseline="0">
          <a:gradFill>
            <a:gsLst>
              <a:gs pos="1250">
                <a:schemeClr val="tx1"/>
              </a:gs>
              <a:gs pos="100000">
                <a:schemeClr val="tx1"/>
              </a:gs>
            </a:gsLst>
            <a:lin ang="5400000" scaled="0"/>
          </a:gradFill>
          <a:latin typeface="+mj-lt"/>
          <a:ea typeface="+mn-ea"/>
          <a:cs typeface="+mn-cs"/>
        </a:defRPr>
      </a:lvl1pPr>
      <a:lvl2pPr marL="429562" marR="0" indent="-177428" algn="l" defTabSz="685845"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314"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75640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4pPr>
      <a:lvl5pPr marL="924493" marR="0" indent="-168090" algn="l" defTabSz="685845"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452879"/>
            <a:ext cx="8363938" cy="578363"/>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447803"/>
            <a:ext cx="8366320" cy="1495025"/>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342991" y="6406271"/>
            <a:ext cx="1600617" cy="273844"/>
          </a:xfrm>
          <a:prstGeom prst="rect">
            <a:avLst/>
          </a:prstGeom>
        </p:spPr>
        <p:txBody>
          <a:bodyPr vert="horz" lIns="68589" tIns="34295" rIns="68589" bIns="34295" rtlCol="0" anchor="ctr"/>
          <a:lstStyle>
            <a:lvl1pPr algn="l">
              <a:defRPr sz="900">
                <a:solidFill>
                  <a:schemeClr val="tx1"/>
                </a:solidFill>
              </a:defRPr>
            </a:lvl1pPr>
          </a:lstStyle>
          <a:p>
            <a:pPr defTabSz="685864"/>
            <a:r>
              <a:rPr lang="en-US" smtClean="0">
                <a:solidFill>
                  <a:srgbClr val="003963"/>
                </a:solidFill>
                <a:latin typeface="Segoe UI"/>
              </a:rPr>
              <a:t>12/8/14</a:t>
            </a:r>
            <a:endParaRPr lang="en-GB" dirty="0">
              <a:solidFill>
                <a:srgbClr val="003963"/>
              </a:solidFill>
              <a:latin typeface="Segoe UI"/>
            </a:endParaRPr>
          </a:p>
        </p:txBody>
      </p:sp>
      <p:sp>
        <p:nvSpPr>
          <p:cNvPr id="7" name="Footer Placeholder 4"/>
          <p:cNvSpPr>
            <a:spLocks noGrp="1"/>
          </p:cNvSpPr>
          <p:nvPr>
            <p:ph type="ftr" sz="quarter" idx="3"/>
          </p:nvPr>
        </p:nvSpPr>
        <p:spPr>
          <a:xfrm>
            <a:off x="2343760" y="6406271"/>
            <a:ext cx="4418954" cy="273844"/>
          </a:xfrm>
          <a:prstGeom prst="rect">
            <a:avLst/>
          </a:prstGeom>
        </p:spPr>
        <p:txBody>
          <a:bodyPr vert="horz" lIns="68589" tIns="34295" rIns="68589" bIns="34295" rtlCol="0" anchor="ctr"/>
          <a:lstStyle>
            <a:lvl1pPr algn="ctr">
              <a:defRPr sz="900">
                <a:solidFill>
                  <a:schemeClr val="tx1"/>
                </a:solidFill>
              </a:defRPr>
            </a:lvl1pPr>
          </a:lstStyle>
          <a:p>
            <a:pPr defTabSz="685864"/>
            <a:r>
              <a:rPr lang="en-GB" smtClean="0">
                <a:solidFill>
                  <a:srgbClr val="003963"/>
                </a:solidFill>
                <a:latin typeface="Segoe UI"/>
              </a:rPr>
              <a:t>Software Defined Networking (COMS 6998-10) </a:t>
            </a:r>
            <a:endParaRPr lang="en-GB" dirty="0">
              <a:solidFill>
                <a:srgbClr val="003963"/>
              </a:solidFill>
              <a:latin typeface="Segoe UI"/>
            </a:endParaRPr>
          </a:p>
        </p:txBody>
      </p:sp>
      <p:sp>
        <p:nvSpPr>
          <p:cNvPr id="8" name="Slide Number Placeholder 5"/>
          <p:cNvSpPr>
            <a:spLocks noGrp="1"/>
          </p:cNvSpPr>
          <p:nvPr>
            <p:ph type="sldNum" sz="quarter" idx="4"/>
          </p:nvPr>
        </p:nvSpPr>
        <p:spPr>
          <a:xfrm>
            <a:off x="7152761" y="6406271"/>
            <a:ext cx="1600617" cy="273844"/>
          </a:xfrm>
          <a:prstGeom prst="rect">
            <a:avLst/>
          </a:prstGeom>
        </p:spPr>
        <p:txBody>
          <a:bodyPr vert="horz" lIns="68589" tIns="34295" rIns="68589" bIns="34295" rtlCol="0" anchor="ctr"/>
          <a:lstStyle>
            <a:lvl1pPr algn="r">
              <a:defRPr sz="900">
                <a:solidFill>
                  <a:schemeClr val="tx1"/>
                </a:solidFill>
              </a:defRPr>
            </a:lvl1pPr>
          </a:lstStyle>
          <a:p>
            <a:pPr defTabSz="685864"/>
            <a:fld id="{66F9B19E-23E9-4120-A06C-57F6EDB783B3}" type="slidenum">
              <a:rPr lang="en-GB" smtClean="0">
                <a:solidFill>
                  <a:srgbClr val="003963"/>
                </a:solidFill>
                <a:latin typeface="Segoe UI"/>
              </a:rPr>
              <a:pPr defTabSz="685864"/>
              <a:t>‹#›</a:t>
            </a:fld>
            <a:endParaRPr lang="en-GB">
              <a:solidFill>
                <a:srgbClr val="003963"/>
              </a:solidFill>
              <a:latin typeface="Segoe UI"/>
            </a:endParaRPr>
          </a:p>
        </p:txBody>
      </p:sp>
    </p:spTree>
    <p:extLst>
      <p:ext uri="{BB962C8B-B14F-4D97-AF65-F5344CB8AC3E}">
        <p14:creationId xmlns:p14="http://schemas.microsoft.com/office/powerpoint/2010/main" val="71983537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685864"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828" marR="0" indent="-254828" algn="l" defTabSz="685864"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800" kern="1200" spc="0" baseline="0">
          <a:solidFill>
            <a:schemeClr val="tx2"/>
          </a:soli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solidFill>
            <a:schemeClr val="tx2"/>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3.xml"/><Relationship Id="rId3"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0.xml"/><Relationship Id="rId5" Type="http://schemas.openxmlformats.org/officeDocument/2006/relationships/oleObject" Target="../embeddings/Microsoft_Visio_2003-2010_Drawing111111111.vsd"/><Relationship Id="rId6"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Visio_2003-2010_Drawing222222222.vsd"/><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3.xml"/><Relationship Id="rId3"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3.xml"/><Relationship Id="rId3"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3.xml"/><Relationship Id="rId3"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13.xml"/><Relationship Id="rId3"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13.xml"/><Relationship Id="rId3"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3.xml"/><Relationship Id="rId3"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23.xml"/><Relationship Id="rId5" Type="http://schemas.openxmlformats.org/officeDocument/2006/relationships/oleObject" Target="../embeddings/Microsoft_Visio_2003-2010_Drawing333333333.vsd"/><Relationship Id="rId6"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tags" Target="../tags/tag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3.xml"/><Relationship Id="rId3"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6.png"/><Relationship Id="rId1" Type="http://schemas.openxmlformats.org/officeDocument/2006/relationships/tags" Target="../tags/tag14.xml"/><Relationship Id="rId2"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jpeg"/><Relationship Id="rId15" Type="http://schemas.openxmlformats.org/officeDocument/2006/relationships/image" Target="../media/image18.png"/><Relationship Id="rId1" Type="http://schemas.openxmlformats.org/officeDocument/2006/relationships/tags" Target="../tags/tag15.xml"/><Relationship Id="rId2" Type="http://schemas.openxmlformats.org/officeDocument/2006/relationships/tags" Target="../tags/tag16.xml"/><Relationship Id="rId3" Type="http://schemas.openxmlformats.org/officeDocument/2006/relationships/tags" Target="../tags/tag17.xml"/><Relationship Id="rId4" Type="http://schemas.openxmlformats.org/officeDocument/2006/relationships/slideLayout" Target="../slideLayouts/slideLayout17.xml"/><Relationship Id="rId5" Type="http://schemas.openxmlformats.org/officeDocument/2006/relationships/notesSlide" Target="../notesSlides/notesSlide32.xml"/><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3.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emf"/><Relationship Id="rId1" Type="http://schemas.openxmlformats.org/officeDocument/2006/relationships/tags" Target="../tags/tag2.x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3.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2"/>
            <a:ext cx="7772400" cy="1695450"/>
          </a:xfrm>
        </p:spPr>
        <p:txBody>
          <a:bodyPr>
            <a:normAutofit/>
          </a:bodyPr>
          <a:lstStyle/>
          <a:p>
            <a:pPr algn="l"/>
            <a:r>
              <a:rPr lang="en-US" dirty="0"/>
              <a:t>Software Defined Networking</a:t>
            </a:r>
            <a:br>
              <a:rPr lang="en-US" dirty="0"/>
            </a:br>
            <a:r>
              <a:rPr lang="en-US" dirty="0"/>
              <a:t>COMS 6998</a:t>
            </a:r>
            <a:r>
              <a:rPr lang="en-US" dirty="0" smtClean="0"/>
              <a:t>-10, </a:t>
            </a:r>
            <a:r>
              <a:rPr lang="en-US" dirty="0"/>
              <a:t>Fall </a:t>
            </a:r>
            <a:r>
              <a:rPr lang="en-US" dirty="0" smtClean="0"/>
              <a:t>2014</a:t>
            </a:r>
            <a:endParaRPr lang="en-US" dirty="0"/>
          </a:p>
        </p:txBody>
      </p:sp>
      <p:sp>
        <p:nvSpPr>
          <p:cNvPr id="3" name="Subtitle 2"/>
          <p:cNvSpPr>
            <a:spLocks noGrp="1"/>
          </p:cNvSpPr>
          <p:nvPr>
            <p:ph type="subTitle" idx="1"/>
          </p:nvPr>
        </p:nvSpPr>
        <p:spPr>
          <a:xfrm>
            <a:off x="609601" y="3352801"/>
            <a:ext cx="8153400" cy="2438400"/>
          </a:xfrm>
        </p:spPr>
        <p:txBody>
          <a:bodyPr>
            <a:noAutofit/>
          </a:bodyPr>
          <a:lstStyle/>
          <a:p>
            <a:pPr algn="r"/>
            <a:r>
              <a:rPr lang="en-US" sz="3400" dirty="0">
                <a:solidFill>
                  <a:schemeClr val="tx1"/>
                </a:solidFill>
              </a:rPr>
              <a:t>Instructor: Li Erran Li (</a:t>
            </a:r>
            <a:r>
              <a:rPr lang="en-US" sz="3400" dirty="0" err="1">
                <a:solidFill>
                  <a:srgbClr val="9F8540"/>
                </a:solidFill>
              </a:rPr>
              <a:t>lierranli@cs.columbia.edu</a:t>
            </a:r>
            <a:r>
              <a:rPr lang="en-US" sz="3400" dirty="0">
                <a:solidFill>
                  <a:schemeClr val="tx1"/>
                </a:solidFill>
              </a:rPr>
              <a:t>)</a:t>
            </a:r>
          </a:p>
          <a:p>
            <a:pPr lvl="0" algn="r"/>
            <a:r>
              <a:rPr lang="en-US" sz="3400" dirty="0">
                <a:solidFill>
                  <a:srgbClr val="9F8540"/>
                </a:solidFill>
                <a:hlinkClick r:id="rId3"/>
              </a:rPr>
              <a:t>http://www.cs.columbia.edu/~lierranli/coms6998</a:t>
            </a:r>
            <a:r>
              <a:rPr lang="en-US" sz="3400" dirty="0" smtClean="0">
                <a:solidFill>
                  <a:srgbClr val="9F8540"/>
                </a:solidFill>
                <a:hlinkClick r:id="rId3"/>
              </a:rPr>
              <a:t>-10SDNFall2014/</a:t>
            </a:r>
            <a:endParaRPr lang="en-US" sz="3400" dirty="0" smtClean="0">
              <a:solidFill>
                <a:srgbClr val="9F8540"/>
              </a:solidFill>
            </a:endParaRPr>
          </a:p>
          <a:p>
            <a:pPr algn="r"/>
            <a:r>
              <a:rPr lang="en-US" sz="3400" dirty="0" smtClean="0">
                <a:solidFill>
                  <a:schemeClr val="tx1"/>
                </a:solidFill>
              </a:rPr>
              <a:t>12/8/2014</a:t>
            </a:r>
            <a:r>
              <a:rPr lang="en-US" sz="3400" dirty="0">
                <a:solidFill>
                  <a:schemeClr val="tx1"/>
                </a:solidFill>
              </a:rPr>
              <a:t> </a:t>
            </a:r>
            <a:r>
              <a:rPr lang="en-US" sz="3400" dirty="0" smtClean="0">
                <a:solidFill>
                  <a:schemeClr val="tx1"/>
                </a:solidFill>
              </a:rPr>
              <a:t>SDN Storage</a:t>
            </a:r>
            <a:endParaRPr lang="en-US" sz="3400" dirty="0">
              <a:solidFill>
                <a:srgbClr val="9F854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IOFlow API: programming data plane queues</a:t>
            </a:r>
            <a:endParaRPr lang="en-GB" dirty="0"/>
          </a:p>
        </p:txBody>
      </p:sp>
      <p:sp>
        <p:nvSpPr>
          <p:cNvPr id="53" name="Text Placeholder 2"/>
          <p:cNvSpPr>
            <a:spLocks noGrp="1"/>
          </p:cNvSpPr>
          <p:nvPr>
            <p:ph type="body" sz="quarter" idx="4294967295"/>
          </p:nvPr>
        </p:nvSpPr>
        <p:spPr>
          <a:xfrm>
            <a:off x="389436" y="1092200"/>
            <a:ext cx="8363938" cy="5293757"/>
          </a:xfrm>
          <a:prstGeom prst="rect">
            <a:avLst/>
          </a:prstGeom>
        </p:spPr>
        <p:txBody>
          <a:bodyPr>
            <a:normAutofit/>
          </a:bodyPr>
          <a:lstStyle/>
          <a:p>
            <a:pPr marL="119062" lvl="1" indent="0">
              <a:buNone/>
              <a:defRPr/>
            </a:pPr>
            <a:endParaRPr lang="en-GB" dirty="0" smtClean="0">
              <a:solidFill>
                <a:srgbClr val="000000"/>
              </a:solidFill>
            </a:endParaRPr>
          </a:p>
          <a:p>
            <a:pPr marL="119062" lvl="1" indent="0">
              <a:buNone/>
              <a:defRPr/>
            </a:pPr>
            <a:r>
              <a:rPr lang="en-GB" dirty="0" smtClean="0">
                <a:solidFill>
                  <a:srgbClr val="000000"/>
                </a:solidFill>
              </a:rPr>
              <a:t>1. Classification [IO Header -&gt; </a:t>
            </a:r>
            <a:r>
              <a:rPr lang="en-GB" i="1" dirty="0" smtClean="0">
                <a:solidFill>
                  <a:srgbClr val="000000"/>
                </a:solidFill>
              </a:rPr>
              <a:t>Queue</a:t>
            </a:r>
            <a:r>
              <a:rPr lang="en-GB" dirty="0" smtClean="0">
                <a:solidFill>
                  <a:srgbClr val="000000"/>
                </a:solidFill>
              </a:rPr>
              <a:t>]</a:t>
            </a:r>
          </a:p>
          <a:p>
            <a:pPr marL="119062" lvl="1" indent="0">
              <a:buNone/>
              <a:defRPr/>
            </a:pPr>
            <a:r>
              <a:rPr lang="en-GB" dirty="0" smtClean="0">
                <a:solidFill>
                  <a:srgbClr val="000000"/>
                </a:solidFill>
              </a:rPr>
              <a:t>2. Queue servicing [Queue -&gt; </a:t>
            </a:r>
            <a:r>
              <a:rPr lang="en-GB" i="1" dirty="0" smtClean="0">
                <a:solidFill>
                  <a:srgbClr val="000000"/>
                </a:solidFill>
              </a:rPr>
              <a:t>&lt;token rate, priority, queue size&gt;</a:t>
            </a:r>
            <a:r>
              <a:rPr lang="en-GB" dirty="0" smtClean="0">
                <a:solidFill>
                  <a:srgbClr val="000000"/>
                </a:solidFill>
              </a:rPr>
              <a:t>]</a:t>
            </a:r>
          </a:p>
          <a:p>
            <a:pPr marL="119062" lvl="1" indent="0">
              <a:buNone/>
              <a:defRPr/>
            </a:pPr>
            <a:r>
              <a:rPr lang="en-GB" dirty="0" smtClean="0">
                <a:solidFill>
                  <a:srgbClr val="000000"/>
                </a:solidFill>
              </a:rPr>
              <a:t>3</a:t>
            </a:r>
            <a:r>
              <a:rPr lang="en-GB" dirty="0">
                <a:solidFill>
                  <a:srgbClr val="000000"/>
                </a:solidFill>
              </a:rPr>
              <a:t>. </a:t>
            </a:r>
            <a:r>
              <a:rPr lang="en-GB" dirty="0" smtClean="0">
                <a:solidFill>
                  <a:srgbClr val="000000"/>
                </a:solidFill>
              </a:rPr>
              <a:t>Routing [Queue -&gt; </a:t>
            </a:r>
            <a:r>
              <a:rPr lang="en-GB" i="1" dirty="0" smtClean="0">
                <a:solidFill>
                  <a:srgbClr val="000000"/>
                </a:solidFill>
              </a:rPr>
              <a:t>Next-hop</a:t>
            </a:r>
            <a:r>
              <a:rPr lang="en-GB" dirty="0" smtClean="0">
                <a:solidFill>
                  <a:srgbClr val="000000"/>
                </a:solidFill>
              </a:rPr>
              <a:t>]</a:t>
            </a:r>
            <a:endParaRPr lang="en-GB" dirty="0">
              <a:solidFill>
                <a:srgbClr val="000000"/>
              </a:solidFill>
            </a:endParaRPr>
          </a:p>
          <a:p>
            <a:pPr marL="119062" lvl="1" indent="0">
              <a:buNone/>
              <a:defRPr/>
            </a:pPr>
            <a:endParaRPr lang="en-GB" dirty="0" smtClean="0">
              <a:solidFill>
                <a:srgbClr val="000000"/>
              </a:solidFill>
            </a:endParaRPr>
          </a:p>
          <a:p>
            <a:pPr marL="119062" lvl="1" indent="0">
              <a:buNone/>
              <a:defRPr/>
            </a:pPr>
            <a:endParaRPr lang="en-GB" sz="800" dirty="0" smtClean="0"/>
          </a:p>
        </p:txBody>
      </p:sp>
      <p:sp>
        <p:nvSpPr>
          <p:cNvPr id="141" name="Rectangle 140"/>
          <p:cNvSpPr/>
          <p:nvPr/>
        </p:nvSpPr>
        <p:spPr bwMode="auto">
          <a:xfrm>
            <a:off x="1643714" y="4349543"/>
            <a:ext cx="1638345" cy="173775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nvGrpSpPr>
          <p:cNvPr id="142" name="Group 141"/>
          <p:cNvGrpSpPr/>
          <p:nvPr/>
        </p:nvGrpSpPr>
        <p:grpSpPr>
          <a:xfrm>
            <a:off x="404145" y="5034966"/>
            <a:ext cx="1222873" cy="470055"/>
            <a:chOff x="762000" y="4076415"/>
            <a:chExt cx="1222873" cy="352541"/>
          </a:xfrm>
        </p:grpSpPr>
        <p:cxnSp>
          <p:nvCxnSpPr>
            <p:cNvPr id="143" name="Straight Connector 142"/>
            <p:cNvCxnSpPr/>
            <p:nvPr/>
          </p:nvCxnSpPr>
          <p:spPr>
            <a:xfrm>
              <a:off x="938034" y="4076415"/>
              <a:ext cx="1046839"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984871" y="407641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762000" y="4428955"/>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bwMode="auto">
            <a:xfrm>
              <a:off x="1716850" y="4125334"/>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47" name="Rectangle 146"/>
            <p:cNvSpPr/>
            <p:nvPr/>
          </p:nvSpPr>
          <p:spPr bwMode="auto">
            <a:xfrm>
              <a:off x="1491661" y="4126445"/>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48" name="Rectangle 147"/>
            <p:cNvSpPr/>
            <p:nvPr/>
          </p:nvSpPr>
          <p:spPr bwMode="auto">
            <a:xfrm>
              <a:off x="1271964" y="4124644"/>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49" name="Rectangle 148"/>
            <p:cNvSpPr/>
            <p:nvPr/>
          </p:nvSpPr>
          <p:spPr bwMode="auto">
            <a:xfrm>
              <a:off x="1041751" y="4124644"/>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150" name="Group 149"/>
          <p:cNvGrpSpPr/>
          <p:nvPr/>
        </p:nvGrpSpPr>
        <p:grpSpPr>
          <a:xfrm>
            <a:off x="1896067" y="5505019"/>
            <a:ext cx="1222873" cy="470055"/>
            <a:chOff x="7411223" y="2742200"/>
            <a:chExt cx="1222873" cy="352541"/>
          </a:xfrm>
        </p:grpSpPr>
        <p:cxnSp>
          <p:nvCxnSpPr>
            <p:cNvPr id="151" name="Straight Connector 150"/>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bwMode="auto">
            <a:xfrm>
              <a:off x="8366073" y="279111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5" name="Rectangle 154"/>
            <p:cNvSpPr/>
            <p:nvPr/>
          </p:nvSpPr>
          <p:spPr bwMode="auto">
            <a:xfrm>
              <a:off x="8140884" y="27922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6" name="Rectangle 155"/>
            <p:cNvSpPr/>
            <p:nvPr/>
          </p:nvSpPr>
          <p:spPr bwMode="auto">
            <a:xfrm>
              <a:off x="7921187"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7" name="Rectangle 156"/>
            <p:cNvSpPr/>
            <p:nvPr/>
          </p:nvSpPr>
          <p:spPr bwMode="auto">
            <a:xfrm>
              <a:off x="7690974"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158" name="TextBox 157"/>
          <p:cNvSpPr txBox="1"/>
          <p:nvPr/>
        </p:nvSpPr>
        <p:spPr>
          <a:xfrm rot="5400000">
            <a:off x="2517418" y="4956095"/>
            <a:ext cx="389580" cy="677108"/>
          </a:xfrm>
          <a:prstGeom prst="rect">
            <a:avLst/>
          </a:prstGeom>
          <a:noFill/>
        </p:spPr>
        <p:txBody>
          <a:bodyPr wrap="none" lIns="0" tIns="0" rIns="0" bIns="0" rtlCol="0">
            <a:spAutoFit/>
          </a:bodyPr>
          <a:lstStyle/>
          <a:p>
            <a:pPr defTabSz="914400"/>
            <a:r>
              <a:rPr lang="en-GB" sz="4400" dirty="0" smtClean="0">
                <a:gradFill>
                  <a:gsLst>
                    <a:gs pos="2917">
                      <a:srgbClr val="1010A0"/>
                    </a:gs>
                    <a:gs pos="30000">
                      <a:srgbClr val="1010A0"/>
                    </a:gs>
                  </a:gsLst>
                  <a:lin ang="5400000" scaled="0"/>
                </a:gradFill>
                <a:latin typeface="Calibri"/>
              </a:rPr>
              <a:t>…</a:t>
            </a:r>
          </a:p>
        </p:txBody>
      </p:sp>
      <p:cxnSp>
        <p:nvCxnSpPr>
          <p:cNvPr id="159" name="Straight Arrow Connector 158"/>
          <p:cNvCxnSpPr/>
          <p:nvPr/>
        </p:nvCxnSpPr>
        <p:spPr>
          <a:xfrm flipV="1">
            <a:off x="1601953" y="4613445"/>
            <a:ext cx="482286" cy="657043"/>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1601960" y="5270487"/>
            <a:ext cx="482287" cy="64268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36772" y="4141429"/>
            <a:ext cx="762053" cy="615553"/>
          </a:xfrm>
          <a:prstGeom prst="rect">
            <a:avLst/>
          </a:prstGeom>
          <a:noFill/>
        </p:spPr>
        <p:txBody>
          <a:bodyPr wrap="none" lIns="0" tIns="0" rIns="0" bIns="0" rtlCol="0">
            <a:spAutoFit/>
          </a:bodyPr>
          <a:lstStyle/>
          <a:p>
            <a:pPr algn="ctr" defTabSz="914400"/>
            <a:r>
              <a:rPr lang="en-GB" sz="2000" dirty="0" smtClean="0">
                <a:gradFill>
                  <a:gsLst>
                    <a:gs pos="2917">
                      <a:srgbClr val="1010A0"/>
                    </a:gs>
                    <a:gs pos="30000">
                      <a:srgbClr val="1010A0"/>
                    </a:gs>
                  </a:gsLst>
                  <a:lin ang="5400000" scaled="0"/>
                </a:gradFill>
                <a:latin typeface="Calibri"/>
              </a:rPr>
              <a:t>IO </a:t>
            </a:r>
          </a:p>
          <a:p>
            <a:pPr algn="ctr" defTabSz="914400"/>
            <a:r>
              <a:rPr lang="en-GB" sz="2000" dirty="0" smtClean="0">
                <a:gradFill>
                  <a:gsLst>
                    <a:gs pos="2917">
                      <a:srgbClr val="1010A0"/>
                    </a:gs>
                    <a:gs pos="30000">
                      <a:srgbClr val="1010A0"/>
                    </a:gs>
                  </a:gsLst>
                  <a:lin ang="5400000" scaled="0"/>
                </a:gradFill>
                <a:latin typeface="Calibri"/>
              </a:rPr>
              <a:t>Header</a:t>
            </a:r>
          </a:p>
        </p:txBody>
      </p:sp>
      <p:grpSp>
        <p:nvGrpSpPr>
          <p:cNvPr id="162" name="Group 161"/>
          <p:cNvGrpSpPr/>
          <p:nvPr/>
        </p:nvGrpSpPr>
        <p:grpSpPr>
          <a:xfrm>
            <a:off x="1887016" y="4515069"/>
            <a:ext cx="1222873" cy="470055"/>
            <a:chOff x="7411224" y="1767408"/>
            <a:chExt cx="1222873" cy="352541"/>
          </a:xfrm>
        </p:grpSpPr>
        <p:cxnSp>
          <p:nvCxnSpPr>
            <p:cNvPr id="163" name="Straight Connector 162"/>
            <p:cNvCxnSpPr/>
            <p:nvPr/>
          </p:nvCxnSpPr>
          <p:spPr>
            <a:xfrm>
              <a:off x="7411224" y="176740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7411224" y="211994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bwMode="auto">
            <a:xfrm>
              <a:off x="8366074" y="181632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67" name="Rectangle 166"/>
            <p:cNvSpPr/>
            <p:nvPr/>
          </p:nvSpPr>
          <p:spPr bwMode="auto">
            <a:xfrm>
              <a:off x="8140885" y="1817437"/>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68" name="Rectangle 167"/>
            <p:cNvSpPr/>
            <p:nvPr/>
          </p:nvSpPr>
          <p:spPr bwMode="auto">
            <a:xfrm>
              <a:off x="7921188" y="1815636"/>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69" name="Rectangle 168"/>
            <p:cNvSpPr/>
            <p:nvPr/>
          </p:nvSpPr>
          <p:spPr bwMode="auto">
            <a:xfrm>
              <a:off x="7690975" y="181563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70" name="Rectangle 169"/>
            <p:cNvSpPr/>
            <p:nvPr/>
          </p:nvSpPr>
          <p:spPr bwMode="auto">
            <a:xfrm>
              <a:off x="7923714" y="1816341"/>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cxnSp>
        <p:nvCxnSpPr>
          <p:cNvPr id="172" name="Straight Arrow Connector 171"/>
          <p:cNvCxnSpPr/>
          <p:nvPr/>
        </p:nvCxnSpPr>
        <p:spPr>
          <a:xfrm flipV="1">
            <a:off x="3134600" y="5734831"/>
            <a:ext cx="917323" cy="240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bwMode="auto">
          <a:xfrm>
            <a:off x="4046278" y="4349546"/>
            <a:ext cx="1638345" cy="1671289"/>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74" name="Rectangle 173"/>
          <p:cNvSpPr/>
          <p:nvPr/>
        </p:nvSpPr>
        <p:spPr bwMode="auto">
          <a:xfrm>
            <a:off x="6136795" y="4349543"/>
            <a:ext cx="1638345" cy="1737757"/>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nvGrpSpPr>
          <p:cNvPr id="193" name="Group 192"/>
          <p:cNvGrpSpPr/>
          <p:nvPr/>
        </p:nvGrpSpPr>
        <p:grpSpPr>
          <a:xfrm>
            <a:off x="6312533" y="5550782"/>
            <a:ext cx="1222873" cy="470055"/>
            <a:chOff x="7411223" y="2742200"/>
            <a:chExt cx="1222873" cy="352541"/>
          </a:xfrm>
        </p:grpSpPr>
        <p:cxnSp>
          <p:nvCxnSpPr>
            <p:cNvPr id="194" name="Straight Connector 193"/>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bwMode="auto">
            <a:xfrm>
              <a:off x="8366073" y="279111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98" name="Rectangle 197"/>
            <p:cNvSpPr/>
            <p:nvPr/>
          </p:nvSpPr>
          <p:spPr bwMode="auto">
            <a:xfrm>
              <a:off x="8140884" y="27922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99" name="Rectangle 198"/>
            <p:cNvSpPr/>
            <p:nvPr/>
          </p:nvSpPr>
          <p:spPr bwMode="auto">
            <a:xfrm>
              <a:off x="7921187"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00" name="Rectangle 199"/>
            <p:cNvSpPr/>
            <p:nvPr/>
          </p:nvSpPr>
          <p:spPr bwMode="auto">
            <a:xfrm>
              <a:off x="7690974" y="2790429"/>
              <a:ext cx="191069"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201" name="Group 200"/>
          <p:cNvGrpSpPr/>
          <p:nvPr/>
        </p:nvGrpSpPr>
        <p:grpSpPr>
          <a:xfrm>
            <a:off x="6303483" y="4560831"/>
            <a:ext cx="1222873" cy="470055"/>
            <a:chOff x="7411224" y="1767408"/>
            <a:chExt cx="1222873" cy="352541"/>
          </a:xfrm>
        </p:grpSpPr>
        <p:cxnSp>
          <p:nvCxnSpPr>
            <p:cNvPr id="202" name="Straight Connector 201"/>
            <p:cNvCxnSpPr/>
            <p:nvPr/>
          </p:nvCxnSpPr>
          <p:spPr>
            <a:xfrm>
              <a:off x="7411224" y="176740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7411224" y="211994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bwMode="auto">
            <a:xfrm>
              <a:off x="8366074" y="181632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06" name="Rectangle 205"/>
            <p:cNvSpPr/>
            <p:nvPr/>
          </p:nvSpPr>
          <p:spPr bwMode="auto">
            <a:xfrm>
              <a:off x="8140885" y="1817437"/>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07" name="Rectangle 206"/>
            <p:cNvSpPr/>
            <p:nvPr/>
          </p:nvSpPr>
          <p:spPr bwMode="auto">
            <a:xfrm>
              <a:off x="7921188" y="1815636"/>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08" name="Rectangle 207"/>
            <p:cNvSpPr/>
            <p:nvPr/>
          </p:nvSpPr>
          <p:spPr bwMode="auto">
            <a:xfrm>
              <a:off x="7690975" y="1815636"/>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09" name="Rectangle 208"/>
            <p:cNvSpPr/>
            <p:nvPr/>
          </p:nvSpPr>
          <p:spPr bwMode="auto">
            <a:xfrm>
              <a:off x="7923714" y="1816341"/>
              <a:ext cx="19106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210" name="TextBox 209"/>
          <p:cNvSpPr txBox="1"/>
          <p:nvPr/>
        </p:nvSpPr>
        <p:spPr>
          <a:xfrm rot="5400000">
            <a:off x="6927115" y="4961949"/>
            <a:ext cx="389580" cy="677108"/>
          </a:xfrm>
          <a:prstGeom prst="rect">
            <a:avLst/>
          </a:prstGeom>
          <a:noFill/>
        </p:spPr>
        <p:txBody>
          <a:bodyPr wrap="none" lIns="0" tIns="0" rIns="0" bIns="0" rtlCol="0">
            <a:spAutoFit/>
          </a:bodyPr>
          <a:lstStyle/>
          <a:p>
            <a:pPr defTabSz="914400"/>
            <a:r>
              <a:rPr lang="en-GB" sz="4400" dirty="0" smtClean="0">
                <a:gradFill>
                  <a:gsLst>
                    <a:gs pos="2917">
                      <a:srgbClr val="1010A0"/>
                    </a:gs>
                    <a:gs pos="30000">
                      <a:srgbClr val="1010A0"/>
                    </a:gs>
                  </a:gsLst>
                  <a:lin ang="5400000" scaled="0"/>
                </a:gradFill>
                <a:latin typeface="Calibri"/>
              </a:rPr>
              <a:t>…</a:t>
            </a:r>
          </a:p>
        </p:txBody>
      </p:sp>
      <p:cxnSp>
        <p:nvCxnSpPr>
          <p:cNvPr id="211" name="Straight Arrow Connector 210"/>
          <p:cNvCxnSpPr/>
          <p:nvPr/>
        </p:nvCxnSpPr>
        <p:spPr>
          <a:xfrm>
            <a:off x="5457168" y="4747692"/>
            <a:ext cx="679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5464210" y="5734831"/>
            <a:ext cx="672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109882" y="4116025"/>
            <a:ext cx="3026908" cy="631667"/>
            <a:chOff x="3467742" y="3387212"/>
            <a:chExt cx="3026908" cy="473750"/>
          </a:xfrm>
        </p:grpSpPr>
        <p:cxnSp>
          <p:nvCxnSpPr>
            <p:cNvPr id="213" name="Straight Connector 212"/>
            <p:cNvCxnSpPr/>
            <p:nvPr/>
          </p:nvCxnSpPr>
          <p:spPr>
            <a:xfrm>
              <a:off x="3467742" y="3860962"/>
              <a:ext cx="4946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3962400" y="3387212"/>
              <a:ext cx="0" cy="4737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3951116" y="3406262"/>
              <a:ext cx="2286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6248400" y="3387212"/>
              <a:ext cx="0" cy="359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6237116" y="3746991"/>
              <a:ext cx="2575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218" name="Straight Arrow Connector 217"/>
          <p:cNvCxnSpPr/>
          <p:nvPr/>
        </p:nvCxnSpPr>
        <p:spPr>
          <a:xfrm>
            <a:off x="7797570" y="4747692"/>
            <a:ext cx="679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7804612" y="5734831"/>
            <a:ext cx="672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rot="10800000">
            <a:off x="3474137" y="5178635"/>
            <a:ext cx="389530" cy="677108"/>
          </a:xfrm>
          <a:prstGeom prst="rect">
            <a:avLst/>
          </a:prstGeom>
          <a:noFill/>
        </p:spPr>
        <p:txBody>
          <a:bodyPr wrap="square" lIns="0" tIns="0" rIns="0" bIns="0" rtlCol="0">
            <a:spAutoFit/>
          </a:bodyPr>
          <a:lstStyle/>
          <a:p>
            <a:pPr defTabSz="914400"/>
            <a:r>
              <a:rPr lang="en-GB" sz="4400" dirty="0" smtClean="0">
                <a:gradFill>
                  <a:gsLst>
                    <a:gs pos="2917">
                      <a:srgbClr val="1010A0"/>
                    </a:gs>
                    <a:gs pos="30000">
                      <a:srgbClr val="1010A0"/>
                    </a:gs>
                  </a:gsLst>
                  <a:lin ang="5400000" scaled="0"/>
                </a:gradFill>
                <a:latin typeface="Calibri"/>
              </a:rPr>
              <a:t>…</a:t>
            </a:r>
          </a:p>
        </p:txBody>
      </p:sp>
      <p:sp>
        <p:nvSpPr>
          <p:cNvPr id="221" name="TextBox 220"/>
          <p:cNvSpPr txBox="1"/>
          <p:nvPr/>
        </p:nvSpPr>
        <p:spPr>
          <a:xfrm>
            <a:off x="4211542" y="4613447"/>
            <a:ext cx="1293744" cy="830997"/>
          </a:xfrm>
          <a:prstGeom prst="rect">
            <a:avLst/>
          </a:prstGeom>
          <a:noFill/>
        </p:spPr>
        <p:txBody>
          <a:bodyPr wrap="none" rtlCol="0">
            <a:spAutoFit/>
          </a:bodyPr>
          <a:lstStyle/>
          <a:p>
            <a:pPr defTabSz="914400"/>
            <a:r>
              <a:rPr lang="en-GB" sz="2400" dirty="0" smtClean="0">
                <a:solidFill>
                  <a:srgbClr val="1010A0"/>
                </a:solidFill>
                <a:latin typeface="Calibri"/>
              </a:rPr>
              <a:t>Malware </a:t>
            </a:r>
          </a:p>
          <a:p>
            <a:pPr defTabSz="914400"/>
            <a:r>
              <a:rPr lang="en-GB" sz="2400" dirty="0" smtClean="0">
                <a:solidFill>
                  <a:srgbClr val="1010A0"/>
                </a:solidFill>
                <a:latin typeface="Calibri"/>
              </a:rPr>
              <a:t>scanner</a:t>
            </a:r>
            <a:endParaRPr lang="en-GB" sz="2400" dirty="0">
              <a:solidFill>
                <a:srgbClr val="1010A0"/>
              </a:solidFill>
              <a:latin typeface="Calibri"/>
            </a:endParaRPr>
          </a:p>
        </p:txBody>
      </p:sp>
      <p:sp>
        <p:nvSpPr>
          <p:cNvPr id="3" name="Oval 2"/>
          <p:cNvSpPr/>
          <p:nvPr/>
        </p:nvSpPr>
        <p:spPr>
          <a:xfrm>
            <a:off x="2339240" y="1525372"/>
            <a:ext cx="1941832" cy="71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70" name="Oval 69"/>
          <p:cNvSpPr/>
          <p:nvPr/>
        </p:nvSpPr>
        <p:spPr>
          <a:xfrm>
            <a:off x="4046273" y="2089088"/>
            <a:ext cx="1941832" cy="71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10</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514600" y="6324600"/>
            <a:ext cx="36576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71"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73"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a:ln>
                <a:noFill/>
              </a:ln>
              <a:solidFill>
                <a:sysClr val="windowText" lastClr="000000">
                  <a:tint val="75000"/>
                </a:sys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69884966"/>
      </p:ext>
    </p:extLst>
  </p:cSld>
  <p:clrMapOvr>
    <a:masterClrMapping/>
  </p:clrMapOvr>
  <p:transition xmlns:p14="http://schemas.microsoft.com/office/powerpoint/2010/main" advTm="6782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Lack of common IO Header for storage traffic</a:t>
            </a:r>
          </a:p>
        </p:txBody>
      </p:sp>
      <p:sp>
        <p:nvSpPr>
          <p:cNvPr id="3" name="Content Placeholder 2"/>
          <p:cNvSpPr>
            <a:spLocks noGrp="1"/>
          </p:cNvSpPr>
          <p:nvPr>
            <p:ph idx="1"/>
          </p:nvPr>
        </p:nvSpPr>
        <p:spPr/>
        <p:txBody>
          <a:bodyPr>
            <a:normAutofit/>
          </a:bodyPr>
          <a:lstStyle/>
          <a:p>
            <a:pPr algn="ctr"/>
            <a:r>
              <a:rPr lang="en-GB" sz="2400" dirty="0" smtClean="0"/>
              <a:t>SLA: &lt;VM 4, *, *,  \\share\dataset&gt; --&gt; Bandwidth B</a:t>
            </a:r>
          </a:p>
          <a:p>
            <a:pPr algn="ctr"/>
            <a:endParaRPr lang="en-GB" sz="2400" dirty="0"/>
          </a:p>
        </p:txBody>
      </p:sp>
      <p:sp>
        <p:nvSpPr>
          <p:cNvPr id="15" name="Oval 14" hidden="1"/>
          <p:cNvSpPr/>
          <p:nvPr/>
        </p:nvSpPr>
        <p:spPr>
          <a:xfrm>
            <a:off x="3352800" y="4343400"/>
            <a:ext cx="685800" cy="609600"/>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6" name="yellow-callout" hidden="1"/>
          <p:cNvSpPr/>
          <p:nvPr/>
        </p:nvSpPr>
        <p:spPr>
          <a:xfrm>
            <a:off x="4297168" y="2551063"/>
            <a:ext cx="4326237" cy="1308604"/>
          </a:xfrm>
          <a:prstGeom prst="wedgeRoundRectCallout">
            <a:avLst>
              <a:gd name="adj1" fmla="val -56087"/>
              <a:gd name="adj2" fmla="val 97099"/>
              <a:gd name="adj3" fmla="val 16667"/>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smtClean="0">
                <a:solidFill>
                  <a:srgbClr val="000000"/>
                </a:solidFill>
                <a:latin typeface="Calibri"/>
              </a:rPr>
              <a:t>Stage configuration: “All IOs from VM4_sid to //</a:t>
            </a:r>
            <a:r>
              <a:rPr lang="en-US" sz="2000" dirty="0" err="1" smtClean="0">
                <a:solidFill>
                  <a:srgbClr val="000000"/>
                </a:solidFill>
                <a:latin typeface="Calibri"/>
              </a:rPr>
              <a:t>serverX</a:t>
            </a:r>
            <a:r>
              <a:rPr lang="en-US" sz="2000" dirty="0" smtClean="0">
                <a:solidFill>
                  <a:srgbClr val="000000"/>
                </a:solidFill>
                <a:latin typeface="Calibri"/>
              </a:rPr>
              <a:t>/AB79.vhd should be rate limited to B”</a:t>
            </a: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11</a:t>
            </a:fld>
            <a:endParaRPr lang="en-US" dirty="0">
              <a:solidFill>
                <a:srgbClr val="1010A0">
                  <a:tint val="75000"/>
                </a:srgbClr>
              </a:solidFill>
              <a:latin typeface="Calibri"/>
            </a:endParaRPr>
          </a:p>
        </p:txBody>
      </p:sp>
      <p:sp>
        <p:nvSpPr>
          <p:cNvPr id="9" name="Oval 8"/>
          <p:cNvSpPr/>
          <p:nvPr/>
        </p:nvSpPr>
        <p:spPr>
          <a:xfrm>
            <a:off x="3657600" y="9906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9" name="Oval 18"/>
          <p:cNvSpPr/>
          <p:nvPr/>
        </p:nvSpPr>
        <p:spPr>
          <a:xfrm>
            <a:off x="2133600" y="1002701"/>
            <a:ext cx="990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graphicFrame>
        <p:nvGraphicFramePr>
          <p:cNvPr id="14" name="Content Placeholder 23"/>
          <p:cNvGraphicFramePr>
            <a:graphicFrameLocks noChangeAspect="1"/>
          </p:cNvGraphicFramePr>
          <p:nvPr>
            <p:extLst>
              <p:ext uri="{D42A27DB-BD31-4B8C-83A1-F6EECF244321}">
                <p14:modId xmlns:p14="http://schemas.microsoft.com/office/powerpoint/2010/main" val="4243423956"/>
              </p:ext>
            </p:extLst>
          </p:nvPr>
        </p:nvGraphicFramePr>
        <p:xfrm>
          <a:off x="2269331" y="1537168"/>
          <a:ext cx="5062538" cy="4806951"/>
        </p:xfrm>
        <a:graphic>
          <a:graphicData uri="http://schemas.openxmlformats.org/presentationml/2006/ole">
            <mc:AlternateContent xmlns:mc="http://schemas.openxmlformats.org/markup-compatibility/2006">
              <mc:Choice xmlns:v="urn:schemas-microsoft-com:vml" Requires="v">
                <p:oleObj spid="_x0000_s47216" name="Visio" r:id="rId5" imgW="6648369" imgH="4733778" progId="Visio.Drawing.11">
                  <p:embed/>
                </p:oleObj>
              </mc:Choice>
              <mc:Fallback>
                <p:oleObj name="Visio" r:id="rId5" imgW="6648369" imgH="4733778" progId="Visio.Drawing.11">
                  <p:embed/>
                  <p:pic>
                    <p:nvPicPr>
                      <p:cNvPr id="0" name=""/>
                      <p:cNvPicPr>
                        <a:picLocks noChangeAspect="1" noChangeArrowheads="1"/>
                      </p:cNvPicPr>
                      <p:nvPr/>
                    </p:nvPicPr>
                    <p:blipFill>
                      <a:blip r:embed="rId6"/>
                      <a:srcRect/>
                      <a:stretch>
                        <a:fillRect/>
                      </a:stretch>
                    </p:blipFill>
                    <p:spPr bwMode="auto">
                      <a:xfrm>
                        <a:off x="2269331" y="1537168"/>
                        <a:ext cx="5062538" cy="4806951"/>
                      </a:xfrm>
                      <a:prstGeom prst="rect">
                        <a:avLst/>
                      </a:prstGeom>
                      <a:noFill/>
                      <a:extLst/>
                    </p:spPr>
                  </p:pic>
                </p:oleObj>
              </mc:Fallback>
            </mc:AlternateContent>
          </a:graphicData>
        </a:graphic>
      </p:graphicFrame>
      <p:sp>
        <p:nvSpPr>
          <p:cNvPr id="6" name="red-callout"/>
          <p:cNvSpPr/>
          <p:nvPr/>
        </p:nvSpPr>
        <p:spPr>
          <a:xfrm>
            <a:off x="95879" y="2503589"/>
            <a:ext cx="2407422" cy="922121"/>
          </a:xfrm>
          <a:prstGeom prst="wedgeRoundRectCallout">
            <a:avLst>
              <a:gd name="adj1" fmla="val 88255"/>
              <a:gd name="adj2" fmla="val 44402"/>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a:solidFill>
                  <a:srgbClr val="000000"/>
                </a:solidFill>
                <a:latin typeface="Calibri"/>
              </a:rPr>
              <a:t>B</a:t>
            </a:r>
            <a:r>
              <a:rPr lang="en-US" sz="2000" dirty="0" smtClean="0">
                <a:solidFill>
                  <a:srgbClr val="000000"/>
                </a:solidFill>
                <a:latin typeface="Calibri"/>
              </a:rPr>
              <a:t>lock device</a:t>
            </a:r>
          </a:p>
          <a:p>
            <a:pPr algn="ctr" defTabSz="914400"/>
            <a:r>
              <a:rPr lang="en-US" sz="2000" dirty="0" smtClean="0">
                <a:solidFill>
                  <a:srgbClr val="000000"/>
                </a:solidFill>
                <a:latin typeface="Calibri"/>
              </a:rPr>
              <a:t>Z: (/device/scsi1)</a:t>
            </a:r>
            <a:endParaRPr lang="en-US" sz="2000" dirty="0">
              <a:solidFill>
                <a:srgbClr val="000000"/>
              </a:solidFill>
              <a:latin typeface="Calibri"/>
            </a:endParaRPr>
          </a:p>
        </p:txBody>
      </p:sp>
      <p:sp>
        <p:nvSpPr>
          <p:cNvPr id="7" name="red-callout"/>
          <p:cNvSpPr/>
          <p:nvPr/>
        </p:nvSpPr>
        <p:spPr>
          <a:xfrm>
            <a:off x="95879" y="3858275"/>
            <a:ext cx="2407422" cy="1003804"/>
          </a:xfrm>
          <a:prstGeom prst="wedgeRoundRectCallout">
            <a:avLst>
              <a:gd name="adj1" fmla="val 89574"/>
              <a:gd name="adj2" fmla="val 25748"/>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smtClean="0">
                <a:solidFill>
                  <a:srgbClr val="000000"/>
                </a:solidFill>
                <a:latin typeface="Calibri"/>
              </a:rPr>
              <a:t>Server and VHD</a:t>
            </a:r>
          </a:p>
          <a:p>
            <a:pPr algn="ctr" defTabSz="914400"/>
            <a:r>
              <a:rPr lang="en-US" sz="2000" dirty="0" smtClean="0">
                <a:solidFill>
                  <a:srgbClr val="000000"/>
                </a:solidFill>
                <a:latin typeface="Calibri"/>
              </a:rPr>
              <a:t>\\serverX\AB79.vhd</a:t>
            </a:r>
            <a:endParaRPr lang="en-US" sz="2000" dirty="0">
              <a:solidFill>
                <a:srgbClr val="000000"/>
              </a:solidFill>
              <a:latin typeface="Calibri"/>
            </a:endParaRPr>
          </a:p>
        </p:txBody>
      </p:sp>
      <p:sp>
        <p:nvSpPr>
          <p:cNvPr id="10" name="red-callout"/>
          <p:cNvSpPr/>
          <p:nvPr/>
        </p:nvSpPr>
        <p:spPr>
          <a:xfrm>
            <a:off x="6553200" y="3125811"/>
            <a:ext cx="2407422" cy="902204"/>
          </a:xfrm>
          <a:prstGeom prst="wedgeRoundRectCallout">
            <a:avLst>
              <a:gd name="adj1" fmla="val -47102"/>
              <a:gd name="adj2" fmla="val 105113"/>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smtClean="0">
                <a:solidFill>
                  <a:srgbClr val="000000"/>
                </a:solidFill>
                <a:latin typeface="Calibri"/>
              </a:rPr>
              <a:t>Volume and file</a:t>
            </a:r>
          </a:p>
          <a:p>
            <a:pPr algn="ctr" defTabSz="914400"/>
            <a:r>
              <a:rPr lang="en-US" sz="2000" dirty="0" smtClean="0">
                <a:solidFill>
                  <a:srgbClr val="000000"/>
                </a:solidFill>
                <a:latin typeface="Calibri"/>
              </a:rPr>
              <a:t>H:\AB79.vhd</a:t>
            </a:r>
          </a:p>
        </p:txBody>
      </p:sp>
      <p:sp>
        <p:nvSpPr>
          <p:cNvPr id="11" name="red-callout"/>
          <p:cNvSpPr/>
          <p:nvPr/>
        </p:nvSpPr>
        <p:spPr>
          <a:xfrm>
            <a:off x="6866566" y="4313124"/>
            <a:ext cx="2057400" cy="1155925"/>
          </a:xfrm>
          <a:prstGeom prst="wedgeRoundRectCallout">
            <a:avLst>
              <a:gd name="adj1" fmla="val -56156"/>
              <a:gd name="adj2" fmla="val 43001"/>
              <a:gd name="adj3" fmla="val 16667"/>
            </a:avLst>
          </a:prstGeom>
          <a:solidFill>
            <a:srgbClr val="FEC4B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dirty="0" smtClean="0">
                <a:solidFill>
                  <a:srgbClr val="000000"/>
                </a:solidFill>
                <a:latin typeface="Calibri"/>
              </a:rPr>
              <a:t>Block device</a:t>
            </a:r>
            <a:endParaRPr lang="en-US" sz="2000" dirty="0">
              <a:solidFill>
                <a:srgbClr val="000000"/>
              </a:solidFill>
              <a:latin typeface="Calibri"/>
            </a:endParaRPr>
          </a:p>
          <a:p>
            <a:pPr algn="ctr" defTabSz="914400"/>
            <a:r>
              <a:rPr lang="en-US" sz="2000" dirty="0">
                <a:solidFill>
                  <a:srgbClr val="000000"/>
                </a:solidFill>
                <a:latin typeface="Calibri"/>
              </a:rPr>
              <a:t>/</a:t>
            </a:r>
            <a:r>
              <a:rPr lang="en-US" sz="2000" dirty="0" smtClean="0">
                <a:solidFill>
                  <a:srgbClr val="000000"/>
                </a:solidFill>
                <a:latin typeface="Calibri"/>
              </a:rPr>
              <a:t>device/ssd5</a:t>
            </a:r>
          </a:p>
        </p:txBody>
      </p:sp>
      <p:sp>
        <p:nvSpPr>
          <p:cNvPr id="5" name="Footer Placeholder 4"/>
          <p:cNvSpPr>
            <a:spLocks noGrp="1"/>
          </p:cNvSpPr>
          <p:nvPr>
            <p:ph type="ftr" sz="quarter" idx="10"/>
          </p:nvPr>
        </p:nvSpPr>
        <p:spPr>
          <a:xfrm>
            <a:off x="2514600" y="6324600"/>
            <a:ext cx="35814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1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20"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a:ln>
                <a:noFill/>
              </a:ln>
              <a:solidFill>
                <a:sysClr val="windowText" lastClr="000000">
                  <a:tint val="75000"/>
                </a:sysClr>
              </a:solidFill>
              <a:effectLst/>
              <a:uLnTx/>
              <a:uFillTx/>
              <a:latin typeface="Calibri"/>
              <a:ea typeface="+mn-ea"/>
              <a:cs typeface="+mn-cs"/>
            </a:endParaRPr>
          </a:p>
        </p:txBody>
      </p:sp>
    </p:spTree>
    <p:custDataLst>
      <p:tags r:id="rId2"/>
    </p:custDataLst>
    <p:extLst>
      <p:ext uri="{BB962C8B-B14F-4D97-AF65-F5344CB8AC3E}">
        <p14:creationId xmlns:p14="http://schemas.microsoft.com/office/powerpoint/2010/main" val="3719526184"/>
      </p:ext>
    </p:extLst>
  </p:cSld>
  <p:clrMapOvr>
    <a:masterClrMapping/>
  </p:clrMapOvr>
  <mc:AlternateContent xmlns:mc="http://schemas.openxmlformats.org/markup-compatibility/2006" xmlns:p14="http://schemas.microsoft.com/office/powerpoint/2010/main">
    <mc:Choice Requires="p14">
      <p:transition spd="slow" p14:dur="2000" advTm="50972"/>
    </mc:Choice>
    <mc:Fallback xmlns="">
      <p:transition spd="slow" advTm="5097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23"/>
          <p:cNvGraphicFramePr>
            <a:graphicFrameLocks noChangeAspect="1"/>
          </p:cNvGraphicFramePr>
          <p:nvPr>
            <p:extLst>
              <p:ext uri="{D42A27DB-BD31-4B8C-83A1-F6EECF244321}">
                <p14:modId xmlns:p14="http://schemas.microsoft.com/office/powerpoint/2010/main" val="3499555055"/>
              </p:ext>
            </p:extLst>
          </p:nvPr>
        </p:nvGraphicFramePr>
        <p:xfrm>
          <a:off x="162605" y="1596577"/>
          <a:ext cx="5062538" cy="4806951"/>
        </p:xfrm>
        <a:graphic>
          <a:graphicData uri="http://schemas.openxmlformats.org/presentationml/2006/ole">
            <mc:AlternateContent xmlns:mc="http://schemas.openxmlformats.org/markup-compatibility/2006">
              <mc:Choice xmlns:v="urn:schemas-microsoft-com:vml" Requires="v">
                <p:oleObj spid="_x0000_s48240" name="Visio" r:id="rId4" imgW="6648369" imgH="4733778" progId="Visio.Drawing.11">
                  <p:embed/>
                </p:oleObj>
              </mc:Choice>
              <mc:Fallback>
                <p:oleObj name="Visio" r:id="rId4" imgW="6648369" imgH="4733778" progId="Visio.Drawing.11">
                  <p:embed/>
                  <p:pic>
                    <p:nvPicPr>
                      <p:cNvPr id="0" name=""/>
                      <p:cNvPicPr>
                        <a:picLocks noChangeAspect="1" noChangeArrowheads="1"/>
                      </p:cNvPicPr>
                      <p:nvPr/>
                    </p:nvPicPr>
                    <p:blipFill>
                      <a:blip r:embed="rId5"/>
                      <a:srcRect/>
                      <a:stretch>
                        <a:fillRect/>
                      </a:stretch>
                    </p:blipFill>
                    <p:spPr bwMode="auto">
                      <a:xfrm>
                        <a:off x="162605" y="1596577"/>
                        <a:ext cx="5062538" cy="4806951"/>
                      </a:xfrm>
                      <a:prstGeom prst="rect">
                        <a:avLst/>
                      </a:prstGeom>
                      <a:noFill/>
                      <a:extLst/>
                    </p:spPr>
                  </p:pic>
                </p:oleObj>
              </mc:Fallback>
            </mc:AlternateContent>
          </a:graphicData>
        </a:graphic>
      </p:graphicFrame>
      <p:sp>
        <p:nvSpPr>
          <p:cNvPr id="2" name="Title 1"/>
          <p:cNvSpPr>
            <a:spLocks noGrp="1"/>
          </p:cNvSpPr>
          <p:nvPr>
            <p:ph type="title"/>
          </p:nvPr>
        </p:nvSpPr>
        <p:spPr/>
        <p:txBody>
          <a:bodyPr>
            <a:normAutofit/>
          </a:bodyPr>
          <a:lstStyle/>
          <a:p>
            <a:r>
              <a:rPr lang="en-GB" dirty="0"/>
              <a:t>Flow name resolution through controller</a:t>
            </a:r>
          </a:p>
        </p:txBody>
      </p:sp>
      <p:sp>
        <p:nvSpPr>
          <p:cNvPr id="3" name="Content Placeholder 2"/>
          <p:cNvSpPr>
            <a:spLocks noGrp="1"/>
          </p:cNvSpPr>
          <p:nvPr>
            <p:ph idx="1"/>
          </p:nvPr>
        </p:nvSpPr>
        <p:spPr/>
        <p:txBody>
          <a:bodyPr>
            <a:normAutofit/>
          </a:bodyPr>
          <a:lstStyle/>
          <a:p>
            <a:pPr algn="ctr"/>
            <a:r>
              <a:rPr lang="en-GB" sz="2400" dirty="0" smtClean="0"/>
              <a:t>SLA: </a:t>
            </a:r>
            <a:r>
              <a:rPr lang="en-GB" sz="2400" dirty="0"/>
              <a:t>{VM 4, *, *, //share/dataset} --&gt; Bandwidth B</a:t>
            </a:r>
          </a:p>
        </p:txBody>
      </p:sp>
      <p:sp>
        <p:nvSpPr>
          <p:cNvPr id="15" name="Oval 14"/>
          <p:cNvSpPr/>
          <p:nvPr/>
        </p:nvSpPr>
        <p:spPr>
          <a:xfrm>
            <a:off x="1198740" y="4338901"/>
            <a:ext cx="685800" cy="609600"/>
          </a:xfrm>
          <a:prstGeom prst="ellipse">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9" name="Oval 18"/>
          <p:cNvSpPr/>
          <p:nvPr/>
        </p:nvSpPr>
        <p:spPr>
          <a:xfrm>
            <a:off x="6324600" y="1744308"/>
            <a:ext cx="1066800" cy="11930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GB" sz="1400" b="1" dirty="0" smtClean="0">
                <a:solidFill>
                  <a:srgbClr val="1010A0"/>
                </a:solidFill>
                <a:latin typeface="Calibri"/>
              </a:rPr>
              <a:t>Controller</a:t>
            </a:r>
            <a:endParaRPr lang="en-US" sz="1400" b="1" dirty="0">
              <a:solidFill>
                <a:srgbClr val="1010A0"/>
              </a:solidFill>
              <a:latin typeface="Calibri"/>
            </a:endParaRPr>
          </a:p>
        </p:txBody>
      </p:sp>
      <p:cxnSp>
        <p:nvCxnSpPr>
          <p:cNvPr id="20" name="Straight Connector 19"/>
          <p:cNvCxnSpPr/>
          <p:nvPr/>
        </p:nvCxnSpPr>
        <p:spPr>
          <a:xfrm flipV="1">
            <a:off x="1989782" y="2340835"/>
            <a:ext cx="4334818" cy="2348111"/>
          </a:xfrm>
          <a:prstGeom prst="line">
            <a:avLst/>
          </a:prstGeom>
          <a:ln w="25400" cmpd="sng">
            <a:solidFill>
              <a:srgbClr val="0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Flowchart: Document 8"/>
          <p:cNvSpPr/>
          <p:nvPr/>
        </p:nvSpPr>
        <p:spPr>
          <a:xfrm>
            <a:off x="2476505" y="2021241"/>
            <a:ext cx="3537585" cy="1418811"/>
          </a:xfrm>
          <a:prstGeom prst="flowChartDocumen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000" dirty="0" err="1" smtClean="0">
                <a:solidFill>
                  <a:srgbClr val="000000"/>
                </a:solidFill>
                <a:latin typeface="Calibri"/>
              </a:rPr>
              <a:t>SMBc</a:t>
            </a:r>
            <a:r>
              <a:rPr lang="en-GB" sz="2000" dirty="0" smtClean="0">
                <a:solidFill>
                  <a:srgbClr val="000000"/>
                </a:solidFill>
                <a:latin typeface="Calibri"/>
              </a:rPr>
              <a:t> exposes IO Header it understands:</a:t>
            </a:r>
          </a:p>
          <a:p>
            <a:pPr algn="ctr" defTabSz="914400"/>
            <a:r>
              <a:rPr lang="en-GB" sz="2000" dirty="0">
                <a:solidFill>
                  <a:srgbClr val="000000"/>
                </a:solidFill>
                <a:latin typeface="Calibri"/>
              </a:rPr>
              <a:t>&lt;</a:t>
            </a:r>
            <a:r>
              <a:rPr lang="en-GB" sz="2000" dirty="0" smtClean="0">
                <a:solidFill>
                  <a:srgbClr val="000000"/>
                </a:solidFill>
                <a:latin typeface="Calibri"/>
              </a:rPr>
              <a:t>VM_SID, //server/</a:t>
            </a:r>
            <a:r>
              <a:rPr lang="en-GB" sz="2000" dirty="0" err="1" smtClean="0">
                <a:solidFill>
                  <a:srgbClr val="000000"/>
                </a:solidFill>
                <a:latin typeface="Calibri"/>
              </a:rPr>
              <a:t>file.vhd</a:t>
            </a:r>
            <a:r>
              <a:rPr lang="en-GB" sz="2000" dirty="0">
                <a:solidFill>
                  <a:srgbClr val="000000"/>
                </a:solidFill>
                <a:latin typeface="Calibri"/>
              </a:rPr>
              <a:t>&gt;</a:t>
            </a:r>
          </a:p>
        </p:txBody>
      </p:sp>
      <p:sp>
        <p:nvSpPr>
          <p:cNvPr id="25" name="red-callout"/>
          <p:cNvSpPr/>
          <p:nvPr/>
        </p:nvSpPr>
        <p:spPr>
          <a:xfrm>
            <a:off x="4585826" y="3569733"/>
            <a:ext cx="4206221" cy="1413715"/>
          </a:xfrm>
          <a:prstGeom prst="wedgeRoundRectCallout">
            <a:avLst>
              <a:gd name="adj1" fmla="val -87116"/>
              <a:gd name="adj2" fmla="val -9799"/>
              <a:gd name="adj3" fmla="val 16667"/>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400"/>
            <a:r>
              <a:rPr lang="en-US" sz="2000" u="sng" dirty="0">
                <a:solidFill>
                  <a:srgbClr val="000000"/>
                </a:solidFill>
                <a:latin typeface="Calibri"/>
              </a:rPr>
              <a:t>Q</a:t>
            </a:r>
            <a:r>
              <a:rPr lang="en-US" sz="2000" u="sng" dirty="0" smtClean="0">
                <a:solidFill>
                  <a:srgbClr val="000000"/>
                </a:solidFill>
                <a:latin typeface="Calibri"/>
              </a:rPr>
              <a:t>ueuing rule (per-file handle):</a:t>
            </a:r>
          </a:p>
          <a:p>
            <a:pPr defTabSz="914400"/>
            <a:r>
              <a:rPr lang="en-US" sz="2000" dirty="0">
                <a:solidFill>
                  <a:srgbClr val="000000"/>
                </a:solidFill>
                <a:latin typeface="Calibri"/>
              </a:rPr>
              <a:t>&lt;</a:t>
            </a:r>
            <a:r>
              <a:rPr lang="en-US" sz="2000" dirty="0" smtClean="0">
                <a:solidFill>
                  <a:srgbClr val="000000"/>
                </a:solidFill>
                <a:latin typeface="Calibri"/>
              </a:rPr>
              <a:t>VM4_SID, //</a:t>
            </a:r>
            <a:r>
              <a:rPr lang="en-US" sz="2000" dirty="0" err="1" smtClean="0">
                <a:solidFill>
                  <a:srgbClr val="000000"/>
                </a:solidFill>
                <a:latin typeface="Calibri"/>
              </a:rPr>
              <a:t>serverX</a:t>
            </a:r>
            <a:r>
              <a:rPr lang="en-US" sz="2000" dirty="0" smtClean="0">
                <a:solidFill>
                  <a:srgbClr val="000000"/>
                </a:solidFill>
                <a:latin typeface="Calibri"/>
              </a:rPr>
              <a:t>/AB79.vhd&gt; --&gt; Q1 </a:t>
            </a:r>
          </a:p>
          <a:p>
            <a:pPr defTabSz="914400"/>
            <a:r>
              <a:rPr lang="en-US" sz="2000" dirty="0" smtClean="0">
                <a:solidFill>
                  <a:srgbClr val="000000"/>
                </a:solidFill>
                <a:latin typeface="Calibri"/>
              </a:rPr>
              <a:t>Q1.token rate --&gt; B</a:t>
            </a: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12</a:t>
            </a:fld>
            <a:endParaRPr lang="en-US" dirty="0">
              <a:solidFill>
                <a:srgbClr val="1010A0">
                  <a:tint val="75000"/>
                </a:srgbClr>
              </a:solidFill>
              <a:latin typeface="Calibri"/>
            </a:endParaRPr>
          </a:p>
        </p:txBody>
      </p:sp>
      <p:sp>
        <p:nvSpPr>
          <p:cNvPr id="4" name="Footer Placeholder 3"/>
          <p:cNvSpPr>
            <a:spLocks noGrp="1"/>
          </p:cNvSpPr>
          <p:nvPr>
            <p:ph type="ftr" sz="quarter" idx="10"/>
          </p:nvPr>
        </p:nvSpPr>
        <p:spPr>
          <a:xfrm>
            <a:off x="2819400" y="6400800"/>
            <a:ext cx="3352800" cy="2444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12"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16"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819181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Rate limiting for congestion control</a:t>
            </a:r>
            <a:endParaRPr lang="en-GB" dirty="0"/>
          </a:p>
        </p:txBody>
      </p:sp>
      <p:sp>
        <p:nvSpPr>
          <p:cNvPr id="61" name="Content Placeholder 2"/>
          <p:cNvSpPr>
            <a:spLocks noGrp="1"/>
          </p:cNvSpPr>
          <p:nvPr>
            <p:ph idx="4294967295"/>
          </p:nvPr>
        </p:nvSpPr>
        <p:spPr>
          <a:xfrm>
            <a:off x="457200" y="1066800"/>
            <a:ext cx="8229600" cy="5410200"/>
          </a:xfrm>
          <a:prstGeom prst="rect">
            <a:avLst/>
          </a:prstGeom>
        </p:spPr>
        <p:txBody>
          <a:bodyPr>
            <a:normAutofit/>
          </a:bodyPr>
          <a:lstStyle/>
          <a:p>
            <a:pPr marL="342900" lvl="1" indent="-342900" algn="ctr">
              <a:buClrTx/>
              <a:buSzTx/>
              <a:buNone/>
            </a:pPr>
            <a:r>
              <a:rPr lang="en-GB" dirty="0">
                <a:solidFill>
                  <a:schemeClr val="tx1"/>
                </a:solidFill>
              </a:rPr>
              <a:t>Queue servicing [Queue -&gt; &lt;token rate, priority, queue size&gt;]</a:t>
            </a:r>
            <a:endParaRPr lang="en-GB" dirty="0" smtClean="0">
              <a:solidFill>
                <a:schemeClr val="tx1"/>
              </a:solidFill>
            </a:endParaRPr>
          </a:p>
          <a:p>
            <a:endParaRPr lang="en-GB" dirty="0" smtClean="0"/>
          </a:p>
          <a:p>
            <a:pPr marL="457200" indent="-457200">
              <a:buFont typeface="Arial" panose="020B0604020202020204" pitchFamily="34" charset="0"/>
              <a:buChar char="•"/>
            </a:pPr>
            <a:r>
              <a:rPr lang="en-GB" sz="2600" dirty="0" smtClean="0">
                <a:solidFill>
                  <a:schemeClr val="bg2">
                    <a:lumMod val="10000"/>
                  </a:schemeClr>
                </a:solidFill>
              </a:rPr>
              <a:t>Important for performance SLAs</a:t>
            </a:r>
            <a:endParaRPr lang="en-GB" sz="2600" dirty="0">
              <a:solidFill>
                <a:schemeClr val="bg2">
                  <a:lumMod val="10000"/>
                </a:schemeClr>
              </a:solidFill>
            </a:endParaRPr>
          </a:p>
          <a:p>
            <a:pPr marL="457200" indent="-457200">
              <a:buFont typeface="Arial" panose="020B0604020202020204" pitchFamily="34" charset="0"/>
              <a:buChar char="•"/>
            </a:pPr>
            <a:r>
              <a:rPr lang="en-GB" sz="2600" dirty="0" smtClean="0">
                <a:solidFill>
                  <a:schemeClr val="bg2">
                    <a:lumMod val="10000"/>
                  </a:schemeClr>
                </a:solidFill>
              </a:rPr>
              <a:t>Today: no storage congestion control</a:t>
            </a:r>
          </a:p>
          <a:p>
            <a:pPr marL="457200" indent="-457200">
              <a:buFont typeface="Arial" panose="020B0604020202020204" pitchFamily="34" charset="0"/>
              <a:buChar char="•"/>
            </a:pPr>
            <a:endParaRPr lang="en-GB" sz="2600" dirty="0">
              <a:solidFill>
                <a:schemeClr val="bg2">
                  <a:lumMod val="10000"/>
                </a:schemeClr>
              </a:solidFill>
            </a:endParaRPr>
          </a:p>
          <a:p>
            <a:pPr marL="457200" indent="-457200">
              <a:buFont typeface="Arial" panose="020B0604020202020204" pitchFamily="34" charset="0"/>
              <a:buChar char="•"/>
            </a:pPr>
            <a:endParaRPr lang="en-GB" sz="2600" dirty="0" smtClean="0">
              <a:solidFill>
                <a:srgbClr val="000000"/>
              </a:solidFill>
            </a:endParaRPr>
          </a:p>
          <a:p>
            <a:pPr algn="ctr">
              <a:defRPr/>
            </a:pPr>
            <a:r>
              <a:rPr lang="en-GB" sz="2400" dirty="0" smtClean="0">
                <a:solidFill>
                  <a:srgbClr val="FF0000"/>
                </a:solidFill>
              </a:rPr>
              <a:t>Challenging for storage: e.g., how to rate limit two VMs, one reading, one writing to get equal storage bandwidth?</a:t>
            </a:r>
            <a:endParaRPr lang="en-GB" dirty="0" smtClean="0">
              <a:solidFill>
                <a:srgbClr val="000000"/>
              </a:solidFill>
            </a:endParaRPr>
          </a:p>
          <a:p>
            <a:pPr>
              <a:defRPr/>
            </a:pPr>
            <a:endParaRPr lang="en-GB" dirty="0" smtClean="0">
              <a:solidFill>
                <a:srgbClr val="000000"/>
              </a:solidFill>
            </a:endParaRPr>
          </a:p>
          <a:p>
            <a:pPr>
              <a:defRPr/>
            </a:pPr>
            <a:endParaRPr lang="en-GB" sz="3000" dirty="0" smtClean="0">
              <a:solidFill>
                <a:srgbClr val="000000"/>
              </a:solidFill>
            </a:endParaRPr>
          </a:p>
        </p:txBody>
      </p:sp>
      <p:sp>
        <p:nvSpPr>
          <p:cNvPr id="5" name="Oval 4"/>
          <p:cNvSpPr/>
          <p:nvPr/>
        </p:nvSpPr>
        <p:spPr>
          <a:xfrm>
            <a:off x="4267200" y="990600"/>
            <a:ext cx="1295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13</a:t>
            </a:fld>
            <a:endParaRPr lang="en-US" dirty="0">
              <a:solidFill>
                <a:srgbClr val="1010A0">
                  <a:tint val="75000"/>
                </a:srgbClr>
              </a:solidFill>
              <a:latin typeface="Calibri"/>
            </a:endParaRPr>
          </a:p>
        </p:txBody>
      </p:sp>
      <p:grpSp>
        <p:nvGrpSpPr>
          <p:cNvPr id="28" name="Group 27"/>
          <p:cNvGrpSpPr/>
          <p:nvPr/>
        </p:nvGrpSpPr>
        <p:grpSpPr>
          <a:xfrm>
            <a:off x="6553202" y="1480013"/>
            <a:ext cx="2519847" cy="2076783"/>
            <a:chOff x="6553200" y="1110007"/>
            <a:chExt cx="2519847" cy="1557586"/>
          </a:xfrm>
        </p:grpSpPr>
        <p:grpSp>
          <p:nvGrpSpPr>
            <p:cNvPr id="7" name="Group 6"/>
            <p:cNvGrpSpPr/>
            <p:nvPr/>
          </p:nvGrpSpPr>
          <p:grpSpPr>
            <a:xfrm>
              <a:off x="6553200" y="2190750"/>
              <a:ext cx="1222873" cy="352541"/>
              <a:chOff x="7411224" y="1767408"/>
              <a:chExt cx="1222873" cy="352541"/>
            </a:xfrm>
          </p:grpSpPr>
          <p:cxnSp>
            <p:nvCxnSpPr>
              <p:cNvPr id="8" name="Straight Connector 7"/>
              <p:cNvCxnSpPr/>
              <p:nvPr/>
            </p:nvCxnSpPr>
            <p:spPr>
              <a:xfrm>
                <a:off x="7411224" y="176740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411224" y="2119948"/>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8366074" y="1816326"/>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2" name="Rectangle 11"/>
              <p:cNvSpPr/>
              <p:nvPr/>
            </p:nvSpPr>
            <p:spPr bwMode="auto">
              <a:xfrm>
                <a:off x="8140885" y="1817437"/>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3" name="Rectangle 12"/>
              <p:cNvSpPr/>
              <p:nvPr/>
            </p:nvSpPr>
            <p:spPr bwMode="auto">
              <a:xfrm>
                <a:off x="7921188" y="1815636"/>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4" name="Rectangle 13"/>
              <p:cNvSpPr/>
              <p:nvPr/>
            </p:nvSpPr>
            <p:spPr bwMode="auto">
              <a:xfrm>
                <a:off x="7690975" y="1815636"/>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 name="Rectangle 14"/>
              <p:cNvSpPr/>
              <p:nvPr/>
            </p:nvSpPr>
            <p:spPr bwMode="auto">
              <a:xfrm>
                <a:off x="7923714" y="1816341"/>
                <a:ext cx="191069" cy="252484"/>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16" name="Group 15"/>
            <p:cNvGrpSpPr/>
            <p:nvPr/>
          </p:nvGrpSpPr>
          <p:grpSpPr>
            <a:xfrm rot="5400000">
              <a:off x="8002383" y="1256056"/>
              <a:ext cx="644639" cy="352541"/>
              <a:chOff x="7989461" y="1767408"/>
              <a:chExt cx="644639" cy="352541"/>
            </a:xfrm>
          </p:grpSpPr>
          <p:cxnSp>
            <p:nvCxnSpPr>
              <p:cNvPr id="17" name="Straight Connector 16"/>
              <p:cNvCxnSpPr/>
              <p:nvPr/>
            </p:nvCxnSpPr>
            <p:spPr>
              <a:xfrm rot="16200000">
                <a:off x="8311779" y="1445090"/>
                <a:ext cx="0" cy="64463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34095" y="1767409"/>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V="1">
                <a:off x="8311781" y="1797628"/>
                <a:ext cx="0" cy="64463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8366074" y="1816326"/>
                <a:ext cx="191069" cy="252484"/>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1" name="Rectangle 20"/>
              <p:cNvSpPr/>
              <p:nvPr/>
            </p:nvSpPr>
            <p:spPr bwMode="auto">
              <a:xfrm>
                <a:off x="8140888" y="1817437"/>
                <a:ext cx="191067" cy="252484"/>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25" name="Oval 24"/>
            <p:cNvSpPr/>
            <p:nvPr/>
          </p:nvSpPr>
          <p:spPr>
            <a:xfrm>
              <a:off x="8003719" y="2064309"/>
              <a:ext cx="641969" cy="603284"/>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cxnSp>
          <p:nvCxnSpPr>
            <p:cNvPr id="29" name="Straight Arrow Connector 28"/>
            <p:cNvCxnSpPr>
              <a:endCxn id="25" idx="2"/>
            </p:cNvCxnSpPr>
            <p:nvPr/>
          </p:nvCxnSpPr>
          <p:spPr>
            <a:xfrm>
              <a:off x="7776073" y="2365951"/>
              <a:ext cx="2276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a:off x="8324704" y="1771753"/>
              <a:ext cx="0" cy="29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690473" y="2365951"/>
              <a:ext cx="38257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48230" y="1714692"/>
              <a:ext cx="586368" cy="346249"/>
            </a:xfrm>
            <a:prstGeom prst="rect">
              <a:avLst/>
            </a:prstGeom>
            <a:noFill/>
          </p:spPr>
          <p:txBody>
            <a:bodyPr wrap="none" rtlCol="0">
              <a:spAutoFit/>
            </a:bodyPr>
            <a:lstStyle/>
            <a:p>
              <a:pPr defTabSz="914400"/>
              <a:r>
                <a:rPr lang="en-GB" sz="2400" dirty="0" smtClean="0">
                  <a:solidFill>
                    <a:srgbClr val="1010A0"/>
                  </a:solidFill>
                  <a:latin typeface="Calibri"/>
                </a:rPr>
                <a:t>IOs</a:t>
              </a:r>
              <a:endParaRPr lang="en-GB" sz="2400" dirty="0">
                <a:solidFill>
                  <a:srgbClr val="1010A0"/>
                </a:solidFill>
                <a:latin typeface="Calibri"/>
              </a:endParaRPr>
            </a:p>
          </p:txBody>
        </p:sp>
        <p:sp>
          <p:nvSpPr>
            <p:cNvPr id="39" name="TextBox 38"/>
            <p:cNvSpPr txBox="1"/>
            <p:nvPr/>
          </p:nvSpPr>
          <p:spPr>
            <a:xfrm rot="5400000">
              <a:off x="8419037" y="1385018"/>
              <a:ext cx="768892" cy="461665"/>
            </a:xfrm>
            <a:prstGeom prst="rect">
              <a:avLst/>
            </a:prstGeom>
            <a:noFill/>
          </p:spPr>
          <p:txBody>
            <a:bodyPr wrap="none" rtlCol="0">
              <a:spAutoFit/>
            </a:bodyPr>
            <a:lstStyle/>
            <a:p>
              <a:pPr defTabSz="914400"/>
              <a:r>
                <a:rPr lang="en-GB" sz="2400" dirty="0" smtClean="0">
                  <a:solidFill>
                    <a:srgbClr val="1010A0"/>
                  </a:solidFill>
                  <a:latin typeface="Calibri"/>
                </a:rPr>
                <a:t>tokens</a:t>
              </a:r>
              <a:endParaRPr lang="en-GB" sz="2400" dirty="0">
                <a:solidFill>
                  <a:srgbClr val="1010A0"/>
                </a:solidFill>
                <a:latin typeface="Calibri"/>
              </a:endParaRPr>
            </a:p>
          </p:txBody>
        </p:sp>
      </p:grpSp>
      <p:sp>
        <p:nvSpPr>
          <p:cNvPr id="3" name="Footer Placeholder 2"/>
          <p:cNvSpPr>
            <a:spLocks noGrp="1"/>
          </p:cNvSpPr>
          <p:nvPr>
            <p:ph type="ftr" sz="quarter" idx="10"/>
          </p:nvPr>
        </p:nvSpPr>
        <p:spPr>
          <a:xfrm>
            <a:off x="2667000" y="6324600"/>
            <a:ext cx="3276600" cy="3968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30"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32"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a:ln>
                <a:noFill/>
              </a:ln>
              <a:solidFill>
                <a:sysClr val="windowText" lastClr="000000">
                  <a:tint val="75000"/>
                </a:sys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642868000"/>
      </p:ext>
    </p:extLst>
  </p:cSld>
  <p:clrMapOvr>
    <a:masterClrMapping/>
  </p:clrMapOvr>
  <mc:AlternateContent xmlns:mc="http://schemas.openxmlformats.org/markup-compatibility/2006" xmlns:p14="http://schemas.microsoft.com/office/powerpoint/2010/main">
    <mc:Choice Requires="p14">
      <p:transition spd="slow" p14:dur="2000" advTm="108628"/>
    </mc:Choice>
    <mc:Fallback xmlns="">
      <p:transition spd="slow" advTm="10862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t>
            </a:r>
            <a:r>
              <a:rPr lang="en-GB" dirty="0" smtClean="0"/>
              <a:t>ate </a:t>
            </a:r>
            <a:r>
              <a:rPr lang="en-GB" dirty="0"/>
              <a:t>limiting </a:t>
            </a:r>
            <a:r>
              <a:rPr lang="en-GB" dirty="0" smtClean="0"/>
              <a:t>on payload bytes does not work</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14</a:t>
            </a:fld>
            <a:endParaRPr lang="en-US" dirty="0">
              <a:solidFill>
                <a:srgbClr val="1010A0">
                  <a:tint val="75000"/>
                </a:srgbClr>
              </a:solidFill>
              <a:latin typeface="Calibri"/>
            </a:endParaRPr>
          </a:p>
        </p:txBody>
      </p:sp>
      <p:sp>
        <p:nvSpPr>
          <p:cNvPr id="5" name="Rectangle 4"/>
          <p:cNvSpPr/>
          <p:nvPr/>
        </p:nvSpPr>
        <p:spPr bwMode="auto">
          <a:xfrm>
            <a:off x="3786775" y="3917248"/>
            <a:ext cx="991865" cy="890605"/>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6" name="Rectangle 5"/>
          <p:cNvSpPr/>
          <p:nvPr/>
        </p:nvSpPr>
        <p:spPr>
          <a:xfrm>
            <a:off x="3157436" y="1369332"/>
            <a:ext cx="629334" cy="742144"/>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 name="Rectangle 6"/>
          <p:cNvSpPr/>
          <p:nvPr/>
        </p:nvSpPr>
        <p:spPr>
          <a:xfrm>
            <a:off x="4648200" y="1358475"/>
            <a:ext cx="629334" cy="742144"/>
          </a:xfrm>
          <a:prstGeom prst="rect">
            <a:avLst/>
          </a:prstGeom>
          <a:solidFill>
            <a:srgbClr val="00B0F0"/>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nvGrpSpPr>
          <p:cNvPr id="10" name="Group 9"/>
          <p:cNvGrpSpPr/>
          <p:nvPr/>
        </p:nvGrpSpPr>
        <p:grpSpPr>
          <a:xfrm rot="5400000">
            <a:off x="4159606" y="2905614"/>
            <a:ext cx="1630497" cy="352541"/>
            <a:chOff x="7411223" y="2742200"/>
            <a:chExt cx="1222873" cy="352541"/>
          </a:xfrm>
        </p:grpSpPr>
        <p:cxnSp>
          <p:nvCxnSpPr>
            <p:cNvPr id="11" name="Straight Connector 10"/>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8140884" y="2792229"/>
              <a:ext cx="404288"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 name="Rectangle 14"/>
            <p:cNvSpPr/>
            <p:nvPr/>
          </p:nvSpPr>
          <p:spPr bwMode="auto">
            <a:xfrm>
              <a:off x="7690974" y="2790429"/>
              <a:ext cx="412231"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16" name="TextBox 15"/>
          <p:cNvSpPr txBox="1"/>
          <p:nvPr/>
        </p:nvSpPr>
        <p:spPr>
          <a:xfrm>
            <a:off x="5418428" y="2001539"/>
            <a:ext cx="1223412" cy="369332"/>
          </a:xfrm>
          <a:prstGeom prst="rect">
            <a:avLst/>
          </a:prstGeom>
          <a:noFill/>
        </p:spPr>
        <p:txBody>
          <a:bodyPr wrap="none" rtlCol="0">
            <a:spAutoFit/>
          </a:bodyPr>
          <a:lstStyle/>
          <a:p>
            <a:pPr defTabSz="914400"/>
            <a:r>
              <a:rPr lang="en-GB" dirty="0" smtClean="0">
                <a:solidFill>
                  <a:srgbClr val="00B0F0"/>
                </a:solidFill>
                <a:latin typeface="Calibri"/>
              </a:rPr>
              <a:t>8KB Writes</a:t>
            </a:r>
            <a:endParaRPr lang="en-GB" dirty="0">
              <a:solidFill>
                <a:srgbClr val="00B0F0"/>
              </a:solidFill>
              <a:latin typeface="Calibri"/>
            </a:endParaRPr>
          </a:p>
        </p:txBody>
      </p:sp>
      <p:sp>
        <p:nvSpPr>
          <p:cNvPr id="17" name="TextBox 16"/>
          <p:cNvSpPr txBox="1"/>
          <p:nvPr/>
        </p:nvSpPr>
        <p:spPr>
          <a:xfrm>
            <a:off x="1998978" y="2024277"/>
            <a:ext cx="1161646" cy="369332"/>
          </a:xfrm>
          <a:prstGeom prst="rect">
            <a:avLst/>
          </a:prstGeom>
          <a:noFill/>
        </p:spPr>
        <p:txBody>
          <a:bodyPr wrap="none" rtlCol="0">
            <a:spAutoFit/>
          </a:bodyPr>
          <a:lstStyle/>
          <a:p>
            <a:pPr defTabSz="914400"/>
            <a:r>
              <a:rPr lang="en-GB" dirty="0" smtClean="0">
                <a:solidFill>
                  <a:srgbClr val="FF0000"/>
                </a:solidFill>
                <a:latin typeface="Calibri"/>
              </a:rPr>
              <a:t>8KB Reads</a:t>
            </a:r>
            <a:endParaRPr lang="en-GB" dirty="0">
              <a:solidFill>
                <a:srgbClr val="FF0000"/>
              </a:solidFill>
              <a:latin typeface="Calibri"/>
            </a:endParaRPr>
          </a:p>
        </p:txBody>
      </p:sp>
      <p:grpSp>
        <p:nvGrpSpPr>
          <p:cNvPr id="18" name="Group 17"/>
          <p:cNvGrpSpPr/>
          <p:nvPr/>
        </p:nvGrpSpPr>
        <p:grpSpPr>
          <a:xfrm rot="5400000">
            <a:off x="2694726" y="2925732"/>
            <a:ext cx="1630497" cy="352541"/>
            <a:chOff x="1676400" y="1733550"/>
            <a:chExt cx="1222873" cy="352541"/>
          </a:xfrm>
        </p:grpSpPr>
        <p:cxnSp>
          <p:nvCxnSpPr>
            <p:cNvPr id="19" name="Straight Connector 18"/>
            <p:cNvCxnSpPr/>
            <p:nvPr/>
          </p:nvCxnSpPr>
          <p:spPr>
            <a:xfrm>
              <a:off x="1676400" y="173355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9271" y="173355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76400" y="208609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2186364" y="1781778"/>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3" name="Rectangle 22"/>
            <p:cNvSpPr/>
            <p:nvPr/>
          </p:nvSpPr>
          <p:spPr bwMode="auto">
            <a:xfrm>
              <a:off x="2294120"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4" name="Rectangle 23"/>
            <p:cNvSpPr/>
            <p:nvPr/>
          </p:nvSpPr>
          <p:spPr bwMode="auto">
            <a:xfrm>
              <a:off x="2406578"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5" name="Rectangle 24"/>
            <p:cNvSpPr/>
            <p:nvPr/>
          </p:nvSpPr>
          <p:spPr bwMode="auto">
            <a:xfrm>
              <a:off x="2508823"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6" name="Rectangle 25"/>
            <p:cNvSpPr/>
            <p:nvPr/>
          </p:nvSpPr>
          <p:spPr bwMode="auto">
            <a:xfrm>
              <a:off x="2621281"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7" name="Rectangle 26"/>
            <p:cNvSpPr/>
            <p:nvPr/>
          </p:nvSpPr>
          <p:spPr bwMode="auto">
            <a:xfrm>
              <a:off x="1855545"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8" name="Rectangle 27"/>
            <p:cNvSpPr/>
            <p:nvPr/>
          </p:nvSpPr>
          <p:spPr bwMode="auto">
            <a:xfrm>
              <a:off x="1968003"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9" name="Rectangle 28"/>
            <p:cNvSpPr/>
            <p:nvPr/>
          </p:nvSpPr>
          <p:spPr bwMode="auto">
            <a:xfrm>
              <a:off x="2070248"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30" name="Rectangle 29"/>
            <p:cNvSpPr/>
            <p:nvPr/>
          </p:nvSpPr>
          <p:spPr bwMode="auto">
            <a:xfrm>
              <a:off x="2182706"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53" name="Group 52"/>
          <p:cNvGrpSpPr/>
          <p:nvPr/>
        </p:nvGrpSpPr>
        <p:grpSpPr>
          <a:xfrm>
            <a:off x="4137214" y="4834431"/>
            <a:ext cx="352542" cy="1883036"/>
            <a:chOff x="1970378" y="3624134"/>
            <a:chExt cx="352542" cy="1412277"/>
          </a:xfrm>
        </p:grpSpPr>
        <p:grpSp>
          <p:nvGrpSpPr>
            <p:cNvPr id="31" name="Group 30"/>
            <p:cNvGrpSpPr/>
            <p:nvPr/>
          </p:nvGrpSpPr>
          <p:grpSpPr>
            <a:xfrm>
              <a:off x="1970378" y="3624134"/>
              <a:ext cx="352542" cy="1412277"/>
              <a:chOff x="6882929" y="2974473"/>
              <a:chExt cx="352542" cy="1412277"/>
            </a:xfrm>
          </p:grpSpPr>
          <p:cxnSp>
            <p:nvCxnSpPr>
              <p:cNvPr id="32" name="Straight Connector 31"/>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rot="5400000">
                <a:off x="6918430" y="3445774"/>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38" name="Rectangle 37"/>
              <p:cNvSpPr/>
              <p:nvPr/>
            </p:nvSpPr>
            <p:spPr bwMode="auto">
              <a:xfrm rot="5400000">
                <a:off x="6913756" y="3134570"/>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39" name="Rectangle 38"/>
            <p:cNvSpPr/>
            <p:nvPr/>
          </p:nvSpPr>
          <p:spPr bwMode="auto">
            <a:xfrm rot="5400000">
              <a:off x="2005879" y="4730335"/>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40" name="Rectangle 39"/>
            <p:cNvSpPr/>
            <p:nvPr/>
          </p:nvSpPr>
          <p:spPr bwMode="auto">
            <a:xfrm rot="5400000">
              <a:off x="2001205" y="4419131"/>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54" name="Group 53"/>
          <p:cNvGrpSpPr/>
          <p:nvPr/>
        </p:nvGrpSpPr>
        <p:grpSpPr>
          <a:xfrm>
            <a:off x="4137212" y="4807855"/>
            <a:ext cx="352542" cy="1883036"/>
            <a:chOff x="1970378" y="3624134"/>
            <a:chExt cx="352542" cy="1412277"/>
          </a:xfrm>
        </p:grpSpPr>
        <p:grpSp>
          <p:nvGrpSpPr>
            <p:cNvPr id="55" name="Group 54"/>
            <p:cNvGrpSpPr/>
            <p:nvPr/>
          </p:nvGrpSpPr>
          <p:grpSpPr>
            <a:xfrm>
              <a:off x="1970378" y="3624134"/>
              <a:ext cx="352542" cy="1412277"/>
              <a:chOff x="6882929" y="2974473"/>
              <a:chExt cx="352542" cy="1412277"/>
            </a:xfrm>
          </p:grpSpPr>
          <p:cxnSp>
            <p:nvCxnSpPr>
              <p:cNvPr id="58" name="Straight Connector 57"/>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rot="5400000">
                <a:off x="6918430" y="3445774"/>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2" name="Rectangle 61"/>
              <p:cNvSpPr/>
              <p:nvPr/>
            </p:nvSpPr>
            <p:spPr bwMode="auto">
              <a:xfrm rot="5400000">
                <a:off x="6913756" y="3134570"/>
                <a:ext cx="278810" cy="252485"/>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56" name="Rectangle 55"/>
            <p:cNvSpPr/>
            <p:nvPr/>
          </p:nvSpPr>
          <p:spPr bwMode="auto">
            <a:xfrm rot="5400000">
              <a:off x="2005879" y="4730335"/>
              <a:ext cx="269464" cy="252483"/>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57" name="Rectangle 56"/>
            <p:cNvSpPr/>
            <p:nvPr/>
          </p:nvSpPr>
          <p:spPr bwMode="auto">
            <a:xfrm rot="5400000">
              <a:off x="2001205" y="4419131"/>
              <a:ext cx="278810" cy="252485"/>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cxnSp>
        <p:nvCxnSpPr>
          <p:cNvPr id="35" name="Straight Arrow Connector 34"/>
          <p:cNvCxnSpPr>
            <a:stCxn id="7" idx="2"/>
          </p:cNvCxnSpPr>
          <p:nvPr/>
        </p:nvCxnSpPr>
        <p:spPr>
          <a:xfrm>
            <a:off x="4962872" y="2100621"/>
            <a:ext cx="69507" cy="393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429703" y="2121237"/>
            <a:ext cx="64054" cy="296016"/>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50"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52"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2487184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a:t>
            </a:r>
            <a:r>
              <a:rPr lang="en-GB" dirty="0" smtClean="0"/>
              <a:t>ate </a:t>
            </a:r>
            <a:r>
              <a:rPr lang="en-GB" dirty="0"/>
              <a:t>limiting </a:t>
            </a:r>
            <a:r>
              <a:rPr lang="en-GB" dirty="0" smtClean="0"/>
              <a:t>on bytes does not work</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15</a:t>
            </a:fld>
            <a:endParaRPr lang="en-US" dirty="0">
              <a:solidFill>
                <a:srgbClr val="1010A0">
                  <a:tint val="75000"/>
                </a:srgbClr>
              </a:solidFill>
              <a:latin typeface="Calibri"/>
            </a:endParaRPr>
          </a:p>
        </p:txBody>
      </p:sp>
      <p:sp>
        <p:nvSpPr>
          <p:cNvPr id="5" name="Rectangle 4"/>
          <p:cNvSpPr/>
          <p:nvPr/>
        </p:nvSpPr>
        <p:spPr bwMode="auto">
          <a:xfrm>
            <a:off x="3786775" y="3917248"/>
            <a:ext cx="991865" cy="890605"/>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6" name="Rectangle 5"/>
          <p:cNvSpPr/>
          <p:nvPr/>
        </p:nvSpPr>
        <p:spPr>
          <a:xfrm>
            <a:off x="3157436" y="1369332"/>
            <a:ext cx="629334" cy="742144"/>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 name="Rectangle 6"/>
          <p:cNvSpPr/>
          <p:nvPr/>
        </p:nvSpPr>
        <p:spPr>
          <a:xfrm>
            <a:off x="4648200" y="1358475"/>
            <a:ext cx="629334" cy="742144"/>
          </a:xfrm>
          <a:prstGeom prst="rect">
            <a:avLst/>
          </a:prstGeom>
          <a:solidFill>
            <a:srgbClr val="00B0F0"/>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nvGrpSpPr>
          <p:cNvPr id="10" name="Group 9"/>
          <p:cNvGrpSpPr/>
          <p:nvPr/>
        </p:nvGrpSpPr>
        <p:grpSpPr>
          <a:xfrm rot="5400000">
            <a:off x="4159606" y="2905614"/>
            <a:ext cx="1630497" cy="352541"/>
            <a:chOff x="7411223" y="2742200"/>
            <a:chExt cx="1222873" cy="352541"/>
          </a:xfrm>
        </p:grpSpPr>
        <p:cxnSp>
          <p:nvCxnSpPr>
            <p:cNvPr id="11" name="Straight Connector 10"/>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8140884" y="2792229"/>
              <a:ext cx="404288"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15" name="Rectangle 14"/>
            <p:cNvSpPr/>
            <p:nvPr/>
          </p:nvSpPr>
          <p:spPr bwMode="auto">
            <a:xfrm>
              <a:off x="7690974" y="2790429"/>
              <a:ext cx="412231"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16" name="TextBox 15"/>
          <p:cNvSpPr txBox="1"/>
          <p:nvPr/>
        </p:nvSpPr>
        <p:spPr>
          <a:xfrm>
            <a:off x="5418428" y="2001539"/>
            <a:ext cx="1223412" cy="369332"/>
          </a:xfrm>
          <a:prstGeom prst="rect">
            <a:avLst/>
          </a:prstGeom>
          <a:noFill/>
        </p:spPr>
        <p:txBody>
          <a:bodyPr wrap="none" rtlCol="0">
            <a:spAutoFit/>
          </a:bodyPr>
          <a:lstStyle/>
          <a:p>
            <a:pPr defTabSz="914400"/>
            <a:r>
              <a:rPr lang="en-GB" dirty="0" smtClean="0">
                <a:solidFill>
                  <a:srgbClr val="00B0F0"/>
                </a:solidFill>
                <a:latin typeface="Calibri"/>
              </a:rPr>
              <a:t>8KB Writes</a:t>
            </a:r>
            <a:endParaRPr lang="en-GB" dirty="0">
              <a:solidFill>
                <a:srgbClr val="00B0F0"/>
              </a:solidFill>
              <a:latin typeface="Calibri"/>
            </a:endParaRPr>
          </a:p>
        </p:txBody>
      </p:sp>
      <p:sp>
        <p:nvSpPr>
          <p:cNvPr id="17" name="TextBox 16"/>
          <p:cNvSpPr txBox="1"/>
          <p:nvPr/>
        </p:nvSpPr>
        <p:spPr>
          <a:xfrm>
            <a:off x="1998978" y="2024277"/>
            <a:ext cx="1161646" cy="369332"/>
          </a:xfrm>
          <a:prstGeom prst="rect">
            <a:avLst/>
          </a:prstGeom>
          <a:noFill/>
        </p:spPr>
        <p:txBody>
          <a:bodyPr wrap="none" rtlCol="0">
            <a:spAutoFit/>
          </a:bodyPr>
          <a:lstStyle/>
          <a:p>
            <a:pPr defTabSz="914400"/>
            <a:r>
              <a:rPr lang="en-GB" dirty="0" smtClean="0">
                <a:solidFill>
                  <a:srgbClr val="FF0000"/>
                </a:solidFill>
                <a:latin typeface="Calibri"/>
              </a:rPr>
              <a:t>8KB Reads</a:t>
            </a:r>
            <a:endParaRPr lang="en-GB" dirty="0">
              <a:solidFill>
                <a:srgbClr val="FF0000"/>
              </a:solidFill>
              <a:latin typeface="Calibri"/>
            </a:endParaRPr>
          </a:p>
        </p:txBody>
      </p:sp>
      <p:grpSp>
        <p:nvGrpSpPr>
          <p:cNvPr id="18" name="Group 17"/>
          <p:cNvGrpSpPr/>
          <p:nvPr/>
        </p:nvGrpSpPr>
        <p:grpSpPr>
          <a:xfrm rot="5400000">
            <a:off x="2694726" y="2925732"/>
            <a:ext cx="1630497" cy="352541"/>
            <a:chOff x="1676400" y="1733550"/>
            <a:chExt cx="1222873" cy="352541"/>
          </a:xfrm>
        </p:grpSpPr>
        <p:cxnSp>
          <p:nvCxnSpPr>
            <p:cNvPr id="19" name="Straight Connector 18"/>
            <p:cNvCxnSpPr/>
            <p:nvPr/>
          </p:nvCxnSpPr>
          <p:spPr>
            <a:xfrm>
              <a:off x="1676400" y="173355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9271" y="173355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76400" y="208609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2186364" y="1781778"/>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3" name="Rectangle 22"/>
            <p:cNvSpPr/>
            <p:nvPr/>
          </p:nvSpPr>
          <p:spPr bwMode="auto">
            <a:xfrm>
              <a:off x="2294120"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4" name="Rectangle 23"/>
            <p:cNvSpPr/>
            <p:nvPr/>
          </p:nvSpPr>
          <p:spPr bwMode="auto">
            <a:xfrm>
              <a:off x="2406578"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5" name="Rectangle 24"/>
            <p:cNvSpPr/>
            <p:nvPr/>
          </p:nvSpPr>
          <p:spPr bwMode="auto">
            <a:xfrm>
              <a:off x="2508823"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6" name="Rectangle 25"/>
            <p:cNvSpPr/>
            <p:nvPr/>
          </p:nvSpPr>
          <p:spPr bwMode="auto">
            <a:xfrm>
              <a:off x="2621281"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7" name="Rectangle 26"/>
            <p:cNvSpPr/>
            <p:nvPr/>
          </p:nvSpPr>
          <p:spPr bwMode="auto">
            <a:xfrm>
              <a:off x="1855545"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8" name="Rectangle 27"/>
            <p:cNvSpPr/>
            <p:nvPr/>
          </p:nvSpPr>
          <p:spPr bwMode="auto">
            <a:xfrm>
              <a:off x="1968003"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29" name="Rectangle 28"/>
            <p:cNvSpPr/>
            <p:nvPr/>
          </p:nvSpPr>
          <p:spPr bwMode="auto">
            <a:xfrm>
              <a:off x="2070248"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30" name="Rectangle 29"/>
            <p:cNvSpPr/>
            <p:nvPr/>
          </p:nvSpPr>
          <p:spPr bwMode="auto">
            <a:xfrm>
              <a:off x="2182706"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grpSp>
        <p:nvGrpSpPr>
          <p:cNvPr id="54" name="Group 53"/>
          <p:cNvGrpSpPr/>
          <p:nvPr/>
        </p:nvGrpSpPr>
        <p:grpSpPr>
          <a:xfrm>
            <a:off x="4143258" y="4807855"/>
            <a:ext cx="352542" cy="1883036"/>
            <a:chOff x="1970378" y="3624134"/>
            <a:chExt cx="352542" cy="1412277"/>
          </a:xfrm>
        </p:grpSpPr>
        <p:grpSp>
          <p:nvGrpSpPr>
            <p:cNvPr id="55" name="Group 54"/>
            <p:cNvGrpSpPr/>
            <p:nvPr/>
          </p:nvGrpSpPr>
          <p:grpSpPr>
            <a:xfrm>
              <a:off x="1970378" y="3624134"/>
              <a:ext cx="352542" cy="1412277"/>
              <a:chOff x="6882929" y="2974473"/>
              <a:chExt cx="352542" cy="1412277"/>
            </a:xfrm>
          </p:grpSpPr>
          <p:cxnSp>
            <p:nvCxnSpPr>
              <p:cNvPr id="58" name="Straight Connector 57"/>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rot="5400000">
                <a:off x="6918430" y="3445774"/>
                <a:ext cx="269464" cy="25248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2" name="Rectangle 61"/>
              <p:cNvSpPr/>
              <p:nvPr/>
            </p:nvSpPr>
            <p:spPr bwMode="auto">
              <a:xfrm rot="5400000">
                <a:off x="6913756" y="3134570"/>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56" name="Rectangle 55"/>
            <p:cNvSpPr/>
            <p:nvPr/>
          </p:nvSpPr>
          <p:spPr bwMode="auto">
            <a:xfrm rot="5400000">
              <a:off x="2005879" y="4730335"/>
              <a:ext cx="269464" cy="252483"/>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57" name="Rectangle 56"/>
            <p:cNvSpPr/>
            <p:nvPr/>
          </p:nvSpPr>
          <p:spPr bwMode="auto">
            <a:xfrm rot="5400000">
              <a:off x="2001205" y="4419131"/>
              <a:ext cx="278810" cy="2524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cxnSp>
        <p:nvCxnSpPr>
          <p:cNvPr id="35" name="Straight Arrow Connector 34"/>
          <p:cNvCxnSpPr>
            <a:stCxn id="7" idx="2"/>
          </p:cNvCxnSpPr>
          <p:nvPr/>
        </p:nvCxnSpPr>
        <p:spPr>
          <a:xfrm>
            <a:off x="4962872" y="2100621"/>
            <a:ext cx="69507" cy="393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429703" y="2121237"/>
            <a:ext cx="64054" cy="296016"/>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41"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43"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24057710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Rate limiting on IOPS does not work</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16</a:t>
            </a:fld>
            <a:endParaRPr lang="en-US" dirty="0">
              <a:solidFill>
                <a:srgbClr val="1010A0">
                  <a:tint val="75000"/>
                </a:srgbClr>
              </a:solidFill>
              <a:latin typeface="Calibri"/>
            </a:endParaRPr>
          </a:p>
        </p:txBody>
      </p:sp>
      <p:grpSp>
        <p:nvGrpSpPr>
          <p:cNvPr id="3" name="Group 2"/>
          <p:cNvGrpSpPr/>
          <p:nvPr/>
        </p:nvGrpSpPr>
        <p:grpSpPr>
          <a:xfrm>
            <a:off x="4106431" y="4823739"/>
            <a:ext cx="352542" cy="1883036"/>
            <a:chOff x="2385964" y="3612298"/>
            <a:chExt cx="352542" cy="1412277"/>
          </a:xfrm>
        </p:grpSpPr>
        <p:grpSp>
          <p:nvGrpSpPr>
            <p:cNvPr id="55" name="Group 54"/>
            <p:cNvGrpSpPr/>
            <p:nvPr/>
          </p:nvGrpSpPr>
          <p:grpSpPr>
            <a:xfrm>
              <a:off x="2385964" y="3612298"/>
              <a:ext cx="352542" cy="1412277"/>
              <a:chOff x="6882929" y="2974473"/>
              <a:chExt cx="352542" cy="1412277"/>
            </a:xfrm>
          </p:grpSpPr>
          <p:cxnSp>
            <p:nvCxnSpPr>
              <p:cNvPr id="58" name="Straight Connector 57"/>
              <p:cNvCxnSpPr/>
              <p:nvPr/>
            </p:nvCxnSpPr>
            <p:spPr>
              <a:xfrm>
                <a:off x="7235471" y="2974473"/>
                <a:ext cx="0" cy="1412275"/>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059199" y="4210476"/>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882931" y="2974473"/>
                <a:ext cx="0" cy="141227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rot="5400000">
                <a:off x="6985912" y="3520236"/>
                <a:ext cx="127521" cy="245504"/>
              </a:xfrm>
              <a:prstGeom prst="rect">
                <a:avLst/>
              </a:prstGeom>
              <a:solidFill>
                <a:srgbClr val="00B0F0"/>
              </a:solidFill>
              <a:ln>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2" name="Rectangle 61"/>
              <p:cNvSpPr/>
              <p:nvPr/>
            </p:nvSpPr>
            <p:spPr bwMode="auto">
              <a:xfrm rot="5400000">
                <a:off x="6843313" y="3205015"/>
                <a:ext cx="412718" cy="245506"/>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50" name="Rectangle 49"/>
            <p:cNvSpPr/>
            <p:nvPr/>
          </p:nvSpPr>
          <p:spPr bwMode="auto">
            <a:xfrm rot="5400000">
              <a:off x="2488947" y="4784080"/>
              <a:ext cx="127521" cy="24550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51" name="Rectangle 50"/>
            <p:cNvSpPr/>
            <p:nvPr/>
          </p:nvSpPr>
          <p:spPr bwMode="auto">
            <a:xfrm rot="5400000">
              <a:off x="2346348" y="4468859"/>
              <a:ext cx="412718" cy="245506"/>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41" name="Rectangle 40"/>
          <p:cNvSpPr/>
          <p:nvPr/>
        </p:nvSpPr>
        <p:spPr bwMode="auto">
          <a:xfrm>
            <a:off x="3786775" y="3917248"/>
            <a:ext cx="991865" cy="890605"/>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42" name="Rectangle 41"/>
          <p:cNvSpPr/>
          <p:nvPr/>
        </p:nvSpPr>
        <p:spPr>
          <a:xfrm>
            <a:off x="3157436" y="1369332"/>
            <a:ext cx="629334" cy="742144"/>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44" name="Rectangle 43"/>
          <p:cNvSpPr/>
          <p:nvPr/>
        </p:nvSpPr>
        <p:spPr>
          <a:xfrm>
            <a:off x="4648200" y="1358475"/>
            <a:ext cx="629334" cy="742144"/>
          </a:xfrm>
          <a:prstGeom prst="rect">
            <a:avLst/>
          </a:prstGeom>
          <a:solidFill>
            <a:srgbClr val="00B0F0"/>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nvGrpSpPr>
          <p:cNvPr id="45" name="Group 44"/>
          <p:cNvGrpSpPr/>
          <p:nvPr/>
        </p:nvGrpSpPr>
        <p:grpSpPr>
          <a:xfrm rot="5400000">
            <a:off x="4159606" y="2905614"/>
            <a:ext cx="1630497" cy="352541"/>
            <a:chOff x="7411223" y="2742200"/>
            <a:chExt cx="1222873" cy="352541"/>
          </a:xfrm>
        </p:grpSpPr>
        <p:cxnSp>
          <p:nvCxnSpPr>
            <p:cNvPr id="46" name="Straight Connector 45"/>
            <p:cNvCxnSpPr/>
            <p:nvPr/>
          </p:nvCxnSpPr>
          <p:spPr>
            <a:xfrm>
              <a:off x="7411223" y="274220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634094" y="274220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411223" y="309474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bwMode="auto">
            <a:xfrm>
              <a:off x="8140884" y="2792229"/>
              <a:ext cx="404288"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53" name="Rectangle 52"/>
            <p:cNvSpPr/>
            <p:nvPr/>
          </p:nvSpPr>
          <p:spPr bwMode="auto">
            <a:xfrm>
              <a:off x="7690974" y="2790429"/>
              <a:ext cx="412231" cy="25248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sp>
        <p:nvSpPr>
          <p:cNvPr id="54" name="TextBox 53"/>
          <p:cNvSpPr txBox="1"/>
          <p:nvPr/>
        </p:nvSpPr>
        <p:spPr>
          <a:xfrm>
            <a:off x="5418428" y="2001539"/>
            <a:ext cx="1223412" cy="369332"/>
          </a:xfrm>
          <a:prstGeom prst="rect">
            <a:avLst/>
          </a:prstGeom>
          <a:noFill/>
        </p:spPr>
        <p:txBody>
          <a:bodyPr wrap="none" rtlCol="0">
            <a:spAutoFit/>
          </a:bodyPr>
          <a:lstStyle/>
          <a:p>
            <a:pPr defTabSz="914400"/>
            <a:r>
              <a:rPr lang="en-GB" dirty="0" smtClean="0">
                <a:solidFill>
                  <a:srgbClr val="00B0F0"/>
                </a:solidFill>
                <a:latin typeface="Calibri"/>
              </a:rPr>
              <a:t>8KB Writes</a:t>
            </a:r>
            <a:endParaRPr lang="en-GB" dirty="0">
              <a:solidFill>
                <a:srgbClr val="00B0F0"/>
              </a:solidFill>
              <a:latin typeface="Calibri"/>
            </a:endParaRPr>
          </a:p>
        </p:txBody>
      </p:sp>
      <p:sp>
        <p:nvSpPr>
          <p:cNvPr id="56" name="TextBox 55"/>
          <p:cNvSpPr txBox="1"/>
          <p:nvPr/>
        </p:nvSpPr>
        <p:spPr>
          <a:xfrm>
            <a:off x="1870701" y="1981020"/>
            <a:ext cx="1428596" cy="400110"/>
          </a:xfrm>
          <a:prstGeom prst="rect">
            <a:avLst/>
          </a:prstGeom>
          <a:noFill/>
        </p:spPr>
        <p:txBody>
          <a:bodyPr wrap="none" rtlCol="0">
            <a:spAutoFit/>
          </a:bodyPr>
          <a:lstStyle/>
          <a:p>
            <a:pPr defTabSz="914400"/>
            <a:r>
              <a:rPr lang="en-GB" sz="2000" b="1" dirty="0" smtClean="0">
                <a:solidFill>
                  <a:srgbClr val="FF0000"/>
                </a:solidFill>
                <a:latin typeface="Calibri"/>
              </a:rPr>
              <a:t>64KB Reads</a:t>
            </a:r>
            <a:endParaRPr lang="en-GB" sz="2000" b="1" dirty="0">
              <a:solidFill>
                <a:srgbClr val="FF0000"/>
              </a:solidFill>
              <a:latin typeface="Calibri"/>
            </a:endParaRPr>
          </a:p>
        </p:txBody>
      </p:sp>
      <p:grpSp>
        <p:nvGrpSpPr>
          <p:cNvPr id="57" name="Group 56"/>
          <p:cNvGrpSpPr/>
          <p:nvPr/>
        </p:nvGrpSpPr>
        <p:grpSpPr>
          <a:xfrm rot="5400000">
            <a:off x="2694726" y="2925732"/>
            <a:ext cx="1630497" cy="352541"/>
            <a:chOff x="1676400" y="1733550"/>
            <a:chExt cx="1222873" cy="352541"/>
          </a:xfrm>
        </p:grpSpPr>
        <p:cxnSp>
          <p:nvCxnSpPr>
            <p:cNvPr id="63" name="Straight Connector 62"/>
            <p:cNvCxnSpPr/>
            <p:nvPr/>
          </p:nvCxnSpPr>
          <p:spPr>
            <a:xfrm>
              <a:off x="1676400" y="173355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899271" y="1733551"/>
              <a:ext cx="0" cy="35254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1676400" y="2086090"/>
              <a:ext cx="122287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2186364" y="1781778"/>
              <a:ext cx="191069" cy="252484"/>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7" name="Rectangle 66"/>
            <p:cNvSpPr/>
            <p:nvPr/>
          </p:nvSpPr>
          <p:spPr bwMode="auto">
            <a:xfrm>
              <a:off x="2294120"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8" name="Rectangle 67"/>
            <p:cNvSpPr/>
            <p:nvPr/>
          </p:nvSpPr>
          <p:spPr bwMode="auto">
            <a:xfrm>
              <a:off x="2406578"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69" name="Rectangle 68"/>
            <p:cNvSpPr/>
            <p:nvPr/>
          </p:nvSpPr>
          <p:spPr bwMode="auto">
            <a:xfrm>
              <a:off x="2508823"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70" name="Rectangle 69"/>
            <p:cNvSpPr/>
            <p:nvPr/>
          </p:nvSpPr>
          <p:spPr bwMode="auto">
            <a:xfrm>
              <a:off x="2621281" y="1785866"/>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71" name="Rectangle 70"/>
            <p:cNvSpPr/>
            <p:nvPr/>
          </p:nvSpPr>
          <p:spPr bwMode="auto">
            <a:xfrm>
              <a:off x="1855545"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72" name="Rectangle 71"/>
            <p:cNvSpPr/>
            <p:nvPr/>
          </p:nvSpPr>
          <p:spPr bwMode="auto">
            <a:xfrm>
              <a:off x="1968003"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73" name="Rectangle 72"/>
            <p:cNvSpPr/>
            <p:nvPr/>
          </p:nvSpPr>
          <p:spPr bwMode="auto">
            <a:xfrm>
              <a:off x="2070248"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sp>
          <p:nvSpPr>
            <p:cNvPr id="74" name="Rectangle 73"/>
            <p:cNvSpPr/>
            <p:nvPr/>
          </p:nvSpPr>
          <p:spPr bwMode="auto">
            <a:xfrm>
              <a:off x="2182706" y="1784927"/>
              <a:ext cx="45719" cy="252484"/>
            </a:xfrm>
            <a:prstGeom prst="rect">
              <a:avLst/>
            </a:prstGeom>
            <a:solidFill>
              <a:srgbClr val="FF006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err="1" smtClean="0">
                <a:gradFill>
                  <a:gsLst>
                    <a:gs pos="0">
                      <a:srgbClr val="FFFFFF"/>
                    </a:gs>
                    <a:gs pos="100000">
                      <a:srgbClr val="FFFFFF"/>
                    </a:gs>
                  </a:gsLst>
                  <a:lin ang="5400000" scaled="0"/>
                </a:gradFill>
                <a:latin typeface="Calibri"/>
                <a:ea typeface="Segoe UI" pitchFamily="34" charset="0"/>
                <a:cs typeface="Segoe UI" pitchFamily="34" charset="0"/>
              </a:endParaRPr>
            </a:p>
          </p:txBody>
        </p:sp>
      </p:grpSp>
      <p:cxnSp>
        <p:nvCxnSpPr>
          <p:cNvPr id="75" name="Straight Arrow Connector 74"/>
          <p:cNvCxnSpPr>
            <a:stCxn id="44" idx="2"/>
          </p:cNvCxnSpPr>
          <p:nvPr/>
        </p:nvCxnSpPr>
        <p:spPr>
          <a:xfrm>
            <a:off x="4962872" y="2100621"/>
            <a:ext cx="69507" cy="393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3429703" y="2121237"/>
            <a:ext cx="64054" cy="296016"/>
          </a:xfrm>
          <a:prstGeom prst="straightConnector1">
            <a:avLst/>
          </a:prstGeom>
          <a:ln>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9" name="final-punch"/>
          <p:cNvSpPr/>
          <p:nvPr/>
        </p:nvSpPr>
        <p:spPr>
          <a:xfrm>
            <a:off x="1870706" y="5621488"/>
            <a:ext cx="4969789" cy="681037"/>
          </a:xfrm>
          <a:prstGeom prst="round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algn="ctr" defTabSz="914400"/>
            <a:r>
              <a:rPr lang="en-GB" sz="2800" dirty="0" smtClean="0">
                <a:solidFill>
                  <a:srgbClr val="000000"/>
                </a:solidFill>
                <a:latin typeface="Calibri"/>
              </a:rPr>
              <a:t>Need to rate limit based on cost</a:t>
            </a:r>
            <a:endParaRPr lang="en-GB" sz="2800" u="sng" dirty="0" smtClean="0">
              <a:solidFill>
                <a:srgbClr val="000000"/>
              </a:solidFill>
              <a:latin typeface="Calibri"/>
            </a:endParaRPr>
          </a:p>
        </p:txBody>
      </p:sp>
      <p:sp>
        <p:nvSpPr>
          <p:cNvPr id="52"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77"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3965244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Rate limiting based on cost</a:t>
            </a:r>
            <a:endParaRPr lang="en-GB" dirty="0">
              <a:solidFill>
                <a:srgbClr val="000000"/>
              </a:solidFill>
            </a:endParaRPr>
          </a:p>
        </p:txBody>
      </p:sp>
      <p:sp>
        <p:nvSpPr>
          <p:cNvPr id="61" name="Content Placeholder 2"/>
          <p:cNvSpPr>
            <a:spLocks noGrp="1"/>
          </p:cNvSpPr>
          <p:nvPr>
            <p:ph idx="4294967295"/>
          </p:nvPr>
        </p:nvSpPr>
        <p:spPr>
          <a:xfrm>
            <a:off x="457200" y="1066800"/>
            <a:ext cx="8229600" cy="5410200"/>
          </a:xfrm>
          <a:prstGeom prst="rect">
            <a:avLst/>
          </a:prstGeom>
        </p:spPr>
        <p:txBody>
          <a:bodyPr>
            <a:normAutofit/>
          </a:bodyPr>
          <a:lstStyle/>
          <a:p>
            <a:pPr>
              <a:buFont typeface="Wingdings" panose="05000000000000000000" pitchFamily="2" charset="2"/>
              <a:buChar char="§"/>
              <a:defRPr/>
            </a:pPr>
            <a:r>
              <a:rPr lang="en-GB" dirty="0" smtClean="0">
                <a:solidFill>
                  <a:schemeClr val="bg2">
                    <a:lumMod val="10000"/>
                  </a:schemeClr>
                </a:solidFill>
              </a:rPr>
              <a:t>Controller constructs empirical cost models based on device type and workload characteristics</a:t>
            </a:r>
          </a:p>
          <a:p>
            <a:pPr lvl="2">
              <a:buFont typeface="Wingdings" panose="05000000000000000000" pitchFamily="2" charset="2"/>
              <a:buChar char="§"/>
              <a:defRPr/>
            </a:pPr>
            <a:r>
              <a:rPr lang="en-GB" dirty="0" smtClean="0">
                <a:solidFill>
                  <a:schemeClr val="bg2">
                    <a:lumMod val="10000"/>
                  </a:schemeClr>
                </a:solidFill>
              </a:rPr>
              <a:t>RAM, SSDs, disks: </a:t>
            </a:r>
            <a:r>
              <a:rPr lang="en-GB" dirty="0" smtClean="0"/>
              <a:t>read/write </a:t>
            </a:r>
            <a:r>
              <a:rPr lang="en-GB" dirty="0"/>
              <a:t>ratio, request </a:t>
            </a:r>
            <a:r>
              <a:rPr lang="en-GB" dirty="0" smtClean="0"/>
              <a:t>size</a:t>
            </a:r>
            <a:endParaRPr lang="en-GB" dirty="0" smtClean="0">
              <a:solidFill>
                <a:schemeClr val="bg2">
                  <a:lumMod val="10000"/>
                </a:schemeClr>
              </a:solidFill>
            </a:endParaRPr>
          </a:p>
          <a:p>
            <a:pPr lvl="1">
              <a:buFont typeface="Wingdings" panose="05000000000000000000" pitchFamily="2" charset="2"/>
              <a:buChar char="§"/>
              <a:defRPr/>
            </a:pPr>
            <a:endParaRPr lang="en-GB" sz="2600" dirty="0" smtClean="0">
              <a:solidFill>
                <a:schemeClr val="bg2">
                  <a:lumMod val="10000"/>
                </a:schemeClr>
              </a:solidFill>
            </a:endParaRPr>
          </a:p>
          <a:p>
            <a:pPr>
              <a:buFont typeface="Wingdings" panose="05000000000000000000" pitchFamily="2" charset="2"/>
              <a:buChar char="§"/>
              <a:defRPr/>
            </a:pPr>
            <a:r>
              <a:rPr lang="en-GB" dirty="0" smtClean="0">
                <a:solidFill>
                  <a:schemeClr val="bg2">
                    <a:lumMod val="10000"/>
                  </a:schemeClr>
                </a:solidFill>
              </a:rPr>
              <a:t>Cost models assigned to each queue</a:t>
            </a:r>
          </a:p>
          <a:p>
            <a:pPr lvl="2">
              <a:buFont typeface="Wingdings" panose="05000000000000000000" pitchFamily="2" charset="2"/>
              <a:buChar char="§"/>
              <a:defRPr/>
            </a:pPr>
            <a:r>
              <a:rPr lang="en-GB" i="1" dirty="0" err="1" smtClean="0">
                <a:solidFill>
                  <a:srgbClr val="000000"/>
                </a:solidFill>
              </a:rPr>
              <a:t>ConfigureTokenBucket</a:t>
            </a:r>
            <a:r>
              <a:rPr lang="en-GB" i="1" dirty="0" smtClean="0">
                <a:solidFill>
                  <a:srgbClr val="000000"/>
                </a:solidFill>
              </a:rPr>
              <a:t> [Queue </a:t>
            </a:r>
            <a:r>
              <a:rPr lang="en-GB" i="1" dirty="0">
                <a:solidFill>
                  <a:srgbClr val="000000"/>
                </a:solidFill>
              </a:rPr>
              <a:t>-&gt; </a:t>
            </a:r>
            <a:r>
              <a:rPr lang="en-GB" i="1" dirty="0" smtClean="0">
                <a:solidFill>
                  <a:srgbClr val="000000"/>
                </a:solidFill>
              </a:rPr>
              <a:t>cost model]</a:t>
            </a:r>
          </a:p>
          <a:p>
            <a:pPr lvl="1">
              <a:buFont typeface="Wingdings" panose="05000000000000000000" pitchFamily="2" charset="2"/>
              <a:buChar char="§"/>
              <a:defRPr/>
            </a:pPr>
            <a:endParaRPr lang="en-GB" sz="2600" i="1" dirty="0" smtClean="0">
              <a:solidFill>
                <a:srgbClr val="000000"/>
              </a:solidFill>
            </a:endParaRPr>
          </a:p>
          <a:p>
            <a:pPr>
              <a:buFont typeface="Wingdings" panose="05000000000000000000" pitchFamily="2" charset="2"/>
              <a:buChar char="§"/>
              <a:defRPr/>
            </a:pPr>
            <a:r>
              <a:rPr lang="en-GB" dirty="0" smtClean="0">
                <a:solidFill>
                  <a:schemeClr val="bg2">
                    <a:lumMod val="10000"/>
                  </a:schemeClr>
                </a:solidFill>
              </a:rPr>
              <a:t>Large request sizes split for pre-emption</a:t>
            </a:r>
            <a:endParaRPr lang="en-GB" sz="3200" dirty="0" smtClean="0">
              <a:solidFill>
                <a:schemeClr val="bg2">
                  <a:lumMod val="10000"/>
                </a:schemeClr>
              </a:solidFill>
            </a:endParaRP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17</a:t>
            </a:fld>
            <a:endParaRPr lang="en-US" dirty="0">
              <a:solidFill>
                <a:srgbClr val="1010A0">
                  <a:tint val="75000"/>
                </a:srgbClr>
              </a:solidFill>
              <a:latin typeface="Calibri"/>
            </a:endParaRPr>
          </a:p>
        </p:txBody>
      </p:sp>
      <p:sp>
        <p:nvSpPr>
          <p:cNvPr id="3" name="Footer Placeholder 2"/>
          <p:cNvSpPr>
            <a:spLocks noGrp="1"/>
          </p:cNvSpPr>
          <p:nvPr>
            <p:ph type="ftr" sz="quarter" idx="10"/>
          </p:nvPr>
        </p:nvSpPr>
        <p:spPr>
          <a:xfrm>
            <a:off x="2667000" y="6324600"/>
            <a:ext cx="33528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8"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082699724"/>
      </p:ext>
    </p:extLst>
  </p:cSld>
  <p:clrMapOvr>
    <a:masterClrMapping/>
  </p:clrMapOvr>
  <mc:AlternateContent xmlns:mc="http://schemas.openxmlformats.org/markup-compatibility/2006" xmlns:p14="http://schemas.microsoft.com/office/powerpoint/2010/main">
    <mc:Choice Requires="p14">
      <p:transition spd="slow" p14:dur="2000" advTm="108628"/>
    </mc:Choice>
    <mc:Fallback xmlns="">
      <p:transition spd="slow" advTm="108628"/>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Recap: Programmable queues on data plane</a:t>
            </a:r>
            <a:endParaRPr lang="en-GB" dirty="0"/>
          </a:p>
        </p:txBody>
      </p:sp>
      <p:sp>
        <p:nvSpPr>
          <p:cNvPr id="53" name="Text Placeholder 2"/>
          <p:cNvSpPr>
            <a:spLocks noGrp="1"/>
          </p:cNvSpPr>
          <p:nvPr>
            <p:ph type="body" sz="quarter" idx="4294967295"/>
          </p:nvPr>
        </p:nvSpPr>
        <p:spPr>
          <a:xfrm>
            <a:off x="389436" y="1092200"/>
            <a:ext cx="8363938" cy="5293757"/>
          </a:xfrm>
          <a:prstGeom prst="rect">
            <a:avLst/>
          </a:prstGeom>
        </p:spPr>
        <p:txBody>
          <a:bodyPr>
            <a:normAutofit/>
          </a:bodyPr>
          <a:lstStyle/>
          <a:p>
            <a:pPr lvl="1">
              <a:buFont typeface="Wingdings" panose="05000000000000000000" pitchFamily="2" charset="2"/>
              <a:buChar char="§"/>
              <a:defRPr/>
            </a:pPr>
            <a:r>
              <a:rPr lang="en-GB" dirty="0" smtClean="0">
                <a:solidFill>
                  <a:srgbClr val="000000"/>
                </a:solidFill>
              </a:rPr>
              <a:t>Classification [IO Header -&gt; </a:t>
            </a:r>
            <a:r>
              <a:rPr lang="en-GB" i="1" dirty="0" smtClean="0">
                <a:solidFill>
                  <a:srgbClr val="000000"/>
                </a:solidFill>
              </a:rPr>
              <a:t>Queue</a:t>
            </a:r>
            <a:r>
              <a:rPr lang="en-GB" dirty="0" smtClean="0">
                <a:solidFill>
                  <a:srgbClr val="000000"/>
                </a:solidFill>
              </a:rPr>
              <a:t>]</a:t>
            </a:r>
          </a:p>
          <a:p>
            <a:pPr lvl="2">
              <a:buFont typeface="Wingdings" panose="05000000000000000000" pitchFamily="2" charset="2"/>
              <a:buChar char="§"/>
              <a:defRPr/>
            </a:pPr>
            <a:r>
              <a:rPr lang="en-GB" dirty="0" smtClean="0">
                <a:solidFill>
                  <a:schemeClr val="tx1"/>
                </a:solidFill>
              </a:rPr>
              <a:t>Per-layer metadata exposed to controller</a:t>
            </a:r>
          </a:p>
          <a:p>
            <a:pPr lvl="2">
              <a:buFont typeface="Wingdings" panose="05000000000000000000" pitchFamily="2" charset="2"/>
              <a:buChar char="§"/>
              <a:defRPr/>
            </a:pPr>
            <a:r>
              <a:rPr lang="en-GB" dirty="0" smtClean="0">
                <a:solidFill>
                  <a:schemeClr val="tx1"/>
                </a:solidFill>
              </a:rPr>
              <a:t>Controller out of critical path</a:t>
            </a:r>
          </a:p>
          <a:p>
            <a:pPr lvl="1">
              <a:buFont typeface="Wingdings" panose="05000000000000000000" pitchFamily="2" charset="2"/>
              <a:buChar char="§"/>
              <a:defRPr/>
            </a:pPr>
            <a:r>
              <a:rPr lang="en-GB" dirty="0" smtClean="0">
                <a:solidFill>
                  <a:srgbClr val="000000"/>
                </a:solidFill>
              </a:rPr>
              <a:t>Queue servicing [Queue -&gt; </a:t>
            </a:r>
            <a:r>
              <a:rPr lang="en-GB" i="1" dirty="0" smtClean="0">
                <a:solidFill>
                  <a:srgbClr val="000000"/>
                </a:solidFill>
              </a:rPr>
              <a:t>&lt;token rate, priority, queue size&gt;</a:t>
            </a:r>
            <a:r>
              <a:rPr lang="en-GB" dirty="0" smtClean="0">
                <a:solidFill>
                  <a:srgbClr val="000000"/>
                </a:solidFill>
              </a:rPr>
              <a:t>]</a:t>
            </a:r>
          </a:p>
          <a:p>
            <a:pPr lvl="2">
              <a:buFont typeface="Wingdings" panose="05000000000000000000" pitchFamily="2" charset="2"/>
              <a:buChar char="§"/>
              <a:defRPr/>
            </a:pPr>
            <a:r>
              <a:rPr lang="en-GB" dirty="0" smtClean="0">
                <a:solidFill>
                  <a:schemeClr val="tx1"/>
                </a:solidFill>
              </a:rPr>
              <a:t>Congestion control based on operation cost</a:t>
            </a:r>
          </a:p>
          <a:p>
            <a:pPr lvl="1">
              <a:buFont typeface="Wingdings" panose="05000000000000000000" pitchFamily="2" charset="2"/>
              <a:buChar char="§"/>
              <a:defRPr/>
            </a:pPr>
            <a:r>
              <a:rPr lang="en-GB" dirty="0" smtClean="0">
                <a:solidFill>
                  <a:srgbClr val="000000"/>
                </a:solidFill>
              </a:rPr>
              <a:t>Routing [Queue -&gt; </a:t>
            </a:r>
            <a:r>
              <a:rPr lang="en-GB" i="1" dirty="0" smtClean="0">
                <a:solidFill>
                  <a:srgbClr val="000000"/>
                </a:solidFill>
              </a:rPr>
              <a:t>Next-hop</a:t>
            </a:r>
            <a:r>
              <a:rPr lang="en-GB" dirty="0" smtClean="0">
                <a:solidFill>
                  <a:srgbClr val="000000"/>
                </a:solidFill>
              </a:rPr>
              <a:t>]</a:t>
            </a:r>
          </a:p>
          <a:p>
            <a:pPr marL="119062" lvl="1" indent="0">
              <a:buNone/>
              <a:defRPr/>
            </a:pPr>
            <a:endParaRPr lang="en-GB" dirty="0" smtClean="0">
              <a:solidFill>
                <a:srgbClr val="000000"/>
              </a:solidFill>
            </a:endParaRPr>
          </a:p>
          <a:p>
            <a:pPr marL="119062" lvl="1" indent="0">
              <a:buNone/>
              <a:defRPr/>
            </a:pPr>
            <a:endParaRPr lang="en-GB" sz="800" dirty="0" smtClean="0"/>
          </a:p>
        </p:txBody>
      </p:sp>
      <p:sp>
        <p:nvSpPr>
          <p:cNvPr id="72" name="final-punch"/>
          <p:cNvSpPr/>
          <p:nvPr/>
        </p:nvSpPr>
        <p:spPr>
          <a:xfrm>
            <a:off x="1600200" y="5459076"/>
            <a:ext cx="5334000" cy="681037"/>
          </a:xfrm>
          <a:prstGeom prst="round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algn="ctr" defTabSz="914400"/>
            <a:r>
              <a:rPr lang="en-GB" sz="2800" dirty="0" smtClean="0">
                <a:solidFill>
                  <a:srgbClr val="000000"/>
                </a:solidFill>
                <a:latin typeface="Calibri"/>
              </a:rPr>
              <a:t>How does controller enforce SLA?</a:t>
            </a:r>
            <a:endParaRPr lang="en-GB" sz="2800" dirty="0">
              <a:solidFill>
                <a:srgbClr val="000000"/>
              </a:solidFill>
              <a:latin typeface="Calibri"/>
            </a:endParaRPr>
          </a:p>
        </p:txBody>
      </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18</a:t>
            </a:fld>
            <a:endParaRPr lang="en-US" dirty="0">
              <a:solidFill>
                <a:srgbClr val="1010A0">
                  <a:tint val="75000"/>
                </a:srgbClr>
              </a:solidFill>
              <a:latin typeface="Calibri"/>
            </a:endParaRPr>
          </a:p>
        </p:txBody>
      </p:sp>
      <p:sp>
        <p:nvSpPr>
          <p:cNvPr id="4" name="Footer Placeholder 3"/>
          <p:cNvSpPr>
            <a:spLocks noGrp="1"/>
          </p:cNvSpPr>
          <p:nvPr>
            <p:ph type="ftr" sz="quarter" idx="10"/>
          </p:nvPr>
        </p:nvSpPr>
        <p:spPr>
          <a:xfrm>
            <a:off x="2667000" y="6324600"/>
            <a:ext cx="32766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8"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637144982"/>
      </p:ext>
    </p:extLst>
  </p:cSld>
  <p:clrMapOvr>
    <a:masterClrMapping/>
  </p:clrMapOvr>
  <p:transition xmlns:p14="http://schemas.microsoft.com/office/powerpoint/2010/main" advTm="6782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Distributed, </a:t>
            </a:r>
            <a:r>
              <a:rPr lang="en-GB" dirty="0"/>
              <a:t>d</a:t>
            </a:r>
            <a:r>
              <a:rPr lang="en-GB" dirty="0" smtClean="0"/>
              <a:t>ynamic enforcement</a:t>
            </a:r>
            <a:endParaRPr lang="en-GB" dirty="0"/>
          </a:p>
        </p:txBody>
      </p:sp>
      <p:sp>
        <p:nvSpPr>
          <p:cNvPr id="24" name="text-blue-vn"/>
          <p:cNvSpPr txBox="1"/>
          <p:nvPr/>
        </p:nvSpPr>
        <p:spPr>
          <a:xfrm>
            <a:off x="3525444" y="2151173"/>
            <a:ext cx="5498236" cy="2677656"/>
          </a:xfrm>
          <a:prstGeom prst="rect">
            <a:avLst/>
          </a:prstGeom>
          <a:noFill/>
        </p:spPr>
        <p:txBody>
          <a:bodyPr wrap="square" rtlCol="0">
            <a:spAutoFit/>
          </a:bodyPr>
          <a:lstStyle/>
          <a:p>
            <a:pPr marL="342900" indent="-342900" defTabSz="914400">
              <a:buFont typeface="Arial" panose="020B0604020202020204" pitchFamily="34" charset="0"/>
              <a:buChar char="•"/>
            </a:pPr>
            <a:r>
              <a:rPr lang="en-GB" sz="2400" dirty="0" smtClean="0">
                <a:solidFill>
                  <a:srgbClr val="EEECE1">
                    <a:lumMod val="10000"/>
                  </a:srgbClr>
                </a:solidFill>
                <a:latin typeface="Calibri"/>
              </a:rPr>
              <a:t>SLA </a:t>
            </a:r>
            <a:r>
              <a:rPr lang="en-GB" sz="2400" dirty="0">
                <a:solidFill>
                  <a:srgbClr val="EEECE1">
                    <a:lumMod val="10000"/>
                  </a:srgbClr>
                </a:solidFill>
                <a:latin typeface="Calibri"/>
              </a:rPr>
              <a:t>needs per-VM enforcement</a:t>
            </a:r>
          </a:p>
          <a:p>
            <a:pPr marL="342900" indent="-342900" defTabSz="914400">
              <a:buFont typeface="Arial" panose="020B0604020202020204" pitchFamily="34" charset="0"/>
              <a:buChar char="•"/>
            </a:pPr>
            <a:r>
              <a:rPr lang="en-GB" sz="2400" dirty="0">
                <a:solidFill>
                  <a:srgbClr val="EEECE1">
                    <a:lumMod val="10000"/>
                  </a:srgbClr>
                </a:solidFill>
                <a:latin typeface="Calibri"/>
              </a:rPr>
              <a:t>Need to control the aggregate rate of VMs 1-4 that reside on different physical </a:t>
            </a:r>
            <a:r>
              <a:rPr lang="en-GB" sz="2400" dirty="0" smtClean="0">
                <a:solidFill>
                  <a:srgbClr val="EEECE1">
                    <a:lumMod val="10000"/>
                  </a:srgbClr>
                </a:solidFill>
                <a:latin typeface="Calibri"/>
              </a:rPr>
              <a:t>machines</a:t>
            </a:r>
          </a:p>
          <a:p>
            <a:pPr marL="342900" indent="-342900" defTabSz="914400">
              <a:buFont typeface="Arial" panose="020B0604020202020204" pitchFamily="34" charset="0"/>
              <a:buChar char="•"/>
            </a:pPr>
            <a:endParaRPr lang="en-GB" sz="2400" dirty="0" smtClean="0">
              <a:solidFill>
                <a:srgbClr val="EEECE1">
                  <a:lumMod val="10000"/>
                </a:srgbClr>
              </a:solidFill>
              <a:latin typeface="Calibri"/>
            </a:endParaRPr>
          </a:p>
          <a:p>
            <a:pPr marL="342900" indent="-342900" defTabSz="914400">
              <a:buFont typeface="Arial" panose="020B0604020202020204" pitchFamily="34" charset="0"/>
              <a:buChar char="•"/>
            </a:pPr>
            <a:r>
              <a:rPr lang="en-GB" sz="2400" dirty="0" smtClean="0">
                <a:solidFill>
                  <a:srgbClr val="EEECE1">
                    <a:lumMod val="10000"/>
                  </a:srgbClr>
                </a:solidFill>
                <a:latin typeface="Calibri"/>
              </a:rPr>
              <a:t>Static partitioning of bandwidth is    sub-optimal</a:t>
            </a:r>
            <a:endParaRPr lang="en-GB" sz="2400" dirty="0">
              <a:solidFill>
                <a:srgbClr val="EEECE1">
                  <a:lumMod val="10000"/>
                </a:srgbClr>
              </a:solidFill>
              <a:latin typeface="Calibri"/>
            </a:endParaRPr>
          </a:p>
        </p:txBody>
      </p:sp>
      <p:sp>
        <p:nvSpPr>
          <p:cNvPr id="32" name="Content Placeholder 2"/>
          <p:cNvSpPr>
            <a:spLocks noGrp="1"/>
          </p:cNvSpPr>
          <p:nvPr>
            <p:ph idx="1"/>
          </p:nvPr>
        </p:nvSpPr>
        <p:spPr>
          <a:xfrm>
            <a:off x="457200" y="990600"/>
            <a:ext cx="8153400" cy="773685"/>
          </a:xfrm>
        </p:spPr>
        <p:txBody>
          <a:bodyPr>
            <a:normAutofit/>
          </a:bodyPr>
          <a:lstStyle/>
          <a:p>
            <a:pPr algn="ctr"/>
            <a:r>
              <a:rPr lang="en-GB" sz="2400" dirty="0" smtClean="0"/>
              <a:t>&lt;{Red VMs 1-4}, *, * //share/dataset&gt; --&gt; Bandwidth 40 Gbps</a:t>
            </a:r>
            <a:endParaRPr lang="en-GB" sz="2400" dirty="0"/>
          </a:p>
        </p:txBody>
      </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19</a:t>
            </a:fld>
            <a:endParaRPr lang="en-US" dirty="0">
              <a:solidFill>
                <a:srgbClr val="1010A0">
                  <a:tint val="75000"/>
                </a:srgbClr>
              </a:solidFill>
              <a:latin typeface="Calibri"/>
            </a:endParaRPr>
          </a:p>
        </p:txBody>
      </p:sp>
      <p:grpSp>
        <p:nvGrpSpPr>
          <p:cNvPr id="62" name="Group 61"/>
          <p:cNvGrpSpPr/>
          <p:nvPr/>
        </p:nvGrpSpPr>
        <p:grpSpPr>
          <a:xfrm>
            <a:off x="379403" y="2182642"/>
            <a:ext cx="2740318" cy="3755369"/>
            <a:chOff x="681446" y="1297348"/>
            <a:chExt cx="2740318" cy="2816527"/>
          </a:xfrm>
        </p:grpSpPr>
        <p:sp>
          <p:nvSpPr>
            <p:cNvPr id="63" name="Rectangle 62"/>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64" name="Rectangle 63"/>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65" name="Rectangle 64"/>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66" name="Rectangle 65"/>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67" name="Rectangle 66"/>
            <p:cNvSpPr/>
            <p:nvPr/>
          </p:nvSpPr>
          <p:spPr>
            <a:xfrm>
              <a:off x="1313978" y="135849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68" name="Rectangle 67"/>
            <p:cNvSpPr/>
            <p:nvPr/>
          </p:nvSpPr>
          <p:spPr>
            <a:xfrm>
              <a:off x="830964" y="1443725"/>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0" name="Rectangle 69"/>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71" name="Rectangle 70"/>
            <p:cNvSpPr/>
            <p:nvPr/>
          </p:nvSpPr>
          <p:spPr>
            <a:xfrm>
              <a:off x="2758896" y="135197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72" name="Rectangle 71"/>
            <p:cNvSpPr/>
            <p:nvPr/>
          </p:nvSpPr>
          <p:spPr>
            <a:xfrm>
              <a:off x="2275882" y="1437197"/>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3" name="Freeform 72"/>
            <p:cNvSpPr/>
            <p:nvPr/>
          </p:nvSpPr>
          <p:spPr>
            <a:xfrm>
              <a:off x="1960612" y="2083664"/>
              <a:ext cx="555323" cy="1339702"/>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75" name="Freeform 74"/>
            <p:cNvSpPr/>
            <p:nvPr/>
          </p:nvSpPr>
          <p:spPr>
            <a:xfrm>
              <a:off x="1190847" y="2102145"/>
              <a:ext cx="769765" cy="1329070"/>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77" name="Rectangle 76"/>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8" name="Rectangle 77"/>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sp>
        <p:nvSpPr>
          <p:cNvPr id="25" name="Freeform 24"/>
          <p:cNvSpPr/>
          <p:nvPr/>
        </p:nvSpPr>
        <p:spPr>
          <a:xfrm>
            <a:off x="1059960" y="3055446"/>
            <a:ext cx="598610" cy="1972351"/>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6" name="Freeform 25"/>
          <p:cNvSpPr/>
          <p:nvPr/>
        </p:nvSpPr>
        <p:spPr>
          <a:xfrm>
            <a:off x="1667661" y="3025303"/>
            <a:ext cx="943651" cy="2011316"/>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2" name="Oval 21"/>
          <p:cNvSpPr/>
          <p:nvPr/>
        </p:nvSpPr>
        <p:spPr>
          <a:xfrm>
            <a:off x="1158098" y="4354760"/>
            <a:ext cx="991865" cy="304800"/>
          </a:xfrm>
          <a:prstGeom prst="ellipse">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3" name="TextBox 22"/>
          <p:cNvSpPr txBox="1"/>
          <p:nvPr/>
        </p:nvSpPr>
        <p:spPr>
          <a:xfrm>
            <a:off x="2149963" y="4250755"/>
            <a:ext cx="902811" cy="369332"/>
          </a:xfrm>
          <a:prstGeom prst="rect">
            <a:avLst/>
          </a:prstGeom>
          <a:noFill/>
        </p:spPr>
        <p:txBody>
          <a:bodyPr wrap="none" rtlCol="0">
            <a:spAutoFit/>
          </a:bodyPr>
          <a:lstStyle/>
          <a:p>
            <a:pPr defTabSz="914400"/>
            <a:r>
              <a:rPr lang="en-GB" dirty="0" smtClean="0">
                <a:solidFill>
                  <a:srgbClr val="FF0066"/>
                </a:solidFill>
                <a:latin typeface="Calibri"/>
              </a:rPr>
              <a:t>40Gbps</a:t>
            </a:r>
            <a:endParaRPr lang="en-GB" dirty="0">
              <a:solidFill>
                <a:srgbClr val="FF0066"/>
              </a:solidFill>
              <a:latin typeface="Calibri"/>
            </a:endParaRPr>
          </a:p>
        </p:txBody>
      </p:sp>
      <p:sp>
        <p:nvSpPr>
          <p:cNvPr id="4" name="Footer Placeholder 3"/>
          <p:cNvSpPr>
            <a:spLocks noGrp="1"/>
          </p:cNvSpPr>
          <p:nvPr>
            <p:ph type="ftr" sz="quarter" idx="10"/>
          </p:nvPr>
        </p:nvSpPr>
        <p:spPr>
          <a:xfrm>
            <a:off x="2895600" y="6400800"/>
            <a:ext cx="31242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2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28"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435365835"/>
      </p:ext>
    </p:extLst>
  </p:cSld>
  <p:clrMapOvr>
    <a:masterClrMapping/>
  </p:clrMapOvr>
  <mc:AlternateContent xmlns:mc="http://schemas.openxmlformats.org/markup-compatibility/2006" xmlns:p14="http://schemas.microsoft.com/office/powerpoint/2010/main">
    <mc:Choice Requires="p14">
      <p:transition spd="slow" p14:dur="2000" advTm="3227"/>
    </mc:Choice>
    <mc:Fallback xmlns="">
      <p:transition spd="slow" advTm="32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2"/>
            <a:ext cx="8229600" cy="4724398"/>
          </a:xfrm>
        </p:spPr>
        <p:txBody>
          <a:bodyPr>
            <a:normAutofit/>
          </a:bodyPr>
          <a:lstStyle/>
          <a:p>
            <a:r>
              <a:rPr lang="en-US" dirty="0" smtClean="0">
                <a:solidFill>
                  <a:srgbClr val="FF0000"/>
                </a:solidFill>
              </a:rPr>
              <a:t>Reminder: Course Evaluation Due today!</a:t>
            </a:r>
          </a:p>
          <a:p>
            <a:r>
              <a:rPr lang="en-US" dirty="0" smtClean="0"/>
              <a:t>SDN Storage</a:t>
            </a:r>
          </a:p>
        </p:txBody>
      </p:sp>
      <p:sp>
        <p:nvSpPr>
          <p:cNvPr id="4" name="Date Placeholder 3"/>
          <p:cNvSpPr>
            <a:spLocks noGrp="1"/>
          </p:cNvSpPr>
          <p:nvPr>
            <p:ph type="dt" sz="half" idx="10"/>
          </p:nvPr>
        </p:nvSpPr>
        <p:spPr/>
        <p:txBody>
          <a:bodyPr/>
          <a:lstStyle/>
          <a:p>
            <a:r>
              <a:rPr lang="en-US" smtClean="0"/>
              <a:t>12/8/14</a:t>
            </a:r>
            <a:endParaRPr lang="en-US"/>
          </a:p>
        </p:txBody>
      </p:sp>
      <p:sp>
        <p:nvSpPr>
          <p:cNvPr id="5" name="Footer Placeholder 4"/>
          <p:cNvSpPr>
            <a:spLocks noGrp="1"/>
          </p:cNvSpPr>
          <p:nvPr>
            <p:ph type="ftr" sz="quarter" idx="11"/>
          </p:nvPr>
        </p:nvSpPr>
        <p:spPr/>
        <p:txBody>
          <a:bodyPr/>
          <a:lstStyle/>
          <a:p>
            <a:r>
              <a:rPr lang="en-US" smtClean="0"/>
              <a:t>Software Defined Networking (COMS 6998-10) </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33082182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Work-conserving </a:t>
            </a:r>
            <a:r>
              <a:rPr lang="en-GB" dirty="0"/>
              <a:t>solution</a:t>
            </a:r>
            <a:endParaRPr lang="en-US" dirty="0"/>
          </a:p>
        </p:txBody>
      </p:sp>
      <p:sp>
        <p:nvSpPr>
          <p:cNvPr id="3" name="Content Placeholder 2"/>
          <p:cNvSpPr>
            <a:spLocks noGrp="1"/>
          </p:cNvSpPr>
          <p:nvPr>
            <p:ph idx="1"/>
          </p:nvPr>
        </p:nvSpPr>
        <p:spPr>
          <a:xfrm>
            <a:off x="3525448" y="1106419"/>
            <a:ext cx="5161357" cy="5410200"/>
          </a:xfrm>
        </p:spPr>
        <p:txBody>
          <a:bodyPr>
            <a:normAutofit/>
          </a:bodyPr>
          <a:lstStyle/>
          <a:p>
            <a:pPr marL="457200" lvl="0" indent="-457200">
              <a:buFont typeface="Arial" panose="020B0604020202020204" pitchFamily="34" charset="0"/>
              <a:buChar char="•"/>
            </a:pPr>
            <a:endParaRPr lang="en-GB" sz="2800" dirty="0" smtClean="0">
              <a:solidFill>
                <a:schemeClr val="bg2">
                  <a:lumMod val="10000"/>
                </a:schemeClr>
              </a:solidFill>
            </a:endParaRPr>
          </a:p>
          <a:p>
            <a:pPr marL="457200" lvl="0" indent="-457200">
              <a:buFont typeface="Arial" panose="020B0604020202020204" pitchFamily="34" charset="0"/>
              <a:buChar char="•"/>
            </a:pPr>
            <a:r>
              <a:rPr lang="en-GB" sz="2800" dirty="0" smtClean="0">
                <a:solidFill>
                  <a:schemeClr val="bg2">
                    <a:lumMod val="10000"/>
                  </a:schemeClr>
                </a:solidFill>
              </a:rPr>
              <a:t>VMs with traffic demand should be able to send it as long as the aggregate rate does not exceed 40 Gbps</a:t>
            </a:r>
          </a:p>
          <a:p>
            <a:pPr marL="457200" lvl="0" indent="-457200">
              <a:buFont typeface="Arial" panose="020B0604020202020204" pitchFamily="34" charset="0"/>
              <a:buChar char="•"/>
            </a:pPr>
            <a:endParaRPr lang="en-GB" sz="2800" dirty="0" smtClean="0">
              <a:solidFill>
                <a:schemeClr val="bg2">
                  <a:lumMod val="10000"/>
                </a:schemeClr>
              </a:solidFill>
            </a:endParaRPr>
          </a:p>
          <a:p>
            <a:pPr marL="457200" lvl="0" indent="-457200">
              <a:buFont typeface="Arial" panose="020B0604020202020204" pitchFamily="34" charset="0"/>
              <a:buChar char="•"/>
            </a:pPr>
            <a:r>
              <a:rPr lang="en-GB" sz="2800" b="1" dirty="0" smtClean="0">
                <a:solidFill>
                  <a:schemeClr val="bg2">
                    <a:lumMod val="10000"/>
                  </a:schemeClr>
                </a:solidFill>
              </a:rPr>
              <a:t>Solution:</a:t>
            </a:r>
            <a:r>
              <a:rPr lang="en-GB" sz="2800" i="1" dirty="0" smtClean="0">
                <a:solidFill>
                  <a:schemeClr val="bg2">
                    <a:lumMod val="10000"/>
                  </a:schemeClr>
                </a:solidFill>
              </a:rPr>
              <a:t> Max-min fair sharing</a:t>
            </a:r>
            <a:endParaRPr lang="en-GB" sz="2800" dirty="0" smtClean="0">
              <a:solidFill>
                <a:schemeClr val="bg2">
                  <a:lumMod val="10000"/>
                </a:schemeClr>
              </a:solidFill>
            </a:endParaRPr>
          </a:p>
        </p:txBody>
      </p:sp>
      <p:sp>
        <p:nvSpPr>
          <p:cNvPr id="20" name="Slide Number Placeholder 19"/>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20</a:t>
            </a:fld>
            <a:endParaRPr lang="en-US" dirty="0">
              <a:solidFill>
                <a:srgbClr val="1010A0">
                  <a:tint val="75000"/>
                </a:srgbClr>
              </a:solidFill>
              <a:latin typeface="Calibri"/>
            </a:endParaRPr>
          </a:p>
        </p:txBody>
      </p:sp>
      <p:grpSp>
        <p:nvGrpSpPr>
          <p:cNvPr id="5" name="Group 4"/>
          <p:cNvGrpSpPr/>
          <p:nvPr/>
        </p:nvGrpSpPr>
        <p:grpSpPr>
          <a:xfrm>
            <a:off x="379403" y="2182642"/>
            <a:ext cx="2740318" cy="3755369"/>
            <a:chOff x="681446" y="1297348"/>
            <a:chExt cx="2740318" cy="2816527"/>
          </a:xfrm>
        </p:grpSpPr>
        <p:sp>
          <p:nvSpPr>
            <p:cNvPr id="6" name="Rectangle 5"/>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7" name="Rectangle 6"/>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8" name="Rectangle 7"/>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9" name="Rectangle 8"/>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10" name="Rectangle 9"/>
            <p:cNvSpPr/>
            <p:nvPr/>
          </p:nvSpPr>
          <p:spPr>
            <a:xfrm>
              <a:off x="1313978" y="135849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11" name="Rectangle 10"/>
            <p:cNvSpPr/>
            <p:nvPr/>
          </p:nvSpPr>
          <p:spPr>
            <a:xfrm>
              <a:off x="830964" y="1443725"/>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12" name="Rectangle 11"/>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13" name="Rectangle 12"/>
            <p:cNvSpPr/>
            <p:nvPr/>
          </p:nvSpPr>
          <p:spPr>
            <a:xfrm>
              <a:off x="2758896" y="135197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14" name="Rectangle 13"/>
            <p:cNvSpPr/>
            <p:nvPr/>
          </p:nvSpPr>
          <p:spPr>
            <a:xfrm>
              <a:off x="2275882" y="1437197"/>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15" name="Freeform 14"/>
            <p:cNvSpPr/>
            <p:nvPr/>
          </p:nvSpPr>
          <p:spPr>
            <a:xfrm>
              <a:off x="1960612" y="2083664"/>
              <a:ext cx="555323" cy="1339702"/>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6" name="Freeform 15"/>
            <p:cNvSpPr/>
            <p:nvPr/>
          </p:nvSpPr>
          <p:spPr>
            <a:xfrm>
              <a:off x="1190847" y="2102145"/>
              <a:ext cx="769765" cy="1329070"/>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7" name="Rectangle 16"/>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18" name="Rectangle 17"/>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sp>
        <p:nvSpPr>
          <p:cNvPr id="19" name="Freeform 18"/>
          <p:cNvSpPr/>
          <p:nvPr/>
        </p:nvSpPr>
        <p:spPr>
          <a:xfrm>
            <a:off x="1059960" y="3055446"/>
            <a:ext cx="598610" cy="1972351"/>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1" name="Freeform 20"/>
          <p:cNvSpPr/>
          <p:nvPr/>
        </p:nvSpPr>
        <p:spPr>
          <a:xfrm>
            <a:off x="1667661" y="3025303"/>
            <a:ext cx="943651" cy="2011316"/>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4" name="Footer Placeholder 3"/>
          <p:cNvSpPr>
            <a:spLocks noGrp="1"/>
          </p:cNvSpPr>
          <p:nvPr>
            <p:ph type="ftr" sz="quarter" idx="10"/>
          </p:nvPr>
        </p:nvSpPr>
        <p:spPr>
          <a:xfrm>
            <a:off x="2438400" y="6400800"/>
            <a:ext cx="35814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22"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23"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215784190"/>
      </p:ext>
    </p:extLst>
  </p:cSld>
  <p:clrMapOvr>
    <a:masterClrMapping/>
  </p:clrMapOvr>
  <mc:AlternateContent xmlns:mc="http://schemas.openxmlformats.org/markup-compatibility/2006" xmlns:p14="http://schemas.microsoft.com/office/powerpoint/2010/main">
    <mc:Choice Requires="p14">
      <p:transition spd="slow" p14:dur="2000" advTm="38224"/>
    </mc:Choice>
    <mc:Fallback xmlns="">
      <p:transition spd="slow" advTm="38224"/>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Max-min fair sharing</a:t>
            </a:r>
            <a:endParaRPr lang="en-GB" dirty="0"/>
          </a:p>
        </p:txBody>
      </p:sp>
      <p:sp>
        <p:nvSpPr>
          <p:cNvPr id="3" name="Content Placeholder 2"/>
          <p:cNvSpPr>
            <a:spLocks noGrp="1"/>
          </p:cNvSpPr>
          <p:nvPr>
            <p:ph idx="1"/>
          </p:nvPr>
        </p:nvSpPr>
        <p:spPr/>
        <p:txBody>
          <a:bodyPr>
            <a:normAutofit/>
          </a:bodyPr>
          <a:lstStyle/>
          <a:p>
            <a:r>
              <a:rPr lang="en-GB" sz="2600" dirty="0" smtClean="0">
                <a:solidFill>
                  <a:schemeClr val="bg2">
                    <a:lumMod val="10000"/>
                  </a:schemeClr>
                </a:solidFill>
              </a:rPr>
              <a:t>Well studied problem in networks</a:t>
            </a:r>
            <a:endParaRPr lang="en-GB" sz="2600" i="1" dirty="0" smtClean="0">
              <a:solidFill>
                <a:schemeClr val="bg2">
                  <a:lumMod val="10000"/>
                </a:schemeClr>
              </a:solidFill>
            </a:endParaRPr>
          </a:p>
          <a:p>
            <a:pPr lvl="1">
              <a:buFont typeface="Wingdings" panose="05000000000000000000" pitchFamily="2" charset="2"/>
              <a:buChar char="§"/>
            </a:pPr>
            <a:r>
              <a:rPr lang="en-GB" dirty="0" smtClean="0"/>
              <a:t>Existing solutions are distributed</a:t>
            </a:r>
          </a:p>
          <a:p>
            <a:pPr lvl="2">
              <a:buFont typeface="Wingdings" panose="05000000000000000000" pitchFamily="2" charset="2"/>
              <a:buChar char="§"/>
            </a:pPr>
            <a:r>
              <a:rPr lang="en-GB" dirty="0" smtClean="0"/>
              <a:t>Each VM varies its rate based on congestion</a:t>
            </a:r>
          </a:p>
          <a:p>
            <a:pPr lvl="2">
              <a:buFont typeface="Wingdings" panose="05000000000000000000" pitchFamily="2" charset="2"/>
              <a:buChar char="§"/>
            </a:pPr>
            <a:r>
              <a:rPr lang="en-GB" dirty="0" smtClean="0"/>
              <a:t>Converge </a:t>
            </a:r>
            <a:r>
              <a:rPr lang="en-GB" dirty="0"/>
              <a:t>to max-min </a:t>
            </a:r>
            <a:r>
              <a:rPr lang="en-GB" dirty="0" smtClean="0"/>
              <a:t>sharing</a:t>
            </a:r>
          </a:p>
          <a:p>
            <a:pPr lvl="1">
              <a:buFont typeface="Wingdings" panose="05000000000000000000" pitchFamily="2" charset="2"/>
              <a:buChar char="§"/>
            </a:pPr>
            <a:r>
              <a:rPr lang="en-GB" sz="2400" i="1" dirty="0" smtClean="0"/>
              <a:t>Drawbacks</a:t>
            </a:r>
            <a:r>
              <a:rPr lang="en-GB" sz="2400" dirty="0" smtClean="0"/>
              <a:t>: </a:t>
            </a:r>
            <a:r>
              <a:rPr lang="en-GB" sz="2400" dirty="0"/>
              <a:t>complex and </a:t>
            </a:r>
            <a:r>
              <a:rPr lang="en-GB" sz="2400" dirty="0" smtClean="0"/>
              <a:t>requires </a:t>
            </a:r>
            <a:r>
              <a:rPr lang="en-GB" dirty="0" smtClean="0"/>
              <a:t>congestion signal</a:t>
            </a:r>
            <a:endParaRPr lang="en-GB" sz="2400" dirty="0" smtClean="0"/>
          </a:p>
          <a:p>
            <a:pPr lvl="1"/>
            <a:endParaRPr lang="en-GB" sz="800" dirty="0"/>
          </a:p>
          <a:p>
            <a:r>
              <a:rPr lang="en-GB" sz="2600" u="sng" dirty="0" smtClean="0">
                <a:solidFill>
                  <a:schemeClr val="bg2">
                    <a:lumMod val="10000"/>
                  </a:schemeClr>
                </a:solidFill>
              </a:rPr>
              <a:t>But we have a centralized controller</a:t>
            </a:r>
            <a:endParaRPr lang="en-GB" sz="2600" i="1" u="sng" dirty="0">
              <a:solidFill>
                <a:schemeClr val="bg2">
                  <a:lumMod val="10000"/>
                </a:schemeClr>
              </a:solidFill>
            </a:endParaRPr>
          </a:p>
          <a:p>
            <a:pPr lvl="1">
              <a:buFont typeface="Wingdings" panose="05000000000000000000" pitchFamily="2" charset="2"/>
              <a:buChar char="§"/>
            </a:pPr>
            <a:r>
              <a:rPr lang="en-GB" dirty="0" smtClean="0"/>
              <a:t>Converts to simple algorithm </a:t>
            </a:r>
            <a:r>
              <a:rPr lang="en-GB" dirty="0"/>
              <a:t>at controller</a:t>
            </a:r>
          </a:p>
          <a:p>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21</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819400" y="6400800"/>
            <a:ext cx="32004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7"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3816978032"/>
      </p:ext>
    </p:extLst>
  </p:cSld>
  <p:clrMapOvr>
    <a:masterClrMapping/>
  </p:clrMapOvr>
  <mc:AlternateContent xmlns:mc="http://schemas.openxmlformats.org/markup-compatibility/2006" xmlns:p14="http://schemas.microsoft.com/office/powerpoint/2010/main">
    <mc:Choice Requires="p14">
      <p:transition spd="slow" p14:dur="2000" advTm="24177"/>
    </mc:Choice>
    <mc:Fallback xmlns="">
      <p:transition spd="slow" advTm="24177"/>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Controller-based max-min fair sharing</a:t>
            </a:r>
            <a:endParaRPr lang="en-GB" dirty="0"/>
          </a:p>
        </p:txBody>
      </p:sp>
      <p:sp>
        <p:nvSpPr>
          <p:cNvPr id="4" name="text-controller"/>
          <p:cNvSpPr txBox="1"/>
          <p:nvPr/>
        </p:nvSpPr>
        <p:spPr>
          <a:xfrm>
            <a:off x="309444" y="1649916"/>
            <a:ext cx="5417617" cy="2677656"/>
          </a:xfrm>
          <a:prstGeom prst="rect">
            <a:avLst/>
          </a:prstGeom>
          <a:noFill/>
        </p:spPr>
        <p:txBody>
          <a:bodyPr wrap="square" rtlCol="0">
            <a:spAutoFit/>
          </a:bodyPr>
          <a:lstStyle/>
          <a:p>
            <a:pPr defTabSz="914400"/>
            <a:r>
              <a:rPr lang="en-GB" sz="2800" dirty="0" smtClean="0">
                <a:solidFill>
                  <a:srgbClr val="EEECE1">
                    <a:lumMod val="10000"/>
                  </a:srgbClr>
                </a:solidFill>
                <a:latin typeface="Calibri"/>
              </a:rPr>
              <a:t>What does controller do?</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Infers VM demands</a:t>
            </a:r>
          </a:p>
          <a:p>
            <a:pPr marL="457200" indent="-457200" defTabSz="914400">
              <a:buFont typeface="Arial" panose="020B0604020202020204" pitchFamily="34" charset="0"/>
              <a:buChar char="•"/>
            </a:pPr>
            <a:r>
              <a:rPr lang="en-GB" sz="2800" dirty="0">
                <a:solidFill>
                  <a:srgbClr val="EEECE1">
                    <a:lumMod val="10000"/>
                  </a:srgbClr>
                </a:solidFill>
                <a:latin typeface="Calibri"/>
              </a:rPr>
              <a:t>Uses centralized </a:t>
            </a:r>
            <a:r>
              <a:rPr lang="en-GB" sz="2800" dirty="0" smtClean="0">
                <a:solidFill>
                  <a:srgbClr val="EEECE1">
                    <a:lumMod val="10000"/>
                  </a:srgbClr>
                </a:solidFill>
                <a:latin typeface="Calibri"/>
              </a:rPr>
              <a:t>max-min </a:t>
            </a:r>
            <a:r>
              <a:rPr lang="en-GB" sz="2800" u="sng" dirty="0" smtClean="0">
                <a:solidFill>
                  <a:srgbClr val="EEECE1">
                    <a:lumMod val="10000"/>
                  </a:srgbClr>
                </a:solidFill>
                <a:latin typeface="Calibri"/>
              </a:rPr>
              <a:t>within</a:t>
            </a:r>
            <a:r>
              <a:rPr lang="en-GB" sz="2800" dirty="0" smtClean="0">
                <a:solidFill>
                  <a:srgbClr val="EEECE1">
                    <a:lumMod val="10000"/>
                  </a:srgbClr>
                </a:solidFill>
                <a:latin typeface="Calibri"/>
              </a:rPr>
              <a:t> a tenant and </a:t>
            </a:r>
            <a:r>
              <a:rPr lang="en-GB" sz="2800" u="sng" dirty="0" smtClean="0">
                <a:solidFill>
                  <a:srgbClr val="EEECE1">
                    <a:lumMod val="10000"/>
                  </a:srgbClr>
                </a:solidFill>
                <a:latin typeface="Calibri"/>
              </a:rPr>
              <a:t>across</a:t>
            </a:r>
            <a:r>
              <a:rPr lang="en-GB" sz="2800" dirty="0" smtClean="0">
                <a:solidFill>
                  <a:srgbClr val="EEECE1">
                    <a:lumMod val="10000"/>
                  </a:srgbClr>
                </a:solidFill>
                <a:latin typeface="Calibri"/>
              </a:rPr>
              <a:t> tenants</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Sets VM token rates</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Chooses best place to enforce</a:t>
            </a:r>
          </a:p>
        </p:txBody>
      </p:sp>
      <p:sp>
        <p:nvSpPr>
          <p:cNvPr id="61" name="Oval 60"/>
          <p:cNvSpPr/>
          <p:nvPr/>
        </p:nvSpPr>
        <p:spPr>
          <a:xfrm>
            <a:off x="7097380" y="2212369"/>
            <a:ext cx="1143000" cy="139624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GB" sz="1400" b="1" dirty="0" smtClean="0">
                <a:solidFill>
                  <a:srgbClr val="000000"/>
                </a:solidFill>
                <a:latin typeface="Calibri"/>
              </a:rPr>
              <a:t>Controller</a:t>
            </a:r>
            <a:endParaRPr lang="en-US" sz="1400" b="1" dirty="0">
              <a:solidFill>
                <a:srgbClr val="000000"/>
              </a:solidFill>
              <a:latin typeface="Calibri"/>
            </a:endParaRPr>
          </a:p>
        </p:txBody>
      </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22</a:t>
            </a:fld>
            <a:endParaRPr lang="en-US" dirty="0">
              <a:solidFill>
                <a:srgbClr val="1010A0">
                  <a:tint val="75000"/>
                </a:srgbClr>
              </a:solidFill>
              <a:latin typeface="Calibri"/>
            </a:endParaRPr>
          </a:p>
        </p:txBody>
      </p:sp>
      <p:cxnSp>
        <p:nvCxnSpPr>
          <p:cNvPr id="47" name="Straight Arrow Connector 46"/>
          <p:cNvCxnSpPr/>
          <p:nvPr/>
        </p:nvCxnSpPr>
        <p:spPr>
          <a:xfrm>
            <a:off x="5801236" y="3060785"/>
            <a:ext cx="1296144" cy="0"/>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402562" y="1929242"/>
            <a:ext cx="1816385" cy="646331"/>
          </a:xfrm>
          <a:prstGeom prst="rect">
            <a:avLst/>
          </a:prstGeom>
          <a:noFill/>
        </p:spPr>
        <p:txBody>
          <a:bodyPr wrap="none" rtlCol="0">
            <a:spAutoFit/>
          </a:bodyPr>
          <a:lstStyle/>
          <a:p>
            <a:pPr defTabSz="914400"/>
            <a:r>
              <a:rPr lang="en-GB" dirty="0" smtClean="0">
                <a:solidFill>
                  <a:srgbClr val="EEECE1">
                    <a:lumMod val="10000"/>
                  </a:srgbClr>
                </a:solidFill>
                <a:latin typeface="Calibri"/>
              </a:rPr>
              <a:t>INPUT: </a:t>
            </a:r>
          </a:p>
          <a:p>
            <a:pPr defTabSz="914400"/>
            <a:r>
              <a:rPr lang="en-GB" dirty="0" smtClean="0">
                <a:solidFill>
                  <a:srgbClr val="EEECE1">
                    <a:lumMod val="10000"/>
                  </a:srgbClr>
                </a:solidFill>
                <a:latin typeface="Calibri"/>
              </a:rPr>
              <a:t>per-VM demands</a:t>
            </a:r>
          </a:p>
        </p:txBody>
      </p:sp>
      <p:cxnSp>
        <p:nvCxnSpPr>
          <p:cNvPr id="66" name="Straight Arrow Connector 65"/>
          <p:cNvCxnSpPr/>
          <p:nvPr/>
        </p:nvCxnSpPr>
        <p:spPr>
          <a:xfrm>
            <a:off x="7703279" y="3590208"/>
            <a:ext cx="0" cy="807232"/>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25536" y="4500801"/>
            <a:ext cx="2840028" cy="646331"/>
          </a:xfrm>
          <a:prstGeom prst="rect">
            <a:avLst/>
          </a:prstGeom>
          <a:noFill/>
        </p:spPr>
        <p:txBody>
          <a:bodyPr wrap="none" rtlCol="0">
            <a:spAutoFit/>
          </a:bodyPr>
          <a:lstStyle/>
          <a:p>
            <a:pPr defTabSz="914400"/>
            <a:r>
              <a:rPr lang="en-GB" dirty="0" smtClean="0">
                <a:solidFill>
                  <a:srgbClr val="EEECE1">
                    <a:lumMod val="10000"/>
                  </a:srgbClr>
                </a:solidFill>
                <a:latin typeface="Calibri"/>
              </a:rPr>
              <a:t>OUTPUT: </a:t>
            </a:r>
          </a:p>
          <a:p>
            <a:pPr defTabSz="914400"/>
            <a:r>
              <a:rPr lang="en-GB" dirty="0" smtClean="0">
                <a:solidFill>
                  <a:srgbClr val="EEECE1">
                    <a:lumMod val="10000"/>
                  </a:srgbClr>
                </a:solidFill>
                <a:latin typeface="Calibri"/>
              </a:rPr>
              <a:t>per-VM allocated token rate</a:t>
            </a:r>
          </a:p>
        </p:txBody>
      </p:sp>
      <p:sp>
        <p:nvSpPr>
          <p:cNvPr id="68" name="Arc 67"/>
          <p:cNvSpPr/>
          <p:nvPr/>
        </p:nvSpPr>
        <p:spPr>
          <a:xfrm rot="11387870">
            <a:off x="6824102" y="2844488"/>
            <a:ext cx="936104" cy="1344149"/>
          </a:xfrm>
          <a:prstGeom prst="arc">
            <a:avLst/>
          </a:prstGeom>
          <a:ln>
            <a:solidFill>
              <a:schemeClr val="bg2">
                <a:lumMod val="1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1010A0"/>
              </a:solidFill>
              <a:latin typeface="Calibri"/>
            </a:endParaRPr>
          </a:p>
        </p:txBody>
      </p:sp>
      <p:sp>
        <p:nvSpPr>
          <p:cNvPr id="69" name="TextBox 68"/>
          <p:cNvSpPr txBox="1"/>
          <p:nvPr/>
        </p:nvSpPr>
        <p:spPr>
          <a:xfrm>
            <a:off x="7747719" y="3728552"/>
            <a:ext cx="318467" cy="369332"/>
          </a:xfrm>
          <a:prstGeom prst="rect">
            <a:avLst/>
          </a:prstGeom>
          <a:noFill/>
        </p:spPr>
        <p:txBody>
          <a:bodyPr wrap="none" rtlCol="0">
            <a:spAutoFit/>
          </a:bodyPr>
          <a:lstStyle/>
          <a:p>
            <a:pPr defTabSz="914400"/>
            <a:r>
              <a:rPr lang="en-GB" i="1" dirty="0" smtClean="0">
                <a:solidFill>
                  <a:srgbClr val="1010A0"/>
                </a:solidFill>
                <a:latin typeface="Calibri"/>
              </a:rPr>
              <a:t>t</a:t>
            </a:r>
            <a:endParaRPr lang="en-GB" i="1" dirty="0">
              <a:solidFill>
                <a:srgbClr val="1010A0"/>
              </a:solidFill>
              <a:latin typeface="Calibri"/>
            </a:endParaRPr>
          </a:p>
        </p:txBody>
      </p:sp>
      <p:sp>
        <p:nvSpPr>
          <p:cNvPr id="70" name="TextBox 69"/>
          <p:cNvSpPr txBox="1"/>
          <p:nvPr/>
        </p:nvSpPr>
        <p:spPr>
          <a:xfrm>
            <a:off x="6899341" y="3476057"/>
            <a:ext cx="274434" cy="369332"/>
          </a:xfrm>
          <a:prstGeom prst="rect">
            <a:avLst/>
          </a:prstGeom>
          <a:noFill/>
        </p:spPr>
        <p:txBody>
          <a:bodyPr wrap="square" rtlCol="0">
            <a:spAutoFit/>
          </a:bodyPr>
          <a:lstStyle/>
          <a:p>
            <a:pPr defTabSz="914400"/>
            <a:r>
              <a:rPr lang="en-GB" i="1" dirty="0" smtClean="0">
                <a:solidFill>
                  <a:srgbClr val="1010A0"/>
                </a:solidFill>
                <a:latin typeface="Calibri"/>
              </a:rPr>
              <a:t>s</a:t>
            </a:r>
            <a:endParaRPr lang="en-GB" i="1" dirty="0">
              <a:solidFill>
                <a:srgbClr val="1010A0"/>
              </a:solidFill>
              <a:latin typeface="Calibri"/>
            </a:endParaRPr>
          </a:p>
        </p:txBody>
      </p:sp>
      <p:sp>
        <p:nvSpPr>
          <p:cNvPr id="71" name="TextBox 70"/>
          <p:cNvSpPr txBox="1"/>
          <p:nvPr/>
        </p:nvSpPr>
        <p:spPr>
          <a:xfrm>
            <a:off x="6534312" y="1121757"/>
            <a:ext cx="2673679" cy="646331"/>
          </a:xfrm>
          <a:prstGeom prst="rect">
            <a:avLst/>
          </a:prstGeom>
          <a:noFill/>
        </p:spPr>
        <p:txBody>
          <a:bodyPr wrap="none" rtlCol="0">
            <a:spAutoFit/>
          </a:bodyPr>
          <a:lstStyle/>
          <a:p>
            <a:pPr defTabSz="914400"/>
            <a:r>
              <a:rPr lang="en-GB" i="1" dirty="0">
                <a:solidFill>
                  <a:srgbClr val="EEECE1">
                    <a:lumMod val="10000"/>
                  </a:srgbClr>
                </a:solidFill>
                <a:latin typeface="Calibri"/>
              </a:rPr>
              <a:t>t</a:t>
            </a:r>
            <a:r>
              <a:rPr lang="en-GB" i="1" dirty="0" smtClean="0">
                <a:solidFill>
                  <a:srgbClr val="EEECE1">
                    <a:lumMod val="10000"/>
                  </a:srgbClr>
                </a:solidFill>
                <a:latin typeface="Calibri"/>
              </a:rPr>
              <a:t> = control interval</a:t>
            </a:r>
          </a:p>
          <a:p>
            <a:pPr defTabSz="914400"/>
            <a:r>
              <a:rPr lang="en-GB" i="1" dirty="0" smtClean="0">
                <a:solidFill>
                  <a:srgbClr val="EEECE1">
                    <a:lumMod val="10000"/>
                  </a:srgbClr>
                </a:solidFill>
                <a:latin typeface="Calibri"/>
              </a:rPr>
              <a:t>s = stats sampling interval</a:t>
            </a:r>
            <a:endParaRPr lang="en-GB" i="1" dirty="0">
              <a:solidFill>
                <a:srgbClr val="EEECE1">
                  <a:lumMod val="10000"/>
                </a:srgbClr>
              </a:solidFill>
              <a:latin typeface="Calibri"/>
            </a:endParaRPr>
          </a:p>
        </p:txBody>
      </p:sp>
      <p:sp>
        <p:nvSpPr>
          <p:cNvPr id="5" name="Footer Placeholder 4"/>
          <p:cNvSpPr>
            <a:spLocks noGrp="1"/>
          </p:cNvSpPr>
          <p:nvPr>
            <p:ph type="ftr" sz="quarter" idx="10"/>
          </p:nvPr>
        </p:nvSpPr>
        <p:spPr>
          <a:xfrm>
            <a:off x="1981200" y="6324600"/>
            <a:ext cx="4038600" cy="3968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15"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16"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159098367"/>
      </p:ext>
    </p:extLst>
  </p:cSld>
  <p:clrMapOvr>
    <a:masterClrMapping/>
  </p:clrMapOvr>
  <mc:AlternateContent xmlns:mc="http://schemas.openxmlformats.org/markup-compatibility/2006" xmlns:p14="http://schemas.microsoft.com/office/powerpoint/2010/main">
    <mc:Choice Requires="p14">
      <p:transition spd="slow" p14:dur="2000" advTm="22924"/>
    </mc:Choice>
    <mc:Fallback xmlns="">
      <p:transition spd="slow" advTm="22924"/>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Controller decides </a:t>
            </a:r>
            <a:r>
              <a:rPr lang="en-GB" i="1" dirty="0" smtClean="0"/>
              <a:t>where</a:t>
            </a:r>
            <a:r>
              <a:rPr lang="en-GB" dirty="0" smtClean="0"/>
              <a:t> to enforce</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23</a:t>
            </a:fld>
            <a:endParaRPr lang="en-US" dirty="0">
              <a:solidFill>
                <a:srgbClr val="1010A0">
                  <a:tint val="75000"/>
                </a:srgbClr>
              </a:solidFill>
              <a:latin typeface="Calibri"/>
            </a:endParaRPr>
          </a:p>
        </p:txBody>
      </p:sp>
      <p:sp>
        <p:nvSpPr>
          <p:cNvPr id="22" name="Content Placeholder 2"/>
          <p:cNvSpPr txBox="1">
            <a:spLocks/>
          </p:cNvSpPr>
          <p:nvPr/>
        </p:nvSpPr>
        <p:spPr>
          <a:xfrm>
            <a:off x="3327646" y="2088383"/>
            <a:ext cx="5816354" cy="3232036"/>
          </a:xfrm>
          <a:prstGeom prst="rect">
            <a:avLst/>
          </a:prstGeom>
        </p:spPr>
        <p:txBody>
          <a:bodyPr vert="horz" lIns="91440" tIns="0" rIns="91440" bIns="0" rtlCol="0">
            <a:noAutofit/>
          </a:bodyPr>
          <a:lstStyle>
            <a:lvl1pPr marL="342900" indent="-342900" algn="l" defTabSz="914400" rtl="0" eaLnBrk="1" latinLnBrk="0" hangingPunct="1">
              <a:spcBef>
                <a:spcPts val="900"/>
              </a:spcBef>
              <a:buFont typeface="Arial" pitchFamily="34" charset="0"/>
              <a:buNone/>
              <a:defRPr sz="2800" kern="1200">
                <a:solidFill>
                  <a:schemeClr val="tx1"/>
                </a:solidFill>
                <a:latin typeface="+mn-lt"/>
                <a:ea typeface="+mn-ea"/>
                <a:cs typeface="+mn-cs"/>
              </a:defRPr>
            </a:lvl1pPr>
            <a:lvl2pPr marL="403225" indent="-284163" algn="l" defTabSz="914400" rtl="0" eaLnBrk="1" latinLnBrk="0" hangingPunct="1">
              <a:spcBef>
                <a:spcPct val="20000"/>
              </a:spcBef>
              <a:buClr>
                <a:srgbClr val="1010A0"/>
              </a:buClr>
              <a:buSzPct val="60000"/>
              <a:buFont typeface="Arial" pitchFamily="34" charset="0"/>
              <a:buChar char="►"/>
              <a:defRPr sz="2400" kern="1200">
                <a:solidFill>
                  <a:schemeClr val="bg2">
                    <a:lumMod val="10000"/>
                  </a:schemeClr>
                </a:solidFill>
                <a:latin typeface="+mn-lt"/>
                <a:ea typeface="+mn-ea"/>
                <a:cs typeface="+mn-cs"/>
              </a:defRPr>
            </a:lvl2pPr>
            <a:lvl3pPr marL="631825" indent="-228600" algn="l" defTabSz="914400" rtl="0" eaLnBrk="1" latinLnBrk="0" hangingPunct="1">
              <a:spcBef>
                <a:spcPts val="350"/>
              </a:spcBef>
              <a:buClr>
                <a:schemeClr val="tx1"/>
              </a:buClr>
              <a:buSzPct val="55000"/>
              <a:buFont typeface="Arial" pitchFamily="34" charset="0"/>
              <a:buChar char="►"/>
              <a:defRPr sz="2200" kern="1200">
                <a:solidFill>
                  <a:schemeClr val="bg2">
                    <a:lumMod val="10000"/>
                  </a:schemeClr>
                </a:solidFill>
                <a:latin typeface="+mn-lt"/>
                <a:ea typeface="+mn-ea"/>
                <a:cs typeface="+mn-cs"/>
              </a:defRPr>
            </a:lvl3pPr>
            <a:lvl4pPr marL="860425" indent="-228600" algn="l" defTabSz="914400" rtl="0" eaLnBrk="1" latinLnBrk="0" hangingPunct="1">
              <a:spcBef>
                <a:spcPct val="20000"/>
              </a:spcBef>
              <a:buFont typeface="Arial" pitchFamily="34" charset="0"/>
              <a:buNone/>
              <a:defRPr sz="2200" kern="1200">
                <a:solidFill>
                  <a:schemeClr val="bg2">
                    <a:lumMod val="10000"/>
                  </a:schemeClr>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u="sng" dirty="0">
                <a:solidFill>
                  <a:srgbClr val="EEECE1">
                    <a:lumMod val="10000"/>
                  </a:srgbClr>
                </a:solidFill>
                <a:latin typeface="Calibri"/>
              </a:rPr>
              <a:t>SLA constraints</a:t>
            </a:r>
          </a:p>
          <a:p>
            <a:pPr lvl="1">
              <a:buFont typeface="Wingdings" panose="05000000000000000000" pitchFamily="2" charset="2"/>
              <a:buChar char="§"/>
              <a:defRPr/>
            </a:pPr>
            <a:r>
              <a:rPr lang="en-GB" sz="2800" dirty="0" smtClean="0">
                <a:solidFill>
                  <a:srgbClr val="EEECE1">
                    <a:lumMod val="10000"/>
                  </a:srgbClr>
                </a:solidFill>
                <a:latin typeface="Calibri"/>
              </a:rPr>
              <a:t>Queues where resources shared</a:t>
            </a:r>
          </a:p>
          <a:p>
            <a:pPr lvl="1">
              <a:buFont typeface="Wingdings" panose="05000000000000000000" pitchFamily="2" charset="2"/>
              <a:buChar char="§"/>
              <a:defRPr/>
            </a:pPr>
            <a:r>
              <a:rPr lang="en-GB" sz="2800" dirty="0">
                <a:solidFill>
                  <a:srgbClr val="EEECE1">
                    <a:lumMod val="10000"/>
                  </a:srgbClr>
                </a:solidFill>
                <a:latin typeface="Calibri"/>
              </a:rPr>
              <a:t>Bandwidth enforced close to source</a:t>
            </a:r>
          </a:p>
          <a:p>
            <a:pPr lvl="1">
              <a:buFont typeface="Wingdings" panose="05000000000000000000" pitchFamily="2" charset="2"/>
              <a:buChar char="§"/>
              <a:defRPr/>
            </a:pPr>
            <a:r>
              <a:rPr lang="en-GB" sz="2800" dirty="0" smtClean="0">
                <a:solidFill>
                  <a:srgbClr val="EEECE1">
                    <a:lumMod val="10000"/>
                  </a:srgbClr>
                </a:solidFill>
                <a:latin typeface="Calibri"/>
              </a:rPr>
              <a:t>Priority enforced end-to-end</a:t>
            </a:r>
            <a:endParaRPr lang="en-GB" sz="2800" dirty="0">
              <a:solidFill>
                <a:srgbClr val="EEECE1">
                  <a:lumMod val="10000"/>
                </a:srgbClr>
              </a:solidFill>
              <a:latin typeface="Calibri"/>
            </a:endParaRPr>
          </a:p>
          <a:p>
            <a:r>
              <a:rPr lang="en-GB" u="sng" dirty="0" smtClean="0">
                <a:solidFill>
                  <a:srgbClr val="EEECE1">
                    <a:lumMod val="10000"/>
                  </a:srgbClr>
                </a:solidFill>
                <a:latin typeface="Calibri"/>
              </a:rPr>
              <a:t>Efficiency considerations</a:t>
            </a:r>
          </a:p>
          <a:p>
            <a:pPr lvl="1">
              <a:buFont typeface="Wingdings" panose="05000000000000000000" pitchFamily="2" charset="2"/>
              <a:buChar char="§"/>
              <a:defRPr/>
            </a:pPr>
            <a:r>
              <a:rPr lang="en-GB" sz="2800" dirty="0" smtClean="0">
                <a:solidFill>
                  <a:srgbClr val="EEECE1">
                    <a:lumMod val="10000"/>
                  </a:srgbClr>
                </a:solidFill>
                <a:latin typeface="Calibri"/>
              </a:rPr>
              <a:t>Overhead </a:t>
            </a:r>
            <a:r>
              <a:rPr lang="en-GB" sz="2800" dirty="0">
                <a:solidFill>
                  <a:srgbClr val="EEECE1">
                    <a:lumMod val="10000"/>
                  </a:srgbClr>
                </a:solidFill>
                <a:latin typeface="Calibri"/>
              </a:rPr>
              <a:t>in data plane </a:t>
            </a:r>
            <a:r>
              <a:rPr lang="en-GB" sz="2800" dirty="0" smtClean="0">
                <a:solidFill>
                  <a:srgbClr val="EEECE1">
                    <a:lumMod val="10000"/>
                  </a:srgbClr>
                </a:solidFill>
                <a:latin typeface="Calibri"/>
              </a:rPr>
              <a:t>~ # queues</a:t>
            </a:r>
          </a:p>
          <a:p>
            <a:pPr lvl="1">
              <a:buFont typeface="Wingdings" panose="05000000000000000000" pitchFamily="2" charset="2"/>
              <a:buChar char="§"/>
              <a:defRPr/>
            </a:pPr>
            <a:r>
              <a:rPr lang="en-GB" sz="2800" dirty="0" smtClean="0">
                <a:solidFill>
                  <a:srgbClr val="EEECE1">
                    <a:lumMod val="10000"/>
                  </a:srgbClr>
                </a:solidFill>
                <a:latin typeface="Calibri"/>
              </a:rPr>
              <a:t>Important at 40+ Gbps</a:t>
            </a:r>
          </a:p>
        </p:txBody>
      </p:sp>
      <p:sp>
        <p:nvSpPr>
          <p:cNvPr id="23" name="Rectangle 22"/>
          <p:cNvSpPr/>
          <p:nvPr/>
        </p:nvSpPr>
        <p:spPr>
          <a:xfrm>
            <a:off x="3052" y="962657"/>
            <a:ext cx="8952239" cy="461665"/>
          </a:xfrm>
          <a:prstGeom prst="rect">
            <a:avLst/>
          </a:prstGeom>
        </p:spPr>
        <p:txBody>
          <a:bodyPr wrap="square">
            <a:spAutoFit/>
          </a:bodyPr>
          <a:lstStyle/>
          <a:p>
            <a:pPr algn="ctr" defTabSz="914400"/>
            <a:r>
              <a:rPr lang="en-GB" sz="2400" dirty="0">
                <a:solidFill>
                  <a:srgbClr val="1010A0"/>
                </a:solidFill>
                <a:latin typeface="Calibri"/>
              </a:rPr>
              <a:t>M</a:t>
            </a:r>
            <a:r>
              <a:rPr lang="en-GB" sz="2400" dirty="0" smtClean="0">
                <a:solidFill>
                  <a:srgbClr val="1010A0"/>
                </a:solidFill>
                <a:latin typeface="Calibri"/>
              </a:rPr>
              <a:t>inimize </a:t>
            </a:r>
            <a:r>
              <a:rPr lang="en-GB" sz="2400" dirty="0">
                <a:solidFill>
                  <a:srgbClr val="1010A0"/>
                </a:solidFill>
                <a:latin typeface="Calibri"/>
              </a:rPr>
              <a:t># times IO is </a:t>
            </a:r>
            <a:r>
              <a:rPr lang="en-GB" sz="2400" dirty="0" smtClean="0">
                <a:solidFill>
                  <a:srgbClr val="1010A0"/>
                </a:solidFill>
                <a:latin typeface="Calibri"/>
              </a:rPr>
              <a:t>queued and distribute </a:t>
            </a:r>
            <a:r>
              <a:rPr lang="en-GB" sz="2400" dirty="0">
                <a:solidFill>
                  <a:srgbClr val="1010A0"/>
                </a:solidFill>
                <a:latin typeface="Calibri"/>
              </a:rPr>
              <a:t>rate limiting load </a:t>
            </a:r>
          </a:p>
        </p:txBody>
      </p:sp>
      <p:grpSp>
        <p:nvGrpSpPr>
          <p:cNvPr id="84" name="Group 83"/>
          <p:cNvGrpSpPr/>
          <p:nvPr/>
        </p:nvGrpSpPr>
        <p:grpSpPr>
          <a:xfrm>
            <a:off x="379403" y="2182642"/>
            <a:ext cx="2740318" cy="3755369"/>
            <a:chOff x="681446" y="1297348"/>
            <a:chExt cx="2740318" cy="2816527"/>
          </a:xfrm>
        </p:grpSpPr>
        <p:sp>
          <p:nvSpPr>
            <p:cNvPr id="85" name="Rectangle 84"/>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86" name="Rectangle 85"/>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87" name="Rectangle 86"/>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88" name="Rectangle 87"/>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89" name="Rectangle 88"/>
            <p:cNvSpPr/>
            <p:nvPr/>
          </p:nvSpPr>
          <p:spPr>
            <a:xfrm>
              <a:off x="1313978" y="135849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90" name="Rectangle 89"/>
            <p:cNvSpPr/>
            <p:nvPr/>
          </p:nvSpPr>
          <p:spPr>
            <a:xfrm>
              <a:off x="830964" y="1443725"/>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91" name="Rectangle 90"/>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92" name="Rectangle 91"/>
            <p:cNvSpPr/>
            <p:nvPr/>
          </p:nvSpPr>
          <p:spPr>
            <a:xfrm>
              <a:off x="2758896" y="135197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93" name="Rectangle 92"/>
            <p:cNvSpPr/>
            <p:nvPr/>
          </p:nvSpPr>
          <p:spPr>
            <a:xfrm>
              <a:off x="2275882" y="1437197"/>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94" name="Freeform 93"/>
            <p:cNvSpPr/>
            <p:nvPr/>
          </p:nvSpPr>
          <p:spPr>
            <a:xfrm>
              <a:off x="1960612" y="2083664"/>
              <a:ext cx="555323" cy="1339702"/>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95" name="Freeform 94"/>
            <p:cNvSpPr/>
            <p:nvPr/>
          </p:nvSpPr>
          <p:spPr>
            <a:xfrm>
              <a:off x="1190847" y="2102145"/>
              <a:ext cx="769765" cy="1329070"/>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96" name="Rectangle 95"/>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97" name="Rectangle 96"/>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sp>
        <p:nvSpPr>
          <p:cNvPr id="98" name="Freeform 97"/>
          <p:cNvSpPr/>
          <p:nvPr/>
        </p:nvSpPr>
        <p:spPr>
          <a:xfrm>
            <a:off x="1059960" y="3055446"/>
            <a:ext cx="598610" cy="1972351"/>
          </a:xfrm>
          <a:custGeom>
            <a:avLst/>
            <a:gdLst>
              <a:gd name="connsiteX0" fmla="*/ 0 w 935665"/>
              <a:gd name="connsiteY0" fmla="*/ 0 h 1329070"/>
              <a:gd name="connsiteX1" fmla="*/ 765544 w 935665"/>
              <a:gd name="connsiteY1" fmla="*/ 669852 h 1329070"/>
              <a:gd name="connsiteX2" fmla="*/ 935665 w 935665"/>
              <a:gd name="connsiteY2" fmla="*/ 1329070 h 1329070"/>
            </a:gdLst>
            <a:ahLst/>
            <a:cxnLst>
              <a:cxn ang="0">
                <a:pos x="connsiteX0" y="connsiteY0"/>
              </a:cxn>
              <a:cxn ang="0">
                <a:pos x="connsiteX1" y="connsiteY1"/>
              </a:cxn>
              <a:cxn ang="0">
                <a:pos x="connsiteX2" y="connsiteY2"/>
              </a:cxn>
            </a:cxnLst>
            <a:rect l="l" t="t" r="r" b="b"/>
            <a:pathLst>
              <a:path w="935665" h="1329070">
                <a:moveTo>
                  <a:pt x="0" y="0"/>
                </a:moveTo>
                <a:cubicBezTo>
                  <a:pt x="304800" y="224170"/>
                  <a:pt x="609600" y="448340"/>
                  <a:pt x="765544" y="669852"/>
                </a:cubicBezTo>
                <a:cubicBezTo>
                  <a:pt x="921488" y="891364"/>
                  <a:pt x="928576" y="1110217"/>
                  <a:pt x="935665" y="1329070"/>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99" name="Freeform 98"/>
          <p:cNvSpPr/>
          <p:nvPr/>
        </p:nvSpPr>
        <p:spPr>
          <a:xfrm>
            <a:off x="1667661" y="3025303"/>
            <a:ext cx="943651" cy="2011316"/>
          </a:xfrm>
          <a:custGeom>
            <a:avLst/>
            <a:gdLst>
              <a:gd name="connsiteX0" fmla="*/ 644365 w 644365"/>
              <a:gd name="connsiteY0" fmla="*/ 0 h 1382232"/>
              <a:gd name="connsiteX1" fmla="*/ 91472 w 644365"/>
              <a:gd name="connsiteY1" fmla="*/ 659218 h 1382232"/>
              <a:gd name="connsiteX2" fmla="*/ 6411 w 644365"/>
              <a:gd name="connsiteY2" fmla="*/ 1382232 h 1382232"/>
            </a:gdLst>
            <a:ahLst/>
            <a:cxnLst>
              <a:cxn ang="0">
                <a:pos x="connsiteX0" y="connsiteY0"/>
              </a:cxn>
              <a:cxn ang="0">
                <a:pos x="connsiteX1" y="connsiteY1"/>
              </a:cxn>
              <a:cxn ang="0">
                <a:pos x="connsiteX2" y="connsiteY2"/>
              </a:cxn>
            </a:cxnLst>
            <a:rect l="l" t="t" r="r" b="b"/>
            <a:pathLst>
              <a:path w="644365" h="1382232">
                <a:moveTo>
                  <a:pt x="644365" y="0"/>
                </a:moveTo>
                <a:cubicBezTo>
                  <a:pt x="421081" y="214423"/>
                  <a:pt x="197798" y="428846"/>
                  <a:pt x="91472" y="659218"/>
                </a:cubicBezTo>
                <a:cubicBezTo>
                  <a:pt x="-14854" y="889590"/>
                  <a:pt x="-4222" y="1135911"/>
                  <a:pt x="6411" y="1382232"/>
                </a:cubicBezTo>
              </a:path>
            </a:pathLst>
          </a:custGeom>
          <a:noFill/>
          <a:ln w="19050">
            <a:solidFill>
              <a:srgbClr val="FF0000"/>
            </a:solidFill>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30" name="Wave 29"/>
          <p:cNvSpPr/>
          <p:nvPr/>
        </p:nvSpPr>
        <p:spPr>
          <a:xfrm>
            <a:off x="1011940" y="3326937"/>
            <a:ext cx="418467" cy="333267"/>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00" name="Wave 99"/>
          <p:cNvSpPr/>
          <p:nvPr/>
        </p:nvSpPr>
        <p:spPr>
          <a:xfrm>
            <a:off x="1944366" y="3371137"/>
            <a:ext cx="418467" cy="333267"/>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02" name="Oval 101"/>
          <p:cNvSpPr/>
          <p:nvPr/>
        </p:nvSpPr>
        <p:spPr>
          <a:xfrm>
            <a:off x="2664778" y="4278502"/>
            <a:ext cx="530915" cy="57134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endParaRPr lang="en-US" sz="1400" b="1" dirty="0">
              <a:solidFill>
                <a:srgbClr val="000000"/>
              </a:solidFill>
              <a:latin typeface="Calibri"/>
            </a:endParaRPr>
          </a:p>
        </p:txBody>
      </p:sp>
      <p:cxnSp>
        <p:nvCxnSpPr>
          <p:cNvPr id="24" name="Straight Connector 23"/>
          <p:cNvCxnSpPr>
            <a:stCxn id="102" idx="2"/>
            <a:endCxn id="100" idx="2"/>
          </p:cNvCxnSpPr>
          <p:nvPr/>
        </p:nvCxnSpPr>
        <p:spPr>
          <a:xfrm flipH="1" flipV="1">
            <a:off x="2153595" y="3662743"/>
            <a:ext cx="511178" cy="9014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2" idx="2"/>
            <a:endCxn id="30" idx="2"/>
          </p:cNvCxnSpPr>
          <p:nvPr/>
        </p:nvCxnSpPr>
        <p:spPr>
          <a:xfrm flipH="1" flipV="1">
            <a:off x="1221169" y="3618543"/>
            <a:ext cx="1443604" cy="94562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a:xfrm>
            <a:off x="2514600" y="6324600"/>
            <a:ext cx="3505200" cy="3968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28"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29"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1621059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0" grpId="0" animBg="1"/>
      <p:bldP spid="10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Centralized vs. decentralized control</a:t>
            </a:r>
            <a:endParaRPr lang="en-GB" dirty="0"/>
          </a:p>
        </p:txBody>
      </p:sp>
      <p:sp>
        <p:nvSpPr>
          <p:cNvPr id="4" name="final-punch"/>
          <p:cNvSpPr/>
          <p:nvPr/>
        </p:nvSpPr>
        <p:spPr>
          <a:xfrm>
            <a:off x="990600" y="2250088"/>
            <a:ext cx="7391400" cy="2485787"/>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algn="ctr" defTabSz="914400"/>
            <a:r>
              <a:rPr lang="en-GB" sz="2600" dirty="0" smtClean="0">
                <a:solidFill>
                  <a:srgbClr val="1010A0"/>
                </a:solidFill>
                <a:latin typeface="Calibri"/>
              </a:rPr>
              <a:t>Centralized controller in SDS allows for simple algorithms that focus on SLA enforcement and </a:t>
            </a:r>
            <a:r>
              <a:rPr lang="en-GB" sz="2600" b="1" i="1" dirty="0" smtClean="0">
                <a:solidFill>
                  <a:srgbClr val="1010A0"/>
                </a:solidFill>
                <a:latin typeface="Calibri"/>
              </a:rPr>
              <a:t>not</a:t>
            </a:r>
            <a:r>
              <a:rPr lang="en-GB" sz="2600" dirty="0" smtClean="0">
                <a:solidFill>
                  <a:srgbClr val="1010A0"/>
                </a:solidFill>
                <a:latin typeface="Calibri"/>
              </a:rPr>
              <a:t> on distributed system challenges</a:t>
            </a:r>
          </a:p>
          <a:p>
            <a:pPr algn="ctr" defTabSz="914400"/>
            <a:endParaRPr lang="en-GB" sz="800" dirty="0">
              <a:solidFill>
                <a:srgbClr val="1010A0"/>
              </a:solidFill>
              <a:latin typeface="Calibri"/>
            </a:endParaRPr>
          </a:p>
          <a:p>
            <a:pPr algn="ctr" defTabSz="914400"/>
            <a:r>
              <a:rPr lang="en-GB" sz="2400" dirty="0" smtClean="0">
                <a:solidFill>
                  <a:srgbClr val="000000"/>
                </a:solidFill>
                <a:latin typeface="Calibri"/>
              </a:rPr>
              <a:t>Analogous to benefits of centralized control in software-defined networking (SDN)</a:t>
            </a:r>
          </a:p>
        </p:txBody>
      </p:sp>
      <p:sp>
        <p:nvSpPr>
          <p:cNvPr id="5" name="Slide Number Placeholder 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24</a:t>
            </a:fld>
            <a:endParaRPr lang="en-US" dirty="0">
              <a:solidFill>
                <a:srgbClr val="1010A0">
                  <a:tint val="75000"/>
                </a:srgbClr>
              </a:solidFill>
              <a:latin typeface="Calibri"/>
            </a:endParaRPr>
          </a:p>
        </p:txBody>
      </p:sp>
      <p:sp>
        <p:nvSpPr>
          <p:cNvPr id="6" name="Footer Placeholder 5"/>
          <p:cNvSpPr>
            <a:spLocks noGrp="1"/>
          </p:cNvSpPr>
          <p:nvPr>
            <p:ph type="ftr" sz="quarter" idx="10"/>
          </p:nvPr>
        </p:nvSpPr>
        <p:spPr>
          <a:xfrm>
            <a:off x="2819400" y="6400800"/>
            <a:ext cx="32004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8"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3754515710"/>
      </p:ext>
    </p:extLst>
  </p:cSld>
  <p:clrMapOvr>
    <a:masterClrMapping/>
  </p:clrMapOvr>
  <mc:AlternateContent xmlns:mc="http://schemas.openxmlformats.org/markup-compatibility/2006" xmlns:p14="http://schemas.microsoft.com/office/powerpoint/2010/main">
    <mc:Choice Requires="p14">
      <p:transition spd="slow" p14:dur="2000" advTm="21156"/>
    </mc:Choice>
    <mc:Fallback xmlns="">
      <p:transition spd="slow" advTm="21156"/>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IOFlow implementation</a:t>
            </a:r>
            <a:endParaRPr lang="en-US" dirty="0"/>
          </a:p>
        </p:txBody>
      </p:sp>
      <p:graphicFrame>
        <p:nvGraphicFramePr>
          <p:cNvPr id="24" name="Content Placeholder 23"/>
          <p:cNvGraphicFramePr>
            <a:graphicFrameLocks noGrp="1" noChangeAspect="1"/>
          </p:cNvGraphicFramePr>
          <p:nvPr>
            <p:ph idx="1"/>
            <p:extLst>
              <p:ext uri="{D42A27DB-BD31-4B8C-83A1-F6EECF244321}">
                <p14:modId xmlns:p14="http://schemas.microsoft.com/office/powerpoint/2010/main" val="1644970124"/>
              </p:ext>
            </p:extLst>
          </p:nvPr>
        </p:nvGraphicFramePr>
        <p:xfrm>
          <a:off x="0" y="702737"/>
          <a:ext cx="5062538" cy="4806951"/>
        </p:xfrm>
        <a:graphic>
          <a:graphicData uri="http://schemas.openxmlformats.org/presentationml/2006/ole">
            <mc:AlternateContent xmlns:mc="http://schemas.openxmlformats.org/markup-compatibility/2006">
              <mc:Choice xmlns:v="urn:schemas-microsoft-com:vml" Requires="v">
                <p:oleObj spid="_x0000_s49264" name="Visio" r:id="rId5" imgW="6648369" imgH="4733778" progId="Visio.Drawing.11">
                  <p:embed/>
                </p:oleObj>
              </mc:Choice>
              <mc:Fallback>
                <p:oleObj name="Visio" r:id="rId5" imgW="6648369" imgH="4733778" progId="Visio.Drawing.11">
                  <p:embed/>
                  <p:pic>
                    <p:nvPicPr>
                      <p:cNvPr id="0" name=""/>
                      <p:cNvPicPr>
                        <a:picLocks noChangeAspect="1" noChangeArrowheads="1"/>
                      </p:cNvPicPr>
                      <p:nvPr/>
                    </p:nvPicPr>
                    <p:blipFill>
                      <a:blip r:embed="rId6"/>
                      <a:srcRect/>
                      <a:stretch>
                        <a:fillRect/>
                      </a:stretch>
                    </p:blipFill>
                    <p:spPr bwMode="auto">
                      <a:xfrm>
                        <a:off x="0" y="702737"/>
                        <a:ext cx="5062538" cy="4806951"/>
                      </a:xfrm>
                      <a:prstGeom prst="rect">
                        <a:avLst/>
                      </a:prstGeom>
                      <a:noFill/>
                      <a:extLst/>
                    </p:spPr>
                  </p:pic>
                </p:oleObj>
              </mc:Fallback>
            </mc:AlternateContent>
          </a:graphicData>
        </a:graphic>
      </p:graphicFrame>
      <p:grpSp>
        <p:nvGrpSpPr>
          <p:cNvPr id="4" name="Controller"/>
          <p:cNvGrpSpPr/>
          <p:nvPr/>
        </p:nvGrpSpPr>
        <p:grpSpPr>
          <a:xfrm>
            <a:off x="1231088" y="1519552"/>
            <a:ext cx="2731315" cy="3214597"/>
            <a:chOff x="2831283" y="1370311"/>
            <a:chExt cx="2731315" cy="2410948"/>
          </a:xfrm>
        </p:grpSpPr>
        <p:sp>
          <p:nvSpPr>
            <p:cNvPr id="29" name="Oval 28"/>
            <p:cNvSpPr/>
            <p:nvPr/>
          </p:nvSpPr>
          <p:spPr>
            <a:xfrm>
              <a:off x="3772814" y="1370311"/>
              <a:ext cx="1091883" cy="940464"/>
            </a:xfrm>
            <a:prstGeom prst="ellipse">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GB" sz="1400" b="1" dirty="0" smtClean="0">
                  <a:solidFill>
                    <a:srgbClr val="000000"/>
                  </a:solidFill>
                  <a:latin typeface="Calibri"/>
                </a:rPr>
                <a:t>Controller</a:t>
              </a:r>
              <a:endParaRPr lang="en-US" sz="1400" b="1" dirty="0">
                <a:solidFill>
                  <a:srgbClr val="000000"/>
                </a:solidFill>
                <a:latin typeface="Calibri"/>
              </a:endParaRPr>
            </a:p>
          </p:txBody>
        </p:sp>
        <p:cxnSp>
          <p:nvCxnSpPr>
            <p:cNvPr id="31" name="Straight Connector 30"/>
            <p:cNvCxnSpPr>
              <a:endCxn id="29" idx="3"/>
            </p:cNvCxnSpPr>
            <p:nvPr/>
          </p:nvCxnSpPr>
          <p:spPr>
            <a:xfrm flipV="1">
              <a:off x="3010814" y="2173047"/>
              <a:ext cx="921903" cy="853218"/>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9" idx="5"/>
            </p:cNvCxnSpPr>
            <p:nvPr/>
          </p:nvCxnSpPr>
          <p:spPr>
            <a:xfrm flipH="1" flipV="1">
              <a:off x="4704794" y="2173047"/>
              <a:ext cx="857804" cy="629351"/>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2831283" y="2271270"/>
              <a:ext cx="1407521" cy="1509989"/>
            </a:xfrm>
            <a:custGeom>
              <a:avLst/>
              <a:gdLst>
                <a:gd name="connsiteX0" fmla="*/ 1484416 w 1484416"/>
                <a:gd name="connsiteY0" fmla="*/ 0 h 2072244"/>
                <a:gd name="connsiteX1" fmla="*/ 950026 w 1484416"/>
                <a:gd name="connsiteY1" fmla="*/ 1769423 h 2072244"/>
                <a:gd name="connsiteX2" fmla="*/ 0 w 1484416"/>
                <a:gd name="connsiteY2" fmla="*/ 1816924 h 2072244"/>
                <a:gd name="connsiteX3" fmla="*/ 0 w 1484416"/>
                <a:gd name="connsiteY3" fmla="*/ 1816924 h 2072244"/>
              </a:gdLst>
              <a:ahLst/>
              <a:cxnLst>
                <a:cxn ang="0">
                  <a:pos x="connsiteX0" y="connsiteY0"/>
                </a:cxn>
                <a:cxn ang="0">
                  <a:pos x="connsiteX1" y="connsiteY1"/>
                </a:cxn>
                <a:cxn ang="0">
                  <a:pos x="connsiteX2" y="connsiteY2"/>
                </a:cxn>
                <a:cxn ang="0">
                  <a:pos x="connsiteX3" y="connsiteY3"/>
                </a:cxn>
              </a:cxnLst>
              <a:rect l="l" t="t" r="r" b="b"/>
              <a:pathLst>
                <a:path w="1484416" h="2072244">
                  <a:moveTo>
                    <a:pt x="1484416" y="0"/>
                  </a:moveTo>
                  <a:cubicBezTo>
                    <a:pt x="1340922" y="733301"/>
                    <a:pt x="1197429" y="1466602"/>
                    <a:pt x="950026" y="1769423"/>
                  </a:cubicBezTo>
                  <a:cubicBezTo>
                    <a:pt x="702623" y="2072244"/>
                    <a:pt x="0" y="1816924"/>
                    <a:pt x="0" y="1816924"/>
                  </a:cubicBezTo>
                  <a:lnTo>
                    <a:pt x="0" y="1816924"/>
                  </a:lnTo>
                </a:path>
              </a:pathLst>
            </a:custGeom>
            <a:ln w="3175">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srgbClr val="1010A0"/>
                </a:solidFill>
                <a:latin typeface="Calibri"/>
              </a:endParaRPr>
            </a:p>
          </p:txBody>
        </p:sp>
        <p:sp>
          <p:nvSpPr>
            <p:cNvPr id="48" name="Freeform 47"/>
            <p:cNvSpPr/>
            <p:nvPr/>
          </p:nvSpPr>
          <p:spPr>
            <a:xfrm flipH="1">
              <a:off x="4502890" y="2271270"/>
              <a:ext cx="679044" cy="1509132"/>
            </a:xfrm>
            <a:custGeom>
              <a:avLst/>
              <a:gdLst>
                <a:gd name="connsiteX0" fmla="*/ 1484416 w 1484416"/>
                <a:gd name="connsiteY0" fmla="*/ 0 h 2072244"/>
                <a:gd name="connsiteX1" fmla="*/ 950026 w 1484416"/>
                <a:gd name="connsiteY1" fmla="*/ 1769423 h 2072244"/>
                <a:gd name="connsiteX2" fmla="*/ 0 w 1484416"/>
                <a:gd name="connsiteY2" fmla="*/ 1816924 h 2072244"/>
                <a:gd name="connsiteX3" fmla="*/ 0 w 1484416"/>
                <a:gd name="connsiteY3" fmla="*/ 1816924 h 2072244"/>
              </a:gdLst>
              <a:ahLst/>
              <a:cxnLst>
                <a:cxn ang="0">
                  <a:pos x="connsiteX0" y="connsiteY0"/>
                </a:cxn>
                <a:cxn ang="0">
                  <a:pos x="connsiteX1" y="connsiteY1"/>
                </a:cxn>
                <a:cxn ang="0">
                  <a:pos x="connsiteX2" y="connsiteY2"/>
                </a:cxn>
                <a:cxn ang="0">
                  <a:pos x="connsiteX3" y="connsiteY3"/>
                </a:cxn>
              </a:cxnLst>
              <a:rect l="l" t="t" r="r" b="b"/>
              <a:pathLst>
                <a:path w="1484416" h="2072244">
                  <a:moveTo>
                    <a:pt x="1484416" y="0"/>
                  </a:moveTo>
                  <a:cubicBezTo>
                    <a:pt x="1340922" y="733301"/>
                    <a:pt x="1197429" y="1466602"/>
                    <a:pt x="950026" y="1769423"/>
                  </a:cubicBezTo>
                  <a:cubicBezTo>
                    <a:pt x="702623" y="2072244"/>
                    <a:pt x="0" y="1816924"/>
                    <a:pt x="0" y="1816924"/>
                  </a:cubicBezTo>
                  <a:lnTo>
                    <a:pt x="0" y="1816924"/>
                  </a:lnTo>
                </a:path>
              </a:pathLst>
            </a:custGeom>
            <a:ln w="3175">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a:solidFill>
                  <a:srgbClr val="1010A0"/>
                </a:solidFill>
                <a:latin typeface="Calibri"/>
              </a:endParaRPr>
            </a:p>
          </p:txBody>
        </p:sp>
      </p:gr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25</a:t>
            </a:fld>
            <a:endParaRPr lang="en-US" dirty="0">
              <a:solidFill>
                <a:srgbClr val="1010A0">
                  <a:tint val="75000"/>
                </a:srgbClr>
              </a:solidFill>
              <a:latin typeface="Calibri"/>
            </a:endParaRPr>
          </a:p>
        </p:txBody>
      </p:sp>
      <p:cxnSp>
        <p:nvCxnSpPr>
          <p:cNvPr id="18" name="Straight Connector 17"/>
          <p:cNvCxnSpPr>
            <a:endCxn id="29" idx="2"/>
          </p:cNvCxnSpPr>
          <p:nvPr/>
        </p:nvCxnSpPr>
        <p:spPr>
          <a:xfrm flipV="1">
            <a:off x="1600200" y="2146529"/>
            <a:ext cx="572414" cy="38539"/>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9" idx="6"/>
          </p:cNvCxnSpPr>
          <p:nvPr/>
        </p:nvCxnSpPr>
        <p:spPr>
          <a:xfrm flipH="1" flipV="1">
            <a:off x="3264502" y="2146530"/>
            <a:ext cx="668219" cy="876073"/>
          </a:xfrm>
          <a:prstGeom prst="line">
            <a:avLst/>
          </a:prstGeom>
          <a:ln w="3175" cmpd="sng">
            <a:solidFill>
              <a:srgbClr val="000000"/>
            </a:solidFill>
            <a:prstDash val="lg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22514" y="1116834"/>
            <a:ext cx="641933" cy="47923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TextBox 11"/>
          <p:cNvSpPr txBox="1"/>
          <p:nvPr/>
        </p:nvSpPr>
        <p:spPr>
          <a:xfrm>
            <a:off x="5437110" y="996163"/>
            <a:ext cx="3070628" cy="1200328"/>
          </a:xfrm>
          <a:prstGeom prst="rect">
            <a:avLst/>
          </a:prstGeom>
          <a:noFill/>
          <a:ln>
            <a:solidFill>
              <a:schemeClr val="bg1">
                <a:lumMod val="65000"/>
              </a:schemeClr>
            </a:solidFill>
          </a:ln>
        </p:spPr>
        <p:txBody>
          <a:bodyPr wrap="square" rtlCol="0">
            <a:spAutoFit/>
          </a:bodyPr>
          <a:lstStyle/>
          <a:p>
            <a:pPr defTabSz="914400"/>
            <a:r>
              <a:rPr lang="en-GB" sz="2400" dirty="0" smtClean="0">
                <a:solidFill>
                  <a:srgbClr val="EEECE1">
                    <a:lumMod val="10000"/>
                  </a:srgbClr>
                </a:solidFill>
                <a:latin typeface="Calibri"/>
              </a:rPr>
              <a:t>2 key layers for</a:t>
            </a:r>
          </a:p>
          <a:p>
            <a:pPr defTabSz="914400"/>
            <a:r>
              <a:rPr lang="en-GB" sz="2400" dirty="0" smtClean="0">
                <a:solidFill>
                  <a:srgbClr val="EEECE1">
                    <a:lumMod val="10000"/>
                  </a:srgbClr>
                </a:solidFill>
                <a:latin typeface="Calibri"/>
              </a:rPr>
              <a:t>VM-to-Storage </a:t>
            </a:r>
          </a:p>
          <a:p>
            <a:pPr defTabSz="914400"/>
            <a:r>
              <a:rPr lang="en-GB" sz="2400" dirty="0" smtClean="0">
                <a:solidFill>
                  <a:srgbClr val="EEECE1">
                    <a:lumMod val="10000"/>
                  </a:srgbClr>
                </a:solidFill>
                <a:latin typeface="Calibri"/>
              </a:rPr>
              <a:t>performance SLAs</a:t>
            </a:r>
            <a:endParaRPr lang="en-GB" sz="2400" dirty="0">
              <a:solidFill>
                <a:srgbClr val="EEECE1">
                  <a:lumMod val="10000"/>
                </a:srgbClr>
              </a:solidFill>
              <a:latin typeface="Calibri"/>
            </a:endParaRPr>
          </a:p>
        </p:txBody>
      </p:sp>
      <p:sp>
        <p:nvSpPr>
          <p:cNvPr id="27" name="Rectangle 26"/>
          <p:cNvSpPr/>
          <p:nvPr/>
        </p:nvSpPr>
        <p:spPr>
          <a:xfrm>
            <a:off x="8186776" y="3117428"/>
            <a:ext cx="641933" cy="4792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8" name="TextBox 27"/>
          <p:cNvSpPr txBox="1"/>
          <p:nvPr/>
        </p:nvSpPr>
        <p:spPr>
          <a:xfrm>
            <a:off x="4876387" y="2994587"/>
            <a:ext cx="3763161" cy="2308324"/>
          </a:xfrm>
          <a:prstGeom prst="rect">
            <a:avLst/>
          </a:prstGeom>
          <a:noFill/>
          <a:ln>
            <a:solidFill>
              <a:schemeClr val="bg1">
                <a:lumMod val="65000"/>
              </a:schemeClr>
            </a:solidFill>
          </a:ln>
        </p:spPr>
        <p:txBody>
          <a:bodyPr wrap="square" rtlCol="0">
            <a:spAutoFit/>
          </a:bodyPr>
          <a:lstStyle/>
          <a:p>
            <a:pPr defTabSz="914400"/>
            <a:r>
              <a:rPr lang="en-GB" sz="2400" dirty="0">
                <a:solidFill>
                  <a:srgbClr val="EEECE1">
                    <a:lumMod val="10000"/>
                  </a:srgbClr>
                </a:solidFill>
                <a:latin typeface="Calibri"/>
              </a:rPr>
              <a:t>4</a:t>
            </a:r>
            <a:r>
              <a:rPr lang="en-GB" sz="2400" dirty="0" smtClean="0">
                <a:solidFill>
                  <a:srgbClr val="EEECE1">
                    <a:lumMod val="10000"/>
                  </a:srgbClr>
                </a:solidFill>
                <a:latin typeface="Calibri"/>
              </a:rPr>
              <a:t> other layers</a:t>
            </a:r>
          </a:p>
          <a:p>
            <a:pPr defTabSz="914400"/>
            <a:r>
              <a:rPr lang="en-GB" sz="2400" dirty="0" smtClean="0">
                <a:solidFill>
                  <a:srgbClr val="EEECE1">
                    <a:lumMod val="10000"/>
                  </a:srgbClr>
                </a:solidFill>
                <a:latin typeface="Calibri"/>
              </a:rPr>
              <a:t>. Scanner driver (routing)</a:t>
            </a:r>
          </a:p>
          <a:p>
            <a:pPr defTabSz="914400"/>
            <a:r>
              <a:rPr lang="en-GB" sz="2400" dirty="0" smtClean="0">
                <a:solidFill>
                  <a:srgbClr val="EEECE1">
                    <a:lumMod val="10000"/>
                  </a:srgbClr>
                </a:solidFill>
                <a:latin typeface="Calibri"/>
              </a:rPr>
              <a:t>. User-level (routing)</a:t>
            </a:r>
          </a:p>
          <a:p>
            <a:pPr defTabSz="914400"/>
            <a:endParaRPr lang="en-GB" sz="2400" dirty="0" smtClean="0">
              <a:solidFill>
                <a:srgbClr val="EEECE1">
                  <a:lumMod val="10000"/>
                </a:srgbClr>
              </a:solidFill>
              <a:latin typeface="Calibri"/>
            </a:endParaRPr>
          </a:p>
          <a:p>
            <a:pPr defTabSz="914400"/>
            <a:r>
              <a:rPr lang="en-GB" sz="2400" dirty="0" smtClean="0">
                <a:solidFill>
                  <a:srgbClr val="EEECE1">
                    <a:lumMod val="10000"/>
                  </a:srgbClr>
                </a:solidFill>
                <a:latin typeface="Calibri"/>
              </a:rPr>
              <a:t>. Network driver </a:t>
            </a:r>
          </a:p>
          <a:p>
            <a:pPr defTabSz="914400"/>
            <a:r>
              <a:rPr lang="en-GB" sz="2400" dirty="0" smtClean="0">
                <a:solidFill>
                  <a:srgbClr val="EEECE1">
                    <a:lumMod val="10000"/>
                  </a:srgbClr>
                </a:solidFill>
                <a:latin typeface="Calibri"/>
              </a:rPr>
              <a:t>. Guest OS file system</a:t>
            </a:r>
          </a:p>
        </p:txBody>
      </p:sp>
      <p:sp>
        <p:nvSpPr>
          <p:cNvPr id="20" name="TextBox 19"/>
          <p:cNvSpPr txBox="1"/>
          <p:nvPr/>
        </p:nvSpPr>
        <p:spPr>
          <a:xfrm>
            <a:off x="228600" y="5791200"/>
            <a:ext cx="6769827" cy="523220"/>
          </a:xfrm>
          <a:prstGeom prst="rect">
            <a:avLst/>
          </a:prstGeom>
          <a:noFill/>
        </p:spPr>
        <p:txBody>
          <a:bodyPr wrap="none" rtlCol="0">
            <a:spAutoFit/>
          </a:bodyPr>
          <a:lstStyle/>
          <a:p>
            <a:pPr defTabSz="914400"/>
            <a:r>
              <a:rPr lang="en-GB" sz="2800" dirty="0" smtClean="0">
                <a:solidFill>
                  <a:srgbClr val="EEECE1">
                    <a:lumMod val="10000"/>
                  </a:srgbClr>
                </a:solidFill>
                <a:latin typeface="Calibri"/>
              </a:rPr>
              <a:t>Implemented as filter drivers on top of layers</a:t>
            </a:r>
            <a:endParaRPr lang="en-GB" sz="2800" dirty="0">
              <a:solidFill>
                <a:srgbClr val="EEECE1">
                  <a:lumMod val="10000"/>
                </a:srgbClr>
              </a:solidFill>
              <a:latin typeface="Calibri"/>
            </a:endParaRPr>
          </a:p>
        </p:txBody>
      </p:sp>
      <p:sp>
        <p:nvSpPr>
          <p:cNvPr id="5" name="Footer Placeholder 4"/>
          <p:cNvSpPr>
            <a:spLocks noGrp="1"/>
          </p:cNvSpPr>
          <p:nvPr>
            <p:ph type="ftr" sz="quarter" idx="10"/>
          </p:nvPr>
        </p:nvSpPr>
        <p:spPr>
          <a:xfrm>
            <a:off x="2667000" y="6400800"/>
            <a:ext cx="33528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19"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22"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custDataLst>
      <p:tags r:id="rId2"/>
    </p:custDataLst>
    <p:extLst>
      <p:ext uri="{BB962C8B-B14F-4D97-AF65-F5344CB8AC3E}">
        <p14:creationId xmlns:p14="http://schemas.microsoft.com/office/powerpoint/2010/main" val="14929836"/>
      </p:ext>
    </p:extLst>
  </p:cSld>
  <p:clrMapOvr>
    <a:masterClrMapping/>
  </p:clrMapOvr>
  <mc:AlternateContent xmlns:mc="http://schemas.openxmlformats.org/markup-compatibility/2006" xmlns:p14="http://schemas.microsoft.com/office/powerpoint/2010/main">
    <mc:Choice Requires="p14">
      <p:transition spd="slow" p14:dur="2000" advTm="69417"/>
    </mc:Choice>
    <mc:Fallback xmlns="">
      <p:transition spd="slow" advTm="6941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Evaluation map</a:t>
            </a:r>
            <a:endParaRPr lang="en-GB" dirty="0"/>
          </a:p>
        </p:txBody>
      </p:sp>
      <p:sp>
        <p:nvSpPr>
          <p:cNvPr id="3" name="Content Placeholder 2"/>
          <p:cNvSpPr>
            <a:spLocks noGrp="1"/>
          </p:cNvSpPr>
          <p:nvPr>
            <p:ph idx="1"/>
          </p:nvPr>
        </p:nvSpPr>
        <p:spPr/>
        <p:txBody>
          <a:bodyPr/>
          <a:lstStyle/>
          <a:p>
            <a:endParaRPr lang="en-GB" dirty="0" smtClean="0">
              <a:solidFill>
                <a:schemeClr val="bg2">
                  <a:lumMod val="10000"/>
                </a:schemeClr>
              </a:solidFill>
            </a:endParaRPr>
          </a:p>
          <a:p>
            <a:r>
              <a:rPr lang="en-GB" dirty="0" err="1" smtClean="0">
                <a:solidFill>
                  <a:schemeClr val="bg2">
                    <a:lumMod val="10000"/>
                  </a:schemeClr>
                </a:solidFill>
              </a:rPr>
              <a:t>IOFlow’s</a:t>
            </a:r>
            <a:r>
              <a:rPr lang="en-GB" dirty="0" smtClean="0">
                <a:solidFill>
                  <a:schemeClr val="bg2">
                    <a:lumMod val="10000"/>
                  </a:schemeClr>
                </a:solidFill>
              </a:rPr>
              <a:t> ability to </a:t>
            </a:r>
            <a:r>
              <a:rPr lang="en-GB" dirty="0">
                <a:solidFill>
                  <a:schemeClr val="bg2">
                    <a:lumMod val="10000"/>
                  </a:schemeClr>
                </a:solidFill>
              </a:rPr>
              <a:t>enforce </a:t>
            </a:r>
            <a:r>
              <a:rPr lang="en-GB" dirty="0" smtClean="0">
                <a:solidFill>
                  <a:schemeClr val="bg2">
                    <a:lumMod val="10000"/>
                  </a:schemeClr>
                </a:solidFill>
              </a:rPr>
              <a:t>end-to-end SLAs</a:t>
            </a:r>
          </a:p>
          <a:p>
            <a:r>
              <a:rPr lang="en-GB" dirty="0" smtClean="0">
                <a:solidFill>
                  <a:schemeClr val="bg2">
                    <a:lumMod val="10000"/>
                  </a:schemeClr>
                </a:solidFill>
              </a:rPr>
              <a:t>	Aggregate bandwidth SLAs</a:t>
            </a:r>
          </a:p>
          <a:p>
            <a:r>
              <a:rPr lang="en-GB" dirty="0" smtClean="0">
                <a:solidFill>
                  <a:schemeClr val="bg2">
                    <a:lumMod val="10000"/>
                  </a:schemeClr>
                </a:solidFill>
              </a:rPr>
              <a:t>	</a:t>
            </a:r>
            <a:r>
              <a:rPr lang="en-GB" dirty="0" smtClean="0">
                <a:solidFill>
                  <a:schemeClr val="bg1">
                    <a:lumMod val="65000"/>
                  </a:schemeClr>
                </a:solidFill>
              </a:rPr>
              <a:t>Priority SLAs and routing application in paper</a:t>
            </a:r>
          </a:p>
          <a:p>
            <a:r>
              <a:rPr lang="en-GB" dirty="0" smtClean="0">
                <a:solidFill>
                  <a:schemeClr val="bg2">
                    <a:lumMod val="10000"/>
                  </a:schemeClr>
                </a:solidFill>
              </a:rPr>
              <a:t>Performance of data and control planes</a:t>
            </a:r>
            <a:endParaRPr lang="en-GB"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26</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819400" y="6400800"/>
            <a:ext cx="3200400" cy="320677"/>
          </a:xfrm>
        </p:spPr>
        <p:txBody>
          <a:bodyPr/>
          <a:lstStyle/>
          <a:p>
            <a:r>
              <a:rPr lang="en-US" dirty="0"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7"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2530655379"/>
      </p:ext>
    </p:extLst>
  </p:cSld>
  <p:clrMapOvr>
    <a:masterClrMapping/>
  </p:clrMapOvr>
  <mc:AlternateContent xmlns:mc="http://schemas.openxmlformats.org/markup-compatibility/2006" xmlns:p14="http://schemas.microsoft.com/office/powerpoint/2010/main">
    <mc:Choice Requires="p14">
      <p:transition spd="slow" p14:dur="2000" advTm="15176"/>
    </mc:Choice>
    <mc:Fallback xmlns="">
      <p:transition spd="slow" advTm="15176"/>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Evaluation setup</a:t>
            </a:r>
            <a:endParaRPr lang="en-GB" dirty="0"/>
          </a:p>
        </p:txBody>
      </p:sp>
      <p:sp>
        <p:nvSpPr>
          <p:cNvPr id="45" name="Slide Number Placeholder 4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27</a:t>
            </a:fld>
            <a:endParaRPr lang="en-US" dirty="0">
              <a:solidFill>
                <a:srgbClr val="1010A0">
                  <a:tint val="75000"/>
                </a:srgbClr>
              </a:solidFill>
              <a:latin typeface="Calibri"/>
            </a:endParaRPr>
          </a:p>
        </p:txBody>
      </p:sp>
      <p:grpSp>
        <p:nvGrpSpPr>
          <p:cNvPr id="55" name="Group 54"/>
          <p:cNvGrpSpPr/>
          <p:nvPr/>
        </p:nvGrpSpPr>
        <p:grpSpPr>
          <a:xfrm>
            <a:off x="304800" y="1295404"/>
            <a:ext cx="2740318" cy="3755369"/>
            <a:chOff x="681446" y="1297348"/>
            <a:chExt cx="2740318" cy="2816527"/>
          </a:xfrm>
        </p:grpSpPr>
        <p:sp>
          <p:nvSpPr>
            <p:cNvPr id="56" name="Rectangle 55"/>
            <p:cNvSpPr/>
            <p:nvPr/>
          </p:nvSpPr>
          <p:spPr>
            <a:xfrm>
              <a:off x="2874748" y="1297348"/>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57" name="Rectangle 56"/>
            <p:cNvSpPr/>
            <p:nvPr/>
          </p:nvSpPr>
          <p:spPr>
            <a:xfrm>
              <a:off x="1427572" y="1299711"/>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58" name="Rectangle 57"/>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60" name="Rectangle 59"/>
            <p:cNvSpPr/>
            <p:nvPr/>
          </p:nvSpPr>
          <p:spPr bwMode="auto">
            <a:xfrm>
              <a:off x="1512172" y="3445921"/>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61" name="Rectangle 60"/>
            <p:cNvSpPr/>
            <p:nvPr/>
          </p:nvSpPr>
          <p:spPr>
            <a:xfrm>
              <a:off x="1313978" y="1358498"/>
              <a:ext cx="533040" cy="574277"/>
            </a:xfrm>
            <a:prstGeom prst="rect">
              <a:avLst/>
            </a:prstGeom>
            <a:solidFill>
              <a:srgbClr val="FFFF0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62" name="Rectangle 61"/>
            <p:cNvSpPr/>
            <p:nvPr/>
          </p:nvSpPr>
          <p:spPr>
            <a:xfrm>
              <a:off x="966512" y="1426540"/>
              <a:ext cx="629334" cy="556608"/>
            </a:xfrm>
            <a:prstGeom prst="rect">
              <a:avLst/>
            </a:prstGeom>
            <a:solidFill>
              <a:srgbClr val="00B050"/>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63" name="Rectangle 62"/>
            <p:cNvSpPr/>
            <p:nvPr/>
          </p:nvSpPr>
          <p:spPr>
            <a:xfrm>
              <a:off x="1627105" y="2625848"/>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50" kern="0" dirty="0" smtClean="0">
                  <a:solidFill>
                    <a:srgbClr val="000000"/>
                  </a:solidFill>
                  <a:latin typeface="Segoe UI"/>
                </a:rPr>
                <a:t>Switch</a:t>
              </a:r>
            </a:p>
          </p:txBody>
        </p:sp>
        <p:sp>
          <p:nvSpPr>
            <p:cNvPr id="66" name="Rectangle 65"/>
            <p:cNvSpPr/>
            <p:nvPr/>
          </p:nvSpPr>
          <p:spPr bwMode="auto">
            <a:xfrm>
              <a:off x="2126364" y="1787020"/>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67" name="Rectangle 66"/>
            <p:cNvSpPr/>
            <p:nvPr/>
          </p:nvSpPr>
          <p:spPr>
            <a:xfrm>
              <a:off x="2758896" y="1351970"/>
              <a:ext cx="533040" cy="574277"/>
            </a:xfrm>
            <a:prstGeom prst="rect">
              <a:avLst/>
            </a:prstGeom>
            <a:solidFill>
              <a:srgbClr val="FFFF0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prstClr val="white"/>
                  </a:solidFill>
                  <a:latin typeface="Segoe UI"/>
                </a:rPr>
                <a:t>VM</a:t>
              </a:r>
            </a:p>
          </p:txBody>
        </p:sp>
        <p:sp>
          <p:nvSpPr>
            <p:cNvPr id="68" name="Rectangle 67"/>
            <p:cNvSpPr/>
            <p:nvPr/>
          </p:nvSpPr>
          <p:spPr>
            <a:xfrm>
              <a:off x="2414312" y="1437197"/>
              <a:ext cx="629334" cy="556608"/>
            </a:xfrm>
            <a:prstGeom prst="rect">
              <a:avLst/>
            </a:prstGeom>
            <a:solidFill>
              <a:srgbClr val="00B050"/>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73" name="Rectangle 72"/>
            <p:cNvSpPr/>
            <p:nvPr/>
          </p:nvSpPr>
          <p:spPr>
            <a:xfrm>
              <a:off x="756131" y="1540382"/>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sp>
          <p:nvSpPr>
            <p:cNvPr id="81" name="Rectangle 80"/>
            <p:cNvSpPr/>
            <p:nvPr/>
          </p:nvSpPr>
          <p:spPr>
            <a:xfrm>
              <a:off x="2189370" y="1532239"/>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VM</a:t>
              </a:r>
            </a:p>
          </p:txBody>
        </p:sp>
      </p:grpSp>
      <p:sp>
        <p:nvSpPr>
          <p:cNvPr id="6" name="TextBox 5"/>
          <p:cNvSpPr txBox="1"/>
          <p:nvPr/>
        </p:nvSpPr>
        <p:spPr>
          <a:xfrm>
            <a:off x="1513370" y="2313873"/>
            <a:ext cx="344039" cy="369332"/>
          </a:xfrm>
          <a:prstGeom prst="rect">
            <a:avLst/>
          </a:prstGeom>
          <a:noFill/>
        </p:spPr>
        <p:txBody>
          <a:bodyPr wrap="none" rtlCol="0">
            <a:spAutoFit/>
          </a:bodyPr>
          <a:lstStyle/>
          <a:p>
            <a:pPr defTabSz="914400"/>
            <a:r>
              <a:rPr lang="en-GB" dirty="0" smtClean="0">
                <a:solidFill>
                  <a:srgbClr val="1010A0"/>
                </a:solidFill>
                <a:latin typeface="Calibri"/>
              </a:rPr>
              <a:t>…</a:t>
            </a:r>
            <a:endParaRPr lang="en-GB" dirty="0">
              <a:solidFill>
                <a:srgbClr val="1010A0"/>
              </a:solidFill>
              <a:latin typeface="Calibri"/>
            </a:endParaRPr>
          </a:p>
        </p:txBody>
      </p:sp>
      <p:sp>
        <p:nvSpPr>
          <p:cNvPr id="97" name="TextBox 96"/>
          <p:cNvSpPr txBox="1"/>
          <p:nvPr/>
        </p:nvSpPr>
        <p:spPr>
          <a:xfrm>
            <a:off x="3420908" y="977343"/>
            <a:ext cx="5529050" cy="1200328"/>
          </a:xfrm>
          <a:prstGeom prst="rect">
            <a:avLst/>
          </a:prstGeom>
          <a:noFill/>
          <a:ln>
            <a:noFill/>
          </a:ln>
        </p:spPr>
        <p:txBody>
          <a:bodyPr wrap="square" rtlCol="0">
            <a:spAutoFit/>
          </a:bodyPr>
          <a:lstStyle/>
          <a:p>
            <a:pPr defTabSz="914400"/>
            <a:r>
              <a:rPr lang="en-GB" sz="2400" b="1" u="sng" dirty="0" smtClean="0">
                <a:solidFill>
                  <a:srgbClr val="EEECE1">
                    <a:lumMod val="10000"/>
                  </a:srgbClr>
                </a:solidFill>
                <a:latin typeface="Calibri"/>
              </a:rPr>
              <a:t>Clients</a:t>
            </a:r>
            <a:r>
              <a:rPr lang="en-GB" sz="2400" u="sng" dirty="0" smtClean="0">
                <a:solidFill>
                  <a:srgbClr val="EEECE1">
                    <a:lumMod val="10000"/>
                  </a:srgbClr>
                </a:solidFill>
                <a:latin typeface="Calibri"/>
              </a:rPr>
              <a:t>:</a:t>
            </a:r>
            <a:r>
              <a:rPr lang="en-GB" sz="2400" dirty="0" smtClean="0">
                <a:solidFill>
                  <a:srgbClr val="EEECE1">
                    <a:lumMod val="10000"/>
                  </a:srgbClr>
                </a:solidFill>
                <a:latin typeface="Calibri"/>
              </a:rPr>
              <a:t>10 hypervisor servers, 12 VMs each</a:t>
            </a:r>
          </a:p>
          <a:p>
            <a:pPr defTabSz="914400"/>
            <a:r>
              <a:rPr lang="en-GB" sz="2400" dirty="0" smtClean="0">
                <a:solidFill>
                  <a:srgbClr val="EEECE1">
                    <a:lumMod val="10000"/>
                  </a:srgbClr>
                </a:solidFill>
                <a:latin typeface="Calibri"/>
              </a:rPr>
              <a:t>4 tenants (</a:t>
            </a:r>
            <a:r>
              <a:rPr lang="en-GB" sz="2400" dirty="0" smtClean="0">
                <a:solidFill>
                  <a:srgbClr val="FF0066"/>
                </a:solidFill>
                <a:latin typeface="Calibri"/>
              </a:rPr>
              <a:t>Red</a:t>
            </a:r>
            <a:r>
              <a:rPr lang="en-GB" sz="2400" dirty="0" smtClean="0">
                <a:solidFill>
                  <a:srgbClr val="EEECE1">
                    <a:lumMod val="10000"/>
                  </a:srgbClr>
                </a:solidFill>
                <a:latin typeface="Calibri"/>
              </a:rPr>
              <a:t>, </a:t>
            </a:r>
            <a:r>
              <a:rPr lang="en-GB" sz="2400" dirty="0" smtClean="0">
                <a:solidFill>
                  <a:srgbClr val="00B050"/>
                </a:solidFill>
                <a:latin typeface="Calibri"/>
              </a:rPr>
              <a:t>Green</a:t>
            </a:r>
            <a:r>
              <a:rPr lang="en-GB" sz="2400" dirty="0" smtClean="0">
                <a:solidFill>
                  <a:srgbClr val="EEECE1">
                    <a:lumMod val="10000"/>
                  </a:srgbClr>
                </a:solidFill>
                <a:latin typeface="Calibri"/>
              </a:rPr>
              <a:t>, </a:t>
            </a:r>
            <a:r>
              <a:rPr lang="en-GB" sz="2400" dirty="0" smtClean="0">
                <a:solidFill>
                  <a:srgbClr val="FFFF00"/>
                </a:solidFill>
                <a:latin typeface="Calibri"/>
              </a:rPr>
              <a:t>Yellow</a:t>
            </a:r>
            <a:r>
              <a:rPr lang="en-GB" sz="2400" dirty="0" smtClean="0">
                <a:solidFill>
                  <a:srgbClr val="EEECE1">
                    <a:lumMod val="10000"/>
                  </a:srgbClr>
                </a:solidFill>
                <a:latin typeface="Calibri"/>
              </a:rPr>
              <a:t>, </a:t>
            </a:r>
            <a:r>
              <a:rPr lang="en-GB" sz="2400" dirty="0" smtClean="0">
                <a:solidFill>
                  <a:srgbClr val="00B0F0"/>
                </a:solidFill>
                <a:latin typeface="Calibri"/>
              </a:rPr>
              <a:t>Blue</a:t>
            </a:r>
            <a:r>
              <a:rPr lang="en-GB" sz="2400" dirty="0" smtClean="0">
                <a:solidFill>
                  <a:srgbClr val="EEECE1">
                    <a:lumMod val="10000"/>
                  </a:srgbClr>
                </a:solidFill>
                <a:latin typeface="Calibri"/>
              </a:rPr>
              <a:t>)</a:t>
            </a:r>
          </a:p>
          <a:p>
            <a:pPr defTabSz="914400"/>
            <a:r>
              <a:rPr lang="en-GB" sz="2400" dirty="0" smtClean="0">
                <a:solidFill>
                  <a:srgbClr val="EEECE1">
                    <a:lumMod val="10000"/>
                  </a:srgbClr>
                </a:solidFill>
                <a:latin typeface="Calibri"/>
              </a:rPr>
              <a:t>30 VMs/tenant, 3 VMs/tenant/server</a:t>
            </a:r>
          </a:p>
        </p:txBody>
      </p:sp>
      <p:sp>
        <p:nvSpPr>
          <p:cNvPr id="98" name="TextBox 97"/>
          <p:cNvSpPr txBox="1"/>
          <p:nvPr/>
        </p:nvSpPr>
        <p:spPr>
          <a:xfrm>
            <a:off x="3418638" y="2491015"/>
            <a:ext cx="5531325" cy="830997"/>
          </a:xfrm>
          <a:prstGeom prst="rect">
            <a:avLst/>
          </a:prstGeom>
          <a:noFill/>
          <a:ln>
            <a:noFill/>
          </a:ln>
        </p:spPr>
        <p:txBody>
          <a:bodyPr wrap="square" rtlCol="0">
            <a:spAutoFit/>
          </a:bodyPr>
          <a:lstStyle/>
          <a:p>
            <a:pPr defTabSz="914400"/>
            <a:r>
              <a:rPr lang="en-GB" sz="2400" b="1" u="sng" dirty="0" smtClean="0">
                <a:solidFill>
                  <a:srgbClr val="EEECE1">
                    <a:lumMod val="10000"/>
                  </a:srgbClr>
                </a:solidFill>
                <a:latin typeface="Calibri"/>
              </a:rPr>
              <a:t>Storage network</a:t>
            </a:r>
            <a:r>
              <a:rPr lang="en-GB" sz="2400" u="sng" dirty="0" smtClean="0">
                <a:solidFill>
                  <a:srgbClr val="EEECE1">
                    <a:lumMod val="10000"/>
                  </a:srgbClr>
                </a:solidFill>
                <a:latin typeface="Calibri"/>
              </a:rPr>
              <a:t>:</a:t>
            </a:r>
          </a:p>
          <a:p>
            <a:pPr defTabSz="914400"/>
            <a:r>
              <a:rPr lang="en-GB" sz="2400" dirty="0" err="1" smtClean="0">
                <a:solidFill>
                  <a:srgbClr val="EEECE1">
                    <a:lumMod val="10000"/>
                  </a:srgbClr>
                </a:solidFill>
                <a:latin typeface="Calibri"/>
              </a:rPr>
              <a:t>Mellanox</a:t>
            </a:r>
            <a:r>
              <a:rPr lang="en-GB" sz="2400" dirty="0" smtClean="0">
                <a:solidFill>
                  <a:srgbClr val="EEECE1">
                    <a:lumMod val="10000"/>
                  </a:srgbClr>
                </a:solidFill>
                <a:latin typeface="Calibri"/>
              </a:rPr>
              <a:t> 40Gbps RDMA </a:t>
            </a:r>
            <a:r>
              <a:rPr lang="en-GB" sz="2400" dirty="0" err="1" smtClean="0">
                <a:solidFill>
                  <a:srgbClr val="EEECE1">
                    <a:lumMod val="10000"/>
                  </a:srgbClr>
                </a:solidFill>
                <a:latin typeface="Calibri"/>
              </a:rPr>
              <a:t>RoCE</a:t>
            </a:r>
            <a:r>
              <a:rPr lang="en-GB" sz="2400" dirty="0" smtClean="0">
                <a:solidFill>
                  <a:srgbClr val="EEECE1">
                    <a:lumMod val="10000"/>
                  </a:srgbClr>
                </a:solidFill>
                <a:latin typeface="Calibri"/>
              </a:rPr>
              <a:t> full-duplex</a:t>
            </a:r>
            <a:endParaRPr lang="en-GB" sz="2400" dirty="0">
              <a:solidFill>
                <a:srgbClr val="EEECE1">
                  <a:lumMod val="10000"/>
                </a:srgbClr>
              </a:solidFill>
              <a:latin typeface="Calibri"/>
            </a:endParaRPr>
          </a:p>
        </p:txBody>
      </p:sp>
      <p:sp>
        <p:nvSpPr>
          <p:cNvPr id="99" name="TextBox 98"/>
          <p:cNvSpPr txBox="1"/>
          <p:nvPr/>
        </p:nvSpPr>
        <p:spPr>
          <a:xfrm>
            <a:off x="3450795" y="3562393"/>
            <a:ext cx="5531326" cy="1569660"/>
          </a:xfrm>
          <a:prstGeom prst="rect">
            <a:avLst/>
          </a:prstGeom>
          <a:noFill/>
          <a:ln>
            <a:noFill/>
          </a:ln>
        </p:spPr>
        <p:txBody>
          <a:bodyPr wrap="square" rtlCol="0">
            <a:spAutoFit/>
          </a:bodyPr>
          <a:lstStyle/>
          <a:p>
            <a:pPr defTabSz="914400"/>
            <a:r>
              <a:rPr lang="en-GB" sz="2400" b="1" u="sng" dirty="0" smtClean="0">
                <a:solidFill>
                  <a:srgbClr val="EEECE1">
                    <a:lumMod val="10000"/>
                  </a:srgbClr>
                </a:solidFill>
                <a:latin typeface="Calibri"/>
              </a:rPr>
              <a:t>1 </a:t>
            </a:r>
            <a:r>
              <a:rPr lang="en-GB" sz="2400" b="1" u="sng" dirty="0">
                <a:solidFill>
                  <a:srgbClr val="EEECE1">
                    <a:lumMod val="10000"/>
                  </a:srgbClr>
                </a:solidFill>
                <a:latin typeface="Calibri"/>
              </a:rPr>
              <a:t>s</a:t>
            </a:r>
            <a:r>
              <a:rPr lang="en-GB" sz="2400" b="1" u="sng" dirty="0" smtClean="0">
                <a:solidFill>
                  <a:srgbClr val="EEECE1">
                    <a:lumMod val="10000"/>
                  </a:srgbClr>
                </a:solidFill>
                <a:latin typeface="Calibri"/>
              </a:rPr>
              <a:t>torage server</a:t>
            </a:r>
            <a:r>
              <a:rPr lang="en-GB" sz="2400" u="sng" dirty="0" smtClean="0">
                <a:solidFill>
                  <a:srgbClr val="EEECE1">
                    <a:lumMod val="10000"/>
                  </a:srgbClr>
                </a:solidFill>
                <a:latin typeface="Calibri"/>
              </a:rPr>
              <a:t>: </a:t>
            </a:r>
          </a:p>
          <a:p>
            <a:pPr defTabSz="914400"/>
            <a:r>
              <a:rPr lang="en-GB" sz="2400" dirty="0" smtClean="0">
                <a:solidFill>
                  <a:srgbClr val="EEECE1">
                    <a:lumMod val="10000"/>
                  </a:srgbClr>
                </a:solidFill>
                <a:latin typeface="Calibri"/>
              </a:rPr>
              <a:t>16 CPUs, 2.4GHz (Dell R720)</a:t>
            </a:r>
          </a:p>
          <a:p>
            <a:pPr defTabSz="914400"/>
            <a:r>
              <a:rPr lang="en-GB" sz="2400" dirty="0" smtClean="0">
                <a:solidFill>
                  <a:srgbClr val="EEECE1">
                    <a:lumMod val="10000"/>
                  </a:srgbClr>
                </a:solidFill>
                <a:latin typeface="Calibri"/>
              </a:rPr>
              <a:t>SMB 3.0 file server protocol</a:t>
            </a:r>
          </a:p>
          <a:p>
            <a:pPr defTabSz="914400"/>
            <a:r>
              <a:rPr lang="en-GB" sz="2400" dirty="0" smtClean="0">
                <a:solidFill>
                  <a:srgbClr val="EEECE1">
                    <a:lumMod val="10000"/>
                  </a:srgbClr>
                </a:solidFill>
                <a:latin typeface="Calibri"/>
              </a:rPr>
              <a:t>3 types of backend: RAM, </a:t>
            </a:r>
            <a:r>
              <a:rPr lang="en-GB" sz="2400" dirty="0" smtClean="0">
                <a:solidFill>
                  <a:prstClr val="white">
                    <a:lumMod val="65000"/>
                  </a:prstClr>
                </a:solidFill>
                <a:latin typeface="Calibri"/>
              </a:rPr>
              <a:t>SSDs, Disks</a:t>
            </a:r>
            <a:endParaRPr lang="en-GB" sz="2400" dirty="0">
              <a:solidFill>
                <a:prstClr val="white">
                  <a:lumMod val="65000"/>
                </a:prstClr>
              </a:solidFill>
              <a:latin typeface="Calibri"/>
            </a:endParaRPr>
          </a:p>
        </p:txBody>
      </p:sp>
      <p:sp>
        <p:nvSpPr>
          <p:cNvPr id="109" name="Can 108"/>
          <p:cNvSpPr/>
          <p:nvPr/>
        </p:nvSpPr>
        <p:spPr>
          <a:xfrm>
            <a:off x="1372357" y="54867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0" name="Can 109"/>
          <p:cNvSpPr/>
          <p:nvPr/>
        </p:nvSpPr>
        <p:spPr>
          <a:xfrm>
            <a:off x="1524757" y="56899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1" name="Can 110"/>
          <p:cNvSpPr/>
          <p:nvPr/>
        </p:nvSpPr>
        <p:spPr>
          <a:xfrm>
            <a:off x="1677157" y="58931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2" name="Can 111"/>
          <p:cNvSpPr/>
          <p:nvPr/>
        </p:nvSpPr>
        <p:spPr>
          <a:xfrm>
            <a:off x="1818170" y="5474925"/>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3" name="Can 112"/>
          <p:cNvSpPr/>
          <p:nvPr/>
        </p:nvSpPr>
        <p:spPr>
          <a:xfrm>
            <a:off x="1970570" y="5678125"/>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4" name="Can 113"/>
          <p:cNvSpPr/>
          <p:nvPr/>
        </p:nvSpPr>
        <p:spPr>
          <a:xfrm>
            <a:off x="2122970" y="5881325"/>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5" name="Can 114"/>
          <p:cNvSpPr/>
          <p:nvPr/>
        </p:nvSpPr>
        <p:spPr>
          <a:xfrm>
            <a:off x="952106" y="54867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6" name="Can 115"/>
          <p:cNvSpPr/>
          <p:nvPr/>
        </p:nvSpPr>
        <p:spPr>
          <a:xfrm>
            <a:off x="1104506" y="56899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17" name="Can 116"/>
          <p:cNvSpPr/>
          <p:nvPr/>
        </p:nvSpPr>
        <p:spPr>
          <a:xfrm>
            <a:off x="1256906" y="5893128"/>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23" name="TextBox 122"/>
          <p:cNvSpPr txBox="1"/>
          <p:nvPr/>
        </p:nvSpPr>
        <p:spPr>
          <a:xfrm>
            <a:off x="3438289" y="5661798"/>
            <a:ext cx="5497257" cy="830997"/>
          </a:xfrm>
          <a:prstGeom prst="rect">
            <a:avLst/>
          </a:prstGeom>
          <a:noFill/>
          <a:ln>
            <a:noFill/>
          </a:ln>
        </p:spPr>
        <p:txBody>
          <a:bodyPr wrap="square" rtlCol="0">
            <a:spAutoFit/>
          </a:bodyPr>
          <a:lstStyle/>
          <a:p>
            <a:pPr defTabSz="914400"/>
            <a:r>
              <a:rPr lang="en-GB" sz="2400" b="1" u="sng" dirty="0" smtClean="0">
                <a:solidFill>
                  <a:srgbClr val="EEECE1">
                    <a:lumMod val="10000"/>
                  </a:srgbClr>
                </a:solidFill>
                <a:latin typeface="Calibri"/>
              </a:rPr>
              <a:t>Controller</a:t>
            </a:r>
            <a:r>
              <a:rPr lang="en-GB" sz="2400" u="sng" dirty="0" smtClean="0">
                <a:solidFill>
                  <a:srgbClr val="EEECE1">
                    <a:lumMod val="10000"/>
                  </a:srgbClr>
                </a:solidFill>
                <a:latin typeface="Calibri"/>
              </a:rPr>
              <a:t>:</a:t>
            </a:r>
            <a:r>
              <a:rPr lang="en-GB" sz="2400" dirty="0" smtClean="0">
                <a:solidFill>
                  <a:srgbClr val="EEECE1">
                    <a:lumMod val="10000"/>
                  </a:srgbClr>
                </a:solidFill>
                <a:latin typeface="Calibri"/>
              </a:rPr>
              <a:t> 1 separate server</a:t>
            </a:r>
          </a:p>
          <a:p>
            <a:pPr defTabSz="914400"/>
            <a:r>
              <a:rPr lang="en-GB" sz="2400" dirty="0" smtClean="0">
                <a:solidFill>
                  <a:srgbClr val="EEECE1">
                    <a:lumMod val="10000"/>
                  </a:srgbClr>
                </a:solidFill>
                <a:latin typeface="Calibri"/>
              </a:rPr>
              <a:t>1 sec control interval (configurable)</a:t>
            </a:r>
            <a:endParaRPr lang="en-GB" sz="2400" dirty="0">
              <a:solidFill>
                <a:srgbClr val="EEECE1">
                  <a:lumMod val="10000"/>
                </a:srgbClr>
              </a:solidFill>
              <a:latin typeface="Calibri"/>
            </a:endParaRPr>
          </a:p>
        </p:txBody>
      </p:sp>
      <p:sp>
        <p:nvSpPr>
          <p:cNvPr id="3" name="Footer Placeholder 2"/>
          <p:cNvSpPr>
            <a:spLocks noGrp="1"/>
          </p:cNvSpPr>
          <p:nvPr>
            <p:ph type="ftr" sz="quarter" idx="10"/>
          </p:nvPr>
        </p:nvSpPr>
        <p:spPr>
          <a:xfrm>
            <a:off x="2743200" y="6248400"/>
            <a:ext cx="3276600" cy="4730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32"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33"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68619967"/>
      </p:ext>
    </p:extLst>
  </p:cSld>
  <p:clrMapOvr>
    <a:masterClrMapping/>
  </p:clrMapOvr>
  <mc:AlternateContent xmlns:mc="http://schemas.openxmlformats.org/markup-compatibility/2006" xmlns:p14="http://schemas.microsoft.com/office/powerpoint/2010/main">
    <mc:Choice Requires="p14">
      <p:transition spd="slow" p14:dur="2000" advTm="52719"/>
    </mc:Choice>
    <mc:Fallback xmlns="">
      <p:transition spd="slow" advTm="52719"/>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Workloads</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GB" dirty="0" smtClean="0">
                <a:solidFill>
                  <a:schemeClr val="bg1">
                    <a:lumMod val="65000"/>
                  </a:schemeClr>
                </a:solidFill>
              </a:rPr>
              <a:t>4 Hotmail tenants {</a:t>
            </a:r>
            <a:r>
              <a:rPr lang="en-GB" dirty="0" smtClean="0">
                <a:solidFill>
                  <a:srgbClr val="FF0000"/>
                </a:solidFill>
              </a:rPr>
              <a:t>Index</a:t>
            </a:r>
            <a:r>
              <a:rPr lang="en-GB" dirty="0">
                <a:solidFill>
                  <a:schemeClr val="bg1">
                    <a:lumMod val="65000"/>
                  </a:schemeClr>
                </a:solidFill>
              </a:rPr>
              <a:t>, </a:t>
            </a:r>
            <a:r>
              <a:rPr lang="en-GB" dirty="0">
                <a:solidFill>
                  <a:srgbClr val="00B050"/>
                </a:solidFill>
              </a:rPr>
              <a:t>Data</a:t>
            </a:r>
            <a:r>
              <a:rPr lang="en-GB" dirty="0">
                <a:solidFill>
                  <a:schemeClr val="bg1">
                    <a:lumMod val="65000"/>
                  </a:schemeClr>
                </a:solidFill>
              </a:rPr>
              <a:t>, </a:t>
            </a:r>
            <a:r>
              <a:rPr lang="en-GB" dirty="0">
                <a:solidFill>
                  <a:srgbClr val="FFCC00"/>
                </a:solidFill>
              </a:rPr>
              <a:t>Message</a:t>
            </a:r>
            <a:r>
              <a:rPr lang="en-GB" dirty="0">
                <a:solidFill>
                  <a:schemeClr val="bg1">
                    <a:lumMod val="65000"/>
                  </a:schemeClr>
                </a:solidFill>
              </a:rPr>
              <a:t>, </a:t>
            </a:r>
            <a:r>
              <a:rPr lang="en-GB" dirty="0" smtClean="0">
                <a:solidFill>
                  <a:schemeClr val="tx1">
                    <a:lumMod val="60000"/>
                    <a:lumOff val="40000"/>
                  </a:schemeClr>
                </a:solidFill>
              </a:rPr>
              <a:t>Log</a:t>
            </a:r>
            <a:r>
              <a:rPr lang="en-GB" dirty="0" smtClean="0">
                <a:solidFill>
                  <a:schemeClr val="bg1">
                    <a:lumMod val="65000"/>
                  </a:schemeClr>
                </a:solidFill>
              </a:rPr>
              <a:t>}</a:t>
            </a:r>
          </a:p>
          <a:p>
            <a:r>
              <a:rPr lang="en-GB" dirty="0">
                <a:solidFill>
                  <a:schemeClr val="bg1">
                    <a:lumMod val="65000"/>
                  </a:schemeClr>
                </a:solidFill>
              </a:rPr>
              <a:t>	</a:t>
            </a:r>
            <a:r>
              <a:rPr lang="en-GB" dirty="0" smtClean="0">
                <a:solidFill>
                  <a:schemeClr val="bg1">
                    <a:lumMod val="65000"/>
                  </a:schemeClr>
                </a:solidFill>
              </a:rPr>
              <a:t> Used for trace replay on SSDs (see paper)</a:t>
            </a:r>
          </a:p>
          <a:p>
            <a:pPr marL="457200" indent="-457200">
              <a:buFont typeface="Arial" panose="020B0604020202020204" pitchFamily="34" charset="0"/>
              <a:buChar char="•"/>
            </a:pPr>
            <a:r>
              <a:rPr lang="en-GB" dirty="0" err="1" smtClean="0">
                <a:solidFill>
                  <a:schemeClr val="bg2">
                    <a:lumMod val="10000"/>
                  </a:schemeClr>
                </a:solidFill>
              </a:rPr>
              <a:t>IoMeter</a:t>
            </a:r>
            <a:r>
              <a:rPr lang="en-GB" dirty="0" smtClean="0">
                <a:solidFill>
                  <a:schemeClr val="bg2">
                    <a:lumMod val="10000"/>
                  </a:schemeClr>
                </a:solidFill>
              </a:rPr>
              <a:t> is </a:t>
            </a:r>
            <a:r>
              <a:rPr lang="en-GB" dirty="0" err="1" smtClean="0">
                <a:solidFill>
                  <a:schemeClr val="bg2">
                    <a:lumMod val="10000"/>
                  </a:schemeClr>
                </a:solidFill>
              </a:rPr>
              <a:t>parametrized</a:t>
            </a:r>
            <a:r>
              <a:rPr lang="en-GB" dirty="0" smtClean="0">
                <a:solidFill>
                  <a:schemeClr val="bg2">
                    <a:lumMod val="10000"/>
                  </a:schemeClr>
                </a:solidFill>
              </a:rPr>
              <a:t> with Hotmail tenant characteristics (read/write ratio, request size)</a:t>
            </a:r>
            <a:endParaRPr lang="en-GB"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28</a:t>
            </a:fld>
            <a:endParaRPr lang="en-US" dirty="0">
              <a:solidFill>
                <a:srgbClr val="1010A0">
                  <a:tint val="75000"/>
                </a:srgbClr>
              </a:solidFill>
              <a:latin typeface="Calibri"/>
            </a:endParaRPr>
          </a:p>
        </p:txBody>
      </p:sp>
      <p:pic>
        <p:nvPicPr>
          <p:cNvPr id="5" name="Picture 4"/>
          <p:cNvPicPr>
            <a:picLocks noChangeAspect="1"/>
          </p:cNvPicPr>
          <p:nvPr/>
        </p:nvPicPr>
        <p:blipFill>
          <a:blip r:embed="rId3"/>
          <a:stretch>
            <a:fillRect/>
          </a:stretch>
        </p:blipFill>
        <p:spPr>
          <a:xfrm>
            <a:off x="1143005" y="3915450"/>
            <a:ext cx="6104065" cy="2561553"/>
          </a:xfrm>
          <a:prstGeom prst="rect">
            <a:avLst/>
          </a:prstGeom>
        </p:spPr>
      </p:pic>
      <p:sp>
        <p:nvSpPr>
          <p:cNvPr id="6" name="Footer Placeholder 5"/>
          <p:cNvSpPr>
            <a:spLocks noGrp="1"/>
          </p:cNvSpPr>
          <p:nvPr>
            <p:ph type="ftr" sz="quarter" idx="10"/>
          </p:nvPr>
        </p:nvSpPr>
        <p:spPr>
          <a:xfrm>
            <a:off x="2667000" y="6324600"/>
            <a:ext cx="3352800" cy="3968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8"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12660575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Enforcing bandwidth </a:t>
            </a:r>
            <a:r>
              <a:rPr lang="en-GB" dirty="0" smtClean="0"/>
              <a:t>SLAs</a:t>
            </a:r>
            <a:endParaRPr lang="en-GB" dirty="0"/>
          </a:p>
        </p:txBody>
      </p:sp>
      <p:sp>
        <p:nvSpPr>
          <p:cNvPr id="3" name="Content Placeholder 2"/>
          <p:cNvSpPr>
            <a:spLocks noGrp="1"/>
          </p:cNvSpPr>
          <p:nvPr>
            <p:ph idx="1"/>
          </p:nvPr>
        </p:nvSpPr>
        <p:spPr/>
        <p:txBody>
          <a:bodyPr>
            <a:normAutofit/>
          </a:bodyPr>
          <a:lstStyle/>
          <a:p>
            <a:pPr marL="119062" lvl="1" indent="0">
              <a:buNone/>
            </a:pPr>
            <a:r>
              <a:rPr lang="en-GB" sz="2600" dirty="0" smtClean="0"/>
              <a:t>4 tenants with different storage bandwidth SLAs</a:t>
            </a:r>
            <a:endParaRPr lang="en-GB" sz="2600" dirty="0">
              <a:solidFill>
                <a:srgbClr val="000000"/>
              </a:solidFill>
            </a:endParaRPr>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302419" lvl="2" indent="0">
              <a:buNone/>
            </a:pPr>
            <a:endParaRPr lang="en-GB" sz="600" dirty="0" smtClean="0"/>
          </a:p>
          <a:p>
            <a:pPr marL="302419" lvl="2" indent="0">
              <a:buNone/>
            </a:pPr>
            <a:endParaRPr lang="en-GB" sz="600" dirty="0"/>
          </a:p>
          <a:p>
            <a:pPr marL="119062" lvl="1" indent="0">
              <a:buNone/>
            </a:pPr>
            <a:r>
              <a:rPr lang="en-GB" dirty="0"/>
              <a:t>Tenants have different workloads</a:t>
            </a:r>
            <a:endParaRPr lang="en-GB" dirty="0">
              <a:solidFill>
                <a:srgbClr val="00B050"/>
              </a:solidFill>
            </a:endParaRPr>
          </a:p>
          <a:p>
            <a:pPr lvl="2">
              <a:buFont typeface="Wingdings" panose="05000000000000000000" pitchFamily="2" charset="2"/>
              <a:buChar char="§"/>
            </a:pPr>
            <a:r>
              <a:rPr lang="en-GB" sz="2400" b="1" dirty="0">
                <a:solidFill>
                  <a:srgbClr val="FF0000"/>
                </a:solidFill>
              </a:rPr>
              <a:t>Red</a:t>
            </a:r>
            <a:r>
              <a:rPr lang="en-GB" sz="2400" dirty="0"/>
              <a:t> tenant is aggressive: generates more </a:t>
            </a:r>
            <a:r>
              <a:rPr lang="en-GB" sz="2400" dirty="0" smtClean="0"/>
              <a:t>requests/second</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1990657177"/>
              </p:ext>
            </p:extLst>
          </p:nvPr>
        </p:nvGraphicFramePr>
        <p:xfrm>
          <a:off x="1905000" y="1701800"/>
          <a:ext cx="5715000" cy="5486400"/>
        </p:xfrm>
        <a:graphic>
          <a:graphicData uri="http://schemas.openxmlformats.org/drawingml/2006/table">
            <a:tbl>
              <a:tblPr firstRow="1">
                <a:tableStyleId>{5C22544A-7EE6-4342-B048-85BDC9FD1C3A}</a:tableStyleId>
              </a:tblPr>
              <a:tblGrid>
                <a:gridCol w="1143000"/>
                <a:gridCol w="4572000"/>
              </a:tblGrid>
              <a:tr h="1097280">
                <a:tc>
                  <a:txBody>
                    <a:bodyPr/>
                    <a:lstStyle/>
                    <a:p>
                      <a:pPr algn="ctr"/>
                      <a:r>
                        <a:rPr lang="en-GB" sz="3200" dirty="0" smtClean="0"/>
                        <a:t>Tenant</a:t>
                      </a:r>
                      <a:endParaRPr lang="en-GB" sz="3200" dirty="0"/>
                    </a:p>
                  </a:txBody>
                  <a:tcPr marT="60960" marB="60960"/>
                </a:tc>
                <a:tc>
                  <a:txBody>
                    <a:bodyPr/>
                    <a:lstStyle/>
                    <a:p>
                      <a:pPr algn="ctr"/>
                      <a:r>
                        <a:rPr lang="en-GB" sz="3200" dirty="0" smtClean="0"/>
                        <a:t>SLA</a:t>
                      </a:r>
                      <a:endParaRPr lang="en-GB" sz="3200" dirty="0"/>
                    </a:p>
                  </a:txBody>
                  <a:tcPr marT="60960" marB="60960"/>
                </a:tc>
              </a:tr>
              <a:tr h="1097280">
                <a:tc>
                  <a:txBody>
                    <a:bodyPr/>
                    <a:lstStyle/>
                    <a:p>
                      <a:r>
                        <a:rPr lang="en-GB" sz="3200" b="1" dirty="0" smtClean="0">
                          <a:solidFill>
                            <a:srgbClr val="FF0000"/>
                          </a:solidFill>
                        </a:rPr>
                        <a:t>Red</a:t>
                      </a:r>
                      <a:endParaRPr lang="en-GB" sz="3200" b="1" dirty="0">
                        <a:solidFill>
                          <a:srgbClr val="FF0000"/>
                        </a:solidFill>
                      </a:endParaRPr>
                    </a:p>
                  </a:txBody>
                  <a:tcPr marT="60960" marB="60960"/>
                </a:tc>
                <a:tc>
                  <a:txBody>
                    <a:bodyPr/>
                    <a:lstStyle/>
                    <a:p>
                      <a:r>
                        <a:rPr lang="en-GB" sz="3200" dirty="0" smtClean="0"/>
                        <a:t>{VM1 – 30</a:t>
                      </a:r>
                      <a:r>
                        <a:rPr lang="en-GB" sz="3200" baseline="0" dirty="0" smtClean="0"/>
                        <a:t>} -&gt; Min 800 MB/s</a:t>
                      </a:r>
                      <a:endParaRPr lang="en-GB" sz="3200" dirty="0"/>
                    </a:p>
                  </a:txBody>
                  <a:tcPr marT="60960" marB="60960"/>
                </a:tc>
              </a:tr>
              <a:tr h="1097280">
                <a:tc>
                  <a:txBody>
                    <a:bodyPr/>
                    <a:lstStyle/>
                    <a:p>
                      <a:r>
                        <a:rPr lang="en-GB" sz="3200" b="1" dirty="0" smtClean="0">
                          <a:solidFill>
                            <a:srgbClr val="00B050"/>
                          </a:solidFill>
                        </a:rPr>
                        <a:t>Green</a:t>
                      </a:r>
                      <a:endParaRPr lang="en-GB" sz="3200" b="1" dirty="0">
                        <a:solidFill>
                          <a:srgbClr val="00B050"/>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{VM31 – 60</a:t>
                      </a:r>
                      <a:r>
                        <a:rPr lang="en-GB" sz="3200" baseline="0" dirty="0" smtClean="0"/>
                        <a:t>} -&gt; Min 800 MB/s</a:t>
                      </a:r>
                      <a:endParaRPr lang="en-GB" sz="3200" dirty="0" smtClean="0"/>
                    </a:p>
                  </a:txBody>
                  <a:tcPr marT="60960" marB="60960"/>
                </a:tc>
              </a:tr>
              <a:tr h="1097280">
                <a:tc>
                  <a:txBody>
                    <a:bodyPr/>
                    <a:lstStyle/>
                    <a:p>
                      <a:r>
                        <a:rPr lang="en-GB" sz="3200" b="1" dirty="0" smtClean="0">
                          <a:solidFill>
                            <a:srgbClr val="FFC000"/>
                          </a:solidFill>
                        </a:rPr>
                        <a:t>Yellow</a:t>
                      </a:r>
                      <a:endParaRPr lang="en-GB" sz="3200" b="1" dirty="0">
                        <a:solidFill>
                          <a:srgbClr val="FFC000"/>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{VM61 – 90</a:t>
                      </a:r>
                      <a:r>
                        <a:rPr lang="en-GB" sz="3200" baseline="0" dirty="0" smtClean="0"/>
                        <a:t>} -&gt; Min 2500 MB/s</a:t>
                      </a:r>
                      <a:endParaRPr lang="en-GB" sz="3200" dirty="0" smtClean="0"/>
                    </a:p>
                  </a:txBody>
                  <a:tcPr marT="60960" marB="60960"/>
                </a:tc>
              </a:tr>
              <a:tr h="1097280">
                <a:tc>
                  <a:txBody>
                    <a:bodyPr/>
                    <a:lstStyle/>
                    <a:p>
                      <a:r>
                        <a:rPr lang="en-GB" sz="3200" b="1" dirty="0" smtClean="0">
                          <a:solidFill>
                            <a:schemeClr val="tx1"/>
                          </a:solidFill>
                        </a:rPr>
                        <a:t>Blue</a:t>
                      </a:r>
                      <a:endParaRPr lang="en-GB" sz="3200" b="1" dirty="0">
                        <a:solidFill>
                          <a:schemeClr val="tx1"/>
                        </a:solidFill>
                      </a:endParaRPr>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{VM91 – 120</a:t>
                      </a:r>
                      <a:r>
                        <a:rPr lang="en-GB" sz="3200" baseline="0" dirty="0" smtClean="0"/>
                        <a:t>} -&gt; Min 1500 MB/s</a:t>
                      </a:r>
                      <a:endParaRPr lang="en-GB" sz="3200" dirty="0" smtClean="0"/>
                    </a:p>
                  </a:txBody>
                  <a:tcPr marT="60960" marB="60960"/>
                </a:tc>
              </a:tr>
            </a:tbl>
          </a:graphicData>
        </a:graphic>
      </p:graphicFrame>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29</a:t>
            </a:fld>
            <a:endParaRPr lang="en-US" dirty="0">
              <a:solidFill>
                <a:srgbClr val="1010A0">
                  <a:tint val="75000"/>
                </a:srgbClr>
              </a:solidFill>
              <a:latin typeface="Calibri"/>
            </a:endParaRPr>
          </a:p>
        </p:txBody>
      </p:sp>
      <p:sp>
        <p:nvSpPr>
          <p:cNvPr id="7"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1046601434"/>
      </p:ext>
    </p:extLst>
  </p:cSld>
  <p:clrMapOvr>
    <a:masterClrMapping/>
  </p:clrMapOvr>
  <mc:AlternateContent xmlns:mc="http://schemas.openxmlformats.org/markup-compatibility/2006" xmlns:p14="http://schemas.microsoft.com/office/powerpoint/2010/main">
    <mc:Choice Requires="p14">
      <p:transition spd="slow" p14:dur="2000" advTm="72109"/>
    </mc:Choice>
    <mc:Fallback xmlns="">
      <p:transition spd="slow" advTm="72109"/>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3600" dirty="0" smtClean="0">
                <a:solidFill>
                  <a:schemeClr val="bg1"/>
                </a:solidFill>
                <a:latin typeface="Calibri"/>
                <a:cs typeface="Calibri"/>
              </a:rPr>
              <a:t>Background: Enterprise data centers</a:t>
            </a:r>
            <a:endParaRPr lang="en-US" sz="3600" dirty="0">
              <a:solidFill>
                <a:schemeClr val="bg1"/>
              </a:solidFill>
              <a:latin typeface="Calibri"/>
              <a:cs typeface="Calibri"/>
            </a:endParaRPr>
          </a:p>
        </p:txBody>
      </p:sp>
      <p:sp>
        <p:nvSpPr>
          <p:cNvPr id="20" name="TextBox 19"/>
          <p:cNvSpPr txBox="1"/>
          <p:nvPr/>
        </p:nvSpPr>
        <p:spPr>
          <a:xfrm>
            <a:off x="3652031" y="1291863"/>
            <a:ext cx="5101397" cy="5136790"/>
          </a:xfrm>
          <a:prstGeom prst="rect">
            <a:avLst/>
          </a:prstGeom>
          <a:noFill/>
        </p:spPr>
        <p:txBody>
          <a:bodyPr wrap="none" lIns="182880" tIns="146304" rIns="182880" bIns="146304" rtlCol="0">
            <a:spAutoFit/>
          </a:bodyPr>
          <a:lstStyle/>
          <a:p>
            <a:pPr marL="342900" indent="-342900" defTabSz="914400">
              <a:lnSpc>
                <a:spcPct val="90000"/>
              </a:lnSpc>
              <a:spcAft>
                <a:spcPts val="600"/>
              </a:spcAft>
              <a:buFont typeface="Arial" panose="020B0604020202020204" pitchFamily="34" charset="0"/>
              <a:buChar char="•"/>
            </a:pPr>
            <a:r>
              <a:rPr lang="en-GB" sz="2400" dirty="0" smtClean="0">
                <a:solidFill>
                  <a:srgbClr val="000000"/>
                </a:solidFill>
                <a:latin typeface="Segoe UI"/>
              </a:rPr>
              <a:t>General purpose applications</a:t>
            </a:r>
          </a:p>
          <a:p>
            <a:pPr marL="342900" indent="-342900" defTabSz="914400">
              <a:lnSpc>
                <a:spcPct val="90000"/>
              </a:lnSpc>
              <a:spcAft>
                <a:spcPts val="600"/>
              </a:spcAft>
              <a:buFont typeface="Arial" panose="020B0604020202020204" pitchFamily="34" charset="0"/>
              <a:buChar char="•"/>
            </a:pPr>
            <a:r>
              <a:rPr lang="en-GB" sz="2400" dirty="0">
                <a:solidFill>
                  <a:srgbClr val="000000"/>
                </a:solidFill>
                <a:latin typeface="Segoe UI"/>
              </a:rPr>
              <a:t>A</a:t>
            </a:r>
            <a:r>
              <a:rPr lang="en-GB" sz="2400" dirty="0" smtClean="0">
                <a:solidFill>
                  <a:srgbClr val="000000"/>
                </a:solidFill>
                <a:latin typeface="Segoe UI"/>
              </a:rPr>
              <a:t>pplication runs on several VMs</a:t>
            </a:r>
          </a:p>
          <a:p>
            <a:pPr defTabSz="914400">
              <a:lnSpc>
                <a:spcPct val="90000"/>
              </a:lnSpc>
              <a:spcAft>
                <a:spcPts val="600"/>
              </a:spcAft>
            </a:pPr>
            <a:endParaRPr lang="en-GB" sz="2400" dirty="0" smtClean="0">
              <a:solidFill>
                <a:srgbClr val="000000"/>
              </a:solidFill>
              <a:latin typeface="Segoe UI"/>
            </a:endParaRPr>
          </a:p>
          <a:p>
            <a:pPr marL="342900" indent="-342900" defTabSz="914400">
              <a:lnSpc>
                <a:spcPct val="90000"/>
              </a:lnSpc>
              <a:spcAft>
                <a:spcPts val="600"/>
              </a:spcAft>
              <a:buFont typeface="Arial" panose="020B0604020202020204" pitchFamily="34" charset="0"/>
              <a:buChar char="•"/>
            </a:pPr>
            <a:r>
              <a:rPr lang="en-GB" sz="2400" dirty="0" smtClean="0">
                <a:solidFill>
                  <a:srgbClr val="000000"/>
                </a:solidFill>
                <a:latin typeface="Segoe UI"/>
              </a:rPr>
              <a:t>Separate </a:t>
            </a:r>
            <a:r>
              <a:rPr lang="en-GB" sz="2400" dirty="0">
                <a:solidFill>
                  <a:srgbClr val="000000"/>
                </a:solidFill>
                <a:latin typeface="Segoe UI"/>
              </a:rPr>
              <a:t>network for VM-to-VM </a:t>
            </a:r>
          </a:p>
          <a:p>
            <a:pPr defTabSz="914400">
              <a:lnSpc>
                <a:spcPct val="90000"/>
              </a:lnSpc>
              <a:spcAft>
                <a:spcPts val="600"/>
              </a:spcAft>
            </a:pPr>
            <a:r>
              <a:rPr lang="en-GB" sz="2400" dirty="0">
                <a:solidFill>
                  <a:srgbClr val="000000"/>
                </a:solidFill>
                <a:latin typeface="Segoe UI"/>
              </a:rPr>
              <a:t>    traffic and </a:t>
            </a:r>
            <a:r>
              <a:rPr lang="en-GB" sz="2400" u="sng" dirty="0">
                <a:solidFill>
                  <a:srgbClr val="000000"/>
                </a:solidFill>
                <a:latin typeface="Segoe UI"/>
              </a:rPr>
              <a:t>VM-to-Storage</a:t>
            </a:r>
            <a:r>
              <a:rPr lang="en-GB" sz="2400" dirty="0">
                <a:solidFill>
                  <a:srgbClr val="000000"/>
                </a:solidFill>
                <a:latin typeface="Segoe UI"/>
              </a:rPr>
              <a:t> </a:t>
            </a:r>
            <a:r>
              <a:rPr lang="en-GB" sz="2400" dirty="0" smtClean="0">
                <a:solidFill>
                  <a:srgbClr val="000000"/>
                </a:solidFill>
                <a:latin typeface="Segoe UI"/>
              </a:rPr>
              <a:t>traffic</a:t>
            </a:r>
          </a:p>
          <a:p>
            <a:pPr marL="342900" indent="-342900" defTabSz="914400">
              <a:lnSpc>
                <a:spcPct val="90000"/>
              </a:lnSpc>
              <a:spcAft>
                <a:spcPts val="600"/>
              </a:spcAft>
              <a:buFont typeface="Arial" panose="020B0604020202020204" pitchFamily="34" charset="0"/>
              <a:buChar char="•"/>
            </a:pPr>
            <a:endParaRPr lang="en-GB" sz="2400" dirty="0">
              <a:solidFill>
                <a:srgbClr val="000000"/>
              </a:solidFill>
              <a:latin typeface="Segoe UI"/>
            </a:endParaRPr>
          </a:p>
          <a:p>
            <a:pPr marL="342900" indent="-342900" defTabSz="914400">
              <a:lnSpc>
                <a:spcPct val="90000"/>
              </a:lnSpc>
              <a:spcAft>
                <a:spcPts val="600"/>
              </a:spcAft>
              <a:buFont typeface="Arial" panose="020B0604020202020204" pitchFamily="34" charset="0"/>
              <a:buChar char="•"/>
            </a:pPr>
            <a:r>
              <a:rPr lang="en-GB" sz="2400" dirty="0" smtClean="0">
                <a:solidFill>
                  <a:srgbClr val="000000"/>
                </a:solidFill>
                <a:latin typeface="Segoe UI"/>
              </a:rPr>
              <a:t>Storage </a:t>
            </a:r>
            <a:r>
              <a:rPr lang="en-GB" sz="2400" dirty="0">
                <a:solidFill>
                  <a:srgbClr val="000000"/>
                </a:solidFill>
                <a:latin typeface="Segoe UI"/>
              </a:rPr>
              <a:t>is </a:t>
            </a:r>
            <a:r>
              <a:rPr lang="en-GB" sz="2400" dirty="0" smtClean="0">
                <a:solidFill>
                  <a:srgbClr val="000000"/>
                </a:solidFill>
                <a:latin typeface="Segoe UI"/>
              </a:rPr>
              <a:t>virtualized</a:t>
            </a:r>
          </a:p>
          <a:p>
            <a:pPr marL="342900" indent="-342900" defTabSz="914400">
              <a:lnSpc>
                <a:spcPct val="90000"/>
              </a:lnSpc>
              <a:spcAft>
                <a:spcPts val="600"/>
              </a:spcAft>
              <a:buFont typeface="Arial" panose="020B0604020202020204" pitchFamily="34" charset="0"/>
              <a:buChar char="•"/>
            </a:pPr>
            <a:endParaRPr lang="en-GB" sz="2400" dirty="0">
              <a:solidFill>
                <a:srgbClr val="000000"/>
              </a:solidFill>
              <a:latin typeface="Segoe UI"/>
            </a:endParaRPr>
          </a:p>
          <a:p>
            <a:pPr marL="342900" indent="-342900" defTabSz="914400">
              <a:lnSpc>
                <a:spcPct val="90000"/>
              </a:lnSpc>
              <a:spcAft>
                <a:spcPts val="600"/>
              </a:spcAft>
              <a:buFont typeface="Arial" panose="020B0604020202020204" pitchFamily="34" charset="0"/>
              <a:buChar char="•"/>
            </a:pPr>
            <a:r>
              <a:rPr lang="en-GB" sz="2400" dirty="0" smtClean="0">
                <a:solidFill>
                  <a:srgbClr val="000000"/>
                </a:solidFill>
                <a:latin typeface="Segoe UI"/>
              </a:rPr>
              <a:t>Resources are </a:t>
            </a:r>
            <a:r>
              <a:rPr lang="en-GB" sz="2400" u="sng" dirty="0" smtClean="0">
                <a:solidFill>
                  <a:srgbClr val="000000"/>
                </a:solidFill>
                <a:latin typeface="Segoe UI"/>
              </a:rPr>
              <a:t>shared</a:t>
            </a:r>
            <a:endParaRPr lang="en-GB" sz="2400" u="sng" dirty="0">
              <a:solidFill>
                <a:srgbClr val="000000"/>
              </a:solidFill>
              <a:latin typeface="Segoe UI"/>
            </a:endParaRPr>
          </a:p>
          <a:p>
            <a:pPr defTabSz="914400">
              <a:lnSpc>
                <a:spcPct val="90000"/>
              </a:lnSpc>
              <a:spcAft>
                <a:spcPts val="600"/>
              </a:spcAft>
            </a:pPr>
            <a:endParaRPr lang="en-GB" sz="2400" dirty="0" smtClean="0">
              <a:solidFill>
                <a:srgbClr val="000000"/>
              </a:solidFill>
              <a:latin typeface="Segoe UI"/>
            </a:endParaRPr>
          </a:p>
          <a:p>
            <a:pPr defTabSz="914400">
              <a:lnSpc>
                <a:spcPct val="90000"/>
              </a:lnSpc>
              <a:spcAft>
                <a:spcPts val="600"/>
              </a:spcAft>
            </a:pPr>
            <a:endParaRPr lang="en-GB" sz="2400" dirty="0" smtClean="0">
              <a:solidFill>
                <a:srgbClr val="000000"/>
              </a:solidFill>
              <a:latin typeface="Segoe UI"/>
            </a:endParaRPr>
          </a:p>
          <a:p>
            <a:pPr defTabSz="914400">
              <a:lnSpc>
                <a:spcPct val="90000"/>
              </a:lnSpc>
              <a:spcAft>
                <a:spcPts val="600"/>
              </a:spcAft>
            </a:pPr>
            <a:endParaRPr lang="en-GB" sz="2400" dirty="0" smtClean="0">
              <a:solidFill>
                <a:srgbClr val="000000"/>
              </a:solidFill>
              <a:latin typeface="Segoe UI"/>
            </a:endParaRPr>
          </a:p>
        </p:txBody>
      </p:sp>
      <p:grpSp>
        <p:nvGrpSpPr>
          <p:cNvPr id="28" name="Group 27"/>
          <p:cNvGrpSpPr/>
          <p:nvPr/>
        </p:nvGrpSpPr>
        <p:grpSpPr>
          <a:xfrm>
            <a:off x="533400" y="1498600"/>
            <a:ext cx="3048000" cy="5080000"/>
            <a:chOff x="533400" y="1123950"/>
            <a:chExt cx="3048000" cy="3810000"/>
          </a:xfrm>
        </p:grpSpPr>
        <p:sp>
          <p:nvSpPr>
            <p:cNvPr id="2" name="Rounded Rectangle 1"/>
            <p:cNvSpPr/>
            <p:nvPr/>
          </p:nvSpPr>
          <p:spPr bwMode="auto">
            <a:xfrm>
              <a:off x="533400" y="1123950"/>
              <a:ext cx="3048000" cy="3810000"/>
            </a:xfrm>
            <a:prstGeom prst="roundRect">
              <a:avLst/>
            </a:prstGeom>
            <a:solidFill>
              <a:schemeClr val="tx1"/>
            </a:solidFill>
            <a:ln>
              <a:solidFill>
                <a:schemeClr val="tx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7" name="Rectangle 156"/>
            <p:cNvSpPr/>
            <p:nvPr/>
          </p:nvSpPr>
          <p:spPr bwMode="auto">
            <a:xfrm>
              <a:off x="681446" y="1793548"/>
              <a:ext cx="1295400" cy="479644"/>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120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pPr>
              <a:r>
                <a:rPr lang="en-GB" sz="120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158" name="Rectangle 157"/>
            <p:cNvSpPr/>
            <p:nvPr/>
          </p:nvSpPr>
          <p:spPr bwMode="auto">
            <a:xfrm>
              <a:off x="2133600" y="1793548"/>
              <a:ext cx="1291046" cy="323869"/>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9" name="Rectangle 158"/>
            <p:cNvSpPr/>
            <p:nvPr/>
          </p:nvSpPr>
          <p:spPr bwMode="auto">
            <a:xfrm>
              <a:off x="681446" y="2094656"/>
              <a:ext cx="1295400" cy="291475"/>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0" name="Rectangle 159"/>
            <p:cNvSpPr/>
            <p:nvPr/>
          </p:nvSpPr>
          <p:spPr bwMode="auto">
            <a:xfrm>
              <a:off x="2133600" y="2094656"/>
              <a:ext cx="1291046" cy="291475"/>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1" name="Rectangle 160"/>
            <p:cNvSpPr/>
            <p:nvPr/>
          </p:nvSpPr>
          <p:spPr>
            <a:xfrm>
              <a:off x="762001" y="2625849"/>
              <a:ext cx="762000" cy="433402"/>
            </a:xfrm>
            <a:prstGeom prst="rect">
              <a:avLst/>
            </a:prstGeom>
            <a:solidFill>
              <a:schemeClr val="bg2">
                <a:lumMod val="10000"/>
                <a:lumOff val="90000"/>
              </a:schemeClr>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50" dirty="0" smtClean="0">
                  <a:solidFill>
                    <a:srgbClr val="000000"/>
                  </a:solidFill>
                  <a:latin typeface="Segoe UI"/>
                </a:rPr>
                <a:t>Switch</a:t>
              </a:r>
              <a:endParaRPr lang="en-US" sz="1050" dirty="0">
                <a:solidFill>
                  <a:srgbClr val="000000"/>
                </a:solidFill>
                <a:latin typeface="Segoe UI"/>
              </a:endParaRPr>
            </a:p>
          </p:txBody>
        </p:sp>
        <p:sp>
          <p:nvSpPr>
            <p:cNvPr id="163" name="Rectangle 162"/>
            <p:cNvSpPr/>
            <p:nvPr/>
          </p:nvSpPr>
          <p:spPr>
            <a:xfrm>
              <a:off x="1627105" y="2625848"/>
              <a:ext cx="762000" cy="433402"/>
            </a:xfrm>
            <a:prstGeom prst="rect">
              <a:avLst/>
            </a:prstGeom>
            <a:solidFill>
              <a:schemeClr val="bg2">
                <a:lumMod val="10000"/>
                <a:lumOff val="90000"/>
              </a:schemeClr>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50" dirty="0" smtClean="0">
                  <a:solidFill>
                    <a:srgbClr val="000000"/>
                  </a:solidFill>
                  <a:latin typeface="Segoe UI"/>
                </a:rPr>
                <a:t>Switch</a:t>
              </a:r>
              <a:endParaRPr lang="en-US" sz="1050" dirty="0">
                <a:solidFill>
                  <a:srgbClr val="000000"/>
                </a:solidFill>
                <a:latin typeface="Segoe UI"/>
              </a:endParaRPr>
            </a:p>
          </p:txBody>
        </p:sp>
        <p:sp>
          <p:nvSpPr>
            <p:cNvPr id="168" name="Rectangle 167"/>
            <p:cNvSpPr/>
            <p:nvPr/>
          </p:nvSpPr>
          <p:spPr>
            <a:xfrm>
              <a:off x="2503536" y="2622426"/>
              <a:ext cx="762000" cy="433402"/>
            </a:xfrm>
            <a:prstGeom prst="rect">
              <a:avLst/>
            </a:prstGeom>
            <a:solidFill>
              <a:schemeClr val="bg2">
                <a:lumMod val="10000"/>
                <a:lumOff val="90000"/>
              </a:schemeClr>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100" dirty="0" smtClean="0">
                  <a:solidFill>
                    <a:srgbClr val="000000"/>
                  </a:solidFill>
                  <a:latin typeface="Segoe UI"/>
                </a:rPr>
                <a:t>Switch</a:t>
              </a:r>
              <a:endParaRPr lang="en-US" sz="1100" dirty="0">
                <a:solidFill>
                  <a:srgbClr val="000000"/>
                </a:solidFill>
                <a:latin typeface="Segoe UI"/>
              </a:endParaRPr>
            </a:p>
          </p:txBody>
        </p:sp>
        <p:sp>
          <p:nvSpPr>
            <p:cNvPr id="4" name="Rectangle 3"/>
            <p:cNvSpPr/>
            <p:nvPr/>
          </p:nvSpPr>
          <p:spPr bwMode="auto">
            <a:xfrm>
              <a:off x="931641" y="3337387"/>
              <a:ext cx="991865" cy="66795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40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171" name="Rectangle 170"/>
            <p:cNvSpPr/>
            <p:nvPr/>
          </p:nvSpPr>
          <p:spPr bwMode="auto">
            <a:xfrm>
              <a:off x="2231463" y="3337387"/>
              <a:ext cx="1022685" cy="667954"/>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GB" sz="1400">
                  <a:gradFill>
                    <a:gsLst>
                      <a:gs pos="0">
                        <a:srgbClr val="FFFFFF"/>
                      </a:gs>
                      <a:gs pos="100000">
                        <a:srgbClr val="FFFFFF"/>
                      </a:gs>
                    </a:gsLst>
                    <a:lin ang="5400000" scaled="0"/>
                  </a:gradFill>
                  <a:latin typeface="Segoe UI"/>
                  <a:ea typeface="Segoe UI" pitchFamily="34" charset="0"/>
                  <a:cs typeface="Segoe UI" pitchFamily="34" charset="0"/>
                </a:rPr>
                <a:t>Storage server</a:t>
              </a:r>
              <a:endParaRPr lang="en-GB" sz="140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71" name="Can 270"/>
            <p:cNvSpPr/>
            <p:nvPr/>
          </p:nvSpPr>
          <p:spPr>
            <a:xfrm>
              <a:off x="1351892" y="42081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2" name="Can 271"/>
            <p:cNvSpPr/>
            <p:nvPr/>
          </p:nvSpPr>
          <p:spPr>
            <a:xfrm>
              <a:off x="1504292" y="43605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3" name="Can 272"/>
            <p:cNvSpPr/>
            <p:nvPr/>
          </p:nvSpPr>
          <p:spPr>
            <a:xfrm>
              <a:off x="1656692" y="45129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4" name="Can 273"/>
            <p:cNvSpPr/>
            <p:nvPr/>
          </p:nvSpPr>
          <p:spPr>
            <a:xfrm>
              <a:off x="1797705" y="419928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5" name="Can 274"/>
            <p:cNvSpPr/>
            <p:nvPr/>
          </p:nvSpPr>
          <p:spPr>
            <a:xfrm>
              <a:off x="1950105" y="435168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6" name="Can 275"/>
            <p:cNvSpPr/>
            <p:nvPr/>
          </p:nvSpPr>
          <p:spPr>
            <a:xfrm>
              <a:off x="2102505" y="450408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7" name="Can 276"/>
            <p:cNvSpPr/>
            <p:nvPr/>
          </p:nvSpPr>
          <p:spPr>
            <a:xfrm>
              <a:off x="2221509" y="4178220"/>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8" name="Can 277"/>
            <p:cNvSpPr/>
            <p:nvPr/>
          </p:nvSpPr>
          <p:spPr>
            <a:xfrm>
              <a:off x="2373909" y="4330620"/>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79" name="Can 278"/>
            <p:cNvSpPr/>
            <p:nvPr/>
          </p:nvSpPr>
          <p:spPr>
            <a:xfrm>
              <a:off x="2526309" y="4483020"/>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0" name="Can 279"/>
            <p:cNvSpPr/>
            <p:nvPr/>
          </p:nvSpPr>
          <p:spPr>
            <a:xfrm>
              <a:off x="2667322" y="417687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1" name="Can 280"/>
            <p:cNvSpPr/>
            <p:nvPr/>
          </p:nvSpPr>
          <p:spPr>
            <a:xfrm>
              <a:off x="2819722" y="432927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2" name="Can 281"/>
            <p:cNvSpPr/>
            <p:nvPr/>
          </p:nvSpPr>
          <p:spPr>
            <a:xfrm>
              <a:off x="2972122" y="4481679"/>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3" name="Can 282"/>
            <p:cNvSpPr/>
            <p:nvPr/>
          </p:nvSpPr>
          <p:spPr>
            <a:xfrm>
              <a:off x="931641" y="42081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4" name="Can 283"/>
            <p:cNvSpPr/>
            <p:nvPr/>
          </p:nvSpPr>
          <p:spPr>
            <a:xfrm>
              <a:off x="1084041" y="43605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sp>
          <p:nvSpPr>
            <p:cNvPr id="285" name="Can 284"/>
            <p:cNvSpPr/>
            <p:nvPr/>
          </p:nvSpPr>
          <p:spPr>
            <a:xfrm>
              <a:off x="1236441" y="4512941"/>
              <a:ext cx="282027" cy="261504"/>
            </a:xfrm>
            <a:prstGeom prst="can">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defTabSz="685845"/>
              <a:endParaRPr lang="en-US" sz="772" dirty="0">
                <a:solidFill>
                  <a:srgbClr val="363535"/>
                </a:solidFill>
                <a:latin typeface="Segoe UI"/>
              </a:endParaRPr>
            </a:p>
          </p:txBody>
        </p:sp>
        <p:cxnSp>
          <p:nvCxnSpPr>
            <p:cNvPr id="6" name="Straight Connector 5"/>
            <p:cNvCxnSpPr/>
            <p:nvPr/>
          </p:nvCxnSpPr>
          <p:spPr>
            <a:xfrm>
              <a:off x="1518468" y="4005341"/>
              <a:ext cx="138224" cy="15065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71" idx="2"/>
            </p:cNvCxnSpPr>
            <p:nvPr/>
          </p:nvCxnSpPr>
          <p:spPr>
            <a:xfrm flipH="1">
              <a:off x="2492210" y="4005341"/>
              <a:ext cx="250596" cy="135853"/>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1237251" y="3261233"/>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FFFFFF"/>
                  </a:solidFill>
                  <a:latin typeface="Segoe UI"/>
                </a:rPr>
                <a:t>S-NIC</a:t>
              </a:r>
              <a:endParaRPr lang="en-US" sz="1000" dirty="0">
                <a:solidFill>
                  <a:srgbClr val="FFFFFF"/>
                </a:solidFill>
                <a:latin typeface="Segoe UI"/>
              </a:endParaRPr>
            </a:p>
          </p:txBody>
        </p:sp>
        <p:sp>
          <p:nvSpPr>
            <p:cNvPr id="288" name="Rectangle 287"/>
            <p:cNvSpPr/>
            <p:nvPr/>
          </p:nvSpPr>
          <p:spPr>
            <a:xfrm>
              <a:off x="2543088" y="3256910"/>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FFFFFF"/>
                  </a:solidFill>
                  <a:latin typeface="Segoe UI"/>
                </a:rPr>
                <a:t>S-NIC</a:t>
              </a:r>
              <a:endParaRPr lang="en-US" sz="1000" dirty="0">
                <a:solidFill>
                  <a:srgbClr val="FFFFFF"/>
                </a:solidFill>
                <a:latin typeface="Segoe UI"/>
              </a:endParaRPr>
            </a:p>
          </p:txBody>
        </p:sp>
        <p:cxnSp>
          <p:nvCxnSpPr>
            <p:cNvPr id="15" name="Straight Connector 14"/>
            <p:cNvCxnSpPr>
              <a:stCxn id="161" idx="2"/>
              <a:endCxn id="286" idx="0"/>
            </p:cNvCxnSpPr>
            <p:nvPr/>
          </p:nvCxnSpPr>
          <p:spPr>
            <a:xfrm>
              <a:off x="1143001" y="3059251"/>
              <a:ext cx="278414" cy="20198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68" idx="2"/>
              <a:endCxn id="288" idx="0"/>
            </p:cNvCxnSpPr>
            <p:nvPr/>
          </p:nvCxnSpPr>
          <p:spPr>
            <a:xfrm flipH="1">
              <a:off x="2727252" y="3055828"/>
              <a:ext cx="157284" cy="20108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888490" y="2295941"/>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FFFFFF"/>
                  </a:solidFill>
                  <a:latin typeface="Segoe UI"/>
                </a:rPr>
                <a:t>S-NIC</a:t>
              </a:r>
              <a:endParaRPr lang="en-US" sz="1000" dirty="0">
                <a:solidFill>
                  <a:srgbClr val="FFFFFF"/>
                </a:solidFill>
                <a:latin typeface="Segoe UI"/>
              </a:endParaRPr>
            </a:p>
          </p:txBody>
        </p:sp>
        <p:sp>
          <p:nvSpPr>
            <p:cNvPr id="290" name="Rectangle 289"/>
            <p:cNvSpPr/>
            <p:nvPr/>
          </p:nvSpPr>
          <p:spPr>
            <a:xfrm>
              <a:off x="1403416" y="2295940"/>
              <a:ext cx="368328" cy="152308"/>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000000"/>
                  </a:solidFill>
                  <a:latin typeface="Segoe UI"/>
                </a:rPr>
                <a:t>NIC</a:t>
              </a:r>
              <a:endParaRPr lang="en-US" sz="1000" dirty="0">
                <a:solidFill>
                  <a:srgbClr val="000000"/>
                </a:solidFill>
                <a:latin typeface="Segoe UI"/>
              </a:endParaRPr>
            </a:p>
          </p:txBody>
        </p:sp>
        <p:sp>
          <p:nvSpPr>
            <p:cNvPr id="291" name="Rectangle 290"/>
            <p:cNvSpPr/>
            <p:nvPr/>
          </p:nvSpPr>
          <p:spPr>
            <a:xfrm>
              <a:off x="2359070" y="2301294"/>
              <a:ext cx="368328" cy="152308"/>
            </a:xfrm>
            <a:prstGeom prst="rect">
              <a:avLst/>
            </a:prstGeom>
            <a:solidFill>
              <a:schemeClr val="accent5"/>
            </a:solidFill>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FFFFFF"/>
                  </a:solidFill>
                  <a:latin typeface="Segoe UI"/>
                </a:rPr>
                <a:t>S-NIC</a:t>
              </a:r>
              <a:endParaRPr lang="en-US" sz="1000" dirty="0">
                <a:solidFill>
                  <a:srgbClr val="FFFFFF"/>
                </a:solidFill>
                <a:latin typeface="Segoe UI"/>
              </a:endParaRPr>
            </a:p>
          </p:txBody>
        </p:sp>
        <p:sp>
          <p:nvSpPr>
            <p:cNvPr id="292" name="Rectangle 291"/>
            <p:cNvSpPr/>
            <p:nvPr/>
          </p:nvSpPr>
          <p:spPr>
            <a:xfrm>
              <a:off x="2873996" y="2301293"/>
              <a:ext cx="368328" cy="152308"/>
            </a:xfrm>
            <a:prstGeom prst="rect">
              <a:avLst/>
            </a:prstGeom>
            <a:ln>
              <a:solidFill>
                <a:srgbClr val="FFFFFF"/>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000" dirty="0" smtClean="0">
                  <a:solidFill>
                    <a:srgbClr val="000000"/>
                  </a:solidFill>
                  <a:latin typeface="Segoe UI"/>
                </a:rPr>
                <a:t>NIC</a:t>
              </a:r>
              <a:endParaRPr lang="en-US" sz="1000" dirty="0">
                <a:solidFill>
                  <a:srgbClr val="000000"/>
                </a:solidFill>
                <a:latin typeface="Segoe UI"/>
              </a:endParaRPr>
            </a:p>
          </p:txBody>
        </p:sp>
        <p:cxnSp>
          <p:nvCxnSpPr>
            <p:cNvPr id="293" name="Straight Connector 292"/>
            <p:cNvCxnSpPr>
              <a:endCxn id="161" idx="0"/>
            </p:cNvCxnSpPr>
            <p:nvPr/>
          </p:nvCxnSpPr>
          <p:spPr>
            <a:xfrm>
              <a:off x="1090042" y="2452401"/>
              <a:ext cx="52959" cy="173448"/>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endCxn id="168" idx="0"/>
            </p:cNvCxnSpPr>
            <p:nvPr/>
          </p:nvCxnSpPr>
          <p:spPr>
            <a:xfrm>
              <a:off x="2576515" y="2464506"/>
              <a:ext cx="308021" cy="15792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8" name="Rectangle 307"/>
            <p:cNvSpPr/>
            <p:nvPr/>
          </p:nvSpPr>
          <p:spPr>
            <a:xfrm>
              <a:off x="1134603" y="1265021"/>
              <a:ext cx="277592" cy="578273"/>
            </a:xfrm>
            <a:prstGeom prst="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09" name="Rectangle 308"/>
            <p:cNvSpPr/>
            <p:nvPr/>
          </p:nvSpPr>
          <p:spPr>
            <a:xfrm>
              <a:off x="1087580" y="1330019"/>
              <a:ext cx="395258" cy="574277"/>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10" name="Rectangle 309"/>
            <p:cNvSpPr/>
            <p:nvPr/>
          </p:nvSpPr>
          <p:spPr>
            <a:xfrm>
              <a:off x="1024735" y="1383229"/>
              <a:ext cx="533040" cy="574277"/>
            </a:xfrm>
            <a:prstGeom prst="rect">
              <a:avLst/>
            </a:prstGeom>
            <a:solidFill>
              <a:srgbClr val="00B0F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11" name="Rectangle 310"/>
            <p:cNvSpPr/>
            <p:nvPr/>
          </p:nvSpPr>
          <p:spPr>
            <a:xfrm>
              <a:off x="978122" y="1449496"/>
              <a:ext cx="629334" cy="556608"/>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20571" rIns="0" bIns="0" rtlCol="0" anchor="t"/>
            <a:lstStyle/>
            <a:p>
              <a:pPr algn="ctr" defTabSz="685845"/>
              <a:r>
                <a:rPr lang="en-US" sz="1100" dirty="0">
                  <a:solidFill>
                    <a:srgbClr val="FFFFFF"/>
                  </a:solidFill>
                  <a:latin typeface="Segoe UI"/>
                </a:rPr>
                <a:t>Virtual</a:t>
              </a:r>
              <a:br>
                <a:rPr lang="en-US" sz="1100" dirty="0">
                  <a:solidFill>
                    <a:srgbClr val="FFFFFF"/>
                  </a:solidFill>
                  <a:latin typeface="Segoe UI"/>
                </a:rPr>
              </a:br>
              <a:r>
                <a:rPr lang="en-US" sz="1100" dirty="0">
                  <a:solidFill>
                    <a:srgbClr val="FFFFFF"/>
                  </a:solidFill>
                  <a:latin typeface="Segoe UI"/>
                </a:rPr>
                <a:t>Machine</a:t>
              </a:r>
            </a:p>
          </p:txBody>
        </p:sp>
        <p:sp>
          <p:nvSpPr>
            <p:cNvPr id="312" name="Can 311"/>
            <p:cNvSpPr/>
            <p:nvPr/>
          </p:nvSpPr>
          <p:spPr>
            <a:xfrm>
              <a:off x="1334026" y="1793548"/>
              <a:ext cx="282028" cy="261504"/>
            </a:xfrm>
            <a:prstGeom prst="can">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685845"/>
              <a:r>
                <a:rPr lang="en-US" sz="900" dirty="0">
                  <a:solidFill>
                    <a:srgbClr val="363535"/>
                  </a:solidFill>
                  <a:latin typeface="Segoe UI"/>
                </a:rPr>
                <a:t>vDisk</a:t>
              </a:r>
            </a:p>
          </p:txBody>
        </p:sp>
        <p:sp>
          <p:nvSpPr>
            <p:cNvPr id="313" name="Rectangle 312"/>
            <p:cNvSpPr/>
            <p:nvPr/>
          </p:nvSpPr>
          <p:spPr>
            <a:xfrm>
              <a:off x="2628896" y="1265021"/>
              <a:ext cx="277592" cy="578273"/>
            </a:xfrm>
            <a:prstGeom prst="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14" name="Rectangle 313"/>
            <p:cNvSpPr/>
            <p:nvPr/>
          </p:nvSpPr>
          <p:spPr>
            <a:xfrm>
              <a:off x="2581873" y="1330019"/>
              <a:ext cx="395258" cy="574277"/>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16" name="Rectangle 315"/>
            <p:cNvSpPr/>
            <p:nvPr/>
          </p:nvSpPr>
          <p:spPr>
            <a:xfrm>
              <a:off x="2519028" y="1383229"/>
              <a:ext cx="533040" cy="574277"/>
            </a:xfrm>
            <a:prstGeom prst="rect">
              <a:avLst/>
            </a:prstGeom>
            <a:solidFill>
              <a:srgbClr val="00B0F0"/>
            </a:solidFill>
          </p:spPr>
          <p:style>
            <a:lnRef idx="1">
              <a:schemeClr val="dk1"/>
            </a:lnRef>
            <a:fillRef idx="2">
              <a:schemeClr val="dk1"/>
            </a:fillRef>
            <a:effectRef idx="1">
              <a:schemeClr val="dk1"/>
            </a:effectRef>
            <a:fontRef idx="minor">
              <a:schemeClr val="dk1"/>
            </a:fontRef>
          </p:style>
          <p:txBody>
            <a:bodyPr lIns="0" tIns="68570" rIns="0" bIns="0" rtlCol="0" anchor="t"/>
            <a:lstStyle/>
            <a:p>
              <a:pPr algn="ctr" defTabSz="685845"/>
              <a:r>
                <a:rPr lang="en-US" sz="772" dirty="0">
                  <a:solidFill>
                    <a:srgbClr val="363535"/>
                  </a:solidFill>
                  <a:latin typeface="Segoe UI"/>
                </a:rPr>
                <a:t>VM</a:t>
              </a:r>
            </a:p>
          </p:txBody>
        </p:sp>
        <p:sp>
          <p:nvSpPr>
            <p:cNvPr id="317" name="Rectangle 316"/>
            <p:cNvSpPr/>
            <p:nvPr/>
          </p:nvSpPr>
          <p:spPr>
            <a:xfrm>
              <a:off x="2472415" y="1449496"/>
              <a:ext cx="629334" cy="556608"/>
            </a:xfrm>
            <a:prstGeom prst="rect">
              <a:avLst/>
            </a:prstGeom>
            <a:solidFill>
              <a:srgbClr val="FF0066"/>
            </a:solidFill>
          </p:spPr>
          <p:style>
            <a:lnRef idx="1">
              <a:schemeClr val="dk1"/>
            </a:lnRef>
            <a:fillRef idx="2">
              <a:schemeClr val="dk1"/>
            </a:fillRef>
            <a:effectRef idx="1">
              <a:schemeClr val="dk1"/>
            </a:effectRef>
            <a:fontRef idx="minor">
              <a:schemeClr val="dk1"/>
            </a:fontRef>
          </p:style>
          <p:txBody>
            <a:bodyPr lIns="0" tIns="20571" rIns="0" bIns="0" rtlCol="0" anchor="t"/>
            <a:lstStyle/>
            <a:p>
              <a:pPr algn="ctr" defTabSz="685845"/>
              <a:r>
                <a:rPr lang="en-US" sz="1100" dirty="0">
                  <a:solidFill>
                    <a:srgbClr val="FFFFFF"/>
                  </a:solidFill>
                  <a:latin typeface="Segoe UI"/>
                </a:rPr>
                <a:t>Virtual</a:t>
              </a:r>
              <a:br>
                <a:rPr lang="en-US" sz="1100" dirty="0">
                  <a:solidFill>
                    <a:srgbClr val="FFFFFF"/>
                  </a:solidFill>
                  <a:latin typeface="Segoe UI"/>
                </a:rPr>
              </a:br>
              <a:r>
                <a:rPr lang="en-US" sz="1100" dirty="0">
                  <a:solidFill>
                    <a:srgbClr val="FFFFFF"/>
                  </a:solidFill>
                  <a:latin typeface="Segoe UI"/>
                </a:rPr>
                <a:t>Machine</a:t>
              </a:r>
            </a:p>
          </p:txBody>
        </p:sp>
        <p:sp>
          <p:nvSpPr>
            <p:cNvPr id="319" name="Can 318"/>
            <p:cNvSpPr/>
            <p:nvPr/>
          </p:nvSpPr>
          <p:spPr>
            <a:xfrm>
              <a:off x="2855034" y="1788706"/>
              <a:ext cx="282028" cy="261504"/>
            </a:xfrm>
            <a:prstGeom prst="can">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defTabSz="685845"/>
              <a:r>
                <a:rPr lang="en-US" sz="900" dirty="0">
                  <a:solidFill>
                    <a:srgbClr val="363535"/>
                  </a:solidFill>
                  <a:latin typeface="Segoe UI"/>
                </a:rPr>
                <a:t>vDisk</a:t>
              </a:r>
            </a:p>
          </p:txBody>
        </p:sp>
        <p:cxnSp>
          <p:nvCxnSpPr>
            <p:cNvPr id="328" name="Straight Connector 327"/>
            <p:cNvCxnSpPr>
              <a:stCxn id="290" idx="2"/>
              <a:endCxn id="163" idx="0"/>
            </p:cNvCxnSpPr>
            <p:nvPr/>
          </p:nvCxnSpPr>
          <p:spPr>
            <a:xfrm>
              <a:off x="1587580" y="2448248"/>
              <a:ext cx="420525" cy="17760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endCxn id="163" idx="0"/>
            </p:cNvCxnSpPr>
            <p:nvPr/>
          </p:nvCxnSpPr>
          <p:spPr>
            <a:xfrm flipH="1">
              <a:off x="2008105" y="2460584"/>
              <a:ext cx="1043963" cy="165264"/>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endCxn id="161" idx="0"/>
            </p:cNvCxnSpPr>
            <p:nvPr/>
          </p:nvCxnSpPr>
          <p:spPr>
            <a:xfrm flipH="1">
              <a:off x="1143001" y="2470997"/>
              <a:ext cx="1383309" cy="154852"/>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289" idx="2"/>
            </p:cNvCxnSpPr>
            <p:nvPr/>
          </p:nvCxnSpPr>
          <p:spPr>
            <a:xfrm>
              <a:off x="1072654" y="2448249"/>
              <a:ext cx="1818494" cy="163223"/>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7" name="Slide Number Placeholder 2"/>
          <p:cNvSpPr txBox="1">
            <a:spLocks/>
          </p:cNvSpPr>
          <p:nvPr/>
        </p:nvSpPr>
        <p:spPr>
          <a:xfrm>
            <a:off x="6553200" y="641667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rgbClr val="FFFFFF">
                    <a:lumMod val="65000"/>
                  </a:srgbClr>
                </a:solidFill>
                <a:latin typeface="Segoe UI"/>
              </a:rPr>
              <a:t>2</a:t>
            </a:r>
          </a:p>
        </p:txBody>
      </p:sp>
      <p:sp>
        <p:nvSpPr>
          <p:cNvPr id="58" name="Footer Placeholder 3"/>
          <p:cNvSpPr txBox="1">
            <a:spLocks/>
          </p:cNvSpPr>
          <p:nvPr/>
        </p:nvSpPr>
        <p:spPr>
          <a:xfrm>
            <a:off x="2819400" y="6444190"/>
            <a:ext cx="4495800" cy="396877"/>
          </a:xfrm>
          <a:prstGeom prst="rect">
            <a:avLst/>
          </a:prstGeom>
        </p:spPr>
        <p:txBody>
          <a:bodyPr/>
          <a:lstStyle>
            <a:defPPr>
              <a:defRPr lang="en-US"/>
            </a:defPPr>
            <a:lvl1pPr marL="0" algn="l" defTabSz="914296" rtl="0" eaLnBrk="1" latinLnBrk="0" hangingPunct="1">
              <a:defRPr sz="1800" kern="1200">
                <a:solidFill>
                  <a:schemeClr val="tx1"/>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sz="1200" dirty="0" smtClean="0">
                <a:solidFill>
                  <a:srgbClr val="1010A0">
                    <a:tint val="75000"/>
                  </a:srgbClr>
                </a:solidFill>
                <a:latin typeface="Calibri"/>
              </a:rPr>
              <a:t>Software Defined Networking (COMS 6998-8</a:t>
            </a:r>
            <a:r>
              <a:rPr lang="en-US" sz="1600" dirty="0" smtClean="0">
                <a:solidFill>
                  <a:srgbClr val="1010A0">
                    <a:tint val="75000"/>
                  </a:srgbClr>
                </a:solidFill>
                <a:latin typeface="Calibri"/>
              </a:rPr>
              <a:t>) </a:t>
            </a:r>
            <a:endParaRPr lang="en-US" sz="1600" dirty="0">
              <a:solidFill>
                <a:srgbClr val="1010A0">
                  <a:tint val="75000"/>
                </a:srgbClr>
              </a:solidFill>
              <a:latin typeface="Calibri"/>
            </a:endParaRPr>
          </a:p>
        </p:txBody>
      </p:sp>
      <p:sp>
        <p:nvSpPr>
          <p:cNvPr id="61" name="Date Placeholder 5"/>
          <p:cNvSpPr txBox="1">
            <a:spLocks/>
          </p:cNvSpPr>
          <p:nvPr/>
        </p:nvSpPr>
        <p:spPr>
          <a:xfrm>
            <a:off x="6019800" y="64008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1010A0">
                    <a:tint val="75000"/>
                  </a:srgbClr>
                </a:solidFill>
                <a:effectLst/>
                <a:uLnTx/>
                <a:uFillTx/>
                <a:latin typeface="Calibri"/>
                <a:ea typeface="+mn-ea"/>
                <a:cs typeface="+mn-cs"/>
              </a:rPr>
              <a:t>Source: </a:t>
            </a:r>
            <a:r>
              <a:rPr kumimoji="0" lang="en-GB" sz="1200" b="0" i="0" u="none" strike="noStrike" kern="1200" cap="none" spc="0" normalizeH="0" baseline="0" noProof="0" dirty="0" err="1" smtClean="0">
                <a:ln>
                  <a:noFill/>
                </a:ln>
                <a:solidFill>
                  <a:srgbClr val="1010A0">
                    <a:tint val="75000"/>
                  </a:srgbClr>
                </a:solidFill>
                <a:effectLst/>
                <a:uLnTx/>
                <a:uFillTx/>
                <a:latin typeface="Segoe UI Light" panose="020B0502040204020203" pitchFamily="34" charset="0"/>
                <a:ea typeface="+mn-ea"/>
                <a:cs typeface="+mn-cs"/>
              </a:rPr>
              <a:t>Thereska</a:t>
            </a:r>
            <a:r>
              <a:rPr kumimoji="0" lang="en-GB" sz="1200" b="0" i="0" u="none" strike="noStrike" kern="1200" cap="none" spc="0" normalizeH="0" baseline="0" noProof="0" dirty="0" smtClean="0">
                <a:ln>
                  <a:noFill/>
                </a:ln>
                <a:solidFill>
                  <a:srgbClr val="1010A0">
                    <a:tint val="75000"/>
                  </a:srgbClr>
                </a:solidFill>
                <a:effectLst/>
                <a:uLnTx/>
                <a:uFillTx/>
                <a:latin typeface="Segoe UI Light" panose="020B0502040204020203" pitchFamily="34" charset="0"/>
                <a:ea typeface="+mn-ea"/>
                <a:cs typeface="+mn-cs"/>
              </a:rPr>
              <a:t>, et al</a:t>
            </a:r>
            <a:r>
              <a:rPr kumimoji="0" lang="en-US" sz="1200" b="0" i="0" u="none" strike="noStrike" kern="1200" cap="none" spc="0" normalizeH="0" baseline="0" noProof="0" dirty="0" smtClean="0">
                <a:ln>
                  <a:noFill/>
                </a:ln>
                <a:solidFill>
                  <a:srgbClr val="1010A0">
                    <a:tint val="75000"/>
                  </a:srgbClr>
                </a:solidFill>
                <a:effectLst/>
                <a:uLnTx/>
                <a:uFillTx/>
                <a:latin typeface="Calibri"/>
                <a:ea typeface="+mn-ea"/>
                <a:cs typeface="+mn-cs"/>
              </a:rPr>
              <a:t>, MSR</a:t>
            </a:r>
            <a:endParaRPr kumimoji="0" lang="en-US" sz="1200" b="0" i="0" u="none" strike="noStrike" kern="1200" cap="none" spc="0" normalizeH="0" baseline="0" noProof="0" dirty="0">
              <a:ln>
                <a:noFill/>
              </a:ln>
              <a:solidFill>
                <a:srgbClr val="1010A0">
                  <a:tint val="75000"/>
                </a:srgbClr>
              </a:solidFill>
              <a:effectLst/>
              <a:uLnTx/>
              <a:uFillTx/>
              <a:latin typeface="Calibri"/>
              <a:ea typeface="+mn-ea"/>
              <a:cs typeface="+mn-cs"/>
            </a:endParaRPr>
          </a:p>
        </p:txBody>
      </p:sp>
      <p:sp>
        <p:nvSpPr>
          <p:cNvPr id="60" name="Date Placeholder 3"/>
          <p:cNvSpPr txBox="1">
            <a:spLocks/>
          </p:cNvSpPr>
          <p:nvPr/>
        </p:nvSpPr>
        <p:spPr>
          <a:xfrm>
            <a:off x="304800" y="6467475"/>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7616767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Things to look for</a:t>
            </a:r>
            <a:endParaRPr lang="en-US" dirty="0"/>
          </a:p>
        </p:txBody>
      </p:sp>
      <p:sp>
        <p:nvSpPr>
          <p:cNvPr id="3" name="Content Placeholder 2"/>
          <p:cNvSpPr>
            <a:spLocks noGrp="1"/>
          </p:cNvSpPr>
          <p:nvPr>
            <p:ph idx="1"/>
          </p:nvPr>
        </p:nvSpPr>
        <p:spPr/>
        <p:txBody>
          <a:bodyPr>
            <a:normAutofit/>
          </a:bodyPr>
          <a:lstStyle/>
          <a:p>
            <a:r>
              <a:rPr lang="en-GB" dirty="0" smtClean="0">
                <a:solidFill>
                  <a:schemeClr val="bg2">
                    <a:lumMod val="10000"/>
                  </a:schemeClr>
                </a:solidFill>
              </a:rPr>
              <a:t>Distributed enforcement across 4 competing tenants </a:t>
            </a:r>
          </a:p>
          <a:p>
            <a:pPr lvl="1">
              <a:buFont typeface="Wingdings" panose="05000000000000000000" pitchFamily="2" charset="2"/>
              <a:buChar char="§"/>
            </a:pPr>
            <a:r>
              <a:rPr lang="en-GB" dirty="0" smtClean="0"/>
              <a:t>Aggressive tenant(s) under control</a:t>
            </a:r>
          </a:p>
          <a:p>
            <a:r>
              <a:rPr lang="en-GB" dirty="0" smtClean="0">
                <a:solidFill>
                  <a:schemeClr val="bg2">
                    <a:lumMod val="10000"/>
                  </a:schemeClr>
                </a:solidFill>
              </a:rPr>
              <a:t>Dynamic inter-tenant work conservation</a:t>
            </a:r>
          </a:p>
          <a:p>
            <a:pPr lvl="1">
              <a:buFont typeface="Wingdings" panose="05000000000000000000" pitchFamily="2" charset="2"/>
              <a:buChar char="§"/>
            </a:pPr>
            <a:r>
              <a:rPr lang="en-GB" dirty="0" smtClean="0"/>
              <a:t>Bandwidth released by idle tenant given to active tenants</a:t>
            </a:r>
          </a:p>
          <a:p>
            <a:r>
              <a:rPr lang="en-GB" dirty="0" smtClean="0">
                <a:solidFill>
                  <a:schemeClr val="bg2">
                    <a:lumMod val="10000"/>
                  </a:schemeClr>
                </a:solidFill>
              </a:rPr>
              <a:t>Dynamic intra-tenant work conservation</a:t>
            </a:r>
          </a:p>
          <a:p>
            <a:pPr lvl="1">
              <a:buFont typeface="Wingdings" panose="05000000000000000000" pitchFamily="2" charset="2"/>
              <a:buChar char="§"/>
            </a:pPr>
            <a:r>
              <a:rPr lang="en-GB" dirty="0" smtClean="0"/>
              <a:t>Bandwidth of tenant’s idle VMs given to its active VMs</a:t>
            </a:r>
          </a:p>
          <a:p>
            <a:endParaRPr lang="en-GB" dirty="0">
              <a:solidFill>
                <a:schemeClr val="bg2">
                  <a:lumMod val="10000"/>
                </a:schemeClr>
              </a:solidFill>
            </a:endParaRPr>
          </a:p>
          <a:p>
            <a:pPr marL="89297" lvl="1" indent="0">
              <a:buNone/>
            </a:pP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30</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667000" y="6324600"/>
            <a:ext cx="3352800" cy="3968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7"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3570401663"/>
      </p:ext>
    </p:extLst>
  </p:cSld>
  <p:clrMapOvr>
    <a:masterClrMapping/>
  </p:clrMapOvr>
  <mc:AlternateContent xmlns:mc="http://schemas.openxmlformats.org/markup-compatibility/2006" xmlns:p14="http://schemas.microsoft.com/office/powerpoint/2010/main">
    <mc:Choice Requires="p14">
      <p:transition spd="slow" p14:dur="2000" advTm="21095"/>
    </mc:Choice>
    <mc:Fallback xmlns="">
      <p:transition spd="slow" advTm="21095"/>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Results</a:t>
            </a:r>
            <a:endParaRPr lang="en-GB" dirty="0"/>
          </a:p>
        </p:txBody>
      </p:sp>
      <p:pic>
        <p:nvPicPr>
          <p:cNvPr id="5" name="Picture 4"/>
          <p:cNvPicPr>
            <a:picLocks noChangeAspect="1"/>
          </p:cNvPicPr>
          <p:nvPr/>
        </p:nvPicPr>
        <p:blipFill>
          <a:blip r:embed="rId4"/>
          <a:stretch>
            <a:fillRect/>
          </a:stretch>
        </p:blipFill>
        <p:spPr>
          <a:xfrm>
            <a:off x="0" y="1600201"/>
            <a:ext cx="9144000" cy="4245499"/>
          </a:xfrm>
          <a:prstGeom prst="rect">
            <a:avLst/>
          </a:prstGeom>
        </p:spPr>
      </p:pic>
      <p:sp>
        <p:nvSpPr>
          <p:cNvPr id="6" name="Rectangle 5"/>
          <p:cNvSpPr/>
          <p:nvPr/>
        </p:nvSpPr>
        <p:spPr>
          <a:xfrm>
            <a:off x="2362200" y="2006600"/>
            <a:ext cx="6781800"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7" name="Rectangle 6"/>
          <p:cNvSpPr/>
          <p:nvPr/>
        </p:nvSpPr>
        <p:spPr>
          <a:xfrm>
            <a:off x="3886200" y="2006600"/>
            <a:ext cx="6781800"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8" name="Rectangle 7"/>
          <p:cNvSpPr/>
          <p:nvPr/>
        </p:nvSpPr>
        <p:spPr>
          <a:xfrm>
            <a:off x="5715000" y="1981200"/>
            <a:ext cx="6781800" cy="345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9" name="popup-phy-network"/>
          <p:cNvSpPr/>
          <p:nvPr/>
        </p:nvSpPr>
        <p:spPr>
          <a:xfrm>
            <a:off x="2481942" y="255039"/>
            <a:ext cx="1981200" cy="1981776"/>
          </a:xfrm>
          <a:prstGeom prst="wedgeRoundRectCallout">
            <a:avLst>
              <a:gd name="adj1" fmla="val -54766"/>
              <a:gd name="adj2" fmla="val 94925"/>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200" dirty="0" smtClean="0">
                <a:solidFill>
                  <a:srgbClr val="000000"/>
                </a:solidFill>
                <a:latin typeface="Calibri"/>
              </a:rPr>
              <a:t>Controller notices red tenant’s performance</a:t>
            </a:r>
          </a:p>
        </p:txBody>
      </p:sp>
      <p:sp>
        <p:nvSpPr>
          <p:cNvPr id="10" name="popup-phy-network"/>
          <p:cNvSpPr/>
          <p:nvPr/>
        </p:nvSpPr>
        <p:spPr>
          <a:xfrm>
            <a:off x="3925784" y="1596501"/>
            <a:ext cx="1981200" cy="1649939"/>
          </a:xfrm>
          <a:prstGeom prst="wedgeRoundRectCallout">
            <a:avLst>
              <a:gd name="adj1" fmla="val -69692"/>
              <a:gd name="adj2" fmla="val 51498"/>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200" dirty="0" smtClean="0">
                <a:solidFill>
                  <a:srgbClr val="000000"/>
                </a:solidFill>
                <a:latin typeface="Calibri"/>
              </a:rPr>
              <a:t>Tenants’ SLAs enforced. 120 queues </a:t>
            </a:r>
            <a:r>
              <a:rPr lang="en-GB" sz="2200" dirty="0" err="1" smtClean="0">
                <a:solidFill>
                  <a:srgbClr val="000000"/>
                </a:solidFill>
                <a:latin typeface="Calibri"/>
              </a:rPr>
              <a:t>cfg</a:t>
            </a:r>
            <a:r>
              <a:rPr lang="en-GB" sz="2200" dirty="0" smtClean="0">
                <a:solidFill>
                  <a:srgbClr val="000000"/>
                </a:solidFill>
                <a:latin typeface="Calibri"/>
              </a:rPr>
              <a:t>.</a:t>
            </a:r>
          </a:p>
        </p:txBody>
      </p:sp>
      <p:sp>
        <p:nvSpPr>
          <p:cNvPr id="3" name="Slide Number Placeholder 2"/>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31</a:t>
            </a:fld>
            <a:endParaRPr lang="en-US" dirty="0">
              <a:solidFill>
                <a:srgbClr val="1010A0">
                  <a:tint val="75000"/>
                </a:srgbClr>
              </a:solidFill>
              <a:latin typeface="Calibri"/>
            </a:endParaRPr>
          </a:p>
        </p:txBody>
      </p:sp>
      <p:sp>
        <p:nvSpPr>
          <p:cNvPr id="11" name="popup-phy-network"/>
          <p:cNvSpPr/>
          <p:nvPr/>
        </p:nvSpPr>
        <p:spPr>
          <a:xfrm>
            <a:off x="6931231" y="937197"/>
            <a:ext cx="1981200" cy="1649939"/>
          </a:xfrm>
          <a:prstGeom prst="wedgeRoundRectCallout">
            <a:avLst>
              <a:gd name="adj1" fmla="val -69692"/>
              <a:gd name="adj2" fmla="val 51498"/>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200" dirty="0" smtClean="0">
                <a:solidFill>
                  <a:srgbClr val="000000"/>
                </a:solidFill>
                <a:latin typeface="Calibri"/>
              </a:rPr>
              <a:t>Inter-tenant work conservation</a:t>
            </a:r>
          </a:p>
        </p:txBody>
      </p:sp>
      <p:sp>
        <p:nvSpPr>
          <p:cNvPr id="12" name="popup-phy-network"/>
          <p:cNvSpPr/>
          <p:nvPr/>
        </p:nvSpPr>
        <p:spPr>
          <a:xfrm>
            <a:off x="5540828" y="941657"/>
            <a:ext cx="1981200" cy="1649939"/>
          </a:xfrm>
          <a:prstGeom prst="wedgeRoundRectCallout">
            <a:avLst>
              <a:gd name="adj1" fmla="val 73592"/>
              <a:gd name="adj2" fmla="val 51498"/>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200" dirty="0" smtClean="0">
                <a:solidFill>
                  <a:srgbClr val="000000"/>
                </a:solidFill>
                <a:latin typeface="Calibri"/>
              </a:rPr>
              <a:t>Intra-tenant work conservation</a:t>
            </a:r>
          </a:p>
        </p:txBody>
      </p:sp>
      <p:sp>
        <p:nvSpPr>
          <p:cNvPr id="4" name="Footer Placeholder 3"/>
          <p:cNvSpPr>
            <a:spLocks noGrp="1"/>
          </p:cNvSpPr>
          <p:nvPr>
            <p:ph type="ftr" sz="quarter" idx="10"/>
          </p:nvPr>
        </p:nvSpPr>
        <p:spPr>
          <a:xfrm>
            <a:off x="2743200" y="6324600"/>
            <a:ext cx="3276600" cy="3968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13"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14"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239679582"/>
      </p:ext>
    </p:extLst>
  </p:cSld>
  <p:clrMapOvr>
    <a:masterClrMapping/>
  </p:clrMapOvr>
  <mc:AlternateContent xmlns:mc="http://schemas.openxmlformats.org/markup-compatibility/2006" xmlns:p14="http://schemas.microsoft.com/office/powerpoint/2010/main">
    <mc:Choice Requires="p14">
      <p:transition spd="slow" p14:dur="2000" advTm="106589"/>
    </mc:Choice>
    <mc:Fallback xmlns="">
      <p:transition spd="slow" advTm="10658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33333E-6 0.00124 L 3.33333E-6 0.00186 L 0.02725 -0.00154 C 0.08871 -0.00617 0.05885 -0.00061 0.09114 -0.00709 L 0.14705 -0.00463 C 0.16267 -0.00339 0.15937 -0.00463 0.16875 0.00124 L 0.17916 -0.00154 L 0.17916 -0.00123 " pathEditMode="relative" rAng="0" ptsTypes="AAAAAAAA">
                                      <p:cBhvr>
                                        <p:cTn id="14" dur="2000" fill="hold"/>
                                        <p:tgtEl>
                                          <p:spTgt spid="6"/>
                                        </p:tgtEl>
                                        <p:attrNameLst>
                                          <p:attrName>ppt_x</p:attrName>
                                          <p:attrName>ppt_y</p:attrName>
                                        </p:attrNameLst>
                                      </p:cBhvr>
                                      <p:rCtr x="8958" y="-401"/>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0" presetClass="path" presetSubtype="0" accel="50000" decel="50000" fill="hold" grpId="0" nodeType="withEffect">
                                  <p:stCondLst>
                                    <p:cond delay="0"/>
                                  </p:stCondLst>
                                  <p:childTnLst>
                                    <p:animMotion origin="layout" path="M -3.33333E-6 0.00124 L -3.33333E-6 0.00186 L 0.02726 -0.00154 C 0.08872 -0.00617 0.05886 -0.00061 0.09115 -0.00709 L 0.14705 -0.00463 C 0.16268 -0.00339 0.15938 -0.00463 0.16875 0.00124 L 0.17917 -0.00154 L 0.17917 -0.00123 " pathEditMode="relative" rAng="0" ptsTypes="AAAAAAAA">
                                      <p:cBhvr>
                                        <p:cTn id="26" dur="2000" fill="hold"/>
                                        <p:tgtEl>
                                          <p:spTgt spid="7"/>
                                        </p:tgtEl>
                                        <p:attrNameLst>
                                          <p:attrName>ppt_x</p:attrName>
                                          <p:attrName>ppt_y</p:attrName>
                                        </p:attrNameLst>
                                      </p:cBhvr>
                                      <p:rCtr x="8958" y="-401"/>
                                    </p:animMotion>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0" presetClass="path" presetSubtype="0" accel="50000" decel="50000" fill="hold" grpId="0" nodeType="withEffect">
                                  <p:stCondLst>
                                    <p:cond delay="0"/>
                                  </p:stCondLst>
                                  <p:childTnLst>
                                    <p:animMotion origin="layout" path="M -3.33333E-6 0.00124 L -3.33333E-6 0.00185 L 0.02726 -0.00154 C 0.08872 -0.00617 0.05886 -0.00062 0.09115 -0.0071 L 0.14705 -0.00463 C 0.16268 -0.00339 0.15938 -0.00463 0.16875 0.00124 L 0.17917 -0.00154 L 0.17917 -0.00123 " pathEditMode="relative" rAng="0" ptsTypes="AAAAAAAA">
                                      <p:cBhvr>
                                        <p:cTn id="32" dur="2000" fill="hold"/>
                                        <p:tgtEl>
                                          <p:spTgt spid="8"/>
                                        </p:tgtEl>
                                        <p:attrNameLst>
                                          <p:attrName>ppt_x</p:attrName>
                                          <p:attrName>ppt_y</p:attrName>
                                        </p:attrNameLst>
                                      </p:cBhvr>
                                      <p:rCtr x="8958" y="-401"/>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Data plane overheads at 40Gbps RDMA</a:t>
            </a:r>
            <a:endParaRPr lang="en-GB" dirty="0"/>
          </a:p>
        </p:txBody>
      </p:sp>
      <p:sp>
        <p:nvSpPr>
          <p:cNvPr id="3" name="Content Placeholder 2"/>
          <p:cNvSpPr>
            <a:spLocks noGrp="1"/>
          </p:cNvSpPr>
          <p:nvPr>
            <p:ph idx="1"/>
          </p:nvPr>
        </p:nvSpPr>
        <p:spPr/>
        <p:txBody>
          <a:bodyPr/>
          <a:lstStyle/>
          <a:p>
            <a:r>
              <a:rPr lang="en-GB" dirty="0" smtClean="0">
                <a:solidFill>
                  <a:schemeClr val="bg2">
                    <a:lumMod val="10000"/>
                  </a:schemeClr>
                </a:solidFill>
              </a:rPr>
              <a:t>Negligible in previous experiment. To bring out worst case varied IO sizes from 512Bytes </a:t>
            </a:r>
            <a:r>
              <a:rPr lang="en-GB" dirty="0">
                <a:solidFill>
                  <a:schemeClr val="bg2">
                    <a:lumMod val="10000"/>
                  </a:schemeClr>
                </a:solidFill>
              </a:rPr>
              <a:t>to 64KB</a:t>
            </a:r>
            <a:r>
              <a:rPr lang="en-GB" dirty="0" smtClean="0">
                <a:solidFill>
                  <a:schemeClr val="bg2">
                    <a:lumMod val="10000"/>
                  </a:schemeClr>
                </a:solidFill>
              </a:rPr>
              <a:t> </a:t>
            </a:r>
            <a:endParaRPr lang="en-GB" dirty="0">
              <a:solidFill>
                <a:schemeClr val="bg2">
                  <a:lumMod val="10000"/>
                </a:schemeClr>
              </a:solidFill>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32</a:t>
            </a:fld>
            <a:endParaRPr lang="en-US" dirty="0">
              <a:solidFill>
                <a:srgbClr val="1010A0">
                  <a:tint val="75000"/>
                </a:srgbClr>
              </a:solidFill>
              <a:latin typeface="Calibri"/>
            </a:endParaRPr>
          </a:p>
        </p:txBody>
      </p:sp>
      <p:pic>
        <p:nvPicPr>
          <p:cNvPr id="8" name="Picture 7"/>
          <p:cNvPicPr>
            <a:picLocks noChangeAspect="1"/>
          </p:cNvPicPr>
          <p:nvPr/>
        </p:nvPicPr>
        <p:blipFill>
          <a:blip r:embed="rId3"/>
          <a:stretch>
            <a:fillRect/>
          </a:stretch>
        </p:blipFill>
        <p:spPr>
          <a:xfrm>
            <a:off x="1752600" y="2129591"/>
            <a:ext cx="5486400" cy="4650216"/>
          </a:xfrm>
          <a:prstGeom prst="rect">
            <a:avLst/>
          </a:prstGeom>
        </p:spPr>
      </p:pic>
      <p:sp>
        <p:nvSpPr>
          <p:cNvPr id="6" name="final-punch"/>
          <p:cNvSpPr/>
          <p:nvPr/>
        </p:nvSpPr>
        <p:spPr>
          <a:xfrm>
            <a:off x="838200" y="6005320"/>
            <a:ext cx="8001000" cy="681037"/>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algn="ctr" defTabSz="914400"/>
            <a:r>
              <a:rPr lang="en-GB" sz="2800" dirty="0" smtClean="0">
                <a:solidFill>
                  <a:srgbClr val="000000"/>
                </a:solidFill>
                <a:latin typeface="Calibri"/>
              </a:rPr>
              <a:t>Reasonable overheads for enforcing SLAs</a:t>
            </a:r>
          </a:p>
        </p:txBody>
      </p:sp>
    </p:spTree>
    <p:extLst>
      <p:ext uri="{BB962C8B-B14F-4D97-AF65-F5344CB8AC3E}">
        <p14:creationId xmlns:p14="http://schemas.microsoft.com/office/powerpoint/2010/main" val="3954875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Control plane overheads: </a:t>
            </a:r>
            <a:r>
              <a:rPr lang="en-GB" dirty="0" smtClean="0"/>
              <a:t>network and CPU</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33</a:t>
            </a:fld>
            <a:endParaRPr lang="en-US" dirty="0">
              <a:solidFill>
                <a:srgbClr val="1010A0">
                  <a:tint val="75000"/>
                </a:srgbClr>
              </a:solidFill>
              <a:latin typeface="Calibri"/>
            </a:endParaRPr>
          </a:p>
        </p:txBody>
      </p:sp>
      <p:pic>
        <p:nvPicPr>
          <p:cNvPr id="10" name="Picture 9"/>
          <p:cNvPicPr>
            <a:picLocks noChangeAspect="1"/>
          </p:cNvPicPr>
          <p:nvPr/>
        </p:nvPicPr>
        <p:blipFill>
          <a:blip r:embed="rId3"/>
          <a:stretch>
            <a:fillRect/>
          </a:stretch>
        </p:blipFill>
        <p:spPr>
          <a:xfrm>
            <a:off x="381000" y="2286000"/>
            <a:ext cx="8614402" cy="4064000"/>
          </a:xfrm>
          <a:prstGeom prst="rect">
            <a:avLst/>
          </a:prstGeom>
        </p:spPr>
      </p:pic>
      <p:sp>
        <p:nvSpPr>
          <p:cNvPr id="5" name="TextBox 4"/>
          <p:cNvSpPr txBox="1"/>
          <p:nvPr/>
        </p:nvSpPr>
        <p:spPr>
          <a:xfrm rot="16200000">
            <a:off x="-634025" y="4239549"/>
            <a:ext cx="2219027" cy="461665"/>
          </a:xfrm>
          <a:prstGeom prst="rect">
            <a:avLst/>
          </a:prstGeom>
          <a:noFill/>
        </p:spPr>
        <p:txBody>
          <a:bodyPr wrap="none" rtlCol="0">
            <a:spAutoFit/>
          </a:bodyPr>
          <a:lstStyle/>
          <a:p>
            <a:pPr defTabSz="914400"/>
            <a:r>
              <a:rPr lang="en-GB" sz="2400" dirty="0" smtClean="0">
                <a:solidFill>
                  <a:srgbClr val="1010A0"/>
                </a:solidFill>
                <a:latin typeface="Calibri"/>
              </a:rPr>
              <a:t>Overheads (MB)</a:t>
            </a:r>
            <a:endParaRPr lang="en-GB" sz="2400" dirty="0">
              <a:solidFill>
                <a:srgbClr val="1010A0"/>
              </a:solidFill>
              <a:latin typeface="Calibri"/>
            </a:endParaRPr>
          </a:p>
        </p:txBody>
      </p:sp>
      <p:sp>
        <p:nvSpPr>
          <p:cNvPr id="7" name="popup-phy-network"/>
          <p:cNvSpPr/>
          <p:nvPr/>
        </p:nvSpPr>
        <p:spPr>
          <a:xfrm>
            <a:off x="5916545" y="2804161"/>
            <a:ext cx="1981200" cy="1649939"/>
          </a:xfrm>
          <a:prstGeom prst="wedgeRoundRectCallout">
            <a:avLst>
              <a:gd name="adj1" fmla="val 87859"/>
              <a:gd name="adj2" fmla="val 89870"/>
              <a:gd name="adj3" fmla="val 16667"/>
            </a:avLst>
          </a:prstGeom>
          <a:solidFill>
            <a:srgbClr val="FFCCCC">
              <a:alpha val="8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dirty="0" smtClean="0">
                <a:solidFill>
                  <a:srgbClr val="000000"/>
                </a:solidFill>
                <a:latin typeface="Calibri"/>
              </a:rPr>
              <a:t>&lt;0.3% CPU overhead at controller</a:t>
            </a:r>
          </a:p>
        </p:txBody>
      </p:sp>
      <p:sp>
        <p:nvSpPr>
          <p:cNvPr id="8" name="Content Placeholder 2"/>
          <p:cNvSpPr>
            <a:spLocks noGrp="1"/>
          </p:cNvSpPr>
          <p:nvPr>
            <p:ph idx="1"/>
          </p:nvPr>
        </p:nvSpPr>
        <p:spPr>
          <a:xfrm>
            <a:off x="457200" y="1066800"/>
            <a:ext cx="8229600" cy="5410200"/>
          </a:xfrm>
        </p:spPr>
        <p:txBody>
          <a:bodyPr>
            <a:normAutofit/>
          </a:bodyPr>
          <a:lstStyle/>
          <a:p>
            <a:r>
              <a:rPr lang="en-GB" dirty="0" smtClean="0">
                <a:solidFill>
                  <a:schemeClr val="bg2">
                    <a:lumMod val="10000"/>
                  </a:schemeClr>
                </a:solidFill>
              </a:rPr>
              <a:t>Controller configures queue rules, receives statistics and updates token rates every interval</a:t>
            </a:r>
            <a:endParaRPr lang="en-GB" dirty="0">
              <a:solidFill>
                <a:schemeClr val="bg2">
                  <a:lumMod val="10000"/>
                </a:schemeClr>
              </a:solidFill>
            </a:endParaRPr>
          </a:p>
        </p:txBody>
      </p:sp>
      <p:sp>
        <p:nvSpPr>
          <p:cNvPr id="3" name="Footer Placeholder 2"/>
          <p:cNvSpPr>
            <a:spLocks noGrp="1"/>
          </p:cNvSpPr>
          <p:nvPr>
            <p:ph type="ftr" sz="quarter" idx="10"/>
          </p:nvPr>
        </p:nvSpPr>
        <p:spPr>
          <a:xfrm>
            <a:off x="1295400" y="6324600"/>
            <a:ext cx="3810000" cy="3968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9"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11"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3266912521"/>
      </p:ext>
    </p:extLst>
  </p:cSld>
  <p:clrMapOvr>
    <a:masterClrMapping/>
  </p:clrMapOvr>
  <mc:AlternateContent xmlns:mc="http://schemas.openxmlformats.org/markup-compatibility/2006" xmlns:p14="http://schemas.microsoft.com/office/powerpoint/2010/main">
    <mc:Choice Requires="p14">
      <p:transition spd="slow" p14:dur="2000" advTm="35991"/>
    </mc:Choice>
    <mc:Fallback xmlns="">
      <p:transition spd="slow" advTm="3599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Summary of contributions</a:t>
            </a:r>
            <a:endParaRPr lang="en-GB" dirty="0"/>
          </a:p>
        </p:txBody>
      </p:sp>
      <p:sp>
        <p:nvSpPr>
          <p:cNvPr id="3" name="Content Placeholder 2"/>
          <p:cNvSpPr>
            <a:spLocks noGrp="1"/>
          </p:cNvSpPr>
          <p:nvPr>
            <p:ph idx="1"/>
          </p:nvPr>
        </p:nvSpPr>
        <p:spPr/>
        <p:txBody>
          <a:bodyPr>
            <a:normAutofit/>
          </a:bodyPr>
          <a:lstStyle/>
          <a:p>
            <a:pPr marL="0" lvl="0" indent="0"/>
            <a:endParaRPr lang="en-GB" dirty="0" smtClean="0">
              <a:solidFill>
                <a:srgbClr val="000000"/>
              </a:solidFill>
            </a:endParaRPr>
          </a:p>
          <a:p>
            <a:pPr marL="457200" lvl="0" indent="-457200">
              <a:buFont typeface="Arial" panose="020B0604020202020204" pitchFamily="34" charset="0"/>
              <a:buChar char="•"/>
            </a:pPr>
            <a:r>
              <a:rPr lang="en-GB" dirty="0">
                <a:solidFill>
                  <a:srgbClr val="000000"/>
                </a:solidFill>
              </a:rPr>
              <a:t>Defined and built storage control plane</a:t>
            </a:r>
          </a:p>
          <a:p>
            <a:pPr marL="457200" lvl="0" indent="-457200">
              <a:buFont typeface="Arial" panose="020B0604020202020204" pitchFamily="34" charset="0"/>
              <a:buChar char="•"/>
            </a:pPr>
            <a:r>
              <a:rPr lang="en-GB" dirty="0">
                <a:solidFill>
                  <a:srgbClr val="000000"/>
                </a:solidFill>
              </a:rPr>
              <a:t>Controllable queues in data plane</a:t>
            </a:r>
          </a:p>
          <a:p>
            <a:pPr marL="457200" lvl="0" indent="-457200">
              <a:buFont typeface="Arial" panose="020B0604020202020204" pitchFamily="34" charset="0"/>
              <a:buChar char="•"/>
            </a:pPr>
            <a:r>
              <a:rPr lang="en-GB" dirty="0">
                <a:solidFill>
                  <a:srgbClr val="000000"/>
                </a:solidFill>
              </a:rPr>
              <a:t>Interface between control and data </a:t>
            </a:r>
            <a:r>
              <a:rPr lang="en-GB" dirty="0" smtClean="0">
                <a:solidFill>
                  <a:srgbClr val="000000"/>
                </a:solidFill>
              </a:rPr>
              <a:t>plane </a:t>
            </a:r>
            <a:r>
              <a:rPr lang="en-GB" sz="2400" dirty="0" smtClean="0">
                <a:solidFill>
                  <a:srgbClr val="000000"/>
                </a:solidFill>
              </a:rPr>
              <a:t>(IOFlow API)</a:t>
            </a:r>
            <a:endParaRPr lang="en-GB" sz="2400" dirty="0">
              <a:solidFill>
                <a:srgbClr val="000000"/>
              </a:solidFill>
            </a:endParaRPr>
          </a:p>
          <a:p>
            <a:pPr marL="457200" lvl="0" indent="-457200">
              <a:buFont typeface="Arial" panose="020B0604020202020204" pitchFamily="34" charset="0"/>
              <a:buChar char="•"/>
            </a:pPr>
            <a:r>
              <a:rPr lang="en-GB" dirty="0" smtClean="0">
                <a:solidFill>
                  <a:srgbClr val="000000"/>
                </a:solidFill>
              </a:rPr>
              <a:t>Built </a:t>
            </a:r>
            <a:r>
              <a:rPr lang="en-GB" dirty="0">
                <a:solidFill>
                  <a:srgbClr val="000000"/>
                </a:solidFill>
              </a:rPr>
              <a:t>centralized control applications that demonstrate power of architecture </a:t>
            </a:r>
          </a:p>
          <a:p>
            <a:pPr marL="457200" indent="-457200">
              <a:buFont typeface="Arial" pitchFamily="34" charset="0"/>
              <a:buChar char="•"/>
            </a:pPr>
            <a:r>
              <a:rPr lang="en-GB" i="1" dirty="0" smtClean="0">
                <a:solidFill>
                  <a:srgbClr val="000000"/>
                </a:solidFill>
              </a:rPr>
              <a:t>Ongoing work: applying to public cloud scenarios</a:t>
            </a:r>
            <a:endParaRPr lang="en-GB" i="1" dirty="0">
              <a:solidFill>
                <a:srgbClr val="000000"/>
              </a:solidFill>
            </a:endParaRPr>
          </a:p>
          <a:p>
            <a:pPr marL="457200" lvl="0" indent="-457200">
              <a:buFont typeface="Arial" panose="020B0604020202020204" pitchFamily="34" charset="0"/>
              <a:buChar char="•"/>
            </a:pPr>
            <a:endParaRPr lang="en-GB" dirty="0" smtClean="0">
              <a:solidFill>
                <a:srgbClr val="000000"/>
              </a:solidFill>
            </a:endParaRPr>
          </a:p>
          <a:p>
            <a:pPr marL="457200" lvl="0" indent="-457200">
              <a:buFont typeface="Arial" panose="020B0604020202020204" pitchFamily="34" charset="0"/>
              <a:buChar char="•"/>
            </a:pPr>
            <a:endParaRPr lang="en-GB" dirty="0">
              <a:solidFill>
                <a:srgbClr val="000000"/>
              </a:solidFill>
            </a:endParaRPr>
          </a:p>
          <a:p>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34</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743200" y="6324600"/>
            <a:ext cx="32766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7"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18112214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4"/>
          <p:cNvGrpSpPr/>
          <p:nvPr/>
        </p:nvGrpSpPr>
        <p:grpSpPr>
          <a:xfrm>
            <a:off x="232773" y="927417"/>
            <a:ext cx="4300198" cy="400795"/>
            <a:chOff x="4634821" y="953355"/>
            <a:chExt cx="4300198" cy="40079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56" name="Rectangle 55"/>
            <p:cNvSpPr/>
            <p:nvPr/>
          </p:nvSpPr>
          <p:spPr bwMode="auto">
            <a:xfrm>
              <a:off x="4634821" y="1221527"/>
              <a:ext cx="4299774" cy="132623"/>
            </a:xfrm>
            <a:prstGeom prst="rect">
              <a:avLst/>
            </a:prstGeom>
            <a:solidFill>
              <a:schemeClr val="accent3"/>
            </a:solidFill>
            <a:ln w="12700">
              <a:solidFill>
                <a:schemeClr val="accent3"/>
              </a:solidFill>
              <a:round/>
              <a:headEnd/>
              <a:tailEnd/>
            </a:ln>
            <a:scene3d>
              <a:camera prst="orthographicFront"/>
              <a:lightRig rig="threePt" dir="t"/>
            </a:scene3d>
            <a:sp3d>
              <a:bevelT/>
            </a:sp3d>
          </p:spPr>
          <p:txBody>
            <a:bodyPr wrap="none" lIns="0" tIns="0" rIns="0" bIns="0" rtlCol="0" anchor="ctr"/>
            <a:lstStyle/>
            <a:p>
              <a:pPr>
                <a:spcAft>
                  <a:spcPct val="0"/>
                </a:spcAft>
              </a:pPr>
              <a:endParaRPr lang="en-US" sz="1400" b="1" dirty="0">
                <a:solidFill>
                  <a:srgbClr val="FFFFFF"/>
                </a:solidFill>
                <a:latin typeface="Arial"/>
                <a:ea typeface="ＭＳ Ｐゴシック"/>
                <a:cs typeface="Arial" pitchFamily="34" charset="0"/>
              </a:endParaRPr>
            </a:p>
          </p:txBody>
        </p:sp>
        <p:sp>
          <p:nvSpPr>
            <p:cNvPr id="57" name="Rounded Rectangle 56"/>
            <p:cNvSpPr/>
            <p:nvPr/>
          </p:nvSpPr>
          <p:spPr bwMode="auto">
            <a:xfrm>
              <a:off x="4634821" y="953355"/>
              <a:ext cx="4300198" cy="395785"/>
            </a:xfrm>
            <a:prstGeom prst="roundRect">
              <a:avLst/>
            </a:prstGeom>
            <a:solidFill>
              <a:schemeClr val="accent3"/>
            </a:solidFill>
            <a:ln w="12700">
              <a:solidFill>
                <a:schemeClr val="accent3"/>
              </a:solidFill>
              <a:round/>
              <a:headEnd/>
              <a:tailEnd/>
            </a:ln>
            <a:scene3d>
              <a:camera prst="orthographicFront"/>
              <a:lightRig rig="threePt" dir="t"/>
            </a:scene3d>
            <a:sp3d>
              <a:bevelT/>
            </a:sp3d>
          </p:spPr>
          <p:txBody>
            <a:bodyPr wrap="none" lIns="0" tIns="0" rIns="0" bIns="0" rtlCol="0" anchor="ctr"/>
            <a:lstStyle/>
            <a:p>
              <a:pPr>
                <a:spcAft>
                  <a:spcPct val="0"/>
                </a:spcAft>
              </a:pPr>
              <a:r>
                <a:rPr lang="en-US" sz="1200" b="1" dirty="0" smtClean="0">
                  <a:solidFill>
                    <a:srgbClr val="FFFFFF"/>
                  </a:solidFill>
                  <a:latin typeface="Arial"/>
                  <a:ea typeface="ＭＳ Ｐゴシック"/>
                  <a:cs typeface="Arial" pitchFamily="34" charset="0"/>
                </a:rPr>
                <a:t>What is Policy-based Management?</a:t>
              </a:r>
              <a:endParaRPr lang="en-US" sz="1200" b="1" dirty="0">
                <a:solidFill>
                  <a:srgbClr val="FFFFFF"/>
                </a:solidFill>
                <a:latin typeface="Arial"/>
                <a:ea typeface="ＭＳ Ｐゴシック"/>
                <a:cs typeface="Arial" pitchFamily="34" charset="0"/>
              </a:endParaRPr>
            </a:p>
          </p:txBody>
        </p:sp>
      </p:grpSp>
      <p:sp>
        <p:nvSpPr>
          <p:cNvPr id="2" name="Title 1"/>
          <p:cNvSpPr>
            <a:spLocks noGrp="1"/>
          </p:cNvSpPr>
          <p:nvPr>
            <p:ph type="title"/>
          </p:nvPr>
        </p:nvSpPr>
        <p:spPr/>
        <p:txBody>
          <a:bodyPr/>
          <a:lstStyle/>
          <a:p>
            <a:r>
              <a:rPr lang="en-US" dirty="0" err="1" smtClean="0"/>
              <a:t>VMWare’s</a:t>
            </a:r>
            <a:r>
              <a:rPr lang="en-US" dirty="0" smtClean="0"/>
              <a:t> SDS Framework</a:t>
            </a:r>
            <a:endParaRPr lang="en-US" dirty="0"/>
          </a:p>
        </p:txBody>
      </p:sp>
      <p:sp>
        <p:nvSpPr>
          <p:cNvPr id="80" name="Text Placeholder 4"/>
          <p:cNvSpPr>
            <a:spLocks noGrp="1"/>
          </p:cNvSpPr>
          <p:nvPr>
            <p:ph type="body" sz="quarter" idx="4294967295"/>
          </p:nvPr>
        </p:nvSpPr>
        <p:spPr>
          <a:xfrm>
            <a:off x="4683123" y="1392238"/>
            <a:ext cx="4151312" cy="2668587"/>
          </a:xfrm>
        </p:spPr>
        <p:txBody>
          <a:bodyPr/>
          <a:lstStyle/>
          <a:p>
            <a:pPr marL="285750" lvl="1" defTabSz="1299791">
              <a:lnSpc>
                <a:spcPct val="90000"/>
              </a:lnSpc>
              <a:spcBef>
                <a:spcPts val="600"/>
              </a:spcBef>
              <a:buClr>
                <a:srgbClr val="0095D3">
                  <a:lumMod val="75000"/>
                </a:srgbClr>
              </a:buClr>
              <a:buSzPct val="100000"/>
              <a:buFont typeface="Arial"/>
              <a:buChar char="•"/>
              <a:defRPr/>
            </a:pPr>
            <a:r>
              <a:rPr lang="en-US" sz="1600" kern="1200" dirty="0" smtClean="0">
                <a:ea typeface="ＭＳ Ｐゴシック"/>
                <a:cs typeface="Arial" pitchFamily="34" charset="0"/>
              </a:rPr>
              <a:t>Simple </a:t>
            </a:r>
            <a:r>
              <a:rPr lang="en-US" sz="1600" kern="1200" dirty="0">
                <a:ea typeface="ＭＳ Ｐゴシック"/>
                <a:cs typeface="Arial" pitchFamily="34" charset="0"/>
              </a:rPr>
              <a:t>policies to specify </a:t>
            </a:r>
            <a:r>
              <a:rPr lang="en-US" sz="1600" kern="1200" dirty="0" smtClean="0">
                <a:ea typeface="ＭＳ Ｐゴシック"/>
                <a:cs typeface="Arial" pitchFamily="34" charset="0"/>
              </a:rPr>
              <a:t>app SLA </a:t>
            </a:r>
            <a:r>
              <a:rPr lang="en-US" sz="1600" kern="1200" dirty="0" smtClean="0">
                <a:cs typeface="Arial" pitchFamily="34" charset="0"/>
              </a:rPr>
              <a:t>requirements</a:t>
            </a:r>
          </a:p>
          <a:p>
            <a:pPr marL="285750" lvl="1" defTabSz="1299791">
              <a:lnSpc>
                <a:spcPct val="90000"/>
              </a:lnSpc>
              <a:spcBef>
                <a:spcPts val="600"/>
              </a:spcBef>
              <a:buClr>
                <a:srgbClr val="0095D3">
                  <a:lumMod val="75000"/>
                </a:srgbClr>
              </a:buClr>
              <a:buSzPct val="100000"/>
              <a:buFont typeface="Arial"/>
              <a:buChar char="•"/>
              <a:defRPr/>
            </a:pPr>
            <a:r>
              <a:rPr lang="en-US" sz="1600" kern="1200" dirty="0">
                <a:cs typeface="Arial" pitchFamily="34" charset="0"/>
              </a:rPr>
              <a:t>Automation of storage </a:t>
            </a:r>
            <a:r>
              <a:rPr lang="en-US" sz="1600" kern="1200" dirty="0" smtClean="0">
                <a:cs typeface="Arial" pitchFamily="34" charset="0"/>
              </a:rPr>
              <a:t>provisioning and VM </a:t>
            </a:r>
            <a:r>
              <a:rPr lang="en-US" sz="1600" kern="1200" dirty="0">
                <a:cs typeface="Arial" pitchFamily="34" charset="0"/>
              </a:rPr>
              <a:t>placement across clusters</a:t>
            </a:r>
            <a:endParaRPr lang="en-US" sz="1600" kern="1200" dirty="0">
              <a:ea typeface="ＭＳ Ｐゴシック"/>
              <a:cs typeface="Arial" pitchFamily="34" charset="0"/>
            </a:endParaRPr>
          </a:p>
          <a:p>
            <a:pPr marL="285750" lvl="1" indent="-171450" defTabSz="1299791">
              <a:lnSpc>
                <a:spcPct val="90000"/>
              </a:lnSpc>
              <a:spcBef>
                <a:spcPts val="600"/>
              </a:spcBef>
              <a:buClr>
                <a:srgbClr val="0095D3">
                  <a:lumMod val="75000"/>
                </a:srgbClr>
              </a:buClr>
              <a:buSzPct val="100000"/>
              <a:buFont typeface="Arial"/>
              <a:buChar char="•"/>
              <a:defRPr/>
            </a:pPr>
            <a:r>
              <a:rPr lang="en-US" sz="1600" kern="1200" dirty="0">
                <a:ea typeface="ＭＳ Ｐゴシック"/>
                <a:cs typeface="Arial" pitchFamily="34" charset="0"/>
              </a:rPr>
              <a:t>Works for any protocol : </a:t>
            </a:r>
            <a:r>
              <a:rPr lang="en-US" sz="1600" kern="1200" dirty="0" smtClean="0">
                <a:ea typeface="ＭＳ Ｐゴシック"/>
                <a:cs typeface="Arial" pitchFamily="34" charset="0"/>
              </a:rPr>
              <a:t>block, file </a:t>
            </a:r>
            <a:br>
              <a:rPr lang="en-US" sz="1600" kern="1200" dirty="0" smtClean="0">
                <a:ea typeface="ＭＳ Ｐゴシック"/>
                <a:cs typeface="Arial" pitchFamily="34" charset="0"/>
              </a:rPr>
            </a:br>
            <a:r>
              <a:rPr lang="en-US" sz="1600" kern="1200" dirty="0" smtClean="0">
                <a:ea typeface="ＭＳ Ｐゴシック"/>
                <a:cs typeface="Arial" pitchFamily="34" charset="0"/>
              </a:rPr>
              <a:t>and object </a:t>
            </a:r>
            <a:endParaRPr lang="en-US" sz="1600" kern="1200" dirty="0">
              <a:ea typeface="ＭＳ Ｐゴシック"/>
              <a:cs typeface="Arial" pitchFamily="34" charset="0"/>
            </a:endParaRPr>
          </a:p>
          <a:p>
            <a:pPr marL="285750" lvl="1" indent="-171450" defTabSz="1299791">
              <a:lnSpc>
                <a:spcPct val="90000"/>
              </a:lnSpc>
              <a:spcBef>
                <a:spcPts val="600"/>
              </a:spcBef>
              <a:buClr>
                <a:srgbClr val="0095D3">
                  <a:lumMod val="75000"/>
                </a:srgbClr>
              </a:buClr>
              <a:buSzPct val="100000"/>
              <a:buFont typeface="Arial"/>
              <a:buChar char="•"/>
              <a:defRPr/>
            </a:pPr>
            <a:r>
              <a:rPr lang="en-US" sz="1600" kern="1200" dirty="0" smtClean="0">
                <a:ea typeface="ＭＳ Ｐゴシック"/>
                <a:cs typeface="Arial" pitchFamily="34" charset="0"/>
              </a:rPr>
              <a:t>SLA Compliance </a:t>
            </a:r>
            <a:r>
              <a:rPr lang="en-US" sz="1600" kern="1200" dirty="0">
                <a:ea typeface="ＭＳ Ｐゴシック"/>
                <a:cs typeface="Arial" pitchFamily="34" charset="0"/>
              </a:rPr>
              <a:t>monitoring </a:t>
            </a:r>
            <a:r>
              <a:rPr lang="en-US" sz="1600" kern="1200" dirty="0" smtClean="0">
                <a:ea typeface="ＭＳ Ｐゴシック"/>
                <a:cs typeface="Arial" pitchFamily="34" charset="0"/>
              </a:rPr>
              <a:t>&amp; automatic remediation</a:t>
            </a:r>
          </a:p>
        </p:txBody>
      </p:sp>
      <p:sp>
        <p:nvSpPr>
          <p:cNvPr id="54" name="Rectangle 53"/>
          <p:cNvSpPr/>
          <p:nvPr/>
        </p:nvSpPr>
        <p:spPr bwMode="auto">
          <a:xfrm>
            <a:off x="4944531" y="1329306"/>
            <a:ext cx="4111310" cy="4868294"/>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endParaRPr lang="en-US" sz="1400" dirty="0" smtClean="0">
              <a:solidFill>
                <a:srgbClr val="FFFFFF"/>
              </a:solidFill>
            </a:endParaRPr>
          </a:p>
        </p:txBody>
      </p:sp>
      <p:grpSp>
        <p:nvGrpSpPr>
          <p:cNvPr id="117" name="Group 1"/>
          <p:cNvGrpSpPr/>
          <p:nvPr/>
        </p:nvGrpSpPr>
        <p:grpSpPr>
          <a:xfrm>
            <a:off x="4724398" y="835816"/>
            <a:ext cx="4210618" cy="5248542"/>
            <a:chOff x="4634821" y="964598"/>
            <a:chExt cx="4300198" cy="5071297"/>
          </a:xfrm>
        </p:grpSpPr>
        <p:sp>
          <p:nvSpPr>
            <p:cNvPr id="118" name="Rounded Rectangle 117"/>
            <p:cNvSpPr/>
            <p:nvPr/>
          </p:nvSpPr>
          <p:spPr bwMode="auto">
            <a:xfrm>
              <a:off x="4635323" y="964598"/>
              <a:ext cx="4297662" cy="5071297"/>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fontAlgn="auto">
                <a:spcBef>
                  <a:spcPts val="0"/>
                </a:spcBef>
                <a:spcAft>
                  <a:spcPts val="0"/>
                </a:spcAft>
              </a:pPr>
              <a:endParaRPr lang="en-US" sz="1800" dirty="0" err="1" smtClean="0">
                <a:solidFill>
                  <a:srgbClr val="FFFFFF"/>
                </a:solidFill>
                <a:latin typeface="Arial"/>
              </a:endParaRPr>
            </a:p>
          </p:txBody>
        </p:sp>
        <p:grpSp>
          <p:nvGrpSpPr>
            <p:cNvPr id="147" name="Group 38"/>
            <p:cNvGrpSpPr/>
            <p:nvPr/>
          </p:nvGrpSpPr>
          <p:grpSpPr>
            <a:xfrm>
              <a:off x="4634821" y="979998"/>
              <a:ext cx="4300198" cy="395785"/>
              <a:chOff x="4634821" y="979998"/>
              <a:chExt cx="4300198" cy="39578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grpSpPr>
          <p:sp>
            <p:nvSpPr>
              <p:cNvPr id="151" name="Rectangle 150"/>
              <p:cNvSpPr/>
              <p:nvPr/>
            </p:nvSpPr>
            <p:spPr bwMode="auto">
              <a:xfrm>
                <a:off x="4634821" y="1221527"/>
                <a:ext cx="4299774" cy="132623"/>
              </a:xfrm>
              <a:prstGeom prst="rect">
                <a:avLst/>
              </a:prstGeom>
              <a:grpFill/>
              <a:ln w="19050">
                <a:noFill/>
                <a:round/>
                <a:headEnd/>
                <a:tailEnd/>
              </a:ln>
            </p:spPr>
            <p:txBody>
              <a:bodyPr wrap="none" lIns="0" tIns="0" rIns="0" bIns="0" rtlCol="0" anchor="ctr"/>
              <a:lstStyle/>
              <a:p>
                <a:pPr fontAlgn="auto">
                  <a:spcBef>
                    <a:spcPts val="0"/>
                  </a:spcBef>
                  <a:spcAft>
                    <a:spcPts val="0"/>
                  </a:spcAft>
                </a:pPr>
                <a:endParaRPr lang="en-US" sz="1800" dirty="0" err="1" smtClean="0">
                  <a:solidFill>
                    <a:srgbClr val="FFFFFF"/>
                  </a:solidFill>
                  <a:latin typeface="Arial"/>
                </a:endParaRPr>
              </a:p>
            </p:txBody>
          </p:sp>
          <p:sp>
            <p:nvSpPr>
              <p:cNvPr id="152" name="Rounded Rectangle 151"/>
              <p:cNvSpPr/>
              <p:nvPr/>
            </p:nvSpPr>
            <p:spPr bwMode="auto">
              <a:xfrm>
                <a:off x="4634821" y="979998"/>
                <a:ext cx="4300198" cy="395785"/>
              </a:xfrm>
              <a:prstGeom prst="roundRect">
                <a:avLst/>
              </a:prstGeom>
              <a:solidFill>
                <a:schemeClr val="accent3"/>
              </a:solidFill>
              <a:ln w="12700">
                <a:solidFill>
                  <a:schemeClr val="accent3"/>
                </a:solidFill>
                <a:round/>
                <a:headEnd/>
                <a:tailEnd/>
              </a:ln>
              <a:scene3d>
                <a:camera prst="orthographicFront"/>
                <a:lightRig rig="threePt" dir="t"/>
              </a:scene3d>
              <a:sp3d>
                <a:bevelT/>
              </a:sp3d>
            </p:spPr>
            <p:txBody>
              <a:bodyPr wrap="none" lIns="0" tIns="0" rIns="0" bIns="0" rtlCol="0" anchor="ctr"/>
              <a:lstStyle/>
              <a:p>
                <a:pPr>
                  <a:spcAft>
                    <a:spcPct val="0"/>
                  </a:spcAft>
                </a:pPr>
                <a:r>
                  <a:rPr lang="en-US" sz="1400" b="1" dirty="0" smtClean="0">
                    <a:solidFill>
                      <a:srgbClr val="FFFFFF"/>
                    </a:solidFill>
                    <a:latin typeface="Arial"/>
                    <a:ea typeface="ＭＳ Ｐゴシック"/>
                    <a:cs typeface="Arial" pitchFamily="34" charset="0"/>
                  </a:rPr>
                  <a:t>Key Features</a:t>
                </a:r>
                <a:endParaRPr lang="en-US" sz="1400" b="1" dirty="0">
                  <a:solidFill>
                    <a:srgbClr val="FFFFFF"/>
                  </a:solidFill>
                  <a:latin typeface="Arial"/>
                  <a:ea typeface="ＭＳ Ｐゴシック"/>
                  <a:cs typeface="Arial" pitchFamily="34" charset="0"/>
                </a:endParaRPr>
              </a:p>
            </p:txBody>
          </p:sp>
        </p:grpSp>
      </p:grpSp>
      <p:sp>
        <p:nvSpPr>
          <p:cNvPr id="188" name="Text Placeholder 4"/>
          <p:cNvSpPr txBox="1">
            <a:spLocks/>
          </p:cNvSpPr>
          <p:nvPr/>
        </p:nvSpPr>
        <p:spPr bwMode="auto">
          <a:xfrm>
            <a:off x="4683123" y="4187960"/>
            <a:ext cx="4314648" cy="16379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Arial" pitchFamily="34"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marL="285750" lvl="1" defTabSz="1299791" eaLnBrk="0" hangingPunct="0">
              <a:lnSpc>
                <a:spcPct val="90000"/>
              </a:lnSpc>
              <a:spcBef>
                <a:spcPts val="600"/>
              </a:spcBef>
              <a:buClr>
                <a:srgbClr val="0095D3">
                  <a:lumMod val="75000"/>
                </a:srgbClr>
              </a:buClr>
              <a:buSzPct val="100000"/>
              <a:buFont typeface="Arial"/>
              <a:buChar char="•"/>
              <a:defRPr/>
            </a:pPr>
            <a:r>
              <a:rPr lang="en-US" sz="1600" dirty="0">
                <a:ea typeface="ＭＳ Ｐゴシック"/>
                <a:cs typeface="Arial" pitchFamily="34" charset="0"/>
              </a:rPr>
              <a:t>Drastically simplify storage provisioning</a:t>
            </a:r>
          </a:p>
          <a:p>
            <a:pPr marL="285750" lvl="1" defTabSz="1299791" eaLnBrk="0" hangingPunct="0">
              <a:lnSpc>
                <a:spcPct val="90000"/>
              </a:lnSpc>
              <a:spcBef>
                <a:spcPts val="600"/>
              </a:spcBef>
              <a:buClr>
                <a:srgbClr val="0095D3">
                  <a:lumMod val="75000"/>
                </a:srgbClr>
              </a:buClr>
              <a:buSzPct val="100000"/>
              <a:buFont typeface="Arial"/>
              <a:buChar char="•"/>
              <a:defRPr/>
            </a:pPr>
            <a:r>
              <a:rPr lang="en-US" sz="1600" dirty="0">
                <a:ea typeface="ＭＳ Ｐゴシック"/>
                <a:cs typeface="Arial" pitchFamily="34" charset="0"/>
              </a:rPr>
              <a:t>Management of different storage tiers </a:t>
            </a:r>
            <a:r>
              <a:rPr lang="en-US" sz="1600" dirty="0" smtClean="0">
                <a:ea typeface="ＭＳ Ｐゴシック"/>
                <a:cs typeface="Arial" pitchFamily="34" charset="0"/>
              </a:rPr>
              <a:t/>
            </a:r>
            <a:br>
              <a:rPr lang="en-US" sz="1600" dirty="0" smtClean="0">
                <a:ea typeface="ＭＳ Ｐゴシック"/>
                <a:cs typeface="Arial" pitchFamily="34" charset="0"/>
              </a:rPr>
            </a:br>
            <a:r>
              <a:rPr lang="en-US" sz="1600" dirty="0" smtClean="0">
                <a:ea typeface="ＭＳ Ｐゴシック"/>
                <a:cs typeface="Arial" pitchFamily="34" charset="0"/>
              </a:rPr>
              <a:t>as </a:t>
            </a:r>
            <a:r>
              <a:rPr lang="en-US" sz="1600" dirty="0">
                <a:ea typeface="ＭＳ Ｐゴシック"/>
                <a:cs typeface="Arial" pitchFamily="34" charset="0"/>
              </a:rPr>
              <a:t>one</a:t>
            </a:r>
          </a:p>
          <a:p>
            <a:pPr marL="285750" lvl="1" defTabSz="1299791" eaLnBrk="0" hangingPunct="0">
              <a:lnSpc>
                <a:spcPct val="90000"/>
              </a:lnSpc>
              <a:spcBef>
                <a:spcPts val="600"/>
              </a:spcBef>
              <a:buClr>
                <a:srgbClr val="0095D3">
                  <a:lumMod val="75000"/>
                </a:srgbClr>
              </a:buClr>
              <a:buSzPct val="100000"/>
              <a:buFont typeface="Arial"/>
              <a:buChar char="•"/>
              <a:defRPr/>
            </a:pPr>
            <a:r>
              <a:rPr lang="en-US" sz="1600" dirty="0">
                <a:ea typeface="ＭＳ Ｐゴシック"/>
                <a:cs typeface="Arial" pitchFamily="34" charset="0"/>
              </a:rPr>
              <a:t>Reduce storage cost by optimizing consumption</a:t>
            </a:r>
          </a:p>
          <a:p>
            <a:pPr marL="285750" lvl="1" defTabSz="1299791" eaLnBrk="0" hangingPunct="0">
              <a:lnSpc>
                <a:spcPct val="90000"/>
              </a:lnSpc>
              <a:spcBef>
                <a:spcPts val="600"/>
              </a:spcBef>
              <a:buClr>
                <a:srgbClr val="246978"/>
              </a:buClr>
              <a:buSzPct val="100000"/>
            </a:pPr>
            <a:endParaRPr lang="en-US" sz="1600" dirty="0">
              <a:ea typeface="ＭＳ Ｐゴシック"/>
              <a:cs typeface="Arial" pitchFamily="34" charset="0"/>
            </a:endParaRPr>
          </a:p>
          <a:p>
            <a:pPr marL="285750" lvl="1" defTabSz="1299791" eaLnBrk="0" hangingPunct="0">
              <a:lnSpc>
                <a:spcPct val="90000"/>
              </a:lnSpc>
              <a:spcBef>
                <a:spcPts val="600"/>
              </a:spcBef>
              <a:buClr>
                <a:srgbClr val="246978"/>
              </a:buClr>
              <a:buSzPct val="100000"/>
            </a:pPr>
            <a:endParaRPr lang="en-US" sz="1600" dirty="0">
              <a:ea typeface="ＭＳ Ｐゴシック"/>
              <a:cs typeface="Arial" pitchFamily="34" charset="0"/>
            </a:endParaRPr>
          </a:p>
          <a:p>
            <a:pPr marL="393700" lvl="2">
              <a:lnSpc>
                <a:spcPct val="90000"/>
              </a:lnSpc>
            </a:pPr>
            <a:endParaRPr lang="en-US" dirty="0" smtClean="0"/>
          </a:p>
        </p:txBody>
      </p:sp>
      <p:sp>
        <p:nvSpPr>
          <p:cNvPr id="97" name="Rounded Rectangle 96"/>
          <p:cNvSpPr/>
          <p:nvPr/>
        </p:nvSpPr>
        <p:spPr bwMode="auto">
          <a:xfrm>
            <a:off x="393700" y="3556921"/>
            <a:ext cx="4051300" cy="817924"/>
          </a:xfrm>
          <a:prstGeom prst="roundRect">
            <a:avLst>
              <a:gd name="adj" fmla="val 6399"/>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182880" tIns="0" anchor="ctr"/>
          <a:lstStyle/>
          <a:p>
            <a:pPr algn="ctr">
              <a:buClr>
                <a:srgbClr val="000000"/>
              </a:buClr>
            </a:pPr>
            <a:endParaRPr lang="en-US" sz="1600" b="1" dirty="0" smtClean="0">
              <a:solidFill>
                <a:schemeClr val="bg1"/>
              </a:solidFill>
            </a:endParaRPr>
          </a:p>
          <a:p>
            <a:pPr algn="ctr">
              <a:buClr>
                <a:srgbClr val="000000"/>
              </a:buClr>
            </a:pPr>
            <a:r>
              <a:rPr lang="en-US" sz="1800" b="1" dirty="0" smtClean="0">
                <a:solidFill>
                  <a:schemeClr val="bg1"/>
                </a:solidFill>
              </a:rPr>
              <a:t>Software Defined Storage</a:t>
            </a:r>
          </a:p>
          <a:p>
            <a:pPr algn="ctr">
              <a:buClr>
                <a:srgbClr val="000000"/>
              </a:buClr>
            </a:pPr>
            <a:r>
              <a:rPr lang="en-US" sz="1600" b="1" dirty="0" smtClean="0">
                <a:solidFill>
                  <a:schemeClr val="bg1"/>
                </a:solidFill>
              </a:rPr>
              <a:t> </a:t>
            </a:r>
            <a:br>
              <a:rPr lang="en-US" sz="1600" b="1" dirty="0" smtClean="0">
                <a:solidFill>
                  <a:schemeClr val="bg1"/>
                </a:solidFill>
              </a:rPr>
            </a:br>
            <a:endParaRPr lang="en-US" sz="1200" dirty="0">
              <a:solidFill>
                <a:schemeClr val="bg1"/>
              </a:solidFill>
            </a:endParaRPr>
          </a:p>
        </p:txBody>
      </p:sp>
      <p:pic>
        <p:nvPicPr>
          <p:cNvPr id="120" name="Picture 27" descr="ICON_Cloud_Q308"/>
          <p:cNvPicPr>
            <a:picLocks noChangeAspect="1" noChangeArrowheads="1"/>
          </p:cNvPicPr>
          <p:nvPr/>
        </p:nvPicPr>
        <p:blipFill>
          <a:blip r:embed="rId6" cstate="screen"/>
          <a:srcRect/>
          <a:stretch>
            <a:fillRect/>
          </a:stretch>
        </p:blipFill>
        <p:spPr bwMode="auto">
          <a:xfrm>
            <a:off x="3316613" y="4626344"/>
            <a:ext cx="1141088" cy="629764"/>
          </a:xfrm>
          <a:prstGeom prst="rect">
            <a:avLst/>
          </a:prstGeom>
          <a:noFill/>
          <a:ln w="9525">
            <a:noFill/>
            <a:miter lim="800000"/>
            <a:headEnd/>
            <a:tailEnd/>
          </a:ln>
        </p:spPr>
      </p:pic>
      <p:sp>
        <p:nvSpPr>
          <p:cNvPr id="126" name="TextBox 125"/>
          <p:cNvSpPr txBox="1"/>
          <p:nvPr/>
        </p:nvSpPr>
        <p:spPr>
          <a:xfrm>
            <a:off x="1059727" y="5676012"/>
            <a:ext cx="3624031" cy="307777"/>
          </a:xfrm>
          <a:prstGeom prst="rect">
            <a:avLst/>
          </a:prstGeom>
          <a:noFill/>
        </p:spPr>
        <p:txBody>
          <a:bodyPr wrap="square" rtlCol="0">
            <a:spAutoFit/>
          </a:bodyPr>
          <a:lstStyle/>
          <a:p>
            <a:pPr defTabSz="457200" fontAlgn="auto">
              <a:spcBef>
                <a:spcPts val="0"/>
              </a:spcBef>
              <a:spcAft>
                <a:spcPts val="0"/>
              </a:spcAft>
            </a:pPr>
            <a:r>
              <a:rPr lang="en-US" sz="1400" b="1" dirty="0" smtClean="0">
                <a:solidFill>
                  <a:schemeClr val="accent3"/>
                </a:solidFill>
                <a:latin typeface="Arial"/>
                <a:ea typeface="ＭＳ Ｐゴシック"/>
              </a:rPr>
              <a:t>Enterprise SAN/ NAS </a:t>
            </a:r>
          </a:p>
        </p:txBody>
      </p:sp>
      <p:grpSp>
        <p:nvGrpSpPr>
          <p:cNvPr id="129" name="Group 53"/>
          <p:cNvGrpSpPr/>
          <p:nvPr/>
        </p:nvGrpSpPr>
        <p:grpSpPr>
          <a:xfrm>
            <a:off x="291727" y="4509615"/>
            <a:ext cx="1981573" cy="653193"/>
            <a:chOff x="202983" y="4030849"/>
            <a:chExt cx="3238871" cy="533944"/>
          </a:xfrm>
        </p:grpSpPr>
        <p:pic>
          <p:nvPicPr>
            <p:cNvPr id="133" name="Picture 4" descr="http://t0.gstatic.com/images?q=tbn:ANd9GcRwwChU02O_iT9y8vZQh-Gs-VAxs6P9rdghYc01LLbbpNzIMrON"/>
            <p:cNvPicPr>
              <a:picLocks noChangeAspect="1" noChangeArrowheads="1"/>
            </p:cNvPicPr>
            <p:nvPr/>
          </p:nvPicPr>
          <p:blipFill>
            <a:blip r:embed="rId7" cstate="print"/>
            <a:srcRect/>
            <a:stretch>
              <a:fillRect/>
            </a:stretch>
          </p:blipFill>
          <p:spPr bwMode="auto">
            <a:xfrm>
              <a:off x="1295328" y="4297959"/>
              <a:ext cx="293745" cy="233027"/>
            </a:xfrm>
            <a:prstGeom prst="rect">
              <a:avLst/>
            </a:prstGeom>
            <a:noFill/>
          </p:spPr>
        </p:pic>
        <p:pic>
          <p:nvPicPr>
            <p:cNvPr id="174" name="Picture 4" descr="http://t0.gstatic.com/images?q=tbn:ANd9GcRwwChU02O_iT9y8vZQh-Gs-VAxs6P9rdghYc01LLbbpNzIMrON"/>
            <p:cNvPicPr>
              <a:picLocks noChangeAspect="1" noChangeArrowheads="1"/>
            </p:cNvPicPr>
            <p:nvPr/>
          </p:nvPicPr>
          <p:blipFill>
            <a:blip r:embed="rId7" cstate="print"/>
            <a:srcRect/>
            <a:stretch>
              <a:fillRect/>
            </a:stretch>
          </p:blipFill>
          <p:spPr bwMode="auto">
            <a:xfrm>
              <a:off x="217750" y="4283470"/>
              <a:ext cx="293745" cy="233027"/>
            </a:xfrm>
            <a:prstGeom prst="rect">
              <a:avLst/>
            </a:prstGeom>
            <a:noFill/>
          </p:spPr>
        </p:pic>
        <p:pic>
          <p:nvPicPr>
            <p:cNvPr id="187" name="Picture 8" descr="ICON_Server_flat_Q408.png"/>
            <p:cNvPicPr>
              <a:picLocks noChangeAspect="1"/>
            </p:cNvPicPr>
            <p:nvPr>
              <p:custDataLst>
                <p:tags r:id="rId1"/>
              </p:custDataLst>
            </p:nvPr>
          </p:nvPicPr>
          <p:blipFill>
            <a:blip r:embed="rId8" cstate="print"/>
            <a:srcRect/>
            <a:stretch>
              <a:fillRect/>
            </a:stretch>
          </p:blipFill>
          <p:spPr bwMode="auto">
            <a:xfrm>
              <a:off x="202983" y="4039901"/>
              <a:ext cx="1013322" cy="189545"/>
            </a:xfrm>
            <a:prstGeom prst="rect">
              <a:avLst/>
            </a:prstGeom>
            <a:noFill/>
            <a:ln w="9525">
              <a:noFill/>
              <a:miter lim="800000"/>
              <a:headEnd/>
              <a:tailEnd/>
            </a:ln>
          </p:spPr>
        </p:pic>
        <p:pic>
          <p:nvPicPr>
            <p:cNvPr id="189" name="Picture 8" descr="ICON_Server_flat_Q408.png"/>
            <p:cNvPicPr>
              <a:picLocks noChangeAspect="1"/>
            </p:cNvPicPr>
            <p:nvPr>
              <p:custDataLst>
                <p:tags r:id="rId2"/>
              </p:custDataLst>
            </p:nvPr>
          </p:nvPicPr>
          <p:blipFill>
            <a:blip r:embed="rId8" cstate="print"/>
            <a:srcRect/>
            <a:stretch>
              <a:fillRect/>
            </a:stretch>
          </p:blipFill>
          <p:spPr bwMode="auto">
            <a:xfrm>
              <a:off x="1307995" y="4039901"/>
              <a:ext cx="1013322" cy="189545"/>
            </a:xfrm>
            <a:prstGeom prst="rect">
              <a:avLst/>
            </a:prstGeom>
            <a:noFill/>
            <a:ln w="9525">
              <a:noFill/>
              <a:miter lim="800000"/>
              <a:headEnd/>
              <a:tailEnd/>
            </a:ln>
          </p:spPr>
        </p:pic>
        <p:pic>
          <p:nvPicPr>
            <p:cNvPr id="190" name="Picture 8" descr="ICON_Server_flat_Q408.png"/>
            <p:cNvPicPr>
              <a:picLocks noChangeAspect="1"/>
            </p:cNvPicPr>
            <p:nvPr>
              <p:custDataLst>
                <p:tags r:id="rId3"/>
              </p:custDataLst>
            </p:nvPr>
          </p:nvPicPr>
          <p:blipFill>
            <a:blip r:embed="rId8" cstate="print"/>
            <a:srcRect/>
            <a:stretch>
              <a:fillRect/>
            </a:stretch>
          </p:blipFill>
          <p:spPr bwMode="auto">
            <a:xfrm>
              <a:off x="2415678" y="4030849"/>
              <a:ext cx="1013322" cy="189545"/>
            </a:xfrm>
            <a:prstGeom prst="rect">
              <a:avLst/>
            </a:prstGeom>
            <a:noFill/>
            <a:ln w="9525">
              <a:noFill/>
              <a:miter lim="800000"/>
              <a:headEnd/>
              <a:tailEnd/>
            </a:ln>
          </p:spPr>
        </p:pic>
        <p:pic>
          <p:nvPicPr>
            <p:cNvPr id="191" name="Picture 382" descr="ICON_DiscDrive_Q308"/>
            <p:cNvPicPr>
              <a:picLocks noChangeAspect="1" noChangeArrowheads="1"/>
            </p:cNvPicPr>
            <p:nvPr/>
          </p:nvPicPr>
          <p:blipFill>
            <a:blip r:embed="rId9" cstate="print"/>
            <a:srcRect/>
            <a:stretch>
              <a:fillRect/>
            </a:stretch>
          </p:blipFill>
          <p:spPr bwMode="auto">
            <a:xfrm>
              <a:off x="382333" y="4275711"/>
              <a:ext cx="534018" cy="289082"/>
            </a:xfrm>
            <a:prstGeom prst="rect">
              <a:avLst/>
            </a:prstGeom>
            <a:noFill/>
            <a:ln w="9525">
              <a:noFill/>
              <a:miter lim="800000"/>
              <a:headEnd/>
              <a:tailEnd/>
            </a:ln>
          </p:spPr>
        </p:pic>
        <p:pic>
          <p:nvPicPr>
            <p:cNvPr id="192" name="Picture 382" descr="ICON_DiscDrive_Q308"/>
            <p:cNvPicPr>
              <a:picLocks noChangeAspect="1" noChangeArrowheads="1"/>
            </p:cNvPicPr>
            <p:nvPr/>
          </p:nvPicPr>
          <p:blipFill>
            <a:blip r:embed="rId9" cstate="print"/>
            <a:srcRect/>
            <a:stretch>
              <a:fillRect/>
            </a:stretch>
          </p:blipFill>
          <p:spPr bwMode="auto">
            <a:xfrm>
              <a:off x="610634" y="4275711"/>
              <a:ext cx="534018" cy="289082"/>
            </a:xfrm>
            <a:prstGeom prst="rect">
              <a:avLst/>
            </a:prstGeom>
            <a:noFill/>
            <a:ln w="9525">
              <a:noFill/>
              <a:miter lim="800000"/>
              <a:headEnd/>
              <a:tailEnd/>
            </a:ln>
          </p:spPr>
        </p:pic>
        <p:pic>
          <p:nvPicPr>
            <p:cNvPr id="193" name="Picture 382" descr="ICON_DiscDrive_Q308"/>
            <p:cNvPicPr>
              <a:picLocks noChangeAspect="1" noChangeArrowheads="1"/>
            </p:cNvPicPr>
            <p:nvPr/>
          </p:nvPicPr>
          <p:blipFill>
            <a:blip r:embed="rId9" cstate="print"/>
            <a:srcRect/>
            <a:stretch>
              <a:fillRect/>
            </a:stretch>
          </p:blipFill>
          <p:spPr bwMode="auto">
            <a:xfrm>
              <a:off x="1478175" y="4275711"/>
              <a:ext cx="534018" cy="289082"/>
            </a:xfrm>
            <a:prstGeom prst="rect">
              <a:avLst/>
            </a:prstGeom>
            <a:noFill/>
            <a:ln w="9525">
              <a:noFill/>
              <a:miter lim="800000"/>
              <a:headEnd/>
              <a:tailEnd/>
            </a:ln>
          </p:spPr>
        </p:pic>
        <p:pic>
          <p:nvPicPr>
            <p:cNvPr id="194" name="Picture 382" descr="ICON_DiscDrive_Q308"/>
            <p:cNvPicPr>
              <a:picLocks noChangeAspect="1" noChangeArrowheads="1"/>
            </p:cNvPicPr>
            <p:nvPr/>
          </p:nvPicPr>
          <p:blipFill>
            <a:blip r:embed="rId9" cstate="print"/>
            <a:srcRect/>
            <a:stretch>
              <a:fillRect/>
            </a:stretch>
          </p:blipFill>
          <p:spPr bwMode="auto">
            <a:xfrm>
              <a:off x="1752136" y="4275711"/>
              <a:ext cx="534018" cy="289082"/>
            </a:xfrm>
            <a:prstGeom prst="rect">
              <a:avLst/>
            </a:prstGeom>
            <a:noFill/>
            <a:ln w="9525">
              <a:noFill/>
              <a:miter lim="800000"/>
              <a:headEnd/>
              <a:tailEnd/>
            </a:ln>
          </p:spPr>
        </p:pic>
        <p:pic>
          <p:nvPicPr>
            <p:cNvPr id="195" name="Picture 4" descr="http://t0.gstatic.com/images?q=tbn:ANd9GcRwwChU02O_iT9y8vZQh-Gs-VAxs6P9rdghYc01LLbbpNzIMrON"/>
            <p:cNvPicPr>
              <a:picLocks noChangeAspect="1" noChangeArrowheads="1"/>
            </p:cNvPicPr>
            <p:nvPr/>
          </p:nvPicPr>
          <p:blipFill>
            <a:blip r:embed="rId7" cstate="print"/>
            <a:srcRect/>
            <a:stretch>
              <a:fillRect/>
            </a:stretch>
          </p:blipFill>
          <p:spPr bwMode="auto">
            <a:xfrm>
              <a:off x="2451028" y="4297959"/>
              <a:ext cx="293745" cy="233027"/>
            </a:xfrm>
            <a:prstGeom prst="rect">
              <a:avLst/>
            </a:prstGeom>
            <a:noFill/>
          </p:spPr>
        </p:pic>
        <p:pic>
          <p:nvPicPr>
            <p:cNvPr id="196" name="Picture 382" descr="ICON_DiscDrive_Q308"/>
            <p:cNvPicPr>
              <a:picLocks noChangeAspect="1" noChangeArrowheads="1"/>
            </p:cNvPicPr>
            <p:nvPr/>
          </p:nvPicPr>
          <p:blipFill>
            <a:blip r:embed="rId9" cstate="print"/>
            <a:srcRect/>
            <a:stretch>
              <a:fillRect/>
            </a:stretch>
          </p:blipFill>
          <p:spPr bwMode="auto">
            <a:xfrm>
              <a:off x="2907836" y="4275711"/>
              <a:ext cx="534018" cy="289082"/>
            </a:xfrm>
            <a:prstGeom prst="rect">
              <a:avLst/>
            </a:prstGeom>
            <a:noFill/>
            <a:ln w="9525">
              <a:noFill/>
              <a:miter lim="800000"/>
              <a:headEnd/>
              <a:tailEnd/>
            </a:ln>
          </p:spPr>
        </p:pic>
        <p:pic>
          <p:nvPicPr>
            <p:cNvPr id="197" name="Picture 382" descr="ICON_DiscDrive_Q308"/>
            <p:cNvPicPr>
              <a:picLocks noChangeAspect="1" noChangeArrowheads="1"/>
            </p:cNvPicPr>
            <p:nvPr/>
          </p:nvPicPr>
          <p:blipFill>
            <a:blip r:embed="rId9" cstate="print"/>
            <a:srcRect/>
            <a:stretch>
              <a:fillRect/>
            </a:stretch>
          </p:blipFill>
          <p:spPr bwMode="auto">
            <a:xfrm>
              <a:off x="2615736" y="4275711"/>
              <a:ext cx="534018" cy="289082"/>
            </a:xfrm>
            <a:prstGeom prst="rect">
              <a:avLst/>
            </a:prstGeom>
            <a:noFill/>
            <a:ln w="9525">
              <a:noFill/>
              <a:miter lim="800000"/>
              <a:headEnd/>
              <a:tailEnd/>
            </a:ln>
          </p:spPr>
        </p:pic>
      </p:grpSp>
      <p:sp>
        <p:nvSpPr>
          <p:cNvPr id="198" name="TextBox 197"/>
          <p:cNvSpPr txBox="1"/>
          <p:nvPr/>
        </p:nvSpPr>
        <p:spPr>
          <a:xfrm>
            <a:off x="-645761" y="5146641"/>
            <a:ext cx="3624031" cy="307777"/>
          </a:xfrm>
          <a:prstGeom prst="rect">
            <a:avLst/>
          </a:prstGeom>
          <a:noFill/>
        </p:spPr>
        <p:txBody>
          <a:bodyPr wrap="square" rtlCol="0">
            <a:spAutoFit/>
          </a:bodyPr>
          <a:lstStyle/>
          <a:p>
            <a:pPr defTabSz="457200" fontAlgn="auto">
              <a:spcBef>
                <a:spcPts val="0"/>
              </a:spcBef>
              <a:spcAft>
                <a:spcPts val="0"/>
              </a:spcAft>
            </a:pPr>
            <a:r>
              <a:rPr lang="en-US" sz="1400" b="1" dirty="0" smtClean="0">
                <a:solidFill>
                  <a:schemeClr val="accent3"/>
                </a:solidFill>
                <a:latin typeface="Arial"/>
                <a:ea typeface="ＭＳ Ｐゴシック"/>
              </a:rPr>
              <a:t>Virtual SAN</a:t>
            </a:r>
          </a:p>
        </p:txBody>
      </p:sp>
      <p:sp>
        <p:nvSpPr>
          <p:cNvPr id="200" name="Rounded Rectangle 199"/>
          <p:cNvSpPr/>
          <p:nvPr/>
        </p:nvSpPr>
        <p:spPr bwMode="auto">
          <a:xfrm>
            <a:off x="224117" y="838200"/>
            <a:ext cx="4297680" cy="5190641"/>
          </a:xfrm>
          <a:prstGeom prst="roundRect">
            <a:avLst>
              <a:gd name="adj" fmla="val 2319"/>
            </a:avLst>
          </a:prstGeom>
          <a:noFill/>
          <a:ln w="6350">
            <a:solidFill>
              <a:schemeClr val="bg2">
                <a:lumMod val="75000"/>
              </a:schemeClr>
            </a:solidFill>
            <a:round/>
            <a:headEnd/>
            <a:tailEnd/>
          </a:ln>
        </p:spPr>
        <p:txBody>
          <a:bodyPr wrap="none" lIns="0" tIns="0" rIns="0" bIns="0" rtlCol="0" anchor="ctr"/>
          <a:lstStyle/>
          <a:p>
            <a:pPr fontAlgn="auto">
              <a:spcBef>
                <a:spcPts val="0"/>
              </a:spcBef>
              <a:spcAft>
                <a:spcPts val="0"/>
              </a:spcAft>
            </a:pPr>
            <a:endParaRPr lang="en-US" sz="1800" dirty="0" smtClean="0">
              <a:solidFill>
                <a:srgbClr val="FFFFFF"/>
              </a:solidFill>
              <a:latin typeface="Arial"/>
            </a:endParaRPr>
          </a:p>
        </p:txBody>
      </p:sp>
      <p:sp>
        <p:nvSpPr>
          <p:cNvPr id="201" name="TextBox 200"/>
          <p:cNvSpPr txBox="1"/>
          <p:nvPr/>
        </p:nvSpPr>
        <p:spPr>
          <a:xfrm>
            <a:off x="3200400" y="5257800"/>
            <a:ext cx="3624031" cy="307777"/>
          </a:xfrm>
          <a:prstGeom prst="rect">
            <a:avLst/>
          </a:prstGeom>
          <a:noFill/>
        </p:spPr>
        <p:txBody>
          <a:bodyPr wrap="square" rtlCol="0">
            <a:spAutoFit/>
          </a:bodyPr>
          <a:lstStyle/>
          <a:p>
            <a:pPr defTabSz="457200" fontAlgn="auto">
              <a:spcBef>
                <a:spcPts val="0"/>
              </a:spcBef>
              <a:spcAft>
                <a:spcPts val="0"/>
              </a:spcAft>
            </a:pPr>
            <a:r>
              <a:rPr lang="en-US" sz="1400" b="1" dirty="0" smtClean="0">
                <a:solidFill>
                  <a:schemeClr val="accent3"/>
                </a:solidFill>
                <a:latin typeface="Arial"/>
                <a:ea typeface="ＭＳ Ｐゴシック"/>
              </a:rPr>
              <a:t>BLOB Storage</a:t>
            </a:r>
          </a:p>
        </p:txBody>
      </p:sp>
      <p:grpSp>
        <p:nvGrpSpPr>
          <p:cNvPr id="214" name="Group 367"/>
          <p:cNvGrpSpPr/>
          <p:nvPr/>
        </p:nvGrpSpPr>
        <p:grpSpPr>
          <a:xfrm>
            <a:off x="647700" y="1691040"/>
            <a:ext cx="1730018" cy="1128360"/>
            <a:chOff x="2143125" y="757239"/>
            <a:chExt cx="2620070" cy="2134890"/>
          </a:xfrm>
        </p:grpSpPr>
        <p:sp>
          <p:nvSpPr>
            <p:cNvPr id="215" name="Round Same Side Corner Rectangle 41"/>
            <p:cNvSpPr>
              <a:spLocks noChangeArrowheads="1"/>
            </p:cNvSpPr>
            <p:nvPr/>
          </p:nvSpPr>
          <p:spPr bwMode="auto">
            <a:xfrm>
              <a:off x="2163200" y="859492"/>
              <a:ext cx="2599995" cy="1825625"/>
            </a:xfrm>
            <a:custGeom>
              <a:avLst/>
              <a:gdLst>
                <a:gd name="T0" fmla="*/ 2147483647 w 791"/>
                <a:gd name="T1" fmla="*/ 2147483647 h 619"/>
                <a:gd name="T2" fmla="*/ 2147483647 w 791"/>
                <a:gd name="T3" fmla="*/ 2147483647 h 619"/>
                <a:gd name="T4" fmla="*/ 0 w 791"/>
                <a:gd name="T5" fmla="*/ 2147483647 h 619"/>
                <a:gd name="T6" fmla="*/ 2147483647 w 791"/>
                <a:gd name="T7" fmla="*/ 0 h 619"/>
                <a:gd name="T8" fmla="*/ 0 60000 65536"/>
                <a:gd name="T9" fmla="*/ 5898240 60000 65536"/>
                <a:gd name="T10" fmla="*/ 11796480 60000 65536"/>
                <a:gd name="T11" fmla="*/ 17694720 60000 65536"/>
                <a:gd name="T12" fmla="*/ 17 w 791"/>
                <a:gd name="T13" fmla="*/ 17 h 619"/>
                <a:gd name="T14" fmla="*/ 774 w 791"/>
                <a:gd name="T15" fmla="*/ 619 h 619"/>
              </a:gdLst>
              <a:ahLst/>
              <a:cxnLst>
                <a:cxn ang="T8">
                  <a:pos x="T0" y="T1"/>
                </a:cxn>
                <a:cxn ang="T9">
                  <a:pos x="T2" y="T3"/>
                </a:cxn>
                <a:cxn ang="T10">
                  <a:pos x="T4" y="T5"/>
                </a:cxn>
                <a:cxn ang="T11">
                  <a:pos x="T6" y="T7"/>
                </a:cxn>
              </a:cxnLst>
              <a:rect l="T12" t="T13" r="T14" b="T15"/>
              <a:pathLst>
                <a:path w="791" h="619">
                  <a:moveTo>
                    <a:pt x="56" y="0"/>
                  </a:moveTo>
                  <a:lnTo>
                    <a:pt x="735" y="0"/>
                  </a:lnTo>
                  <a:lnTo>
                    <a:pt x="734" y="0"/>
                  </a:lnTo>
                  <a:cubicBezTo>
                    <a:pt x="765" y="0"/>
                    <a:pt x="791" y="25"/>
                    <a:pt x="791" y="56"/>
                  </a:cubicBezTo>
                  <a:lnTo>
                    <a:pt x="791" y="619"/>
                  </a:lnTo>
                  <a:lnTo>
                    <a:pt x="0" y="619"/>
                  </a:lnTo>
                  <a:lnTo>
                    <a:pt x="0" y="56"/>
                  </a:lnTo>
                  <a:cubicBezTo>
                    <a:pt x="0" y="25"/>
                    <a:pt x="25" y="0"/>
                    <a:pt x="55" y="0"/>
                  </a:cubicBezTo>
                  <a:close/>
                </a:path>
              </a:pathLst>
            </a:custGeom>
            <a:noFill/>
            <a:ln w="9525" algn="ctr">
              <a:noFill/>
              <a:round/>
              <a:headEnd/>
              <a:tailEnd/>
            </a:ln>
          </p:spPr>
          <p:txBody>
            <a:bodyPr lIns="18288" rIns="18288"/>
            <a:lstStyle/>
            <a:p>
              <a:r>
                <a:rPr lang="en-US" sz="1400" b="1" dirty="0" smtClean="0">
                  <a:solidFill>
                    <a:schemeClr val="tx1"/>
                  </a:solidFill>
                </a:rPr>
                <a:t>Availability = 99.99%</a:t>
              </a:r>
            </a:p>
            <a:p>
              <a:r>
                <a:rPr lang="en-US" sz="1400" b="1" dirty="0" smtClean="0">
                  <a:solidFill>
                    <a:schemeClr val="tx1"/>
                  </a:solidFill>
                </a:rPr>
                <a:t>DR RTO = 1 hour</a:t>
              </a:r>
            </a:p>
            <a:p>
              <a:r>
                <a:rPr lang="en-US" sz="1400" b="1" dirty="0" smtClean="0">
                  <a:solidFill>
                    <a:schemeClr val="tx1"/>
                  </a:solidFill>
                </a:rPr>
                <a:t>Max </a:t>
              </a:r>
              <a:r>
                <a:rPr lang="en-US" sz="1400" b="1" dirty="0" err="1" smtClean="0">
                  <a:solidFill>
                    <a:schemeClr val="tx1"/>
                  </a:solidFill>
                </a:rPr>
                <a:t>Laten</a:t>
              </a:r>
              <a:endParaRPr lang="en-US" sz="1400" b="1" dirty="0" smtClean="0">
                <a:solidFill>
                  <a:schemeClr val="tx1"/>
                </a:solidFill>
              </a:endParaRPr>
            </a:p>
          </p:txBody>
        </p:sp>
        <p:sp>
          <p:nvSpPr>
            <p:cNvPr id="216" name="Rounded Rectangle 215"/>
            <p:cNvSpPr/>
            <p:nvPr/>
          </p:nvSpPr>
          <p:spPr bwMode="auto">
            <a:xfrm>
              <a:off x="2143125" y="757239"/>
              <a:ext cx="2414588" cy="2134890"/>
            </a:xfrm>
            <a:prstGeom prst="roundRect">
              <a:avLst>
                <a:gd name="adj" fmla="val 373"/>
              </a:avLst>
            </a:prstGeom>
            <a:solidFill>
              <a:schemeClr val="bg1"/>
            </a:solidFill>
            <a:ln w="6350">
              <a:solidFill>
                <a:schemeClr val="tx2"/>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t"/>
            <a:lstStyle/>
            <a:p>
              <a:pPr>
                <a:spcAft>
                  <a:spcPts val="600"/>
                </a:spcAft>
              </a:pPr>
              <a:r>
                <a:rPr lang="en-US" sz="1050" b="1" dirty="0" smtClean="0">
                  <a:solidFill>
                    <a:srgbClr val="323232"/>
                  </a:solidFill>
                </a:rPr>
                <a:t>SLA Definitions</a:t>
              </a:r>
            </a:p>
            <a:p>
              <a:pPr algn="l">
                <a:spcAft>
                  <a:spcPts val="0"/>
                </a:spcAft>
              </a:pPr>
              <a:r>
                <a:rPr lang="en-US" sz="800" b="1" dirty="0" smtClean="0">
                  <a:solidFill>
                    <a:schemeClr val="tx1"/>
                  </a:solidFill>
                </a:rPr>
                <a:t>Availability = 99.99%</a:t>
              </a:r>
            </a:p>
            <a:p>
              <a:pPr algn="l">
                <a:spcAft>
                  <a:spcPts val="0"/>
                </a:spcAft>
              </a:pPr>
              <a:r>
                <a:rPr lang="en-US" sz="800" b="1" dirty="0" smtClean="0">
                  <a:solidFill>
                    <a:schemeClr val="tx1"/>
                  </a:solidFill>
                </a:rPr>
                <a:t>DR RTO = 1 hour</a:t>
              </a:r>
            </a:p>
            <a:p>
              <a:pPr algn="l">
                <a:spcAft>
                  <a:spcPts val="0"/>
                </a:spcAft>
              </a:pPr>
              <a:r>
                <a:rPr lang="en-US" sz="800" b="1" dirty="0" smtClean="0">
                  <a:solidFill>
                    <a:schemeClr val="tx1"/>
                  </a:solidFill>
                </a:rPr>
                <a:t>Back up = daily</a:t>
              </a:r>
            </a:p>
            <a:p>
              <a:pPr algn="l">
                <a:spcAft>
                  <a:spcPts val="0"/>
                </a:spcAft>
              </a:pPr>
              <a:r>
                <a:rPr lang="en-US" sz="800" b="1" dirty="0" smtClean="0">
                  <a:solidFill>
                    <a:schemeClr val="tx1"/>
                  </a:solidFill>
                </a:rPr>
                <a:t>Storage capacity = 1 TB</a:t>
              </a:r>
            </a:p>
            <a:p>
              <a:pPr algn="l">
                <a:spcAft>
                  <a:spcPts val="0"/>
                </a:spcAft>
              </a:pPr>
              <a:r>
                <a:rPr lang="en-US" sz="800" b="1" dirty="0" smtClean="0">
                  <a:solidFill>
                    <a:schemeClr val="tx1"/>
                  </a:solidFill>
                </a:rPr>
                <a:t>Performance = High I/O</a:t>
              </a:r>
            </a:p>
            <a:p>
              <a:pPr algn="l">
                <a:spcAft>
                  <a:spcPts val="0"/>
                </a:spcAft>
              </a:pPr>
              <a:r>
                <a:rPr lang="en-US" sz="800" b="1" dirty="0" smtClean="0">
                  <a:solidFill>
                    <a:schemeClr val="tx1"/>
                  </a:solidFill>
                </a:rPr>
                <a:t>Security = High</a:t>
              </a:r>
            </a:p>
          </p:txBody>
        </p:sp>
        <p:pic>
          <p:nvPicPr>
            <p:cNvPr id="217" name="Picture 53"/>
            <p:cNvPicPr>
              <a:picLocks noChangeArrowheads="1"/>
            </p:cNvPicPr>
            <p:nvPr/>
          </p:nvPicPr>
          <p:blipFill>
            <a:blip r:embed="rId10" cstate="print"/>
            <a:srcRect t="50435"/>
            <a:stretch>
              <a:fillRect/>
            </a:stretch>
          </p:blipFill>
          <p:spPr bwMode="auto">
            <a:xfrm>
              <a:off x="3681832" y="2579753"/>
              <a:ext cx="750351" cy="168858"/>
            </a:xfrm>
            <a:prstGeom prst="rect">
              <a:avLst/>
            </a:prstGeom>
            <a:noFill/>
            <a:ln w="76200" algn="ctr">
              <a:solidFill>
                <a:srgbClr val="EAEAEA"/>
              </a:solidFill>
              <a:miter lim="800000"/>
              <a:headEnd/>
              <a:tailEnd/>
            </a:ln>
          </p:spPr>
        </p:pic>
      </p:grpSp>
      <p:grpSp>
        <p:nvGrpSpPr>
          <p:cNvPr id="218" name="Group 367"/>
          <p:cNvGrpSpPr/>
          <p:nvPr/>
        </p:nvGrpSpPr>
        <p:grpSpPr>
          <a:xfrm>
            <a:off x="2794000" y="1703740"/>
            <a:ext cx="1730018" cy="1128360"/>
            <a:chOff x="2143125" y="757239"/>
            <a:chExt cx="2620070" cy="2134890"/>
          </a:xfrm>
        </p:grpSpPr>
        <p:sp>
          <p:nvSpPr>
            <p:cNvPr id="219" name="Round Same Side Corner Rectangle 41"/>
            <p:cNvSpPr>
              <a:spLocks noChangeArrowheads="1"/>
            </p:cNvSpPr>
            <p:nvPr/>
          </p:nvSpPr>
          <p:spPr bwMode="auto">
            <a:xfrm>
              <a:off x="2163200" y="859492"/>
              <a:ext cx="2599995" cy="1825625"/>
            </a:xfrm>
            <a:custGeom>
              <a:avLst/>
              <a:gdLst>
                <a:gd name="T0" fmla="*/ 2147483647 w 791"/>
                <a:gd name="T1" fmla="*/ 2147483647 h 619"/>
                <a:gd name="T2" fmla="*/ 2147483647 w 791"/>
                <a:gd name="T3" fmla="*/ 2147483647 h 619"/>
                <a:gd name="T4" fmla="*/ 0 w 791"/>
                <a:gd name="T5" fmla="*/ 2147483647 h 619"/>
                <a:gd name="T6" fmla="*/ 2147483647 w 791"/>
                <a:gd name="T7" fmla="*/ 0 h 619"/>
                <a:gd name="T8" fmla="*/ 0 60000 65536"/>
                <a:gd name="T9" fmla="*/ 5898240 60000 65536"/>
                <a:gd name="T10" fmla="*/ 11796480 60000 65536"/>
                <a:gd name="T11" fmla="*/ 17694720 60000 65536"/>
                <a:gd name="T12" fmla="*/ 17 w 791"/>
                <a:gd name="T13" fmla="*/ 17 h 619"/>
                <a:gd name="T14" fmla="*/ 774 w 791"/>
                <a:gd name="T15" fmla="*/ 619 h 619"/>
              </a:gdLst>
              <a:ahLst/>
              <a:cxnLst>
                <a:cxn ang="T8">
                  <a:pos x="T0" y="T1"/>
                </a:cxn>
                <a:cxn ang="T9">
                  <a:pos x="T2" y="T3"/>
                </a:cxn>
                <a:cxn ang="T10">
                  <a:pos x="T4" y="T5"/>
                </a:cxn>
                <a:cxn ang="T11">
                  <a:pos x="T6" y="T7"/>
                </a:cxn>
              </a:cxnLst>
              <a:rect l="T12" t="T13" r="T14" b="T15"/>
              <a:pathLst>
                <a:path w="791" h="619">
                  <a:moveTo>
                    <a:pt x="56" y="0"/>
                  </a:moveTo>
                  <a:lnTo>
                    <a:pt x="735" y="0"/>
                  </a:lnTo>
                  <a:lnTo>
                    <a:pt x="734" y="0"/>
                  </a:lnTo>
                  <a:cubicBezTo>
                    <a:pt x="765" y="0"/>
                    <a:pt x="791" y="25"/>
                    <a:pt x="791" y="56"/>
                  </a:cubicBezTo>
                  <a:lnTo>
                    <a:pt x="791" y="619"/>
                  </a:lnTo>
                  <a:lnTo>
                    <a:pt x="0" y="619"/>
                  </a:lnTo>
                  <a:lnTo>
                    <a:pt x="0" y="56"/>
                  </a:lnTo>
                  <a:cubicBezTo>
                    <a:pt x="0" y="25"/>
                    <a:pt x="25" y="0"/>
                    <a:pt x="55" y="0"/>
                  </a:cubicBezTo>
                  <a:close/>
                </a:path>
              </a:pathLst>
            </a:custGeom>
            <a:noFill/>
            <a:ln w="9525" algn="ctr">
              <a:noFill/>
              <a:round/>
              <a:headEnd/>
              <a:tailEnd/>
            </a:ln>
          </p:spPr>
          <p:txBody>
            <a:bodyPr lIns="18288" rIns="18288"/>
            <a:lstStyle/>
            <a:p>
              <a:r>
                <a:rPr lang="en-US" sz="1400" b="1" dirty="0" smtClean="0">
                  <a:solidFill>
                    <a:schemeClr val="tx1"/>
                  </a:solidFill>
                </a:rPr>
                <a:t>Availability = 99.99%</a:t>
              </a:r>
            </a:p>
            <a:p>
              <a:r>
                <a:rPr lang="en-US" sz="1400" b="1" dirty="0" smtClean="0">
                  <a:solidFill>
                    <a:schemeClr val="tx1"/>
                  </a:solidFill>
                </a:rPr>
                <a:t>DR RTO = 1 hour</a:t>
              </a:r>
            </a:p>
            <a:p>
              <a:r>
                <a:rPr lang="en-US" sz="1400" b="1" dirty="0" smtClean="0">
                  <a:solidFill>
                    <a:schemeClr val="tx1"/>
                  </a:solidFill>
                </a:rPr>
                <a:t>Max </a:t>
              </a:r>
              <a:r>
                <a:rPr lang="en-US" sz="1400" b="1" dirty="0" err="1" smtClean="0">
                  <a:solidFill>
                    <a:schemeClr val="tx1"/>
                  </a:solidFill>
                </a:rPr>
                <a:t>Laten</a:t>
              </a:r>
              <a:endParaRPr lang="en-US" sz="1400" b="1" dirty="0" smtClean="0">
                <a:solidFill>
                  <a:schemeClr val="tx1"/>
                </a:solidFill>
              </a:endParaRPr>
            </a:p>
          </p:txBody>
        </p:sp>
        <p:sp>
          <p:nvSpPr>
            <p:cNvPr id="220" name="Rounded Rectangle 219"/>
            <p:cNvSpPr/>
            <p:nvPr/>
          </p:nvSpPr>
          <p:spPr bwMode="auto">
            <a:xfrm>
              <a:off x="2143125" y="757239"/>
              <a:ext cx="2414588" cy="2134890"/>
            </a:xfrm>
            <a:prstGeom prst="roundRect">
              <a:avLst>
                <a:gd name="adj" fmla="val 373"/>
              </a:avLst>
            </a:prstGeom>
            <a:solidFill>
              <a:schemeClr val="bg1"/>
            </a:solidFill>
            <a:ln w="6350">
              <a:solidFill>
                <a:schemeClr val="tx2"/>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t"/>
            <a:lstStyle/>
            <a:p>
              <a:pPr>
                <a:spcAft>
                  <a:spcPts val="600"/>
                </a:spcAft>
              </a:pPr>
              <a:r>
                <a:rPr lang="en-US" sz="1050" b="1" dirty="0" smtClean="0">
                  <a:solidFill>
                    <a:srgbClr val="323232"/>
                  </a:solidFill>
                </a:rPr>
                <a:t>SLA Definitions</a:t>
              </a:r>
            </a:p>
            <a:p>
              <a:pPr algn="l">
                <a:spcAft>
                  <a:spcPts val="0"/>
                </a:spcAft>
              </a:pPr>
              <a:r>
                <a:rPr lang="en-US" sz="800" b="1" dirty="0" smtClean="0">
                  <a:solidFill>
                    <a:schemeClr val="tx1"/>
                  </a:solidFill>
                </a:rPr>
                <a:t>Availability = 99%</a:t>
              </a:r>
            </a:p>
            <a:p>
              <a:pPr algn="l">
                <a:spcAft>
                  <a:spcPts val="0"/>
                </a:spcAft>
              </a:pPr>
              <a:r>
                <a:rPr lang="en-US" sz="800" b="1" dirty="0" smtClean="0">
                  <a:solidFill>
                    <a:schemeClr val="tx1"/>
                  </a:solidFill>
                </a:rPr>
                <a:t>DR RTO = 4 hour</a:t>
              </a:r>
            </a:p>
            <a:p>
              <a:pPr algn="l">
                <a:spcAft>
                  <a:spcPts val="0"/>
                </a:spcAft>
              </a:pPr>
              <a:r>
                <a:rPr lang="en-US" sz="800" b="1" dirty="0" smtClean="0">
                  <a:solidFill>
                    <a:schemeClr val="tx1"/>
                  </a:solidFill>
                </a:rPr>
                <a:t>Back up = weekly</a:t>
              </a:r>
            </a:p>
            <a:p>
              <a:pPr algn="l">
                <a:spcAft>
                  <a:spcPts val="0"/>
                </a:spcAft>
              </a:pPr>
              <a:r>
                <a:rPr lang="en-US" sz="800" b="1" dirty="0" smtClean="0">
                  <a:solidFill>
                    <a:schemeClr val="tx1"/>
                  </a:solidFill>
                </a:rPr>
                <a:t>Storage capacity = 10 TB</a:t>
              </a:r>
            </a:p>
            <a:p>
              <a:pPr algn="l">
                <a:spcAft>
                  <a:spcPts val="0"/>
                </a:spcAft>
              </a:pPr>
              <a:r>
                <a:rPr lang="en-US" sz="800" b="1" dirty="0" smtClean="0">
                  <a:solidFill>
                    <a:schemeClr val="tx1"/>
                  </a:solidFill>
                </a:rPr>
                <a:t>Performance = High I/O</a:t>
              </a:r>
            </a:p>
            <a:p>
              <a:pPr algn="l">
                <a:spcAft>
                  <a:spcPts val="0"/>
                </a:spcAft>
              </a:pPr>
              <a:r>
                <a:rPr lang="en-US" sz="800" b="1" dirty="0" smtClean="0">
                  <a:solidFill>
                    <a:schemeClr val="tx1"/>
                  </a:solidFill>
                </a:rPr>
                <a:t>Security = High</a:t>
              </a:r>
            </a:p>
          </p:txBody>
        </p:sp>
        <p:pic>
          <p:nvPicPr>
            <p:cNvPr id="221" name="Picture 53"/>
            <p:cNvPicPr>
              <a:picLocks noChangeArrowheads="1"/>
            </p:cNvPicPr>
            <p:nvPr/>
          </p:nvPicPr>
          <p:blipFill>
            <a:blip r:embed="rId10" cstate="print"/>
            <a:srcRect t="50435"/>
            <a:stretch>
              <a:fillRect/>
            </a:stretch>
          </p:blipFill>
          <p:spPr bwMode="auto">
            <a:xfrm>
              <a:off x="3674087" y="2566303"/>
              <a:ext cx="761660" cy="173007"/>
            </a:xfrm>
            <a:prstGeom prst="rect">
              <a:avLst/>
            </a:prstGeom>
            <a:noFill/>
            <a:ln w="76200" algn="ctr">
              <a:solidFill>
                <a:srgbClr val="EAEAEA"/>
              </a:solidFill>
              <a:miter lim="800000"/>
              <a:headEnd/>
              <a:tailEnd/>
            </a:ln>
          </p:spPr>
        </p:pic>
      </p:grpSp>
      <p:grpSp>
        <p:nvGrpSpPr>
          <p:cNvPr id="222" name="Group 3"/>
          <p:cNvGrpSpPr/>
          <p:nvPr/>
        </p:nvGrpSpPr>
        <p:grpSpPr>
          <a:xfrm>
            <a:off x="925689" y="2917598"/>
            <a:ext cx="949892" cy="551875"/>
            <a:chOff x="0" y="3676776"/>
            <a:chExt cx="949892" cy="551875"/>
          </a:xfrm>
        </p:grpSpPr>
        <p:sp>
          <p:nvSpPr>
            <p:cNvPr id="223" name="AutoShape 17"/>
            <p:cNvSpPr>
              <a:spLocks noChangeArrowheads="1"/>
            </p:cNvSpPr>
            <p:nvPr/>
          </p:nvSpPr>
          <p:spPr bwMode="auto">
            <a:xfrm>
              <a:off x="0" y="3676776"/>
              <a:ext cx="949892" cy="551875"/>
            </a:xfrm>
            <a:prstGeom prst="roundRect">
              <a:avLst>
                <a:gd name="adj" fmla="val 4917"/>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rtl="0" fontAlgn="base">
                <a:spcBef>
                  <a:spcPct val="0"/>
                </a:spcBef>
                <a:spcAft>
                  <a:spcPct val="40000"/>
                </a:spcAft>
              </a:pPr>
              <a:endParaRPr lang="en-US" sz="1000" b="1" kern="1200" dirty="0">
                <a:solidFill>
                  <a:srgbClr val="FFFFFF"/>
                </a:solidFill>
                <a:latin typeface="Arial" pitchFamily="34" charset="0"/>
                <a:ea typeface="ＭＳ Ｐゴシック" pitchFamily="34" charset="-128"/>
                <a:cs typeface="+mn-cs"/>
              </a:endParaRPr>
            </a:p>
          </p:txBody>
        </p:sp>
        <p:sp>
          <p:nvSpPr>
            <p:cNvPr id="224" name="AutoShape 19"/>
            <p:cNvSpPr>
              <a:spLocks noChangeArrowheads="1"/>
            </p:cNvSpPr>
            <p:nvPr/>
          </p:nvSpPr>
          <p:spPr bwMode="auto">
            <a:xfrm>
              <a:off x="28944" y="3701916"/>
              <a:ext cx="892881" cy="305053"/>
            </a:xfrm>
            <a:prstGeom prst="roundRect">
              <a:avLst>
                <a:gd name="adj" fmla="val 8495"/>
              </a:avLst>
            </a:prstGeom>
            <a:solidFill>
              <a:schemeClr val="bg1"/>
            </a:solidFill>
            <a:ln w="9525">
              <a:noFill/>
              <a:round/>
              <a:headEnd/>
              <a:tailEnd/>
            </a:ln>
          </p:spPr>
          <p:txBody>
            <a:bodyPr wrap="none" anchor="ctr"/>
            <a:lstStyle/>
            <a:p>
              <a:pPr algn="ctr" rtl="0" fontAlgn="base">
                <a:spcBef>
                  <a:spcPct val="0"/>
                </a:spcBef>
                <a:spcAft>
                  <a:spcPct val="40000"/>
                </a:spcAft>
              </a:pPr>
              <a:endParaRPr lang="en-US" sz="2000" b="1" kern="1200" dirty="0">
                <a:solidFill>
                  <a:srgbClr val="FFFFFF"/>
                </a:solidFill>
                <a:latin typeface="Arial" pitchFamily="34" charset="0"/>
                <a:ea typeface="ＭＳ Ｐゴシック" pitchFamily="34" charset="-128"/>
                <a:cs typeface="+mn-cs"/>
              </a:endParaRPr>
            </a:p>
          </p:txBody>
        </p:sp>
        <p:sp>
          <p:nvSpPr>
            <p:cNvPr id="225" name="AutoShape 20"/>
            <p:cNvSpPr>
              <a:spLocks noChangeArrowheads="1"/>
            </p:cNvSpPr>
            <p:nvPr/>
          </p:nvSpPr>
          <p:spPr bwMode="auto">
            <a:xfrm>
              <a:off x="27190" y="4046979"/>
              <a:ext cx="895513" cy="152961"/>
            </a:xfrm>
            <a:prstGeom prst="roundRect">
              <a:avLst>
                <a:gd name="adj" fmla="val 8495"/>
              </a:avLst>
            </a:prstGeom>
            <a:solidFill>
              <a:schemeClr val="bg1"/>
            </a:solidFill>
            <a:ln w="9525">
              <a:noFill/>
              <a:round/>
              <a:headEnd/>
              <a:tailEnd/>
            </a:ln>
          </p:spPr>
          <p:txBody>
            <a:bodyPr wrap="none" anchor="ctr"/>
            <a:lstStyle/>
            <a:p>
              <a:pPr algn="ctr" rtl="0" fontAlgn="base">
                <a:spcBef>
                  <a:spcPct val="0"/>
                </a:spcBef>
                <a:spcAft>
                  <a:spcPct val="40000"/>
                </a:spcAft>
              </a:pPr>
              <a:endParaRPr lang="en-US" sz="1200" b="1" kern="1200" dirty="0">
                <a:solidFill>
                  <a:srgbClr val="FFFFFF"/>
                </a:solidFill>
                <a:latin typeface="Arial" pitchFamily="34" charset="0"/>
                <a:ea typeface="ＭＳ Ｐゴシック" pitchFamily="34" charset="-128"/>
                <a:cs typeface="+mn-cs"/>
              </a:endParaRPr>
            </a:p>
          </p:txBody>
        </p:sp>
        <p:pic>
          <p:nvPicPr>
            <p:cNvPr id="226" name="Picture 2" descr="http://www.nextecinc.com/wp-content/uploads/2010/05/mic_exchangeserver201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6121" y="3713203"/>
              <a:ext cx="610473" cy="279582"/>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2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6888" y="4060546"/>
              <a:ext cx="314706" cy="134098"/>
            </a:xfrm>
            <a:prstGeom prst="rect">
              <a:avLst/>
            </a:prstGeom>
          </p:spPr>
        </p:pic>
      </p:grpSp>
      <p:grpSp>
        <p:nvGrpSpPr>
          <p:cNvPr id="228" name="Group 51"/>
          <p:cNvGrpSpPr/>
          <p:nvPr/>
        </p:nvGrpSpPr>
        <p:grpSpPr>
          <a:xfrm>
            <a:off x="3211513" y="2895601"/>
            <a:ext cx="661987" cy="634999"/>
            <a:chOff x="6514154" y="3185101"/>
            <a:chExt cx="942086" cy="942084"/>
          </a:xfrm>
        </p:grpSpPr>
        <p:pic>
          <p:nvPicPr>
            <p:cNvPr id="229" name="Picture 24" descr="DGRM_VMmark_VirtBench_Q307"/>
            <p:cNvPicPr>
              <a:picLocks noChangeAspect="1" noChangeArrowheads="1"/>
            </p:cNvPicPr>
            <p:nvPr/>
          </p:nvPicPr>
          <p:blipFill>
            <a:blip r:embed="rId13" cstate="email"/>
            <a:srcRect/>
            <a:stretch>
              <a:fillRect/>
            </a:stretch>
          </p:blipFill>
          <p:spPr bwMode="auto">
            <a:xfrm>
              <a:off x="6514154" y="3185101"/>
              <a:ext cx="942086" cy="942084"/>
            </a:xfrm>
            <a:prstGeom prst="rect">
              <a:avLst/>
            </a:prstGeom>
            <a:noFill/>
            <a:ln w="9525">
              <a:noFill/>
              <a:miter lim="800000"/>
              <a:headEnd/>
              <a:tailEnd/>
            </a:ln>
          </p:spPr>
        </p:pic>
        <p:sp>
          <p:nvSpPr>
            <p:cNvPr id="230" name="Rounded Rectangle 229"/>
            <p:cNvSpPr/>
            <p:nvPr/>
          </p:nvSpPr>
          <p:spPr bwMode="auto">
            <a:xfrm>
              <a:off x="6577889" y="3246844"/>
              <a:ext cx="812623" cy="818599"/>
            </a:xfrm>
            <a:prstGeom prst="roundRect">
              <a:avLst>
                <a:gd name="adj" fmla="val 4167"/>
              </a:avLst>
            </a:prstGeom>
            <a:solidFill>
              <a:schemeClr val="bg1"/>
            </a:solidFill>
            <a:ln>
              <a:headEnd/>
              <a:tailEnd/>
            </a:ln>
          </p:spPr>
          <p:style>
            <a:lnRef idx="1">
              <a:schemeClr val="accent2"/>
            </a:lnRef>
            <a:fillRef idx="2">
              <a:schemeClr val="accent2"/>
            </a:fillRef>
            <a:effectRef idx="1">
              <a:schemeClr val="accent2"/>
            </a:effectRef>
            <a:fontRef idx="minor">
              <a:schemeClr val="dk1"/>
            </a:fontRef>
          </p:style>
          <p:txBody>
            <a:bodyPr wrap="none" lIns="0" tIns="0" rIns="0" bIns="0" anchor="ctr"/>
            <a:lstStyle/>
            <a:p>
              <a:pPr>
                <a:defRPr/>
              </a:pPr>
              <a:endParaRPr lang="en-US" dirty="0">
                <a:solidFill>
                  <a:srgbClr val="FFFFFF"/>
                </a:solidFill>
                <a:latin typeface="Arial"/>
                <a:ea typeface="ＭＳ Ｐゴシック"/>
              </a:endParaRPr>
            </a:p>
          </p:txBody>
        </p:sp>
        <p:pic>
          <p:nvPicPr>
            <p:cNvPr id="231" name="Picture 9" descr="The Cloudera Distribution of Hadoop drives innovation in Bioinformatics"/>
            <p:cNvPicPr>
              <a:picLocks noChangeAspect="1" noChangeArrowheads="1"/>
            </p:cNvPicPr>
            <p:nvPr/>
          </p:nvPicPr>
          <p:blipFill>
            <a:blip r:embed="rId14" cstate="screen"/>
            <a:srcRect/>
            <a:stretch>
              <a:fillRect/>
            </a:stretch>
          </p:blipFill>
          <p:spPr bwMode="auto">
            <a:xfrm>
              <a:off x="6607580" y="3371584"/>
              <a:ext cx="758825" cy="569119"/>
            </a:xfrm>
            <a:prstGeom prst="rect">
              <a:avLst/>
            </a:prstGeom>
            <a:noFill/>
          </p:spPr>
        </p:pic>
      </p:grpSp>
      <p:pic>
        <p:nvPicPr>
          <p:cNvPr id="51" name="Picture 22" descr="ICON_StorageArray_Q408"/>
          <p:cNvPicPr>
            <a:picLocks noChangeAspect="1" noChangeArrowheads="1"/>
          </p:cNvPicPr>
          <p:nvPr/>
        </p:nvPicPr>
        <p:blipFill>
          <a:blip r:embed="rId15" cstate="print"/>
          <a:srcRect/>
          <a:stretch>
            <a:fillRect/>
          </a:stretch>
        </p:blipFill>
        <p:spPr bwMode="auto">
          <a:xfrm>
            <a:off x="2117532" y="5029200"/>
            <a:ext cx="1083386" cy="787400"/>
          </a:xfrm>
          <a:prstGeom prst="rect">
            <a:avLst/>
          </a:prstGeom>
          <a:noFill/>
          <a:ln w="9525">
            <a:noFill/>
            <a:miter lim="800000"/>
            <a:headEnd/>
            <a:tailEnd/>
          </a:ln>
        </p:spPr>
      </p:pic>
      <p:sp>
        <p:nvSpPr>
          <p:cNvPr id="52" name="Rounded Rectangle 51"/>
          <p:cNvSpPr/>
          <p:nvPr/>
        </p:nvSpPr>
        <p:spPr bwMode="auto">
          <a:xfrm>
            <a:off x="4724400" y="3617180"/>
            <a:ext cx="4220144" cy="395785"/>
          </a:xfrm>
          <a:prstGeom prst="roundRect">
            <a:avLst/>
          </a:prstGeom>
          <a:solidFill>
            <a:schemeClr val="accent3"/>
          </a:solidFill>
          <a:ln w="12700">
            <a:solidFill>
              <a:schemeClr val="accent3"/>
            </a:solidFill>
            <a:round/>
            <a:headEnd/>
            <a:tailEnd/>
          </a:ln>
          <a:scene3d>
            <a:camera prst="orthographicFront"/>
            <a:lightRig rig="threePt" dir="t"/>
          </a:scene3d>
          <a:sp3d>
            <a:bevelT/>
          </a:sp3d>
        </p:spPr>
        <p:txBody>
          <a:bodyPr wrap="none" lIns="0" tIns="0" rIns="0" bIns="0" rtlCol="0" anchor="ctr"/>
          <a:lstStyle/>
          <a:p>
            <a:pPr>
              <a:spcAft>
                <a:spcPct val="0"/>
              </a:spcAft>
            </a:pPr>
            <a:r>
              <a:rPr lang="en-US" sz="1400" b="1" dirty="0" smtClean="0">
                <a:solidFill>
                  <a:srgbClr val="FFFFFF"/>
                </a:solidFill>
                <a:latin typeface="Arial"/>
                <a:ea typeface="ＭＳ Ｐゴシック"/>
                <a:cs typeface="Arial" pitchFamily="34" charset="0"/>
              </a:rPr>
              <a:t>Customer Benefits</a:t>
            </a:r>
            <a:endParaRPr lang="en-US" sz="1400" b="1" dirty="0">
              <a:solidFill>
                <a:srgbClr val="FFFFFF"/>
              </a:solidFill>
              <a:latin typeface="Arial"/>
              <a:ea typeface="ＭＳ Ｐゴシック"/>
              <a:cs typeface="Arial" pitchFamily="34" charset="0"/>
            </a:endParaRPr>
          </a:p>
        </p:txBody>
      </p:sp>
    </p:spTree>
    <p:extLst>
      <p:ext uri="{BB962C8B-B14F-4D97-AF65-F5344CB8AC3E}">
        <p14:creationId xmlns:p14="http://schemas.microsoft.com/office/powerpoint/2010/main" val="234787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1"/>
            <a:ext cx="8229600" cy="1143000"/>
          </a:xfrm>
        </p:spPr>
        <p:txBody>
          <a:bodyPr/>
          <a:lstStyle/>
          <a:p>
            <a:r>
              <a:rPr lang="en-US" dirty="0" smtClean="0"/>
              <a:t>Questions?</a:t>
            </a:r>
            <a:endParaRPr lang="en-US" dirty="0"/>
          </a:p>
        </p:txBody>
      </p:sp>
      <p:sp>
        <p:nvSpPr>
          <p:cNvPr id="3" name="Date Placeholder 2"/>
          <p:cNvSpPr>
            <a:spLocks noGrp="1"/>
          </p:cNvSpPr>
          <p:nvPr>
            <p:ph type="dt" sz="half" idx="10"/>
          </p:nvPr>
        </p:nvSpPr>
        <p:spPr/>
        <p:txBody>
          <a:bodyPr/>
          <a:lstStyle/>
          <a:p>
            <a:r>
              <a:rPr lang="en-US" smtClean="0"/>
              <a:t>12/8/14</a:t>
            </a:r>
            <a:endParaRPr lang="en-US"/>
          </a:p>
        </p:txBody>
      </p:sp>
      <p:sp>
        <p:nvSpPr>
          <p:cNvPr id="4" name="Footer Placeholder 3"/>
          <p:cNvSpPr>
            <a:spLocks noGrp="1"/>
          </p:cNvSpPr>
          <p:nvPr>
            <p:ph type="ftr" sz="quarter" idx="11"/>
          </p:nvPr>
        </p:nvSpPr>
        <p:spPr/>
        <p:txBody>
          <a:bodyPr/>
          <a:lstStyle/>
          <a:p>
            <a:r>
              <a:rPr lang="en-US" smtClean="0"/>
              <a:t>Software Defined Networking (COMS 6998-10) </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36</a:t>
            </a:fld>
            <a:endParaRPr lang="en-US"/>
          </a:p>
        </p:txBody>
      </p:sp>
    </p:spTree>
    <p:extLst>
      <p:ext uri="{BB962C8B-B14F-4D97-AF65-F5344CB8AC3E}">
        <p14:creationId xmlns:p14="http://schemas.microsoft.com/office/powerpoint/2010/main" val="1774633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Motivation</a:t>
            </a:r>
            <a:endParaRPr lang="en-GB" dirty="0"/>
          </a:p>
        </p:txBody>
      </p:sp>
      <p:sp>
        <p:nvSpPr>
          <p:cNvPr id="3" name="Content Placeholder 2"/>
          <p:cNvSpPr>
            <a:spLocks noGrp="1"/>
          </p:cNvSpPr>
          <p:nvPr>
            <p:ph idx="1"/>
          </p:nvPr>
        </p:nvSpPr>
        <p:spPr/>
        <p:txBody>
          <a:bodyPr>
            <a:normAutofit/>
          </a:bodyP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smtClean="0">
              <a:solidFill>
                <a:srgbClr val="C00000"/>
              </a:solidFill>
            </a:endParaRPr>
          </a:p>
          <a:p>
            <a:pPr algn="ctr"/>
            <a:endParaRPr lang="en-GB" dirty="0" smtClean="0">
              <a:solidFill>
                <a:srgbClr val="C00000"/>
              </a:solidFill>
            </a:endParaRPr>
          </a:p>
          <a:p>
            <a:pPr algn="ctr"/>
            <a:r>
              <a:rPr lang="en-GB" sz="3200" dirty="0" smtClean="0">
                <a:solidFill>
                  <a:srgbClr val="C00000"/>
                </a:solidFill>
              </a:rPr>
              <a:t>It is hard to provide such SLAs today</a:t>
            </a:r>
            <a:endParaRPr lang="en-GB" sz="3200" dirty="0">
              <a:solidFill>
                <a:srgbClr val="C00000"/>
              </a:solidFill>
            </a:endParaRPr>
          </a:p>
        </p:txBody>
      </p:sp>
      <p:sp>
        <p:nvSpPr>
          <p:cNvPr id="51" name="TextBox 50"/>
          <p:cNvSpPr txBox="1"/>
          <p:nvPr/>
        </p:nvSpPr>
        <p:spPr>
          <a:xfrm>
            <a:off x="419100" y="822323"/>
            <a:ext cx="8686800" cy="3046988"/>
          </a:xfrm>
          <a:prstGeom prst="rect">
            <a:avLst/>
          </a:prstGeom>
          <a:noFill/>
        </p:spPr>
        <p:txBody>
          <a:bodyPr wrap="square" rtlCol="0">
            <a:spAutoFit/>
          </a:bodyPr>
          <a:lstStyle/>
          <a:p>
            <a:pPr defTabSz="914400"/>
            <a:endParaRPr lang="en-GB" sz="2400" dirty="0" smtClean="0">
              <a:solidFill>
                <a:srgbClr val="EEECE1">
                  <a:lumMod val="10000"/>
                </a:srgbClr>
              </a:solidFill>
              <a:latin typeface="Calibri"/>
            </a:endParaRPr>
          </a:p>
          <a:p>
            <a:pPr defTabSz="914400"/>
            <a:r>
              <a:rPr lang="en-GB" sz="2800" dirty="0" smtClean="0">
                <a:solidFill>
                  <a:srgbClr val="EEECE1">
                    <a:lumMod val="10000"/>
                  </a:srgbClr>
                </a:solidFill>
                <a:latin typeface="Calibri"/>
              </a:rPr>
              <a:t>Want: predictable application behaviour and performance</a:t>
            </a:r>
          </a:p>
          <a:p>
            <a:pPr defTabSz="914400"/>
            <a:endParaRPr lang="en-GB" sz="2800" dirty="0" smtClean="0">
              <a:solidFill>
                <a:srgbClr val="EEECE1">
                  <a:lumMod val="10000"/>
                </a:srgbClr>
              </a:solidFill>
              <a:latin typeface="Calibri"/>
            </a:endParaRPr>
          </a:p>
          <a:p>
            <a:pPr defTabSz="914400"/>
            <a:r>
              <a:rPr lang="en-GB" sz="2800" dirty="0" smtClean="0">
                <a:solidFill>
                  <a:srgbClr val="EEECE1">
                    <a:lumMod val="10000"/>
                  </a:srgbClr>
                </a:solidFill>
                <a:latin typeface="Calibri"/>
              </a:rPr>
              <a:t>Need system to provide end-to-end SLAs, e.g., </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Guaranteed storage bandwidth B</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Guaranteed high IOPS and priority</a:t>
            </a:r>
          </a:p>
          <a:p>
            <a:pPr marL="457200" indent="-457200" defTabSz="914400">
              <a:buFont typeface="Arial" panose="020B0604020202020204" pitchFamily="34" charset="0"/>
              <a:buChar char="•"/>
            </a:pPr>
            <a:r>
              <a:rPr lang="en-GB" sz="2800" dirty="0" smtClean="0">
                <a:solidFill>
                  <a:srgbClr val="EEECE1">
                    <a:lumMod val="10000"/>
                  </a:srgbClr>
                </a:solidFill>
                <a:latin typeface="Calibri"/>
              </a:rPr>
              <a:t>Per-application control over decisions along IOs’ path</a:t>
            </a:r>
          </a:p>
        </p:txBody>
      </p:sp>
      <p:sp>
        <p:nvSpPr>
          <p:cNvPr id="6" name="Slide Number Placeholder 5"/>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4</a:t>
            </a:fld>
            <a:endParaRPr lang="en-US" dirty="0">
              <a:solidFill>
                <a:srgbClr val="1010A0">
                  <a:tint val="75000"/>
                </a:srgbClr>
              </a:solidFill>
              <a:latin typeface="Calibri"/>
            </a:endParaRPr>
          </a:p>
        </p:txBody>
      </p:sp>
      <p:sp>
        <p:nvSpPr>
          <p:cNvPr id="4" name="Footer Placeholder 3"/>
          <p:cNvSpPr>
            <a:spLocks noGrp="1"/>
          </p:cNvSpPr>
          <p:nvPr>
            <p:ph type="ftr" sz="quarter" idx="10"/>
          </p:nvPr>
        </p:nvSpPr>
        <p:spPr>
          <a:xfrm>
            <a:off x="2590800" y="6400800"/>
            <a:ext cx="34290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7" name="Date Placeholder 5"/>
          <p:cNvSpPr txBox="1">
            <a:spLocks/>
          </p:cNvSpPr>
          <p:nvPr/>
        </p:nvSpPr>
        <p:spPr>
          <a:xfrm>
            <a:off x="6019800" y="64008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9"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4256462861"/>
      </p:ext>
    </p:extLst>
  </p:cSld>
  <p:clrMapOvr>
    <a:masterClrMapping/>
  </p:clrMapOvr>
  <mc:AlternateContent xmlns:mc="http://schemas.openxmlformats.org/markup-compatibility/2006" xmlns:p14="http://schemas.microsoft.com/office/powerpoint/2010/main">
    <mc:Choice Requires="p14">
      <p:transition spd="slow" p14:dur="2000" advTm="40053"/>
    </mc:Choice>
    <mc:Fallback xmlns="">
      <p:transition spd="slow" advTm="40053"/>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4"/>
          <p:cNvGrpSpPr/>
          <p:nvPr/>
        </p:nvGrpSpPr>
        <p:grpSpPr>
          <a:xfrm>
            <a:off x="533400" y="1498600"/>
            <a:ext cx="3048000" cy="5080000"/>
            <a:chOff x="533400" y="1123950"/>
            <a:chExt cx="3048000" cy="3810000"/>
          </a:xfrm>
        </p:grpSpPr>
        <p:sp>
          <p:nvSpPr>
            <p:cNvPr id="146" name="Rounded Rectangle 145"/>
            <p:cNvSpPr/>
            <p:nvPr/>
          </p:nvSpPr>
          <p:spPr bwMode="auto">
            <a:xfrm>
              <a:off x="533400" y="1123950"/>
              <a:ext cx="3048000" cy="3810000"/>
            </a:xfrm>
            <a:prstGeom prst="roundRect">
              <a:avLst/>
            </a:prstGeom>
            <a:solidFill>
              <a:srgbClr val="FFFFFF"/>
            </a:solidFill>
            <a:ln w="9525" cap="flat" cmpd="sng" algn="ctr">
              <a:solidFill>
                <a:srgbClr val="FFFFFF">
                  <a:lumMod val="75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24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7" name="Rectangle 146"/>
            <p:cNvSpPr/>
            <p:nvPr/>
          </p:nvSpPr>
          <p:spPr bwMode="auto">
            <a:xfrm>
              <a:off x="681446" y="1793548"/>
              <a:ext cx="1295400" cy="479644"/>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32472" fontAlgn="base">
                <a:lnSpc>
                  <a:spcPct val="90000"/>
                </a:lnSpc>
                <a:spcBef>
                  <a:spcPct val="0"/>
                </a:spcBef>
                <a:spcAft>
                  <a:spcPct val="0"/>
                </a:spcAft>
                <a:defRPr/>
              </a:pPr>
              <a:r>
                <a:rPr lang="en-GB" sz="1200" kern="0" dirty="0" smtClean="0">
                  <a:gradFill>
                    <a:gsLst>
                      <a:gs pos="0">
                        <a:srgbClr val="FFFFFF"/>
                      </a:gs>
                      <a:gs pos="100000">
                        <a:srgbClr val="FFFFFF"/>
                      </a:gs>
                    </a:gsLst>
                    <a:lin ang="5400000" scaled="0"/>
                  </a:gradFill>
                  <a:latin typeface="Segoe UI"/>
                  <a:ea typeface="Segoe UI" pitchFamily="34" charset="0"/>
                  <a:cs typeface="Segoe UI" pitchFamily="34" charset="0"/>
                </a:rPr>
                <a:t>Hypervisor</a:t>
              </a:r>
            </a:p>
          </p:txBody>
        </p:sp>
        <p:sp>
          <p:nvSpPr>
            <p:cNvPr id="148" name="Rectangle 147"/>
            <p:cNvSpPr/>
            <p:nvPr/>
          </p:nvSpPr>
          <p:spPr bwMode="auto">
            <a:xfrm>
              <a:off x="2133600" y="1793548"/>
              <a:ext cx="1291046" cy="323869"/>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24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9" name="Rectangle 148"/>
            <p:cNvSpPr/>
            <p:nvPr/>
          </p:nvSpPr>
          <p:spPr bwMode="auto">
            <a:xfrm>
              <a:off x="681446" y="2094656"/>
              <a:ext cx="1295400" cy="291475"/>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24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0" name="Rectangle 149"/>
            <p:cNvSpPr/>
            <p:nvPr/>
          </p:nvSpPr>
          <p:spPr bwMode="auto">
            <a:xfrm>
              <a:off x="2133600" y="2094656"/>
              <a:ext cx="1291046" cy="291475"/>
            </a:xfrm>
            <a:prstGeom prst="rect">
              <a:avLst/>
            </a:prstGeom>
            <a:solidFill>
              <a:srgbClr val="FFFFFF">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GB" sz="24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1" name="Rectangle 150"/>
            <p:cNvSpPr/>
            <p:nvPr/>
          </p:nvSpPr>
          <p:spPr>
            <a:xfrm>
              <a:off x="762001" y="2625849"/>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50" kern="0" dirty="0" smtClean="0">
                  <a:solidFill>
                    <a:srgbClr val="000000"/>
                  </a:solidFill>
                  <a:latin typeface="Segoe UI"/>
                </a:rPr>
                <a:t>Switch</a:t>
              </a:r>
            </a:p>
          </p:txBody>
        </p:sp>
        <p:sp>
          <p:nvSpPr>
            <p:cNvPr id="152" name="Rectangle 151"/>
            <p:cNvSpPr/>
            <p:nvPr/>
          </p:nvSpPr>
          <p:spPr>
            <a:xfrm>
              <a:off x="1627105" y="2625848"/>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50" kern="0" dirty="0" smtClean="0">
                  <a:solidFill>
                    <a:srgbClr val="000000"/>
                  </a:solidFill>
                  <a:latin typeface="Segoe UI"/>
                </a:rPr>
                <a:t>Switch</a:t>
              </a:r>
            </a:p>
          </p:txBody>
        </p:sp>
        <p:sp>
          <p:nvSpPr>
            <p:cNvPr id="153" name="Rectangle 152"/>
            <p:cNvSpPr/>
            <p:nvPr/>
          </p:nvSpPr>
          <p:spPr>
            <a:xfrm>
              <a:off x="2503536" y="2622426"/>
              <a:ext cx="762000" cy="433402"/>
            </a:xfrm>
            <a:prstGeom prst="rect">
              <a:avLst/>
            </a:prstGeom>
            <a:solidFill>
              <a:srgbClr val="002050">
                <a:lumMod val="10000"/>
                <a:lumOff val="90000"/>
              </a:srgbClr>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100" kern="0" dirty="0" smtClean="0">
                  <a:solidFill>
                    <a:srgbClr val="000000"/>
                  </a:solidFill>
                  <a:latin typeface="Segoe UI"/>
                </a:rPr>
                <a:t>Switch</a:t>
              </a:r>
            </a:p>
          </p:txBody>
        </p:sp>
        <p:sp>
          <p:nvSpPr>
            <p:cNvPr id="154" name="Rectangle 153"/>
            <p:cNvSpPr/>
            <p:nvPr/>
          </p:nvSpPr>
          <p:spPr bwMode="auto">
            <a:xfrm>
              <a:off x="931641" y="3337387"/>
              <a:ext cx="99186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rPr>
                <a:t>Storage server</a:t>
              </a:r>
            </a:p>
          </p:txBody>
        </p:sp>
        <p:sp>
          <p:nvSpPr>
            <p:cNvPr id="155" name="Rectangle 154"/>
            <p:cNvSpPr/>
            <p:nvPr/>
          </p:nvSpPr>
          <p:spPr bwMode="auto">
            <a:xfrm>
              <a:off x="2231463" y="3337387"/>
              <a:ext cx="1022685" cy="667954"/>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GB" sz="1400" kern="0" smtClean="0">
                  <a:gradFill>
                    <a:gsLst>
                      <a:gs pos="0">
                        <a:srgbClr val="FFFFFF"/>
                      </a:gs>
                      <a:gs pos="100000">
                        <a:srgbClr val="FFFFFF"/>
                      </a:gs>
                    </a:gsLst>
                    <a:lin ang="5400000" scaled="0"/>
                  </a:gradFill>
                  <a:latin typeface="Segoe UI"/>
                  <a:ea typeface="Segoe UI" pitchFamily="34" charset="0"/>
                  <a:cs typeface="Segoe UI" pitchFamily="34" charset="0"/>
                </a:rPr>
                <a:t>Storage server</a:t>
              </a:r>
              <a:endParaRPr lang="en-GB" sz="1400" kern="0" dirty="0" smtClea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56" name="Can 155"/>
            <p:cNvSpPr/>
            <p:nvPr/>
          </p:nvSpPr>
          <p:spPr>
            <a:xfrm>
              <a:off x="1351892" y="42081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57" name="Can 156"/>
            <p:cNvSpPr/>
            <p:nvPr/>
          </p:nvSpPr>
          <p:spPr>
            <a:xfrm>
              <a:off x="1504292" y="43605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58" name="Can 157"/>
            <p:cNvSpPr/>
            <p:nvPr/>
          </p:nvSpPr>
          <p:spPr>
            <a:xfrm>
              <a:off x="1656692" y="45129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59" name="Can 158"/>
            <p:cNvSpPr/>
            <p:nvPr/>
          </p:nvSpPr>
          <p:spPr>
            <a:xfrm>
              <a:off x="1797705" y="419928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0" name="Can 159"/>
            <p:cNvSpPr/>
            <p:nvPr/>
          </p:nvSpPr>
          <p:spPr>
            <a:xfrm>
              <a:off x="1950105" y="435168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1" name="Can 160"/>
            <p:cNvSpPr/>
            <p:nvPr/>
          </p:nvSpPr>
          <p:spPr>
            <a:xfrm>
              <a:off x="2102505" y="450408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2" name="Can 161"/>
            <p:cNvSpPr/>
            <p:nvPr/>
          </p:nvSpPr>
          <p:spPr>
            <a:xfrm>
              <a:off x="2221509" y="4178220"/>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3" name="Can 162"/>
            <p:cNvSpPr/>
            <p:nvPr/>
          </p:nvSpPr>
          <p:spPr>
            <a:xfrm>
              <a:off x="2373909" y="4330620"/>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4" name="Can 163"/>
            <p:cNvSpPr/>
            <p:nvPr/>
          </p:nvSpPr>
          <p:spPr>
            <a:xfrm>
              <a:off x="2526309" y="4483020"/>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5" name="Can 164"/>
            <p:cNvSpPr/>
            <p:nvPr/>
          </p:nvSpPr>
          <p:spPr>
            <a:xfrm>
              <a:off x="2667322" y="417687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6" name="Can 165"/>
            <p:cNvSpPr/>
            <p:nvPr/>
          </p:nvSpPr>
          <p:spPr>
            <a:xfrm>
              <a:off x="2819722" y="432927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7" name="Can 166"/>
            <p:cNvSpPr/>
            <p:nvPr/>
          </p:nvSpPr>
          <p:spPr>
            <a:xfrm>
              <a:off x="2972122" y="4481679"/>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8" name="Can 167"/>
            <p:cNvSpPr/>
            <p:nvPr/>
          </p:nvSpPr>
          <p:spPr>
            <a:xfrm>
              <a:off x="931641" y="42081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69" name="Can 168"/>
            <p:cNvSpPr/>
            <p:nvPr/>
          </p:nvSpPr>
          <p:spPr>
            <a:xfrm>
              <a:off x="1084041" y="43605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170" name="Can 169"/>
            <p:cNvSpPr/>
            <p:nvPr/>
          </p:nvSpPr>
          <p:spPr>
            <a:xfrm>
              <a:off x="1236441" y="4512941"/>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cxnSp>
          <p:nvCxnSpPr>
            <p:cNvPr id="171" name="Straight Connector 170"/>
            <p:cNvCxnSpPr/>
            <p:nvPr/>
          </p:nvCxnSpPr>
          <p:spPr>
            <a:xfrm>
              <a:off x="1518468" y="4005341"/>
              <a:ext cx="138224" cy="150652"/>
            </a:xfrm>
            <a:prstGeom prst="line">
              <a:avLst/>
            </a:prstGeom>
            <a:noFill/>
            <a:ln w="9525" cap="flat" cmpd="sng" algn="ctr">
              <a:solidFill>
                <a:srgbClr val="000000"/>
              </a:solidFill>
              <a:prstDash val="solid"/>
              <a:headEnd type="none"/>
              <a:tailEnd type="none"/>
            </a:ln>
            <a:effectLst/>
          </p:spPr>
        </p:cxnSp>
        <p:cxnSp>
          <p:nvCxnSpPr>
            <p:cNvPr id="172" name="Straight Connector 171"/>
            <p:cNvCxnSpPr>
              <a:stCxn id="155" idx="2"/>
            </p:cNvCxnSpPr>
            <p:nvPr/>
          </p:nvCxnSpPr>
          <p:spPr>
            <a:xfrm flipH="1">
              <a:off x="2492210" y="4005341"/>
              <a:ext cx="250596" cy="135853"/>
            </a:xfrm>
            <a:prstGeom prst="line">
              <a:avLst/>
            </a:prstGeom>
            <a:noFill/>
            <a:ln w="9525" cap="flat" cmpd="sng" algn="ctr">
              <a:solidFill>
                <a:srgbClr val="000000"/>
              </a:solidFill>
              <a:prstDash val="solid"/>
              <a:headEnd type="none"/>
              <a:tailEnd type="none"/>
            </a:ln>
            <a:effectLst/>
          </p:spPr>
        </p:cxnSp>
        <p:sp>
          <p:nvSpPr>
            <p:cNvPr id="173" name="Rectangle 172"/>
            <p:cNvSpPr/>
            <p:nvPr/>
          </p:nvSpPr>
          <p:spPr>
            <a:xfrm>
              <a:off x="1237251" y="3261233"/>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FFFFFF"/>
                  </a:solidFill>
                  <a:latin typeface="Segoe UI"/>
                </a:rPr>
                <a:t>S-NIC</a:t>
              </a:r>
            </a:p>
          </p:txBody>
        </p:sp>
        <p:sp>
          <p:nvSpPr>
            <p:cNvPr id="174" name="Rectangle 173"/>
            <p:cNvSpPr/>
            <p:nvPr/>
          </p:nvSpPr>
          <p:spPr>
            <a:xfrm>
              <a:off x="2543088" y="3256910"/>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FFFFFF"/>
                  </a:solidFill>
                  <a:latin typeface="Segoe UI"/>
                </a:rPr>
                <a:t>S-NIC</a:t>
              </a:r>
            </a:p>
          </p:txBody>
        </p:sp>
        <p:cxnSp>
          <p:nvCxnSpPr>
            <p:cNvPr id="175" name="Straight Connector 174"/>
            <p:cNvCxnSpPr>
              <a:stCxn id="151" idx="2"/>
              <a:endCxn id="173" idx="0"/>
            </p:cNvCxnSpPr>
            <p:nvPr/>
          </p:nvCxnSpPr>
          <p:spPr>
            <a:xfrm>
              <a:off x="1143001" y="3059251"/>
              <a:ext cx="278414" cy="201982"/>
            </a:xfrm>
            <a:prstGeom prst="line">
              <a:avLst/>
            </a:prstGeom>
            <a:noFill/>
            <a:ln w="9525" cap="flat" cmpd="sng" algn="ctr">
              <a:solidFill>
                <a:srgbClr val="000000"/>
              </a:solidFill>
              <a:prstDash val="solid"/>
              <a:headEnd type="none"/>
              <a:tailEnd type="none"/>
            </a:ln>
            <a:effectLst/>
          </p:spPr>
        </p:cxnSp>
        <p:cxnSp>
          <p:nvCxnSpPr>
            <p:cNvPr id="176" name="Straight Connector 175"/>
            <p:cNvCxnSpPr>
              <a:stCxn id="153" idx="2"/>
              <a:endCxn id="174" idx="0"/>
            </p:cNvCxnSpPr>
            <p:nvPr/>
          </p:nvCxnSpPr>
          <p:spPr>
            <a:xfrm flipH="1">
              <a:off x="2727252" y="3055828"/>
              <a:ext cx="157284" cy="201082"/>
            </a:xfrm>
            <a:prstGeom prst="line">
              <a:avLst/>
            </a:prstGeom>
            <a:noFill/>
            <a:ln w="9525" cap="flat" cmpd="sng" algn="ctr">
              <a:solidFill>
                <a:srgbClr val="000000"/>
              </a:solidFill>
              <a:prstDash val="solid"/>
              <a:headEnd type="none"/>
              <a:tailEnd type="none"/>
            </a:ln>
            <a:effectLst/>
          </p:spPr>
        </p:cxnSp>
        <p:sp>
          <p:nvSpPr>
            <p:cNvPr id="177" name="Rectangle 176"/>
            <p:cNvSpPr/>
            <p:nvPr/>
          </p:nvSpPr>
          <p:spPr>
            <a:xfrm>
              <a:off x="888490" y="2295941"/>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FFFFFF"/>
                  </a:solidFill>
                  <a:latin typeface="Segoe UI"/>
                </a:rPr>
                <a:t>S-NIC</a:t>
              </a:r>
            </a:p>
          </p:txBody>
        </p:sp>
        <p:sp>
          <p:nvSpPr>
            <p:cNvPr id="178" name="Rectangle 177"/>
            <p:cNvSpPr/>
            <p:nvPr/>
          </p:nvSpPr>
          <p:spPr>
            <a:xfrm>
              <a:off x="1403416" y="2295940"/>
              <a:ext cx="368328" cy="152308"/>
            </a:xfrm>
            <a:prstGeom prst="rect">
              <a:avLst/>
            </a:prstGeom>
            <a:solidFill>
              <a:srgbClr val="D2D2D2"/>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000000"/>
                  </a:solidFill>
                  <a:latin typeface="Segoe UI"/>
                </a:rPr>
                <a:t>NIC</a:t>
              </a:r>
            </a:p>
          </p:txBody>
        </p:sp>
        <p:sp>
          <p:nvSpPr>
            <p:cNvPr id="179" name="Rectangle 178"/>
            <p:cNvSpPr/>
            <p:nvPr/>
          </p:nvSpPr>
          <p:spPr>
            <a:xfrm>
              <a:off x="2359070" y="2301294"/>
              <a:ext cx="368328" cy="152308"/>
            </a:xfrm>
            <a:prstGeom prst="rect">
              <a:avLst/>
            </a:prstGeom>
            <a:solidFill>
              <a:srgbClr val="7FBA00"/>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FFFFFF"/>
                  </a:solidFill>
                  <a:latin typeface="Segoe UI"/>
                </a:rPr>
                <a:t>S-NIC</a:t>
              </a:r>
            </a:p>
          </p:txBody>
        </p:sp>
        <p:sp>
          <p:nvSpPr>
            <p:cNvPr id="180" name="Rectangle 179"/>
            <p:cNvSpPr/>
            <p:nvPr/>
          </p:nvSpPr>
          <p:spPr>
            <a:xfrm>
              <a:off x="2873996" y="2301293"/>
              <a:ext cx="368328" cy="152308"/>
            </a:xfrm>
            <a:prstGeom prst="rect">
              <a:avLst/>
            </a:prstGeom>
            <a:solidFill>
              <a:srgbClr val="D2D2D2"/>
            </a:solidFill>
            <a:ln w="10795" cap="flat" cmpd="sng" algn="ctr">
              <a:solidFill>
                <a:srgbClr val="FFFFFF"/>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defRPr/>
              </a:pPr>
              <a:r>
                <a:rPr lang="en-US" sz="1000" kern="0" dirty="0" smtClean="0">
                  <a:solidFill>
                    <a:srgbClr val="000000"/>
                  </a:solidFill>
                  <a:latin typeface="Segoe UI"/>
                </a:rPr>
                <a:t>NIC</a:t>
              </a:r>
            </a:p>
          </p:txBody>
        </p:sp>
        <p:cxnSp>
          <p:nvCxnSpPr>
            <p:cNvPr id="181" name="Straight Connector 180"/>
            <p:cNvCxnSpPr>
              <a:endCxn id="151" idx="0"/>
            </p:cNvCxnSpPr>
            <p:nvPr/>
          </p:nvCxnSpPr>
          <p:spPr>
            <a:xfrm>
              <a:off x="1090042" y="2452401"/>
              <a:ext cx="52959" cy="173448"/>
            </a:xfrm>
            <a:prstGeom prst="line">
              <a:avLst/>
            </a:prstGeom>
            <a:noFill/>
            <a:ln w="9525" cap="flat" cmpd="sng" algn="ctr">
              <a:solidFill>
                <a:srgbClr val="000000"/>
              </a:solidFill>
              <a:prstDash val="solid"/>
              <a:headEnd type="none"/>
              <a:tailEnd type="none"/>
            </a:ln>
            <a:effectLst/>
          </p:spPr>
        </p:cxnSp>
        <p:cxnSp>
          <p:nvCxnSpPr>
            <p:cNvPr id="182" name="Straight Connector 181"/>
            <p:cNvCxnSpPr>
              <a:endCxn id="153" idx="0"/>
            </p:cNvCxnSpPr>
            <p:nvPr/>
          </p:nvCxnSpPr>
          <p:spPr>
            <a:xfrm>
              <a:off x="2576515" y="2464506"/>
              <a:ext cx="308021" cy="157920"/>
            </a:xfrm>
            <a:prstGeom prst="line">
              <a:avLst/>
            </a:prstGeom>
            <a:noFill/>
            <a:ln w="9525" cap="flat" cmpd="sng" algn="ctr">
              <a:solidFill>
                <a:srgbClr val="000000"/>
              </a:solidFill>
              <a:prstDash val="solid"/>
              <a:headEnd type="none"/>
              <a:tailEnd type="none"/>
            </a:ln>
            <a:effectLst/>
          </p:spPr>
        </p:cxnSp>
        <p:sp>
          <p:nvSpPr>
            <p:cNvPr id="185" name="Rectangle 184"/>
            <p:cNvSpPr/>
            <p:nvPr/>
          </p:nvSpPr>
          <p:spPr>
            <a:xfrm>
              <a:off x="1161053" y="1358880"/>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srgbClr val="363535"/>
                  </a:solidFill>
                  <a:latin typeface="Segoe UI"/>
                </a:rPr>
                <a:t>VM</a:t>
              </a:r>
            </a:p>
          </p:txBody>
        </p:sp>
        <p:sp>
          <p:nvSpPr>
            <p:cNvPr id="186" name="Rectangle 185"/>
            <p:cNvSpPr/>
            <p:nvPr/>
          </p:nvSpPr>
          <p:spPr>
            <a:xfrm>
              <a:off x="978122" y="1449496"/>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Virtual</a:t>
              </a:r>
              <a:br>
                <a:rPr lang="en-US" sz="1100" kern="0" dirty="0" smtClean="0">
                  <a:solidFill>
                    <a:srgbClr val="FFFFFF"/>
                  </a:solidFill>
                  <a:latin typeface="Segoe UI"/>
                </a:rPr>
              </a:br>
              <a:r>
                <a:rPr lang="en-US" sz="1100" kern="0" dirty="0" smtClean="0">
                  <a:solidFill>
                    <a:srgbClr val="FFFFFF"/>
                  </a:solidFill>
                  <a:latin typeface="Segoe UI"/>
                </a:rPr>
                <a:t>Machine</a:t>
              </a:r>
            </a:p>
          </p:txBody>
        </p:sp>
        <p:sp>
          <p:nvSpPr>
            <p:cNvPr id="187" name="Can 186"/>
            <p:cNvSpPr/>
            <p:nvPr/>
          </p:nvSpPr>
          <p:spPr>
            <a:xfrm>
              <a:off x="1334026" y="1793548"/>
              <a:ext cx="282028" cy="261504"/>
            </a:xfrm>
            <a:prstGeom prst="can">
              <a:avLst/>
            </a:prstGeom>
            <a:solidFill>
              <a:srgbClr val="7FBA00">
                <a:tint val="65000"/>
              </a:srgbClr>
            </a:solidFill>
            <a:ln w="9525" cap="flat" cmpd="sng" algn="ctr">
              <a:solidFill>
                <a:srgbClr val="7FBA00"/>
              </a:solidFill>
              <a:prstDash val="solid"/>
            </a:ln>
            <a:effectLst/>
          </p:spPr>
          <p:txBody>
            <a:bodyPr lIns="0" tIns="0" rIns="0" bIns="0" rtlCol="0" anchor="ctr"/>
            <a:lstStyle/>
            <a:p>
              <a:pPr algn="ctr" defTabSz="685845">
                <a:defRPr/>
              </a:pPr>
              <a:r>
                <a:rPr lang="en-US" sz="900" kern="0" dirty="0" smtClean="0">
                  <a:solidFill>
                    <a:srgbClr val="363535"/>
                  </a:solidFill>
                  <a:latin typeface="Segoe UI"/>
                </a:rPr>
                <a:t>vDisk</a:t>
              </a:r>
            </a:p>
          </p:txBody>
        </p:sp>
        <p:sp>
          <p:nvSpPr>
            <p:cNvPr id="190" name="Rectangle 189"/>
            <p:cNvSpPr/>
            <p:nvPr/>
          </p:nvSpPr>
          <p:spPr>
            <a:xfrm>
              <a:off x="2662448" y="1359722"/>
              <a:ext cx="533040" cy="574277"/>
            </a:xfrm>
            <a:prstGeom prst="rect">
              <a:avLst/>
            </a:prstGeom>
            <a:solidFill>
              <a:srgbClr val="00B0F0"/>
            </a:solidFill>
            <a:ln w="9525" cap="flat" cmpd="sng" algn="ctr">
              <a:solidFill>
                <a:srgbClr val="000000"/>
              </a:solidFill>
              <a:prstDash val="solid"/>
            </a:ln>
            <a:effectLst/>
          </p:spPr>
          <p:txBody>
            <a:bodyPr lIns="0" tIns="68570" rIns="0" bIns="0" rtlCol="0" anchor="t"/>
            <a:lstStyle/>
            <a:p>
              <a:pPr algn="ctr" defTabSz="685845">
                <a:defRPr/>
              </a:pPr>
              <a:r>
                <a:rPr lang="en-US" sz="772" kern="0" dirty="0" smtClean="0">
                  <a:solidFill>
                    <a:srgbClr val="363535"/>
                  </a:solidFill>
                  <a:latin typeface="Segoe UI"/>
                </a:rPr>
                <a:t>VM</a:t>
              </a:r>
            </a:p>
          </p:txBody>
        </p:sp>
        <p:sp>
          <p:nvSpPr>
            <p:cNvPr id="191" name="Rectangle 190"/>
            <p:cNvSpPr/>
            <p:nvPr/>
          </p:nvSpPr>
          <p:spPr>
            <a:xfrm>
              <a:off x="2472415" y="1449496"/>
              <a:ext cx="629334" cy="556608"/>
            </a:xfrm>
            <a:prstGeom prst="rect">
              <a:avLst/>
            </a:prstGeom>
            <a:solidFill>
              <a:srgbClr val="FF0066"/>
            </a:solidFill>
            <a:ln w="9525" cap="flat" cmpd="sng" algn="ctr">
              <a:solidFill>
                <a:srgbClr val="000000"/>
              </a:solidFill>
              <a:prstDash val="solid"/>
            </a:ln>
            <a:effectLst/>
          </p:spPr>
          <p:txBody>
            <a:bodyPr lIns="0" tIns="20571" rIns="0" bIns="0" rtlCol="0" anchor="t"/>
            <a:lstStyle/>
            <a:p>
              <a:pPr algn="ctr" defTabSz="685845">
                <a:defRPr/>
              </a:pPr>
              <a:r>
                <a:rPr lang="en-US" sz="1100" kern="0" dirty="0" smtClean="0">
                  <a:solidFill>
                    <a:srgbClr val="FFFFFF"/>
                  </a:solidFill>
                  <a:latin typeface="Segoe UI"/>
                </a:rPr>
                <a:t>Virtual</a:t>
              </a:r>
              <a:br>
                <a:rPr lang="en-US" sz="1100" kern="0" dirty="0" smtClean="0">
                  <a:solidFill>
                    <a:srgbClr val="FFFFFF"/>
                  </a:solidFill>
                  <a:latin typeface="Segoe UI"/>
                </a:rPr>
              </a:br>
              <a:r>
                <a:rPr lang="en-US" sz="1100" kern="0" dirty="0" smtClean="0">
                  <a:solidFill>
                    <a:srgbClr val="FFFFFF"/>
                  </a:solidFill>
                  <a:latin typeface="Segoe UI"/>
                </a:rPr>
                <a:t>Machine</a:t>
              </a:r>
            </a:p>
          </p:txBody>
        </p:sp>
        <p:sp>
          <p:nvSpPr>
            <p:cNvPr id="192" name="Can 191"/>
            <p:cNvSpPr/>
            <p:nvPr/>
          </p:nvSpPr>
          <p:spPr>
            <a:xfrm>
              <a:off x="2855034" y="1788706"/>
              <a:ext cx="282028" cy="261504"/>
            </a:xfrm>
            <a:prstGeom prst="can">
              <a:avLst/>
            </a:prstGeom>
            <a:solidFill>
              <a:srgbClr val="7FBA00">
                <a:tint val="65000"/>
              </a:srgbClr>
            </a:solidFill>
            <a:ln w="9525" cap="flat" cmpd="sng" algn="ctr">
              <a:solidFill>
                <a:srgbClr val="7FBA00"/>
              </a:solidFill>
              <a:prstDash val="solid"/>
            </a:ln>
            <a:effectLst/>
          </p:spPr>
          <p:txBody>
            <a:bodyPr lIns="0" tIns="0" rIns="0" bIns="0" rtlCol="0" anchor="ctr"/>
            <a:lstStyle/>
            <a:p>
              <a:pPr algn="ctr" defTabSz="685845">
                <a:defRPr/>
              </a:pPr>
              <a:r>
                <a:rPr lang="en-US" sz="900" kern="0" dirty="0" smtClean="0">
                  <a:solidFill>
                    <a:srgbClr val="363535"/>
                  </a:solidFill>
                  <a:latin typeface="Segoe UI"/>
                </a:rPr>
                <a:t>vDisk</a:t>
              </a:r>
            </a:p>
          </p:txBody>
        </p:sp>
        <p:cxnSp>
          <p:nvCxnSpPr>
            <p:cNvPr id="193" name="Straight Connector 192"/>
            <p:cNvCxnSpPr>
              <a:stCxn id="178" idx="2"/>
              <a:endCxn id="152" idx="0"/>
            </p:cNvCxnSpPr>
            <p:nvPr/>
          </p:nvCxnSpPr>
          <p:spPr>
            <a:xfrm>
              <a:off x="1587580" y="2448248"/>
              <a:ext cx="420525" cy="177600"/>
            </a:xfrm>
            <a:prstGeom prst="line">
              <a:avLst/>
            </a:prstGeom>
            <a:noFill/>
            <a:ln w="9525" cap="flat" cmpd="sng" algn="ctr">
              <a:solidFill>
                <a:srgbClr val="000000"/>
              </a:solidFill>
              <a:prstDash val="solid"/>
              <a:headEnd type="none"/>
              <a:tailEnd type="none"/>
            </a:ln>
            <a:effectLst/>
          </p:spPr>
        </p:cxnSp>
        <p:cxnSp>
          <p:nvCxnSpPr>
            <p:cNvPr id="194" name="Straight Connector 193"/>
            <p:cNvCxnSpPr>
              <a:endCxn id="152" idx="0"/>
            </p:cNvCxnSpPr>
            <p:nvPr/>
          </p:nvCxnSpPr>
          <p:spPr>
            <a:xfrm flipH="1">
              <a:off x="2008105" y="2460584"/>
              <a:ext cx="1043963" cy="165264"/>
            </a:xfrm>
            <a:prstGeom prst="line">
              <a:avLst/>
            </a:prstGeom>
            <a:noFill/>
            <a:ln w="9525" cap="flat" cmpd="sng" algn="ctr">
              <a:solidFill>
                <a:srgbClr val="000000"/>
              </a:solidFill>
              <a:prstDash val="solid"/>
              <a:headEnd type="none"/>
              <a:tailEnd type="none"/>
            </a:ln>
            <a:effectLst/>
          </p:spPr>
        </p:cxnSp>
        <p:cxnSp>
          <p:nvCxnSpPr>
            <p:cNvPr id="195" name="Straight Connector 194"/>
            <p:cNvCxnSpPr>
              <a:endCxn id="151" idx="0"/>
            </p:cNvCxnSpPr>
            <p:nvPr/>
          </p:nvCxnSpPr>
          <p:spPr>
            <a:xfrm flipH="1">
              <a:off x="1143001" y="2470997"/>
              <a:ext cx="1383309" cy="154852"/>
            </a:xfrm>
            <a:prstGeom prst="line">
              <a:avLst/>
            </a:prstGeom>
            <a:noFill/>
            <a:ln w="9525" cap="flat" cmpd="sng" algn="ctr">
              <a:solidFill>
                <a:srgbClr val="000000"/>
              </a:solidFill>
              <a:prstDash val="solid"/>
              <a:headEnd type="none"/>
              <a:tailEnd type="none"/>
            </a:ln>
            <a:effectLst/>
          </p:spPr>
        </p:cxnSp>
        <p:cxnSp>
          <p:nvCxnSpPr>
            <p:cNvPr id="196" name="Straight Connector 195"/>
            <p:cNvCxnSpPr>
              <a:stCxn id="177" idx="2"/>
            </p:cNvCxnSpPr>
            <p:nvPr/>
          </p:nvCxnSpPr>
          <p:spPr>
            <a:xfrm>
              <a:off x="1072654" y="2448249"/>
              <a:ext cx="1818494" cy="163223"/>
            </a:xfrm>
            <a:prstGeom prst="line">
              <a:avLst/>
            </a:prstGeom>
            <a:noFill/>
            <a:ln w="9525" cap="flat" cmpd="sng" algn="ctr">
              <a:solidFill>
                <a:srgbClr val="000000"/>
              </a:solidFill>
              <a:prstDash val="solid"/>
              <a:headEnd type="none"/>
              <a:tailEnd type="none"/>
            </a:ln>
            <a:effectLst/>
          </p:spPr>
        </p:cxnSp>
      </p:grpSp>
      <p:sp>
        <p:nvSpPr>
          <p:cNvPr id="2" name="Title 1"/>
          <p:cNvSpPr>
            <a:spLocks noGrp="1"/>
          </p:cNvSpPr>
          <p:nvPr>
            <p:ph type="title"/>
          </p:nvPr>
        </p:nvSpPr>
        <p:spPr>
          <a:xfrm>
            <a:off x="0" y="152400"/>
            <a:ext cx="8999286" cy="838200"/>
          </a:xfrm>
        </p:spPr>
        <p:txBody>
          <a:bodyPr>
            <a:noAutofit/>
          </a:bodyPr>
          <a:lstStyle/>
          <a:p>
            <a:r>
              <a:rPr lang="en-GB" sz="2800" dirty="0"/>
              <a:t>Example: guarantee </a:t>
            </a:r>
            <a:r>
              <a:rPr lang="en-GB" sz="2800" dirty="0" smtClean="0"/>
              <a:t>aggregate bandwidth B for </a:t>
            </a:r>
            <a:r>
              <a:rPr lang="en-GB" sz="2800" dirty="0" smtClean="0">
                <a:solidFill>
                  <a:srgbClr val="FF0000"/>
                </a:solidFill>
              </a:rPr>
              <a:t>Red</a:t>
            </a:r>
            <a:r>
              <a:rPr lang="en-GB" sz="2800" dirty="0" smtClean="0"/>
              <a:t> tenant</a:t>
            </a:r>
            <a:endParaRPr lang="en-GB" sz="2800" dirty="0"/>
          </a:p>
        </p:txBody>
      </p:sp>
      <p:grpSp>
        <p:nvGrpSpPr>
          <p:cNvPr id="39" name="Group 38"/>
          <p:cNvGrpSpPr/>
          <p:nvPr/>
        </p:nvGrpSpPr>
        <p:grpSpPr>
          <a:xfrm>
            <a:off x="4260164" y="1074810"/>
            <a:ext cx="2255408" cy="3832938"/>
            <a:chOff x="4260164" y="806107"/>
            <a:chExt cx="2255408" cy="2874704"/>
          </a:xfrm>
        </p:grpSpPr>
        <p:grpSp>
          <p:nvGrpSpPr>
            <p:cNvPr id="323" name="Client-stack"/>
            <p:cNvGrpSpPr/>
            <p:nvPr/>
          </p:nvGrpSpPr>
          <p:grpSpPr>
            <a:xfrm>
              <a:off x="4260164" y="806107"/>
              <a:ext cx="2255407" cy="2874704"/>
              <a:chOff x="748236" y="1731072"/>
              <a:chExt cx="2255407" cy="2874704"/>
            </a:xfrm>
            <a:solidFill>
              <a:schemeClr val="bg1"/>
            </a:solidFill>
          </p:grpSpPr>
          <p:sp>
            <p:nvSpPr>
              <p:cNvPr id="332" name="TextBox 331"/>
              <p:cNvSpPr txBox="1"/>
              <p:nvPr/>
            </p:nvSpPr>
            <p:spPr>
              <a:xfrm>
                <a:off x="758224" y="1739825"/>
                <a:ext cx="1077132" cy="276999"/>
              </a:xfrm>
              <a:prstGeom prst="rect">
                <a:avLst/>
              </a:prstGeom>
              <a:grp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App</a:t>
                </a:r>
              </a:p>
            </p:txBody>
          </p:sp>
          <p:sp>
            <p:nvSpPr>
              <p:cNvPr id="333" name="TextBox 332"/>
              <p:cNvSpPr txBox="1"/>
              <p:nvPr/>
            </p:nvSpPr>
            <p:spPr>
              <a:xfrm>
                <a:off x="758224" y="2120697"/>
                <a:ext cx="1077132" cy="276999"/>
              </a:xfrm>
              <a:prstGeom prst="rect">
                <a:avLst/>
              </a:prstGeom>
              <a:no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OS</a:t>
                </a:r>
              </a:p>
            </p:txBody>
          </p:sp>
          <p:sp>
            <p:nvSpPr>
              <p:cNvPr id="334" name="TextBox 333"/>
              <p:cNvSpPr txBox="1"/>
              <p:nvPr/>
            </p:nvSpPr>
            <p:spPr>
              <a:xfrm>
                <a:off x="870044" y="3631453"/>
                <a:ext cx="2072629" cy="276999"/>
              </a:xfrm>
              <a:prstGeom prst="rect">
                <a:avLst/>
              </a:prstGeom>
              <a:grp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Hypervisor</a:t>
                </a:r>
              </a:p>
            </p:txBody>
          </p:sp>
          <p:sp>
            <p:nvSpPr>
              <p:cNvPr id="335" name="TextBox 334"/>
              <p:cNvSpPr txBox="1"/>
              <p:nvPr/>
            </p:nvSpPr>
            <p:spPr>
              <a:xfrm>
                <a:off x="749073" y="3124001"/>
                <a:ext cx="1086283" cy="207749"/>
              </a:xfrm>
              <a:prstGeom prst="rect">
                <a:avLst/>
              </a:prstGeom>
              <a:grpFill/>
              <a:ln>
                <a:solidFill>
                  <a:schemeClr val="tx1"/>
                </a:solidFill>
              </a:ln>
            </p:spPr>
            <p:txBody>
              <a:bodyPr wrap="square" lIns="0" tIns="0" rIns="0" bIns="0" rtlCol="0">
                <a:spAutoFit/>
              </a:bodyPr>
              <a:lstStyle/>
              <a:p>
                <a:pPr defTabSz="914400"/>
                <a:r>
                  <a:rPr lang="en-GB" dirty="0" smtClean="0">
                    <a:gradFill>
                      <a:gsLst>
                        <a:gs pos="2917">
                          <a:srgbClr val="1010A0"/>
                        </a:gs>
                        <a:gs pos="30000">
                          <a:srgbClr val="1010A0"/>
                        </a:gs>
                      </a:gsLst>
                      <a:lin ang="5400000" scaled="0"/>
                    </a:gradFill>
                    <a:latin typeface="Calibri"/>
                  </a:rPr>
                  <a:t>Caching</a:t>
                </a:r>
              </a:p>
            </p:txBody>
          </p:sp>
          <p:sp>
            <p:nvSpPr>
              <p:cNvPr id="336" name="TextBox 335"/>
              <p:cNvSpPr txBox="1"/>
              <p:nvPr/>
            </p:nvSpPr>
            <p:spPr>
              <a:xfrm>
                <a:off x="749074" y="3420231"/>
                <a:ext cx="1086282" cy="161583"/>
              </a:xfrm>
              <a:prstGeom prst="rect">
                <a:avLst/>
              </a:prstGeom>
              <a:grpFill/>
              <a:ln>
                <a:solidFill>
                  <a:schemeClr val="tx1"/>
                </a:solidFill>
              </a:ln>
            </p:spPr>
            <p:txBody>
              <a:bodyPr wrap="square" lIns="0" tIns="0" rIns="0" bIns="0" rtlCol="0">
                <a:spAutoFit/>
              </a:bodyPr>
              <a:lstStyle/>
              <a:p>
                <a:pPr defTabSz="914400"/>
                <a:r>
                  <a:rPr lang="en-GB" sz="1400" dirty="0" smtClean="0">
                    <a:gradFill>
                      <a:gsLst>
                        <a:gs pos="2917">
                          <a:srgbClr val="1010A0"/>
                        </a:gs>
                        <a:gs pos="30000">
                          <a:srgbClr val="1010A0"/>
                        </a:gs>
                      </a:gsLst>
                      <a:lin ang="5400000" scaled="0"/>
                    </a:gradFill>
                    <a:latin typeface="Calibri"/>
                  </a:rPr>
                  <a:t>Scheduling</a:t>
                </a:r>
              </a:p>
            </p:txBody>
          </p:sp>
          <p:sp>
            <p:nvSpPr>
              <p:cNvPr id="337" name="TextBox 336"/>
              <p:cNvSpPr txBox="1"/>
              <p:nvPr/>
            </p:nvSpPr>
            <p:spPr>
              <a:xfrm>
                <a:off x="880028" y="3970985"/>
                <a:ext cx="2062645" cy="276999"/>
              </a:xfrm>
              <a:prstGeom prst="rect">
                <a:avLst/>
              </a:prstGeom>
              <a:grp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IO Manager</a:t>
                </a:r>
              </a:p>
            </p:txBody>
          </p:sp>
          <p:sp>
            <p:nvSpPr>
              <p:cNvPr id="338" name="TextBox 337"/>
              <p:cNvSpPr txBox="1"/>
              <p:nvPr/>
            </p:nvSpPr>
            <p:spPr>
              <a:xfrm>
                <a:off x="879188" y="4328777"/>
                <a:ext cx="2063485" cy="276999"/>
              </a:xfrm>
              <a:prstGeom prst="rect">
                <a:avLst/>
              </a:prstGeom>
              <a:grp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Drivers</a:t>
                </a:r>
              </a:p>
            </p:txBody>
          </p:sp>
          <p:sp>
            <p:nvSpPr>
              <p:cNvPr id="339" name="TextBox 338"/>
              <p:cNvSpPr txBox="1"/>
              <p:nvPr/>
            </p:nvSpPr>
            <p:spPr>
              <a:xfrm>
                <a:off x="1916998" y="1731072"/>
                <a:ext cx="1086645" cy="276999"/>
              </a:xfrm>
              <a:prstGeom prst="rect">
                <a:avLst/>
              </a:prstGeom>
              <a:grp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App</a:t>
                </a:r>
              </a:p>
            </p:txBody>
          </p:sp>
          <p:sp>
            <p:nvSpPr>
              <p:cNvPr id="340" name="TextBox 339"/>
              <p:cNvSpPr txBox="1"/>
              <p:nvPr/>
            </p:nvSpPr>
            <p:spPr>
              <a:xfrm>
                <a:off x="1916997" y="2111944"/>
                <a:ext cx="1086645" cy="276999"/>
              </a:xfrm>
              <a:prstGeom prst="rect">
                <a:avLst/>
              </a:prstGeom>
              <a:no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OS</a:t>
                </a:r>
              </a:p>
            </p:txBody>
          </p:sp>
          <p:sp>
            <p:nvSpPr>
              <p:cNvPr id="341" name="TextBox 340"/>
              <p:cNvSpPr txBox="1"/>
              <p:nvPr/>
            </p:nvSpPr>
            <p:spPr>
              <a:xfrm>
                <a:off x="748236" y="2518429"/>
                <a:ext cx="1091033" cy="126958"/>
              </a:xfrm>
              <a:prstGeom prst="rect">
                <a:avLst/>
              </a:prstGeom>
              <a:grpFill/>
              <a:ln>
                <a:solidFill>
                  <a:schemeClr val="tx1"/>
                </a:solidFill>
              </a:ln>
            </p:spPr>
            <p:txBody>
              <a:bodyPr wrap="square" lIns="0" tIns="0" rIns="0" bIns="0" rtlCol="0">
                <a:spAutoFit/>
              </a:bodyPr>
              <a:lstStyle/>
              <a:p>
                <a:pPr defTabSz="914400"/>
                <a:r>
                  <a:rPr lang="en-GB" sz="1100" dirty="0" smtClean="0">
                    <a:gradFill>
                      <a:gsLst>
                        <a:gs pos="2917">
                          <a:srgbClr val="1010A0"/>
                        </a:gs>
                        <a:gs pos="30000">
                          <a:srgbClr val="1010A0"/>
                        </a:gs>
                      </a:gsLst>
                      <a:lin ang="5400000" scaled="0"/>
                    </a:gradFill>
                    <a:latin typeface="Calibri"/>
                  </a:rPr>
                  <a:t>Malware scan</a:t>
                </a:r>
              </a:p>
            </p:txBody>
          </p:sp>
        </p:grpSp>
        <p:sp>
          <p:nvSpPr>
            <p:cNvPr id="325" name="TextBox 324"/>
            <p:cNvSpPr txBox="1"/>
            <p:nvPr/>
          </p:nvSpPr>
          <p:spPr>
            <a:xfrm>
              <a:off x="4260165" y="1932395"/>
              <a:ext cx="1087119" cy="207749"/>
            </a:xfrm>
            <a:prstGeom prst="rect">
              <a:avLst/>
            </a:prstGeom>
            <a:solidFill>
              <a:schemeClr val="bg1"/>
            </a:solidFill>
            <a:ln>
              <a:solidFill>
                <a:schemeClr val="tx1"/>
              </a:solidFill>
            </a:ln>
          </p:spPr>
          <p:txBody>
            <a:bodyPr wrap="square" lIns="0" tIns="0" rIns="0" bIns="0" rtlCol="0">
              <a:spAutoFit/>
            </a:bodyPr>
            <a:lstStyle/>
            <a:p>
              <a:pPr defTabSz="914400"/>
              <a:r>
                <a:rPr lang="en-GB" dirty="0" smtClean="0">
                  <a:gradFill>
                    <a:gsLst>
                      <a:gs pos="2917">
                        <a:srgbClr val="1010A0"/>
                      </a:gs>
                      <a:gs pos="30000">
                        <a:srgbClr val="1010A0"/>
                      </a:gs>
                    </a:gsLst>
                    <a:lin ang="5400000" scaled="0"/>
                  </a:gradFill>
                  <a:latin typeface="Calibri"/>
                </a:rPr>
                <a:t>File system</a:t>
              </a:r>
            </a:p>
          </p:txBody>
        </p:sp>
        <p:sp>
          <p:nvSpPr>
            <p:cNvPr id="326" name="TextBox 325"/>
            <p:cNvSpPr txBox="1"/>
            <p:nvPr/>
          </p:nvSpPr>
          <p:spPr>
            <a:xfrm>
              <a:off x="4260165" y="1762891"/>
              <a:ext cx="1087120" cy="126958"/>
            </a:xfrm>
            <a:prstGeom prst="rect">
              <a:avLst/>
            </a:prstGeom>
            <a:solidFill>
              <a:schemeClr val="bg1"/>
            </a:solidFill>
            <a:ln>
              <a:solidFill>
                <a:schemeClr val="tx1"/>
              </a:solidFill>
            </a:ln>
          </p:spPr>
          <p:txBody>
            <a:bodyPr wrap="square" lIns="0" tIns="0" rIns="0" bIns="0" rtlCol="0">
              <a:spAutoFit/>
            </a:bodyPr>
            <a:lstStyle/>
            <a:p>
              <a:pPr algn="ctr" defTabSz="914400"/>
              <a:r>
                <a:rPr lang="en-GB" sz="1100" dirty="0" smtClean="0">
                  <a:gradFill>
                    <a:gsLst>
                      <a:gs pos="2917">
                        <a:srgbClr val="1010A0"/>
                      </a:gs>
                      <a:gs pos="30000">
                        <a:srgbClr val="1010A0"/>
                      </a:gs>
                    </a:gsLst>
                    <a:lin ang="5400000" scaled="0"/>
                  </a:gradFill>
                  <a:latin typeface="Calibri"/>
                </a:rPr>
                <a:t>…</a:t>
              </a:r>
            </a:p>
          </p:txBody>
        </p:sp>
        <p:sp>
          <p:nvSpPr>
            <p:cNvPr id="327" name="TextBox 326"/>
            <p:cNvSpPr txBox="1"/>
            <p:nvPr/>
          </p:nvSpPr>
          <p:spPr>
            <a:xfrm>
              <a:off x="5428927" y="1596929"/>
              <a:ext cx="1086644" cy="126958"/>
            </a:xfrm>
            <a:prstGeom prst="rect">
              <a:avLst/>
            </a:prstGeom>
            <a:solidFill>
              <a:schemeClr val="bg1"/>
            </a:solidFill>
            <a:ln>
              <a:solidFill>
                <a:schemeClr val="tx1"/>
              </a:solidFill>
            </a:ln>
          </p:spPr>
          <p:txBody>
            <a:bodyPr wrap="square" lIns="0" tIns="0" rIns="0" bIns="0" rtlCol="0">
              <a:spAutoFit/>
            </a:bodyPr>
            <a:lstStyle/>
            <a:p>
              <a:pPr defTabSz="914400"/>
              <a:r>
                <a:rPr lang="en-GB" sz="1100" dirty="0" smtClean="0">
                  <a:gradFill>
                    <a:gsLst>
                      <a:gs pos="2917">
                        <a:srgbClr val="1010A0"/>
                      </a:gs>
                      <a:gs pos="30000">
                        <a:srgbClr val="1010A0"/>
                      </a:gs>
                    </a:gsLst>
                    <a:lin ang="5400000" scaled="0"/>
                  </a:gradFill>
                  <a:latin typeface="Calibri"/>
                </a:rPr>
                <a:t>Compression</a:t>
              </a:r>
            </a:p>
          </p:txBody>
        </p:sp>
        <p:sp>
          <p:nvSpPr>
            <p:cNvPr id="328" name="TextBox 327"/>
            <p:cNvSpPr txBox="1"/>
            <p:nvPr/>
          </p:nvSpPr>
          <p:spPr>
            <a:xfrm>
              <a:off x="5428452" y="1936382"/>
              <a:ext cx="1087119" cy="207749"/>
            </a:xfrm>
            <a:prstGeom prst="rect">
              <a:avLst/>
            </a:prstGeom>
            <a:solidFill>
              <a:schemeClr val="bg1"/>
            </a:solidFill>
            <a:ln>
              <a:solidFill>
                <a:schemeClr val="tx1"/>
              </a:solidFill>
            </a:ln>
          </p:spPr>
          <p:txBody>
            <a:bodyPr wrap="square" lIns="0" tIns="0" rIns="0" bIns="0" rtlCol="0">
              <a:spAutoFit/>
            </a:bodyPr>
            <a:lstStyle/>
            <a:p>
              <a:pPr defTabSz="914400"/>
              <a:r>
                <a:rPr lang="en-GB" dirty="0" smtClean="0">
                  <a:gradFill>
                    <a:gsLst>
                      <a:gs pos="2917">
                        <a:srgbClr val="1010A0"/>
                      </a:gs>
                      <a:gs pos="30000">
                        <a:srgbClr val="1010A0"/>
                      </a:gs>
                    </a:gsLst>
                    <a:lin ang="5400000" scaled="0"/>
                  </a:gradFill>
                  <a:latin typeface="Calibri"/>
                </a:rPr>
                <a:t>File system</a:t>
              </a:r>
            </a:p>
          </p:txBody>
        </p:sp>
        <p:sp>
          <p:nvSpPr>
            <p:cNvPr id="329" name="TextBox 328"/>
            <p:cNvSpPr txBox="1"/>
            <p:nvPr/>
          </p:nvSpPr>
          <p:spPr>
            <a:xfrm>
              <a:off x="5428452" y="1766878"/>
              <a:ext cx="1087120" cy="126958"/>
            </a:xfrm>
            <a:prstGeom prst="rect">
              <a:avLst/>
            </a:prstGeom>
            <a:solidFill>
              <a:schemeClr val="bg1"/>
            </a:solidFill>
            <a:ln>
              <a:solidFill>
                <a:schemeClr val="tx1"/>
              </a:solidFill>
            </a:ln>
          </p:spPr>
          <p:txBody>
            <a:bodyPr wrap="square" lIns="0" tIns="0" rIns="0" bIns="0" rtlCol="0">
              <a:spAutoFit/>
            </a:bodyPr>
            <a:lstStyle/>
            <a:p>
              <a:pPr algn="ctr" defTabSz="914400"/>
              <a:r>
                <a:rPr lang="en-GB" sz="1100" dirty="0" smtClean="0">
                  <a:gradFill>
                    <a:gsLst>
                      <a:gs pos="2917">
                        <a:srgbClr val="1010A0"/>
                      </a:gs>
                      <a:gs pos="30000">
                        <a:srgbClr val="1010A0"/>
                      </a:gs>
                    </a:gsLst>
                    <a:lin ang="5400000" scaled="0"/>
                  </a:gradFill>
                  <a:latin typeface="Calibri"/>
                </a:rPr>
                <a:t>…</a:t>
              </a:r>
            </a:p>
          </p:txBody>
        </p:sp>
        <p:sp>
          <p:nvSpPr>
            <p:cNvPr id="330" name="TextBox 329"/>
            <p:cNvSpPr txBox="1"/>
            <p:nvPr/>
          </p:nvSpPr>
          <p:spPr>
            <a:xfrm>
              <a:off x="5429288" y="2223059"/>
              <a:ext cx="1086283" cy="207749"/>
            </a:xfrm>
            <a:prstGeom prst="rect">
              <a:avLst/>
            </a:prstGeom>
            <a:solidFill>
              <a:schemeClr val="bg1"/>
            </a:solidFill>
            <a:ln>
              <a:solidFill>
                <a:schemeClr val="tx1"/>
              </a:solidFill>
            </a:ln>
          </p:spPr>
          <p:txBody>
            <a:bodyPr wrap="square" lIns="0" tIns="0" rIns="0" bIns="0" rtlCol="0">
              <a:spAutoFit/>
            </a:bodyPr>
            <a:lstStyle/>
            <a:p>
              <a:pPr defTabSz="914400"/>
              <a:r>
                <a:rPr lang="en-GB" dirty="0" smtClean="0">
                  <a:gradFill>
                    <a:gsLst>
                      <a:gs pos="2917">
                        <a:srgbClr val="1010A0"/>
                      </a:gs>
                      <a:gs pos="30000">
                        <a:srgbClr val="1010A0"/>
                      </a:gs>
                    </a:gsLst>
                    <a:lin ang="5400000" scaled="0"/>
                  </a:gradFill>
                  <a:latin typeface="Calibri"/>
                </a:rPr>
                <a:t>Caching</a:t>
              </a:r>
            </a:p>
          </p:txBody>
        </p:sp>
        <p:sp>
          <p:nvSpPr>
            <p:cNvPr id="331" name="TextBox 330"/>
            <p:cNvSpPr txBox="1"/>
            <p:nvPr/>
          </p:nvSpPr>
          <p:spPr>
            <a:xfrm>
              <a:off x="5429289" y="2500058"/>
              <a:ext cx="1086282" cy="161583"/>
            </a:xfrm>
            <a:prstGeom prst="rect">
              <a:avLst/>
            </a:prstGeom>
            <a:solidFill>
              <a:schemeClr val="bg1"/>
            </a:solidFill>
            <a:ln>
              <a:solidFill>
                <a:schemeClr val="tx1"/>
              </a:solidFill>
            </a:ln>
          </p:spPr>
          <p:txBody>
            <a:bodyPr wrap="square" lIns="0" tIns="0" rIns="0" bIns="0" rtlCol="0">
              <a:spAutoFit/>
            </a:bodyPr>
            <a:lstStyle/>
            <a:p>
              <a:pPr defTabSz="914400"/>
              <a:r>
                <a:rPr lang="en-GB" sz="1400" dirty="0" smtClean="0">
                  <a:gradFill>
                    <a:gsLst>
                      <a:gs pos="2917">
                        <a:srgbClr val="1010A0"/>
                      </a:gs>
                      <a:gs pos="30000">
                        <a:srgbClr val="1010A0"/>
                      </a:gs>
                    </a:gsLst>
                    <a:lin ang="5400000" scaled="0"/>
                  </a:gradFill>
                  <a:latin typeface="Calibri"/>
                </a:rPr>
                <a:t>Scheduling</a:t>
              </a:r>
            </a:p>
          </p:txBody>
        </p:sp>
      </p:grpSp>
      <p:cxnSp>
        <p:nvCxnSpPr>
          <p:cNvPr id="342" name="Straight Connector 341"/>
          <p:cNvCxnSpPr/>
          <p:nvPr/>
        </p:nvCxnSpPr>
        <p:spPr>
          <a:xfrm flipH="1">
            <a:off x="3078369" y="1112512"/>
            <a:ext cx="1190405" cy="820149"/>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flipV="1">
            <a:off x="2996053" y="2733617"/>
            <a:ext cx="1305237" cy="869889"/>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H="1">
            <a:off x="3236233" y="2712943"/>
            <a:ext cx="3744555" cy="1736908"/>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flipV="1">
            <a:off x="3265539" y="6233437"/>
            <a:ext cx="3715251" cy="192489"/>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980792" y="2706857"/>
            <a:ext cx="2019343" cy="3627453"/>
            <a:chOff x="6980787" y="2030142"/>
            <a:chExt cx="2019343" cy="2720590"/>
          </a:xfrm>
        </p:grpSpPr>
        <p:sp>
          <p:nvSpPr>
            <p:cNvPr id="345" name="TextBox 344"/>
            <p:cNvSpPr txBox="1"/>
            <p:nvPr/>
          </p:nvSpPr>
          <p:spPr>
            <a:xfrm>
              <a:off x="6981631" y="2030142"/>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Storage server</a:t>
              </a:r>
            </a:p>
          </p:txBody>
        </p:sp>
        <p:sp>
          <p:nvSpPr>
            <p:cNvPr id="346" name="TextBox 345"/>
            <p:cNvSpPr txBox="1"/>
            <p:nvPr/>
          </p:nvSpPr>
          <p:spPr>
            <a:xfrm>
              <a:off x="6980788" y="3706081"/>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Caching</a:t>
              </a:r>
            </a:p>
          </p:txBody>
        </p:sp>
        <p:sp>
          <p:nvSpPr>
            <p:cNvPr id="347" name="TextBox 346"/>
            <p:cNvSpPr txBox="1"/>
            <p:nvPr/>
          </p:nvSpPr>
          <p:spPr>
            <a:xfrm>
              <a:off x="6980787" y="4083553"/>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Scheduling</a:t>
              </a:r>
            </a:p>
          </p:txBody>
        </p:sp>
        <p:sp>
          <p:nvSpPr>
            <p:cNvPr id="348" name="TextBox 347"/>
            <p:cNvSpPr txBox="1"/>
            <p:nvPr/>
          </p:nvSpPr>
          <p:spPr>
            <a:xfrm>
              <a:off x="6980787" y="4444744"/>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Drivers</a:t>
              </a:r>
            </a:p>
          </p:txBody>
        </p:sp>
        <p:sp>
          <p:nvSpPr>
            <p:cNvPr id="349" name="TextBox 348"/>
            <p:cNvSpPr txBox="1"/>
            <p:nvPr/>
          </p:nvSpPr>
          <p:spPr>
            <a:xfrm>
              <a:off x="6981631" y="2415058"/>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File system</a:t>
              </a:r>
            </a:p>
          </p:txBody>
        </p:sp>
        <p:sp>
          <p:nvSpPr>
            <p:cNvPr id="350" name="TextBox 349"/>
            <p:cNvSpPr txBox="1"/>
            <p:nvPr/>
          </p:nvSpPr>
          <p:spPr>
            <a:xfrm>
              <a:off x="6980788" y="2792182"/>
              <a:ext cx="2018499" cy="276999"/>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Deduplication</a:t>
              </a:r>
            </a:p>
          </p:txBody>
        </p:sp>
        <p:sp>
          <p:nvSpPr>
            <p:cNvPr id="355" name="TextBox 354"/>
            <p:cNvSpPr txBox="1"/>
            <p:nvPr/>
          </p:nvSpPr>
          <p:spPr>
            <a:xfrm rot="16200000">
              <a:off x="7670618" y="3243849"/>
              <a:ext cx="345310" cy="461665"/>
            </a:xfrm>
            <a:prstGeom prst="rect">
              <a:avLst/>
            </a:prstGeom>
            <a:solidFill>
              <a:schemeClr val="bg1"/>
            </a:solidFill>
          </p:spPr>
          <p:txBody>
            <a:bodyPr wrap="square" rtlCol="0">
              <a:spAutoFit/>
            </a:bodyPr>
            <a:lstStyle/>
            <a:p>
              <a:pPr defTabSz="914400"/>
              <a:r>
                <a:rPr lang="en-GB" sz="2400" dirty="0" smtClean="0">
                  <a:solidFill>
                    <a:srgbClr val="1010A0"/>
                  </a:solidFill>
                  <a:latin typeface="Calibri"/>
                </a:rPr>
                <a:t>…</a:t>
              </a:r>
              <a:endParaRPr lang="en-GB" sz="2400" dirty="0">
                <a:solidFill>
                  <a:srgbClr val="1010A0"/>
                </a:solidFill>
                <a:latin typeface="Calibri"/>
              </a:endParaRPr>
            </a:p>
          </p:txBody>
        </p:sp>
        <p:sp>
          <p:nvSpPr>
            <p:cNvPr id="358" name="Can 357"/>
            <p:cNvSpPr/>
            <p:nvPr/>
          </p:nvSpPr>
          <p:spPr>
            <a:xfrm>
              <a:off x="8586841" y="4489228"/>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359" name="Can 358"/>
            <p:cNvSpPr/>
            <p:nvPr/>
          </p:nvSpPr>
          <p:spPr>
            <a:xfrm>
              <a:off x="8166590" y="4489228"/>
              <a:ext cx="282027" cy="261504"/>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grpSp>
      <p:sp>
        <p:nvSpPr>
          <p:cNvPr id="5" name="Slide Number Placeholder 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5</a:t>
            </a:fld>
            <a:endParaRPr lang="en-US" dirty="0">
              <a:solidFill>
                <a:srgbClr val="1010A0">
                  <a:tint val="75000"/>
                </a:srgbClr>
              </a:solidFill>
              <a:latin typeface="Calibri"/>
            </a:endParaRPr>
          </a:p>
        </p:txBody>
      </p:sp>
      <p:sp>
        <p:nvSpPr>
          <p:cNvPr id="74" name="final-punch"/>
          <p:cNvSpPr/>
          <p:nvPr/>
        </p:nvSpPr>
        <p:spPr>
          <a:xfrm>
            <a:off x="241282" y="5055594"/>
            <a:ext cx="8656416" cy="1634490"/>
          </a:xfrm>
          <a:prstGeom prst="round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91440" rIns="91440" bIns="91440" rtlCol="0" anchor="ctr">
            <a:spAutoFit/>
          </a:bodyPr>
          <a:lstStyle/>
          <a:p>
            <a:pPr algn="ctr" defTabSz="914400"/>
            <a:r>
              <a:rPr lang="en-GB" sz="2800" dirty="0" smtClean="0">
                <a:solidFill>
                  <a:srgbClr val="000000"/>
                </a:solidFill>
                <a:latin typeface="Calibri"/>
              </a:rPr>
              <a:t>Deep IO path with 18+ different layers that are configured and operate independently and do not understand SLAs</a:t>
            </a:r>
            <a:endParaRPr lang="en-GB" sz="2800" u="sng" dirty="0" smtClean="0">
              <a:solidFill>
                <a:srgbClr val="000000"/>
              </a:solidFill>
              <a:latin typeface="Calibri"/>
            </a:endParaRPr>
          </a:p>
        </p:txBody>
      </p:sp>
      <p:sp>
        <p:nvSpPr>
          <p:cNvPr id="3" name="Rectangle 2"/>
          <p:cNvSpPr/>
          <p:nvPr/>
        </p:nvSpPr>
        <p:spPr>
          <a:xfrm>
            <a:off x="4253464" y="1112513"/>
            <a:ext cx="1093825" cy="2496139"/>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93" name="Rectangle 92"/>
          <p:cNvSpPr/>
          <p:nvPr/>
        </p:nvSpPr>
        <p:spPr>
          <a:xfrm>
            <a:off x="5424544" y="1099465"/>
            <a:ext cx="1084329" cy="249613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cxnSp>
        <p:nvCxnSpPr>
          <p:cNvPr id="94" name="Straight Connector 93"/>
          <p:cNvCxnSpPr/>
          <p:nvPr/>
        </p:nvCxnSpPr>
        <p:spPr>
          <a:xfrm flipH="1" flipV="1">
            <a:off x="3410718" y="3164965"/>
            <a:ext cx="980398" cy="1839808"/>
          </a:xfrm>
          <a:prstGeom prst="line">
            <a:avLst/>
          </a:prstGeom>
          <a:ln w="12700">
            <a:solidFill>
              <a:srgbClr val="000000"/>
            </a:solidFill>
            <a:prstDash val="lgDash"/>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r>
              <a:rPr lang="en-US" dirty="0"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Tree>
    <p:custDataLst>
      <p:tags r:id="rId1"/>
    </p:custDataLst>
    <p:extLst>
      <p:ext uri="{BB962C8B-B14F-4D97-AF65-F5344CB8AC3E}">
        <p14:creationId xmlns:p14="http://schemas.microsoft.com/office/powerpoint/2010/main" val="3217889894"/>
      </p:ext>
    </p:extLst>
  </p:cSld>
  <p:clrMapOvr>
    <a:masterClrMapping/>
  </p:clrMapOvr>
  <mc:AlternateContent xmlns:mc="http://schemas.openxmlformats.org/markup-compatibility/2006" xmlns:p14="http://schemas.microsoft.com/office/powerpoint/2010/main">
    <mc:Choice Requires="p14">
      <p:transition spd="slow" p14:dur="2000" advTm="108628"/>
    </mc:Choice>
    <mc:Fallback xmlns="">
      <p:transition spd="slow" advTm="10862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Challenges in enforcing end-to-end SLAs</a:t>
            </a:r>
            <a:endParaRPr lang="en-GB" dirty="0"/>
          </a:p>
        </p:txBody>
      </p:sp>
      <p:sp>
        <p:nvSpPr>
          <p:cNvPr id="3" name="Content Placeholder 2"/>
          <p:cNvSpPr>
            <a:spLocks noGrp="1"/>
          </p:cNvSpPr>
          <p:nvPr>
            <p:ph idx="1"/>
          </p:nvPr>
        </p:nvSpPr>
        <p:spPr>
          <a:xfrm>
            <a:off x="457200" y="1066800"/>
            <a:ext cx="8382000" cy="5410200"/>
          </a:xfrm>
        </p:spPr>
        <p:txBody>
          <a:bodyPr>
            <a:normAutofit/>
          </a:bodyPr>
          <a:lstStyle/>
          <a:p>
            <a:pPr marL="0" lvl="0" indent="0"/>
            <a:endParaRPr lang="en-GB" dirty="0" smtClean="0">
              <a:solidFill>
                <a:srgbClr val="000000"/>
              </a:solidFill>
            </a:endParaRPr>
          </a:p>
          <a:p>
            <a:pPr marL="457200" lvl="0" indent="-457200">
              <a:buFont typeface="Arial" panose="020B0604020202020204" pitchFamily="34" charset="0"/>
              <a:buChar char="•"/>
            </a:pPr>
            <a:r>
              <a:rPr lang="en-GB" dirty="0" smtClean="0">
                <a:solidFill>
                  <a:srgbClr val="000000"/>
                </a:solidFill>
              </a:rPr>
              <a:t>No storage control plane </a:t>
            </a:r>
          </a:p>
          <a:p>
            <a:pPr marL="457200" lvl="0" indent="-457200">
              <a:buFont typeface="Arial" panose="020B0604020202020204" pitchFamily="34" charset="0"/>
              <a:buChar char="•"/>
            </a:pPr>
            <a:r>
              <a:rPr lang="en-GB" dirty="0" smtClean="0">
                <a:solidFill>
                  <a:srgbClr val="000000"/>
                </a:solidFill>
              </a:rPr>
              <a:t>No enforcing mechanism along storage data plane</a:t>
            </a:r>
          </a:p>
          <a:p>
            <a:pPr marL="457200" lvl="0" indent="-457200">
              <a:buFont typeface="Arial" panose="020B0604020202020204" pitchFamily="34" charset="0"/>
              <a:buChar char="•"/>
            </a:pPr>
            <a:r>
              <a:rPr lang="en-GB" dirty="0" smtClean="0">
                <a:solidFill>
                  <a:srgbClr val="000000"/>
                </a:solidFill>
              </a:rPr>
              <a:t>Aggregate performance SLAs</a:t>
            </a:r>
          </a:p>
          <a:p>
            <a:pPr marL="60325" lvl="1" indent="0">
              <a:buNone/>
            </a:pPr>
            <a:r>
              <a:rPr lang="en-GB" dirty="0">
                <a:solidFill>
                  <a:srgbClr val="000000"/>
                </a:solidFill>
              </a:rPr>
              <a:t> </a:t>
            </a:r>
            <a:r>
              <a:rPr lang="en-GB" dirty="0" smtClean="0">
                <a:solidFill>
                  <a:srgbClr val="000000"/>
                </a:solidFill>
              </a:rPr>
              <a:t>      - </a:t>
            </a:r>
            <a:r>
              <a:rPr lang="en-GB" dirty="0">
                <a:solidFill>
                  <a:srgbClr val="000000"/>
                </a:solidFill>
              </a:rPr>
              <a:t>A</a:t>
            </a:r>
            <a:r>
              <a:rPr lang="en-GB" dirty="0" smtClean="0">
                <a:solidFill>
                  <a:srgbClr val="000000"/>
                </a:solidFill>
              </a:rPr>
              <a:t>cross VMs, files and storage operations</a:t>
            </a:r>
          </a:p>
          <a:p>
            <a:pPr marL="457200" lvl="0" indent="-457200">
              <a:buFont typeface="Arial" panose="020B0604020202020204" pitchFamily="34" charset="0"/>
              <a:buChar char="•"/>
            </a:pPr>
            <a:r>
              <a:rPr lang="en-GB" dirty="0" smtClean="0">
                <a:solidFill>
                  <a:srgbClr val="000000"/>
                </a:solidFill>
              </a:rPr>
              <a:t>Want non-performance SLAs: control </a:t>
            </a:r>
            <a:r>
              <a:rPr lang="en-GB" dirty="0">
                <a:solidFill>
                  <a:srgbClr val="000000"/>
                </a:solidFill>
              </a:rPr>
              <a:t>over </a:t>
            </a:r>
            <a:r>
              <a:rPr lang="en-GB" dirty="0" smtClean="0">
                <a:solidFill>
                  <a:srgbClr val="000000"/>
                </a:solidFill>
              </a:rPr>
              <a:t>IOs</a:t>
            </a:r>
            <a:r>
              <a:rPr lang="en-GB" dirty="0">
                <a:solidFill>
                  <a:srgbClr val="000000"/>
                </a:solidFill>
              </a:rPr>
              <a:t>’ path</a:t>
            </a:r>
          </a:p>
          <a:p>
            <a:pPr marL="457200" lvl="0" indent="-457200">
              <a:buFont typeface="Arial" panose="020B0604020202020204" pitchFamily="34" charset="0"/>
              <a:buChar char="•"/>
            </a:pPr>
            <a:r>
              <a:rPr lang="en-GB" dirty="0" smtClean="0">
                <a:solidFill>
                  <a:srgbClr val="000000"/>
                </a:solidFill>
              </a:rPr>
              <a:t>Want to support unmodified applications and VMs</a:t>
            </a:r>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6</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743200" y="6324600"/>
            <a:ext cx="34290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8"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1849026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rot="16200000">
            <a:off x="7389796" y="4215301"/>
            <a:ext cx="460413" cy="369332"/>
          </a:xfrm>
          <a:prstGeom prst="rect">
            <a:avLst/>
          </a:prstGeom>
          <a:solidFill>
            <a:schemeClr val="bg1"/>
          </a:solidFill>
        </p:spPr>
        <p:txBody>
          <a:bodyPr wrap="square" rtlCol="0">
            <a:spAutoFit/>
          </a:bodyPr>
          <a:lstStyle/>
          <a:p>
            <a:pPr defTabSz="914400"/>
            <a:r>
              <a:rPr lang="en-GB" dirty="0" smtClean="0">
                <a:solidFill>
                  <a:srgbClr val="1010A0"/>
                </a:solidFill>
                <a:latin typeface="Calibri"/>
              </a:rPr>
              <a:t>…</a:t>
            </a:r>
            <a:endParaRPr lang="en-GB" dirty="0">
              <a:solidFill>
                <a:srgbClr val="1010A0"/>
              </a:solidFill>
              <a:latin typeface="Calibri"/>
            </a:endParaRPr>
          </a:p>
        </p:txBody>
      </p:sp>
      <p:sp>
        <p:nvSpPr>
          <p:cNvPr id="2" name="Title 1"/>
          <p:cNvSpPr>
            <a:spLocks noGrp="1"/>
          </p:cNvSpPr>
          <p:nvPr>
            <p:ph type="title"/>
          </p:nvPr>
        </p:nvSpPr>
        <p:spPr/>
        <p:txBody>
          <a:bodyPr>
            <a:normAutofit/>
          </a:bodyPr>
          <a:lstStyle/>
          <a:p>
            <a:r>
              <a:rPr lang="en-GB" dirty="0" smtClean="0"/>
              <a:t>IOFlow architecture</a:t>
            </a:r>
            <a:endParaRPr lang="en-GB" dirty="0"/>
          </a:p>
        </p:txBody>
      </p:sp>
      <p:sp>
        <p:nvSpPr>
          <p:cNvPr id="7" name="TextBox 6"/>
          <p:cNvSpPr txBox="1"/>
          <p:nvPr/>
        </p:nvSpPr>
        <p:spPr>
          <a:xfrm>
            <a:off x="758224" y="2319767"/>
            <a:ext cx="931254"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solidFill>
                  <a:srgbClr val="1010A0">
                    <a:lumMod val="50000"/>
                  </a:srgbClr>
                </a:solidFill>
                <a:latin typeface="Calibri"/>
              </a:rPr>
              <a:t>App</a:t>
            </a:r>
          </a:p>
        </p:txBody>
      </p:sp>
      <p:sp>
        <p:nvSpPr>
          <p:cNvPr id="8" name="TextBox 7"/>
          <p:cNvSpPr txBox="1"/>
          <p:nvPr/>
        </p:nvSpPr>
        <p:spPr>
          <a:xfrm>
            <a:off x="758228" y="2827596"/>
            <a:ext cx="931255" cy="369332"/>
          </a:xfrm>
          <a:prstGeom prst="rect">
            <a:avLst/>
          </a:prstGeom>
          <a:no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OS</a:t>
            </a:r>
          </a:p>
        </p:txBody>
      </p:sp>
      <p:sp>
        <p:nvSpPr>
          <p:cNvPr id="9" name="TextBox 8"/>
          <p:cNvSpPr txBox="1"/>
          <p:nvPr/>
        </p:nvSpPr>
        <p:spPr>
          <a:xfrm>
            <a:off x="757385" y="4273891"/>
            <a:ext cx="1918813"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Hypervisor</a:t>
            </a:r>
          </a:p>
        </p:txBody>
      </p:sp>
      <p:sp>
        <p:nvSpPr>
          <p:cNvPr id="10" name="TextBox 9"/>
          <p:cNvSpPr txBox="1"/>
          <p:nvPr/>
        </p:nvSpPr>
        <p:spPr>
          <a:xfrm>
            <a:off x="758225" y="3540946"/>
            <a:ext cx="931259" cy="246221"/>
          </a:xfrm>
          <a:prstGeom prst="rect">
            <a:avLst/>
          </a:prstGeom>
          <a:solidFill>
            <a:schemeClr val="bg1"/>
          </a:solidFill>
          <a:ln>
            <a:solidFill>
              <a:schemeClr val="tx1"/>
            </a:solidFill>
          </a:ln>
        </p:spPr>
        <p:txBody>
          <a:bodyPr wrap="square" lIns="0" tIns="0" rIns="0" bIns="0" rtlCol="0">
            <a:spAutoFit/>
          </a:bodyPr>
          <a:lstStyle/>
          <a:p>
            <a:pPr defTabSz="914400"/>
            <a:r>
              <a:rPr lang="en-GB" sz="1600" dirty="0" smtClean="0">
                <a:gradFill>
                  <a:gsLst>
                    <a:gs pos="2917">
                      <a:srgbClr val="1010A0"/>
                    </a:gs>
                    <a:gs pos="30000">
                      <a:srgbClr val="1010A0"/>
                    </a:gs>
                  </a:gsLst>
                  <a:lin ang="5400000" scaled="0"/>
                </a:gradFill>
                <a:latin typeface="Calibri"/>
              </a:rPr>
              <a:t>File system</a:t>
            </a:r>
          </a:p>
        </p:txBody>
      </p:sp>
      <p:sp>
        <p:nvSpPr>
          <p:cNvPr id="11" name="TextBox 10"/>
          <p:cNvSpPr txBox="1"/>
          <p:nvPr/>
        </p:nvSpPr>
        <p:spPr>
          <a:xfrm>
            <a:off x="758221" y="3935919"/>
            <a:ext cx="930415" cy="246221"/>
          </a:xfrm>
          <a:prstGeom prst="rect">
            <a:avLst/>
          </a:prstGeom>
          <a:solidFill>
            <a:schemeClr val="bg1"/>
          </a:solidFill>
          <a:ln>
            <a:solidFill>
              <a:schemeClr val="tx1"/>
            </a:solidFill>
          </a:ln>
        </p:spPr>
        <p:txBody>
          <a:bodyPr wrap="square" lIns="0" tIns="0" rIns="0" bIns="0" rtlCol="0">
            <a:spAutoFit/>
          </a:bodyPr>
          <a:lstStyle/>
          <a:p>
            <a:pPr defTabSz="914400"/>
            <a:r>
              <a:rPr lang="en-GB" sz="1600" dirty="0" smtClean="0">
                <a:gradFill>
                  <a:gsLst>
                    <a:gs pos="2917">
                      <a:srgbClr val="1010A0"/>
                    </a:gs>
                    <a:gs pos="30000">
                      <a:srgbClr val="1010A0"/>
                    </a:gs>
                  </a:gsLst>
                  <a:lin ang="5400000" scaled="0"/>
                </a:gradFill>
                <a:latin typeface="Calibri"/>
              </a:rPr>
              <a:t>Scheduling</a:t>
            </a:r>
          </a:p>
        </p:txBody>
      </p:sp>
      <p:sp>
        <p:nvSpPr>
          <p:cNvPr id="12" name="TextBox 11"/>
          <p:cNvSpPr txBox="1"/>
          <p:nvPr/>
        </p:nvSpPr>
        <p:spPr>
          <a:xfrm>
            <a:off x="758225" y="4786817"/>
            <a:ext cx="1918813"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IO Manager</a:t>
            </a:r>
          </a:p>
        </p:txBody>
      </p:sp>
      <p:sp>
        <p:nvSpPr>
          <p:cNvPr id="13" name="TextBox 12"/>
          <p:cNvSpPr txBox="1"/>
          <p:nvPr/>
        </p:nvSpPr>
        <p:spPr>
          <a:xfrm>
            <a:off x="758225" y="5294647"/>
            <a:ext cx="1918813"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Drivers</a:t>
            </a:r>
          </a:p>
        </p:txBody>
      </p:sp>
      <p:sp>
        <p:nvSpPr>
          <p:cNvPr id="20" name="TextBox 19"/>
          <p:cNvSpPr txBox="1"/>
          <p:nvPr/>
        </p:nvSpPr>
        <p:spPr>
          <a:xfrm>
            <a:off x="6640242" y="2622797"/>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Storage server</a:t>
            </a:r>
          </a:p>
        </p:txBody>
      </p:sp>
      <p:sp>
        <p:nvSpPr>
          <p:cNvPr id="21" name="TextBox 20"/>
          <p:cNvSpPr txBox="1"/>
          <p:nvPr/>
        </p:nvSpPr>
        <p:spPr>
          <a:xfrm>
            <a:off x="6639399" y="4585213"/>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Caching</a:t>
            </a:r>
          </a:p>
        </p:txBody>
      </p:sp>
      <p:sp>
        <p:nvSpPr>
          <p:cNvPr id="22" name="TextBox 21"/>
          <p:cNvSpPr txBox="1"/>
          <p:nvPr/>
        </p:nvSpPr>
        <p:spPr>
          <a:xfrm>
            <a:off x="6639398" y="5088509"/>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Scheduling</a:t>
            </a:r>
          </a:p>
        </p:txBody>
      </p:sp>
      <p:sp>
        <p:nvSpPr>
          <p:cNvPr id="23" name="TextBox 22"/>
          <p:cNvSpPr txBox="1"/>
          <p:nvPr/>
        </p:nvSpPr>
        <p:spPr>
          <a:xfrm>
            <a:off x="6639398" y="5570099"/>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Drivers</a:t>
            </a:r>
          </a:p>
        </p:txBody>
      </p:sp>
      <p:sp>
        <p:nvSpPr>
          <p:cNvPr id="24" name="TextBox 23"/>
          <p:cNvSpPr txBox="1"/>
          <p:nvPr/>
        </p:nvSpPr>
        <p:spPr>
          <a:xfrm>
            <a:off x="6640242" y="3136019"/>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File system</a:t>
            </a:r>
          </a:p>
        </p:txBody>
      </p:sp>
      <p:sp>
        <p:nvSpPr>
          <p:cNvPr id="25" name="TextBox 24"/>
          <p:cNvSpPr txBox="1"/>
          <p:nvPr/>
        </p:nvSpPr>
        <p:spPr>
          <a:xfrm>
            <a:off x="6639399" y="3638849"/>
            <a:ext cx="2018499"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gradFill>
                  <a:gsLst>
                    <a:gs pos="2917">
                      <a:srgbClr val="1010A0"/>
                    </a:gs>
                    <a:gs pos="30000">
                      <a:srgbClr val="1010A0"/>
                    </a:gs>
                  </a:gsLst>
                  <a:lin ang="5400000" scaled="0"/>
                </a:gradFill>
                <a:latin typeface="Calibri"/>
              </a:rPr>
              <a:t>Deduplication</a:t>
            </a:r>
          </a:p>
        </p:txBody>
      </p:sp>
      <p:sp>
        <p:nvSpPr>
          <p:cNvPr id="29" name="TextBox 28"/>
          <p:cNvSpPr txBox="1"/>
          <p:nvPr/>
        </p:nvSpPr>
        <p:spPr>
          <a:xfrm>
            <a:off x="1752600" y="2321756"/>
            <a:ext cx="923594" cy="369332"/>
          </a:xfrm>
          <a:prstGeom prst="rect">
            <a:avLst/>
          </a:prstGeom>
          <a:solidFill>
            <a:schemeClr val="bg1"/>
          </a:solidFill>
          <a:ln>
            <a:solidFill>
              <a:schemeClr val="tx1"/>
            </a:solidFill>
          </a:ln>
        </p:spPr>
        <p:txBody>
          <a:bodyPr wrap="square" lIns="0" tIns="0" rIns="0" bIns="0" rtlCol="0">
            <a:spAutoFit/>
          </a:bodyPr>
          <a:lstStyle/>
          <a:p>
            <a:pPr defTabSz="914400"/>
            <a:r>
              <a:rPr lang="en-GB" sz="2400" dirty="0" smtClean="0">
                <a:solidFill>
                  <a:srgbClr val="1010A0">
                    <a:lumMod val="50000"/>
                  </a:srgbClr>
                </a:solidFill>
                <a:latin typeface="Calibri"/>
              </a:rPr>
              <a:t>App</a:t>
            </a:r>
          </a:p>
        </p:txBody>
      </p:sp>
      <p:sp>
        <p:nvSpPr>
          <p:cNvPr id="30" name="TextBox 29"/>
          <p:cNvSpPr txBox="1"/>
          <p:nvPr/>
        </p:nvSpPr>
        <p:spPr>
          <a:xfrm>
            <a:off x="1744956" y="2829585"/>
            <a:ext cx="931238" cy="369332"/>
          </a:xfrm>
          <a:prstGeom prst="rect">
            <a:avLst/>
          </a:prstGeom>
          <a:noFill/>
          <a:ln>
            <a:solidFill>
              <a:schemeClr val="tx1"/>
            </a:solidFill>
          </a:ln>
        </p:spPr>
        <p:txBody>
          <a:bodyPr wrap="square" lIns="0" tIns="0" rIns="0" bIns="0" rtlCol="0">
            <a:spAutoFit/>
          </a:bodyPr>
          <a:lstStyle/>
          <a:p>
            <a:pPr defTabSz="914400"/>
            <a:r>
              <a:rPr lang="en-GB" sz="2400" dirty="0" smtClean="0">
                <a:solidFill>
                  <a:srgbClr val="1010A0"/>
                </a:solidFill>
                <a:latin typeface="Calibri"/>
              </a:rPr>
              <a:t>OS</a:t>
            </a:r>
          </a:p>
        </p:txBody>
      </p:sp>
      <p:sp>
        <p:nvSpPr>
          <p:cNvPr id="31" name="TextBox 30"/>
          <p:cNvSpPr txBox="1"/>
          <p:nvPr/>
        </p:nvSpPr>
        <p:spPr>
          <a:xfrm>
            <a:off x="757385" y="3329720"/>
            <a:ext cx="932099" cy="169277"/>
          </a:xfrm>
          <a:prstGeom prst="rect">
            <a:avLst/>
          </a:prstGeom>
          <a:solidFill>
            <a:schemeClr val="bg1"/>
          </a:solidFill>
          <a:ln>
            <a:solidFill>
              <a:schemeClr val="tx1"/>
            </a:solidFill>
          </a:ln>
        </p:spPr>
        <p:txBody>
          <a:bodyPr wrap="square" lIns="0" tIns="0" rIns="0" bIns="0" rtlCol="0">
            <a:spAutoFit/>
          </a:bodyPr>
          <a:lstStyle/>
          <a:p>
            <a:pPr defTabSz="914400"/>
            <a:r>
              <a:rPr lang="en-GB" sz="1100" dirty="0" smtClean="0">
                <a:gradFill>
                  <a:gsLst>
                    <a:gs pos="2917">
                      <a:srgbClr val="1010A0"/>
                    </a:gs>
                    <a:gs pos="30000">
                      <a:srgbClr val="1010A0"/>
                    </a:gs>
                  </a:gsLst>
                  <a:lin ang="5400000" scaled="0"/>
                </a:gradFill>
                <a:latin typeface="Calibri"/>
              </a:rPr>
              <a:t>Malware scan</a:t>
            </a:r>
          </a:p>
        </p:txBody>
      </p:sp>
      <p:sp>
        <p:nvSpPr>
          <p:cNvPr id="32" name="TextBox 31"/>
          <p:cNvSpPr txBox="1"/>
          <p:nvPr/>
        </p:nvSpPr>
        <p:spPr>
          <a:xfrm>
            <a:off x="1752600" y="3535471"/>
            <a:ext cx="931258" cy="246221"/>
          </a:xfrm>
          <a:prstGeom prst="rect">
            <a:avLst/>
          </a:prstGeom>
          <a:solidFill>
            <a:schemeClr val="bg1"/>
          </a:solidFill>
          <a:ln>
            <a:solidFill>
              <a:schemeClr val="tx1"/>
            </a:solidFill>
          </a:ln>
        </p:spPr>
        <p:txBody>
          <a:bodyPr wrap="square" lIns="0" tIns="0" rIns="0" bIns="0" rtlCol="0">
            <a:spAutoFit/>
          </a:bodyPr>
          <a:lstStyle/>
          <a:p>
            <a:pPr defTabSz="914400"/>
            <a:r>
              <a:rPr lang="en-GB" sz="1600" dirty="0" smtClean="0">
                <a:gradFill>
                  <a:gsLst>
                    <a:gs pos="2917">
                      <a:srgbClr val="1010A0"/>
                    </a:gs>
                    <a:gs pos="30000">
                      <a:srgbClr val="1010A0"/>
                    </a:gs>
                  </a:gsLst>
                  <a:lin ang="5400000" scaled="0"/>
                </a:gradFill>
                <a:latin typeface="Calibri"/>
              </a:rPr>
              <a:t>File system</a:t>
            </a:r>
          </a:p>
        </p:txBody>
      </p:sp>
      <p:sp>
        <p:nvSpPr>
          <p:cNvPr id="33" name="TextBox 32"/>
          <p:cNvSpPr txBox="1"/>
          <p:nvPr/>
        </p:nvSpPr>
        <p:spPr>
          <a:xfrm>
            <a:off x="1752600" y="3962397"/>
            <a:ext cx="923596" cy="246221"/>
          </a:xfrm>
          <a:prstGeom prst="rect">
            <a:avLst/>
          </a:prstGeom>
          <a:solidFill>
            <a:schemeClr val="bg1"/>
          </a:solidFill>
          <a:ln>
            <a:solidFill>
              <a:schemeClr val="tx1"/>
            </a:solidFill>
          </a:ln>
        </p:spPr>
        <p:txBody>
          <a:bodyPr wrap="square" lIns="0" tIns="0" rIns="0" bIns="0" rtlCol="0">
            <a:spAutoFit/>
          </a:bodyPr>
          <a:lstStyle/>
          <a:p>
            <a:pPr defTabSz="914400"/>
            <a:r>
              <a:rPr lang="en-GB" sz="1600" dirty="0" smtClean="0">
                <a:gradFill>
                  <a:gsLst>
                    <a:gs pos="2917">
                      <a:srgbClr val="1010A0"/>
                    </a:gs>
                    <a:gs pos="30000">
                      <a:srgbClr val="1010A0"/>
                    </a:gs>
                  </a:gsLst>
                  <a:lin ang="5400000" scaled="0"/>
                </a:gradFill>
                <a:latin typeface="Calibri"/>
              </a:rPr>
              <a:t>Scheduling</a:t>
            </a:r>
          </a:p>
        </p:txBody>
      </p:sp>
      <p:sp>
        <p:nvSpPr>
          <p:cNvPr id="34" name="TextBox 33"/>
          <p:cNvSpPr txBox="1"/>
          <p:nvPr/>
        </p:nvSpPr>
        <p:spPr>
          <a:xfrm>
            <a:off x="1752604" y="3336243"/>
            <a:ext cx="923597" cy="169277"/>
          </a:xfrm>
          <a:prstGeom prst="rect">
            <a:avLst/>
          </a:prstGeom>
          <a:solidFill>
            <a:schemeClr val="bg1"/>
          </a:solidFill>
          <a:ln>
            <a:solidFill>
              <a:schemeClr val="tx1"/>
            </a:solidFill>
          </a:ln>
        </p:spPr>
        <p:txBody>
          <a:bodyPr wrap="square" lIns="0" tIns="0" rIns="0" bIns="0" rtlCol="0">
            <a:spAutoFit/>
          </a:bodyPr>
          <a:lstStyle/>
          <a:p>
            <a:pPr defTabSz="914400"/>
            <a:r>
              <a:rPr lang="en-GB" sz="1100" dirty="0" smtClean="0">
                <a:gradFill>
                  <a:gsLst>
                    <a:gs pos="2917">
                      <a:srgbClr val="1010A0"/>
                    </a:gs>
                    <a:gs pos="30000">
                      <a:srgbClr val="1010A0"/>
                    </a:gs>
                  </a:gsLst>
                  <a:lin ang="5400000" scaled="0"/>
                </a:gradFill>
                <a:latin typeface="Calibri"/>
              </a:rPr>
              <a:t>Compression</a:t>
            </a:r>
          </a:p>
        </p:txBody>
      </p:sp>
      <p:sp>
        <p:nvSpPr>
          <p:cNvPr id="43" name="Oval 42"/>
          <p:cNvSpPr/>
          <p:nvPr/>
        </p:nvSpPr>
        <p:spPr>
          <a:xfrm>
            <a:off x="4041139" y="3607291"/>
            <a:ext cx="1522389" cy="18870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1600" dirty="0" smtClean="0">
                <a:solidFill>
                  <a:srgbClr val="1010A0">
                    <a:lumMod val="50000"/>
                  </a:srgbClr>
                </a:solidFill>
                <a:latin typeface="Calibri"/>
              </a:rPr>
              <a:t>Controller</a:t>
            </a:r>
            <a:endParaRPr lang="en-GB" sz="1600" dirty="0">
              <a:solidFill>
                <a:srgbClr val="1010A0">
                  <a:lumMod val="50000"/>
                </a:srgbClr>
              </a:solidFill>
              <a:latin typeface="Calibri"/>
            </a:endParaRPr>
          </a:p>
        </p:txBody>
      </p:sp>
      <p:sp>
        <p:nvSpPr>
          <p:cNvPr id="44" name="TextBox 43"/>
          <p:cNvSpPr txBox="1"/>
          <p:nvPr/>
        </p:nvSpPr>
        <p:spPr>
          <a:xfrm>
            <a:off x="687900" y="5843638"/>
            <a:ext cx="1987724" cy="307777"/>
          </a:xfrm>
          <a:prstGeom prst="rect">
            <a:avLst/>
          </a:prstGeom>
          <a:noFill/>
        </p:spPr>
        <p:txBody>
          <a:bodyPr wrap="none" lIns="0" tIns="0" rIns="0" bIns="0" rtlCol="0">
            <a:spAutoFit/>
          </a:bodyPr>
          <a:lstStyle/>
          <a:p>
            <a:pPr defTabSz="914400"/>
            <a:r>
              <a:rPr lang="en-GB" sz="2000" dirty="0" smtClean="0">
                <a:gradFill>
                  <a:gsLst>
                    <a:gs pos="2917">
                      <a:srgbClr val="1010A0"/>
                    </a:gs>
                    <a:gs pos="30000">
                      <a:srgbClr val="1010A0"/>
                    </a:gs>
                  </a:gsLst>
                  <a:lin ang="5400000" scaled="0"/>
                </a:gradFill>
                <a:latin typeface="Calibri"/>
              </a:rPr>
              <a:t>Client-side IO stack</a:t>
            </a:r>
          </a:p>
        </p:txBody>
      </p:sp>
      <p:sp>
        <p:nvSpPr>
          <p:cNvPr id="45" name="TextBox 44"/>
          <p:cNvSpPr txBox="1"/>
          <p:nvPr/>
        </p:nvSpPr>
        <p:spPr>
          <a:xfrm>
            <a:off x="6589469" y="6096756"/>
            <a:ext cx="2052345" cy="307777"/>
          </a:xfrm>
          <a:prstGeom prst="rect">
            <a:avLst/>
          </a:prstGeom>
          <a:noFill/>
        </p:spPr>
        <p:txBody>
          <a:bodyPr wrap="none" lIns="0" tIns="0" rIns="0" bIns="0" rtlCol="0">
            <a:spAutoFit/>
          </a:bodyPr>
          <a:lstStyle/>
          <a:p>
            <a:pPr defTabSz="914400"/>
            <a:r>
              <a:rPr lang="en-GB" sz="2000" dirty="0" smtClean="0">
                <a:gradFill>
                  <a:gsLst>
                    <a:gs pos="2917">
                      <a:srgbClr val="1010A0"/>
                    </a:gs>
                    <a:gs pos="30000">
                      <a:srgbClr val="1010A0"/>
                    </a:gs>
                  </a:gsLst>
                  <a:lin ang="5400000" scaled="0"/>
                </a:gradFill>
                <a:latin typeface="Calibri"/>
              </a:rPr>
              <a:t>Server-side IO stack</a:t>
            </a:r>
          </a:p>
        </p:txBody>
      </p:sp>
      <p:cxnSp>
        <p:nvCxnSpPr>
          <p:cNvPr id="50" name="Straight Connector 49"/>
          <p:cNvCxnSpPr>
            <a:stCxn id="43" idx="2"/>
            <a:endCxn id="9" idx="3"/>
          </p:cNvCxnSpPr>
          <p:nvPr/>
        </p:nvCxnSpPr>
        <p:spPr>
          <a:xfrm flipH="1" flipV="1">
            <a:off x="2676198" y="4458557"/>
            <a:ext cx="1364941" cy="92256"/>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3" idx="6"/>
            <a:endCxn id="20" idx="1"/>
          </p:cNvCxnSpPr>
          <p:nvPr/>
        </p:nvCxnSpPr>
        <p:spPr>
          <a:xfrm flipV="1">
            <a:off x="5563528" y="2807463"/>
            <a:ext cx="1076714" cy="1743350"/>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3" idx="6"/>
            <a:endCxn id="24" idx="1"/>
          </p:cNvCxnSpPr>
          <p:nvPr/>
        </p:nvCxnSpPr>
        <p:spPr>
          <a:xfrm flipV="1">
            <a:off x="5563528" y="3320685"/>
            <a:ext cx="1076714" cy="1230128"/>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3" idx="2"/>
            <a:endCxn id="32" idx="3"/>
          </p:cNvCxnSpPr>
          <p:nvPr/>
        </p:nvCxnSpPr>
        <p:spPr>
          <a:xfrm flipH="1" flipV="1">
            <a:off x="2683858" y="3658582"/>
            <a:ext cx="1357281" cy="892231"/>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754850" y="2490820"/>
            <a:ext cx="1954381" cy="461665"/>
          </a:xfrm>
          <a:prstGeom prst="rect">
            <a:avLst/>
          </a:prstGeom>
        </p:spPr>
        <p:txBody>
          <a:bodyPr wrap="none">
            <a:spAutoFit/>
          </a:bodyPr>
          <a:lstStyle/>
          <a:p>
            <a:pPr algn="ctr" defTabSz="914400"/>
            <a:r>
              <a:rPr lang="en-GB" sz="2400" dirty="0" smtClean="0">
                <a:solidFill>
                  <a:srgbClr val="1010A0">
                    <a:lumMod val="50000"/>
                  </a:srgbClr>
                </a:solidFill>
                <a:latin typeface="Calibri"/>
              </a:rPr>
              <a:t>High-level SLA</a:t>
            </a:r>
            <a:endParaRPr lang="en-GB" sz="800" dirty="0">
              <a:solidFill>
                <a:srgbClr val="1010A0">
                  <a:lumMod val="50000"/>
                </a:srgbClr>
              </a:solidFill>
              <a:latin typeface="Calibri"/>
            </a:endParaRPr>
          </a:p>
        </p:txBody>
      </p:sp>
      <p:cxnSp>
        <p:nvCxnSpPr>
          <p:cNvPr id="16" name="Straight Arrow Connector 15"/>
          <p:cNvCxnSpPr>
            <a:endCxn id="43" idx="0"/>
          </p:cNvCxnSpPr>
          <p:nvPr/>
        </p:nvCxnSpPr>
        <p:spPr>
          <a:xfrm>
            <a:off x="4802329" y="3136022"/>
            <a:ext cx="0" cy="47127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3" idx="2"/>
            <a:endCxn id="12" idx="3"/>
          </p:cNvCxnSpPr>
          <p:nvPr/>
        </p:nvCxnSpPr>
        <p:spPr>
          <a:xfrm flipH="1">
            <a:off x="2677038" y="4550813"/>
            <a:ext cx="1364101" cy="420670"/>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3" idx="2"/>
            <a:endCxn id="13" idx="3"/>
          </p:cNvCxnSpPr>
          <p:nvPr/>
        </p:nvCxnSpPr>
        <p:spPr>
          <a:xfrm flipH="1">
            <a:off x="2677038" y="4550813"/>
            <a:ext cx="1364101" cy="928500"/>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3" idx="6"/>
            <a:endCxn id="25" idx="1"/>
          </p:cNvCxnSpPr>
          <p:nvPr/>
        </p:nvCxnSpPr>
        <p:spPr>
          <a:xfrm flipV="1">
            <a:off x="5563528" y="3823515"/>
            <a:ext cx="1075871" cy="727298"/>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3" idx="6"/>
            <a:endCxn id="21" idx="1"/>
          </p:cNvCxnSpPr>
          <p:nvPr/>
        </p:nvCxnSpPr>
        <p:spPr>
          <a:xfrm>
            <a:off x="5563528" y="4550813"/>
            <a:ext cx="1075871" cy="219066"/>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43" idx="6"/>
            <a:endCxn id="22" idx="1"/>
          </p:cNvCxnSpPr>
          <p:nvPr/>
        </p:nvCxnSpPr>
        <p:spPr>
          <a:xfrm>
            <a:off x="5563528" y="4550813"/>
            <a:ext cx="1075870" cy="722362"/>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3" idx="6"/>
            <a:endCxn id="23" idx="1"/>
          </p:cNvCxnSpPr>
          <p:nvPr/>
        </p:nvCxnSpPr>
        <p:spPr>
          <a:xfrm>
            <a:off x="5563528" y="4550813"/>
            <a:ext cx="1075870" cy="1203952"/>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43" idx="2"/>
            <a:endCxn id="33" idx="3"/>
          </p:cNvCxnSpPr>
          <p:nvPr/>
        </p:nvCxnSpPr>
        <p:spPr>
          <a:xfrm flipH="1" flipV="1">
            <a:off x="2676196" y="4085508"/>
            <a:ext cx="1364943" cy="465305"/>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43" idx="2"/>
            <a:endCxn id="34" idx="3"/>
          </p:cNvCxnSpPr>
          <p:nvPr/>
        </p:nvCxnSpPr>
        <p:spPr>
          <a:xfrm flipH="1" flipV="1">
            <a:off x="2676201" y="3420882"/>
            <a:ext cx="1364938" cy="1129931"/>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43" idx="2"/>
            <a:endCxn id="31" idx="3"/>
          </p:cNvCxnSpPr>
          <p:nvPr/>
        </p:nvCxnSpPr>
        <p:spPr>
          <a:xfrm flipH="1" flipV="1">
            <a:off x="1689484" y="3414359"/>
            <a:ext cx="2351655" cy="1136454"/>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43" idx="2"/>
            <a:endCxn id="10" idx="3"/>
          </p:cNvCxnSpPr>
          <p:nvPr/>
        </p:nvCxnSpPr>
        <p:spPr>
          <a:xfrm flipH="1" flipV="1">
            <a:off x="1689484" y="3664057"/>
            <a:ext cx="2351655" cy="886756"/>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3" idx="2"/>
            <a:endCxn id="11" idx="3"/>
          </p:cNvCxnSpPr>
          <p:nvPr/>
        </p:nvCxnSpPr>
        <p:spPr>
          <a:xfrm flipH="1" flipV="1">
            <a:off x="1688636" y="4059030"/>
            <a:ext cx="2352503" cy="491783"/>
          </a:xfrm>
          <a:prstGeom prst="line">
            <a:avLst/>
          </a:prstGeom>
          <a:ln>
            <a:solidFill>
              <a:schemeClr val="tx1"/>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7</a:t>
            </a:fld>
            <a:endParaRPr lang="en-US" dirty="0">
              <a:solidFill>
                <a:srgbClr val="1010A0">
                  <a:tint val="75000"/>
                </a:srgbClr>
              </a:solidFill>
              <a:latin typeface="Calibri"/>
            </a:endParaRPr>
          </a:p>
        </p:txBody>
      </p:sp>
      <p:sp>
        <p:nvSpPr>
          <p:cNvPr id="55" name="TextBox 54"/>
          <p:cNvSpPr txBox="1"/>
          <p:nvPr/>
        </p:nvSpPr>
        <p:spPr>
          <a:xfrm>
            <a:off x="4122381" y="5740555"/>
            <a:ext cx="1359898" cy="369332"/>
          </a:xfrm>
          <a:prstGeom prst="rect">
            <a:avLst/>
          </a:prstGeom>
          <a:noFill/>
        </p:spPr>
        <p:txBody>
          <a:bodyPr wrap="none" lIns="0" tIns="0" rIns="0" bIns="0" rtlCol="0">
            <a:spAutoFit/>
          </a:bodyPr>
          <a:lstStyle/>
          <a:p>
            <a:pPr algn="ctr" defTabSz="914400"/>
            <a:r>
              <a:rPr lang="en-GB" sz="2400" dirty="0" smtClean="0">
                <a:solidFill>
                  <a:srgbClr val="1010A0">
                    <a:lumMod val="50000"/>
                  </a:srgbClr>
                </a:solidFill>
                <a:latin typeface="Calibri"/>
              </a:rPr>
              <a:t>IOFlow API</a:t>
            </a:r>
          </a:p>
        </p:txBody>
      </p:sp>
      <p:sp>
        <p:nvSpPr>
          <p:cNvPr id="4" name="Rectangle 3"/>
          <p:cNvSpPr/>
          <p:nvPr/>
        </p:nvSpPr>
        <p:spPr>
          <a:xfrm>
            <a:off x="0" y="980493"/>
            <a:ext cx="9144000" cy="954107"/>
          </a:xfrm>
          <a:prstGeom prst="rect">
            <a:avLst/>
          </a:prstGeom>
        </p:spPr>
        <p:txBody>
          <a:bodyPr wrap="square">
            <a:spAutoFit/>
          </a:bodyPr>
          <a:lstStyle/>
          <a:p>
            <a:pPr algn="ctr" defTabSz="914400"/>
            <a:r>
              <a:rPr lang="en-GB" sz="2800" dirty="0">
                <a:solidFill>
                  <a:srgbClr val="1010A0">
                    <a:lumMod val="50000"/>
                  </a:srgbClr>
                </a:solidFill>
                <a:latin typeface="Calibri"/>
              </a:rPr>
              <a:t>Decouples the data </a:t>
            </a:r>
            <a:r>
              <a:rPr lang="en-GB" sz="2800" dirty="0" smtClean="0">
                <a:solidFill>
                  <a:srgbClr val="1010A0">
                    <a:lumMod val="50000"/>
                  </a:srgbClr>
                </a:solidFill>
                <a:latin typeface="Calibri"/>
              </a:rPr>
              <a:t>plane (enforcement) from </a:t>
            </a:r>
            <a:r>
              <a:rPr lang="en-GB" sz="2800" dirty="0">
                <a:solidFill>
                  <a:srgbClr val="1010A0">
                    <a:lumMod val="50000"/>
                  </a:srgbClr>
                </a:solidFill>
                <a:latin typeface="Calibri"/>
              </a:rPr>
              <a:t>the </a:t>
            </a:r>
            <a:endParaRPr lang="en-GB" sz="2800" dirty="0" smtClean="0">
              <a:solidFill>
                <a:srgbClr val="1010A0">
                  <a:lumMod val="50000"/>
                </a:srgbClr>
              </a:solidFill>
              <a:latin typeface="Calibri"/>
            </a:endParaRPr>
          </a:p>
          <a:p>
            <a:pPr algn="ctr" defTabSz="914400"/>
            <a:r>
              <a:rPr lang="en-GB" sz="2800" dirty="0" smtClean="0">
                <a:solidFill>
                  <a:srgbClr val="1010A0">
                    <a:lumMod val="50000"/>
                  </a:srgbClr>
                </a:solidFill>
                <a:latin typeface="Calibri"/>
              </a:rPr>
              <a:t>control plane (policy logic) </a:t>
            </a:r>
            <a:endParaRPr lang="en-GB" sz="2800" dirty="0">
              <a:solidFill>
                <a:srgbClr val="1010A0">
                  <a:lumMod val="50000"/>
                </a:srgbClr>
              </a:solidFill>
              <a:latin typeface="Calibri"/>
            </a:endParaRPr>
          </a:p>
        </p:txBody>
      </p:sp>
      <p:sp>
        <p:nvSpPr>
          <p:cNvPr id="59" name="Can 58"/>
          <p:cNvSpPr/>
          <p:nvPr/>
        </p:nvSpPr>
        <p:spPr>
          <a:xfrm>
            <a:off x="8281809" y="5669299"/>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60" name="Can 59"/>
          <p:cNvSpPr/>
          <p:nvPr/>
        </p:nvSpPr>
        <p:spPr>
          <a:xfrm>
            <a:off x="7850838" y="5669299"/>
            <a:ext cx="282027" cy="348672"/>
          </a:xfrm>
          <a:prstGeom prst="can">
            <a:avLst/>
          </a:prstGeom>
          <a:solidFill>
            <a:srgbClr val="000000">
              <a:tint val="65000"/>
            </a:srgbClr>
          </a:solidFill>
          <a:ln w="9525" cap="flat" cmpd="sng" algn="ctr">
            <a:solidFill>
              <a:srgbClr val="000000"/>
            </a:solidFill>
            <a:prstDash val="solid"/>
          </a:ln>
          <a:effectLst/>
        </p:spPr>
        <p:txBody>
          <a:bodyPr lIns="0" tIns="0" rIns="0" bIns="0" rtlCol="0" anchor="ctr"/>
          <a:lstStyle/>
          <a:p>
            <a:pPr algn="ctr" defTabSz="685845">
              <a:defRPr/>
            </a:pPr>
            <a:endParaRPr lang="en-US" sz="772" kern="0" dirty="0" smtClean="0">
              <a:solidFill>
                <a:srgbClr val="363535"/>
              </a:solidFill>
              <a:latin typeface="Segoe UI"/>
            </a:endParaRPr>
          </a:p>
        </p:txBody>
      </p:sp>
      <p:sp>
        <p:nvSpPr>
          <p:cNvPr id="48" name="Rectangle 47"/>
          <p:cNvSpPr/>
          <p:nvPr/>
        </p:nvSpPr>
        <p:spPr>
          <a:xfrm>
            <a:off x="756542" y="2348223"/>
            <a:ext cx="938923" cy="1942468"/>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51" name="Rectangle 50"/>
          <p:cNvSpPr/>
          <p:nvPr/>
        </p:nvSpPr>
        <p:spPr>
          <a:xfrm>
            <a:off x="1737403" y="2326583"/>
            <a:ext cx="945617" cy="194246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grpSp>
        <p:nvGrpSpPr>
          <p:cNvPr id="62" name="Group 61"/>
          <p:cNvGrpSpPr/>
          <p:nvPr/>
        </p:nvGrpSpPr>
        <p:grpSpPr>
          <a:xfrm>
            <a:off x="2573493" y="1529040"/>
            <a:ext cx="2236700" cy="3037613"/>
            <a:chOff x="2676193" y="1342680"/>
            <a:chExt cx="1953434" cy="2047404"/>
          </a:xfrm>
        </p:grpSpPr>
        <p:pic>
          <p:nvPicPr>
            <p:cNvPr id="63" name="Picture 62"/>
            <p:cNvPicPr>
              <a:picLocks noChangeAspect="1"/>
            </p:cNvPicPr>
            <p:nvPr/>
          </p:nvPicPr>
          <p:blipFill>
            <a:blip r:embed="rId4"/>
            <a:stretch>
              <a:fillRect/>
            </a:stretch>
          </p:blipFill>
          <p:spPr>
            <a:xfrm>
              <a:off x="3184480" y="1342680"/>
              <a:ext cx="1445147" cy="1859540"/>
            </a:xfrm>
            <a:prstGeom prst="rect">
              <a:avLst/>
            </a:prstGeom>
          </p:spPr>
        </p:pic>
        <p:cxnSp>
          <p:nvCxnSpPr>
            <p:cNvPr id="65" name="Straight Connector 64"/>
            <p:cNvCxnSpPr/>
            <p:nvPr/>
          </p:nvCxnSpPr>
          <p:spPr>
            <a:xfrm flipV="1">
              <a:off x="2676193" y="1342680"/>
              <a:ext cx="600407" cy="2047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676193" y="3113587"/>
              <a:ext cx="1873225" cy="27649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0"/>
          </p:nvPr>
        </p:nvSpPr>
        <p:spPr>
          <a:xfrm>
            <a:off x="2514600" y="6324600"/>
            <a:ext cx="3352800" cy="3968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67"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70"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a:ln>
                <a:noFill/>
              </a:ln>
              <a:solidFill>
                <a:sysClr val="windowText" lastClr="000000">
                  <a:tint val="75000"/>
                </a:sys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89460630"/>
      </p:ext>
    </p:extLst>
  </p:cSld>
  <p:clrMapOvr>
    <a:masterClrMapping/>
  </p:clrMapOvr>
  <mc:AlternateContent xmlns:mc="http://schemas.openxmlformats.org/markup-compatibility/2006" xmlns:p14="http://schemas.microsoft.com/office/powerpoint/2010/main">
    <mc:Choice Requires="p14">
      <p:transition spd="slow" p14:dur="2000" advTm="56288"/>
    </mc:Choice>
    <mc:Fallback xmlns="">
      <p:transition spd="slow" advTm="5628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Contributions</a:t>
            </a:r>
            <a:endParaRPr lang="en-GB" dirty="0"/>
          </a:p>
        </p:txBody>
      </p:sp>
      <p:sp>
        <p:nvSpPr>
          <p:cNvPr id="3" name="Content Placeholder 2"/>
          <p:cNvSpPr>
            <a:spLocks noGrp="1"/>
          </p:cNvSpPr>
          <p:nvPr>
            <p:ph idx="1"/>
          </p:nvPr>
        </p:nvSpPr>
        <p:spPr/>
        <p:txBody>
          <a:bodyPr>
            <a:normAutofit/>
          </a:bodyPr>
          <a:lstStyle/>
          <a:p>
            <a:pPr marL="0" lvl="0" indent="0"/>
            <a:endParaRPr lang="en-GB" dirty="0" smtClean="0">
              <a:solidFill>
                <a:srgbClr val="000000"/>
              </a:solidFill>
            </a:endParaRPr>
          </a:p>
          <a:p>
            <a:pPr marL="457200" lvl="0" indent="-457200">
              <a:buFont typeface="Arial" panose="020B0604020202020204" pitchFamily="34" charset="0"/>
              <a:buChar char="•"/>
            </a:pPr>
            <a:r>
              <a:rPr lang="en-GB" dirty="0">
                <a:solidFill>
                  <a:srgbClr val="000000"/>
                </a:solidFill>
              </a:rPr>
              <a:t>Defined and built storage control plane</a:t>
            </a:r>
          </a:p>
          <a:p>
            <a:pPr marL="457200" lvl="0" indent="-457200">
              <a:buFont typeface="Arial" panose="020B0604020202020204" pitchFamily="34" charset="0"/>
              <a:buChar char="•"/>
            </a:pPr>
            <a:r>
              <a:rPr lang="en-GB" dirty="0">
                <a:solidFill>
                  <a:srgbClr val="000000"/>
                </a:solidFill>
              </a:rPr>
              <a:t>Controllable queues in data plane</a:t>
            </a:r>
          </a:p>
          <a:p>
            <a:pPr marL="457200" lvl="0" indent="-457200">
              <a:buFont typeface="Arial" panose="020B0604020202020204" pitchFamily="34" charset="0"/>
              <a:buChar char="•"/>
            </a:pPr>
            <a:r>
              <a:rPr lang="en-GB" dirty="0">
                <a:solidFill>
                  <a:srgbClr val="000000"/>
                </a:solidFill>
              </a:rPr>
              <a:t>Interface between control and data </a:t>
            </a:r>
            <a:r>
              <a:rPr lang="en-GB" dirty="0" smtClean="0">
                <a:solidFill>
                  <a:srgbClr val="000000"/>
                </a:solidFill>
              </a:rPr>
              <a:t>plane </a:t>
            </a:r>
            <a:r>
              <a:rPr lang="en-GB" sz="2400" dirty="0" smtClean="0">
                <a:solidFill>
                  <a:srgbClr val="000000"/>
                </a:solidFill>
              </a:rPr>
              <a:t>(IOFlow API)</a:t>
            </a:r>
            <a:endParaRPr lang="en-GB" sz="2400" dirty="0">
              <a:solidFill>
                <a:srgbClr val="000000"/>
              </a:solidFill>
            </a:endParaRPr>
          </a:p>
          <a:p>
            <a:pPr marL="457200" lvl="0" indent="-457200">
              <a:buFont typeface="Arial" panose="020B0604020202020204" pitchFamily="34" charset="0"/>
              <a:buChar char="•"/>
            </a:pPr>
            <a:r>
              <a:rPr lang="en-GB" dirty="0" smtClean="0">
                <a:solidFill>
                  <a:srgbClr val="000000"/>
                </a:solidFill>
              </a:rPr>
              <a:t>Built </a:t>
            </a:r>
            <a:r>
              <a:rPr lang="en-GB" dirty="0">
                <a:solidFill>
                  <a:srgbClr val="000000"/>
                </a:solidFill>
              </a:rPr>
              <a:t>centralized control applications that demonstrate power of architecture </a:t>
            </a:r>
          </a:p>
          <a:p>
            <a:pPr marL="457200" lvl="0" indent="-457200">
              <a:buFont typeface="Arial" panose="020B0604020202020204" pitchFamily="34" charset="0"/>
              <a:buChar char="•"/>
            </a:pPr>
            <a:endParaRPr lang="en-GB" dirty="0" smtClean="0">
              <a:solidFill>
                <a:srgbClr val="000000"/>
              </a:solidFill>
            </a:endParaRPr>
          </a:p>
          <a:p>
            <a:pPr marL="457200" lvl="0" indent="-457200">
              <a:buFont typeface="Arial" panose="020B0604020202020204" pitchFamily="34" charset="0"/>
              <a:buChar char="•"/>
            </a:pPr>
            <a:endParaRPr lang="en-GB" dirty="0">
              <a:solidFill>
                <a:srgbClr val="000000"/>
              </a:solidFill>
            </a:endParaRPr>
          </a:p>
          <a:p>
            <a:endParaRPr lang="en-GB" dirty="0"/>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8</a:t>
            </a:fld>
            <a:endParaRPr lang="en-US" dirty="0">
              <a:solidFill>
                <a:srgbClr val="1010A0">
                  <a:tint val="75000"/>
                </a:srgbClr>
              </a:solidFill>
              <a:latin typeface="Calibri"/>
            </a:endParaRPr>
          </a:p>
        </p:txBody>
      </p:sp>
      <p:sp>
        <p:nvSpPr>
          <p:cNvPr id="5" name="Footer Placeholder 4"/>
          <p:cNvSpPr>
            <a:spLocks noGrp="1"/>
          </p:cNvSpPr>
          <p:nvPr>
            <p:ph type="ftr" sz="quarter" idx="10"/>
          </p:nvPr>
        </p:nvSpPr>
        <p:spPr>
          <a:xfrm>
            <a:off x="2743200" y="6324600"/>
            <a:ext cx="3581400" cy="3968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6"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8"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a:ln>
                <a:noFill/>
              </a:ln>
              <a:solidFill>
                <a:sysClr val="windowText" lastClr="000000">
                  <a:tint val="75000"/>
                </a:sysClr>
              </a:solidFill>
              <a:effectLst/>
              <a:uLnTx/>
              <a:uFillTx/>
              <a:latin typeface="Calibri"/>
              <a:ea typeface="+mn-ea"/>
              <a:cs typeface="+mn-cs"/>
            </a:endParaRPr>
          </a:p>
        </p:txBody>
      </p:sp>
    </p:spTree>
    <p:extLst>
      <p:ext uri="{BB962C8B-B14F-4D97-AF65-F5344CB8AC3E}">
        <p14:creationId xmlns:p14="http://schemas.microsoft.com/office/powerpoint/2010/main" val="42255927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Storage flows</a:t>
            </a:r>
            <a:endParaRPr lang="en-US" dirty="0"/>
          </a:p>
        </p:txBody>
      </p:sp>
      <p:sp>
        <p:nvSpPr>
          <p:cNvPr id="3" name="Content Placeholder 2"/>
          <p:cNvSpPr>
            <a:spLocks noGrp="1"/>
          </p:cNvSpPr>
          <p:nvPr>
            <p:ph idx="1"/>
          </p:nvPr>
        </p:nvSpPr>
        <p:spPr>
          <a:xfrm>
            <a:off x="457200" y="1066800"/>
            <a:ext cx="8229600" cy="5715000"/>
          </a:xfrm>
        </p:spPr>
        <p:txBody>
          <a:bodyPr>
            <a:normAutofit/>
          </a:bodyPr>
          <a:lstStyle/>
          <a:p>
            <a:pPr marL="0" lvl="0" indent="0">
              <a:spcBef>
                <a:spcPct val="20000"/>
              </a:spcBef>
              <a:defRPr/>
            </a:pPr>
            <a:r>
              <a:rPr lang="en-GB" sz="2600" dirty="0" smtClean="0">
                <a:solidFill>
                  <a:schemeClr val="bg2">
                    <a:lumMod val="10000"/>
                  </a:schemeClr>
                </a:solidFill>
              </a:rPr>
              <a:t>Storage “Flow” refers to all IO requests to which an SLA applies</a:t>
            </a:r>
            <a:endParaRPr lang="en-GB" dirty="0" smtClean="0">
              <a:solidFill>
                <a:schemeClr val="bg2">
                  <a:lumMod val="10000"/>
                </a:schemeClr>
              </a:solidFill>
            </a:endParaRPr>
          </a:p>
          <a:p>
            <a:pPr marL="119062" lvl="1" indent="0">
              <a:buNone/>
              <a:defRPr/>
            </a:pPr>
            <a:r>
              <a:rPr lang="en-GB" dirty="0" smtClean="0"/>
              <a:t>	</a:t>
            </a:r>
            <a:r>
              <a:rPr lang="en-GB" dirty="0">
                <a:latin typeface="Segoe UI Light" panose="020B0502040204020203" pitchFamily="34" charset="0"/>
              </a:rPr>
              <a:t> </a:t>
            </a:r>
            <a:r>
              <a:rPr lang="en-GB" dirty="0" smtClean="0">
                <a:latin typeface="Segoe UI Light" panose="020B0502040204020203" pitchFamily="34" charset="0"/>
              </a:rPr>
              <a:t> </a:t>
            </a:r>
            <a:r>
              <a:rPr lang="en-GB" dirty="0" smtClean="0">
                <a:solidFill>
                  <a:schemeClr val="tx1"/>
                </a:solidFill>
                <a:latin typeface="Segoe UI Light" panose="020B0502040204020203" pitchFamily="34" charset="0"/>
              </a:rPr>
              <a:t>&lt;{VMs</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 </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File Operations}, </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Files</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 </a:t>
            </a:r>
            <a:r>
              <a:rPr lang="en-GB" dirty="0">
                <a:solidFill>
                  <a:schemeClr val="tx1"/>
                </a:solidFill>
                <a:latin typeface="Segoe UI Light" panose="020B0502040204020203" pitchFamily="34" charset="0"/>
              </a:rPr>
              <a:t>{</a:t>
            </a:r>
            <a:r>
              <a:rPr lang="en-GB" dirty="0" smtClean="0">
                <a:solidFill>
                  <a:schemeClr val="tx1"/>
                </a:solidFill>
                <a:latin typeface="Segoe UI Light" panose="020B0502040204020203" pitchFamily="34" charset="0"/>
              </a:rPr>
              <a:t>Shares}&gt;  </a:t>
            </a:r>
            <a:r>
              <a:rPr lang="en-GB" dirty="0">
                <a:solidFill>
                  <a:schemeClr val="tx1"/>
                </a:solidFill>
                <a:latin typeface="Segoe UI Light" panose="020B0502040204020203" pitchFamily="34" charset="0"/>
              </a:rPr>
              <a:t>---&gt; </a:t>
            </a:r>
            <a:r>
              <a:rPr lang="en-GB" dirty="0" smtClean="0">
                <a:solidFill>
                  <a:schemeClr val="tx1"/>
                </a:solidFill>
                <a:latin typeface="Segoe UI Light" panose="020B0502040204020203" pitchFamily="34" charset="0"/>
              </a:rPr>
              <a:t>SLA</a:t>
            </a:r>
          </a:p>
          <a:p>
            <a:pPr marL="457200" indent="-457200">
              <a:buFont typeface="Arial" panose="020B0604020202020204" pitchFamily="34" charset="0"/>
              <a:buChar char="•"/>
              <a:defRPr/>
            </a:pPr>
            <a:endParaRPr lang="en-GB" dirty="0" smtClean="0">
              <a:solidFill>
                <a:schemeClr val="bg2">
                  <a:lumMod val="10000"/>
                </a:schemeClr>
              </a:solidFill>
            </a:endParaRPr>
          </a:p>
          <a:p>
            <a:pPr marL="457200" indent="-457200">
              <a:buFont typeface="Arial" panose="020B0604020202020204" pitchFamily="34" charset="0"/>
              <a:buChar char="•"/>
              <a:defRPr/>
            </a:pPr>
            <a:r>
              <a:rPr lang="en-GB" dirty="0" smtClean="0">
                <a:solidFill>
                  <a:schemeClr val="bg2">
                    <a:lumMod val="10000"/>
                  </a:schemeClr>
                </a:solidFill>
              </a:rPr>
              <a:t>Aggregate, per-operation and per-file SLAs, e.g., </a:t>
            </a:r>
          </a:p>
          <a:p>
            <a:pPr marL="0" indent="0">
              <a:defRPr/>
            </a:pPr>
            <a:r>
              <a:rPr lang="en-GB" sz="2400" i="1" dirty="0" smtClean="0">
                <a:solidFill>
                  <a:schemeClr val="bg2">
                    <a:lumMod val="10000"/>
                  </a:schemeClr>
                </a:solidFill>
                <a:latin typeface="Segoe UI Light" panose="020B0502040204020203" pitchFamily="34" charset="0"/>
              </a:rPr>
              <a:t>      </a:t>
            </a:r>
            <a:r>
              <a:rPr lang="en-GB" sz="2400" i="1" dirty="0" smtClean="0">
                <a:latin typeface="Segoe UI Light" panose="020B0502040204020203" pitchFamily="34" charset="0"/>
              </a:rPr>
              <a:t>&lt;{VM 1-100}, write, </a:t>
            </a:r>
            <a:r>
              <a:rPr lang="en-GB" sz="2400" i="1" dirty="0">
                <a:latin typeface="Segoe UI Light" panose="020B0502040204020203" pitchFamily="34" charset="0"/>
              </a:rPr>
              <a:t>*, \\</a:t>
            </a:r>
            <a:r>
              <a:rPr lang="en-GB" sz="2400" i="1" dirty="0" smtClean="0">
                <a:latin typeface="Segoe UI Light" panose="020B0502040204020203" pitchFamily="34" charset="0"/>
              </a:rPr>
              <a:t>share\db-log}&gt;---&gt; high priority</a:t>
            </a:r>
          </a:p>
          <a:p>
            <a:pPr marL="0" indent="0">
              <a:defRPr/>
            </a:pPr>
            <a:r>
              <a:rPr lang="en-GB" sz="2400" i="1" dirty="0" smtClean="0">
                <a:latin typeface="Segoe UI Light" panose="020B0502040204020203" pitchFamily="34" charset="0"/>
              </a:rPr>
              <a:t>      &lt;{VM 1-100}, *, </a:t>
            </a:r>
            <a:r>
              <a:rPr lang="en-GB" sz="2400" i="1" dirty="0">
                <a:latin typeface="Segoe UI Light" panose="020B0502040204020203" pitchFamily="34" charset="0"/>
              </a:rPr>
              <a:t>*, \\</a:t>
            </a:r>
            <a:r>
              <a:rPr lang="en-GB" sz="2400" i="1" dirty="0" smtClean="0">
                <a:latin typeface="Segoe UI Light" panose="020B0502040204020203" pitchFamily="34" charset="0"/>
              </a:rPr>
              <a:t>share\db-data}&gt; </a:t>
            </a:r>
            <a:r>
              <a:rPr lang="en-GB" sz="2400" i="1" dirty="0">
                <a:latin typeface="Segoe UI Light" panose="020B0502040204020203" pitchFamily="34" charset="0"/>
              </a:rPr>
              <a:t>---&gt; </a:t>
            </a:r>
            <a:r>
              <a:rPr lang="en-GB" sz="2400" i="1" dirty="0" smtClean="0">
                <a:latin typeface="Segoe UI Light" panose="020B0502040204020203" pitchFamily="34" charset="0"/>
              </a:rPr>
              <a:t>min 100,000 IOPS</a:t>
            </a:r>
          </a:p>
          <a:p>
            <a:pPr marL="457200" indent="-457200">
              <a:buFont typeface="Arial" panose="020B0604020202020204" pitchFamily="34" charset="0"/>
              <a:buChar char="•"/>
              <a:defRPr/>
            </a:pPr>
            <a:r>
              <a:rPr lang="en-GB" dirty="0" smtClean="0">
                <a:solidFill>
                  <a:schemeClr val="bg2">
                    <a:lumMod val="10000"/>
                  </a:schemeClr>
                </a:solidFill>
              </a:rPr>
              <a:t>Non-performance SLAs, </a:t>
            </a:r>
            <a:r>
              <a:rPr lang="en-GB" dirty="0">
                <a:solidFill>
                  <a:schemeClr val="bg2">
                    <a:lumMod val="10000"/>
                  </a:schemeClr>
                </a:solidFill>
              </a:rPr>
              <a:t>e.g</a:t>
            </a:r>
            <a:r>
              <a:rPr lang="en-GB" dirty="0" smtClean="0">
                <a:solidFill>
                  <a:schemeClr val="bg2">
                    <a:lumMod val="10000"/>
                  </a:schemeClr>
                </a:solidFill>
              </a:rPr>
              <a:t>., path routing</a:t>
            </a:r>
            <a:endParaRPr lang="en-GB" dirty="0">
              <a:solidFill>
                <a:schemeClr val="bg2">
                  <a:lumMod val="10000"/>
                </a:schemeClr>
              </a:solidFill>
            </a:endParaRPr>
          </a:p>
          <a:p>
            <a:pPr marL="0" indent="0">
              <a:defRPr/>
            </a:pPr>
            <a:r>
              <a:rPr lang="en-GB" dirty="0">
                <a:solidFill>
                  <a:schemeClr val="bg2">
                    <a:lumMod val="10000"/>
                  </a:schemeClr>
                </a:solidFill>
              </a:rPr>
              <a:t> </a:t>
            </a:r>
            <a:r>
              <a:rPr lang="en-GB" dirty="0" smtClean="0">
                <a:solidFill>
                  <a:schemeClr val="bg2">
                    <a:lumMod val="10000"/>
                  </a:schemeClr>
                </a:solidFill>
              </a:rPr>
              <a:t>    </a:t>
            </a:r>
            <a:r>
              <a:rPr lang="en-GB" sz="2400" dirty="0" smtClean="0">
                <a:latin typeface="Segoe UI Light" panose="020B0502040204020203" pitchFamily="34" charset="0"/>
              </a:rPr>
              <a:t>&lt;</a:t>
            </a:r>
            <a:r>
              <a:rPr lang="en-GB" sz="2400" i="1" dirty="0" smtClean="0">
                <a:latin typeface="Segoe UI Light" panose="020B0502040204020203" pitchFamily="34" charset="0"/>
              </a:rPr>
              <a:t>VM 1, </a:t>
            </a:r>
            <a:r>
              <a:rPr lang="en-GB" sz="2400" i="1" dirty="0">
                <a:latin typeface="Segoe UI Light" panose="020B0502040204020203" pitchFamily="34" charset="0"/>
              </a:rPr>
              <a:t>*, *, \\</a:t>
            </a:r>
            <a:r>
              <a:rPr lang="en-GB" sz="2400" i="1" dirty="0" smtClean="0">
                <a:latin typeface="Segoe UI Light" panose="020B0502040204020203" pitchFamily="34" charset="0"/>
              </a:rPr>
              <a:t>share\dataset</a:t>
            </a:r>
            <a:r>
              <a:rPr lang="en-GB" sz="2400" i="1" dirty="0">
                <a:latin typeface="Segoe UI Light" panose="020B0502040204020203" pitchFamily="34" charset="0"/>
              </a:rPr>
              <a:t>&gt;</a:t>
            </a:r>
            <a:r>
              <a:rPr lang="en-GB" sz="2400" i="1" dirty="0" smtClean="0">
                <a:latin typeface="Segoe UI Light" panose="020B0502040204020203" pitchFamily="34" charset="0"/>
              </a:rPr>
              <a:t>---&gt; bypass malware scanner</a:t>
            </a:r>
            <a:endParaRPr lang="en-GB" sz="2400" i="1" dirty="0">
              <a:latin typeface="Segoe UI Light" panose="020B0502040204020203" pitchFamily="34" charset="0"/>
            </a:endParaRPr>
          </a:p>
        </p:txBody>
      </p:sp>
      <p:sp>
        <p:nvSpPr>
          <p:cNvPr id="4" name="Slide Number Placeholder 3"/>
          <p:cNvSpPr>
            <a:spLocks noGrp="1"/>
          </p:cNvSpPr>
          <p:nvPr>
            <p:ph type="sldNum" sz="quarter" idx="11"/>
          </p:nvPr>
        </p:nvSpPr>
        <p:spPr/>
        <p:txBody>
          <a:bodyPr/>
          <a:lstStyle/>
          <a:p>
            <a:fld id="{23D3326C-63B1-4E2D-BD63-D804046D978B}" type="slidenum">
              <a:rPr lang="en-US" smtClean="0">
                <a:solidFill>
                  <a:srgbClr val="1010A0">
                    <a:tint val="75000"/>
                  </a:srgbClr>
                </a:solidFill>
                <a:latin typeface="Calibri"/>
              </a:rPr>
              <a:pPr/>
              <a:t>9</a:t>
            </a:fld>
            <a:endParaRPr lang="en-US" dirty="0">
              <a:solidFill>
                <a:srgbClr val="1010A0">
                  <a:tint val="75000"/>
                </a:srgbClr>
              </a:solidFill>
              <a:latin typeface="Calibri"/>
            </a:endParaRPr>
          </a:p>
        </p:txBody>
      </p:sp>
      <p:sp>
        <p:nvSpPr>
          <p:cNvPr id="6" name="Right Brace 5"/>
          <p:cNvSpPr/>
          <p:nvPr/>
        </p:nvSpPr>
        <p:spPr>
          <a:xfrm rot="5400000">
            <a:off x="1946414" y="2028023"/>
            <a:ext cx="304800"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1010A0"/>
              </a:solidFill>
              <a:latin typeface="Calibri"/>
            </a:endParaRPr>
          </a:p>
        </p:txBody>
      </p:sp>
      <p:sp>
        <p:nvSpPr>
          <p:cNvPr id="7" name="Right Brace 6"/>
          <p:cNvSpPr/>
          <p:nvPr/>
        </p:nvSpPr>
        <p:spPr>
          <a:xfrm rot="5400000">
            <a:off x="5355289" y="1380323"/>
            <a:ext cx="304800" cy="1752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GB">
              <a:solidFill>
                <a:srgbClr val="1010A0"/>
              </a:solidFill>
              <a:latin typeface="Calibri"/>
            </a:endParaRPr>
          </a:p>
        </p:txBody>
      </p:sp>
      <p:sp>
        <p:nvSpPr>
          <p:cNvPr id="8" name="TextBox 7"/>
          <p:cNvSpPr txBox="1"/>
          <p:nvPr/>
        </p:nvSpPr>
        <p:spPr>
          <a:xfrm>
            <a:off x="1577180" y="2409023"/>
            <a:ext cx="1146468" cy="369332"/>
          </a:xfrm>
          <a:prstGeom prst="rect">
            <a:avLst/>
          </a:prstGeom>
          <a:noFill/>
        </p:spPr>
        <p:txBody>
          <a:bodyPr wrap="none" rtlCol="0">
            <a:spAutoFit/>
          </a:bodyPr>
          <a:lstStyle/>
          <a:p>
            <a:pPr defTabSz="914400"/>
            <a:r>
              <a:rPr lang="en-GB" dirty="0">
                <a:solidFill>
                  <a:srgbClr val="1010A0"/>
                </a:solidFill>
                <a:latin typeface="Calibri"/>
              </a:rPr>
              <a:t>s</a:t>
            </a:r>
            <a:r>
              <a:rPr lang="en-GB" dirty="0" smtClean="0">
                <a:solidFill>
                  <a:srgbClr val="1010A0"/>
                </a:solidFill>
                <a:latin typeface="Calibri"/>
              </a:rPr>
              <a:t>ource set</a:t>
            </a:r>
            <a:endParaRPr lang="en-GB" dirty="0">
              <a:solidFill>
                <a:srgbClr val="1010A0"/>
              </a:solidFill>
              <a:latin typeface="Calibri"/>
            </a:endParaRPr>
          </a:p>
        </p:txBody>
      </p:sp>
      <p:sp>
        <p:nvSpPr>
          <p:cNvPr id="9" name="TextBox 8"/>
          <p:cNvSpPr txBox="1"/>
          <p:nvPr/>
        </p:nvSpPr>
        <p:spPr>
          <a:xfrm>
            <a:off x="4674516" y="2394639"/>
            <a:ext cx="1672253" cy="369332"/>
          </a:xfrm>
          <a:prstGeom prst="rect">
            <a:avLst/>
          </a:prstGeom>
          <a:noFill/>
        </p:spPr>
        <p:txBody>
          <a:bodyPr wrap="none" rtlCol="0">
            <a:spAutoFit/>
          </a:bodyPr>
          <a:lstStyle/>
          <a:p>
            <a:pPr defTabSz="914400"/>
            <a:r>
              <a:rPr lang="en-GB" dirty="0">
                <a:solidFill>
                  <a:srgbClr val="1010A0"/>
                </a:solidFill>
                <a:latin typeface="Calibri"/>
              </a:rPr>
              <a:t>d</a:t>
            </a:r>
            <a:r>
              <a:rPr lang="en-GB" dirty="0" smtClean="0">
                <a:solidFill>
                  <a:srgbClr val="1010A0"/>
                </a:solidFill>
                <a:latin typeface="Calibri"/>
              </a:rPr>
              <a:t>estination sets</a:t>
            </a:r>
            <a:endParaRPr lang="en-GB" dirty="0">
              <a:solidFill>
                <a:srgbClr val="1010A0"/>
              </a:solidFill>
              <a:latin typeface="Calibri"/>
            </a:endParaRPr>
          </a:p>
        </p:txBody>
      </p:sp>
      <p:sp>
        <p:nvSpPr>
          <p:cNvPr id="5" name="Footer Placeholder 4"/>
          <p:cNvSpPr>
            <a:spLocks noGrp="1"/>
          </p:cNvSpPr>
          <p:nvPr>
            <p:ph type="ftr" sz="quarter" idx="10"/>
          </p:nvPr>
        </p:nvSpPr>
        <p:spPr>
          <a:xfrm>
            <a:off x="2590800" y="6324600"/>
            <a:ext cx="3429000" cy="320677"/>
          </a:xfrm>
        </p:spPr>
        <p:txBody>
          <a:bodyPr/>
          <a:lstStyle/>
          <a:p>
            <a:r>
              <a:rPr lang="en-US" smtClean="0">
                <a:solidFill>
                  <a:srgbClr val="1010A0">
                    <a:tint val="75000"/>
                  </a:srgbClr>
                </a:solidFill>
                <a:latin typeface="Calibri"/>
              </a:rPr>
              <a:t>Software Defined Networking (COMS 6998-10) </a:t>
            </a:r>
            <a:endParaRPr lang="en-US" dirty="0">
              <a:solidFill>
                <a:srgbClr val="1010A0">
                  <a:tint val="75000"/>
                </a:srgbClr>
              </a:solidFill>
              <a:latin typeface="Calibri"/>
            </a:endParaRPr>
          </a:p>
        </p:txBody>
      </p:sp>
      <p:sp>
        <p:nvSpPr>
          <p:cNvPr id="10" name="Date Placeholder 5"/>
          <p:cNvSpPr txBox="1">
            <a:spLocks/>
          </p:cNvSpPr>
          <p:nvPr/>
        </p:nvSpPr>
        <p:spPr>
          <a:xfrm>
            <a:off x="6019800" y="6324600"/>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r>
              <a:rPr lang="en-US" dirty="0" smtClean="0"/>
              <a:t>Source: </a:t>
            </a:r>
            <a:r>
              <a:rPr lang="en-GB" dirty="0" err="1" smtClean="0">
                <a:latin typeface="Segoe UI Light" panose="020B0502040204020203" pitchFamily="34" charset="0"/>
              </a:rPr>
              <a:t>Thereska</a:t>
            </a:r>
            <a:r>
              <a:rPr lang="en-GB" dirty="0" smtClean="0">
                <a:latin typeface="Segoe UI Light" panose="020B0502040204020203" pitchFamily="34" charset="0"/>
              </a:rPr>
              <a:t>, et al</a:t>
            </a:r>
            <a:r>
              <a:rPr lang="en-US" dirty="0" smtClean="0"/>
              <a:t>, MSR</a:t>
            </a:r>
            <a:endParaRPr lang="en-US" dirty="0"/>
          </a:p>
        </p:txBody>
      </p:sp>
      <p:sp>
        <p:nvSpPr>
          <p:cNvPr id="12" name="Date Placeholder 3"/>
          <p:cNvSpPr txBox="1">
            <a:spLocks/>
          </p:cNvSpPr>
          <p:nvPr/>
        </p:nvSpPr>
        <p:spPr>
          <a:xfrm>
            <a:off x="457202" y="6356351"/>
            <a:ext cx="2133600" cy="365125"/>
          </a:xfrm>
          <a:prstGeom prst="rect">
            <a:avLst/>
          </a:prstGeom>
        </p:spPr>
        <p:txBody>
          <a:bodyPr vert="horz" lIns="91429" tIns="45715" rIns="91429" bIns="45715" rtlCol="0" anchor="ctr"/>
          <a:lstStyle>
            <a:defPPr>
              <a:defRPr lang="en-US"/>
            </a:defPPr>
            <a:lvl1pPr marL="0" algn="l" defTabSz="914296" rtl="0" eaLnBrk="1" latinLnBrk="0" hangingPunct="1">
              <a:defRPr sz="1200" kern="1200">
                <a:solidFill>
                  <a:schemeClr val="tx1">
                    <a:tint val="75000"/>
                  </a:schemeClr>
                </a:solidFill>
                <a:latin typeface="+mn-lt"/>
                <a:ea typeface="+mn-ea"/>
                <a:cs typeface="+mn-cs"/>
              </a:defRPr>
            </a:lvl1pPr>
            <a:lvl2pPr marL="457149"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3" algn="l" defTabSz="914296" rtl="0" eaLnBrk="1" latinLnBrk="0" hangingPunct="1">
              <a:defRPr sz="1800" kern="1200">
                <a:solidFill>
                  <a:schemeClr val="tx1"/>
                </a:solidFill>
                <a:latin typeface="+mn-lt"/>
                <a:ea typeface="+mn-ea"/>
                <a:cs typeface="+mn-cs"/>
              </a:defRPr>
            </a:lvl9p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t>12/8/14</a:t>
            </a:r>
            <a:endParaRPr kumimoji="0" lang="en-US" sz="1200" b="0" i="0" u="none" strike="noStrike" kern="1200" cap="none" spc="0" normalizeH="0" baseline="0" noProof="0">
              <a:ln>
                <a:noFill/>
              </a:ln>
              <a:solidFill>
                <a:sysClr val="windowText" lastClr="000000">
                  <a:tint val="75000"/>
                </a:sys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811203513"/>
      </p:ext>
    </p:extLst>
  </p:cSld>
  <p:clrMapOvr>
    <a:masterClrMapping/>
  </p:clrMapOvr>
  <mc:AlternateContent xmlns:mc="http://schemas.openxmlformats.org/markup-compatibility/2006" xmlns:p14="http://schemas.microsoft.com/office/powerpoint/2010/main">
    <mc:Choice Requires="p14">
      <p:transition spd="slow" p14:dur="2000" advTm="51220"/>
    </mc:Choice>
    <mc:Fallback xmlns="">
      <p:transition spd="slow" advTm="5122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5|27.7|25.7|8.5"/>
</p:tagLst>
</file>

<file path=ppt/tags/tag10.xml><?xml version="1.0" encoding="utf-8"?>
<p:tagLst xmlns:a="http://schemas.openxmlformats.org/drawingml/2006/main" xmlns:r="http://schemas.openxmlformats.org/officeDocument/2006/relationships" xmlns:p="http://schemas.openxmlformats.org/presentationml/2006/main">
  <p:tag name="TIMING" val="|8.2"/>
</p:tagLst>
</file>

<file path=ppt/tags/tag11.xml><?xml version="1.0" encoding="utf-8"?>
<p:tagLst xmlns:a="http://schemas.openxmlformats.org/drawingml/2006/main" xmlns:r="http://schemas.openxmlformats.org/officeDocument/2006/relationships" xmlns:p="http://schemas.openxmlformats.org/presentationml/2006/main">
  <p:tag name="TIMING" val="|4.6|7.7|6.5"/>
</p:tagLst>
</file>

<file path=ppt/tags/tag12.xml><?xml version="1.0" encoding="utf-8"?>
<p:tagLst xmlns:a="http://schemas.openxmlformats.org/drawingml/2006/main" xmlns:r="http://schemas.openxmlformats.org/officeDocument/2006/relationships" xmlns:p="http://schemas.openxmlformats.org/presentationml/2006/main">
  <p:tag name="TIMING" val="|41.4|14.1"/>
</p:tagLst>
</file>

<file path=ppt/tags/tag13.xml><?xml version="1.0" encoding="utf-8"?>
<p:tagLst xmlns:a="http://schemas.openxmlformats.org/drawingml/2006/main" xmlns:r="http://schemas.openxmlformats.org/officeDocument/2006/relationships" xmlns:p="http://schemas.openxmlformats.org/presentationml/2006/main">
  <p:tag name="TIMING" val="|4.4|13.9|11.3|12"/>
</p:tagLst>
</file>

<file path=ppt/tags/tag14.xml><?xml version="1.0" encoding="utf-8"?>
<p:tagLst xmlns:a="http://schemas.openxmlformats.org/drawingml/2006/main" xmlns:r="http://schemas.openxmlformats.org/officeDocument/2006/relationships" xmlns:p="http://schemas.openxmlformats.org/presentationml/2006/main">
  <p:tag name="TIMING" val="|16.5|12.7|0.8|18.4|1.5|19.7|2.2|0.8|7.1|2.2|15.3|0.8"/>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2TSoZwPZVkqafyFmGQnUM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NIdgtoGjEWImB4vXF.A4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NIdgtoGjEWImB4vXF.A4Q"/>
</p:tagLst>
</file>

<file path=ppt/tags/tag2.xml><?xml version="1.0" encoding="utf-8"?>
<p:tagLst xmlns:a="http://schemas.openxmlformats.org/drawingml/2006/main" xmlns:r="http://schemas.openxmlformats.org/officeDocument/2006/relationships" xmlns:p="http://schemas.openxmlformats.org/presentationml/2006/main">
  <p:tag name="TIMING" val="|8.8|3.9|5.4|13.1|14"/>
</p:tagLst>
</file>

<file path=ppt/tags/tag3.xml><?xml version="1.0" encoding="utf-8"?>
<p:tagLst xmlns:a="http://schemas.openxmlformats.org/drawingml/2006/main" xmlns:r="http://schemas.openxmlformats.org/officeDocument/2006/relationships" xmlns:p="http://schemas.openxmlformats.org/presentationml/2006/main">
  <p:tag name="TIMING" val="|8.2|20"/>
</p:tagLst>
</file>

<file path=ppt/tags/tag4.xml><?xml version="1.0" encoding="utf-8"?>
<p:tagLst xmlns:a="http://schemas.openxmlformats.org/drawingml/2006/main" xmlns:r="http://schemas.openxmlformats.org/officeDocument/2006/relationships" xmlns:p="http://schemas.openxmlformats.org/presentationml/2006/main">
  <p:tag name="TIMING" val="|30.9|34.7"/>
</p:tagLst>
</file>

<file path=ppt/tags/tag5.xml><?xml version="1.0" encoding="utf-8"?>
<p:tagLst xmlns:a="http://schemas.openxmlformats.org/drawingml/2006/main" xmlns:r="http://schemas.openxmlformats.org/officeDocument/2006/relationships" xmlns:p="http://schemas.openxmlformats.org/presentationml/2006/main">
  <p:tag name="TIMING" val="|4.8|6.8|7.9|4.3|8.5|3.9|4.5"/>
</p:tagLst>
</file>

<file path=ppt/tags/tag6.xml><?xml version="1.0" encoding="utf-8"?>
<p:tagLst xmlns:a="http://schemas.openxmlformats.org/drawingml/2006/main" xmlns:r="http://schemas.openxmlformats.org/officeDocument/2006/relationships" xmlns:p="http://schemas.openxmlformats.org/presentationml/2006/main">
  <p:tag name="TIMING" val="|39.5|27.7|25.7|8.5"/>
</p:tagLst>
</file>

<file path=ppt/tags/tag7.xml><?xml version="1.0" encoding="utf-8"?>
<p:tagLst xmlns:a="http://schemas.openxmlformats.org/drawingml/2006/main" xmlns:r="http://schemas.openxmlformats.org/officeDocument/2006/relationships" xmlns:p="http://schemas.openxmlformats.org/presentationml/2006/main">
  <p:tag name="TIMING" val="|39.5|27.7|25.7|8.5"/>
</p:tagLst>
</file>

<file path=ppt/tags/tag8.xml><?xml version="1.0" encoding="utf-8"?>
<p:tagLst xmlns:a="http://schemas.openxmlformats.org/drawingml/2006/main" xmlns:r="http://schemas.openxmlformats.org/officeDocument/2006/relationships" xmlns:p="http://schemas.openxmlformats.org/presentationml/2006/main">
  <p:tag name="TIMING" val="|30.9|34.7"/>
</p:tagLst>
</file>

<file path=ppt/tags/tag9.xml><?xml version="1.0" encoding="utf-8"?>
<p:tagLst xmlns:a="http://schemas.openxmlformats.org/drawingml/2006/main" xmlns:r="http://schemas.openxmlformats.org/officeDocument/2006/relationships" xmlns:p="http://schemas.openxmlformats.org/presentationml/2006/main">
  <p:tag name="TIMING" val="|0.5|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B-Basic-dec10">
  <a:themeElements>
    <a:clrScheme name="HB-dec10">
      <a:dk1>
        <a:srgbClr val="1010A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 xmlns:thm15="http://schemas.microsoft.com/office/thememl/2012/main" name="TechEd_2013_Speaker_PPT_Template.potx [Read-Only]" id="{50C82A4D-5756-4674-B4CC-138E85F6F884}" vid="{37CA02D3-A21E-490E-9102-B50ACACCE50C}"/>
    </a:ext>
  </a:extLst>
</a:theme>
</file>

<file path=ppt/theme/theme4.xml><?xml version="1.0" encoding="utf-8"?>
<a:theme xmlns:a="http://schemas.openxmlformats.org/drawingml/2006/main" name="Metro Template-Template Blue">
  <a:themeElements>
    <a:clrScheme name="MSR">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53036</TotalTime>
  <Words>3992</Words>
  <Application>Microsoft Macintosh PowerPoint</Application>
  <PresentationFormat>On-screen Show (4:3)</PresentationFormat>
  <Paragraphs>689</Paragraphs>
  <Slides>36</Slides>
  <Notes>32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1" baseType="lpstr">
      <vt:lpstr>Office Theme</vt:lpstr>
      <vt:lpstr>HB-Basic-dec10</vt:lpstr>
      <vt:lpstr>TechEd_2013_Template_16x9</vt:lpstr>
      <vt:lpstr>Metro Template-Template Blue</vt:lpstr>
      <vt:lpstr>Visio</vt:lpstr>
      <vt:lpstr>Software Defined Networking COMS 6998-10, Fall 2014</vt:lpstr>
      <vt:lpstr>Outline</vt:lpstr>
      <vt:lpstr>Background: Enterprise data centers</vt:lpstr>
      <vt:lpstr>Motivation</vt:lpstr>
      <vt:lpstr>Example: guarantee aggregate bandwidth B for Red tenant</vt:lpstr>
      <vt:lpstr>Challenges in enforcing end-to-end SLAs</vt:lpstr>
      <vt:lpstr>IOFlow architecture</vt:lpstr>
      <vt:lpstr>Contributions</vt:lpstr>
      <vt:lpstr>Storage flows</vt:lpstr>
      <vt:lpstr>IOFlow API: programming data plane queues</vt:lpstr>
      <vt:lpstr>Lack of common IO Header for storage traffic</vt:lpstr>
      <vt:lpstr>Flow name resolution through controller</vt:lpstr>
      <vt:lpstr>Rate limiting for congestion control</vt:lpstr>
      <vt:lpstr>Rate limiting on payload bytes does not work</vt:lpstr>
      <vt:lpstr>Rate limiting on bytes does not work</vt:lpstr>
      <vt:lpstr>Rate limiting on IOPS does not work</vt:lpstr>
      <vt:lpstr>Rate limiting based on cost</vt:lpstr>
      <vt:lpstr>Recap: Programmable queues on data plane</vt:lpstr>
      <vt:lpstr>Distributed, dynamic enforcement</vt:lpstr>
      <vt:lpstr>Work-conserving solution</vt:lpstr>
      <vt:lpstr>Max-min fair sharing</vt:lpstr>
      <vt:lpstr>Controller-based max-min fair sharing</vt:lpstr>
      <vt:lpstr>Controller decides where to enforce</vt:lpstr>
      <vt:lpstr>Centralized vs. decentralized control</vt:lpstr>
      <vt:lpstr>IOFlow implementation</vt:lpstr>
      <vt:lpstr>Evaluation map</vt:lpstr>
      <vt:lpstr>Evaluation setup</vt:lpstr>
      <vt:lpstr>Workloads</vt:lpstr>
      <vt:lpstr>Enforcing bandwidth SLAs</vt:lpstr>
      <vt:lpstr>Things to look for</vt:lpstr>
      <vt:lpstr>Results</vt:lpstr>
      <vt:lpstr>Data plane overheads at 40Gbps RDMA</vt:lpstr>
      <vt:lpstr>Control plane overheads: network and CPU</vt:lpstr>
      <vt:lpstr>Summary of contributions</vt:lpstr>
      <vt:lpstr>VMWare’s SDS Framework</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1308</cp:revision>
  <dcterms:created xsi:type="dcterms:W3CDTF">2011-08-08T23:13:16Z</dcterms:created>
  <dcterms:modified xsi:type="dcterms:W3CDTF">2014-12-11T11:41:21Z</dcterms:modified>
</cp:coreProperties>
</file>