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5" r:id="rId3"/>
    <p:sldMasterId id="2147483684" r:id="rId4"/>
    <p:sldMasterId id="2147483693" r:id="rId5"/>
    <p:sldMasterId id="2147483702" r:id="rId6"/>
    <p:sldMasterId id="2147483714" r:id="rId7"/>
    <p:sldMasterId id="2147483726" r:id="rId8"/>
    <p:sldMasterId id="2147483740" r:id="rId9"/>
  </p:sldMasterIdLst>
  <p:notesMasterIdLst>
    <p:notesMasterId r:id="rId89"/>
  </p:notesMasterIdLst>
  <p:handoutMasterIdLst>
    <p:handoutMasterId r:id="rId90"/>
  </p:handoutMasterIdLst>
  <p:sldIdLst>
    <p:sldId id="524" r:id="rId10"/>
    <p:sldId id="573" r:id="rId11"/>
    <p:sldId id="561" r:id="rId12"/>
    <p:sldId id="562" r:id="rId13"/>
    <p:sldId id="563" r:id="rId14"/>
    <p:sldId id="564" r:id="rId15"/>
    <p:sldId id="565" r:id="rId16"/>
    <p:sldId id="566" r:id="rId17"/>
    <p:sldId id="567" r:id="rId18"/>
    <p:sldId id="568" r:id="rId19"/>
    <p:sldId id="569" r:id="rId20"/>
    <p:sldId id="570" r:id="rId21"/>
    <p:sldId id="571" r:id="rId22"/>
    <p:sldId id="572" r:id="rId23"/>
    <p:sldId id="541" r:id="rId24"/>
    <p:sldId id="538" r:id="rId25"/>
    <p:sldId id="539" r:id="rId26"/>
    <p:sldId id="481" r:id="rId27"/>
    <p:sldId id="480" r:id="rId28"/>
    <p:sldId id="522" r:id="rId29"/>
    <p:sldId id="523" r:id="rId30"/>
    <p:sldId id="512" r:id="rId31"/>
    <p:sldId id="540" r:id="rId32"/>
    <p:sldId id="602" r:id="rId33"/>
    <p:sldId id="525" r:id="rId34"/>
    <p:sldId id="526" r:id="rId35"/>
    <p:sldId id="528" r:id="rId36"/>
    <p:sldId id="603" r:id="rId37"/>
    <p:sldId id="535" r:id="rId38"/>
    <p:sldId id="536" r:id="rId39"/>
    <p:sldId id="537" r:id="rId40"/>
    <p:sldId id="527" r:id="rId41"/>
    <p:sldId id="529" r:id="rId42"/>
    <p:sldId id="530" r:id="rId43"/>
    <p:sldId id="531" r:id="rId44"/>
    <p:sldId id="533" r:id="rId45"/>
    <p:sldId id="534" r:id="rId46"/>
    <p:sldId id="604" r:id="rId47"/>
    <p:sldId id="543" r:id="rId48"/>
    <p:sldId id="544" r:id="rId49"/>
    <p:sldId id="545" r:id="rId50"/>
    <p:sldId id="546" r:id="rId51"/>
    <p:sldId id="547" r:id="rId52"/>
    <p:sldId id="548" r:id="rId53"/>
    <p:sldId id="549" r:id="rId54"/>
    <p:sldId id="550" r:id="rId55"/>
    <p:sldId id="553" r:id="rId56"/>
    <p:sldId id="554" r:id="rId57"/>
    <p:sldId id="555" r:id="rId58"/>
    <p:sldId id="556" r:id="rId59"/>
    <p:sldId id="557" r:id="rId60"/>
    <p:sldId id="558" r:id="rId61"/>
    <p:sldId id="559" r:id="rId62"/>
    <p:sldId id="560" r:id="rId63"/>
    <p:sldId id="605" r:id="rId64"/>
    <p:sldId id="574" r:id="rId65"/>
    <p:sldId id="575" r:id="rId66"/>
    <p:sldId id="576" r:id="rId67"/>
    <p:sldId id="577" r:id="rId68"/>
    <p:sldId id="579" r:id="rId69"/>
    <p:sldId id="580" r:id="rId70"/>
    <p:sldId id="581" r:id="rId71"/>
    <p:sldId id="606" r:id="rId72"/>
    <p:sldId id="583" r:id="rId73"/>
    <p:sldId id="584" r:id="rId74"/>
    <p:sldId id="585" r:id="rId75"/>
    <p:sldId id="586" r:id="rId76"/>
    <p:sldId id="587" r:id="rId77"/>
    <p:sldId id="588" r:id="rId78"/>
    <p:sldId id="590" r:id="rId79"/>
    <p:sldId id="591" r:id="rId80"/>
    <p:sldId id="593" r:id="rId81"/>
    <p:sldId id="594" r:id="rId82"/>
    <p:sldId id="595" r:id="rId83"/>
    <p:sldId id="597" r:id="rId84"/>
    <p:sldId id="598" r:id="rId85"/>
    <p:sldId id="599" r:id="rId86"/>
    <p:sldId id="600" r:id="rId87"/>
    <p:sldId id="601" r:id="rId88"/>
  </p:sldIdLst>
  <p:sldSz cx="9144000" cy="6858000" type="screen4x3"/>
  <p:notesSz cx="7315200" cy="96012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9" autoAdjust="0"/>
    <p:restoredTop sz="90847" autoAdjust="0"/>
  </p:normalViewPr>
  <p:slideViewPr>
    <p:cSldViewPr>
      <p:cViewPr>
        <p:scale>
          <a:sx n="90" d="100"/>
          <a:sy n="90" d="100"/>
        </p:scale>
        <p:origin x="-2064"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11/22/14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11/22/14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296" rtl="0" eaLnBrk="1" latinLnBrk="0" hangingPunct="1">
      <a:defRPr sz="1200" kern="1200">
        <a:solidFill>
          <a:schemeClr val="tx1"/>
        </a:solidFill>
        <a:latin typeface="+mn-lt"/>
        <a:ea typeface="+mn-ea"/>
        <a:cs typeface="+mn-cs"/>
      </a:defRPr>
    </a:lvl1pPr>
    <a:lvl2pPr marL="457149"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3"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12</a:t>
            </a:fld>
            <a:endParaRPr lang="en-US"/>
          </a:p>
        </p:txBody>
      </p:sp>
    </p:spTree>
    <p:extLst>
      <p:ext uri="{BB962C8B-B14F-4D97-AF65-F5344CB8AC3E}">
        <p14:creationId xmlns:p14="http://schemas.microsoft.com/office/powerpoint/2010/main" val="8444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0C67C5D6-44F1-1D4C-8022-59427D49F104}" type="slidenum">
              <a:rPr lang="en-US"/>
              <a:pPr/>
              <a:t>16</a:t>
            </a:fld>
            <a:endParaRPr lang="en-US"/>
          </a:p>
        </p:txBody>
      </p:sp>
      <p:sp>
        <p:nvSpPr>
          <p:cNvPr id="7884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3"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eaLnBrk="0" hangingPunct="0">
              <a:spcBef>
                <a:spcPts val="476"/>
              </a:spcBef>
            </a:pPr>
            <a:r>
              <a:rPr lang="en-US" sz="1300" b="0">
                <a:solidFill>
                  <a:srgbClr val="000000"/>
                </a:solidFill>
                <a:cs typeface="MS PMincho" charset="0"/>
              </a:rPr>
              <a:t>The view of the network as taught in schools look ssomething like this: end systems with a network in between containing switches and routers. Pretty simple.</a:t>
            </a:r>
          </a:p>
        </p:txBody>
      </p:sp>
      <p:sp>
        <p:nvSpPr>
          <p:cNvPr id="78855"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D28129A5-58A1-084F-82F5-9511556C731A}" type="slidenum">
              <a:rPr lang="en-US"/>
              <a:pPr/>
              <a:t>17</a:t>
            </a:fld>
            <a:endParaRPr lang="en-US"/>
          </a:p>
        </p:txBody>
      </p:sp>
      <p:sp>
        <p:nvSpPr>
          <p:cNvPr id="79873"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4"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5"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6"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7"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8"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eaLnBrk="0" hangingPunct="0">
              <a:spcBef>
                <a:spcPts val="476"/>
              </a:spcBef>
            </a:pPr>
            <a:r>
              <a:rPr lang="en-US" sz="1300" b="0">
                <a:solidFill>
                  <a:srgbClr val="000000"/>
                </a:solidFill>
                <a:cs typeface="MS PMincho" charset="0"/>
              </a:rPr>
              <a:t>But as we all know the reality is quite different. Middleboxes are commonplace in today’s networks, as many middleboxes as routers/switches. They are useful for many reasons: security (firewalls, Intrusion detection systems), monitoring (DPI, QoE monitors), traffic shaping (load balancers, rate limiters), address exhaustion (NATs), performance optimization (WAN accelerators, transcoders, caches, proxies) and others of a more dubious nature like this ad insertion box.</a:t>
            </a:r>
          </a:p>
        </p:txBody>
      </p:sp>
      <p:sp>
        <p:nvSpPr>
          <p:cNvPr id="79879"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D4A8C-185C-C840-B506-1BC5FEF2316C}" type="slidenum">
              <a:rPr lang="en-US" smtClean="0"/>
              <a:pPr/>
              <a:t>22</a:t>
            </a:fld>
            <a:endParaRPr lang="en-US"/>
          </a:p>
        </p:txBody>
      </p:sp>
    </p:spTree>
    <p:extLst>
      <p:ext uri="{BB962C8B-B14F-4D97-AF65-F5344CB8AC3E}">
        <p14:creationId xmlns:p14="http://schemas.microsoft.com/office/powerpoint/2010/main" val="409302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7C3E064D-B2E9-4040-AD88-F2688B9E989B}" type="slidenum">
              <a:rPr lang="en-US"/>
              <a:pPr/>
              <a:t>23</a:t>
            </a:fld>
            <a:endParaRPr lang="en-US"/>
          </a:p>
        </p:txBody>
      </p:sp>
      <p:sp>
        <p:nvSpPr>
          <p:cNvPr id="80897"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898"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899"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900"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901"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902"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eaLnBrk="0" hangingPunct="0">
              <a:spcBef>
                <a:spcPts val="476"/>
              </a:spcBef>
            </a:pPr>
            <a:r>
              <a:rPr lang="en-US" sz="1300" b="0">
                <a:solidFill>
                  <a:srgbClr val="000000"/>
                </a:solidFill>
              </a:rPr>
              <a:t>Obviously middleboxes are very useful, but they come with a number of problems: the most dedicated st clear one is price but it certainly not the only one; another issue is that is difficult to add new features; once you buy a cisco box for example you are stuck with them; they are difficult to manage, often requiring specialized personnel for each type of middlebox. Hardware middleboxes cannot be scaled on demand nor can they be shared among different tenants, and it is hard for new players to enter the market.</a:t>
            </a:r>
          </a:p>
          <a:p>
            <a:pPr eaLnBrk="0" hangingPunct="0">
              <a:spcBef>
                <a:spcPts val="476"/>
              </a:spcBef>
            </a:pPr>
            <a:r>
              <a:rPr lang="en-US" sz="1300" b="0">
                <a:solidFill>
                  <a:srgbClr val="000000"/>
                </a:solidFill>
              </a:rPr>
              <a:t>(pause)</a:t>
            </a:r>
          </a:p>
          <a:p>
            <a:pPr eaLnBrk="0" hangingPunct="0">
              <a:spcBef>
                <a:spcPts val="476"/>
              </a:spcBef>
            </a:pPr>
            <a:endParaRPr lang="en-US" sz="1300" b="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600" dirty="0" smtClean="0"/>
              <a:t>End to end architecture</a:t>
            </a:r>
            <a:r>
              <a:rPr lang="en-US" sz="1600" baseline="0" dirty="0" smtClean="0"/>
              <a:t> view starting to form.</a:t>
            </a:r>
          </a:p>
          <a:p>
            <a:r>
              <a:rPr lang="en-US" sz="1600" baseline="0" dirty="0" smtClean="0"/>
              <a:t>Recent Outcome on Bonn meeting (Last NFV meeting)</a:t>
            </a:r>
          </a:p>
          <a:p>
            <a:r>
              <a:rPr lang="en-US" sz="1600" baseline="0" dirty="0" smtClean="0"/>
              <a:t>A lot  of ground still needs to be covered on interface definitions and functional layout</a:t>
            </a:r>
            <a:endParaRPr lang="en-US" sz="1600" dirty="0"/>
          </a:p>
        </p:txBody>
      </p:sp>
      <p:sp>
        <p:nvSpPr>
          <p:cNvPr id="4" name="Slide Number Placeholder 3"/>
          <p:cNvSpPr>
            <a:spLocks noGrp="1"/>
          </p:cNvSpPr>
          <p:nvPr>
            <p:ph type="sldNum" sz="quarter" idx="10"/>
          </p:nvPr>
        </p:nvSpPr>
        <p:spPr/>
        <p:txBody>
          <a:bodyPr/>
          <a:lstStyle/>
          <a:p>
            <a:fld id="{48D8687F-15D4-4EDB-B331-2EE1724E8912}" type="slidenum">
              <a:rPr lang="en-GB" altLang="zh-CN" smtClean="0">
                <a:solidFill>
                  <a:prstClr val="black"/>
                </a:solidFill>
                <a:latin typeface="Calibri"/>
                <a:ea typeface="宋体"/>
              </a:rPr>
              <a:pPr/>
              <a:t>33</a:t>
            </a:fld>
            <a:endParaRPr lang="en-GB" altLang="zh-CN">
              <a:solidFill>
                <a:prstClr val="black"/>
              </a:solidFill>
              <a:latin typeface="Calibri"/>
              <a:ea typeface="宋体"/>
            </a:endParaRPr>
          </a:p>
        </p:txBody>
      </p:sp>
    </p:spTree>
    <p:extLst>
      <p:ext uri="{BB962C8B-B14F-4D97-AF65-F5344CB8AC3E}">
        <p14:creationId xmlns:p14="http://schemas.microsoft.com/office/powerpoint/2010/main" val="210801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257300" y="722313"/>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Instantiate, modify, move, remove </a:t>
            </a:r>
            <a:r>
              <a:rPr lang="en-US" altLang="en-US" dirty="0" err="1" smtClean="0"/>
              <a:t>vPE</a:t>
            </a:r>
            <a:endParaRPr lang="en-US" altLang="en-US" dirty="0" smtClean="0"/>
          </a:p>
        </p:txBody>
      </p:sp>
      <p:sp>
        <p:nvSpPr>
          <p:cNvPr id="4" name="Slide Number Placeholder 3"/>
          <p:cNvSpPr>
            <a:spLocks noGrp="1"/>
          </p:cNvSpPr>
          <p:nvPr>
            <p:ph type="sldNum" sz="quarter" idx="5"/>
          </p:nvPr>
        </p:nvSpPr>
        <p:spPr/>
        <p:txBody>
          <a:bodyPr/>
          <a:lstStyle/>
          <a:p>
            <a:pPr>
              <a:defRPr/>
            </a:pPr>
            <a:fld id="{4B12A0B6-44AC-4631-96BA-36D5945B4D5C}" type="slidenum">
              <a:rPr lang="en-US" smtClean="0">
                <a:solidFill>
                  <a:prstClr val="black"/>
                </a:solidFill>
                <a:latin typeface="Calibri"/>
              </a:rPr>
              <a:pPr>
                <a:defRPr/>
              </a:pPr>
              <a:t>34</a:t>
            </a:fld>
            <a:endParaRPr lang="en-US" dirty="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35</a:t>
            </a:fld>
            <a:endParaRPr lang="en-US"/>
          </a:p>
        </p:txBody>
      </p:sp>
    </p:spTree>
    <p:extLst>
      <p:ext uri="{BB962C8B-B14F-4D97-AF65-F5344CB8AC3E}">
        <p14:creationId xmlns:p14="http://schemas.microsoft.com/office/powerpoint/2010/main" val="3786149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GB" sz="1100" dirty="0"/>
              <a:t>Focused on Traffic Quality KPI’s in the Data-plane</a:t>
            </a:r>
          </a:p>
          <a:p>
            <a:r>
              <a:rPr lang="en-GB" sz="1100" dirty="0"/>
              <a:t>Local Measurable QOS factors affecting QOE</a:t>
            </a:r>
          </a:p>
          <a:p>
            <a:pPr lvl="1"/>
            <a:r>
              <a:rPr lang="en-GB" sz="1100" dirty="0"/>
              <a:t>Examples from MEF</a:t>
            </a:r>
          </a:p>
          <a:p>
            <a:pPr lvl="2"/>
            <a:r>
              <a:rPr lang="en-GB" sz="1100" dirty="0"/>
              <a:t>Packet Delay Variation</a:t>
            </a:r>
          </a:p>
          <a:p>
            <a:pPr lvl="2"/>
            <a:r>
              <a:rPr lang="en-GB" sz="1100" dirty="0"/>
              <a:t>Packet loss</a:t>
            </a:r>
          </a:p>
          <a:p>
            <a:pPr lvl="2"/>
            <a:r>
              <a:rPr lang="en-GB" sz="1100" dirty="0" err="1"/>
              <a:t>Uni</a:t>
            </a:r>
            <a:r>
              <a:rPr lang="en-GB" sz="1100" dirty="0"/>
              <a:t>-directional frame delay</a:t>
            </a:r>
          </a:p>
          <a:p>
            <a:pPr lvl="1"/>
            <a:r>
              <a:rPr lang="en-GB" sz="1100" dirty="0"/>
              <a:t>Others: Call drops, Call Setup Success Rate, Call Setup time etc.</a:t>
            </a:r>
          </a:p>
          <a:p>
            <a:pPr lvl="1"/>
            <a:r>
              <a:rPr lang="en-GB" sz="1100" dirty="0"/>
              <a:t>Measured in-service</a:t>
            </a:r>
          </a:p>
          <a:p>
            <a:pPr lvl="1"/>
            <a:r>
              <a:rPr lang="en-GB" sz="1100" dirty="0"/>
              <a:t>Supports Reporting by standard Telco mechanisms (e.g. SNMP)</a:t>
            </a:r>
          </a:p>
          <a:p>
            <a:r>
              <a:rPr lang="en-GB" sz="1100" dirty="0"/>
              <a:t>VM SLA Monitoring and Enforcement</a:t>
            </a:r>
          </a:p>
          <a:p>
            <a:pPr lvl="1"/>
            <a:r>
              <a:rPr lang="en-GB" sz="1100" dirty="0"/>
              <a:t>Impacts QOS but treated separately</a:t>
            </a:r>
          </a:p>
          <a:p>
            <a:endParaRPr lang="en-US" dirty="0"/>
          </a:p>
        </p:txBody>
      </p:sp>
      <p:sp>
        <p:nvSpPr>
          <p:cNvPr id="4" name="Slide Number Placeholder 3"/>
          <p:cNvSpPr>
            <a:spLocks noGrp="1"/>
          </p:cNvSpPr>
          <p:nvPr>
            <p:ph type="sldNum" sz="quarter" idx="10"/>
          </p:nvPr>
        </p:nvSpPr>
        <p:spPr/>
        <p:txBody>
          <a:bodyPr/>
          <a:lstStyle/>
          <a:p>
            <a:pPr>
              <a:defRPr/>
            </a:pPr>
            <a:fld id="{0B938DEB-3D15-4991-962A-59988F36DAE2}" type="slidenum">
              <a:rPr lang="en-US" smtClean="0">
                <a:solidFill>
                  <a:prstClr val="black"/>
                </a:solidFill>
                <a:latin typeface="Calibri"/>
              </a:rPr>
              <a:pPr>
                <a:defRPr/>
              </a:pPr>
              <a:t>36</a:t>
            </a:fld>
            <a:endParaRPr lang="en-US">
              <a:solidFill>
                <a:prstClr val="black"/>
              </a:solidFill>
              <a:latin typeface="Calibri"/>
            </a:endParaRPr>
          </a:p>
        </p:txBody>
      </p:sp>
    </p:spTree>
    <p:extLst>
      <p:ext uri="{BB962C8B-B14F-4D97-AF65-F5344CB8AC3E}">
        <p14:creationId xmlns:p14="http://schemas.microsoft.com/office/powerpoint/2010/main" val="2173952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2C1631F3-CACA-8E47-970E-6050BFCD9D0E}" type="slidenum">
              <a:rPr lang="en-US">
                <a:solidFill>
                  <a:prstClr val="white"/>
                </a:solidFill>
              </a:rPr>
              <a:pPr/>
              <a:t>39</a:t>
            </a:fld>
            <a:endParaRPr lang="en-US">
              <a:solidFill>
                <a:prstClr val="white"/>
              </a:solidFill>
            </a:endParaRPr>
          </a:p>
        </p:txBody>
      </p:sp>
      <p:sp>
        <p:nvSpPr>
          <p:cNvPr id="81921" name="Text Box 1"/>
          <p:cNvSpPr txBox="1">
            <a:spLocks noChangeArrowheads="1"/>
          </p:cNvSpPr>
          <p:nvPr>
            <p:ph type="sldImg"/>
          </p:nvPr>
        </p:nvSpPr>
        <p:spPr bwMode="auto">
          <a:xfrm>
            <a:off x="1262063" y="720725"/>
            <a:ext cx="4760912" cy="35702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ChangeArrowheads="1"/>
          </p:cNvSpPr>
          <p:nvPr/>
        </p:nvSpPr>
        <p:spPr bwMode="auto">
          <a:xfrm>
            <a:off x="731521" y="4560571"/>
            <a:ext cx="5821680" cy="4290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1923" name="Text Box 3"/>
          <p:cNvSpPr txBox="1">
            <a:spLocks noChangeArrowheads="1"/>
          </p:cNvSpPr>
          <p:nvPr/>
        </p:nvSpPr>
        <p:spPr bwMode="auto">
          <a:xfrm>
            <a:off x="877147" y="4992292"/>
            <a:ext cx="5462693" cy="219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So clearly moving these middleboxes in software and in “the cloud” would certainly solve most of these issues. Problem is whether this  software middleboxes can be built in commodity hardware while  still achieving high performance as seen by the hardware middleboxes.</a:t>
            </a:r>
          </a:p>
          <a:p>
            <a:pPr defTabSz="483306" eaLnBrk="0" fontAlgn="base" hangingPunct="0">
              <a:spcBef>
                <a:spcPts val="476"/>
              </a:spcBef>
              <a:spcAft>
                <a:spcPct val="0"/>
              </a:spcAft>
              <a:buSzPct val="100000"/>
            </a:pPr>
            <a:r>
              <a:rPr lang="en-US" sz="1300" b="0">
                <a:solidFill>
                  <a:srgbClr val="000000"/>
                </a:solidFill>
              </a:rPr>
              <a:t>(pause)</a:t>
            </a:r>
          </a:p>
          <a:p>
            <a:pPr defTabSz="483306" eaLnBrk="0" fontAlgn="base" hangingPunct="0">
              <a:spcBef>
                <a:spcPts val="476"/>
              </a:spcBef>
              <a:spcAft>
                <a:spcPct val="0"/>
              </a:spcAft>
              <a:buSzPct val="100000"/>
            </a:pPr>
            <a:r>
              <a:rPr lang="en-US" sz="1300" b="0">
                <a:solidFill>
                  <a:srgbClr val="000000"/>
                </a:solidFill>
              </a:rPr>
              <a:t>We believe so, and thats what we propose with ClickOS. In one sentence, ClickOS is a MiniOS based virtual machine that runs Click modular router software. </a:t>
            </a:r>
          </a:p>
          <a:p>
            <a:pPr defTabSz="483306" eaLnBrk="0" fontAlgn="base" hangingPunct="0">
              <a:spcBef>
                <a:spcPts val="476"/>
              </a:spcBef>
              <a:spcAft>
                <a:spcPct val="0"/>
              </a:spcAft>
              <a:buSzPct val="100000"/>
            </a:pPr>
            <a:endParaRPr lang="en-US" sz="1300"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98EBA1-E6F9-0C40-A8DB-6E216FF2C492}" type="slidenum">
              <a:rPr lang="en-US" smtClean="0"/>
              <a:t>3</a:t>
            </a:fld>
            <a:endParaRPr lang="en-US"/>
          </a:p>
        </p:txBody>
      </p:sp>
    </p:spTree>
    <p:extLst>
      <p:ext uri="{BB962C8B-B14F-4D97-AF65-F5344CB8AC3E}">
        <p14:creationId xmlns:p14="http://schemas.microsoft.com/office/powerpoint/2010/main" val="1771783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9C807267-8C74-9C47-A77C-DC47B5D37BDB}" type="slidenum">
              <a:rPr lang="en-US">
                <a:solidFill>
                  <a:prstClr val="white"/>
                </a:solidFill>
              </a:rPr>
              <a:pPr/>
              <a:t>40</a:t>
            </a:fld>
            <a:endParaRPr lang="en-US">
              <a:solidFill>
                <a:prstClr val="white"/>
              </a:solidFill>
            </a:endParaRPr>
          </a:p>
        </p:txBody>
      </p:sp>
      <p:sp>
        <p:nvSpPr>
          <p:cNvPr id="82945" name="Text Box 1"/>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ChangeArrowheads="1"/>
          </p:cNvSpPr>
          <p:nvPr/>
        </p:nvSpPr>
        <p:spPr bwMode="auto">
          <a:xfrm>
            <a:off x="731520" y="4560570"/>
            <a:ext cx="5826761" cy="429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2947" name="Text Box 3"/>
          <p:cNvSpPr txBox="1">
            <a:spLocks noChangeArrowheads="1"/>
          </p:cNvSpPr>
          <p:nvPr/>
        </p:nvSpPr>
        <p:spPr bwMode="auto">
          <a:xfrm>
            <a:off x="877147" y="4992292"/>
            <a:ext cx="5462693" cy="3723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Our goal is to build a versatile, high performance software middlebox platform on commodity hardware. Such a platform must satisfy a set of requirements: Fast instantiation, should be able to instantiate middlebox processing quickly, and allow quick adaptation to network conditions; Small footprint, in order to potentially run hundreds of middleboxes; Isolation of both CPU, memory and ability to accommodate a wide range of OSes/software packages, to by hosted by the operator or untrusted third parties; Performance, should be able to cope with HW offerings and scale on demand; Flexibility, should cover a wide range of middlebox processing; </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ClickOS fullfills all of those: it boots on 30 millseconds; only requires 5 MB of RAM to run; Isolation: we base our work on Xen since its support for paravirtualization; has line-rate for almost all packet sizes; adds 45 microseconds of delay, and covers a wide range of packet processing with Click;</a:t>
            </a:r>
          </a:p>
          <a:p>
            <a:pPr defTabSz="483306" eaLnBrk="0" fontAlgn="base" hangingPunct="0">
              <a:spcBef>
                <a:spcPts val="476"/>
              </a:spcBef>
              <a:spcAft>
                <a:spcPct val="0"/>
              </a:spcAft>
              <a:buSzPct val="100000"/>
            </a:pPr>
            <a:endParaRPr lang="en-US" sz="1300" b="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5628A6E3-636A-5444-8C9F-4DB634EB04AF}" type="slidenum">
              <a:rPr lang="en-US">
                <a:solidFill>
                  <a:prstClr val="white"/>
                </a:solidFill>
              </a:rPr>
              <a:pPr/>
              <a:t>41</a:t>
            </a:fld>
            <a:endParaRPr lang="en-US">
              <a:solidFill>
                <a:prstClr val="white"/>
              </a:solidFill>
            </a:endParaRPr>
          </a:p>
        </p:txBody>
      </p:sp>
      <p:sp>
        <p:nvSpPr>
          <p:cNvPr id="8396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3"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MS PMincho" charset="0"/>
              </a:rPr>
              <a:t>In Xen, a virtual machine consists of: a paravirtualization layer, a guest OS and applications on top. In the case of ClickOS, we use MiniOS as the guest OS. . MiniOS runs on a single core, it has a single memory space, no processes, and a cooperative scheduler. On top of MiniOS, we run Click and we call the whole thing ClickOS. We want to eliminate all the clutter from a generic operating system, and decrease to the bare minimum necessary to packet processing. </a:t>
            </a:r>
          </a:p>
          <a:p>
            <a:pPr defTabSz="483306" eaLnBrk="0" fontAlgn="base" hangingPunct="0">
              <a:spcBef>
                <a:spcPts val="476"/>
              </a:spcBef>
              <a:spcAft>
                <a:spcPct val="0"/>
              </a:spcAft>
              <a:buSzPct val="100000"/>
            </a:pPr>
            <a:endParaRPr lang="en-US" sz="1300" b="0">
              <a:solidFill>
                <a:srgbClr val="000000"/>
              </a:solidFill>
              <a:cs typeface="MS PMincho" charset="0"/>
            </a:endParaRPr>
          </a:p>
          <a:p>
            <a:pPr defTabSz="483306" eaLnBrk="0" fontAlgn="base" hangingPunct="0">
              <a:spcBef>
                <a:spcPts val="476"/>
              </a:spcBef>
              <a:spcAft>
                <a:spcPct val="0"/>
              </a:spcAft>
              <a:buSzPct val="100000"/>
            </a:pPr>
            <a:r>
              <a:rPr lang="en-US" sz="1300" b="0">
                <a:solidFill>
                  <a:srgbClr val="000000"/>
                </a:solidFill>
                <a:cs typeface="MS PMincho" charset="0"/>
              </a:rPr>
              <a:t>Our work/contributions include:</a:t>
            </a:r>
          </a:p>
          <a:p>
            <a:pPr defTabSz="483306" eaLnBrk="0" fontAlgn="base" hangingPunct="0">
              <a:spcBef>
                <a:spcPts val="476"/>
              </a:spcBef>
              <a:spcAft>
                <a:spcPct val="0"/>
              </a:spcAft>
              <a:buSzPct val="100000"/>
            </a:pPr>
            <a:r>
              <a:rPr lang="en-US" sz="1300" b="0">
                <a:solidFill>
                  <a:srgbClr val="000000"/>
                </a:solidFill>
                <a:cs typeface="MS PMincho" charset="0"/>
              </a:rPr>
              <a:t>- A generic build system in order to generate ClickOS XEN virtual machines. We also used it to build other applications on top of MiniOS.</a:t>
            </a:r>
          </a:p>
          <a:p>
            <a:pPr defTabSz="483306" eaLnBrk="0" fontAlgn="base" hangingPunct="0">
              <a:spcBef>
                <a:spcPts val="476"/>
              </a:spcBef>
              <a:spcAft>
                <a:spcPct val="0"/>
              </a:spcAft>
              <a:buSzPct val="100000"/>
            </a:pPr>
            <a:r>
              <a:rPr lang="en-US" sz="1300" b="0">
                <a:solidFill>
                  <a:srgbClr val="000000"/>
                </a:solidFill>
                <a:cs typeface="MS PMincho" charset="0"/>
              </a:rPr>
              <a:t>- Emulating a Click control plane for MiniOS (there is not a command line in MiniOS that can be used to control Click).</a:t>
            </a:r>
          </a:p>
          <a:p>
            <a:pPr defTabSz="483306" eaLnBrk="0" fontAlgn="base" hangingPunct="0">
              <a:spcBef>
                <a:spcPts val="476"/>
              </a:spcBef>
              <a:spcAft>
                <a:spcPct val="0"/>
              </a:spcAft>
              <a:buSzPct val="100000"/>
            </a:pPr>
            <a:r>
              <a:rPr lang="en-US" sz="1300" b="0">
                <a:solidFill>
                  <a:srgbClr val="000000"/>
                </a:solidFill>
                <a:cs typeface="MS PMincho" charset="0"/>
              </a:rPr>
              <a:t>- Doing optimizations to reduce ClickOS boot times down to 30 miliseconds</a:t>
            </a:r>
          </a:p>
          <a:p>
            <a:pPr defTabSz="483306" eaLnBrk="0" fontAlgn="base" hangingPunct="0">
              <a:spcBef>
                <a:spcPts val="476"/>
              </a:spcBef>
              <a:spcAft>
                <a:spcPct val="0"/>
              </a:spcAft>
              <a:buSzPct val="100000"/>
            </a:pPr>
            <a:r>
              <a:rPr lang="en-US" sz="1300" b="0">
                <a:solidFill>
                  <a:srgbClr val="000000"/>
                </a:solidFill>
                <a:cs typeface="MS PMincho" charset="0"/>
              </a:rPr>
              <a:t>- Finally  optimizations to the data plane to achieve line-rate for almost all packet sizes. Applying these optimizations to other guest OSes such as Linux;  </a:t>
            </a:r>
          </a:p>
          <a:p>
            <a:pPr defTabSz="483306" eaLnBrk="0" fontAlgn="base" hangingPunct="0">
              <a:spcBef>
                <a:spcPts val="476"/>
              </a:spcBef>
              <a:spcAft>
                <a:spcPct val="0"/>
              </a:spcAft>
              <a:buSzPct val="100000"/>
            </a:pPr>
            <a:r>
              <a:rPr lang="en-US" sz="1300" b="0">
                <a:solidFill>
                  <a:srgbClr val="000000"/>
                </a:solidFill>
                <a:cs typeface="MS PMincho" charset="0"/>
              </a:rPr>
              <a:t>- And implementation of a wide range of middleboxes;</a:t>
            </a:r>
          </a:p>
          <a:p>
            <a:pPr defTabSz="483306" eaLnBrk="0" fontAlgn="base" hangingPunct="0">
              <a:spcBef>
                <a:spcPts val="476"/>
              </a:spcBef>
              <a:spcAft>
                <a:spcPct val="0"/>
              </a:spcAft>
              <a:buSzPct val="100000"/>
            </a:pPr>
            <a:r>
              <a:rPr lang="en-US" sz="1300" b="0">
                <a:solidFill>
                  <a:srgbClr val="000000"/>
                </a:solidFill>
                <a:cs typeface="MS PMincho" charset="0"/>
              </a:rPr>
              <a:t>I will focus on the last two items which we think it has higher contribution.</a:t>
            </a:r>
          </a:p>
          <a:p>
            <a:pPr defTabSz="483306" eaLnBrk="0" fontAlgn="base" hangingPunct="0">
              <a:spcBef>
                <a:spcPts val="476"/>
              </a:spcBef>
              <a:spcAft>
                <a:spcPct val="0"/>
              </a:spcAft>
              <a:buSzPct val="100000"/>
            </a:pPr>
            <a:endParaRPr lang="en-US" sz="1300" b="0">
              <a:solidFill>
                <a:srgbClr val="000000"/>
              </a:solidFill>
              <a:cs typeface="MS PMincho" charset="0"/>
            </a:endParaRPr>
          </a:p>
        </p:txBody>
      </p:sp>
      <p:sp>
        <p:nvSpPr>
          <p:cNvPr id="83975"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C5214F3E-9B95-F84A-B1FD-D012E227C5E9}" type="slidenum">
              <a:rPr lang="en-US">
                <a:solidFill>
                  <a:prstClr val="white"/>
                </a:solidFill>
              </a:rPr>
              <a:pPr/>
              <a:t>42</a:t>
            </a:fld>
            <a:endParaRPr lang="en-US">
              <a:solidFill>
                <a:prstClr val="white"/>
              </a:solidFill>
            </a:endParaRPr>
          </a:p>
        </p:txBody>
      </p:sp>
      <p:sp>
        <p:nvSpPr>
          <p:cNvPr id="84993"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4"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6"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7"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8" name="Text Box 6"/>
          <p:cNvSpPr txBox="1">
            <a:spLocks noChangeArrowheads="1"/>
          </p:cNvSpPr>
          <p:nvPr/>
        </p:nvSpPr>
        <p:spPr bwMode="auto">
          <a:xfrm>
            <a:off x="731520" y="4560570"/>
            <a:ext cx="5852160" cy="4540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MS PMincho" charset="0"/>
              </a:rPr>
              <a:t>So let me talk to you in a little bit more detail about how Xen’s I/O subsystem works. First, we have a NIC, in our case a 10Gb intel NIC. Then the Domain-0 has a network driver for it, for instance the ixgbe driver. This network driver is attached to a software switch, say the Linux bridge or openvswitch. To the switch we attach a virtual interface called VIF, which is managed by the netback driver. The netback driver connects to the netfront driver over a XEN ring API. Event channels are used for notifications and the xenbus used for control/initialization.</a:t>
            </a:r>
          </a:p>
          <a:p>
            <a:pPr defTabSz="483306" eaLnBrk="0" fontAlgn="base" hangingPunct="0">
              <a:spcBef>
                <a:spcPts val="476"/>
              </a:spcBef>
              <a:spcAft>
                <a:spcPct val="0"/>
              </a:spcAft>
              <a:buSzPct val="100000"/>
            </a:pPr>
            <a:r>
              <a:rPr lang="en-US" sz="1300" b="0">
                <a:solidFill>
                  <a:srgbClr val="000000"/>
                </a:solidFill>
                <a:cs typeface="MS PMincho" charset="0"/>
              </a:rPr>
              <a:t>Finally, we created two new  elements called FromDevicet and ToDevice that Click can interact with the netfront driver.</a:t>
            </a:r>
          </a:p>
          <a:p>
            <a:pPr defTabSz="483306" eaLnBrk="0" fontAlgn="base" hangingPunct="0">
              <a:spcBef>
                <a:spcPts val="476"/>
              </a:spcBef>
              <a:spcAft>
                <a:spcPct val="0"/>
              </a:spcAft>
              <a:buSzPct val="100000"/>
            </a:pPr>
            <a:endParaRPr lang="en-US" sz="1300" b="0">
              <a:solidFill>
                <a:srgbClr val="000000"/>
              </a:solidFill>
              <a:cs typeface="MS PMincho" charset="0"/>
            </a:endParaRPr>
          </a:p>
          <a:p>
            <a:pPr defTabSz="483306" eaLnBrk="0" fontAlgn="base" hangingPunct="0">
              <a:spcBef>
                <a:spcPts val="476"/>
              </a:spcBef>
              <a:spcAft>
                <a:spcPct val="0"/>
              </a:spcAft>
              <a:buSzPct val="100000"/>
            </a:pPr>
            <a:r>
              <a:rPr lang="en-US" sz="1300" b="0">
                <a:solidFill>
                  <a:srgbClr val="000000"/>
                </a:solidFill>
                <a:cs typeface="MS PMincho" charset="0"/>
              </a:rPr>
              <a:t>So the goal is to reach 10Gb/s, meaning 813,000 packets per second for maximum sized packets all the way up to 14.8 Mp/s for min-sized ones, as the table shows. </a:t>
            </a:r>
          </a:p>
          <a:p>
            <a:pPr defTabSz="483306" eaLnBrk="0" fontAlgn="base" hangingPunct="0">
              <a:spcBef>
                <a:spcPts val="476"/>
              </a:spcBef>
              <a:spcAft>
                <a:spcPct val="0"/>
              </a:spcAft>
              <a:buSzPct val="100000"/>
            </a:pPr>
            <a:endParaRPr lang="en-US" sz="1300" b="0">
              <a:solidFill>
                <a:srgbClr val="000000"/>
              </a:solidFill>
              <a:cs typeface="MS PMincho" charset="0"/>
            </a:endParaRPr>
          </a:p>
          <a:p>
            <a:pPr defTabSz="483306" eaLnBrk="0" fontAlgn="base" hangingPunct="0">
              <a:spcBef>
                <a:spcPts val="476"/>
              </a:spcBef>
              <a:spcAft>
                <a:spcPct val="0"/>
              </a:spcAft>
              <a:buSzPct val="100000"/>
            </a:pPr>
            <a:r>
              <a:rPr lang="en-US" sz="1300" b="0">
                <a:solidFill>
                  <a:srgbClr val="000000"/>
                </a:solidFill>
                <a:cs typeface="MS PMincho" charset="0"/>
              </a:rPr>
              <a:t>The problem is that when we first put all of this together there were several important performance bottlenecks. For instance, openvswitch could only 300 Kpps; the netback driver and VIF 350 Kpps and 225 Kpps for the MiniOS netfront driver, when we put everything together.</a:t>
            </a:r>
          </a:p>
        </p:txBody>
      </p:sp>
      <p:sp>
        <p:nvSpPr>
          <p:cNvPr id="84999"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8FEFBD5F-F5DF-D349-BC78-98A1063CD02B}" type="slidenum">
              <a:rPr lang="en-US">
                <a:solidFill>
                  <a:prstClr val="white"/>
                </a:solidFill>
              </a:rPr>
              <a:pPr/>
              <a:t>43</a:t>
            </a:fld>
            <a:endParaRPr lang="en-US">
              <a:solidFill>
                <a:prstClr val="white"/>
              </a:solidFill>
            </a:endParaRPr>
          </a:p>
        </p:txBody>
      </p:sp>
      <p:sp>
        <p:nvSpPr>
          <p:cNvPr id="86017"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6018" name="Text Box 2"/>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9" name="Text Box 3"/>
          <p:cNvSpPr txBox="1">
            <a:spLocks noChangeArrowheads="1"/>
          </p:cNvSpPr>
          <p:nvPr/>
        </p:nvSpPr>
        <p:spPr bwMode="auto">
          <a:xfrm>
            <a:off x="731521" y="4560571"/>
            <a:ext cx="5842000" cy="4312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WenQuanYi Micro Hei" charset="0"/>
              </a:rPr>
              <a:t>To get a better ideia of where the problems we've made a trace of all operations in the backend driver. Based on the measurements you can see on the right, we came to realize the following:</a:t>
            </a:r>
          </a:p>
          <a:p>
            <a:pPr defTabSz="483306" eaLnBrk="0" fontAlgn="base" hangingPunct="0">
              <a:spcBef>
                <a:spcPts val="476"/>
              </a:spcBef>
              <a:spcAft>
                <a:spcPct val="0"/>
              </a:spcAft>
              <a:buSzPct val="100000"/>
            </a:pPr>
            <a:endParaRPr lang="en-US" sz="1300" b="0">
              <a:solidFill>
                <a:srgbClr val="000000"/>
              </a:solidFill>
              <a:cs typeface="WenQuanYi Micro Hei" charset="0"/>
            </a:endParaRPr>
          </a:p>
          <a:p>
            <a:pPr defTabSz="483306" eaLnBrk="0" fontAlgn="base" hangingPunct="0">
              <a:spcBef>
                <a:spcPts val="476"/>
              </a:spcBef>
              <a:spcAft>
                <a:spcPct val="0"/>
              </a:spcAft>
              <a:buSzPct val="100000"/>
            </a:pPr>
            <a:r>
              <a:rPr lang="en-US" sz="1300" b="0">
                <a:solidFill>
                  <a:srgbClr val="000000"/>
                </a:solidFill>
                <a:cs typeface="WenQuanYi Micro Hei" charset="0"/>
              </a:rPr>
              <a:t>- The  backend switch. The linux bridge/openvswitch  is not prepared to handle  high packet rates, although still able to achive 10Gbs relying on NIC feature. While for end systems this is good enough,  for middleboxes this is far from ideal, whereas  the switch needs to handle  millions of packets per second.</a:t>
            </a:r>
          </a:p>
          <a:p>
            <a:pPr defTabSz="483306" eaLnBrk="0" fontAlgn="base" hangingPunct="0">
              <a:spcBef>
                <a:spcPts val="476"/>
              </a:spcBef>
              <a:spcAft>
                <a:spcPct val="0"/>
              </a:spcAft>
              <a:buSzPct val="100000"/>
            </a:pPr>
            <a:endParaRPr lang="en-US" sz="1300" b="0">
              <a:solidFill>
                <a:srgbClr val="000000"/>
              </a:solidFill>
              <a:cs typeface="WenQuanYi Micro Hei" charset="0"/>
            </a:endParaRPr>
          </a:p>
          <a:p>
            <a:pPr defTabSz="483306" eaLnBrk="0" fontAlgn="base" hangingPunct="0">
              <a:spcBef>
                <a:spcPts val="476"/>
              </a:spcBef>
              <a:spcAft>
                <a:spcPct val="0"/>
              </a:spcAft>
              <a:buSzPct val="100000"/>
            </a:pPr>
            <a:r>
              <a:rPr lang="en-US" sz="1300" b="0">
                <a:solidFill>
                  <a:srgbClr val="000000"/>
                </a:solidFill>
                <a:cs typeface="WenQuanYi Micro Hei" charset="0"/>
              </a:rPr>
              <a:t>- Regarding the backend and frontend communication, packets always need to be copied from the guest to the backend domain. This copy between domains are normally done in batches of packets, and is one of the main causes for low packet rates.</a:t>
            </a:r>
          </a:p>
          <a:p>
            <a:pPr defTabSz="483306" eaLnBrk="0" fontAlgn="base" hangingPunct="0">
              <a:spcBef>
                <a:spcPts val="476"/>
              </a:spcBef>
              <a:spcAft>
                <a:spcPct val="0"/>
              </a:spcAft>
              <a:buSzPct val="100000"/>
            </a:pPr>
            <a:endParaRPr lang="en-US" sz="1300" b="0">
              <a:solidFill>
                <a:srgbClr val="000000"/>
              </a:solidFill>
              <a:cs typeface="WenQuanYi Micro Hei" charset="0"/>
            </a:endParaRPr>
          </a:p>
          <a:p>
            <a:pPr defTabSz="483306" eaLnBrk="0" fontAlgn="base" hangingPunct="0">
              <a:spcBef>
                <a:spcPts val="476"/>
              </a:spcBef>
              <a:spcAft>
                <a:spcPct val="0"/>
              </a:spcAft>
              <a:buSzPct val="100000"/>
            </a:pPr>
            <a:r>
              <a:rPr lang="en-US" sz="1300" b="0">
                <a:solidFill>
                  <a:srgbClr val="000000"/>
                </a:solidFill>
                <a:cs typeface="WenQuanYi Micro Hei" charset="0"/>
              </a:rPr>
              <a:t>- In addition to the copy, netback works with packet metadata data structures (skb or mbufs in FreeBSD) in which allocation and its manipulation also slow things down.</a:t>
            </a:r>
          </a:p>
          <a:p>
            <a:pPr defTabSz="483306" eaLnBrk="0" fontAlgn="base" hangingPunct="0">
              <a:spcBef>
                <a:spcPts val="476"/>
              </a:spcBef>
              <a:spcAft>
                <a:spcPct val="0"/>
              </a:spcAft>
              <a:buSzPct val="100000"/>
            </a:pPr>
            <a:endParaRPr lang="en-US" sz="1300" b="0">
              <a:solidFill>
                <a:srgbClr val="000000"/>
              </a:solidFill>
              <a:cs typeface="WenQuanYi Micro Hei" charset="0"/>
            </a:endParaRPr>
          </a:p>
          <a:p>
            <a:pPr defTabSz="483306" eaLnBrk="0" fontAlgn="base" hangingPunct="0">
              <a:spcBef>
                <a:spcPts val="476"/>
              </a:spcBef>
              <a:spcAft>
                <a:spcPct val="0"/>
              </a:spcAft>
              <a:buSzPct val="100000"/>
            </a:pPr>
            <a:r>
              <a:rPr lang="en-US" sz="1300" b="0">
                <a:solidFill>
                  <a:srgbClr val="000000"/>
                </a:solidFill>
                <a:cs typeface="WenQuanYi Micro Hei" charset="0"/>
              </a:rPr>
              <a:t>- Last but not least, the MiniOS netfront is entirely functional, and thus not as fast and featurefull as Linux Netfront. Before optimizations we started with a rate of 8 Kpps.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A9C01727-55FB-9142-A567-E16FEA0059C7}" type="slidenum">
              <a:rPr lang="en-US">
                <a:solidFill>
                  <a:prstClr val="white"/>
                </a:solidFill>
              </a:rPr>
              <a:pPr/>
              <a:t>44</a:t>
            </a:fld>
            <a:endParaRPr lang="en-US">
              <a:solidFill>
                <a:prstClr val="white"/>
              </a:solidFill>
            </a:endParaRPr>
          </a:p>
        </p:txBody>
      </p:sp>
      <p:sp>
        <p:nvSpPr>
          <p:cNvPr id="87041"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2"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3"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4"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5"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6"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WenQuanYi Micro Hei" charset="0"/>
              </a:rPr>
              <a:t>Moving forward after careful analysis we start optimizing.  We first started by reusing grants in the frontend. Grants consists off a table with the page and the permissions of a target domain. These are now done at initialization time instead of a per packet basis. This optimization led us to increase the rate by 40x. Afterwards we changed the backend switch, to introduce VALE software switch.</a:t>
            </a:r>
          </a:p>
          <a:p>
            <a:pPr defTabSz="483306" eaLnBrk="0" fontAlgn="base" hangingPunct="0">
              <a:spcBef>
                <a:spcPts val="476"/>
              </a:spcBef>
              <a:spcAft>
                <a:spcPct val="0"/>
              </a:spcAft>
              <a:buSzPct val="100000"/>
            </a:pPr>
            <a:r>
              <a:rPr lang="en-US" sz="1300" b="0">
                <a:solidFill>
                  <a:srgbClr val="000000"/>
                </a:solidFill>
                <a:cs typeface="WenQuanYi Micro Hei" charset="0"/>
              </a:rPr>
              <a:t> </a:t>
            </a:r>
          </a:p>
          <a:p>
            <a:pPr defTabSz="483306" eaLnBrk="0" fontAlgn="base" hangingPunct="0">
              <a:spcBef>
                <a:spcPts val="476"/>
              </a:spcBef>
              <a:spcAft>
                <a:spcPct val="0"/>
              </a:spcAft>
              <a:buSzPct val="100000"/>
            </a:pPr>
            <a:r>
              <a:rPr lang="en-US" sz="1300" b="0">
                <a:solidFill>
                  <a:srgbClr val="000000"/>
                </a:solidFill>
                <a:cs typeface="WenQuanYi Micro Hei" charset="0"/>
              </a:rPr>
              <a:t>Furthermore we added support for bigger I/O rings, which let us batch more packets in the XEN ring.</a:t>
            </a:r>
          </a:p>
          <a:p>
            <a:pPr defTabSz="483306" eaLnBrk="0" fontAlgn="base" hangingPunct="0">
              <a:spcBef>
                <a:spcPts val="476"/>
              </a:spcBef>
              <a:spcAft>
                <a:spcPct val="0"/>
              </a:spcAft>
              <a:buSzPct val="100000"/>
            </a:pPr>
            <a:endParaRPr lang="en-US" sz="1300" b="0">
              <a:solidFill>
                <a:srgbClr val="000000"/>
              </a:solidFill>
              <a:cs typeface="WenQuanYi Micro Hei" charset="0"/>
            </a:endParaRPr>
          </a:p>
          <a:p>
            <a:pPr defTabSz="483306" eaLnBrk="0" fontAlgn="base" hangingPunct="0">
              <a:spcBef>
                <a:spcPts val="476"/>
              </a:spcBef>
              <a:spcAft>
                <a:spcPct val="0"/>
              </a:spcAft>
              <a:buSzPct val="100000"/>
            </a:pPr>
            <a:r>
              <a:rPr lang="en-US" sz="1300" b="0">
                <a:solidFill>
                  <a:srgbClr val="000000"/>
                </a:solidFill>
                <a:cs typeface="WenQuanYi Micro Hei" charset="0"/>
              </a:rPr>
              <a:t>Applying all of these changes, results were  actually good, getting 2.7x improvement for maximum-sized packets and 4.2x for minimum sized packets.</a:t>
            </a:r>
          </a:p>
        </p:txBody>
      </p:sp>
      <p:sp>
        <p:nvSpPr>
          <p:cNvPr id="87047"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125D2A96-BACB-564A-A12A-8E86BA727D12}" type="slidenum">
              <a:rPr lang="en-US">
                <a:solidFill>
                  <a:prstClr val="white"/>
                </a:solidFill>
              </a:rPr>
              <a:pPr/>
              <a:t>45</a:t>
            </a:fld>
            <a:endParaRPr lang="en-US">
              <a:solidFill>
                <a:prstClr val="white"/>
              </a:solidFill>
            </a:endParaRPr>
          </a:p>
        </p:txBody>
      </p:sp>
      <p:sp>
        <p:nvSpPr>
          <p:cNvPr id="88065"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6"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7"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8"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9"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8070"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WenQuanYi Micro Hei" charset="0"/>
              </a:rPr>
              <a:t>The next optimization was replacing the XEN I/O rings with the netmap ring. We map all the memory regarding a VALE port all the way to the guest. The netmap buffers are also mapped to the guest, so that we don't need the expensive copy between domain. </a:t>
            </a:r>
          </a:p>
          <a:p>
            <a:pPr defTabSz="483306" eaLnBrk="0" fontAlgn="base" hangingPunct="0">
              <a:spcBef>
                <a:spcPts val="476"/>
              </a:spcBef>
              <a:spcAft>
                <a:spcPct val="0"/>
              </a:spcAft>
              <a:buSzPct val="100000"/>
            </a:pPr>
            <a:r>
              <a:rPr lang="en-US" sz="1300" b="0">
                <a:solidFill>
                  <a:srgbClr val="000000"/>
                </a:solidFill>
                <a:cs typeface="WenQuanYi Micro Hei" charset="0"/>
              </a:rPr>
              <a:t>We also applied another technique in which we call it asynchronous operation, whereas TX and RX operation happens by maintaining a private copy of the control datastructures when backend is processing packets.</a:t>
            </a:r>
          </a:p>
          <a:p>
            <a:pPr defTabSz="483306" eaLnBrk="0" fontAlgn="base" hangingPunct="0">
              <a:spcBef>
                <a:spcPts val="476"/>
              </a:spcBef>
              <a:spcAft>
                <a:spcPct val="0"/>
              </a:spcAft>
              <a:buSzPct val="100000"/>
            </a:pPr>
            <a:r>
              <a:rPr lang="en-US" sz="1300" b="0">
                <a:solidFill>
                  <a:srgbClr val="000000"/>
                </a:solidFill>
                <a:cs typeface="WenQuanYi Micro Hei" charset="0"/>
              </a:rPr>
              <a:t>The backend has a bit higher memory requirements, altough still very small. Overall to reach the high rate we only require to map a total of 4 MB to the guest. Although we gain major improvements with this new network backend, we also break  other guests support. To show that our optimizations do apply to other guests we also implemented a Linux netfront driver compatible with this new backend.</a:t>
            </a:r>
          </a:p>
        </p:txBody>
      </p:sp>
      <p:sp>
        <p:nvSpPr>
          <p:cNvPr id="88071"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12063838-EE4E-B74A-BD94-CBB375BFF1B8}" type="slidenum">
              <a:rPr lang="en-US">
                <a:solidFill>
                  <a:prstClr val="white"/>
                </a:solidFill>
              </a:rPr>
              <a:pPr/>
              <a:t>46</a:t>
            </a:fld>
            <a:endParaRPr lang="en-US">
              <a:solidFill>
                <a:prstClr val="white"/>
              </a:solidFill>
            </a:endParaRPr>
          </a:p>
        </p:txBody>
      </p:sp>
      <p:sp>
        <p:nvSpPr>
          <p:cNvPr id="8908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909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909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909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9093"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909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Overall to ClickOS prototype consists of very little changes to the core click around 50 lines of code, plus the MiniOS glue and additional elements;</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We built a new toolstack to enable fast boot times</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Overall and after several iterations, netback changes are  only ~500 lines of code. The frontends are about the same size, being most of it spent on the memory sharing mechanism.</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Finally VALE switch was extended to add support for NIC ports, before only virtual ports were supported. And to modularize packet swtiching, which means you can create your own kernel module that implements its own lookup functions.</a:t>
            </a:r>
          </a:p>
          <a:p>
            <a:pPr defTabSz="483306" eaLnBrk="0" fontAlgn="base" hangingPunct="0">
              <a:spcBef>
                <a:spcPts val="476"/>
              </a:spcBef>
              <a:spcAft>
                <a:spcPct val="0"/>
              </a:spcAft>
              <a:buSzPct val="100000"/>
            </a:pPr>
            <a:endParaRPr lang="en-US" sz="1300" b="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A0EEB955-C268-9643-8A9D-BAF0C6B19317}" type="slidenum">
              <a:rPr lang="en-US">
                <a:solidFill>
                  <a:prstClr val="white"/>
                </a:solidFill>
              </a:rPr>
              <a:pPr/>
              <a:t>47</a:t>
            </a:fld>
            <a:endParaRPr lang="en-US">
              <a:solidFill>
                <a:prstClr val="white"/>
              </a:solidFill>
            </a:endParaRPr>
          </a:p>
        </p:txBody>
      </p:sp>
      <p:sp>
        <p:nvSpPr>
          <p:cNvPr id="92161"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2162"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2163"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2164"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2165"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66"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Overall to ClickOS prototype consists of very little changes to the core click around 50 lines of code, plus the MiniOS glue and additional elements;</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We built a new toolstack to enable fast boot times</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Overall and after several iterations, netback changes are  only ~500 lines of code. The frontends are about the same size, being most of it spent on the memory sharing mechanism.</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Finally VALE switch was extended to add support for NIC ports, before only virtual ports were supported. And to modularize packet swtiching, which means you can create your own kernel module that implements its own lookup functions.</a:t>
            </a:r>
          </a:p>
          <a:p>
            <a:pPr defTabSz="483306" eaLnBrk="0" fontAlgn="base" hangingPunct="0">
              <a:spcBef>
                <a:spcPts val="476"/>
              </a:spcBef>
              <a:spcAft>
                <a:spcPct val="0"/>
              </a:spcAft>
              <a:buSzPct val="100000"/>
            </a:pPr>
            <a:endParaRPr lang="en-US" sz="1300" b="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DF6A0872-E988-4C46-82D7-01935F53A70A}" type="slidenum">
              <a:rPr lang="en-US">
                <a:solidFill>
                  <a:prstClr val="white"/>
                </a:solidFill>
              </a:rPr>
              <a:pPr/>
              <a:t>48</a:t>
            </a:fld>
            <a:endParaRPr lang="en-US">
              <a:solidFill>
                <a:prstClr val="white"/>
              </a:solidFill>
            </a:endParaRPr>
          </a:p>
        </p:txBody>
      </p:sp>
      <p:sp>
        <p:nvSpPr>
          <p:cNvPr id="93185"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3186"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3187"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3188" name="Text Box 4"/>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9" name="Text Box 5"/>
          <p:cNvSpPr txBox="1">
            <a:spLocks noChangeArrowheads="1"/>
          </p:cNvSpPr>
          <p:nvPr/>
        </p:nvSpPr>
        <p:spPr bwMode="auto">
          <a:xfrm>
            <a:off x="731521" y="4560571"/>
            <a:ext cx="5848773" cy="431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latin typeface="Times New Roman" charset="0"/>
              </a:rPr>
              <a:t>ClickOS VM (i.e., Click configurations) are used to generate packets (Tx) and to receive and count rates (Rx). Again, this is a single VM using a single CPU core. </a:t>
            </a:r>
          </a:p>
        </p:txBody>
      </p:sp>
      <p:sp>
        <p:nvSpPr>
          <p:cNvPr id="93190" name="Text Box 6"/>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EDFA6614-07D7-AD47-8231-02A2E36EBE8B}" type="slidenum">
              <a:rPr lang="en-US">
                <a:solidFill>
                  <a:prstClr val="white"/>
                </a:solidFill>
              </a:rPr>
              <a:pPr/>
              <a:t>49</a:t>
            </a:fld>
            <a:endParaRPr lang="en-US">
              <a:solidFill>
                <a:prstClr val="white"/>
              </a:solidFill>
            </a:endParaRPr>
          </a:p>
        </p:txBody>
      </p:sp>
      <p:sp>
        <p:nvSpPr>
          <p:cNvPr id="9420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421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421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4212" name="Text Box 4"/>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4213" name="Text Box 5"/>
          <p:cNvSpPr txBox="1">
            <a:spLocks noChangeArrowheads="1"/>
          </p:cNvSpPr>
          <p:nvPr/>
        </p:nvSpPr>
        <p:spPr bwMode="auto">
          <a:xfrm>
            <a:off x="731521" y="4560571"/>
            <a:ext cx="5848773" cy="431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latin typeface="Times New Roman" charset="0"/>
              </a:rPr>
              <a:t>ClickOS VM (i.e., Click configurations) are used to generate packets (Tx) and to receive and count rates (Rx). Again, this is a single VM using a single CPU core. </a:t>
            </a:r>
          </a:p>
        </p:txBody>
      </p:sp>
      <p:sp>
        <p:nvSpPr>
          <p:cNvPr id="94214" name="Text Box 6"/>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4</a:t>
            </a:fld>
            <a:endParaRPr lang="en-US"/>
          </a:p>
        </p:txBody>
      </p:sp>
    </p:spTree>
    <p:extLst>
      <p:ext uri="{BB962C8B-B14F-4D97-AF65-F5344CB8AC3E}">
        <p14:creationId xmlns:p14="http://schemas.microsoft.com/office/powerpoint/2010/main" val="2092126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73E62EA3-8340-6E4E-BC0F-CF7A020E325A}" type="slidenum">
              <a:rPr lang="en-US">
                <a:solidFill>
                  <a:prstClr val="white"/>
                </a:solidFill>
              </a:rPr>
              <a:pPr/>
              <a:t>50</a:t>
            </a:fld>
            <a:endParaRPr lang="en-US">
              <a:solidFill>
                <a:prstClr val="white"/>
              </a:solidFill>
            </a:endParaRPr>
          </a:p>
        </p:txBody>
      </p:sp>
      <p:sp>
        <p:nvSpPr>
          <p:cNvPr id="95233"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5234"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5235"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5236" name="Text Box 4"/>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7" name="Text Box 5"/>
          <p:cNvSpPr txBox="1">
            <a:spLocks noChangeArrowheads="1"/>
          </p:cNvSpPr>
          <p:nvPr/>
        </p:nvSpPr>
        <p:spPr bwMode="auto">
          <a:xfrm>
            <a:off x="731521" y="4560571"/>
            <a:ext cx="5848773" cy="431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latin typeface="Times New Roman" charset="0"/>
              </a:rPr>
              <a:t>Single ClickOS VM/CPU core performance for different mboxes. Wire=FromNetfront-&gt;ToNetfront (baseline); ethermirror: simply flips src/dst mac addresses; ip router: standards-compliant ipv4 router; firewall: loaded with 10 rules; cg-nat: almost standards-compliant, each packet is assigned random src/dst ports to stress it; BRAS: checks for existing session, strips PPPoE headers, performs IP lookup, re-writes MACs. LB: load balancer, based on 5-tuples, and in a round-robin fashion, markes packets by using the src MAC address (so that something else, e.g., the back-end switch, can then split packets based on that field); flow mon: keep per-flow packet counts and rates; IDS: based on regular expression matching, contains a single rule to match the string “abc” at the beginning of packets’ payloads.</a:t>
            </a:r>
          </a:p>
        </p:txBody>
      </p:sp>
      <p:sp>
        <p:nvSpPr>
          <p:cNvPr id="95238" name="Text Box 6"/>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A6E3A24B-4E03-8745-8E94-71A6D8992181}" type="slidenum">
              <a:rPr lang="en-US">
                <a:solidFill>
                  <a:prstClr val="white"/>
                </a:solidFill>
              </a:rPr>
              <a:pPr/>
              <a:t>51</a:t>
            </a:fld>
            <a:endParaRPr lang="en-US">
              <a:solidFill>
                <a:prstClr val="white"/>
              </a:solidFill>
            </a:endParaRPr>
          </a:p>
        </p:txBody>
      </p:sp>
      <p:sp>
        <p:nvSpPr>
          <p:cNvPr id="96257"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6258"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6259"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6260" name="Text Box 4"/>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61" name="Text Box 5"/>
          <p:cNvSpPr txBox="1">
            <a:spLocks noChangeArrowheads="1"/>
          </p:cNvSpPr>
          <p:nvPr/>
        </p:nvSpPr>
        <p:spPr bwMode="auto">
          <a:xfrm>
            <a:off x="731521" y="4560571"/>
            <a:ext cx="5848773" cy="431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latin typeface="Times New Roman" charset="0"/>
              </a:rPr>
              <a:t>Single ClickOS VM/CPU core performance for different mboxes. Wire=FromNetfront-&gt;ToNetfront (baseline); ethermirror: simply flips src/dst mac addresses; ip router: standards-compliant ipv4 router; firewall: loaded with 10 rules; cg-nat: almost standards-compliant, each packet is assigned random src/dst ports to stress it; BRAS: checks for existing session, strips PPPoE headers, performs IP lookup, re-writes MACs. LB: load balancer, based on 5-tuples, and in a round-robin fashion, markes packets by using the src MAC address (so that something else, e.g., the back-end switch, can then split packets based on that field); flow mon: keep per-flow packet counts and rates; IDS: based on regular expression matching, contains a single rule to match the string “abc” at the beginning of packets’ payloads.</a:t>
            </a:r>
          </a:p>
        </p:txBody>
      </p:sp>
      <p:sp>
        <p:nvSpPr>
          <p:cNvPr id="96262" name="Text Box 6"/>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CBCC3833-2560-F241-8056-63065C213BA1}" type="slidenum">
              <a:rPr lang="en-US">
                <a:solidFill>
                  <a:prstClr val="white"/>
                </a:solidFill>
              </a:rPr>
              <a:pPr/>
              <a:t>52</a:t>
            </a:fld>
            <a:endParaRPr lang="en-US">
              <a:solidFill>
                <a:prstClr val="white"/>
              </a:solidFill>
            </a:endParaRPr>
          </a:p>
        </p:txBody>
      </p:sp>
      <p:sp>
        <p:nvSpPr>
          <p:cNvPr id="97281"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7282"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7283"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7284" name="Text Box 4"/>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7285" name="Text Box 5"/>
          <p:cNvSpPr txBox="1">
            <a:spLocks noChangeArrowheads="1"/>
          </p:cNvSpPr>
          <p:nvPr/>
        </p:nvSpPr>
        <p:spPr bwMode="auto">
          <a:xfrm>
            <a:off x="731521" y="4560571"/>
            <a:ext cx="5848773" cy="431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latin typeface="Times New Roman" charset="0"/>
              </a:rPr>
              <a:t>This graph shows the performance for a Linux guest. The bars are respectively, KVM rates measured with in-kernel  pkt-gen with VirtIO backend and VHOST enabled cpus pinned, XEN measured with in-kernel pkt-gen, and our optimized XEN version with userspace netmap pkt-gen. This experiment is a bit unfair as we are not using the host stack in the optimized version, thus bypassing all of its bottlenecks. But still shows fast you could go by using our backend and frontend with netmap.</a:t>
            </a:r>
          </a:p>
        </p:txBody>
      </p:sp>
      <p:sp>
        <p:nvSpPr>
          <p:cNvPr id="97286" name="Text Box 6"/>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40A9A7A4-84FE-B048-8ED2-57C91A4E01D3}" type="slidenum">
              <a:rPr lang="en-US">
                <a:solidFill>
                  <a:prstClr val="white"/>
                </a:solidFill>
              </a:rPr>
              <a:pPr/>
              <a:t>53</a:t>
            </a:fld>
            <a:endParaRPr lang="en-US">
              <a:solidFill>
                <a:prstClr val="white"/>
              </a:solidFill>
            </a:endParaRPr>
          </a:p>
        </p:txBody>
      </p:sp>
      <p:sp>
        <p:nvSpPr>
          <p:cNvPr id="98305"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6"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7"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8"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9"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8310"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Introducing Netmap API for virtual machines, breaks the XEN guests such as the Linux one. We are modifying the Linux netfront so that it benefits from our performance improvements.</a:t>
            </a:r>
          </a:p>
          <a:p>
            <a:pPr defTabSz="483306" eaLnBrk="0" fontAlgn="base" hangingPunct="0">
              <a:spcBef>
                <a:spcPts val="476"/>
              </a:spcBef>
              <a:spcAft>
                <a:spcPct val="0"/>
              </a:spcAft>
              <a:buSzPct val="100000"/>
            </a:pPr>
            <a:r>
              <a:rPr lang="en-US" sz="1300" b="0">
                <a:solidFill>
                  <a:srgbClr val="000000"/>
                </a:solidFill>
              </a:rPr>
              <a:t>We are also investigating ways of chaining middleboxes together on the same server in an efficient manner.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93870CFD-FFCE-1445-B161-B2830A727BAA}" type="slidenum">
              <a:rPr lang="en-US">
                <a:solidFill>
                  <a:prstClr val="white"/>
                </a:solidFill>
              </a:rPr>
              <a:pPr/>
              <a:t>54</a:t>
            </a:fld>
            <a:endParaRPr lang="en-US">
              <a:solidFill>
                <a:prstClr val="white"/>
              </a:solidFill>
            </a:endParaRPr>
          </a:p>
        </p:txBody>
      </p:sp>
      <p:sp>
        <p:nvSpPr>
          <p:cNvPr id="9932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3" name="Text Box 5"/>
          <p:cNvSpPr txBox="1">
            <a:spLocks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933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8F8B0D9F-A273-4D67-8A41-B83E35BDC5EA}" type="slidenum">
              <a:rPr lang="en-US" smtClean="0"/>
              <a:t>56</a:t>
            </a:fld>
            <a:endParaRPr lang="en-US"/>
          </a:p>
        </p:txBody>
      </p:sp>
    </p:spTree>
    <p:extLst>
      <p:ext uri="{BB962C8B-B14F-4D97-AF65-F5344CB8AC3E}">
        <p14:creationId xmlns:p14="http://schemas.microsoft.com/office/powerpoint/2010/main" val="2368452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8F8B0D9F-A273-4D67-8A41-B83E35BDC5EA}" type="slidenum">
              <a:rPr lang="en-US" smtClean="0"/>
              <a:t>57</a:t>
            </a:fld>
            <a:endParaRPr lang="en-US" dirty="0"/>
          </a:p>
        </p:txBody>
      </p:sp>
    </p:spTree>
    <p:extLst>
      <p:ext uri="{BB962C8B-B14F-4D97-AF65-F5344CB8AC3E}">
        <p14:creationId xmlns:p14="http://schemas.microsoft.com/office/powerpoint/2010/main" val="1813088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8F8B0D9F-A273-4D67-8A41-B83E35BDC5EA}" type="slidenum">
              <a:rPr lang="en-US" smtClean="0"/>
              <a:t>58</a:t>
            </a:fld>
            <a:endParaRPr lang="en-US" dirty="0"/>
          </a:p>
        </p:txBody>
      </p:sp>
    </p:spTree>
    <p:extLst>
      <p:ext uri="{BB962C8B-B14F-4D97-AF65-F5344CB8AC3E}">
        <p14:creationId xmlns:p14="http://schemas.microsoft.com/office/powerpoint/2010/main" val="1813088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endParaRPr lang="en-US" sz="700" dirty="0"/>
          </a:p>
        </p:txBody>
      </p:sp>
      <p:sp>
        <p:nvSpPr>
          <p:cNvPr id="4" name="Slide Number Placeholder 3"/>
          <p:cNvSpPr>
            <a:spLocks noGrp="1"/>
          </p:cNvSpPr>
          <p:nvPr>
            <p:ph type="sldNum" sz="quarter" idx="10"/>
          </p:nvPr>
        </p:nvSpPr>
        <p:spPr/>
        <p:txBody>
          <a:bodyPr/>
          <a:lstStyle/>
          <a:p>
            <a:fld id="{409A1180-71CC-D84D-8852-67CDD3B0CA65}" type="slidenum">
              <a:rPr lang="en-US" smtClean="0"/>
              <a:t>59</a:t>
            </a:fld>
            <a:endParaRPr lang="en-US" dirty="0"/>
          </a:p>
        </p:txBody>
      </p:sp>
    </p:spTree>
    <p:extLst>
      <p:ext uri="{BB962C8B-B14F-4D97-AF65-F5344CB8AC3E}">
        <p14:creationId xmlns:p14="http://schemas.microsoft.com/office/powerpoint/2010/main" val="3291612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endParaRPr lang="en-US" sz="800" dirty="0"/>
          </a:p>
        </p:txBody>
      </p:sp>
      <p:sp>
        <p:nvSpPr>
          <p:cNvPr id="4" name="Slide Number Placeholder 3"/>
          <p:cNvSpPr>
            <a:spLocks noGrp="1"/>
          </p:cNvSpPr>
          <p:nvPr>
            <p:ph type="sldNum" sz="quarter" idx="10"/>
          </p:nvPr>
        </p:nvSpPr>
        <p:spPr/>
        <p:txBody>
          <a:bodyPr/>
          <a:lstStyle/>
          <a:p>
            <a:fld id="{8F8B0D9F-A273-4D67-8A41-B83E35BDC5EA}" type="slidenum">
              <a:rPr lang="en-US" smtClean="0"/>
              <a:t>60</a:t>
            </a:fld>
            <a:endParaRPr lang="en-US" dirty="0"/>
          </a:p>
        </p:txBody>
      </p:sp>
    </p:spTree>
    <p:extLst>
      <p:ext uri="{BB962C8B-B14F-4D97-AF65-F5344CB8AC3E}">
        <p14:creationId xmlns:p14="http://schemas.microsoft.com/office/powerpoint/2010/main" val="139778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5</a:t>
            </a:fld>
            <a:endParaRPr lang="en-US"/>
          </a:p>
        </p:txBody>
      </p:sp>
    </p:spTree>
    <p:extLst>
      <p:ext uri="{BB962C8B-B14F-4D97-AF65-F5344CB8AC3E}">
        <p14:creationId xmlns:p14="http://schemas.microsoft.com/office/powerpoint/2010/main" val="2092126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E8ED974D-8C01-4845-B68A-3955301DB1AE}" type="slidenum">
              <a:rPr lang="en-US" smtClean="0"/>
              <a:pPr/>
              <a:t>61</a:t>
            </a:fld>
            <a:endParaRPr lang="en-US" dirty="0"/>
          </a:p>
        </p:txBody>
      </p:sp>
    </p:spTree>
    <p:extLst>
      <p:ext uri="{BB962C8B-B14F-4D97-AF65-F5344CB8AC3E}">
        <p14:creationId xmlns:p14="http://schemas.microsoft.com/office/powerpoint/2010/main" val="2182383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600" baseline="-25000" dirty="0"/>
          </a:p>
        </p:txBody>
      </p:sp>
      <p:sp>
        <p:nvSpPr>
          <p:cNvPr id="4" name="Slide Number Placeholder 3"/>
          <p:cNvSpPr>
            <a:spLocks noGrp="1"/>
          </p:cNvSpPr>
          <p:nvPr>
            <p:ph type="sldNum" sz="quarter" idx="10"/>
          </p:nvPr>
        </p:nvSpPr>
        <p:spPr/>
        <p:txBody>
          <a:bodyPr/>
          <a:lstStyle/>
          <a:p>
            <a:fld id="{409A1180-71CC-D84D-8852-67CDD3B0CA65}" type="slidenum">
              <a:rPr lang="en-US" smtClean="0"/>
              <a:t>62</a:t>
            </a:fld>
            <a:endParaRPr lang="en-US" dirty="0"/>
          </a:p>
        </p:txBody>
      </p:sp>
    </p:spTree>
    <p:extLst>
      <p:ext uri="{BB962C8B-B14F-4D97-AF65-F5344CB8AC3E}">
        <p14:creationId xmlns:p14="http://schemas.microsoft.com/office/powerpoint/2010/main" val="1152723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700" baseline="-25000" dirty="0"/>
          </a:p>
        </p:txBody>
      </p:sp>
      <p:sp>
        <p:nvSpPr>
          <p:cNvPr id="4" name="Slide Number Placeholder 3"/>
          <p:cNvSpPr>
            <a:spLocks noGrp="1"/>
          </p:cNvSpPr>
          <p:nvPr>
            <p:ph type="sldNum" sz="quarter" idx="10"/>
          </p:nvPr>
        </p:nvSpPr>
        <p:spPr/>
        <p:txBody>
          <a:bodyPr/>
          <a:lstStyle/>
          <a:p>
            <a:fld id="{409A1180-71CC-D84D-8852-67CDD3B0CA65}" type="slidenum">
              <a:rPr lang="en-US" smtClean="0"/>
              <a:t>64</a:t>
            </a:fld>
            <a:endParaRPr lang="en-US" dirty="0"/>
          </a:p>
        </p:txBody>
      </p:sp>
    </p:spTree>
    <p:extLst>
      <p:ext uri="{BB962C8B-B14F-4D97-AF65-F5344CB8AC3E}">
        <p14:creationId xmlns:p14="http://schemas.microsoft.com/office/powerpoint/2010/main" val="1152723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600" baseline="-25000" dirty="0"/>
          </a:p>
        </p:txBody>
      </p:sp>
      <p:sp>
        <p:nvSpPr>
          <p:cNvPr id="4" name="Slide Number Placeholder 3"/>
          <p:cNvSpPr>
            <a:spLocks noGrp="1"/>
          </p:cNvSpPr>
          <p:nvPr>
            <p:ph type="sldNum" sz="quarter" idx="10"/>
          </p:nvPr>
        </p:nvSpPr>
        <p:spPr/>
        <p:txBody>
          <a:bodyPr/>
          <a:lstStyle/>
          <a:p>
            <a:fld id="{409A1180-71CC-D84D-8852-67CDD3B0CA65}" type="slidenum">
              <a:rPr lang="en-US" smtClean="0"/>
              <a:t>65</a:t>
            </a:fld>
            <a:endParaRPr lang="en-US" dirty="0"/>
          </a:p>
        </p:txBody>
      </p:sp>
    </p:spTree>
    <p:extLst>
      <p:ext uri="{BB962C8B-B14F-4D97-AF65-F5344CB8AC3E}">
        <p14:creationId xmlns:p14="http://schemas.microsoft.com/office/powerpoint/2010/main" val="1152723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600" baseline="-25000" dirty="0"/>
          </a:p>
        </p:txBody>
      </p:sp>
      <p:sp>
        <p:nvSpPr>
          <p:cNvPr id="4" name="Slide Number Placeholder 3"/>
          <p:cNvSpPr>
            <a:spLocks noGrp="1"/>
          </p:cNvSpPr>
          <p:nvPr>
            <p:ph type="sldNum" sz="quarter" idx="10"/>
          </p:nvPr>
        </p:nvSpPr>
        <p:spPr/>
        <p:txBody>
          <a:bodyPr/>
          <a:lstStyle/>
          <a:p>
            <a:fld id="{409A1180-71CC-D84D-8852-67CDD3B0CA65}" type="slidenum">
              <a:rPr lang="en-US" smtClean="0"/>
              <a:t>66</a:t>
            </a:fld>
            <a:endParaRPr lang="en-US" dirty="0"/>
          </a:p>
        </p:txBody>
      </p:sp>
    </p:spTree>
    <p:extLst>
      <p:ext uri="{BB962C8B-B14F-4D97-AF65-F5344CB8AC3E}">
        <p14:creationId xmlns:p14="http://schemas.microsoft.com/office/powerpoint/2010/main" val="1152723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67</a:t>
            </a:fld>
            <a:endParaRPr lang="en-US" dirty="0"/>
          </a:p>
        </p:txBody>
      </p:sp>
    </p:spTree>
    <p:extLst>
      <p:ext uri="{BB962C8B-B14F-4D97-AF65-F5344CB8AC3E}">
        <p14:creationId xmlns:p14="http://schemas.microsoft.com/office/powerpoint/2010/main" val="1157148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endParaRPr lang="en-US" sz="600" dirty="0"/>
          </a:p>
        </p:txBody>
      </p:sp>
      <p:sp>
        <p:nvSpPr>
          <p:cNvPr id="4" name="Slide Number Placeholder 3"/>
          <p:cNvSpPr>
            <a:spLocks noGrp="1"/>
          </p:cNvSpPr>
          <p:nvPr>
            <p:ph type="sldNum" sz="quarter" idx="10"/>
          </p:nvPr>
        </p:nvSpPr>
        <p:spPr/>
        <p:txBody>
          <a:bodyPr/>
          <a:lstStyle/>
          <a:p>
            <a:fld id="{409A1180-71CC-D84D-8852-67CDD3B0CA65}" type="slidenum">
              <a:rPr lang="en-US" smtClean="0"/>
              <a:t>68</a:t>
            </a:fld>
            <a:endParaRPr lang="en-US" dirty="0"/>
          </a:p>
        </p:txBody>
      </p:sp>
    </p:spTree>
    <p:extLst>
      <p:ext uri="{BB962C8B-B14F-4D97-AF65-F5344CB8AC3E}">
        <p14:creationId xmlns:p14="http://schemas.microsoft.com/office/powerpoint/2010/main" val="2594387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endParaRPr lang="en-US" sz="600" dirty="0"/>
          </a:p>
        </p:txBody>
      </p:sp>
      <p:sp>
        <p:nvSpPr>
          <p:cNvPr id="4" name="Slide Number Placeholder 3"/>
          <p:cNvSpPr>
            <a:spLocks noGrp="1"/>
          </p:cNvSpPr>
          <p:nvPr>
            <p:ph type="sldNum" sz="quarter" idx="10"/>
          </p:nvPr>
        </p:nvSpPr>
        <p:spPr/>
        <p:txBody>
          <a:bodyPr/>
          <a:lstStyle/>
          <a:p>
            <a:fld id="{409A1180-71CC-D84D-8852-67CDD3B0CA65}" type="slidenum">
              <a:rPr lang="en-US" smtClean="0"/>
              <a:t>69</a:t>
            </a:fld>
            <a:endParaRPr lang="en-US" dirty="0"/>
          </a:p>
        </p:txBody>
      </p:sp>
    </p:spTree>
    <p:extLst>
      <p:ext uri="{BB962C8B-B14F-4D97-AF65-F5344CB8AC3E}">
        <p14:creationId xmlns:p14="http://schemas.microsoft.com/office/powerpoint/2010/main" val="2594387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600" baseline="-25000" dirty="0"/>
          </a:p>
        </p:txBody>
      </p:sp>
      <p:sp>
        <p:nvSpPr>
          <p:cNvPr id="4" name="Slide Number Placeholder 3"/>
          <p:cNvSpPr>
            <a:spLocks noGrp="1"/>
          </p:cNvSpPr>
          <p:nvPr>
            <p:ph type="sldNum" sz="quarter" idx="10"/>
          </p:nvPr>
        </p:nvSpPr>
        <p:spPr/>
        <p:txBody>
          <a:bodyPr/>
          <a:lstStyle/>
          <a:p>
            <a:fld id="{409A1180-71CC-D84D-8852-67CDD3B0CA65}" type="slidenum">
              <a:rPr lang="en-US" smtClean="0"/>
              <a:t>70</a:t>
            </a:fld>
            <a:endParaRPr lang="en-US" dirty="0"/>
          </a:p>
        </p:txBody>
      </p:sp>
    </p:spTree>
    <p:extLst>
      <p:ext uri="{BB962C8B-B14F-4D97-AF65-F5344CB8AC3E}">
        <p14:creationId xmlns:p14="http://schemas.microsoft.com/office/powerpoint/2010/main" val="1152723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409A1180-71CC-D84D-8852-67CDD3B0CA65}" type="slidenum">
              <a:rPr lang="en-US" smtClean="0"/>
              <a:t>71</a:t>
            </a:fld>
            <a:endParaRPr lang="en-US" dirty="0"/>
          </a:p>
        </p:txBody>
      </p:sp>
    </p:spTree>
    <p:extLst>
      <p:ext uri="{BB962C8B-B14F-4D97-AF65-F5344CB8AC3E}">
        <p14:creationId xmlns:p14="http://schemas.microsoft.com/office/powerpoint/2010/main" val="405929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6</a:t>
            </a:fld>
            <a:endParaRPr lang="en-US"/>
          </a:p>
        </p:txBody>
      </p:sp>
    </p:spTree>
    <p:extLst>
      <p:ext uri="{BB962C8B-B14F-4D97-AF65-F5344CB8AC3E}">
        <p14:creationId xmlns:p14="http://schemas.microsoft.com/office/powerpoint/2010/main" val="2092126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72</a:t>
            </a:fld>
            <a:endParaRPr lang="en-US" dirty="0"/>
          </a:p>
        </p:txBody>
      </p:sp>
    </p:spTree>
    <p:extLst>
      <p:ext uri="{BB962C8B-B14F-4D97-AF65-F5344CB8AC3E}">
        <p14:creationId xmlns:p14="http://schemas.microsoft.com/office/powerpoint/2010/main" val="2816487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73</a:t>
            </a:fld>
            <a:endParaRPr lang="en-US" dirty="0"/>
          </a:p>
        </p:txBody>
      </p:sp>
    </p:spTree>
    <p:extLst>
      <p:ext uri="{BB962C8B-B14F-4D97-AF65-F5344CB8AC3E}">
        <p14:creationId xmlns:p14="http://schemas.microsoft.com/office/powerpoint/2010/main" val="2816487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83306">
              <a:defRPr/>
            </a:pPr>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74</a:t>
            </a:fld>
            <a:endParaRPr lang="en-US" dirty="0"/>
          </a:p>
        </p:txBody>
      </p:sp>
    </p:spTree>
    <p:extLst>
      <p:ext uri="{BB962C8B-B14F-4D97-AF65-F5344CB8AC3E}">
        <p14:creationId xmlns:p14="http://schemas.microsoft.com/office/powerpoint/2010/main" val="2816487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75</a:t>
            </a:fld>
            <a:endParaRPr lang="en-US" dirty="0"/>
          </a:p>
        </p:txBody>
      </p:sp>
    </p:spTree>
    <p:extLst>
      <p:ext uri="{BB962C8B-B14F-4D97-AF65-F5344CB8AC3E}">
        <p14:creationId xmlns:p14="http://schemas.microsoft.com/office/powerpoint/2010/main" val="264579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76</a:t>
            </a:fld>
            <a:endParaRPr lang="en-US" dirty="0"/>
          </a:p>
        </p:txBody>
      </p:sp>
    </p:spTree>
    <p:extLst>
      <p:ext uri="{BB962C8B-B14F-4D97-AF65-F5344CB8AC3E}">
        <p14:creationId xmlns:p14="http://schemas.microsoft.com/office/powerpoint/2010/main" val="3495819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8F8B0D9F-A273-4D67-8A41-B83E35BDC5EA}" type="slidenum">
              <a:rPr lang="en-US" smtClean="0"/>
              <a:t>77</a:t>
            </a:fld>
            <a:endParaRPr lang="en-US" dirty="0"/>
          </a:p>
        </p:txBody>
      </p:sp>
    </p:spTree>
    <p:extLst>
      <p:ext uri="{BB962C8B-B14F-4D97-AF65-F5344CB8AC3E}">
        <p14:creationId xmlns:p14="http://schemas.microsoft.com/office/powerpoint/2010/main" val="3668234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78</a:t>
            </a:fld>
            <a:endParaRPr lang="en-US" dirty="0"/>
          </a:p>
        </p:txBody>
      </p:sp>
    </p:spTree>
    <p:extLst>
      <p:ext uri="{BB962C8B-B14F-4D97-AF65-F5344CB8AC3E}">
        <p14:creationId xmlns:p14="http://schemas.microsoft.com/office/powerpoint/2010/main" val="852845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79</a:t>
            </a:fld>
            <a:endParaRPr lang="en-US" dirty="0"/>
          </a:p>
        </p:txBody>
      </p:sp>
    </p:spTree>
    <p:extLst>
      <p:ext uri="{BB962C8B-B14F-4D97-AF65-F5344CB8AC3E}">
        <p14:creationId xmlns:p14="http://schemas.microsoft.com/office/powerpoint/2010/main" val="1716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7</a:t>
            </a:fld>
            <a:endParaRPr lang="en-US"/>
          </a:p>
        </p:txBody>
      </p:sp>
    </p:spTree>
    <p:extLst>
      <p:ext uri="{BB962C8B-B14F-4D97-AF65-F5344CB8AC3E}">
        <p14:creationId xmlns:p14="http://schemas.microsoft.com/office/powerpoint/2010/main" val="375501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8</a:t>
            </a:fld>
            <a:endParaRPr lang="en-US"/>
          </a:p>
        </p:txBody>
      </p:sp>
    </p:spTree>
    <p:extLst>
      <p:ext uri="{BB962C8B-B14F-4D97-AF65-F5344CB8AC3E}">
        <p14:creationId xmlns:p14="http://schemas.microsoft.com/office/powerpoint/2010/main" val="209212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9</a:t>
            </a:fld>
            <a:endParaRPr lang="en-US"/>
          </a:p>
        </p:txBody>
      </p:sp>
    </p:spTree>
    <p:extLst>
      <p:ext uri="{BB962C8B-B14F-4D97-AF65-F5344CB8AC3E}">
        <p14:creationId xmlns:p14="http://schemas.microsoft.com/office/powerpoint/2010/main" val="209212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EBA1-E6F9-0C40-A8DB-6E216FF2C492}" type="slidenum">
              <a:rPr lang="en-US" smtClean="0"/>
              <a:t>10</a:t>
            </a:fld>
            <a:endParaRPr lang="en-US"/>
          </a:p>
        </p:txBody>
      </p:sp>
    </p:spTree>
    <p:extLst>
      <p:ext uri="{BB962C8B-B14F-4D97-AF65-F5344CB8AC3E}">
        <p14:creationId xmlns:p14="http://schemas.microsoft.com/office/powerpoint/2010/main" val="209212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gular Slide with text">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11/24/14</a:t>
            </a:r>
            <a:endParaRPr lang="en-US"/>
          </a:p>
        </p:txBody>
      </p:sp>
      <p:sp>
        <p:nvSpPr>
          <p:cNvPr id="12"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13"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extLst>
      <p:ext uri="{BB962C8B-B14F-4D97-AF65-F5344CB8AC3E}">
        <p14:creationId xmlns:p14="http://schemas.microsoft.com/office/powerpoint/2010/main" val="116735706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a:xfrm>
            <a:off x="6037593" y="6389141"/>
            <a:ext cx="2895600" cy="366183"/>
          </a:xfrm>
          <a:prstGeom prst="rect">
            <a:avLst/>
          </a:prstGeom>
        </p:spPr>
        <p:txBody>
          <a:bodyPr/>
          <a:lstStyle>
            <a:lvl1pPr>
              <a:defRPr>
                <a:cs typeface="Arial" pitchFamily="34" charset="0"/>
              </a:defRPr>
            </a:lvl1pPr>
          </a:lstStyle>
          <a:p>
            <a:pPr>
              <a:defRPr/>
            </a:pPr>
            <a:r>
              <a:rPr lang="en-US" smtClean="0">
                <a:solidFill>
                  <a:srgbClr val="000000"/>
                </a:solidFill>
              </a:rPr>
              <a:t>Software Defined Networking (COMS 6998-10) </a:t>
            </a:r>
            <a:endParaRPr lang="en-US">
              <a:solidFill>
                <a:srgbClr val="000000"/>
              </a:solidFill>
            </a:endParaRPr>
          </a:p>
        </p:txBody>
      </p:sp>
      <p:sp>
        <p:nvSpPr>
          <p:cNvPr id="4" name="Slide Number Placeholder 5"/>
          <p:cNvSpPr>
            <a:spLocks noGrp="1"/>
          </p:cNvSpPr>
          <p:nvPr>
            <p:ph type="sldNum" sz="quarter" idx="11"/>
          </p:nvPr>
        </p:nvSpPr>
        <p:spPr>
          <a:xfrm>
            <a:off x="-95250" y="6588128"/>
            <a:ext cx="381000" cy="365125"/>
          </a:xfrm>
          <a:prstGeom prst="rect">
            <a:avLst/>
          </a:prstGeom>
        </p:spPr>
        <p:txBody>
          <a:bodyPr/>
          <a:lstStyle>
            <a:lvl1pPr>
              <a:defRPr/>
            </a:lvl1pPr>
          </a:lstStyle>
          <a:p>
            <a:fld id="{C2ADCAA6-9639-4C04-9B73-42E7B1AC2A0C}" type="slidenum">
              <a:rPr lang="en-GB" altLang="zh-CN">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val="1693536293"/>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2" y="2130428"/>
            <a:ext cx="7772401"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667" indent="0" algn="ctr">
              <a:buNone/>
              <a:defRPr>
                <a:solidFill>
                  <a:schemeClr val="tx1">
                    <a:tint val="75000"/>
                  </a:schemeClr>
                </a:solidFill>
              </a:defRPr>
            </a:lvl2pPr>
            <a:lvl3pPr marL="913334" indent="0" algn="ctr">
              <a:buNone/>
              <a:defRPr>
                <a:solidFill>
                  <a:schemeClr val="tx1">
                    <a:tint val="75000"/>
                  </a:schemeClr>
                </a:solidFill>
              </a:defRPr>
            </a:lvl3pPr>
            <a:lvl4pPr marL="1370003" indent="0" algn="ctr">
              <a:buNone/>
              <a:defRPr>
                <a:solidFill>
                  <a:schemeClr val="tx1">
                    <a:tint val="75000"/>
                  </a:schemeClr>
                </a:solidFill>
              </a:defRPr>
            </a:lvl4pPr>
            <a:lvl5pPr marL="1826666" indent="0" algn="ctr">
              <a:buNone/>
              <a:defRPr>
                <a:solidFill>
                  <a:schemeClr val="tx1">
                    <a:tint val="75000"/>
                  </a:schemeClr>
                </a:solidFill>
              </a:defRPr>
            </a:lvl5pPr>
            <a:lvl6pPr marL="2283336" indent="0" algn="ctr">
              <a:buNone/>
              <a:defRPr>
                <a:solidFill>
                  <a:schemeClr val="tx1">
                    <a:tint val="75000"/>
                  </a:schemeClr>
                </a:solidFill>
              </a:defRPr>
            </a:lvl6pPr>
            <a:lvl7pPr marL="2740004" indent="0" algn="ctr">
              <a:buNone/>
              <a:defRPr>
                <a:solidFill>
                  <a:schemeClr val="tx1">
                    <a:tint val="75000"/>
                  </a:schemeClr>
                </a:solidFill>
              </a:defRPr>
            </a:lvl7pPr>
            <a:lvl8pPr marL="3196670" indent="0" algn="ctr">
              <a:buNone/>
              <a:defRPr>
                <a:solidFill>
                  <a:schemeClr val="tx1">
                    <a:tint val="75000"/>
                  </a:schemeClr>
                </a:solidFill>
              </a:defRPr>
            </a:lvl8pPr>
            <a:lvl9pPr marL="36533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16" y="6324616"/>
            <a:ext cx="3733801"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225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943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9" y="4406905"/>
            <a:ext cx="77724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9" y="2906733"/>
            <a:ext cx="7772401" cy="1500187"/>
          </a:xfrm>
        </p:spPr>
        <p:txBody>
          <a:bodyPr anchor="b"/>
          <a:lstStyle>
            <a:lvl1pPr marL="0" indent="0">
              <a:buNone/>
              <a:defRPr sz="2000">
                <a:solidFill>
                  <a:schemeClr val="tx1">
                    <a:tint val="75000"/>
                  </a:schemeClr>
                </a:solidFill>
              </a:defRPr>
            </a:lvl1pPr>
            <a:lvl2pPr marL="456667" indent="0">
              <a:buNone/>
              <a:defRPr sz="1700">
                <a:solidFill>
                  <a:schemeClr val="tx1">
                    <a:tint val="75000"/>
                  </a:schemeClr>
                </a:solidFill>
              </a:defRPr>
            </a:lvl2pPr>
            <a:lvl3pPr marL="913334" indent="0">
              <a:buNone/>
              <a:defRPr sz="1600">
                <a:solidFill>
                  <a:schemeClr val="tx1">
                    <a:tint val="75000"/>
                  </a:schemeClr>
                </a:solidFill>
              </a:defRPr>
            </a:lvl3pPr>
            <a:lvl4pPr marL="1370003" indent="0">
              <a:buNone/>
              <a:defRPr sz="1300">
                <a:solidFill>
                  <a:schemeClr val="tx1">
                    <a:tint val="75000"/>
                  </a:schemeClr>
                </a:solidFill>
              </a:defRPr>
            </a:lvl4pPr>
            <a:lvl5pPr marL="1826666" indent="0">
              <a:buNone/>
              <a:defRPr sz="1300">
                <a:solidFill>
                  <a:schemeClr val="tx1">
                    <a:tint val="75000"/>
                  </a:schemeClr>
                </a:solidFill>
              </a:defRPr>
            </a:lvl5pPr>
            <a:lvl6pPr marL="2283336" indent="0">
              <a:buNone/>
              <a:defRPr sz="1300">
                <a:solidFill>
                  <a:schemeClr val="tx1">
                    <a:tint val="75000"/>
                  </a:schemeClr>
                </a:solidFill>
              </a:defRPr>
            </a:lvl6pPr>
            <a:lvl7pPr marL="2740004" indent="0">
              <a:buNone/>
              <a:defRPr sz="1300">
                <a:solidFill>
                  <a:schemeClr val="tx1">
                    <a:tint val="75000"/>
                  </a:schemeClr>
                </a:solidFill>
              </a:defRPr>
            </a:lvl7pPr>
            <a:lvl8pPr marL="3196670" indent="0">
              <a:buNone/>
              <a:defRPr sz="1300">
                <a:solidFill>
                  <a:schemeClr val="tx1">
                    <a:tint val="75000"/>
                  </a:schemeClr>
                </a:solidFill>
              </a:defRPr>
            </a:lvl8pPr>
            <a:lvl9pPr marL="365333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16" y="6400809"/>
            <a:ext cx="3733801" cy="320679"/>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01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048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27" y="1535129"/>
            <a:ext cx="4040187"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7" y="2174876"/>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29"/>
            <a:ext cx="4041775"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527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645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499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617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667" indent="0">
              <a:buNone/>
              <a:defRPr sz="2800"/>
            </a:lvl2pPr>
            <a:lvl3pPr marL="913334" indent="0">
              <a:buNone/>
              <a:defRPr sz="2400"/>
            </a:lvl3pPr>
            <a:lvl4pPr marL="1370003" indent="0">
              <a:buNone/>
              <a:defRPr sz="2000"/>
            </a:lvl4pPr>
            <a:lvl5pPr marL="1826666" indent="0">
              <a:buNone/>
              <a:defRPr sz="2000"/>
            </a:lvl5pPr>
            <a:lvl6pPr marL="2283336" indent="0">
              <a:buNone/>
              <a:defRPr sz="2000"/>
            </a:lvl6pPr>
            <a:lvl7pPr marL="2740004" indent="0">
              <a:buNone/>
              <a:defRPr sz="2000"/>
            </a:lvl7pPr>
            <a:lvl8pPr marL="3196670" indent="0">
              <a:buNone/>
              <a:defRPr sz="2000"/>
            </a:lvl8pPr>
            <a:lvl9pPr marL="3653334"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201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362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51"/>
            <a:ext cx="2057400" cy="585152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51"/>
            <a:ext cx="6019800" cy="58515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521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13"/>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5D2ACF4-D73F-344A-8950-8B2C9965BD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1"/>
          <p:cNvSpPr>
            <a:spLocks noGrp="1"/>
          </p:cNvSpPr>
          <p:nvPr>
            <p:ph type="title"/>
          </p:nvPr>
        </p:nvSpPr>
        <p:spPr>
          <a:xfrm>
            <a:off x="457200" y="274641"/>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9"/>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val="187572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16585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2"/>
          </p:nvPr>
        </p:nvSpPr>
        <p:spPr>
          <a:xfrm>
            <a:off x="457200" y="6126176"/>
            <a:ext cx="17399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r>
              <a:rPr lang="en-US" smtClean="0">
                <a:solidFill>
                  <a:prstClr val="black">
                    <a:tint val="75000"/>
                  </a:prstClr>
                </a:solidFill>
              </a:rPr>
              <a:t>11/24/14</a:t>
            </a:r>
            <a:endParaRPr lang="en-US" dirty="0">
              <a:solidFill>
                <a:prstClr val="black">
                  <a:tint val="75000"/>
                </a:prstClr>
              </a:solidFill>
            </a:endParaRPr>
          </a:p>
        </p:txBody>
      </p:sp>
      <p:sp>
        <p:nvSpPr>
          <p:cNvPr id="8" name="Footer Placeholder 4"/>
          <p:cNvSpPr>
            <a:spLocks noGrp="1"/>
          </p:cNvSpPr>
          <p:nvPr>
            <p:ph type="ftr" sz="quarter" idx="3"/>
          </p:nvPr>
        </p:nvSpPr>
        <p:spPr>
          <a:xfrm>
            <a:off x="2197100" y="6126176"/>
            <a:ext cx="38227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8261350" y="6126176"/>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471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a:xfrm>
            <a:off x="457200" y="6126176"/>
            <a:ext cx="16510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r>
              <a:rPr lang="en-US" smtClean="0">
                <a:solidFill>
                  <a:prstClr val="black">
                    <a:tint val="75000"/>
                  </a:prstClr>
                </a:solidFill>
              </a:rPr>
              <a:t>11/24/14</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61350" y="6126176"/>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5"/>
          <p:cNvSpPr txBox="1">
            <a:spLocks/>
          </p:cNvSpPr>
          <p:nvPr userDrawn="1"/>
        </p:nvSpPr>
        <p:spPr>
          <a:xfrm>
            <a:off x="8261350" y="6126176"/>
            <a:ext cx="603250" cy="486833"/>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75000"/>
                  </a:schemeClr>
                </a:solidFill>
                <a:latin typeface="Helvetica Neue Light"/>
                <a:ea typeface="+mn-ea"/>
                <a:cs typeface="Helvetica Neu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2197100" y="6126176"/>
            <a:ext cx="38227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a:r>
              <a:rPr lang="en-US" smtClean="0">
                <a:solidFill>
                  <a:prstClr val="black">
                    <a:tint val="75000"/>
                  </a:prstClr>
                </a:solidFill>
              </a:rPr>
              <a:t>Software Defined Networking (COMS 6998-10) </a:t>
            </a:r>
            <a:endParaRPr lang="en-US" dirty="0">
              <a:solidFill>
                <a:prstClr val="black">
                  <a:tint val="75000"/>
                </a:prstClr>
              </a:solidFill>
            </a:endParaRPr>
          </a:p>
        </p:txBody>
      </p:sp>
    </p:spTree>
    <p:extLst>
      <p:ext uri="{BB962C8B-B14F-4D97-AF65-F5344CB8AC3E}">
        <p14:creationId xmlns:p14="http://schemas.microsoft.com/office/powerpoint/2010/main" val="244941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only in gray box">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188" y="1733551"/>
            <a:ext cx="8450262" cy="4205288"/>
          </a:xfrm>
          <a:prstGeom prst="roundRect">
            <a:avLst>
              <a:gd name="adj" fmla="val 2400"/>
            </a:avLst>
          </a:prstGeom>
          <a:solidFill>
            <a:srgbClr val="F2F2F2"/>
          </a:solidFill>
          <a:ln>
            <a:solidFill>
              <a:srgbClr val="F2F2F2">
                <a:alpha val="0"/>
              </a:srgbClr>
            </a:solidFill>
          </a:ln>
        </p:spPr>
        <p:txBody>
          <a:bodyPr lIns="182874" tIns="45718" rIns="182874" bIns="182874"/>
          <a:lstStyle>
            <a:lvl1pPr>
              <a:defRPr>
                <a:ln>
                  <a:noFill/>
                </a:ln>
              </a:defRPr>
            </a:lvl1pPr>
            <a:lvl2pPr>
              <a:defRPr>
                <a:ln>
                  <a:noFill/>
                </a:ln>
              </a:defRPr>
            </a:lvl2pPr>
            <a:lvl3pPr>
              <a:defRPr>
                <a:ln>
                  <a:noFill/>
                </a:ln>
              </a:defRPr>
            </a:lvl3pPr>
            <a:lvl4pPr>
              <a:defRPr>
                <a:ln>
                  <a:noFill/>
                </a:ln>
              </a:defRPr>
            </a:lvl4pPr>
            <a:lvl5pPr>
              <a:defRPr>
                <a:ln>
                  <a:noFill/>
                </a:ln>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noFill/>
        </p:spPr>
        <p:txBody>
          <a:bodyPr/>
          <a:lstStyle>
            <a:lvl1pPr>
              <a:defRPr sz="2800"/>
            </a:lvl1pPr>
          </a:lstStyle>
          <a:p>
            <a:r>
              <a:rPr lang="en-US" smtClean="0"/>
              <a:t>Click to edit Master title style</a:t>
            </a:r>
            <a:endParaRPr lang="en-CA" dirty="0"/>
          </a:p>
        </p:txBody>
      </p:sp>
      <p:sp>
        <p:nvSpPr>
          <p:cNvPr id="6" name="Footer Placeholder 6"/>
          <p:cNvSpPr>
            <a:spLocks noGrp="1"/>
          </p:cNvSpPr>
          <p:nvPr>
            <p:ph type="ftr" sz="quarter" idx="10"/>
          </p:nvPr>
        </p:nvSpPr>
        <p:spPr/>
        <p:txBody>
          <a:bodyPr lIns="91437" tIns="45718" rIns="91437" bIns="45718"/>
          <a:lstStyle>
            <a:lvl1pPr>
              <a:defRPr/>
            </a:lvl1pPr>
          </a:lstStyle>
          <a:p>
            <a:pPr>
              <a:defRPr/>
            </a:pPr>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7" name="Slide Number Placeholder 7"/>
          <p:cNvSpPr>
            <a:spLocks noGrp="1"/>
          </p:cNvSpPr>
          <p:nvPr>
            <p:ph type="sldNum" sz="quarter" idx="11"/>
          </p:nvPr>
        </p:nvSpPr>
        <p:spPr/>
        <p:txBody>
          <a:bodyPr lIns="91437" tIns="45718" rIns="91437" bIns="45718"/>
          <a:lstStyle>
            <a:lvl1pPr>
              <a:defRPr/>
            </a:lvl1pPr>
          </a:lstStyle>
          <a:p>
            <a:pPr>
              <a:defRPr/>
            </a:pPr>
            <a:fld id="{8C1D22A0-0369-6449-A70D-97F5440A4F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72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913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40" y="6226694"/>
            <a:ext cx="573025" cy="573025"/>
          </a:xfrm>
          <a:prstGeom prst="rect">
            <a:avLst/>
          </a:prstGeom>
        </p:spPr>
      </p:pic>
      <p:sp>
        <p:nvSpPr>
          <p:cNvPr id="9" name="Slide Number Placeholder 5"/>
          <p:cNvSpPr>
            <a:spLocks noGrp="1"/>
          </p:cNvSpPr>
          <p:nvPr>
            <p:ph type="sldNum" sz="quarter" idx="4"/>
          </p:nvPr>
        </p:nvSpPr>
        <p:spPr>
          <a:xfrm>
            <a:off x="439754" y="6431539"/>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CF6ECBA5-BD30-42EC-9977-BB7213ACD6AF}"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smtClean="0">
                <a:solidFill>
                  <a:srgbClr val="000000">
                    <a:lumMod val="60000"/>
                    <a:lumOff val="40000"/>
                  </a:srgbClr>
                </a:solidFill>
              </a:rPr>
              <a:t>Software Defined Networking (COMS 6998-10) </a:t>
            </a:r>
            <a:endParaRPr lang="en-US">
              <a:solidFill>
                <a:srgbClr val="000000">
                  <a:lumMod val="60000"/>
                  <a:lumOff val="40000"/>
                </a:srgbClr>
              </a:solidFill>
            </a:endParaRPr>
          </a:p>
        </p:txBody>
      </p:sp>
      <p:sp>
        <p:nvSpPr>
          <p:cNvPr id="10" name="Title 1"/>
          <p:cNvSpPr>
            <a:spLocks noGrp="1"/>
          </p:cNvSpPr>
          <p:nvPr>
            <p:ph type="title" hasCustomPrompt="1"/>
          </p:nvPr>
        </p:nvSpPr>
        <p:spPr>
          <a:xfrm>
            <a:off x="425904" y="261563"/>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16" y="6428243"/>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solidFill>
                  <a:srgbClr val="000000">
                    <a:lumMod val="60000"/>
                    <a:lumOff val="40000"/>
                  </a:srgbClr>
                </a:solidFill>
              </a:rPr>
              <a:t>11/24/14</a:t>
            </a:r>
            <a:endParaRPr>
              <a:solidFill>
                <a:srgbClr val="000000">
                  <a:lumMod val="60000"/>
                  <a:lumOff val="40000"/>
                </a:srgbClr>
              </a:solidFill>
            </a:endParaRPr>
          </a:p>
        </p:txBody>
      </p:sp>
    </p:spTree>
    <p:extLst>
      <p:ext uri="{BB962C8B-B14F-4D97-AF65-F5344CB8AC3E}">
        <p14:creationId xmlns:p14="http://schemas.microsoft.com/office/powerpoint/2010/main" val="3742905079"/>
      </p:ext>
    </p:extLst>
  </p:cSld>
  <p:clrMapOvr>
    <a:masterClrMapping/>
  </p:clrMapOvr>
  <p:transition xmlns:p14="http://schemas.microsoft.com/office/powerpoint/2010/mai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baseline="0"/>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8120" y="372342"/>
            <a:ext cx="8229600" cy="415719"/>
          </a:xfrm>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35" y="717056"/>
            <a:ext cx="8227649" cy="402167"/>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7" name="Footer Placeholder 6"/>
          <p:cNvSpPr>
            <a:spLocks noGrp="1"/>
          </p:cNvSpPr>
          <p:nvPr>
            <p:ph type="ftr" sz="quarter" idx="14"/>
          </p:nvPr>
        </p:nvSpPr>
        <p:spPr/>
        <p:txBody>
          <a:bodyPr/>
          <a:lstStyle/>
          <a:p>
            <a:pPr algn="l"/>
            <a:r>
              <a:rPr lang="en-US" smtClean="0">
                <a:solidFill>
                  <a:srgbClr val="EEECE1"/>
                </a:solidFill>
                <a:cs typeface="Arial" charset="0"/>
              </a:rPr>
              <a:t>Software Defined Networking (COMS 6998-10) </a:t>
            </a:r>
            <a:endParaRPr lang="en-US" dirty="0" smtClean="0">
              <a:solidFill>
                <a:srgbClr val="EEECE1"/>
              </a:solidFill>
              <a:cs typeface="Arial" charset="0"/>
            </a:endParaRPr>
          </a:p>
        </p:txBody>
      </p:sp>
    </p:spTree>
    <p:extLst>
      <p:ext uri="{BB962C8B-B14F-4D97-AF65-F5344CB8AC3E}">
        <p14:creationId xmlns:p14="http://schemas.microsoft.com/office/powerpoint/2010/main" val="4210160837"/>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7298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2"/>
          </p:nvPr>
        </p:nvSpPr>
        <p:spPr>
          <a:xfrm>
            <a:off x="457200" y="6126172"/>
            <a:ext cx="17399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r>
              <a:rPr lang="en-US" smtClean="0">
                <a:solidFill>
                  <a:prstClr val="black">
                    <a:tint val="75000"/>
                  </a:prstClr>
                </a:solidFill>
              </a:rPr>
              <a:t>11/24/14</a:t>
            </a:r>
            <a:endParaRPr lang="en-US" dirty="0">
              <a:solidFill>
                <a:prstClr val="black">
                  <a:tint val="75000"/>
                </a:prstClr>
              </a:solidFill>
            </a:endParaRPr>
          </a:p>
        </p:txBody>
      </p:sp>
      <p:sp>
        <p:nvSpPr>
          <p:cNvPr id="8" name="Footer Placeholder 4"/>
          <p:cNvSpPr>
            <a:spLocks noGrp="1"/>
          </p:cNvSpPr>
          <p:nvPr>
            <p:ph type="ftr" sz="quarter" idx="3"/>
          </p:nvPr>
        </p:nvSpPr>
        <p:spPr>
          <a:xfrm>
            <a:off x="2197100" y="6126172"/>
            <a:ext cx="38227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8261350" y="6126172"/>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8313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a:xfrm>
            <a:off x="457200" y="6126172"/>
            <a:ext cx="16510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r>
              <a:rPr lang="en-US" smtClean="0">
                <a:solidFill>
                  <a:prstClr val="black">
                    <a:tint val="75000"/>
                  </a:prstClr>
                </a:solidFill>
              </a:rPr>
              <a:t>11/24/14</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61350" y="6126172"/>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5"/>
          <p:cNvSpPr txBox="1">
            <a:spLocks/>
          </p:cNvSpPr>
          <p:nvPr userDrawn="1"/>
        </p:nvSpPr>
        <p:spPr>
          <a:xfrm>
            <a:off x="8261350" y="6126172"/>
            <a:ext cx="603250" cy="486833"/>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75000"/>
                  </a:schemeClr>
                </a:solidFill>
                <a:latin typeface="Helvetica Neue Light"/>
                <a:ea typeface="+mn-ea"/>
                <a:cs typeface="Helvetica Neu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2197100" y="6126172"/>
            <a:ext cx="38227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a:r>
              <a:rPr lang="en-US" smtClean="0">
                <a:solidFill>
                  <a:prstClr val="black">
                    <a:tint val="75000"/>
                  </a:prstClr>
                </a:solidFill>
              </a:rPr>
              <a:t>Software Defined Networking (COMS 6998-10) </a:t>
            </a:r>
            <a:endParaRPr lang="en-US" dirty="0">
              <a:solidFill>
                <a:prstClr val="black">
                  <a:tint val="75000"/>
                </a:prstClr>
              </a:solidFill>
            </a:endParaRPr>
          </a:p>
        </p:txBody>
      </p:sp>
    </p:spTree>
    <p:extLst>
      <p:ext uri="{BB962C8B-B14F-4D97-AF65-F5344CB8AC3E}">
        <p14:creationId xmlns:p14="http://schemas.microsoft.com/office/powerpoint/2010/main" val="1704376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only in gray box">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188" y="1733551"/>
            <a:ext cx="8450262" cy="4205288"/>
          </a:xfrm>
          <a:prstGeom prst="roundRect">
            <a:avLst>
              <a:gd name="adj" fmla="val 2400"/>
            </a:avLst>
          </a:prstGeom>
          <a:solidFill>
            <a:srgbClr val="F2F2F2"/>
          </a:solidFill>
          <a:ln>
            <a:solidFill>
              <a:srgbClr val="F2F2F2">
                <a:alpha val="0"/>
              </a:srgbClr>
            </a:solidFill>
          </a:ln>
        </p:spPr>
        <p:txBody>
          <a:bodyPr lIns="182874" tIns="45718" rIns="182874" bIns="182874"/>
          <a:lstStyle>
            <a:lvl1pPr>
              <a:defRPr>
                <a:ln>
                  <a:noFill/>
                </a:ln>
              </a:defRPr>
            </a:lvl1pPr>
            <a:lvl2pPr>
              <a:defRPr>
                <a:ln>
                  <a:noFill/>
                </a:ln>
              </a:defRPr>
            </a:lvl2pPr>
            <a:lvl3pPr>
              <a:defRPr>
                <a:ln>
                  <a:noFill/>
                </a:ln>
              </a:defRPr>
            </a:lvl3pPr>
            <a:lvl4pPr>
              <a:defRPr>
                <a:ln>
                  <a:noFill/>
                </a:ln>
              </a:defRPr>
            </a:lvl4pPr>
            <a:lvl5pPr>
              <a:defRPr>
                <a:ln>
                  <a:noFill/>
                </a:ln>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noFill/>
        </p:spPr>
        <p:txBody>
          <a:bodyPr/>
          <a:lstStyle>
            <a:lvl1pPr>
              <a:defRPr sz="2800"/>
            </a:lvl1pPr>
          </a:lstStyle>
          <a:p>
            <a:r>
              <a:rPr lang="en-US" smtClean="0"/>
              <a:t>Click to edit Master title style</a:t>
            </a:r>
            <a:endParaRPr lang="en-CA" dirty="0"/>
          </a:p>
        </p:txBody>
      </p:sp>
      <p:sp>
        <p:nvSpPr>
          <p:cNvPr id="6" name="Footer Placeholder 6"/>
          <p:cNvSpPr>
            <a:spLocks noGrp="1"/>
          </p:cNvSpPr>
          <p:nvPr>
            <p:ph type="ftr" sz="quarter" idx="10"/>
          </p:nvPr>
        </p:nvSpPr>
        <p:spPr/>
        <p:txBody>
          <a:bodyPr lIns="91437" tIns="45718" rIns="91437" bIns="45718"/>
          <a:lstStyle>
            <a:lvl1pPr>
              <a:defRPr/>
            </a:lvl1pPr>
          </a:lstStyle>
          <a:p>
            <a:pPr>
              <a:defRPr/>
            </a:pPr>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7" name="Slide Number Placeholder 7"/>
          <p:cNvSpPr>
            <a:spLocks noGrp="1"/>
          </p:cNvSpPr>
          <p:nvPr>
            <p:ph type="sldNum" sz="quarter" idx="11"/>
          </p:nvPr>
        </p:nvSpPr>
        <p:spPr/>
        <p:txBody>
          <a:bodyPr lIns="91437" tIns="45718" rIns="91437" bIns="45718"/>
          <a:lstStyle>
            <a:lvl1pPr>
              <a:defRPr/>
            </a:lvl1pPr>
          </a:lstStyle>
          <a:p>
            <a:pPr>
              <a:defRPr/>
            </a:pPr>
            <a:fld id="{8C1D22A0-0369-6449-A70D-97F5440A4F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0518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39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34" y="6226690"/>
            <a:ext cx="573025" cy="573025"/>
          </a:xfrm>
          <a:prstGeom prst="rect">
            <a:avLst/>
          </a:prstGeom>
        </p:spPr>
      </p:pic>
      <p:sp>
        <p:nvSpPr>
          <p:cNvPr id="9" name="Slide Number Placeholder 5"/>
          <p:cNvSpPr>
            <a:spLocks noGrp="1"/>
          </p:cNvSpPr>
          <p:nvPr>
            <p:ph type="sldNum" sz="quarter" idx="4"/>
          </p:nvPr>
        </p:nvSpPr>
        <p:spPr>
          <a:xfrm>
            <a:off x="439748" y="6431535"/>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CF6ECBA5-BD30-42EC-9977-BB7213ACD6AF}"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smtClean="0">
                <a:solidFill>
                  <a:srgbClr val="000000">
                    <a:lumMod val="60000"/>
                    <a:lumOff val="40000"/>
                  </a:srgbClr>
                </a:solidFill>
              </a:rPr>
              <a:t>Software Defined Networking (COMS 6998-10) </a:t>
            </a:r>
            <a:endParaRPr lang="en-US">
              <a:solidFill>
                <a:srgbClr val="000000">
                  <a:lumMod val="60000"/>
                  <a:lumOff val="40000"/>
                </a:srgbClr>
              </a:solidFill>
            </a:endParaRPr>
          </a:p>
        </p:txBody>
      </p:sp>
      <p:sp>
        <p:nvSpPr>
          <p:cNvPr id="10" name="Title 1"/>
          <p:cNvSpPr>
            <a:spLocks noGrp="1"/>
          </p:cNvSpPr>
          <p:nvPr>
            <p:ph type="title" hasCustomPrompt="1"/>
          </p:nvPr>
        </p:nvSpPr>
        <p:spPr>
          <a:xfrm>
            <a:off x="425904" y="261563"/>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10" y="6428239"/>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solidFill>
                  <a:srgbClr val="000000">
                    <a:lumMod val="60000"/>
                    <a:lumOff val="40000"/>
                  </a:srgbClr>
                </a:solidFill>
              </a:rPr>
              <a:t>11/24/14</a:t>
            </a:r>
            <a:endParaRPr>
              <a:solidFill>
                <a:srgbClr val="000000">
                  <a:lumMod val="60000"/>
                  <a:lumOff val="40000"/>
                </a:srgbClr>
              </a:solidFill>
            </a:endParaRPr>
          </a:p>
        </p:txBody>
      </p:sp>
    </p:spTree>
    <p:extLst>
      <p:ext uri="{BB962C8B-B14F-4D97-AF65-F5344CB8AC3E}">
        <p14:creationId xmlns:p14="http://schemas.microsoft.com/office/powerpoint/2010/main" val="1966805521"/>
      </p:ext>
    </p:extLst>
  </p:cSld>
  <p:clrMapOvr>
    <a:masterClrMapping/>
  </p:clrMapOvr>
  <p:transition xmlns:p14="http://schemas.microsoft.com/office/powerpoint/2010/mai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6" name="Content Placeholder 5"/>
          <p:cNvSpPr>
            <a:spLocks noGrp="1"/>
          </p:cNvSpPr>
          <p:nvPr>
            <p:ph sz="quarter" idx="12"/>
          </p:nvPr>
        </p:nvSpPr>
        <p:spPr>
          <a:xfrm>
            <a:off x="411163" y="1024128"/>
            <a:ext cx="8229600" cy="5241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6763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11/24/14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baseline="0"/>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8120" y="372338"/>
            <a:ext cx="8229600" cy="415719"/>
          </a:xfrm>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9" y="717056"/>
            <a:ext cx="8227649" cy="402167"/>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7" name="Footer Placeholder 6"/>
          <p:cNvSpPr>
            <a:spLocks noGrp="1"/>
          </p:cNvSpPr>
          <p:nvPr>
            <p:ph type="ftr" sz="quarter" idx="14"/>
          </p:nvPr>
        </p:nvSpPr>
        <p:spPr/>
        <p:txBody>
          <a:bodyPr/>
          <a:lstStyle/>
          <a:p>
            <a:pPr algn="l"/>
            <a:r>
              <a:rPr lang="en-US" smtClean="0">
                <a:solidFill>
                  <a:srgbClr val="EEECE1"/>
                </a:solidFill>
                <a:cs typeface="Arial" charset="0"/>
              </a:rPr>
              <a:t>Software Defined Networking (COMS 6998-10) </a:t>
            </a:r>
            <a:endParaRPr lang="en-US" dirty="0" smtClean="0">
              <a:solidFill>
                <a:srgbClr val="EEECE1"/>
              </a:solidFill>
              <a:cs typeface="Arial" charset="0"/>
            </a:endParaRPr>
          </a:p>
        </p:txBody>
      </p:sp>
    </p:spTree>
    <p:extLst>
      <p:ext uri="{BB962C8B-B14F-4D97-AF65-F5344CB8AC3E}">
        <p14:creationId xmlns:p14="http://schemas.microsoft.com/office/powerpoint/2010/main" val="3757190232"/>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979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2"/>
          </p:nvPr>
        </p:nvSpPr>
        <p:spPr>
          <a:xfrm>
            <a:off x="457200" y="6126166"/>
            <a:ext cx="17399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r>
              <a:rPr lang="en-US" smtClean="0">
                <a:solidFill>
                  <a:prstClr val="black">
                    <a:tint val="75000"/>
                  </a:prstClr>
                </a:solidFill>
              </a:rPr>
              <a:t>11/24/14</a:t>
            </a:r>
            <a:endParaRPr lang="en-US" dirty="0">
              <a:solidFill>
                <a:prstClr val="black">
                  <a:tint val="75000"/>
                </a:prstClr>
              </a:solidFill>
            </a:endParaRPr>
          </a:p>
        </p:txBody>
      </p:sp>
      <p:sp>
        <p:nvSpPr>
          <p:cNvPr id="8" name="Footer Placeholder 4"/>
          <p:cNvSpPr>
            <a:spLocks noGrp="1"/>
          </p:cNvSpPr>
          <p:nvPr>
            <p:ph type="ftr" sz="quarter" idx="3"/>
          </p:nvPr>
        </p:nvSpPr>
        <p:spPr>
          <a:xfrm>
            <a:off x="2197100" y="6126166"/>
            <a:ext cx="38227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8261350" y="6126166"/>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144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a:xfrm>
            <a:off x="457200" y="6126166"/>
            <a:ext cx="16510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r>
              <a:rPr lang="en-US" smtClean="0">
                <a:solidFill>
                  <a:prstClr val="black">
                    <a:tint val="75000"/>
                  </a:prstClr>
                </a:solidFill>
              </a:rPr>
              <a:t>11/24/14</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61350" y="6126166"/>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5"/>
          <p:cNvSpPr txBox="1">
            <a:spLocks/>
          </p:cNvSpPr>
          <p:nvPr userDrawn="1"/>
        </p:nvSpPr>
        <p:spPr>
          <a:xfrm>
            <a:off x="8261350" y="6126166"/>
            <a:ext cx="603250" cy="486833"/>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tint val="75000"/>
                  </a:schemeClr>
                </a:solidFill>
                <a:latin typeface="Helvetica Neue Light"/>
                <a:ea typeface="+mn-ea"/>
                <a:cs typeface="Helvetica Neu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656EF6-BAFE-D947-B882-BDAE585DDDE4}"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2197100" y="6126166"/>
            <a:ext cx="38227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a:r>
              <a:rPr lang="en-US" smtClean="0">
                <a:solidFill>
                  <a:prstClr val="black">
                    <a:tint val="75000"/>
                  </a:prstClr>
                </a:solidFill>
              </a:rPr>
              <a:t>Software Defined Networking (COMS 6998-10) </a:t>
            </a:r>
            <a:endParaRPr lang="en-US" dirty="0">
              <a:solidFill>
                <a:prstClr val="black">
                  <a:tint val="75000"/>
                </a:prstClr>
              </a:solidFill>
            </a:endParaRPr>
          </a:p>
        </p:txBody>
      </p:sp>
    </p:spTree>
    <p:extLst>
      <p:ext uri="{BB962C8B-B14F-4D97-AF65-F5344CB8AC3E}">
        <p14:creationId xmlns:p14="http://schemas.microsoft.com/office/powerpoint/2010/main" val="2142472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only in gray box">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188" y="1733551"/>
            <a:ext cx="8450262" cy="4205288"/>
          </a:xfrm>
          <a:prstGeom prst="roundRect">
            <a:avLst>
              <a:gd name="adj" fmla="val 2400"/>
            </a:avLst>
          </a:prstGeom>
          <a:solidFill>
            <a:srgbClr val="F2F2F2"/>
          </a:solidFill>
          <a:ln>
            <a:solidFill>
              <a:srgbClr val="F2F2F2">
                <a:alpha val="0"/>
              </a:srgbClr>
            </a:solidFill>
          </a:ln>
        </p:spPr>
        <p:txBody>
          <a:bodyPr lIns="182874" tIns="45718" rIns="182874" bIns="182874"/>
          <a:lstStyle>
            <a:lvl1pPr>
              <a:defRPr>
                <a:ln>
                  <a:noFill/>
                </a:ln>
              </a:defRPr>
            </a:lvl1pPr>
            <a:lvl2pPr>
              <a:defRPr>
                <a:ln>
                  <a:noFill/>
                </a:ln>
              </a:defRPr>
            </a:lvl2pPr>
            <a:lvl3pPr>
              <a:defRPr>
                <a:ln>
                  <a:noFill/>
                </a:ln>
              </a:defRPr>
            </a:lvl3pPr>
            <a:lvl4pPr>
              <a:defRPr>
                <a:ln>
                  <a:noFill/>
                </a:ln>
              </a:defRPr>
            </a:lvl4pPr>
            <a:lvl5pPr>
              <a:defRPr>
                <a:ln>
                  <a:noFill/>
                </a:ln>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noFill/>
        </p:spPr>
        <p:txBody>
          <a:bodyPr/>
          <a:lstStyle>
            <a:lvl1pPr>
              <a:defRPr sz="2800"/>
            </a:lvl1pPr>
          </a:lstStyle>
          <a:p>
            <a:r>
              <a:rPr lang="en-US" smtClean="0"/>
              <a:t>Click to edit Master title style</a:t>
            </a:r>
            <a:endParaRPr lang="en-CA" dirty="0"/>
          </a:p>
        </p:txBody>
      </p:sp>
      <p:sp>
        <p:nvSpPr>
          <p:cNvPr id="6" name="Footer Placeholder 6"/>
          <p:cNvSpPr>
            <a:spLocks noGrp="1"/>
          </p:cNvSpPr>
          <p:nvPr>
            <p:ph type="ftr" sz="quarter" idx="10"/>
          </p:nvPr>
        </p:nvSpPr>
        <p:spPr/>
        <p:txBody>
          <a:bodyPr lIns="91437" tIns="45718" rIns="91437" bIns="45718"/>
          <a:lstStyle>
            <a:lvl1pPr>
              <a:defRPr/>
            </a:lvl1pPr>
          </a:lstStyle>
          <a:p>
            <a:pPr>
              <a:defRPr/>
            </a:pPr>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7" name="Slide Number Placeholder 7"/>
          <p:cNvSpPr>
            <a:spLocks noGrp="1"/>
          </p:cNvSpPr>
          <p:nvPr>
            <p:ph type="sldNum" sz="quarter" idx="11"/>
          </p:nvPr>
        </p:nvSpPr>
        <p:spPr/>
        <p:txBody>
          <a:bodyPr lIns="91437" tIns="45718" rIns="91437" bIns="45718"/>
          <a:lstStyle>
            <a:lvl1pPr>
              <a:defRPr/>
            </a:lvl1pPr>
          </a:lstStyle>
          <a:p>
            <a:pPr>
              <a:defRPr/>
            </a:pPr>
            <a:fld id="{8C1D22A0-0369-6449-A70D-97F5440A4F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795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6" y="6226685"/>
            <a:ext cx="573025" cy="573025"/>
          </a:xfrm>
          <a:prstGeom prst="rect">
            <a:avLst/>
          </a:prstGeom>
        </p:spPr>
      </p:pic>
      <p:sp>
        <p:nvSpPr>
          <p:cNvPr id="9" name="Slide Number Placeholder 5"/>
          <p:cNvSpPr>
            <a:spLocks noGrp="1"/>
          </p:cNvSpPr>
          <p:nvPr>
            <p:ph type="sldNum" sz="quarter" idx="4"/>
          </p:nvPr>
        </p:nvSpPr>
        <p:spPr>
          <a:xfrm>
            <a:off x="439740"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CF6ECBA5-BD30-42EC-9977-BB7213ACD6AF}"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smtClean="0">
                <a:solidFill>
                  <a:srgbClr val="000000">
                    <a:lumMod val="60000"/>
                    <a:lumOff val="40000"/>
                  </a:srgbClr>
                </a:solidFill>
              </a:rPr>
              <a:t>Software Defined Networking (COMS 6998-10) </a:t>
            </a:r>
            <a:endParaRPr lang="en-US">
              <a:solidFill>
                <a:srgbClr val="000000">
                  <a:lumMod val="60000"/>
                  <a:lumOff val="40000"/>
                </a:srgbClr>
              </a:solidFill>
            </a:endParaRPr>
          </a:p>
        </p:txBody>
      </p:sp>
      <p:sp>
        <p:nvSpPr>
          <p:cNvPr id="10" name="Title 1"/>
          <p:cNvSpPr>
            <a:spLocks noGrp="1"/>
          </p:cNvSpPr>
          <p:nvPr>
            <p:ph type="title" hasCustomPrompt="1"/>
          </p:nvPr>
        </p:nvSpPr>
        <p:spPr>
          <a:xfrm>
            <a:off x="425904" y="261563"/>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2" y="6428234"/>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lang="en-US" smtClean="0">
                <a:solidFill>
                  <a:srgbClr val="000000">
                    <a:lumMod val="60000"/>
                    <a:lumOff val="40000"/>
                  </a:srgbClr>
                </a:solidFill>
              </a:rPr>
              <a:t>11/24/14</a:t>
            </a:r>
            <a:endParaRPr>
              <a:solidFill>
                <a:srgbClr val="000000">
                  <a:lumMod val="60000"/>
                  <a:lumOff val="40000"/>
                </a:srgbClr>
              </a:solidFill>
            </a:endParaRPr>
          </a:p>
        </p:txBody>
      </p:sp>
    </p:spTree>
    <p:extLst>
      <p:ext uri="{BB962C8B-B14F-4D97-AF65-F5344CB8AC3E}">
        <p14:creationId xmlns:p14="http://schemas.microsoft.com/office/powerpoint/2010/main" val="489462997"/>
      </p:ext>
    </p:extLst>
  </p:cSld>
  <p:clrMapOvr>
    <a:masterClrMapping/>
  </p:clrMapOvr>
  <p:transition xmlns:p14="http://schemas.microsoft.com/office/powerpoint/2010/mai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6" name="Content Placeholder 5"/>
          <p:cNvSpPr>
            <a:spLocks noGrp="1"/>
          </p:cNvSpPr>
          <p:nvPr>
            <p:ph sz="quarter" idx="12"/>
          </p:nvPr>
        </p:nvSpPr>
        <p:spPr>
          <a:xfrm>
            <a:off x="411163" y="1024128"/>
            <a:ext cx="8229600" cy="5241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87540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baseline="0"/>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8120" y="372333"/>
            <a:ext cx="8229600" cy="415719"/>
          </a:xfrm>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1" y="717054"/>
            <a:ext cx="8227649" cy="402167"/>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7" name="Footer Placeholder 6"/>
          <p:cNvSpPr>
            <a:spLocks noGrp="1"/>
          </p:cNvSpPr>
          <p:nvPr>
            <p:ph type="ftr" sz="quarter" idx="14"/>
          </p:nvPr>
        </p:nvSpPr>
        <p:spPr/>
        <p:txBody>
          <a:bodyPr/>
          <a:lstStyle/>
          <a:p>
            <a:pPr algn="l"/>
            <a:r>
              <a:rPr lang="en-US" smtClean="0">
                <a:solidFill>
                  <a:srgbClr val="EEECE1"/>
                </a:solidFill>
                <a:cs typeface="Arial" charset="0"/>
              </a:rPr>
              <a:t>Software Defined Networking (COMS 6998-10) </a:t>
            </a:r>
            <a:endParaRPr lang="en-US" dirty="0" smtClean="0">
              <a:solidFill>
                <a:srgbClr val="EEECE1"/>
              </a:solidFill>
              <a:cs typeface="Arial" charset="0"/>
            </a:endParaRPr>
          </a:p>
        </p:txBody>
      </p:sp>
    </p:spTree>
    <p:extLst>
      <p:ext uri="{BB962C8B-B14F-4D97-AF65-F5344CB8AC3E}">
        <p14:creationId xmlns:p14="http://schemas.microsoft.com/office/powerpoint/2010/main" val="139838626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
        <p:nvSpPr>
          <p:cNvPr id="5" name="Slide Number Placeholder 4"/>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F4A1A422-9155-274A-9CF5-6243661F9FEE}" type="slidenum">
              <a:rPr lang="en-US"/>
              <a:pPr/>
              <a:t>‹#›</a:t>
            </a:fld>
            <a:endParaRPr lang="en-US"/>
          </a:p>
        </p:txBody>
      </p:sp>
    </p:spTree>
    <p:extLst>
      <p:ext uri="{BB962C8B-B14F-4D97-AF65-F5344CB8AC3E}">
        <p14:creationId xmlns:p14="http://schemas.microsoft.com/office/powerpoint/2010/main" val="847032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
        <p:nvSpPr>
          <p:cNvPr id="5" name="Slide Number Placeholder 4"/>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3C490023-627E-E345-BC47-2AFDF4E034A7}" type="slidenum">
              <a:rPr lang="en-US"/>
              <a:pPr/>
              <a:t>‹#›</a:t>
            </a:fld>
            <a:endParaRPr lang="en-US"/>
          </a:p>
        </p:txBody>
      </p:sp>
    </p:spTree>
    <p:extLst>
      <p:ext uri="{BB962C8B-B14F-4D97-AF65-F5344CB8AC3E}">
        <p14:creationId xmlns:p14="http://schemas.microsoft.com/office/powerpoint/2010/main" val="300452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
        <p:nvSpPr>
          <p:cNvPr id="5" name="Slide Number Placeholder 4"/>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D1FD1A82-A694-C548-953F-1403C29B8A6D}" type="slidenum">
              <a:rPr lang="en-US"/>
              <a:pPr/>
              <a:t>‹#›</a:t>
            </a:fld>
            <a:endParaRPr lang="en-US"/>
          </a:p>
        </p:txBody>
      </p:sp>
    </p:spTree>
    <p:extLst>
      <p:ext uri="{BB962C8B-B14F-4D97-AF65-F5344CB8AC3E}">
        <p14:creationId xmlns:p14="http://schemas.microsoft.com/office/powerpoint/2010/main" val="1805350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81075"/>
            <a:ext cx="4330700"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981075"/>
            <a:ext cx="4332288"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
        <p:nvSpPr>
          <p:cNvPr id="6" name="Slide Number Placeholder 5"/>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E33F8582-C0B7-5142-80A2-3A3410E01577}" type="slidenum">
              <a:rPr lang="en-US"/>
              <a:pPr/>
              <a:t>‹#›</a:t>
            </a:fld>
            <a:endParaRPr lang="en-US"/>
          </a:p>
        </p:txBody>
      </p:sp>
    </p:spTree>
    <p:extLst>
      <p:ext uri="{BB962C8B-B14F-4D97-AF65-F5344CB8AC3E}">
        <p14:creationId xmlns:p14="http://schemas.microsoft.com/office/powerpoint/2010/main" val="2925313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smtClean="0"/>
              <a:t>Software Defined Networking (COMS 6998-10) </a:t>
            </a:r>
            <a:endParaRPr lang="en-US"/>
          </a:p>
        </p:txBody>
      </p:sp>
      <p:sp>
        <p:nvSpPr>
          <p:cNvPr id="8" name="Slide Number Placeholder 7"/>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4FD4BA92-427C-8B49-9EBD-120ABF3BAB52}" type="slidenum">
              <a:rPr lang="en-US"/>
              <a:pPr/>
              <a:t>‹#›</a:t>
            </a:fld>
            <a:endParaRPr lang="en-US"/>
          </a:p>
        </p:txBody>
      </p:sp>
    </p:spTree>
    <p:extLst>
      <p:ext uri="{BB962C8B-B14F-4D97-AF65-F5344CB8AC3E}">
        <p14:creationId xmlns:p14="http://schemas.microsoft.com/office/powerpoint/2010/main" val="892812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smtClean="0"/>
              <a:t>Software Defined Networking (COMS 6998-10) </a:t>
            </a:r>
            <a:endParaRPr lang="en-US"/>
          </a:p>
        </p:txBody>
      </p:sp>
      <p:sp>
        <p:nvSpPr>
          <p:cNvPr id="4" name="Slide Number Placeholder 3"/>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53DAE452-B63B-C04C-AC72-21F0C4EFE18B}" type="slidenum">
              <a:rPr lang="en-US"/>
              <a:pPr/>
              <a:t>‹#›</a:t>
            </a:fld>
            <a:endParaRPr lang="en-US"/>
          </a:p>
        </p:txBody>
      </p:sp>
    </p:spTree>
    <p:extLst>
      <p:ext uri="{BB962C8B-B14F-4D97-AF65-F5344CB8AC3E}">
        <p14:creationId xmlns:p14="http://schemas.microsoft.com/office/powerpoint/2010/main" val="1950249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a:xfrm>
            <a:off x="1258888" y="6400801"/>
            <a:ext cx="3084512" cy="433388"/>
          </a:xfrm>
        </p:spPr>
        <p:txBody>
          <a:bodyPr/>
          <a:lstStyle>
            <a:lvl1pPr>
              <a:defRPr>
                <a:solidFill>
                  <a:srgbClr val="BFBFBF"/>
                </a:solidFill>
              </a:defRPr>
            </a:lvl1pPr>
          </a:lstStyle>
          <a:p>
            <a:r>
              <a:rPr lang="en-US" dirty="0" smtClean="0"/>
              <a:t>Software Defined Networking (COMS 6998-10) </a:t>
            </a:r>
            <a:endParaRPr lang="en-US" dirty="0"/>
          </a:p>
        </p:txBody>
      </p:sp>
    </p:spTree>
    <p:extLst>
      <p:ext uri="{BB962C8B-B14F-4D97-AF65-F5344CB8AC3E}">
        <p14:creationId xmlns:p14="http://schemas.microsoft.com/office/powerpoint/2010/main" val="1137335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a:xfrm>
            <a:off x="1258888" y="6400800"/>
            <a:ext cx="3541712" cy="433388"/>
          </a:xfrm>
        </p:spPr>
        <p:txBody>
          <a:bodyPr/>
          <a:lstStyle>
            <a:lvl1pPr>
              <a:defRPr>
                <a:solidFill>
                  <a:srgbClr val="BFBFBF"/>
                </a:solidFill>
              </a:defRPr>
            </a:lvl1pPr>
          </a:lstStyle>
          <a:p>
            <a:r>
              <a:rPr lang="en-US" dirty="0" smtClean="0"/>
              <a:t>Software Defined Networking (COMS 6998-10) </a:t>
            </a:r>
            <a:endParaRPr lang="en-US" dirty="0"/>
          </a:p>
        </p:txBody>
      </p:sp>
    </p:spTree>
    <p:extLst>
      <p:ext uri="{BB962C8B-B14F-4D97-AF65-F5344CB8AC3E}">
        <p14:creationId xmlns:p14="http://schemas.microsoft.com/office/powerpoint/2010/main" val="2884966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a:xfrm>
            <a:off x="1258888" y="6477001"/>
            <a:ext cx="4075112" cy="357188"/>
          </a:xfrm>
        </p:spPr>
        <p:txBody>
          <a:bodyPr/>
          <a:lstStyle>
            <a:lvl1pPr>
              <a:defRPr/>
            </a:lvl1pPr>
          </a:lstStyle>
          <a:p>
            <a:r>
              <a:rPr lang="en-US" dirty="0" smtClean="0">
                <a:solidFill>
                  <a:srgbClr val="BFBFBF"/>
                </a:solidFill>
              </a:rPr>
              <a:t>Software Defined Networking (COMS 6998-10</a:t>
            </a:r>
            <a:r>
              <a:rPr lang="en-US" dirty="0" smtClean="0"/>
              <a:t>) </a:t>
            </a:r>
            <a:endParaRPr lang="en-US" dirty="0"/>
          </a:p>
        </p:txBody>
      </p:sp>
    </p:spTree>
    <p:extLst>
      <p:ext uri="{BB962C8B-B14F-4D97-AF65-F5344CB8AC3E}">
        <p14:creationId xmlns:p14="http://schemas.microsoft.com/office/powerpoint/2010/main" val="712628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692164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15888"/>
            <a:ext cx="2203450" cy="483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15888"/>
            <a:ext cx="6459538" cy="483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a:xfrm>
            <a:off x="2286000" y="6400800"/>
            <a:ext cx="3008312" cy="204788"/>
          </a:xfrm>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031885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a:xfrm>
            <a:off x="1258888" y="6553200"/>
            <a:ext cx="2932112" cy="280988"/>
          </a:xfrm>
        </p:spPr>
        <p:txBody>
          <a:bodyPr/>
          <a:lstStyle>
            <a:lvl1pPr>
              <a:defRPr/>
            </a:lvl1pPr>
          </a:lstStyle>
          <a:p>
            <a:r>
              <a:rPr lang="en-US" dirty="0" smtClean="0"/>
              <a:t>Software Defined Networking (COMS 6998-10) </a:t>
            </a:r>
            <a:endParaRPr lang="en-US" dirty="0"/>
          </a:p>
        </p:txBody>
      </p:sp>
    </p:spTree>
    <p:extLst>
      <p:ext uri="{BB962C8B-B14F-4D97-AF65-F5344CB8AC3E}">
        <p14:creationId xmlns:p14="http://schemas.microsoft.com/office/powerpoint/2010/main" val="382806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11/24/14</a:t>
            </a:r>
            <a:endParaRPr lang="en-US"/>
          </a:p>
        </p:txBody>
      </p:sp>
      <p:sp>
        <p:nvSpPr>
          <p:cNvPr id="4" name="Footer Placeholder 3"/>
          <p:cNvSpPr>
            <a:spLocks noGrp="1"/>
          </p:cNvSpPr>
          <p:nvPr>
            <p:ph type="ftr" sz="quarter" idx="11"/>
          </p:nvPr>
        </p:nvSpPr>
        <p:spPr/>
        <p:txBody>
          <a:bodyPr/>
          <a:lstStyle/>
          <a:p>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2971977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509820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81075"/>
            <a:ext cx="4330700"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981075"/>
            <a:ext cx="4332288"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769775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3658328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746442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199577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177316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985672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21392827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15888"/>
            <a:ext cx="2203450" cy="483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15888"/>
            <a:ext cx="6459538" cy="483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val="195917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11/24/14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692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882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026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209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918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347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790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603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531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203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11/24/14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10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Regular Slide with text">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12"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13"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0877446"/>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a:xfrm>
            <a:off x="6037593" y="6389141"/>
            <a:ext cx="2895600" cy="366183"/>
          </a:xfrm>
          <a:prstGeom prst="rect">
            <a:avLst/>
          </a:prstGeom>
        </p:spPr>
        <p:txBody>
          <a:bodyPr/>
          <a:lstStyle>
            <a:lvl1pPr>
              <a:defRPr>
                <a:cs typeface="Arial" pitchFamily="34" charset="0"/>
              </a:defRPr>
            </a:lvl1pPr>
          </a:lstStyle>
          <a:p>
            <a:pPr>
              <a:defRPr/>
            </a:pPr>
            <a:r>
              <a:rPr lang="en-US" smtClean="0">
                <a:solidFill>
                  <a:srgbClr val="000000"/>
                </a:solidFill>
                <a:latin typeface="Calibri"/>
              </a:rPr>
              <a:t>Software Defined Networking (COMS 6998-10) </a:t>
            </a:r>
            <a:endParaRPr lang="en-US">
              <a:solidFill>
                <a:srgbClr val="000000"/>
              </a:solidFill>
              <a:latin typeface="Calibri"/>
            </a:endParaRPr>
          </a:p>
        </p:txBody>
      </p:sp>
      <p:sp>
        <p:nvSpPr>
          <p:cNvPr id="4" name="Slide Number Placeholder 5"/>
          <p:cNvSpPr>
            <a:spLocks noGrp="1"/>
          </p:cNvSpPr>
          <p:nvPr>
            <p:ph type="sldNum" sz="quarter" idx="11"/>
          </p:nvPr>
        </p:nvSpPr>
        <p:spPr>
          <a:xfrm>
            <a:off x="-95250" y="6588128"/>
            <a:ext cx="381000" cy="365125"/>
          </a:xfrm>
          <a:prstGeom prst="rect">
            <a:avLst/>
          </a:prstGeom>
        </p:spPr>
        <p:txBody>
          <a:bodyPr/>
          <a:lstStyle>
            <a:lvl1pPr>
              <a:defRPr/>
            </a:lvl1pPr>
          </a:lstStyle>
          <a:p>
            <a:fld id="{C2ADCAA6-9639-4C04-9B73-42E7B1AC2A0C}" type="slidenum">
              <a:rPr lang="en-GB" altLang="zh-CN">
                <a:solidFill>
                  <a:srgbClr val="000000"/>
                </a:solidFill>
                <a:latin typeface="Calibri"/>
                <a:ea typeface="宋体"/>
              </a:rPr>
              <a:pPr/>
              <a:t>‹#›</a:t>
            </a:fld>
            <a:endParaRPr lang="en-GB" altLang="zh-CN">
              <a:solidFill>
                <a:srgbClr val="000000"/>
              </a:solidFill>
              <a:latin typeface="Calibri"/>
              <a:ea typeface="宋体"/>
            </a:endParaRPr>
          </a:p>
        </p:txBody>
      </p:sp>
    </p:spTree>
    <p:extLst>
      <p:ext uri="{BB962C8B-B14F-4D97-AF65-F5344CB8AC3E}">
        <p14:creationId xmlns:p14="http://schemas.microsoft.com/office/powerpoint/2010/main" val="908600958"/>
      </p:ext>
    </p:extLst>
  </p:cSld>
  <p:clrMapOvr>
    <a:masterClrMapping/>
  </p:clrMapOvr>
  <p:transition xmlns:p14="http://schemas.microsoft.com/office/powerpoint/2010/mai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692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882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026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209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918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347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790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11/24/14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603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531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203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10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Regular Slide with text">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12"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13"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0877446"/>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a:xfrm>
            <a:off x="6037593" y="6389141"/>
            <a:ext cx="2895600" cy="366183"/>
          </a:xfrm>
          <a:prstGeom prst="rect">
            <a:avLst/>
          </a:prstGeom>
        </p:spPr>
        <p:txBody>
          <a:bodyPr/>
          <a:lstStyle>
            <a:lvl1pPr>
              <a:defRPr>
                <a:cs typeface="Arial" pitchFamily="34" charset="0"/>
              </a:defRPr>
            </a:lvl1pPr>
          </a:lstStyle>
          <a:p>
            <a:pPr>
              <a:defRPr/>
            </a:pPr>
            <a:r>
              <a:rPr lang="en-US" smtClean="0">
                <a:solidFill>
                  <a:srgbClr val="000000"/>
                </a:solidFill>
                <a:latin typeface="Calibri"/>
              </a:rPr>
              <a:t>Software Defined Networking (COMS 6998-10) </a:t>
            </a:r>
            <a:endParaRPr lang="en-US">
              <a:solidFill>
                <a:srgbClr val="000000"/>
              </a:solidFill>
              <a:latin typeface="Calibri"/>
            </a:endParaRPr>
          </a:p>
        </p:txBody>
      </p:sp>
      <p:sp>
        <p:nvSpPr>
          <p:cNvPr id="4" name="Slide Number Placeholder 5"/>
          <p:cNvSpPr>
            <a:spLocks noGrp="1"/>
          </p:cNvSpPr>
          <p:nvPr>
            <p:ph type="sldNum" sz="quarter" idx="11"/>
          </p:nvPr>
        </p:nvSpPr>
        <p:spPr>
          <a:xfrm>
            <a:off x="-95250" y="6588128"/>
            <a:ext cx="381000" cy="365125"/>
          </a:xfrm>
          <a:prstGeom prst="rect">
            <a:avLst/>
          </a:prstGeom>
        </p:spPr>
        <p:txBody>
          <a:bodyPr/>
          <a:lstStyle>
            <a:lvl1pPr>
              <a:defRPr/>
            </a:lvl1pPr>
          </a:lstStyle>
          <a:p>
            <a:fld id="{C2ADCAA6-9639-4C04-9B73-42E7B1AC2A0C}" type="slidenum">
              <a:rPr lang="en-GB" altLang="zh-CN">
                <a:solidFill>
                  <a:srgbClr val="000000"/>
                </a:solidFill>
                <a:latin typeface="Calibri"/>
                <a:ea typeface="宋体"/>
              </a:rPr>
              <a:pPr/>
              <a:t>‹#›</a:t>
            </a:fld>
            <a:endParaRPr lang="en-GB" altLang="zh-CN">
              <a:solidFill>
                <a:srgbClr val="000000"/>
              </a:solidFill>
              <a:latin typeface="Calibri"/>
              <a:ea typeface="宋体"/>
            </a:endParaRPr>
          </a:p>
        </p:txBody>
      </p:sp>
    </p:spTree>
    <p:extLst>
      <p:ext uri="{BB962C8B-B14F-4D97-AF65-F5344CB8AC3E}">
        <p14:creationId xmlns:p14="http://schemas.microsoft.com/office/powerpoint/2010/main" val="908600958"/>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theme" Target="../theme/theme3.xml"/><Relationship Id="rId9"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theme" Target="../theme/theme4.xml"/><Relationship Id="rId10" Type="http://schemas.openxmlformats.org/officeDocument/2006/relationships/image" Target="../media/image1.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theme" Target="../theme/theme5.xml"/><Relationship Id="rId9" Type="http://schemas.openxmlformats.org/officeDocument/2006/relationships/image" Target="../media/image1.png"/><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6.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7.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theme" Target="../theme/theme8.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theme" Target="../theme/theme9.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11/24/14</a:t>
            </a:r>
            <a:endParaRPr lang="en-US"/>
          </a:p>
        </p:txBody>
      </p:sp>
      <p:sp>
        <p:nvSpPr>
          <p:cNvPr id="5"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
        <p:nvSpPr>
          <p:cNvPr id="7"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5"/>
            <a:ext cx="8229600" cy="4525963"/>
          </a:xfrm>
          <a:prstGeom prst="rect">
            <a:avLst/>
          </a:prstGeom>
        </p:spPr>
        <p:txBody>
          <a:bodyPr vert="horz" lIns="91332" tIns="45666" rIns="91332"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68"/>
            <a:ext cx="2133600" cy="365125"/>
          </a:xfrm>
          <a:prstGeom prst="rect">
            <a:avLst/>
          </a:prstGeom>
        </p:spPr>
        <p:txBody>
          <a:bodyPr vert="horz" lIns="91332" tIns="45666" rIns="91332" bIns="45666" rtlCol="0" anchor="ctr"/>
          <a:lstStyle>
            <a:lvl1pPr algn="l">
              <a:defRPr sz="1200">
                <a:solidFill>
                  <a:schemeClr val="tx1">
                    <a:tint val="75000"/>
                  </a:schemeClr>
                </a:solidFill>
              </a:defRPr>
            </a:lvl1pPr>
          </a:lstStyle>
          <a:p>
            <a:pPr defTabSz="913334"/>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22" y="6324616"/>
            <a:ext cx="3505199" cy="396877"/>
          </a:xfrm>
          <a:prstGeom prst="rect">
            <a:avLst/>
          </a:prstGeom>
        </p:spPr>
        <p:txBody>
          <a:bodyPr vert="horz" lIns="91332" tIns="45666" rIns="91332" bIns="45666" rtlCol="0" anchor="ctr"/>
          <a:lstStyle>
            <a:lvl1pPr algn="ctr">
              <a:defRPr sz="1200">
                <a:solidFill>
                  <a:schemeClr val="tx1">
                    <a:tint val="75000"/>
                  </a:schemeClr>
                </a:solidFill>
              </a:defRPr>
            </a:lvl1pPr>
          </a:lstStyle>
          <a:p>
            <a:pPr defTabSz="913334"/>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332" tIns="45666" rIns="91332" bIns="45666" rtlCol="0" anchor="ctr"/>
          <a:lstStyle>
            <a:lvl1pPr algn="r">
              <a:defRPr sz="1200">
                <a:solidFill>
                  <a:schemeClr val="tx1">
                    <a:tint val="75000"/>
                  </a:schemeClr>
                </a:solidFill>
              </a:defRPr>
            </a:lvl1pPr>
          </a:lstStyle>
          <a:p>
            <a:pPr defTabSz="913334"/>
            <a:fld id="{20342B77-D34C-443A-9BA4-2E8748A6D936}" type="slidenum">
              <a:rPr lang="en-US" smtClean="0">
                <a:solidFill>
                  <a:prstClr val="black">
                    <a:tint val="75000"/>
                  </a:prstClr>
                </a:solidFill>
                <a:latin typeface="Calibri"/>
              </a:rPr>
              <a:pPr defTabSz="913334"/>
              <a:t>‹#›</a:t>
            </a:fld>
            <a:endParaRPr lang="en-US">
              <a:solidFill>
                <a:prstClr val="black">
                  <a:tint val="75000"/>
                </a:prstClr>
              </a:solidFill>
              <a:latin typeface="Calibri"/>
            </a:endParaRPr>
          </a:p>
        </p:txBody>
      </p:sp>
      <p:sp>
        <p:nvSpPr>
          <p:cNvPr id="7" name="Title Placeholder 1"/>
          <p:cNvSpPr>
            <a:spLocks noGrp="1"/>
          </p:cNvSpPr>
          <p:nvPr>
            <p:ph type="title"/>
          </p:nvPr>
        </p:nvSpPr>
        <p:spPr>
          <a:xfrm>
            <a:off x="457204" y="274639"/>
            <a:ext cx="8229600" cy="1143000"/>
          </a:xfrm>
          <a:prstGeom prst="rect">
            <a:avLst/>
          </a:prstGeom>
        </p:spPr>
        <p:txBody>
          <a:bodyPr vert="horz" lIns="91332" tIns="45666" rIns="91332" bIns="4566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79904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3334" rtl="0" eaLnBrk="1" latinLnBrk="0" hangingPunct="1">
        <a:spcBef>
          <a:spcPct val="0"/>
        </a:spcBef>
        <a:buNone/>
        <a:defRPr sz="4400" kern="1200">
          <a:solidFill>
            <a:schemeClr val="tx1"/>
          </a:solidFill>
          <a:latin typeface="+mj-lt"/>
          <a:ea typeface="+mj-ea"/>
          <a:cs typeface="+mj-cs"/>
        </a:defRPr>
      </a:lvl1pPr>
    </p:titleStyle>
    <p:bodyStyle>
      <a:lvl1pPr marL="342500" indent="-342500" algn="l" defTabSz="9133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5" indent="-285418" algn="l" defTabSz="9133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70" indent="-228334" algn="l" defTabSz="9133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4"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9"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72"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38"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0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6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4" rtl="0" eaLnBrk="1" latinLnBrk="0" hangingPunct="1">
        <a:defRPr sz="1700" kern="1200">
          <a:solidFill>
            <a:schemeClr val="tx1"/>
          </a:solidFill>
          <a:latin typeface="+mn-lt"/>
          <a:ea typeface="+mn-ea"/>
          <a:cs typeface="+mn-cs"/>
        </a:defRPr>
      </a:lvl1pPr>
      <a:lvl2pPr marL="456667" algn="l" defTabSz="913334" rtl="0" eaLnBrk="1" latinLnBrk="0" hangingPunct="1">
        <a:defRPr sz="1700" kern="1200">
          <a:solidFill>
            <a:schemeClr val="tx1"/>
          </a:solidFill>
          <a:latin typeface="+mn-lt"/>
          <a:ea typeface="+mn-ea"/>
          <a:cs typeface="+mn-cs"/>
        </a:defRPr>
      </a:lvl2pPr>
      <a:lvl3pPr marL="913334" algn="l" defTabSz="913334" rtl="0" eaLnBrk="1" latinLnBrk="0" hangingPunct="1">
        <a:defRPr sz="1700" kern="1200">
          <a:solidFill>
            <a:schemeClr val="tx1"/>
          </a:solidFill>
          <a:latin typeface="+mn-lt"/>
          <a:ea typeface="+mn-ea"/>
          <a:cs typeface="+mn-cs"/>
        </a:defRPr>
      </a:lvl3pPr>
      <a:lvl4pPr marL="1370003" algn="l" defTabSz="913334" rtl="0" eaLnBrk="1" latinLnBrk="0" hangingPunct="1">
        <a:defRPr sz="1700" kern="1200">
          <a:solidFill>
            <a:schemeClr val="tx1"/>
          </a:solidFill>
          <a:latin typeface="+mn-lt"/>
          <a:ea typeface="+mn-ea"/>
          <a:cs typeface="+mn-cs"/>
        </a:defRPr>
      </a:lvl4pPr>
      <a:lvl5pPr marL="1826666" algn="l" defTabSz="913334" rtl="0" eaLnBrk="1" latinLnBrk="0" hangingPunct="1">
        <a:defRPr sz="1700" kern="1200">
          <a:solidFill>
            <a:schemeClr val="tx1"/>
          </a:solidFill>
          <a:latin typeface="+mn-lt"/>
          <a:ea typeface="+mn-ea"/>
          <a:cs typeface="+mn-cs"/>
        </a:defRPr>
      </a:lvl5pPr>
      <a:lvl6pPr marL="2283336" algn="l" defTabSz="913334" rtl="0" eaLnBrk="1" latinLnBrk="0" hangingPunct="1">
        <a:defRPr sz="1700" kern="1200">
          <a:solidFill>
            <a:schemeClr val="tx1"/>
          </a:solidFill>
          <a:latin typeface="+mn-lt"/>
          <a:ea typeface="+mn-ea"/>
          <a:cs typeface="+mn-cs"/>
        </a:defRPr>
      </a:lvl6pPr>
      <a:lvl7pPr marL="2740004" algn="l" defTabSz="913334" rtl="0" eaLnBrk="1" latinLnBrk="0" hangingPunct="1">
        <a:defRPr sz="1700" kern="1200">
          <a:solidFill>
            <a:schemeClr val="tx1"/>
          </a:solidFill>
          <a:latin typeface="+mn-lt"/>
          <a:ea typeface="+mn-ea"/>
          <a:cs typeface="+mn-cs"/>
        </a:defRPr>
      </a:lvl7pPr>
      <a:lvl8pPr marL="3196670" algn="l" defTabSz="913334" rtl="0" eaLnBrk="1" latinLnBrk="0" hangingPunct="1">
        <a:defRPr sz="1700" kern="1200">
          <a:solidFill>
            <a:schemeClr val="tx1"/>
          </a:solidFill>
          <a:latin typeface="+mn-lt"/>
          <a:ea typeface="+mn-ea"/>
          <a:cs typeface="+mn-cs"/>
        </a:defRPr>
      </a:lvl8pPr>
      <a:lvl9pPr marL="3653334" algn="l" defTabSz="91333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1">
                <a:tint val="80000"/>
                <a:satMod val="300000"/>
              </a:schemeClr>
            </a:gs>
            <a:gs pos="100000">
              <a:srgbClr val="373A36">
                <a:alpha val="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a:t>
            </a:r>
            <a:r>
              <a:rPr lang="en-CA" dirty="0" smtClean="0"/>
              <a:t>HIS IS A 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8" name="Picture 7" descr="OPNFV_Panton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15431" y="6162448"/>
            <a:ext cx="1206499" cy="348781"/>
          </a:xfrm>
          <a:prstGeom prst="rect">
            <a:avLst/>
          </a:prstGeom>
        </p:spPr>
      </p:pic>
      <p:sp>
        <p:nvSpPr>
          <p:cNvPr id="5" name="Rectangle 4"/>
          <p:cNvSpPr/>
          <p:nvPr userDrawn="1"/>
        </p:nvSpPr>
        <p:spPr>
          <a:xfrm>
            <a:off x="0" y="6739467"/>
            <a:ext cx="9169400" cy="152400"/>
          </a:xfrm>
          <a:prstGeom prst="rect">
            <a:avLst/>
          </a:prstGeom>
          <a:solidFill>
            <a:srgbClr val="00B0B9"/>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latin typeface="Calibri"/>
            </a:endParaRPr>
          </a:p>
        </p:txBody>
      </p:sp>
      <p:sp>
        <p:nvSpPr>
          <p:cNvPr id="10" name="Date Placeholder 3"/>
          <p:cNvSpPr>
            <a:spLocks noGrp="1"/>
          </p:cNvSpPr>
          <p:nvPr>
            <p:ph type="dt" sz="half" idx="2"/>
          </p:nvPr>
        </p:nvSpPr>
        <p:spPr>
          <a:xfrm>
            <a:off x="457200" y="6126176"/>
            <a:ext cx="17145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pPr defTabSz="457200"/>
            <a:r>
              <a:rPr lang="en-US" smtClean="0">
                <a:solidFill>
                  <a:prstClr val="black">
                    <a:tint val="75000"/>
                  </a:prstClr>
                </a:solidFill>
              </a:rPr>
              <a:t>11/24/14</a:t>
            </a:r>
            <a:endParaRPr lang="en-US" dirty="0">
              <a:solidFill>
                <a:prstClr val="black">
                  <a:tint val="75000"/>
                </a:prstClr>
              </a:solidFill>
            </a:endParaRPr>
          </a:p>
        </p:txBody>
      </p:sp>
      <p:sp>
        <p:nvSpPr>
          <p:cNvPr id="11" name="Footer Placeholder 4"/>
          <p:cNvSpPr>
            <a:spLocks noGrp="1"/>
          </p:cNvSpPr>
          <p:nvPr>
            <p:ph type="ftr" sz="quarter" idx="3"/>
          </p:nvPr>
        </p:nvSpPr>
        <p:spPr>
          <a:xfrm>
            <a:off x="2171700" y="6126176"/>
            <a:ext cx="38481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defTabSz="457200"/>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12" name="Slide Number Placeholder 5"/>
          <p:cNvSpPr>
            <a:spLocks noGrp="1"/>
          </p:cNvSpPr>
          <p:nvPr>
            <p:ph type="sldNum" sz="quarter" idx="4"/>
          </p:nvPr>
        </p:nvSpPr>
        <p:spPr>
          <a:xfrm>
            <a:off x="8261350" y="6126176"/>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pPr defTabSz="457200"/>
            <a:fld id="{9A656EF6-BAFE-D947-B882-BDAE585DDDE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2986747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3" r:id="rId7"/>
  </p:sldLayoutIdLst>
  <p:hf hdr="0"/>
  <p:txStyles>
    <p:titleStyle>
      <a:lvl1pPr algn="l" defTabSz="457200" rtl="0" eaLnBrk="1" latinLnBrk="0" hangingPunct="1">
        <a:spcBef>
          <a:spcPct val="0"/>
        </a:spcBef>
        <a:buNone/>
        <a:defRPr sz="2400" kern="1200">
          <a:solidFill>
            <a:srgbClr val="373A36"/>
          </a:solidFill>
          <a:latin typeface="Helvetica Neue"/>
          <a:ea typeface="+mj-ea"/>
          <a:cs typeface="Helvetica Neue"/>
        </a:defRPr>
      </a:lvl1pPr>
    </p:titleStyle>
    <p:bodyStyle>
      <a:lvl1pPr marL="342900" indent="-342900" algn="l" defTabSz="457200" rtl="0" eaLnBrk="1" latinLnBrk="0" hangingPunct="1">
        <a:spcBef>
          <a:spcPct val="20000"/>
        </a:spcBef>
        <a:spcAft>
          <a:spcPts val="1200"/>
        </a:spcAft>
        <a:buClr>
          <a:srgbClr val="00B0B9"/>
        </a:buClr>
        <a:buFont typeface="Arial"/>
        <a:buChar char="•"/>
        <a:defRPr sz="1800" b="0" i="0" kern="1200">
          <a:solidFill>
            <a:srgbClr val="373A36"/>
          </a:solidFill>
          <a:latin typeface="Helvetica Neue Light"/>
          <a:ea typeface="+mn-ea"/>
          <a:cs typeface="Helvetica Neue Light"/>
        </a:defRPr>
      </a:lvl1pPr>
      <a:lvl2pPr marL="742950" indent="-285750" algn="l" defTabSz="457200" rtl="0" eaLnBrk="1" latinLnBrk="0" hangingPunct="1">
        <a:spcBef>
          <a:spcPct val="20000"/>
        </a:spcBef>
        <a:buClr>
          <a:srgbClr val="00B0B9"/>
        </a:buClr>
        <a:buFont typeface="Arial"/>
        <a:buChar char="–"/>
        <a:defRPr sz="1600" b="0" i="0" kern="1200">
          <a:solidFill>
            <a:srgbClr val="373A36"/>
          </a:solidFill>
          <a:latin typeface="Helvetica Neue Light"/>
          <a:ea typeface="+mn-ea"/>
          <a:cs typeface="Helvetica Neue Light"/>
        </a:defRPr>
      </a:lvl2pPr>
      <a:lvl3pPr marL="1143000" indent="-228600" algn="l" defTabSz="457200" rtl="0" eaLnBrk="1" latinLnBrk="0" hangingPunct="1">
        <a:spcBef>
          <a:spcPct val="20000"/>
        </a:spcBef>
        <a:buClr>
          <a:srgbClr val="00B0B9"/>
        </a:buClr>
        <a:buFont typeface="Arial"/>
        <a:buChar char="•"/>
        <a:defRPr sz="1400" b="0" i="0" kern="1200">
          <a:solidFill>
            <a:srgbClr val="373A36"/>
          </a:solidFill>
          <a:latin typeface="Helvetica Neue Light"/>
          <a:ea typeface="+mn-ea"/>
          <a:cs typeface="Helvetica Neue Light"/>
        </a:defRPr>
      </a:lvl3pPr>
      <a:lvl4pPr marL="1600200" indent="-228600" algn="l" defTabSz="457200" rtl="0" eaLnBrk="1" latinLnBrk="0" hangingPunct="1">
        <a:spcBef>
          <a:spcPct val="20000"/>
        </a:spcBef>
        <a:buClr>
          <a:srgbClr val="00B0B9"/>
        </a:buClr>
        <a:buFont typeface="Arial"/>
        <a:buChar char="–"/>
        <a:defRPr sz="1200" b="0" i="0" kern="1200">
          <a:solidFill>
            <a:srgbClr val="373A36"/>
          </a:solidFill>
          <a:latin typeface="Helvetica Neue Light"/>
          <a:ea typeface="+mn-ea"/>
          <a:cs typeface="Helvetica Neue Light"/>
        </a:defRPr>
      </a:lvl4pPr>
      <a:lvl5pPr marL="2057400" indent="-228600" algn="l" defTabSz="457200" rtl="0" eaLnBrk="1" latinLnBrk="0" hangingPunct="1">
        <a:spcBef>
          <a:spcPct val="20000"/>
        </a:spcBef>
        <a:buClr>
          <a:srgbClr val="00B0B9"/>
        </a:buClr>
        <a:buFont typeface="Arial"/>
        <a:buChar char="»"/>
        <a:defRPr sz="1100" b="0" i="0" kern="1200">
          <a:solidFill>
            <a:srgbClr val="373A36"/>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1">
                <a:tint val="80000"/>
                <a:satMod val="300000"/>
              </a:schemeClr>
            </a:gs>
            <a:gs pos="100000">
              <a:srgbClr val="373A36">
                <a:alpha val="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a:t>
            </a:r>
            <a:r>
              <a:rPr lang="en-CA" dirty="0" smtClean="0"/>
              <a:t>HIS IS A 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8" name="Picture 7" descr="OPNFV_Panton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15425" y="6162448"/>
            <a:ext cx="1206499" cy="348781"/>
          </a:xfrm>
          <a:prstGeom prst="rect">
            <a:avLst/>
          </a:prstGeom>
        </p:spPr>
      </p:pic>
      <p:sp>
        <p:nvSpPr>
          <p:cNvPr id="5" name="Rectangle 4"/>
          <p:cNvSpPr/>
          <p:nvPr userDrawn="1"/>
        </p:nvSpPr>
        <p:spPr>
          <a:xfrm>
            <a:off x="0" y="6739467"/>
            <a:ext cx="9169400" cy="152400"/>
          </a:xfrm>
          <a:prstGeom prst="rect">
            <a:avLst/>
          </a:prstGeom>
          <a:solidFill>
            <a:srgbClr val="00B0B9"/>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latin typeface="Calibri"/>
            </a:endParaRPr>
          </a:p>
        </p:txBody>
      </p:sp>
      <p:sp>
        <p:nvSpPr>
          <p:cNvPr id="10" name="Date Placeholder 3"/>
          <p:cNvSpPr>
            <a:spLocks noGrp="1"/>
          </p:cNvSpPr>
          <p:nvPr>
            <p:ph type="dt" sz="half" idx="2"/>
          </p:nvPr>
        </p:nvSpPr>
        <p:spPr>
          <a:xfrm>
            <a:off x="457200" y="6126172"/>
            <a:ext cx="17145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pPr defTabSz="457200"/>
            <a:r>
              <a:rPr lang="en-US" smtClean="0">
                <a:solidFill>
                  <a:prstClr val="black">
                    <a:tint val="75000"/>
                  </a:prstClr>
                </a:solidFill>
              </a:rPr>
              <a:t>11/24/14</a:t>
            </a:r>
            <a:endParaRPr lang="en-US" dirty="0">
              <a:solidFill>
                <a:prstClr val="black">
                  <a:tint val="75000"/>
                </a:prstClr>
              </a:solidFill>
            </a:endParaRPr>
          </a:p>
        </p:txBody>
      </p:sp>
      <p:sp>
        <p:nvSpPr>
          <p:cNvPr id="11" name="Footer Placeholder 4"/>
          <p:cNvSpPr>
            <a:spLocks noGrp="1"/>
          </p:cNvSpPr>
          <p:nvPr>
            <p:ph type="ftr" sz="quarter" idx="3"/>
          </p:nvPr>
        </p:nvSpPr>
        <p:spPr>
          <a:xfrm>
            <a:off x="2171700" y="6126172"/>
            <a:ext cx="38481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defTabSz="457200"/>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12" name="Slide Number Placeholder 5"/>
          <p:cNvSpPr>
            <a:spLocks noGrp="1"/>
          </p:cNvSpPr>
          <p:nvPr>
            <p:ph type="sldNum" sz="quarter" idx="4"/>
          </p:nvPr>
        </p:nvSpPr>
        <p:spPr>
          <a:xfrm>
            <a:off x="8261350" y="6126172"/>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pPr defTabSz="457200"/>
            <a:fld id="{9A656EF6-BAFE-D947-B882-BDAE585DDDE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795116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p:txStyles>
    <p:titleStyle>
      <a:lvl1pPr algn="l" defTabSz="457200" rtl="0" eaLnBrk="1" latinLnBrk="0" hangingPunct="1">
        <a:spcBef>
          <a:spcPct val="0"/>
        </a:spcBef>
        <a:buNone/>
        <a:defRPr sz="2400" kern="1200">
          <a:solidFill>
            <a:srgbClr val="373A36"/>
          </a:solidFill>
          <a:latin typeface="Helvetica Neue"/>
          <a:ea typeface="+mj-ea"/>
          <a:cs typeface="Helvetica Neue"/>
        </a:defRPr>
      </a:lvl1pPr>
    </p:titleStyle>
    <p:bodyStyle>
      <a:lvl1pPr marL="342900" indent="-342900" algn="l" defTabSz="457200" rtl="0" eaLnBrk="1" latinLnBrk="0" hangingPunct="1">
        <a:spcBef>
          <a:spcPct val="20000"/>
        </a:spcBef>
        <a:spcAft>
          <a:spcPts val="1200"/>
        </a:spcAft>
        <a:buClr>
          <a:srgbClr val="00B0B9"/>
        </a:buClr>
        <a:buFont typeface="Arial"/>
        <a:buChar char="•"/>
        <a:defRPr sz="1800" b="0" i="0" kern="1200">
          <a:solidFill>
            <a:srgbClr val="373A36"/>
          </a:solidFill>
          <a:latin typeface="Helvetica Neue Light"/>
          <a:ea typeface="+mn-ea"/>
          <a:cs typeface="Helvetica Neue Light"/>
        </a:defRPr>
      </a:lvl1pPr>
      <a:lvl2pPr marL="742950" indent="-285750" algn="l" defTabSz="457200" rtl="0" eaLnBrk="1" latinLnBrk="0" hangingPunct="1">
        <a:spcBef>
          <a:spcPct val="20000"/>
        </a:spcBef>
        <a:buClr>
          <a:srgbClr val="00B0B9"/>
        </a:buClr>
        <a:buFont typeface="Arial"/>
        <a:buChar char="–"/>
        <a:defRPr sz="1600" b="0" i="0" kern="1200">
          <a:solidFill>
            <a:srgbClr val="373A36"/>
          </a:solidFill>
          <a:latin typeface="Helvetica Neue Light"/>
          <a:ea typeface="+mn-ea"/>
          <a:cs typeface="Helvetica Neue Light"/>
        </a:defRPr>
      </a:lvl2pPr>
      <a:lvl3pPr marL="1143000" indent="-228600" algn="l" defTabSz="457200" rtl="0" eaLnBrk="1" latinLnBrk="0" hangingPunct="1">
        <a:spcBef>
          <a:spcPct val="20000"/>
        </a:spcBef>
        <a:buClr>
          <a:srgbClr val="00B0B9"/>
        </a:buClr>
        <a:buFont typeface="Arial"/>
        <a:buChar char="•"/>
        <a:defRPr sz="1400" b="0" i="0" kern="1200">
          <a:solidFill>
            <a:srgbClr val="373A36"/>
          </a:solidFill>
          <a:latin typeface="Helvetica Neue Light"/>
          <a:ea typeface="+mn-ea"/>
          <a:cs typeface="Helvetica Neue Light"/>
        </a:defRPr>
      </a:lvl3pPr>
      <a:lvl4pPr marL="1600200" indent="-228600" algn="l" defTabSz="457200" rtl="0" eaLnBrk="1" latinLnBrk="0" hangingPunct="1">
        <a:spcBef>
          <a:spcPct val="20000"/>
        </a:spcBef>
        <a:buClr>
          <a:srgbClr val="00B0B9"/>
        </a:buClr>
        <a:buFont typeface="Arial"/>
        <a:buChar char="–"/>
        <a:defRPr sz="1200" b="0" i="0" kern="1200">
          <a:solidFill>
            <a:srgbClr val="373A36"/>
          </a:solidFill>
          <a:latin typeface="Helvetica Neue Light"/>
          <a:ea typeface="+mn-ea"/>
          <a:cs typeface="Helvetica Neue Light"/>
        </a:defRPr>
      </a:lvl4pPr>
      <a:lvl5pPr marL="2057400" indent="-228600" algn="l" defTabSz="457200" rtl="0" eaLnBrk="1" latinLnBrk="0" hangingPunct="1">
        <a:spcBef>
          <a:spcPct val="20000"/>
        </a:spcBef>
        <a:buClr>
          <a:srgbClr val="00B0B9"/>
        </a:buClr>
        <a:buFont typeface="Arial"/>
        <a:buChar char="»"/>
        <a:defRPr sz="1100" b="0" i="0" kern="1200">
          <a:solidFill>
            <a:srgbClr val="373A36"/>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1">
                <a:tint val="80000"/>
                <a:satMod val="300000"/>
              </a:schemeClr>
            </a:gs>
            <a:gs pos="100000">
              <a:srgbClr val="373A36">
                <a:alpha val="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T</a:t>
            </a:r>
            <a:r>
              <a:rPr lang="en-CA" dirty="0" smtClean="0"/>
              <a:t>HIS IS A TITLE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8" name="Picture 7" descr="OPNFV_Panton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15417" y="6162448"/>
            <a:ext cx="1206499" cy="348781"/>
          </a:xfrm>
          <a:prstGeom prst="rect">
            <a:avLst/>
          </a:prstGeom>
        </p:spPr>
      </p:pic>
      <p:sp>
        <p:nvSpPr>
          <p:cNvPr id="5" name="Rectangle 4"/>
          <p:cNvSpPr/>
          <p:nvPr userDrawn="1"/>
        </p:nvSpPr>
        <p:spPr>
          <a:xfrm>
            <a:off x="0" y="6739467"/>
            <a:ext cx="9169400" cy="152400"/>
          </a:xfrm>
          <a:prstGeom prst="rect">
            <a:avLst/>
          </a:prstGeom>
          <a:solidFill>
            <a:srgbClr val="00B0B9"/>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latin typeface="Calibri"/>
            </a:endParaRPr>
          </a:p>
        </p:txBody>
      </p:sp>
      <p:sp>
        <p:nvSpPr>
          <p:cNvPr id="10" name="Date Placeholder 3"/>
          <p:cNvSpPr>
            <a:spLocks noGrp="1"/>
          </p:cNvSpPr>
          <p:nvPr>
            <p:ph type="dt" sz="half" idx="2"/>
          </p:nvPr>
        </p:nvSpPr>
        <p:spPr>
          <a:xfrm>
            <a:off x="457200" y="6126166"/>
            <a:ext cx="1714500" cy="486833"/>
          </a:xfrm>
          <a:prstGeom prst="rect">
            <a:avLst/>
          </a:prstGeom>
        </p:spPr>
        <p:txBody>
          <a:bodyPr vert="horz" lIns="91440" tIns="45720" rIns="91440" bIns="45720" rtlCol="0" anchor="ctr"/>
          <a:lstStyle>
            <a:lvl1pPr algn="l">
              <a:defRPr sz="1200" b="0" i="0">
                <a:solidFill>
                  <a:schemeClr val="tx1">
                    <a:tint val="75000"/>
                  </a:schemeClr>
                </a:solidFill>
                <a:latin typeface="Helvetica Neue Light"/>
                <a:cs typeface="Helvetica Neue Light"/>
              </a:defRPr>
            </a:lvl1pPr>
          </a:lstStyle>
          <a:p>
            <a:pPr defTabSz="457200"/>
            <a:r>
              <a:rPr lang="en-US" smtClean="0">
                <a:solidFill>
                  <a:prstClr val="black">
                    <a:tint val="75000"/>
                  </a:prstClr>
                </a:solidFill>
              </a:rPr>
              <a:t>11/24/14</a:t>
            </a:r>
            <a:endParaRPr lang="en-US" dirty="0">
              <a:solidFill>
                <a:prstClr val="black">
                  <a:tint val="75000"/>
                </a:prstClr>
              </a:solidFill>
            </a:endParaRPr>
          </a:p>
        </p:txBody>
      </p:sp>
      <p:sp>
        <p:nvSpPr>
          <p:cNvPr id="11" name="Footer Placeholder 4"/>
          <p:cNvSpPr>
            <a:spLocks noGrp="1"/>
          </p:cNvSpPr>
          <p:nvPr>
            <p:ph type="ftr" sz="quarter" idx="3"/>
          </p:nvPr>
        </p:nvSpPr>
        <p:spPr>
          <a:xfrm>
            <a:off x="2171700" y="6126166"/>
            <a:ext cx="3848100" cy="486833"/>
          </a:xfrm>
          <a:prstGeom prst="rect">
            <a:avLst/>
          </a:prstGeom>
        </p:spPr>
        <p:txBody>
          <a:bodyPr vert="horz" lIns="91440" tIns="45720" rIns="91440" bIns="45720" rtlCol="0" anchor="ctr"/>
          <a:lstStyle>
            <a:lvl1pPr algn="ctr">
              <a:defRPr sz="1200" b="0" i="0">
                <a:solidFill>
                  <a:schemeClr val="tx1">
                    <a:tint val="75000"/>
                  </a:schemeClr>
                </a:solidFill>
                <a:latin typeface="Helvetica Neue Light"/>
                <a:cs typeface="Helvetica Neue Light"/>
              </a:defRPr>
            </a:lvl1pPr>
          </a:lstStyle>
          <a:p>
            <a:pPr algn="l" defTabSz="457200"/>
            <a:r>
              <a:rPr lang="en-US" smtClean="0">
                <a:solidFill>
                  <a:prstClr val="black">
                    <a:tint val="75000"/>
                  </a:prstClr>
                </a:solidFill>
              </a:rPr>
              <a:t>Software Defined Networking (COMS 6998-10) </a:t>
            </a:r>
            <a:endParaRPr lang="en-US" dirty="0">
              <a:solidFill>
                <a:prstClr val="black">
                  <a:tint val="75000"/>
                </a:prstClr>
              </a:solidFill>
            </a:endParaRPr>
          </a:p>
        </p:txBody>
      </p:sp>
      <p:sp>
        <p:nvSpPr>
          <p:cNvPr id="12" name="Slide Number Placeholder 5"/>
          <p:cNvSpPr>
            <a:spLocks noGrp="1"/>
          </p:cNvSpPr>
          <p:nvPr>
            <p:ph type="sldNum" sz="quarter" idx="4"/>
          </p:nvPr>
        </p:nvSpPr>
        <p:spPr>
          <a:xfrm>
            <a:off x="8261350" y="6126166"/>
            <a:ext cx="603250" cy="486833"/>
          </a:xfrm>
          <a:prstGeom prst="rect">
            <a:avLst/>
          </a:prstGeom>
        </p:spPr>
        <p:txBody>
          <a:bodyPr vert="horz" lIns="91440" tIns="45720" rIns="91440" bIns="45720" rtlCol="0" anchor="ctr"/>
          <a:lstStyle>
            <a:lvl1pPr algn="r">
              <a:defRPr sz="1200" b="0" i="0">
                <a:solidFill>
                  <a:schemeClr val="tx1">
                    <a:tint val="75000"/>
                  </a:schemeClr>
                </a:solidFill>
                <a:latin typeface="Helvetica Neue Light"/>
                <a:cs typeface="Helvetica Neue Light"/>
              </a:defRPr>
            </a:lvl1pPr>
          </a:lstStyle>
          <a:p>
            <a:pPr defTabSz="457200"/>
            <a:fld id="{9A656EF6-BAFE-D947-B882-BDAE585DDDE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684717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Lst>
  <p:hf hdr="0"/>
  <p:txStyles>
    <p:titleStyle>
      <a:lvl1pPr algn="l" defTabSz="457200" rtl="0" eaLnBrk="1" latinLnBrk="0" hangingPunct="1">
        <a:spcBef>
          <a:spcPct val="0"/>
        </a:spcBef>
        <a:buNone/>
        <a:defRPr sz="2400" kern="1200">
          <a:solidFill>
            <a:srgbClr val="373A36"/>
          </a:solidFill>
          <a:latin typeface="Helvetica Neue"/>
          <a:ea typeface="+mj-ea"/>
          <a:cs typeface="Helvetica Neue"/>
        </a:defRPr>
      </a:lvl1pPr>
    </p:titleStyle>
    <p:bodyStyle>
      <a:lvl1pPr marL="342900" indent="-342900" algn="l" defTabSz="457200" rtl="0" eaLnBrk="1" latinLnBrk="0" hangingPunct="1">
        <a:spcBef>
          <a:spcPct val="20000"/>
        </a:spcBef>
        <a:spcAft>
          <a:spcPts val="1200"/>
        </a:spcAft>
        <a:buClr>
          <a:srgbClr val="00B0B9"/>
        </a:buClr>
        <a:buFont typeface="Arial"/>
        <a:buChar char="•"/>
        <a:defRPr sz="1800" b="0" i="0" kern="1200">
          <a:solidFill>
            <a:srgbClr val="373A36"/>
          </a:solidFill>
          <a:latin typeface="Helvetica Neue Light"/>
          <a:ea typeface="+mn-ea"/>
          <a:cs typeface="Helvetica Neue Light"/>
        </a:defRPr>
      </a:lvl1pPr>
      <a:lvl2pPr marL="742950" indent="-285750" algn="l" defTabSz="457200" rtl="0" eaLnBrk="1" latinLnBrk="0" hangingPunct="1">
        <a:spcBef>
          <a:spcPct val="20000"/>
        </a:spcBef>
        <a:buClr>
          <a:srgbClr val="00B0B9"/>
        </a:buClr>
        <a:buFont typeface="Arial"/>
        <a:buChar char="–"/>
        <a:defRPr sz="1600" b="0" i="0" kern="1200">
          <a:solidFill>
            <a:srgbClr val="373A36"/>
          </a:solidFill>
          <a:latin typeface="Helvetica Neue Light"/>
          <a:ea typeface="+mn-ea"/>
          <a:cs typeface="Helvetica Neue Light"/>
        </a:defRPr>
      </a:lvl2pPr>
      <a:lvl3pPr marL="1143000" indent="-228600" algn="l" defTabSz="457200" rtl="0" eaLnBrk="1" latinLnBrk="0" hangingPunct="1">
        <a:spcBef>
          <a:spcPct val="20000"/>
        </a:spcBef>
        <a:buClr>
          <a:srgbClr val="00B0B9"/>
        </a:buClr>
        <a:buFont typeface="Arial"/>
        <a:buChar char="•"/>
        <a:defRPr sz="1400" b="0" i="0" kern="1200">
          <a:solidFill>
            <a:srgbClr val="373A36"/>
          </a:solidFill>
          <a:latin typeface="Helvetica Neue Light"/>
          <a:ea typeface="+mn-ea"/>
          <a:cs typeface="Helvetica Neue Light"/>
        </a:defRPr>
      </a:lvl3pPr>
      <a:lvl4pPr marL="1600200" indent="-228600" algn="l" defTabSz="457200" rtl="0" eaLnBrk="1" latinLnBrk="0" hangingPunct="1">
        <a:spcBef>
          <a:spcPct val="20000"/>
        </a:spcBef>
        <a:buClr>
          <a:srgbClr val="00B0B9"/>
        </a:buClr>
        <a:buFont typeface="Arial"/>
        <a:buChar char="–"/>
        <a:defRPr sz="1200" b="0" i="0" kern="1200">
          <a:solidFill>
            <a:srgbClr val="373A36"/>
          </a:solidFill>
          <a:latin typeface="Helvetica Neue Light"/>
          <a:ea typeface="+mn-ea"/>
          <a:cs typeface="Helvetica Neue Light"/>
        </a:defRPr>
      </a:lvl4pPr>
      <a:lvl5pPr marL="2057400" indent="-228600" algn="l" defTabSz="457200" rtl="0" eaLnBrk="1" latinLnBrk="0" hangingPunct="1">
        <a:spcBef>
          <a:spcPct val="20000"/>
        </a:spcBef>
        <a:buClr>
          <a:srgbClr val="00B0B9"/>
        </a:buClr>
        <a:buFont typeface="Arial"/>
        <a:buChar char="»"/>
        <a:defRPr sz="1100" b="0" i="0" kern="1200">
          <a:solidFill>
            <a:srgbClr val="373A36"/>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52400" y="115888"/>
            <a:ext cx="881538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6800" rIns="0" bIns="46800" numCol="1" anchor="ctr" anchorCtr="0" compatLnSpc="1">
            <a:prstTxWarp prst="textNoShape">
              <a:avLst/>
            </a:prstTxWarp>
          </a:bodyPr>
          <a:lstStyle/>
          <a:p>
            <a:pPr lvl="0"/>
            <a:r>
              <a:rPr lang="en-GB"/>
              <a:t>Click to edit the title text format</a:t>
            </a:r>
          </a:p>
        </p:txBody>
      </p:sp>
      <p:sp>
        <p:nvSpPr>
          <p:cNvPr id="19459" name="Rectangle 3"/>
          <p:cNvSpPr>
            <a:spLocks noGrp="1" noChangeArrowheads="1"/>
          </p:cNvSpPr>
          <p:nvPr>
            <p:ph type="body" idx="1"/>
          </p:nvPr>
        </p:nvSpPr>
        <p:spPr bwMode="auto">
          <a:xfrm>
            <a:off x="152400" y="981075"/>
            <a:ext cx="8815388" cy="396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9460" name="Rectangle 4"/>
          <p:cNvSpPr>
            <a:spLocks noGrp="1" noChangeArrowheads="1"/>
          </p:cNvSpPr>
          <p:nvPr>
            <p:ph type="ftr"/>
          </p:nvPr>
        </p:nvSpPr>
        <p:spPr bwMode="auto">
          <a:xfrm>
            <a:off x="1258888" y="6400801"/>
            <a:ext cx="422751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1" compatLnSpc="1">
            <a:prstTxWarp prst="textNoShape">
              <a:avLst/>
            </a:prstTxWarp>
          </a:bodyPr>
          <a:lstStyle>
            <a:lvl1pPr>
              <a:buClrTx/>
              <a:buFontTx/>
              <a:buNone/>
              <a:tabLst>
                <a:tab pos="457200" algn="l"/>
                <a:tab pos="914400" algn="l"/>
                <a:tab pos="1371600" algn="l"/>
                <a:tab pos="1828800" algn="l"/>
              </a:tabLst>
              <a:defRPr sz="800" b="0">
                <a:solidFill>
                  <a:srgbClr val="BFBFBF"/>
                </a:solidFill>
                <a:latin typeface="Times New Roman" charset="0"/>
                <a:cs typeface="DejaVu Sans" charset="0"/>
              </a:defRPr>
            </a:lvl1pPr>
          </a:lstStyle>
          <a:p>
            <a:pPr defTabSz="457200" fontAlgn="base">
              <a:spcBef>
                <a:spcPct val="0"/>
              </a:spcBef>
              <a:spcAft>
                <a:spcPct val="0"/>
              </a:spcAft>
              <a:buSzPct val="100000"/>
            </a:pPr>
            <a:r>
              <a:rPr lang="en-US" dirty="0" smtClean="0">
                <a:ea typeface="ＭＳ Ｐゴシック" charset="0"/>
              </a:rPr>
              <a:t>Software Defined Networking (COMS 6998-10) </a:t>
            </a:r>
            <a:endParaRPr lang="en-US" dirty="0" smtClean="0">
              <a:ea typeface="ＭＳ Ｐゴシック" charset="0"/>
            </a:endParaRPr>
          </a:p>
        </p:txBody>
      </p:sp>
    </p:spTree>
    <p:extLst>
      <p:ext uri="{BB962C8B-B14F-4D97-AF65-F5344CB8AC3E}">
        <p14:creationId xmlns:p14="http://schemas.microsoft.com/office/powerpoint/2010/main" val="1567405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charset="0"/>
        <a:defRPr sz="22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52400" y="115888"/>
            <a:ext cx="881538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46800" rIns="0" bIns="46800" numCol="1" anchor="ctr" anchorCtr="0" compatLnSpc="1">
            <a:prstTxWarp prst="textNoShape">
              <a:avLst/>
            </a:prstTxWarp>
          </a:bodyPr>
          <a:lstStyle/>
          <a:p>
            <a:pPr lvl="0"/>
            <a:r>
              <a:rPr lang="en-GB"/>
              <a:t>Click to edit the title text format</a:t>
            </a:r>
          </a:p>
        </p:txBody>
      </p:sp>
      <p:sp>
        <p:nvSpPr>
          <p:cNvPr id="21507" name="Rectangle 3"/>
          <p:cNvSpPr>
            <a:spLocks noGrp="1" noChangeArrowheads="1"/>
          </p:cNvSpPr>
          <p:nvPr>
            <p:ph type="body" idx="1"/>
          </p:nvPr>
        </p:nvSpPr>
        <p:spPr bwMode="auto">
          <a:xfrm>
            <a:off x="152400" y="981075"/>
            <a:ext cx="8815388" cy="396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1508" name="Rectangle 4"/>
          <p:cNvSpPr>
            <a:spLocks noGrp="1" noChangeArrowheads="1"/>
          </p:cNvSpPr>
          <p:nvPr>
            <p:ph type="ftr"/>
          </p:nvPr>
        </p:nvSpPr>
        <p:spPr bwMode="auto">
          <a:xfrm>
            <a:off x="1258888" y="6553200"/>
            <a:ext cx="4075112"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1" compatLnSpc="1">
            <a:prstTxWarp prst="textNoShape">
              <a:avLst/>
            </a:prstTxWarp>
          </a:bodyPr>
          <a:lstStyle>
            <a:lvl1pPr>
              <a:buClrTx/>
              <a:buFontTx/>
              <a:buNone/>
              <a:tabLst>
                <a:tab pos="457200" algn="l"/>
                <a:tab pos="914400" algn="l"/>
                <a:tab pos="1371600" algn="l"/>
                <a:tab pos="1828800" algn="l"/>
              </a:tabLst>
              <a:defRPr sz="800">
                <a:solidFill>
                  <a:srgbClr val="BFBFBF"/>
                </a:solidFill>
                <a:latin typeface="Times New Roman" charset="0"/>
                <a:cs typeface="DejaVu Sans" charset="0"/>
              </a:defRPr>
            </a:lvl1pPr>
          </a:lstStyle>
          <a:p>
            <a:pPr defTabSz="457200" fontAlgn="base">
              <a:spcBef>
                <a:spcPct val="0"/>
              </a:spcBef>
              <a:spcAft>
                <a:spcPct val="0"/>
              </a:spcAft>
              <a:buSzPct val="100000"/>
            </a:pPr>
            <a:r>
              <a:rPr lang="en-US" b="1" dirty="0" smtClean="0">
                <a:ea typeface="ＭＳ Ｐゴシック" charset="0"/>
              </a:rPr>
              <a:t>Software Defined Networking (COMS 6998-10) </a:t>
            </a:r>
            <a:endParaRPr lang="en-US" b="1" dirty="0" smtClean="0">
              <a:ea typeface="ＭＳ Ｐゴシック" charset="0"/>
            </a:endParaRPr>
          </a:p>
        </p:txBody>
      </p:sp>
    </p:spTree>
    <p:extLst>
      <p:ext uri="{BB962C8B-B14F-4D97-AF65-F5344CB8AC3E}">
        <p14:creationId xmlns:p14="http://schemas.microsoft.com/office/powerpoint/2010/main" val="25018611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charset="0"/>
        <a:defRPr sz="22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358220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3582203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9" Type="http://schemas.openxmlformats.org/officeDocument/2006/relationships/image" Target="../media/image14.emf"/><Relationship Id="rId20" Type="http://schemas.openxmlformats.org/officeDocument/2006/relationships/image" Target="../media/image25.emf"/><Relationship Id="rId21" Type="http://schemas.openxmlformats.org/officeDocument/2006/relationships/image" Target="../media/image26.emf"/><Relationship Id="rId22" Type="http://schemas.openxmlformats.org/officeDocument/2006/relationships/image" Target="../media/image27.emf"/><Relationship Id="rId23" Type="http://schemas.openxmlformats.org/officeDocument/2006/relationships/image" Target="../media/image28.emf"/><Relationship Id="rId24" Type="http://schemas.openxmlformats.org/officeDocument/2006/relationships/image" Target="../media/image29.emf"/><Relationship Id="rId10" Type="http://schemas.openxmlformats.org/officeDocument/2006/relationships/image" Target="../media/image15.emf"/><Relationship Id="rId11" Type="http://schemas.openxmlformats.org/officeDocument/2006/relationships/image" Target="../media/image16.emf"/><Relationship Id="rId12" Type="http://schemas.openxmlformats.org/officeDocument/2006/relationships/image" Target="../media/image17.emf"/><Relationship Id="rId13" Type="http://schemas.openxmlformats.org/officeDocument/2006/relationships/image" Target="../media/image18.emf"/><Relationship Id="rId14" Type="http://schemas.openxmlformats.org/officeDocument/2006/relationships/image" Target="../media/image19.emf"/><Relationship Id="rId15" Type="http://schemas.openxmlformats.org/officeDocument/2006/relationships/image" Target="../media/image20.emf"/><Relationship Id="rId16" Type="http://schemas.openxmlformats.org/officeDocument/2006/relationships/image" Target="../media/image21.emf"/><Relationship Id="rId17" Type="http://schemas.openxmlformats.org/officeDocument/2006/relationships/image" Target="../media/image22.emf"/><Relationship Id="rId18" Type="http://schemas.openxmlformats.org/officeDocument/2006/relationships/image" Target="../media/image23.emf"/><Relationship Id="rId19" Type="http://schemas.openxmlformats.org/officeDocument/2006/relationships/image" Target="../media/image24.emf"/><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15.xml"/><Relationship Id="rId2" Type="http://schemas.openxmlformats.org/officeDocument/2006/relationships/image" Target="../media/image3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18.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wmf"/><Relationship Id="rId13" Type="http://schemas.openxmlformats.org/officeDocument/2006/relationships/image" Target="../media/image58.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0.xml"/><Relationship Id="rId3"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2.xml"/><Relationship Id="rId3" Type="http://schemas.openxmlformats.org/officeDocument/2006/relationships/image" Target="../media/image7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54.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5.xml"/><Relationship Id="rId3" Type="http://schemas.openxmlformats.org/officeDocument/2006/relationships/image" Target="../media/image7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8.xml"/><Relationship Id="rId3" Type="http://schemas.openxmlformats.org/officeDocument/2006/relationships/image" Target="../media/image7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9.xml"/><Relationship Id="rId3"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0.xml"/><Relationship Id="rId3" Type="http://schemas.openxmlformats.org/officeDocument/2006/relationships/image" Target="../media/image7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1.xml"/><Relationship Id="rId3" Type="http://schemas.openxmlformats.org/officeDocument/2006/relationships/image" Target="../media/image7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bin"/><Relationship Id="rId5" Type="http://schemas.openxmlformats.org/officeDocument/2006/relationships/image" Target="../media/image78.emf"/><Relationship Id="rId1" Type="http://schemas.openxmlformats.org/officeDocument/2006/relationships/vmlDrawing" Target="../drawings/vmlDrawing1.vml"/><Relationship Id="rId2"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3" Type="http://schemas.openxmlformats.org/officeDocument/2006/relationships/hyperlink" Target="http://cnp.neclab.eu/" TargetMode="External"/><Relationship Id="rId4" Type="http://schemas.openxmlformats.org/officeDocument/2006/relationships/image" Target="../media/image79.png"/><Relationship Id="rId1" Type="http://schemas.openxmlformats.org/officeDocument/2006/relationships/slideLayout" Target="../slideLayouts/slideLayout54.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62.wmf"/><Relationship Id="rId5" Type="http://schemas.openxmlformats.org/officeDocument/2006/relationships/image" Target="../media/image60.wmf"/><Relationship Id="rId6" Type="http://schemas.openxmlformats.org/officeDocument/2006/relationships/image" Target="../media/image81.emf"/><Relationship Id="rId7" Type="http://schemas.openxmlformats.org/officeDocument/2006/relationships/image" Target="../media/image57.wmf"/><Relationship Id="rId8"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57.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57.wmf"/><Relationship Id="rId5" Type="http://schemas.openxmlformats.org/officeDocument/2006/relationships/image" Target="../media/image62.wmf"/><Relationship Id="rId6" Type="http://schemas.openxmlformats.org/officeDocument/2006/relationships/image" Target="../media/image83.wmf"/><Relationship Id="rId7" Type="http://schemas.openxmlformats.org/officeDocument/2006/relationships/image" Target="../media/image84.wmf"/><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wmf"/><Relationship Id="rId5" Type="http://schemas.openxmlformats.org/officeDocument/2006/relationships/image" Target="../media/image85.emf"/><Relationship Id="rId6" Type="http://schemas.openxmlformats.org/officeDocument/2006/relationships/image" Target="../media/image61.wmf"/><Relationship Id="rId7" Type="http://schemas.openxmlformats.org/officeDocument/2006/relationships/image" Target="../media/image57.wmf"/><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83.wmf"/><Relationship Id="rId5" Type="http://schemas.openxmlformats.org/officeDocument/2006/relationships/image" Target="../media/image82.jpeg"/><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83.wmf"/><Relationship Id="rId5" Type="http://schemas.openxmlformats.org/officeDocument/2006/relationships/image" Target="../media/image82.jpeg"/><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83.wmf"/><Relationship Id="rId5" Type="http://schemas.openxmlformats.org/officeDocument/2006/relationships/image" Target="../media/image82.jpeg"/><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83.wmf"/><Relationship Id="rId5" Type="http://schemas.openxmlformats.org/officeDocument/2006/relationships/image" Target="../media/image82.jpeg"/><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57.wmf"/><Relationship Id="rId5" Type="http://schemas.openxmlformats.org/officeDocument/2006/relationships/image" Target="../media/image83.wmf"/><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57.wmf"/><Relationship Id="rId5" Type="http://schemas.openxmlformats.org/officeDocument/2006/relationships/image" Target="../media/image83.wmf"/><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0.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83.wmf"/><Relationship Id="rId5" Type="http://schemas.openxmlformats.org/officeDocument/2006/relationships/image" Target="../media/image82.jpeg"/><Relationship Id="rId6" Type="http://schemas.openxmlformats.org/officeDocument/2006/relationships/image" Target="../media/image85.emf"/><Relationship Id="rId7" Type="http://schemas.openxmlformats.org/officeDocument/2006/relationships/image" Target="../media/image61.wmf"/><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71.x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85.emf"/><Relationship Id="rId5" Type="http://schemas.openxmlformats.org/officeDocument/2006/relationships/image" Target="../media/image61.wmf"/><Relationship Id="rId6" Type="http://schemas.openxmlformats.org/officeDocument/2006/relationships/image" Target="../media/image62.wmf"/><Relationship Id="rId7" Type="http://schemas.openxmlformats.org/officeDocument/2006/relationships/image" Target="../media/image81.emf"/><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image" Target="../media/image8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27" y="533417"/>
            <a:ext cx="7772401" cy="1695451"/>
          </a:xfrm>
        </p:spPr>
        <p:txBody>
          <a:bodyPr>
            <a:normAutofit/>
          </a:bodyPr>
          <a:lstStyle/>
          <a:p>
            <a:pPr algn="l"/>
            <a:r>
              <a:rPr lang="en-US" dirty="0"/>
              <a:t>Software Defined Networking</a:t>
            </a:r>
            <a:br>
              <a:rPr lang="en-US" dirty="0"/>
            </a:br>
            <a:r>
              <a:rPr lang="en-US" dirty="0"/>
              <a:t>COMS 6998</a:t>
            </a:r>
            <a:r>
              <a:rPr lang="en-US" dirty="0" smtClean="0"/>
              <a:t>-10, </a:t>
            </a:r>
            <a:r>
              <a:rPr lang="en-US" dirty="0"/>
              <a:t>Fall </a:t>
            </a:r>
            <a:r>
              <a:rPr lang="en-US" dirty="0" smtClean="0"/>
              <a:t>2014</a:t>
            </a:r>
            <a:endParaRPr lang="en-US" dirty="0"/>
          </a:p>
        </p:txBody>
      </p:sp>
      <p:sp>
        <p:nvSpPr>
          <p:cNvPr id="3" name="Subtitle 2"/>
          <p:cNvSpPr>
            <a:spLocks noGrp="1"/>
          </p:cNvSpPr>
          <p:nvPr>
            <p:ph type="subTitle" idx="1"/>
          </p:nvPr>
        </p:nvSpPr>
        <p:spPr>
          <a:xfrm>
            <a:off x="609605" y="3352803"/>
            <a:ext cx="8153400" cy="2438400"/>
          </a:xfrm>
        </p:spPr>
        <p:txBody>
          <a:bodyPr>
            <a:noAutofit/>
          </a:bodyPr>
          <a:lstStyle/>
          <a:p>
            <a:pPr algn="r"/>
            <a:r>
              <a:rPr lang="en-US" sz="3400" dirty="0">
                <a:solidFill>
                  <a:schemeClr val="tx1"/>
                </a:solidFill>
              </a:rPr>
              <a:t>Instructor: Li Erran Li (</a:t>
            </a:r>
            <a:r>
              <a:rPr lang="en-US" sz="3400" dirty="0" err="1">
                <a:solidFill>
                  <a:srgbClr val="9F8540"/>
                </a:solidFill>
              </a:rPr>
              <a:t>lierranli@cs.columbia.edu</a:t>
            </a:r>
            <a:r>
              <a:rPr lang="en-US" sz="3400" dirty="0">
                <a:solidFill>
                  <a:schemeClr val="tx1"/>
                </a:solidFill>
              </a:rPr>
              <a:t>)</a:t>
            </a:r>
          </a:p>
          <a:p>
            <a:pPr lvl="0" algn="r"/>
            <a:r>
              <a:rPr lang="en-US" sz="3400" dirty="0">
                <a:solidFill>
                  <a:srgbClr val="9F8540"/>
                </a:solidFill>
                <a:hlinkClick r:id="rId3"/>
              </a:rPr>
              <a:t>http://www.cs.columbia.edu/~lierranli/coms6998-10SDNFall2014/</a:t>
            </a:r>
            <a:endParaRPr lang="en-US" sz="3400" dirty="0">
              <a:solidFill>
                <a:srgbClr val="9F8540"/>
              </a:solidFill>
            </a:endParaRPr>
          </a:p>
          <a:p>
            <a:pPr algn="r"/>
            <a:r>
              <a:rPr lang="en-US" sz="3400" dirty="0">
                <a:solidFill>
                  <a:schemeClr val="tx1"/>
                </a:solidFill>
              </a:rPr>
              <a:t>11/</a:t>
            </a:r>
            <a:r>
              <a:rPr lang="en-US" sz="3400" dirty="0" smtClean="0">
                <a:solidFill>
                  <a:schemeClr val="tx1"/>
                </a:solidFill>
              </a:rPr>
              <a:t>24/</a:t>
            </a:r>
            <a:r>
              <a:rPr lang="en-US" sz="3400" dirty="0">
                <a:solidFill>
                  <a:schemeClr val="tx1"/>
                </a:solidFill>
              </a:rPr>
              <a:t>2014: SDN </a:t>
            </a:r>
            <a:r>
              <a:rPr lang="en-US" sz="3400" dirty="0" err="1" smtClean="0">
                <a:solidFill>
                  <a:schemeClr val="tx1"/>
                </a:solidFill>
              </a:rPr>
              <a:t>Middleboxes</a:t>
            </a:r>
            <a:r>
              <a:rPr lang="en-US" sz="3400" dirty="0" smtClean="0">
                <a:solidFill>
                  <a:schemeClr val="tx1"/>
                </a:solidFill>
              </a:rPr>
              <a:t> </a:t>
            </a:r>
            <a:r>
              <a:rPr lang="en-US" sz="3400" dirty="0" smtClean="0">
                <a:solidFill>
                  <a:schemeClr val="tx1"/>
                </a:solidFill>
              </a:rPr>
              <a:t>and</a:t>
            </a:r>
            <a:r>
              <a:rPr lang="en-US" sz="3400" dirty="0" smtClean="0">
                <a:solidFill>
                  <a:schemeClr val="tx1"/>
                </a:solidFill>
              </a:rPr>
              <a:t> NFV</a:t>
            </a:r>
            <a:endParaRPr lang="en-US" sz="3400" dirty="0">
              <a:solidFill>
                <a:srgbClr val="9F8540"/>
              </a:solidFill>
            </a:endParaRPr>
          </a:p>
        </p:txBody>
      </p:sp>
    </p:spTree>
    <p:extLst>
      <p:ext uri="{BB962C8B-B14F-4D97-AF65-F5344CB8AC3E}">
        <p14:creationId xmlns:p14="http://schemas.microsoft.com/office/powerpoint/2010/main" val="12654575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11"/>
            <a:ext cx="8229600" cy="1041937"/>
          </a:xfrm>
        </p:spPr>
        <p:txBody>
          <a:bodyPr/>
          <a:lstStyle/>
          <a:p>
            <a:r>
              <a:rPr lang="en-US" sz="4400" dirty="0" smtClean="0">
                <a:effectLst/>
                <a:latin typeface="Gill Sans Light"/>
                <a:cs typeface="Gill Sans Light"/>
              </a:rPr>
              <a:t>Core Service: Topology Discovery</a:t>
            </a:r>
            <a:endParaRPr lang="en-US" sz="4400" dirty="0">
              <a:latin typeface="Gill Sans Light"/>
              <a:cs typeface="Gill Sans Light"/>
            </a:endParaRPr>
          </a:p>
        </p:txBody>
      </p:sp>
      <p:sp>
        <p:nvSpPr>
          <p:cNvPr id="3" name="Content Placeholder 2"/>
          <p:cNvSpPr>
            <a:spLocks noGrp="1"/>
          </p:cNvSpPr>
          <p:nvPr>
            <p:ph idx="1"/>
          </p:nvPr>
        </p:nvSpPr>
        <p:spPr>
          <a:xfrm>
            <a:off x="447828" y="1605919"/>
            <a:ext cx="8229601" cy="1872536"/>
          </a:xfrm>
        </p:spPr>
        <p:txBody>
          <a:bodyPr>
            <a:normAutofit lnSpcReduction="10000"/>
          </a:bodyPr>
          <a:lstStyle/>
          <a:p>
            <a:r>
              <a:rPr lang="en-US" dirty="0">
                <a:solidFill>
                  <a:srgbClr val="000000"/>
                </a:solidFill>
                <a:latin typeface="Gill Sans Light"/>
                <a:cs typeface="Gill Sans Light"/>
              </a:rPr>
              <a:t>D</a:t>
            </a:r>
            <a:r>
              <a:rPr lang="en-US" dirty="0" smtClean="0">
                <a:solidFill>
                  <a:srgbClr val="000000"/>
                </a:solidFill>
                <a:latin typeface="Gill Sans Light"/>
                <a:cs typeface="Gill Sans Light"/>
              </a:rPr>
              <a:t>iscovery message:</a:t>
            </a:r>
          </a:p>
          <a:p>
            <a:pPr lvl="1"/>
            <a:r>
              <a:rPr lang="en-US" sz="1900" dirty="0">
                <a:solidFill>
                  <a:srgbClr val="FF0000"/>
                </a:solidFill>
                <a:latin typeface="Gill Sans Light"/>
                <a:cs typeface="Gill Sans Light"/>
              </a:rPr>
              <a:t>M</a:t>
            </a:r>
            <a:r>
              <a:rPr lang="en-US" sz="1900" dirty="0" smtClean="0">
                <a:solidFill>
                  <a:srgbClr val="FF0000"/>
                </a:solidFill>
                <a:latin typeface="Gill Sans Light"/>
                <a:cs typeface="Gill Sans Light"/>
              </a:rPr>
              <a:t>eta </a:t>
            </a:r>
            <a:r>
              <a:rPr lang="en-US" sz="1900" dirty="0">
                <a:solidFill>
                  <a:srgbClr val="FF0000"/>
                </a:solidFill>
                <a:latin typeface="Gill Sans Light"/>
                <a:cs typeface="Gill Sans Light"/>
              </a:rPr>
              <a:t>data </a:t>
            </a:r>
            <a:r>
              <a:rPr lang="en-US" sz="1900" dirty="0" smtClean="0">
                <a:solidFill>
                  <a:srgbClr val="FF0000"/>
                </a:solidFill>
                <a:latin typeface="Gill Sans Light"/>
                <a:cs typeface="Gill Sans Light"/>
              </a:rPr>
              <a:t>field: </a:t>
            </a:r>
            <a:r>
              <a:rPr lang="en-US" sz="1900" dirty="0">
                <a:solidFill>
                  <a:schemeClr val="tx1"/>
                </a:solidFill>
                <a:latin typeface="Gill Sans Light"/>
                <a:cs typeface="Gill Sans Light"/>
              </a:rPr>
              <a:t>properties of the traversed physical</a:t>
            </a:r>
            <a:endParaRPr lang="en-US" sz="1900" dirty="0" smtClean="0">
              <a:solidFill>
                <a:schemeClr val="tx1"/>
              </a:solidFill>
              <a:latin typeface="Gill Sans Light"/>
              <a:cs typeface="Gill Sans Light"/>
            </a:endParaRPr>
          </a:p>
          <a:p>
            <a:pPr lvl="1"/>
            <a:r>
              <a:rPr lang="en-US" sz="1900" dirty="0">
                <a:solidFill>
                  <a:srgbClr val="FF0000"/>
                </a:solidFill>
                <a:latin typeface="Gill Sans Light"/>
                <a:cs typeface="Gill Sans Light"/>
              </a:rPr>
              <a:t>S</a:t>
            </a:r>
            <a:r>
              <a:rPr lang="en-US" sz="1900" dirty="0" smtClean="0">
                <a:solidFill>
                  <a:srgbClr val="FF0000"/>
                </a:solidFill>
                <a:latin typeface="Gill Sans Light"/>
                <a:cs typeface="Gill Sans Light"/>
              </a:rPr>
              <a:t>tack field: </a:t>
            </a:r>
            <a:r>
              <a:rPr lang="en-US" sz="1900" dirty="0">
                <a:solidFill>
                  <a:srgbClr val="000000"/>
                </a:solidFill>
                <a:latin typeface="Gill Sans Light"/>
                <a:cs typeface="Gill Sans Light"/>
              </a:rPr>
              <a:t>stores the traversed </a:t>
            </a:r>
            <a:r>
              <a:rPr lang="en-US" sz="1900" dirty="0" smtClean="0">
                <a:solidFill>
                  <a:srgbClr val="000000"/>
                </a:solidFill>
                <a:latin typeface="Gill Sans Light"/>
                <a:cs typeface="Gill Sans Light"/>
              </a:rPr>
              <a:t>path</a:t>
            </a:r>
          </a:p>
          <a:p>
            <a:pPr lvl="2"/>
            <a:r>
              <a:rPr lang="en-US" sz="1900" dirty="0" smtClean="0">
                <a:solidFill>
                  <a:srgbClr val="000000"/>
                </a:solidFill>
              </a:rPr>
              <a:t>F</a:t>
            </a:r>
            <a:r>
              <a:rPr lang="en-US" sz="1900" dirty="0" smtClean="0">
                <a:solidFill>
                  <a:srgbClr val="000000"/>
                </a:solidFill>
                <a:latin typeface="Gill Sans Light"/>
                <a:cs typeface="Gill Sans Light"/>
              </a:rPr>
              <a:t>ormat: (</a:t>
            </a:r>
            <a:r>
              <a:rPr lang="en-US" sz="1900" dirty="0">
                <a:solidFill>
                  <a:srgbClr val="000000"/>
                </a:solidFill>
                <a:latin typeface="Gill Sans Light"/>
                <a:cs typeface="Gill Sans Light"/>
              </a:rPr>
              <a:t>Controller ID, G-switch ID, G-switch port)</a:t>
            </a:r>
            <a:br>
              <a:rPr lang="en-US" sz="1900" dirty="0">
                <a:solidFill>
                  <a:srgbClr val="000000"/>
                </a:solidFill>
                <a:latin typeface="Gill Sans Light"/>
                <a:cs typeface="Gill Sans Light"/>
              </a:rPr>
            </a:br>
            <a:endParaRPr lang="en-US" sz="1900" dirty="0">
              <a:solidFill>
                <a:srgbClr val="000000"/>
              </a:solidFill>
              <a:latin typeface="Gill Sans Light"/>
              <a:cs typeface="Gill Sans Light"/>
            </a:endParaRPr>
          </a:p>
          <a:p>
            <a:pPr lvl="2"/>
            <a:endParaRPr lang="en-US" dirty="0">
              <a:solidFill>
                <a:srgbClr val="000000"/>
              </a:solidFill>
              <a:latin typeface="Gill Sans Light"/>
              <a:cs typeface="Gill Sans Light"/>
            </a:endParaRPr>
          </a:p>
          <a:p>
            <a:pPr lvl="1"/>
            <a:endParaRPr lang="en-US"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10</a:t>
            </a:fld>
            <a:endParaRPr lang="en-US"/>
          </a:p>
        </p:txBody>
      </p:sp>
      <p:grpSp>
        <p:nvGrpSpPr>
          <p:cNvPr id="297" name="Group 296"/>
          <p:cNvGrpSpPr/>
          <p:nvPr/>
        </p:nvGrpSpPr>
        <p:grpSpPr>
          <a:xfrm>
            <a:off x="1499020" y="3236144"/>
            <a:ext cx="6462365" cy="3056241"/>
            <a:chOff x="95893" y="-30939"/>
            <a:chExt cx="5298896" cy="2285488"/>
          </a:xfrm>
        </p:grpSpPr>
        <p:pic>
          <p:nvPicPr>
            <p:cNvPr id="298" name="Picture 4"/>
            <p:cNvPicPr>
              <a:picLocks noChangeAspect="1" noChangeArrowheads="1"/>
            </p:cNvPicPr>
            <p:nvPr/>
          </p:nvPicPr>
          <p:blipFill>
            <a:blip r:embed="rId3" cstate="print"/>
            <a:srcRect/>
            <a:stretch>
              <a:fillRect/>
            </a:stretch>
          </p:blipFill>
          <p:spPr bwMode="auto">
            <a:xfrm>
              <a:off x="1660989" y="659076"/>
              <a:ext cx="387660" cy="483924"/>
            </a:xfrm>
            <a:prstGeom prst="rect">
              <a:avLst/>
            </a:prstGeom>
            <a:noFill/>
            <a:ln w="9525">
              <a:noFill/>
              <a:miter lim="800000"/>
              <a:headEnd/>
              <a:tailEnd/>
            </a:ln>
          </p:spPr>
        </p:pic>
        <p:pic>
          <p:nvPicPr>
            <p:cNvPr id="299" name="Picture 3"/>
            <p:cNvPicPr>
              <a:picLocks noChangeAspect="1" noChangeArrowheads="1"/>
            </p:cNvPicPr>
            <p:nvPr/>
          </p:nvPicPr>
          <p:blipFill>
            <a:blip r:embed="rId4" cstate="print"/>
            <a:srcRect/>
            <a:stretch>
              <a:fillRect/>
            </a:stretch>
          </p:blipFill>
          <p:spPr bwMode="auto">
            <a:xfrm>
              <a:off x="171703" y="1675567"/>
              <a:ext cx="525792" cy="305635"/>
            </a:xfrm>
            <a:prstGeom prst="rect">
              <a:avLst/>
            </a:prstGeom>
            <a:noFill/>
            <a:ln w="9525">
              <a:noFill/>
              <a:miter lim="800000"/>
              <a:headEnd/>
              <a:tailEnd/>
            </a:ln>
          </p:spPr>
        </p:pic>
        <p:sp>
          <p:nvSpPr>
            <p:cNvPr id="300" name="TextBox 299"/>
            <p:cNvSpPr txBox="1"/>
            <p:nvPr/>
          </p:nvSpPr>
          <p:spPr>
            <a:xfrm>
              <a:off x="136990" y="1914357"/>
              <a:ext cx="414300" cy="218651"/>
            </a:xfrm>
            <a:prstGeom prst="rect">
              <a:avLst/>
            </a:prstGeom>
            <a:noFill/>
          </p:spPr>
          <p:txBody>
            <a:bodyPr wrap="none" rtlCol="0">
              <a:spAutoFit/>
            </a:bodyPr>
            <a:lstStyle/>
            <a:p>
              <a:r>
                <a:rPr lang="en-US" sz="1300" b="1" dirty="0" smtClean="0"/>
                <a:t>SW1</a:t>
              </a:r>
              <a:endParaRPr lang="en-US" sz="1300" b="1" dirty="0"/>
            </a:p>
          </p:txBody>
        </p:sp>
        <p:pic>
          <p:nvPicPr>
            <p:cNvPr id="301" name="Picture 3"/>
            <p:cNvPicPr>
              <a:picLocks noChangeAspect="1" noChangeArrowheads="1"/>
            </p:cNvPicPr>
            <p:nvPr/>
          </p:nvPicPr>
          <p:blipFill>
            <a:blip r:embed="rId4" cstate="print"/>
            <a:srcRect/>
            <a:stretch>
              <a:fillRect/>
            </a:stretch>
          </p:blipFill>
          <p:spPr bwMode="auto">
            <a:xfrm>
              <a:off x="1592397" y="1675564"/>
              <a:ext cx="525792" cy="305636"/>
            </a:xfrm>
            <a:prstGeom prst="rect">
              <a:avLst/>
            </a:prstGeom>
            <a:noFill/>
            <a:ln w="9525">
              <a:noFill/>
              <a:miter lim="800000"/>
              <a:headEnd/>
              <a:tailEnd/>
            </a:ln>
          </p:spPr>
        </p:pic>
        <p:sp>
          <p:nvSpPr>
            <p:cNvPr id="302" name="TextBox 301"/>
            <p:cNvSpPr txBox="1"/>
            <p:nvPr/>
          </p:nvSpPr>
          <p:spPr>
            <a:xfrm>
              <a:off x="1584790" y="1919492"/>
              <a:ext cx="414300" cy="218651"/>
            </a:xfrm>
            <a:prstGeom prst="rect">
              <a:avLst/>
            </a:prstGeom>
            <a:noFill/>
          </p:spPr>
          <p:txBody>
            <a:bodyPr wrap="none" rtlCol="0">
              <a:spAutoFit/>
            </a:bodyPr>
            <a:lstStyle/>
            <a:p>
              <a:r>
                <a:rPr lang="en-US" sz="1300" b="1" dirty="0" smtClean="0"/>
                <a:t>SW2</a:t>
              </a:r>
              <a:endParaRPr lang="en-US" sz="1300" b="1" dirty="0"/>
            </a:p>
          </p:txBody>
        </p:sp>
        <p:cxnSp>
          <p:nvCxnSpPr>
            <p:cNvPr id="303" name="Straight Connector 302"/>
            <p:cNvCxnSpPr>
              <a:stCxn id="299" idx="0"/>
              <a:endCxn id="298" idx="2"/>
            </p:cNvCxnSpPr>
            <p:nvPr/>
          </p:nvCxnSpPr>
          <p:spPr>
            <a:xfrm flipV="1">
              <a:off x="434600" y="1143002"/>
              <a:ext cx="1420220" cy="53256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1" idx="0"/>
              <a:endCxn id="298" idx="2"/>
            </p:cNvCxnSpPr>
            <p:nvPr/>
          </p:nvCxnSpPr>
          <p:spPr>
            <a:xfrm flipH="1" flipV="1">
              <a:off x="1854819" y="1143000"/>
              <a:ext cx="474" cy="53256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1379399" y="762000"/>
              <a:ext cx="357790" cy="218651"/>
            </a:xfrm>
            <a:prstGeom prst="rect">
              <a:avLst/>
            </a:prstGeom>
            <a:noFill/>
          </p:spPr>
          <p:txBody>
            <a:bodyPr wrap="square" rtlCol="0">
              <a:spAutoFit/>
            </a:bodyPr>
            <a:lstStyle/>
            <a:p>
              <a:r>
                <a:rPr lang="en-US" sz="1300" b="1" dirty="0" smtClean="0"/>
                <a:t>C1</a:t>
              </a:r>
              <a:endParaRPr lang="en-US" sz="1300" b="1" dirty="0"/>
            </a:p>
          </p:txBody>
        </p:sp>
        <p:pic>
          <p:nvPicPr>
            <p:cNvPr id="306" name="Picture 4"/>
            <p:cNvPicPr>
              <a:picLocks noChangeAspect="1" noChangeArrowheads="1"/>
            </p:cNvPicPr>
            <p:nvPr/>
          </p:nvPicPr>
          <p:blipFill>
            <a:blip r:embed="rId3" cstate="print"/>
            <a:srcRect/>
            <a:stretch>
              <a:fillRect/>
            </a:stretch>
          </p:blipFill>
          <p:spPr bwMode="auto">
            <a:xfrm>
              <a:off x="3483130" y="676275"/>
              <a:ext cx="387660" cy="483924"/>
            </a:xfrm>
            <a:prstGeom prst="rect">
              <a:avLst/>
            </a:prstGeom>
            <a:noFill/>
            <a:ln w="9525">
              <a:noFill/>
              <a:miter lim="800000"/>
              <a:headEnd/>
              <a:tailEnd/>
            </a:ln>
          </p:spPr>
        </p:pic>
        <p:pic>
          <p:nvPicPr>
            <p:cNvPr id="307" name="Picture 3"/>
            <p:cNvPicPr>
              <a:picLocks noChangeAspect="1" noChangeArrowheads="1"/>
            </p:cNvPicPr>
            <p:nvPr/>
          </p:nvPicPr>
          <p:blipFill>
            <a:blip r:embed="rId4" cstate="print"/>
            <a:srcRect/>
            <a:stretch>
              <a:fillRect/>
            </a:stretch>
          </p:blipFill>
          <p:spPr bwMode="auto">
            <a:xfrm>
              <a:off x="3413589" y="1675564"/>
              <a:ext cx="525792" cy="305636"/>
            </a:xfrm>
            <a:prstGeom prst="rect">
              <a:avLst/>
            </a:prstGeom>
            <a:noFill/>
            <a:ln w="9525">
              <a:noFill/>
              <a:miter lim="800000"/>
              <a:headEnd/>
              <a:tailEnd/>
            </a:ln>
          </p:spPr>
        </p:pic>
        <p:sp>
          <p:nvSpPr>
            <p:cNvPr id="308" name="TextBox 307"/>
            <p:cNvSpPr txBox="1"/>
            <p:nvPr/>
          </p:nvSpPr>
          <p:spPr>
            <a:xfrm>
              <a:off x="3413589" y="1913142"/>
              <a:ext cx="405125" cy="218651"/>
            </a:xfrm>
            <a:prstGeom prst="rect">
              <a:avLst/>
            </a:prstGeom>
            <a:noFill/>
          </p:spPr>
          <p:txBody>
            <a:bodyPr wrap="none" rtlCol="0">
              <a:spAutoFit/>
            </a:bodyPr>
            <a:lstStyle/>
            <a:p>
              <a:r>
                <a:rPr lang="en-US" sz="1300" dirty="0" smtClean="0"/>
                <a:t>SW3</a:t>
              </a:r>
              <a:endParaRPr lang="en-US" sz="1300" dirty="0"/>
            </a:p>
          </p:txBody>
        </p:sp>
        <p:pic>
          <p:nvPicPr>
            <p:cNvPr id="309" name="Picture 3"/>
            <p:cNvPicPr>
              <a:picLocks noChangeAspect="1" noChangeArrowheads="1"/>
            </p:cNvPicPr>
            <p:nvPr/>
          </p:nvPicPr>
          <p:blipFill>
            <a:blip r:embed="rId4" cstate="print"/>
            <a:srcRect/>
            <a:stretch>
              <a:fillRect/>
            </a:stretch>
          </p:blipFill>
          <p:spPr bwMode="auto">
            <a:xfrm>
              <a:off x="4792799" y="1675567"/>
              <a:ext cx="525791" cy="305635"/>
            </a:xfrm>
            <a:prstGeom prst="rect">
              <a:avLst/>
            </a:prstGeom>
            <a:noFill/>
            <a:ln w="9525">
              <a:noFill/>
              <a:miter lim="800000"/>
              <a:headEnd/>
              <a:tailEnd/>
            </a:ln>
          </p:spPr>
        </p:pic>
        <p:sp>
          <p:nvSpPr>
            <p:cNvPr id="310" name="TextBox 309"/>
            <p:cNvSpPr txBox="1"/>
            <p:nvPr/>
          </p:nvSpPr>
          <p:spPr>
            <a:xfrm>
              <a:off x="4782478" y="1919494"/>
              <a:ext cx="414300" cy="218651"/>
            </a:xfrm>
            <a:prstGeom prst="rect">
              <a:avLst/>
            </a:prstGeom>
            <a:noFill/>
          </p:spPr>
          <p:txBody>
            <a:bodyPr wrap="none" rtlCol="0">
              <a:spAutoFit/>
            </a:bodyPr>
            <a:lstStyle/>
            <a:p>
              <a:r>
                <a:rPr lang="en-US" sz="1300" dirty="0" smtClean="0"/>
                <a:t>SW4</a:t>
              </a:r>
              <a:endParaRPr lang="en-US" sz="1300" dirty="0"/>
            </a:p>
          </p:txBody>
        </p:sp>
        <p:cxnSp>
          <p:nvCxnSpPr>
            <p:cNvPr id="311" name="Straight Connector 310"/>
            <p:cNvCxnSpPr>
              <a:stCxn id="307" idx="0"/>
              <a:endCxn id="306" idx="2"/>
            </p:cNvCxnSpPr>
            <p:nvPr/>
          </p:nvCxnSpPr>
          <p:spPr>
            <a:xfrm flipV="1">
              <a:off x="3676485" y="1160201"/>
              <a:ext cx="474" cy="51536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309" idx="0"/>
              <a:endCxn id="306" idx="2"/>
            </p:cNvCxnSpPr>
            <p:nvPr/>
          </p:nvCxnSpPr>
          <p:spPr>
            <a:xfrm flipH="1" flipV="1">
              <a:off x="3676960" y="1160199"/>
              <a:ext cx="1378735" cy="51536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3" name="TextBox 312"/>
            <p:cNvSpPr txBox="1"/>
            <p:nvPr/>
          </p:nvSpPr>
          <p:spPr>
            <a:xfrm>
              <a:off x="3741599" y="762000"/>
              <a:ext cx="357790" cy="218651"/>
            </a:xfrm>
            <a:prstGeom prst="rect">
              <a:avLst/>
            </a:prstGeom>
            <a:noFill/>
          </p:spPr>
          <p:txBody>
            <a:bodyPr wrap="square" rtlCol="0">
              <a:spAutoFit/>
            </a:bodyPr>
            <a:lstStyle/>
            <a:p>
              <a:r>
                <a:rPr lang="en-US" sz="1300" dirty="0" smtClean="0"/>
                <a:t>C2</a:t>
              </a:r>
              <a:endParaRPr lang="en-US" sz="1300" dirty="0"/>
            </a:p>
          </p:txBody>
        </p:sp>
        <p:pic>
          <p:nvPicPr>
            <p:cNvPr id="314" name="Picture 4"/>
            <p:cNvPicPr>
              <a:picLocks noChangeAspect="1" noChangeArrowheads="1"/>
            </p:cNvPicPr>
            <p:nvPr/>
          </p:nvPicPr>
          <p:blipFill>
            <a:blip r:embed="rId3" cstate="print"/>
            <a:srcRect/>
            <a:stretch>
              <a:fillRect/>
            </a:stretch>
          </p:blipFill>
          <p:spPr bwMode="auto">
            <a:xfrm>
              <a:off x="2499189" y="63501"/>
              <a:ext cx="387660" cy="483924"/>
            </a:xfrm>
            <a:prstGeom prst="rect">
              <a:avLst/>
            </a:prstGeom>
            <a:noFill/>
            <a:ln w="9525">
              <a:noFill/>
              <a:miter lim="800000"/>
              <a:headEnd/>
              <a:tailEnd/>
            </a:ln>
          </p:spPr>
        </p:pic>
        <p:cxnSp>
          <p:nvCxnSpPr>
            <p:cNvPr id="315" name="Straight Connector 314"/>
            <p:cNvCxnSpPr>
              <a:stCxn id="298" idx="0"/>
            </p:cNvCxnSpPr>
            <p:nvPr/>
          </p:nvCxnSpPr>
          <p:spPr>
            <a:xfrm flipV="1">
              <a:off x="1854820" y="533400"/>
              <a:ext cx="720570" cy="12567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06" idx="0"/>
            </p:cNvCxnSpPr>
            <p:nvPr/>
          </p:nvCxnSpPr>
          <p:spPr>
            <a:xfrm flipH="1" flipV="1">
              <a:off x="2803989" y="533402"/>
              <a:ext cx="872970" cy="14287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a:off x="2499189" y="533400"/>
              <a:ext cx="357790" cy="218651"/>
            </a:xfrm>
            <a:prstGeom prst="rect">
              <a:avLst/>
            </a:prstGeom>
            <a:noFill/>
          </p:spPr>
          <p:txBody>
            <a:bodyPr wrap="square" rtlCol="0">
              <a:spAutoFit/>
            </a:bodyPr>
            <a:lstStyle/>
            <a:p>
              <a:r>
                <a:rPr lang="en-US" sz="1300" dirty="0" smtClean="0"/>
                <a:t>C0</a:t>
              </a:r>
              <a:endParaRPr lang="en-US" sz="1300" dirty="0"/>
            </a:p>
          </p:txBody>
        </p:sp>
        <p:cxnSp>
          <p:nvCxnSpPr>
            <p:cNvPr id="318" name="Straight Connector 317"/>
            <p:cNvCxnSpPr>
              <a:stCxn id="301" idx="1"/>
              <a:endCxn id="299" idx="3"/>
            </p:cNvCxnSpPr>
            <p:nvPr/>
          </p:nvCxnSpPr>
          <p:spPr>
            <a:xfrm flipH="1">
              <a:off x="697496" y="1828384"/>
              <a:ext cx="894902"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07" idx="1"/>
              <a:endCxn id="301" idx="3"/>
            </p:cNvCxnSpPr>
            <p:nvPr/>
          </p:nvCxnSpPr>
          <p:spPr>
            <a:xfrm flipH="1">
              <a:off x="2118189" y="1828382"/>
              <a:ext cx="1295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309" idx="1"/>
              <a:endCxn id="307" idx="3"/>
            </p:cNvCxnSpPr>
            <p:nvPr/>
          </p:nvCxnSpPr>
          <p:spPr>
            <a:xfrm flipH="1" flipV="1">
              <a:off x="3939382" y="1828384"/>
              <a:ext cx="85341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flipH="1">
              <a:off x="1813390" y="457200"/>
              <a:ext cx="685800" cy="152400"/>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1584789" y="264908"/>
              <a:ext cx="914400" cy="19229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(C0, GS1, p1)</a:t>
              </a:r>
              <a:endParaRPr lang="en-US" sz="1000" b="1" dirty="0">
                <a:solidFill>
                  <a:schemeClr val="tx1"/>
                </a:solidFill>
              </a:endParaRPr>
            </a:p>
          </p:txBody>
        </p:sp>
        <p:cxnSp>
          <p:nvCxnSpPr>
            <p:cNvPr id="323" name="Straight Arrow Connector 322"/>
            <p:cNvCxnSpPr/>
            <p:nvPr/>
          </p:nvCxnSpPr>
          <p:spPr>
            <a:xfrm>
              <a:off x="1965789" y="1143000"/>
              <a:ext cx="0" cy="457200"/>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a:off x="2255179" y="1661844"/>
              <a:ext cx="1066800" cy="0"/>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flipV="1">
              <a:off x="3565989" y="1158240"/>
              <a:ext cx="0" cy="457200"/>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H="1" flipV="1">
              <a:off x="2880189" y="485776"/>
              <a:ext cx="762000" cy="123824"/>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27" name="Rectangle 326"/>
            <p:cNvSpPr/>
            <p:nvPr/>
          </p:nvSpPr>
          <p:spPr>
            <a:xfrm>
              <a:off x="2321104" y="1447800"/>
              <a:ext cx="914400" cy="19229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(C0, GS1, p1)</a:t>
              </a:r>
              <a:endParaRPr lang="en-US" sz="1000" b="1" dirty="0">
                <a:solidFill>
                  <a:schemeClr val="tx1"/>
                </a:solidFill>
              </a:endParaRPr>
            </a:p>
          </p:txBody>
        </p:sp>
        <p:sp>
          <p:nvSpPr>
            <p:cNvPr id="328" name="Rectangle 327"/>
            <p:cNvSpPr/>
            <p:nvPr/>
          </p:nvSpPr>
          <p:spPr>
            <a:xfrm>
              <a:off x="2321104" y="1255508"/>
              <a:ext cx="914400" cy="19229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(C1, SW2, p2)</a:t>
              </a:r>
              <a:endParaRPr lang="en-US" sz="1000" b="1" dirty="0">
                <a:solidFill>
                  <a:schemeClr val="tx1"/>
                </a:solidFill>
              </a:endParaRPr>
            </a:p>
          </p:txBody>
        </p:sp>
        <p:grpSp>
          <p:nvGrpSpPr>
            <p:cNvPr id="329" name="Group 328"/>
            <p:cNvGrpSpPr/>
            <p:nvPr/>
          </p:nvGrpSpPr>
          <p:grpSpPr>
            <a:xfrm>
              <a:off x="4038600" y="641147"/>
              <a:ext cx="914400" cy="578055"/>
              <a:chOff x="4251789" y="869745"/>
              <a:chExt cx="914400" cy="578055"/>
            </a:xfrm>
          </p:grpSpPr>
          <p:sp>
            <p:nvSpPr>
              <p:cNvPr id="349" name="Rectangle 348"/>
              <p:cNvSpPr/>
              <p:nvPr/>
            </p:nvSpPr>
            <p:spPr>
              <a:xfrm>
                <a:off x="4251789" y="1061663"/>
                <a:ext cx="914400" cy="19229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(C0, GS1, p1)</a:t>
                </a:r>
                <a:endParaRPr lang="en-US" sz="1000" b="1" dirty="0">
                  <a:solidFill>
                    <a:schemeClr val="tx1"/>
                  </a:solidFill>
                </a:endParaRPr>
              </a:p>
            </p:txBody>
          </p:sp>
          <p:sp>
            <p:nvSpPr>
              <p:cNvPr id="350" name="Rectangle 349"/>
              <p:cNvSpPr/>
              <p:nvPr/>
            </p:nvSpPr>
            <p:spPr>
              <a:xfrm>
                <a:off x="4251789" y="869745"/>
                <a:ext cx="914400" cy="19229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(C1, SW2, p2)</a:t>
                </a:r>
                <a:endParaRPr lang="en-US" sz="1000" b="1" dirty="0">
                  <a:solidFill>
                    <a:schemeClr val="tx1"/>
                  </a:solidFill>
                </a:endParaRPr>
              </a:p>
            </p:txBody>
          </p:sp>
          <p:sp>
            <p:nvSpPr>
              <p:cNvPr id="351" name="Rectangle 350"/>
              <p:cNvSpPr/>
              <p:nvPr/>
            </p:nvSpPr>
            <p:spPr>
              <a:xfrm>
                <a:off x="4251789" y="1255508"/>
                <a:ext cx="914400" cy="19229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solidFill>
                      <a:srgbClr val="000000"/>
                    </a:solidFill>
                  </a:rPr>
                  <a:t>(SW3, p3)</a:t>
                </a:r>
                <a:endParaRPr lang="en-US" sz="1000" b="1" dirty="0">
                  <a:solidFill>
                    <a:srgbClr val="000000"/>
                  </a:solidFill>
                </a:endParaRPr>
              </a:p>
            </p:txBody>
          </p:sp>
        </p:grpSp>
        <p:grpSp>
          <p:nvGrpSpPr>
            <p:cNvPr id="330" name="Group 329"/>
            <p:cNvGrpSpPr/>
            <p:nvPr/>
          </p:nvGrpSpPr>
          <p:grpSpPr>
            <a:xfrm>
              <a:off x="2971800" y="144628"/>
              <a:ext cx="914400" cy="388772"/>
              <a:chOff x="2956389" y="144628"/>
              <a:chExt cx="914400" cy="388772"/>
            </a:xfrm>
          </p:grpSpPr>
          <p:sp>
            <p:nvSpPr>
              <p:cNvPr id="347" name="Rectangle 346"/>
              <p:cNvSpPr/>
              <p:nvPr/>
            </p:nvSpPr>
            <p:spPr>
              <a:xfrm>
                <a:off x="2956389" y="144628"/>
                <a:ext cx="914400" cy="19229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(C0, GS1, p1)</a:t>
                </a:r>
                <a:endParaRPr lang="en-US" sz="1000" b="1" dirty="0">
                  <a:solidFill>
                    <a:schemeClr val="tx1"/>
                  </a:solidFill>
                </a:endParaRPr>
              </a:p>
            </p:txBody>
          </p:sp>
          <p:sp>
            <p:nvSpPr>
              <p:cNvPr id="348" name="Rectangle 347"/>
              <p:cNvSpPr/>
              <p:nvPr/>
            </p:nvSpPr>
            <p:spPr>
              <a:xfrm>
                <a:off x="2956389" y="341108"/>
                <a:ext cx="914400" cy="19229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b="1" dirty="0" smtClean="0">
                    <a:solidFill>
                      <a:schemeClr val="tx1"/>
                    </a:solidFill>
                  </a:rPr>
                  <a:t>(GS2, p4)</a:t>
                </a:r>
                <a:endParaRPr lang="en-US" sz="1000" b="1" dirty="0">
                  <a:solidFill>
                    <a:schemeClr val="tx1"/>
                  </a:solidFill>
                </a:endParaRPr>
              </a:p>
            </p:txBody>
          </p:sp>
        </p:grpSp>
        <p:sp>
          <p:nvSpPr>
            <p:cNvPr id="331" name="TextBox 330"/>
            <p:cNvSpPr txBox="1"/>
            <p:nvPr/>
          </p:nvSpPr>
          <p:spPr>
            <a:xfrm>
              <a:off x="1929082" y="-30939"/>
              <a:ext cx="378213" cy="253174"/>
            </a:xfrm>
            <a:prstGeom prst="rect">
              <a:avLst/>
            </a:prstGeom>
            <a:noFill/>
          </p:spPr>
          <p:txBody>
            <a:bodyPr wrap="square" rtlCol="0">
              <a:spAutoFit/>
            </a:bodyPr>
            <a:lstStyle/>
            <a:p>
              <a:r>
                <a:rPr lang="en-US" sz="1600" dirty="0" smtClean="0">
                  <a:solidFill>
                    <a:srgbClr val="FF0000"/>
                  </a:solidFill>
                </a:rPr>
                <a:t>(1)</a:t>
              </a:r>
              <a:endParaRPr lang="en-US" sz="1600" dirty="0">
                <a:solidFill>
                  <a:srgbClr val="FF0000"/>
                </a:solidFill>
              </a:endParaRPr>
            </a:p>
          </p:txBody>
        </p:sp>
        <p:sp>
          <p:nvSpPr>
            <p:cNvPr id="332" name="TextBox 331"/>
            <p:cNvSpPr txBox="1"/>
            <p:nvPr/>
          </p:nvSpPr>
          <p:spPr>
            <a:xfrm>
              <a:off x="2561317" y="957592"/>
              <a:ext cx="343364" cy="261610"/>
            </a:xfrm>
            <a:prstGeom prst="rect">
              <a:avLst/>
            </a:prstGeom>
            <a:noFill/>
          </p:spPr>
          <p:txBody>
            <a:bodyPr wrap="square" rtlCol="0">
              <a:spAutoFit/>
            </a:bodyPr>
            <a:lstStyle/>
            <a:p>
              <a:r>
                <a:rPr lang="en-US" sz="1600" dirty="0" smtClean="0">
                  <a:solidFill>
                    <a:srgbClr val="FF0000"/>
                  </a:solidFill>
                </a:rPr>
                <a:t>(2)</a:t>
              </a:r>
              <a:endParaRPr lang="en-US" sz="1600" dirty="0">
                <a:solidFill>
                  <a:srgbClr val="FF0000"/>
                </a:solidFill>
              </a:endParaRPr>
            </a:p>
          </p:txBody>
        </p:sp>
        <p:sp>
          <p:nvSpPr>
            <p:cNvPr id="333" name="TextBox 332"/>
            <p:cNvSpPr txBox="1"/>
            <p:nvPr/>
          </p:nvSpPr>
          <p:spPr>
            <a:xfrm>
              <a:off x="4876801" y="762000"/>
              <a:ext cx="343364" cy="261610"/>
            </a:xfrm>
            <a:prstGeom prst="rect">
              <a:avLst/>
            </a:prstGeom>
            <a:noFill/>
          </p:spPr>
          <p:txBody>
            <a:bodyPr wrap="square" rtlCol="0">
              <a:spAutoFit/>
            </a:bodyPr>
            <a:lstStyle/>
            <a:p>
              <a:r>
                <a:rPr lang="en-US" sz="1600" dirty="0" smtClean="0">
                  <a:solidFill>
                    <a:srgbClr val="FF0000"/>
                  </a:solidFill>
                </a:rPr>
                <a:t>(3)</a:t>
              </a:r>
              <a:endParaRPr lang="en-US" sz="1600" dirty="0">
                <a:solidFill>
                  <a:srgbClr val="FF0000"/>
                </a:solidFill>
              </a:endParaRPr>
            </a:p>
          </p:txBody>
        </p:sp>
        <p:sp>
          <p:nvSpPr>
            <p:cNvPr id="334" name="TextBox 333"/>
            <p:cNvSpPr txBox="1"/>
            <p:nvPr/>
          </p:nvSpPr>
          <p:spPr>
            <a:xfrm>
              <a:off x="3820275" y="188359"/>
              <a:ext cx="343364" cy="230159"/>
            </a:xfrm>
            <a:prstGeom prst="rect">
              <a:avLst/>
            </a:prstGeom>
            <a:noFill/>
          </p:spPr>
          <p:txBody>
            <a:bodyPr wrap="square" rtlCol="0">
              <a:spAutoFit/>
            </a:bodyPr>
            <a:lstStyle/>
            <a:p>
              <a:r>
                <a:rPr lang="en-US" sz="1400" dirty="0" smtClean="0">
                  <a:solidFill>
                    <a:srgbClr val="FF0000"/>
                  </a:solidFill>
                </a:rPr>
                <a:t>(4)</a:t>
              </a:r>
              <a:endParaRPr lang="en-US" sz="1400" dirty="0">
                <a:solidFill>
                  <a:srgbClr val="FF0000"/>
                </a:solidFill>
              </a:endParaRPr>
            </a:p>
          </p:txBody>
        </p:sp>
        <p:sp>
          <p:nvSpPr>
            <p:cNvPr id="335" name="Cloud 334"/>
            <p:cNvSpPr/>
            <p:nvPr/>
          </p:nvSpPr>
          <p:spPr>
            <a:xfrm>
              <a:off x="864557" y="131009"/>
              <a:ext cx="609600" cy="457200"/>
            </a:xfrm>
            <a:prstGeom prst="cloud">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6" name="Picture 3"/>
            <p:cNvPicPr>
              <a:picLocks noChangeAspect="1" noChangeArrowheads="1"/>
            </p:cNvPicPr>
            <p:nvPr/>
          </p:nvPicPr>
          <p:blipFill>
            <a:blip r:embed="rId4" cstate="print"/>
            <a:srcRect/>
            <a:stretch>
              <a:fillRect/>
            </a:stretch>
          </p:blipFill>
          <p:spPr bwMode="auto">
            <a:xfrm>
              <a:off x="986134" y="222619"/>
              <a:ext cx="393265" cy="228600"/>
            </a:xfrm>
            <a:prstGeom prst="rect">
              <a:avLst/>
            </a:prstGeom>
            <a:noFill/>
            <a:ln w="9525">
              <a:noFill/>
              <a:miter lim="800000"/>
              <a:headEnd/>
              <a:tailEnd/>
            </a:ln>
          </p:spPr>
        </p:pic>
        <p:sp>
          <p:nvSpPr>
            <p:cNvPr id="337" name="TextBox 336"/>
            <p:cNvSpPr txBox="1"/>
            <p:nvPr/>
          </p:nvSpPr>
          <p:spPr>
            <a:xfrm>
              <a:off x="483556" y="160976"/>
              <a:ext cx="372419" cy="218651"/>
            </a:xfrm>
            <a:prstGeom prst="rect">
              <a:avLst/>
            </a:prstGeom>
            <a:noFill/>
          </p:spPr>
          <p:txBody>
            <a:bodyPr wrap="none" rtlCol="0">
              <a:spAutoFit/>
            </a:bodyPr>
            <a:lstStyle/>
            <a:p>
              <a:r>
                <a:rPr lang="en-US" sz="1300" b="1" dirty="0" smtClean="0"/>
                <a:t>GS1</a:t>
              </a:r>
              <a:endParaRPr lang="en-US" sz="1300" b="1" dirty="0"/>
            </a:p>
          </p:txBody>
        </p:sp>
        <p:sp>
          <p:nvSpPr>
            <p:cNvPr id="338" name="Cloud 337"/>
            <p:cNvSpPr/>
            <p:nvPr/>
          </p:nvSpPr>
          <p:spPr>
            <a:xfrm>
              <a:off x="4267636" y="162677"/>
              <a:ext cx="609600" cy="457200"/>
            </a:xfrm>
            <a:prstGeom prst="cloud">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9" name="Picture 3"/>
            <p:cNvPicPr>
              <a:picLocks noChangeAspect="1" noChangeArrowheads="1"/>
            </p:cNvPicPr>
            <p:nvPr/>
          </p:nvPicPr>
          <p:blipFill>
            <a:blip r:embed="rId4" cstate="print"/>
            <a:srcRect/>
            <a:stretch>
              <a:fillRect/>
            </a:stretch>
          </p:blipFill>
          <p:spPr bwMode="auto">
            <a:xfrm>
              <a:off x="4389213" y="254288"/>
              <a:ext cx="393265" cy="228600"/>
            </a:xfrm>
            <a:prstGeom prst="rect">
              <a:avLst/>
            </a:prstGeom>
            <a:noFill/>
            <a:ln w="9525">
              <a:noFill/>
              <a:miter lim="800000"/>
              <a:headEnd/>
              <a:tailEnd/>
            </a:ln>
          </p:spPr>
        </p:pic>
        <p:sp>
          <p:nvSpPr>
            <p:cNvPr id="340" name="TextBox 339"/>
            <p:cNvSpPr txBox="1"/>
            <p:nvPr/>
          </p:nvSpPr>
          <p:spPr>
            <a:xfrm>
              <a:off x="4801035" y="195636"/>
              <a:ext cx="372419" cy="218651"/>
            </a:xfrm>
            <a:prstGeom prst="rect">
              <a:avLst/>
            </a:prstGeom>
            <a:noFill/>
          </p:spPr>
          <p:txBody>
            <a:bodyPr wrap="none" rtlCol="0">
              <a:spAutoFit/>
            </a:bodyPr>
            <a:lstStyle/>
            <a:p>
              <a:r>
                <a:rPr lang="en-US" sz="1300" b="1" dirty="0" smtClean="0"/>
                <a:t>GS2</a:t>
              </a:r>
              <a:endParaRPr lang="en-US" sz="1300" b="1" dirty="0"/>
            </a:p>
          </p:txBody>
        </p:sp>
        <p:sp>
          <p:nvSpPr>
            <p:cNvPr id="341" name="Rounded Rectangle 340"/>
            <p:cNvSpPr/>
            <p:nvPr/>
          </p:nvSpPr>
          <p:spPr>
            <a:xfrm>
              <a:off x="95893" y="609600"/>
              <a:ext cx="2057400" cy="160020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a:off x="3347663" y="609600"/>
              <a:ext cx="2047126" cy="160020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2209800" y="1905000"/>
              <a:ext cx="457200" cy="152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00" dirty="0">
                <a:solidFill>
                  <a:srgbClr val="7030A0"/>
                </a:solidFill>
              </a:endParaRPr>
            </a:p>
          </p:txBody>
        </p:sp>
        <p:sp>
          <p:nvSpPr>
            <p:cNvPr id="344" name="Rectangle 343"/>
            <p:cNvSpPr/>
            <p:nvPr/>
          </p:nvSpPr>
          <p:spPr>
            <a:xfrm>
              <a:off x="2819400" y="1905000"/>
              <a:ext cx="457200" cy="1524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45" name="TextBox 344"/>
            <p:cNvSpPr txBox="1"/>
            <p:nvPr/>
          </p:nvSpPr>
          <p:spPr>
            <a:xfrm>
              <a:off x="2819400" y="2024390"/>
              <a:ext cx="533400" cy="230159"/>
            </a:xfrm>
            <a:prstGeom prst="rect">
              <a:avLst/>
            </a:prstGeom>
            <a:noFill/>
          </p:spPr>
          <p:txBody>
            <a:bodyPr wrap="square" rtlCol="0">
              <a:spAutoFit/>
            </a:bodyPr>
            <a:lstStyle/>
            <a:p>
              <a:r>
                <a:rPr lang="en-US" sz="1400" b="1" dirty="0" smtClean="0"/>
                <a:t>Stack</a:t>
              </a:r>
              <a:endParaRPr lang="en-US" sz="1400" b="1" dirty="0"/>
            </a:p>
          </p:txBody>
        </p:sp>
        <p:sp>
          <p:nvSpPr>
            <p:cNvPr id="346" name="TextBox 345"/>
            <p:cNvSpPr txBox="1"/>
            <p:nvPr/>
          </p:nvSpPr>
          <p:spPr>
            <a:xfrm>
              <a:off x="2133600" y="2024390"/>
              <a:ext cx="685800" cy="230159"/>
            </a:xfrm>
            <a:prstGeom prst="rect">
              <a:avLst/>
            </a:prstGeom>
            <a:noFill/>
          </p:spPr>
          <p:txBody>
            <a:bodyPr wrap="square" rtlCol="0">
              <a:spAutoFit/>
            </a:bodyPr>
            <a:lstStyle/>
            <a:p>
              <a:r>
                <a:rPr lang="en-US" sz="1400" b="1" dirty="0" smtClean="0"/>
                <a:t>Payload</a:t>
              </a:r>
              <a:endParaRPr lang="en-US" sz="1400" b="1" dirty="0"/>
            </a:p>
          </p:txBody>
        </p:sp>
      </p:gr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153331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t>
            </a:r>
            <a:r>
              <a:rPr lang="en-US" dirty="0" smtClean="0"/>
              <a:t>Service: Path </a:t>
            </a:r>
            <a:r>
              <a:rPr lang="en-US" dirty="0"/>
              <a:t>Setup</a:t>
            </a:r>
          </a:p>
        </p:txBody>
      </p:sp>
      <p:sp>
        <p:nvSpPr>
          <p:cNvPr id="3" name="Content Placeholder 2"/>
          <p:cNvSpPr>
            <a:spLocks noGrp="1"/>
          </p:cNvSpPr>
          <p:nvPr>
            <p:ph idx="1"/>
          </p:nvPr>
        </p:nvSpPr>
        <p:spPr>
          <a:xfrm>
            <a:off x="457200" y="1600202"/>
            <a:ext cx="8229600" cy="3056209"/>
          </a:xfrm>
        </p:spPr>
        <p:txBody>
          <a:bodyPr>
            <a:normAutofit fontScale="85000" lnSpcReduction="20000"/>
          </a:bodyPr>
          <a:lstStyle/>
          <a:p>
            <a:r>
              <a:rPr lang="en-US" dirty="0" smtClean="0">
                <a:solidFill>
                  <a:srgbClr val="000000"/>
                </a:solidFill>
              </a:rPr>
              <a:t>Access switches perform fine-grained packet classification</a:t>
            </a:r>
          </a:p>
          <a:p>
            <a:r>
              <a:rPr lang="en-US" dirty="0" smtClean="0">
                <a:solidFill>
                  <a:srgbClr val="FF0000"/>
                </a:solidFill>
              </a:rPr>
              <a:t>Goal 1: </a:t>
            </a:r>
            <a:r>
              <a:rPr lang="en-US" dirty="0" smtClean="0">
                <a:solidFill>
                  <a:srgbClr val="000000"/>
                </a:solidFill>
              </a:rPr>
              <a:t>each controller should be able to make local decisions </a:t>
            </a:r>
          </a:p>
          <a:p>
            <a:r>
              <a:rPr lang="en-US" dirty="0" smtClean="0">
                <a:solidFill>
                  <a:srgbClr val="FF0000"/>
                </a:solidFill>
              </a:rPr>
              <a:t>Goal 2: </a:t>
            </a:r>
            <a:r>
              <a:rPr lang="en-US" dirty="0" smtClean="0">
                <a:solidFill>
                  <a:srgbClr val="000000"/>
                </a:solidFill>
              </a:rPr>
              <a:t>decisions made by an ancestor controller should be visible across links it discovers.</a:t>
            </a:r>
          </a:p>
          <a:p>
            <a:r>
              <a:rPr lang="en-US" dirty="0" smtClean="0">
                <a:solidFill>
                  <a:srgbClr val="FF0000"/>
                </a:solidFill>
              </a:rPr>
              <a:t>Simple solution</a:t>
            </a:r>
            <a:r>
              <a:rPr lang="en-US" dirty="0" smtClean="0">
                <a:solidFill>
                  <a:srgbClr val="000000"/>
                </a:solidFill>
              </a:rPr>
              <a:t>: label stacking has high per-packet overhead </a:t>
            </a: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4B205C11-9C09-1843-8F48-9E7118378F9B}" type="slidenum">
              <a:rPr lang="en-US" smtClean="0"/>
              <a:t>11</a:t>
            </a:fld>
            <a:endParaRPr lang="en-US"/>
          </a:p>
        </p:txBody>
      </p:sp>
      <p:sp>
        <p:nvSpPr>
          <p:cNvPr id="5" name="Left Bracket 4"/>
          <p:cNvSpPr/>
          <p:nvPr/>
        </p:nvSpPr>
        <p:spPr>
          <a:xfrm>
            <a:off x="3441580" y="5004127"/>
            <a:ext cx="192774" cy="46220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ket 5"/>
          <p:cNvSpPr/>
          <p:nvPr/>
        </p:nvSpPr>
        <p:spPr>
          <a:xfrm>
            <a:off x="5046140" y="4973891"/>
            <a:ext cx="272151" cy="49244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634355" y="4973891"/>
            <a:ext cx="2024125" cy="369332"/>
          </a:xfrm>
          <a:prstGeom prst="rect">
            <a:avLst/>
          </a:prstGeom>
          <a:noFill/>
        </p:spPr>
        <p:txBody>
          <a:bodyPr wrap="square" rtlCol="0">
            <a:spAutoFit/>
          </a:bodyPr>
          <a:lstStyle/>
          <a:p>
            <a:r>
              <a:rPr lang="en-US" dirty="0" smtClean="0"/>
              <a:t>L1, L2, L3, L4</a:t>
            </a:r>
            <a:endParaRPr lang="en-US" dirty="0"/>
          </a:p>
        </p:txBody>
      </p:sp>
      <p:sp>
        <p:nvSpPr>
          <p:cNvPr id="9" name="TextBox 8"/>
          <p:cNvSpPr txBox="1"/>
          <p:nvPr/>
        </p:nvSpPr>
        <p:spPr>
          <a:xfrm>
            <a:off x="3441580" y="5608856"/>
            <a:ext cx="1916398" cy="369332"/>
          </a:xfrm>
          <a:prstGeom prst="rect">
            <a:avLst/>
          </a:prstGeom>
          <a:noFill/>
        </p:spPr>
        <p:txBody>
          <a:bodyPr wrap="square" rtlCol="0">
            <a:spAutoFit/>
          </a:bodyPr>
          <a:lstStyle/>
          <a:p>
            <a:r>
              <a:rPr lang="en-US" dirty="0" smtClean="0"/>
              <a:t>Per packet stack</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9192177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Label Swapping</a:t>
            </a:r>
            <a:endParaRPr lang="en-US" dirty="0"/>
          </a:p>
        </p:txBody>
      </p:sp>
      <p:pic>
        <p:nvPicPr>
          <p:cNvPr id="5" name="Content Placeholder 4"/>
          <p:cNvPicPr>
            <a:picLocks noGrp="1" noChangeAspect="1"/>
          </p:cNvPicPr>
          <p:nvPr>
            <p:ph idx="1"/>
          </p:nvPr>
        </p:nvPicPr>
        <p:blipFill>
          <a:blip r:embed="rId3"/>
          <a:srcRect l="-34412" r="-34412"/>
          <a:stretch>
            <a:fillRect/>
          </a:stretch>
        </p:blipFill>
        <p:spPr>
          <a:xfrm>
            <a:off x="457200" y="2864585"/>
            <a:ext cx="8229600" cy="3856892"/>
          </a:xfrm>
        </p:spPr>
      </p:pic>
      <p:sp>
        <p:nvSpPr>
          <p:cNvPr id="4" name="Slide Number Placeholder 3"/>
          <p:cNvSpPr>
            <a:spLocks noGrp="1"/>
          </p:cNvSpPr>
          <p:nvPr>
            <p:ph type="sldNum" sz="quarter" idx="12"/>
          </p:nvPr>
        </p:nvSpPr>
        <p:spPr/>
        <p:txBody>
          <a:bodyPr/>
          <a:lstStyle/>
          <a:p>
            <a:fld id="{4B205C11-9C09-1843-8F48-9E7118378F9B}" type="slidenum">
              <a:rPr lang="en-US" smtClean="0"/>
              <a:t>12</a:t>
            </a:fld>
            <a:endParaRPr lang="en-US"/>
          </a:p>
        </p:txBody>
      </p:sp>
      <p:sp>
        <p:nvSpPr>
          <p:cNvPr id="7" name="Content Placeholder 2"/>
          <p:cNvSpPr txBox="1">
            <a:spLocks/>
          </p:cNvSpPr>
          <p:nvPr/>
        </p:nvSpPr>
        <p:spPr>
          <a:xfrm>
            <a:off x="457201" y="1361536"/>
            <a:ext cx="8229601" cy="1872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i="0" kern="1200">
                <a:solidFill>
                  <a:schemeClr val="tx1">
                    <a:lumMod val="50000"/>
                    <a:lumOff val="50000"/>
                  </a:schemeClr>
                </a:solidFill>
                <a:latin typeface="Gill Sans Light"/>
                <a:ea typeface="+mn-ea"/>
                <a:cs typeface="Gill Sans Light"/>
              </a:defRPr>
            </a:lvl1pPr>
            <a:lvl2pPr marL="742950" indent="-285750" algn="l" defTabSz="914400" rtl="0" eaLnBrk="1" latinLnBrk="0" hangingPunct="1">
              <a:spcBef>
                <a:spcPct val="20000"/>
              </a:spcBef>
              <a:buFont typeface="Courier New" pitchFamily="49" charset="0"/>
              <a:buChar char="o"/>
              <a:defRPr sz="1600" b="0" i="0" kern="1200">
                <a:solidFill>
                  <a:schemeClr val="tx1">
                    <a:lumMod val="50000"/>
                    <a:lumOff val="50000"/>
                  </a:schemeClr>
                </a:solidFill>
                <a:latin typeface="Gill Sans Light"/>
                <a:ea typeface="+mn-ea"/>
                <a:cs typeface="Gill Sans Light"/>
              </a:defRPr>
            </a:lvl2pPr>
            <a:lvl3pPr marL="1143000" indent="-22860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Gill Sans Light"/>
                <a:ea typeface="+mn-ea"/>
                <a:cs typeface="Gill Sans Light"/>
              </a:defRPr>
            </a:lvl3pPr>
            <a:lvl4pPr marL="1600200" indent="-228600" algn="l" defTabSz="914400" rtl="0" eaLnBrk="1" latinLnBrk="0" hangingPunct="1">
              <a:spcBef>
                <a:spcPct val="20000"/>
              </a:spcBef>
              <a:buFont typeface="Courier New" pitchFamily="49" charset="0"/>
              <a:buChar char="o"/>
              <a:defRPr sz="1600" b="0" i="0" kern="1200">
                <a:solidFill>
                  <a:schemeClr val="tx1">
                    <a:lumMod val="50000"/>
                    <a:lumOff val="50000"/>
                  </a:schemeClr>
                </a:solidFill>
                <a:latin typeface="Gill Sans Light"/>
                <a:ea typeface="+mn-ea"/>
                <a:cs typeface="Gill Sans Light"/>
              </a:defRPr>
            </a:lvl4pPr>
            <a:lvl5pPr marL="2057400" indent="-22860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Gill Sans Light"/>
                <a:ea typeface="+mn-ea"/>
                <a:cs typeface="Gill Sans Light"/>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en-US" dirty="0">
              <a:solidFill>
                <a:srgbClr val="000000"/>
              </a:solidFill>
            </a:endParaRPr>
          </a:p>
        </p:txBody>
      </p:sp>
      <p:pic>
        <p:nvPicPr>
          <p:cNvPr id="8" name="Picture 7"/>
          <p:cNvPicPr>
            <a:picLocks noChangeAspect="1"/>
          </p:cNvPicPr>
          <p:nvPr/>
        </p:nvPicPr>
        <p:blipFill>
          <a:blip r:embed="rId4"/>
          <a:stretch>
            <a:fillRect/>
          </a:stretch>
        </p:blipFill>
        <p:spPr>
          <a:xfrm>
            <a:off x="3055904" y="2864584"/>
            <a:ext cx="393700" cy="558800"/>
          </a:xfrm>
          <a:prstGeom prst="rect">
            <a:avLst/>
          </a:prstGeom>
        </p:spPr>
      </p:pic>
      <p:pic>
        <p:nvPicPr>
          <p:cNvPr id="9" name="Picture 8"/>
          <p:cNvPicPr>
            <a:picLocks noChangeAspect="1"/>
          </p:cNvPicPr>
          <p:nvPr/>
        </p:nvPicPr>
        <p:blipFill>
          <a:blip r:embed="rId5"/>
          <a:stretch>
            <a:fillRect/>
          </a:stretch>
        </p:blipFill>
        <p:spPr>
          <a:xfrm>
            <a:off x="3085661" y="2937739"/>
            <a:ext cx="2926646" cy="592667"/>
          </a:xfrm>
          <a:prstGeom prst="rect">
            <a:avLst/>
          </a:prstGeom>
        </p:spPr>
      </p:pic>
      <p:pic>
        <p:nvPicPr>
          <p:cNvPr id="10" name="Picture 9"/>
          <p:cNvPicPr>
            <a:picLocks noChangeAspect="1"/>
          </p:cNvPicPr>
          <p:nvPr/>
        </p:nvPicPr>
        <p:blipFill>
          <a:blip r:embed="rId6"/>
          <a:stretch>
            <a:fillRect/>
          </a:stretch>
        </p:blipFill>
        <p:spPr>
          <a:xfrm>
            <a:off x="3085661" y="4334592"/>
            <a:ext cx="2322436" cy="474133"/>
          </a:xfrm>
          <a:prstGeom prst="rect">
            <a:avLst/>
          </a:prstGeom>
        </p:spPr>
      </p:pic>
      <p:pic>
        <p:nvPicPr>
          <p:cNvPr id="12" name="Picture 11"/>
          <p:cNvPicPr>
            <a:picLocks noChangeAspect="1"/>
          </p:cNvPicPr>
          <p:nvPr/>
        </p:nvPicPr>
        <p:blipFill>
          <a:blip r:embed="rId7"/>
          <a:stretch>
            <a:fillRect/>
          </a:stretch>
        </p:blipFill>
        <p:spPr>
          <a:xfrm>
            <a:off x="5905287" y="4575728"/>
            <a:ext cx="1041400" cy="203200"/>
          </a:xfrm>
          <a:prstGeom prst="rect">
            <a:avLst/>
          </a:prstGeom>
        </p:spPr>
      </p:pic>
      <p:pic>
        <p:nvPicPr>
          <p:cNvPr id="13" name="Picture 12"/>
          <p:cNvPicPr>
            <a:picLocks noChangeAspect="1"/>
          </p:cNvPicPr>
          <p:nvPr/>
        </p:nvPicPr>
        <p:blipFill>
          <a:blip r:embed="rId8"/>
          <a:stretch>
            <a:fillRect/>
          </a:stretch>
        </p:blipFill>
        <p:spPr>
          <a:xfrm>
            <a:off x="5253183" y="4007727"/>
            <a:ext cx="439315" cy="568003"/>
          </a:xfrm>
          <a:prstGeom prst="rect">
            <a:avLst/>
          </a:prstGeom>
        </p:spPr>
      </p:pic>
      <p:pic>
        <p:nvPicPr>
          <p:cNvPr id="14" name="Picture 13"/>
          <p:cNvPicPr>
            <a:picLocks noChangeAspect="1"/>
          </p:cNvPicPr>
          <p:nvPr/>
        </p:nvPicPr>
        <p:blipFill>
          <a:blip r:embed="rId9"/>
          <a:stretch>
            <a:fillRect/>
          </a:stretch>
        </p:blipFill>
        <p:spPr>
          <a:xfrm>
            <a:off x="5911062" y="4007727"/>
            <a:ext cx="402885" cy="571836"/>
          </a:xfrm>
          <a:prstGeom prst="rect">
            <a:avLst/>
          </a:prstGeom>
        </p:spPr>
      </p:pic>
      <p:pic>
        <p:nvPicPr>
          <p:cNvPr id="15" name="Picture 14"/>
          <p:cNvPicPr>
            <a:picLocks noChangeAspect="1"/>
          </p:cNvPicPr>
          <p:nvPr/>
        </p:nvPicPr>
        <p:blipFill>
          <a:blip r:embed="rId10"/>
          <a:stretch>
            <a:fillRect/>
          </a:stretch>
        </p:blipFill>
        <p:spPr>
          <a:xfrm>
            <a:off x="2918568" y="4067392"/>
            <a:ext cx="334186" cy="474328"/>
          </a:xfrm>
          <a:prstGeom prst="rect">
            <a:avLst/>
          </a:prstGeom>
        </p:spPr>
      </p:pic>
      <p:pic>
        <p:nvPicPr>
          <p:cNvPr id="16" name="Picture 15"/>
          <p:cNvPicPr>
            <a:picLocks noChangeAspect="1"/>
          </p:cNvPicPr>
          <p:nvPr/>
        </p:nvPicPr>
        <p:blipFill>
          <a:blip r:embed="rId11"/>
          <a:stretch>
            <a:fillRect/>
          </a:stretch>
        </p:blipFill>
        <p:spPr>
          <a:xfrm>
            <a:off x="5007059" y="5379932"/>
            <a:ext cx="1498600" cy="609600"/>
          </a:xfrm>
          <a:prstGeom prst="rect">
            <a:avLst/>
          </a:prstGeom>
        </p:spPr>
      </p:pic>
      <p:pic>
        <p:nvPicPr>
          <p:cNvPr id="17" name="Picture 16"/>
          <p:cNvPicPr>
            <a:picLocks noChangeAspect="1"/>
          </p:cNvPicPr>
          <p:nvPr/>
        </p:nvPicPr>
        <p:blipFill>
          <a:blip r:embed="rId12"/>
          <a:stretch>
            <a:fillRect/>
          </a:stretch>
        </p:blipFill>
        <p:spPr>
          <a:xfrm>
            <a:off x="4670027" y="5213364"/>
            <a:ext cx="338380" cy="437501"/>
          </a:xfrm>
          <a:prstGeom prst="rect">
            <a:avLst/>
          </a:prstGeom>
        </p:spPr>
      </p:pic>
      <p:pic>
        <p:nvPicPr>
          <p:cNvPr id="18" name="Picture 17"/>
          <p:cNvPicPr>
            <a:picLocks noChangeAspect="1"/>
          </p:cNvPicPr>
          <p:nvPr/>
        </p:nvPicPr>
        <p:blipFill>
          <a:blip r:embed="rId13"/>
          <a:stretch>
            <a:fillRect/>
          </a:stretch>
        </p:blipFill>
        <p:spPr>
          <a:xfrm>
            <a:off x="4911037" y="5213365"/>
            <a:ext cx="342147" cy="485628"/>
          </a:xfrm>
          <a:prstGeom prst="rect">
            <a:avLst/>
          </a:prstGeom>
        </p:spPr>
      </p:pic>
      <p:pic>
        <p:nvPicPr>
          <p:cNvPr id="19" name="Picture 18"/>
          <p:cNvPicPr>
            <a:picLocks noChangeAspect="1"/>
          </p:cNvPicPr>
          <p:nvPr/>
        </p:nvPicPr>
        <p:blipFill>
          <a:blip r:embed="rId14"/>
          <a:stretch>
            <a:fillRect/>
          </a:stretch>
        </p:blipFill>
        <p:spPr>
          <a:xfrm>
            <a:off x="4889486" y="6003179"/>
            <a:ext cx="337307" cy="478759"/>
          </a:xfrm>
          <a:prstGeom prst="rect">
            <a:avLst/>
          </a:prstGeom>
        </p:spPr>
      </p:pic>
      <p:pic>
        <p:nvPicPr>
          <p:cNvPr id="20" name="Picture 19"/>
          <p:cNvPicPr>
            <a:picLocks noChangeAspect="1"/>
          </p:cNvPicPr>
          <p:nvPr/>
        </p:nvPicPr>
        <p:blipFill>
          <a:blip r:embed="rId15"/>
          <a:stretch>
            <a:fillRect/>
          </a:stretch>
        </p:blipFill>
        <p:spPr>
          <a:xfrm>
            <a:off x="5008407" y="5882218"/>
            <a:ext cx="1409700" cy="474133"/>
          </a:xfrm>
          <a:prstGeom prst="rect">
            <a:avLst/>
          </a:prstGeom>
        </p:spPr>
      </p:pic>
      <p:pic>
        <p:nvPicPr>
          <p:cNvPr id="21" name="Picture 20"/>
          <p:cNvPicPr>
            <a:picLocks noChangeAspect="1"/>
          </p:cNvPicPr>
          <p:nvPr/>
        </p:nvPicPr>
        <p:blipFill>
          <a:blip r:embed="rId16"/>
          <a:stretch>
            <a:fillRect/>
          </a:stretch>
        </p:blipFill>
        <p:spPr>
          <a:xfrm>
            <a:off x="2872563" y="5379932"/>
            <a:ext cx="1206500" cy="643467"/>
          </a:xfrm>
          <a:prstGeom prst="rect">
            <a:avLst/>
          </a:prstGeom>
        </p:spPr>
      </p:pic>
      <p:pic>
        <p:nvPicPr>
          <p:cNvPr id="23" name="Picture 22"/>
          <p:cNvPicPr>
            <a:picLocks noChangeAspect="1"/>
          </p:cNvPicPr>
          <p:nvPr/>
        </p:nvPicPr>
        <p:blipFill>
          <a:blip r:embed="rId17"/>
          <a:stretch>
            <a:fillRect/>
          </a:stretch>
        </p:blipFill>
        <p:spPr>
          <a:xfrm>
            <a:off x="2770963" y="5933371"/>
            <a:ext cx="1308100" cy="474133"/>
          </a:xfrm>
          <a:prstGeom prst="rect">
            <a:avLst/>
          </a:prstGeom>
        </p:spPr>
      </p:pic>
      <p:pic>
        <p:nvPicPr>
          <p:cNvPr id="24" name="Picture 23"/>
          <p:cNvPicPr>
            <a:picLocks noChangeAspect="1"/>
          </p:cNvPicPr>
          <p:nvPr/>
        </p:nvPicPr>
        <p:blipFill>
          <a:blip r:embed="rId18"/>
          <a:stretch>
            <a:fillRect/>
          </a:stretch>
        </p:blipFill>
        <p:spPr>
          <a:xfrm>
            <a:off x="4076685" y="5882217"/>
            <a:ext cx="812800" cy="203200"/>
          </a:xfrm>
          <a:prstGeom prst="rect">
            <a:avLst/>
          </a:prstGeom>
        </p:spPr>
      </p:pic>
      <p:pic>
        <p:nvPicPr>
          <p:cNvPr id="25" name="Picture 24"/>
          <p:cNvPicPr>
            <a:picLocks noChangeAspect="1"/>
          </p:cNvPicPr>
          <p:nvPr/>
        </p:nvPicPr>
        <p:blipFill>
          <a:blip r:embed="rId19"/>
          <a:stretch>
            <a:fillRect/>
          </a:stretch>
        </p:blipFill>
        <p:spPr>
          <a:xfrm>
            <a:off x="6505659" y="5780617"/>
            <a:ext cx="546100" cy="203200"/>
          </a:xfrm>
          <a:prstGeom prst="rect">
            <a:avLst/>
          </a:prstGeom>
        </p:spPr>
      </p:pic>
      <p:pic>
        <p:nvPicPr>
          <p:cNvPr id="26" name="Picture 25"/>
          <p:cNvPicPr>
            <a:picLocks noChangeAspect="1"/>
          </p:cNvPicPr>
          <p:nvPr/>
        </p:nvPicPr>
        <p:blipFill>
          <a:blip r:embed="rId20"/>
          <a:stretch>
            <a:fillRect/>
          </a:stretch>
        </p:blipFill>
        <p:spPr>
          <a:xfrm>
            <a:off x="2574113" y="5060603"/>
            <a:ext cx="393700" cy="558800"/>
          </a:xfrm>
          <a:prstGeom prst="rect">
            <a:avLst/>
          </a:prstGeom>
        </p:spPr>
      </p:pic>
      <p:pic>
        <p:nvPicPr>
          <p:cNvPr id="27" name="Picture 26"/>
          <p:cNvPicPr>
            <a:picLocks noChangeAspect="1"/>
          </p:cNvPicPr>
          <p:nvPr/>
        </p:nvPicPr>
        <p:blipFill>
          <a:blip r:embed="rId21"/>
          <a:stretch>
            <a:fillRect/>
          </a:stretch>
        </p:blipFill>
        <p:spPr>
          <a:xfrm>
            <a:off x="2574113" y="6090539"/>
            <a:ext cx="393700" cy="558800"/>
          </a:xfrm>
          <a:prstGeom prst="rect">
            <a:avLst/>
          </a:prstGeom>
        </p:spPr>
      </p:pic>
      <p:pic>
        <p:nvPicPr>
          <p:cNvPr id="28" name="Picture 27"/>
          <p:cNvPicPr>
            <a:picLocks noChangeAspect="1"/>
          </p:cNvPicPr>
          <p:nvPr/>
        </p:nvPicPr>
        <p:blipFill>
          <a:blip r:embed="rId22"/>
          <a:stretch>
            <a:fillRect/>
          </a:stretch>
        </p:blipFill>
        <p:spPr>
          <a:xfrm>
            <a:off x="6208557" y="5157125"/>
            <a:ext cx="419100" cy="541867"/>
          </a:xfrm>
          <a:prstGeom prst="rect">
            <a:avLst/>
          </a:prstGeom>
        </p:spPr>
      </p:pic>
      <p:pic>
        <p:nvPicPr>
          <p:cNvPr id="29" name="Picture 28"/>
          <p:cNvPicPr>
            <a:picLocks noChangeAspect="1"/>
          </p:cNvPicPr>
          <p:nvPr/>
        </p:nvPicPr>
        <p:blipFill>
          <a:blip r:embed="rId23"/>
          <a:stretch>
            <a:fillRect/>
          </a:stretch>
        </p:blipFill>
        <p:spPr>
          <a:xfrm>
            <a:off x="6208557" y="5933371"/>
            <a:ext cx="419100" cy="541867"/>
          </a:xfrm>
          <a:prstGeom prst="rect">
            <a:avLst/>
          </a:prstGeom>
        </p:spPr>
      </p:pic>
      <p:pic>
        <p:nvPicPr>
          <p:cNvPr id="30" name="Picture 29"/>
          <p:cNvPicPr>
            <a:picLocks noChangeAspect="1"/>
          </p:cNvPicPr>
          <p:nvPr/>
        </p:nvPicPr>
        <p:blipFill>
          <a:blip r:embed="rId24"/>
          <a:stretch>
            <a:fillRect/>
          </a:stretch>
        </p:blipFill>
        <p:spPr>
          <a:xfrm>
            <a:off x="6505659" y="5193408"/>
            <a:ext cx="393700" cy="558800"/>
          </a:xfrm>
          <a:prstGeom prst="rect">
            <a:avLst/>
          </a:prstGeom>
        </p:spPr>
      </p:pic>
      <p:sp>
        <p:nvSpPr>
          <p:cNvPr id="32" name="Content Placeholder 2"/>
          <p:cNvSpPr txBox="1">
            <a:spLocks/>
          </p:cNvSpPr>
          <p:nvPr/>
        </p:nvSpPr>
        <p:spPr>
          <a:xfrm>
            <a:off x="555227" y="1188942"/>
            <a:ext cx="8229601" cy="174879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b="0" i="0" kern="1200">
                <a:solidFill>
                  <a:schemeClr val="tx1">
                    <a:lumMod val="50000"/>
                    <a:lumOff val="50000"/>
                  </a:schemeClr>
                </a:solidFill>
                <a:latin typeface="Gill Sans Light"/>
                <a:ea typeface="+mn-ea"/>
                <a:cs typeface="Gill Sans Light"/>
              </a:defRPr>
            </a:lvl1pPr>
            <a:lvl2pPr marL="742950" indent="-285750" algn="l" defTabSz="914400" rtl="0" eaLnBrk="1" latinLnBrk="0" hangingPunct="1">
              <a:spcBef>
                <a:spcPct val="20000"/>
              </a:spcBef>
              <a:buFont typeface="Courier New" pitchFamily="49" charset="0"/>
              <a:buChar char="o"/>
              <a:defRPr sz="1600" b="0" i="0" kern="1200">
                <a:solidFill>
                  <a:schemeClr val="tx1">
                    <a:lumMod val="50000"/>
                    <a:lumOff val="50000"/>
                  </a:schemeClr>
                </a:solidFill>
                <a:latin typeface="Gill Sans Light"/>
                <a:ea typeface="+mn-ea"/>
                <a:cs typeface="Gill Sans Light"/>
              </a:defRPr>
            </a:lvl2pPr>
            <a:lvl3pPr marL="1143000" indent="-22860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Gill Sans Light"/>
                <a:ea typeface="+mn-ea"/>
                <a:cs typeface="Gill Sans Light"/>
              </a:defRPr>
            </a:lvl3pPr>
            <a:lvl4pPr marL="1600200" indent="-228600" algn="l" defTabSz="914400" rtl="0" eaLnBrk="1" latinLnBrk="0" hangingPunct="1">
              <a:spcBef>
                <a:spcPct val="20000"/>
              </a:spcBef>
              <a:buFont typeface="Courier New" pitchFamily="49" charset="0"/>
              <a:buChar char="o"/>
              <a:defRPr sz="1600" b="0" i="0" kern="1200">
                <a:solidFill>
                  <a:schemeClr val="tx1">
                    <a:lumMod val="50000"/>
                    <a:lumOff val="50000"/>
                  </a:schemeClr>
                </a:solidFill>
                <a:latin typeface="Gill Sans Light"/>
                <a:ea typeface="+mn-ea"/>
                <a:cs typeface="Gill Sans Light"/>
              </a:defRPr>
            </a:lvl4pPr>
            <a:lvl5pPr marL="2057400" indent="-22860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Gill Sans Light"/>
                <a:ea typeface="+mn-ea"/>
                <a:cs typeface="Gill Sans Light"/>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chemeClr val="tx1"/>
                </a:solidFill>
              </a:rPr>
              <a:t>R</a:t>
            </a:r>
            <a:r>
              <a:rPr lang="en-US" dirty="0" smtClean="0">
                <a:solidFill>
                  <a:schemeClr val="tx1"/>
                </a:solidFill>
              </a:rPr>
              <a:t>oot </a:t>
            </a:r>
            <a:r>
              <a:rPr lang="en-US" dirty="0">
                <a:solidFill>
                  <a:schemeClr val="tx1"/>
                </a:solidFill>
              </a:rPr>
              <a:t>has a single-path service policy for rate-</a:t>
            </a:r>
            <a:r>
              <a:rPr lang="en-US" dirty="0" smtClean="0">
                <a:solidFill>
                  <a:schemeClr val="tx1"/>
                </a:solidFill>
              </a:rPr>
              <a:t>limiting</a:t>
            </a:r>
          </a:p>
          <a:p>
            <a:r>
              <a:rPr lang="en-US" dirty="0" smtClean="0">
                <a:solidFill>
                  <a:schemeClr val="tx1"/>
                </a:solidFill>
              </a:rPr>
              <a:t>Any controller has its own local policy or label</a:t>
            </a:r>
          </a:p>
          <a:p>
            <a:r>
              <a:rPr lang="en-US" dirty="0">
                <a:solidFill>
                  <a:srgbClr val="FF0000"/>
                </a:solidFill>
              </a:rPr>
              <a:t>Ingress switch:  </a:t>
            </a:r>
            <a:r>
              <a:rPr lang="en-US" dirty="0">
                <a:solidFill>
                  <a:schemeClr val="tx1"/>
                </a:solidFill>
              </a:rPr>
              <a:t>Pop parent label, </a:t>
            </a:r>
            <a:r>
              <a:rPr lang="en-US" dirty="0" smtClean="0">
                <a:solidFill>
                  <a:schemeClr val="tx1"/>
                </a:solidFill>
              </a:rPr>
              <a:t>Push </a:t>
            </a:r>
            <a:r>
              <a:rPr lang="en-US" dirty="0">
                <a:solidFill>
                  <a:schemeClr val="tx1"/>
                </a:solidFill>
              </a:rPr>
              <a:t>local labels</a:t>
            </a:r>
          </a:p>
          <a:p>
            <a:r>
              <a:rPr lang="en-US" dirty="0">
                <a:solidFill>
                  <a:srgbClr val="FF0000"/>
                </a:solidFill>
              </a:rPr>
              <a:t>Egress switch:  </a:t>
            </a:r>
            <a:r>
              <a:rPr lang="en-US" dirty="0">
                <a:solidFill>
                  <a:srgbClr val="000000"/>
                </a:solidFill>
              </a:rPr>
              <a:t>Pop local labels, Push parent </a:t>
            </a:r>
            <a:r>
              <a:rPr lang="en-US" dirty="0" smtClean="0">
                <a:solidFill>
                  <a:srgbClr val="000000"/>
                </a:solidFill>
              </a:rPr>
              <a:t>label</a:t>
            </a:r>
            <a:endParaRPr lang="en-US" dirty="0">
              <a:solidFill>
                <a:srgbClr val="000000"/>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Tree>
    <p:extLst>
      <p:ext uri="{BB962C8B-B14F-4D97-AF65-F5344CB8AC3E}">
        <p14:creationId xmlns:p14="http://schemas.microsoft.com/office/powerpoint/2010/main" val="2394657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 Region Optimization and Reconfiguration</a:t>
            </a:r>
            <a:endParaRPr lang="en-US" sz="3200" dirty="0"/>
          </a:p>
        </p:txBody>
      </p:sp>
      <p:sp>
        <p:nvSpPr>
          <p:cNvPr id="3" name="Content Placeholder 2"/>
          <p:cNvSpPr>
            <a:spLocks noGrp="1"/>
          </p:cNvSpPr>
          <p:nvPr>
            <p:ph idx="1"/>
          </p:nvPr>
        </p:nvSpPr>
        <p:spPr>
          <a:xfrm>
            <a:off x="457200" y="1600202"/>
            <a:ext cx="7968150" cy="4756149"/>
          </a:xfrm>
        </p:spPr>
        <p:txBody>
          <a:bodyPr>
            <a:normAutofit fontScale="92500" lnSpcReduction="10000"/>
          </a:bodyPr>
          <a:lstStyle/>
          <a:p>
            <a:r>
              <a:rPr lang="en-US" dirty="0">
                <a:solidFill>
                  <a:srgbClr val="000000"/>
                </a:solidFill>
              </a:rPr>
              <a:t>Inter region handovers increase “east-west” control plane load </a:t>
            </a:r>
            <a:endParaRPr lang="en-US" dirty="0" smtClean="0">
              <a:solidFill>
                <a:srgbClr val="000000"/>
              </a:solidFill>
            </a:endParaRPr>
          </a:p>
          <a:p>
            <a:r>
              <a:rPr lang="en-US" dirty="0">
                <a:solidFill>
                  <a:srgbClr val="000000"/>
                </a:solidFill>
              </a:rPr>
              <a:t>R</a:t>
            </a:r>
            <a:r>
              <a:rPr lang="en-US" dirty="0" smtClean="0">
                <a:solidFill>
                  <a:srgbClr val="000000"/>
                </a:solidFill>
              </a:rPr>
              <a:t>equire </a:t>
            </a:r>
            <a:r>
              <a:rPr lang="en-US" dirty="0">
                <a:solidFill>
                  <a:srgbClr val="000000"/>
                </a:solidFill>
              </a:rPr>
              <a:t>the intervention of </a:t>
            </a:r>
            <a:r>
              <a:rPr lang="en-US" dirty="0" smtClean="0">
                <a:solidFill>
                  <a:srgbClr val="000000"/>
                </a:solidFill>
              </a:rPr>
              <a:t>three controllers:</a:t>
            </a:r>
          </a:p>
          <a:p>
            <a:pPr lvl="1"/>
            <a:r>
              <a:rPr lang="en-US" dirty="0" smtClean="0">
                <a:solidFill>
                  <a:srgbClr val="000000"/>
                </a:solidFill>
              </a:rPr>
              <a:t> </a:t>
            </a:r>
            <a:r>
              <a:rPr lang="en-US" dirty="0">
                <a:solidFill>
                  <a:srgbClr val="000000"/>
                </a:solidFill>
              </a:rPr>
              <a:t>the source and target leaf controllers, and the ancestor controller. </a:t>
            </a:r>
          </a:p>
          <a:p>
            <a:r>
              <a:rPr lang="en-US" dirty="0" smtClean="0">
                <a:solidFill>
                  <a:srgbClr val="000000"/>
                </a:solidFill>
              </a:rPr>
              <a:t>Regions should be refined to reduce the load </a:t>
            </a:r>
          </a:p>
          <a:p>
            <a:r>
              <a:rPr lang="en-US" dirty="0">
                <a:solidFill>
                  <a:srgbClr val="000000"/>
                </a:solidFill>
              </a:rPr>
              <a:t>Handover patterns vary across time-of-day. </a:t>
            </a:r>
            <a:endParaRPr lang="en-US" dirty="0" smtClean="0">
              <a:solidFill>
                <a:srgbClr val="000000"/>
              </a:solidFill>
            </a:endParaRPr>
          </a:p>
          <a:p>
            <a:pPr lvl="1"/>
            <a:r>
              <a:rPr lang="en-US" dirty="0" smtClean="0">
                <a:solidFill>
                  <a:srgbClr val="000000"/>
                </a:solidFill>
              </a:rPr>
              <a:t>Difficult </a:t>
            </a:r>
            <a:r>
              <a:rPr lang="en-US" dirty="0">
                <a:solidFill>
                  <a:srgbClr val="000000"/>
                </a:solidFill>
              </a:rPr>
              <a:t>to find static </a:t>
            </a:r>
            <a:r>
              <a:rPr lang="en-US" dirty="0" smtClean="0">
                <a:solidFill>
                  <a:srgbClr val="000000"/>
                </a:solidFill>
              </a:rPr>
              <a:t>borders</a:t>
            </a:r>
          </a:p>
          <a:p>
            <a:r>
              <a:rPr lang="en-US" dirty="0" smtClean="0">
                <a:solidFill>
                  <a:srgbClr val="000000"/>
                </a:solidFill>
              </a:rPr>
              <a:t>Design a greedy-iterative approach</a:t>
            </a:r>
          </a:p>
          <a:p>
            <a:pPr lvl="1"/>
            <a:r>
              <a:rPr lang="en-US" dirty="0" smtClean="0">
                <a:solidFill>
                  <a:srgbClr val="000000"/>
                </a:solidFill>
              </a:rPr>
              <a:t>Priority top to bottom</a:t>
            </a:r>
          </a:p>
        </p:txBody>
      </p:sp>
      <p:sp>
        <p:nvSpPr>
          <p:cNvPr id="4" name="Slide Number Placeholder 3"/>
          <p:cNvSpPr>
            <a:spLocks noGrp="1"/>
          </p:cNvSpPr>
          <p:nvPr>
            <p:ph type="sldNum" sz="quarter" idx="12"/>
          </p:nvPr>
        </p:nvSpPr>
        <p:spPr/>
        <p:txBody>
          <a:bodyPr/>
          <a:lstStyle/>
          <a:p>
            <a:fld id="{4B205C11-9C09-1843-8F48-9E7118378F9B}" type="slidenum">
              <a:rPr lang="en-US" smtClean="0"/>
              <a:t>13</a:t>
            </a:fld>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355840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 Region Optimization and Reconfiguration</a:t>
            </a:r>
            <a:endParaRPr lang="en-US" sz="3200" dirty="0"/>
          </a:p>
        </p:txBody>
      </p:sp>
      <p:pic>
        <p:nvPicPr>
          <p:cNvPr id="5" name="Content Placeholder 4" descr="low_graph.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304" r="-3342"/>
          <a:stretch/>
        </p:blipFill>
        <p:spPr>
          <a:xfrm>
            <a:off x="669039" y="4448171"/>
            <a:ext cx="2117928" cy="1908180"/>
          </a:xfrm>
        </p:spPr>
      </p:pic>
      <p:sp>
        <p:nvSpPr>
          <p:cNvPr id="4" name="Slide Number Placeholder 3"/>
          <p:cNvSpPr>
            <a:spLocks noGrp="1"/>
          </p:cNvSpPr>
          <p:nvPr>
            <p:ph type="sldNum" sz="quarter" idx="12"/>
          </p:nvPr>
        </p:nvSpPr>
        <p:spPr/>
        <p:txBody>
          <a:bodyPr/>
          <a:lstStyle/>
          <a:p>
            <a:fld id="{4B205C11-9C09-1843-8F48-9E7118378F9B}" type="slidenum">
              <a:rPr lang="en-US" smtClean="0"/>
              <a:t>14</a:t>
            </a:fld>
            <a:endParaRPr lang="en-US"/>
          </a:p>
        </p:txBody>
      </p:sp>
      <p:pic>
        <p:nvPicPr>
          <p:cNvPr id="6" name="Picture 5" descr="before-op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327" y="4600287"/>
            <a:ext cx="2002529" cy="1756064"/>
          </a:xfrm>
          <a:prstGeom prst="rect">
            <a:avLst/>
          </a:prstGeom>
        </p:spPr>
      </p:pic>
      <p:pic>
        <p:nvPicPr>
          <p:cNvPr id="7" name="Picture 6" descr="after-op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564" y="4590560"/>
            <a:ext cx="2176485" cy="1612211"/>
          </a:xfrm>
          <a:prstGeom prst="rect">
            <a:avLst/>
          </a:prstGeom>
        </p:spPr>
      </p:pic>
      <p:sp>
        <p:nvSpPr>
          <p:cNvPr id="9" name="Content Placeholder 2"/>
          <p:cNvSpPr txBox="1">
            <a:spLocks/>
          </p:cNvSpPr>
          <p:nvPr/>
        </p:nvSpPr>
        <p:spPr>
          <a:xfrm>
            <a:off x="457201" y="1411835"/>
            <a:ext cx="8229601" cy="30363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i="0" kern="1200">
                <a:solidFill>
                  <a:schemeClr val="tx1">
                    <a:lumMod val="50000"/>
                    <a:lumOff val="50000"/>
                  </a:schemeClr>
                </a:solidFill>
                <a:latin typeface="Gill Sans Light"/>
                <a:ea typeface="+mn-ea"/>
                <a:cs typeface="Gill Sans Light"/>
              </a:defRPr>
            </a:lvl1pPr>
            <a:lvl2pPr marL="742950" indent="-285750" algn="l" defTabSz="914400" rtl="0" eaLnBrk="1" latinLnBrk="0" hangingPunct="1">
              <a:spcBef>
                <a:spcPct val="20000"/>
              </a:spcBef>
              <a:buFont typeface="Courier New" pitchFamily="49" charset="0"/>
              <a:buChar char="o"/>
              <a:defRPr sz="1600" b="0" i="0" kern="1200">
                <a:solidFill>
                  <a:schemeClr val="tx1">
                    <a:lumMod val="50000"/>
                    <a:lumOff val="50000"/>
                  </a:schemeClr>
                </a:solidFill>
                <a:latin typeface="Gill Sans Light"/>
                <a:ea typeface="+mn-ea"/>
                <a:cs typeface="Gill Sans Light"/>
              </a:defRPr>
            </a:lvl2pPr>
            <a:lvl3pPr marL="1143000" indent="-22860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Gill Sans Light"/>
                <a:ea typeface="+mn-ea"/>
                <a:cs typeface="Gill Sans Light"/>
              </a:defRPr>
            </a:lvl3pPr>
            <a:lvl4pPr marL="1600200" indent="-228600" algn="l" defTabSz="914400" rtl="0" eaLnBrk="1" latinLnBrk="0" hangingPunct="1">
              <a:spcBef>
                <a:spcPct val="20000"/>
              </a:spcBef>
              <a:buFont typeface="Courier New" pitchFamily="49" charset="0"/>
              <a:buChar char="o"/>
              <a:defRPr sz="1600" b="0" i="0" kern="1200">
                <a:solidFill>
                  <a:schemeClr val="tx1">
                    <a:lumMod val="50000"/>
                    <a:lumOff val="50000"/>
                  </a:schemeClr>
                </a:solidFill>
                <a:latin typeface="Gill Sans Light"/>
                <a:ea typeface="+mn-ea"/>
                <a:cs typeface="Gill Sans Light"/>
              </a:defRPr>
            </a:lvl4pPr>
            <a:lvl5pPr marL="2057400" indent="-22860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Gill Sans Light"/>
                <a:ea typeface="+mn-ea"/>
                <a:cs typeface="Gill Sans Light"/>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solidFill>
                  <a:srgbClr val="000000"/>
                </a:solidFill>
              </a:rPr>
              <a:t>Reconfiguration mechanism for an initiator controller:</a:t>
            </a:r>
          </a:p>
          <a:p>
            <a:r>
              <a:rPr lang="en-US" dirty="0" smtClean="0">
                <a:solidFill>
                  <a:srgbClr val="000000"/>
                </a:solidFill>
              </a:rPr>
              <a:t>Find the highest gain gigantic base station</a:t>
            </a:r>
          </a:p>
          <a:p>
            <a:r>
              <a:rPr lang="en-US" dirty="0" smtClean="0">
                <a:solidFill>
                  <a:srgbClr val="000000"/>
                </a:solidFill>
              </a:rPr>
              <a:t>Contact the management plane</a:t>
            </a:r>
          </a:p>
          <a:p>
            <a:r>
              <a:rPr lang="en-US" dirty="0" smtClean="0">
                <a:solidFill>
                  <a:srgbClr val="000000"/>
                </a:solidFill>
              </a:rPr>
              <a:t>Management plane finds the leaf controllers </a:t>
            </a:r>
          </a:p>
          <a:p>
            <a:r>
              <a:rPr lang="en-US" dirty="0" smtClean="0">
                <a:solidFill>
                  <a:srgbClr val="000000"/>
                </a:solidFill>
              </a:rPr>
              <a:t>Seamless control transfer at the leaf using EQUAL ROLE</a:t>
            </a:r>
          </a:p>
          <a:p>
            <a:r>
              <a:rPr lang="en-US" dirty="0" smtClean="0">
                <a:solidFill>
                  <a:srgbClr val="000000"/>
                </a:solidFill>
              </a:rPr>
              <a:t>Reconfigure logical data planes from bottom up to the initiator controller</a:t>
            </a:r>
          </a:p>
        </p:txBody>
      </p:sp>
      <p:sp>
        <p:nvSpPr>
          <p:cNvPr id="10" name="TextBox 9"/>
          <p:cNvSpPr txBox="1"/>
          <p:nvPr/>
        </p:nvSpPr>
        <p:spPr>
          <a:xfrm>
            <a:off x="3277155" y="6202772"/>
            <a:ext cx="1553530" cy="461665"/>
          </a:xfrm>
          <a:prstGeom prst="rect">
            <a:avLst/>
          </a:prstGeom>
          <a:noFill/>
        </p:spPr>
        <p:txBody>
          <a:bodyPr wrap="square" rtlCol="0">
            <a:spAutoFit/>
          </a:bodyPr>
          <a:lstStyle/>
          <a:p>
            <a:pPr algn="ctr"/>
            <a:r>
              <a:rPr lang="en-US" sz="1200" dirty="0" smtClean="0"/>
              <a:t>Root graph before optimization</a:t>
            </a:r>
            <a:endParaRPr lang="en-US" sz="1200" dirty="0"/>
          </a:p>
        </p:txBody>
      </p:sp>
      <p:sp>
        <p:nvSpPr>
          <p:cNvPr id="11" name="TextBox 10"/>
          <p:cNvSpPr txBox="1"/>
          <p:nvPr/>
        </p:nvSpPr>
        <p:spPr>
          <a:xfrm>
            <a:off x="6003653" y="6105924"/>
            <a:ext cx="1553530" cy="461665"/>
          </a:xfrm>
          <a:prstGeom prst="rect">
            <a:avLst/>
          </a:prstGeom>
          <a:noFill/>
        </p:spPr>
        <p:txBody>
          <a:bodyPr wrap="square" rtlCol="0">
            <a:spAutoFit/>
          </a:bodyPr>
          <a:lstStyle/>
          <a:p>
            <a:pPr algn="ctr"/>
            <a:r>
              <a:rPr lang="en-US" sz="1200" dirty="0" smtClean="0"/>
              <a:t>Root graph after optimization</a:t>
            </a:r>
            <a:endParaRPr lang="en-US" sz="1200" dirty="0"/>
          </a:p>
        </p:txBody>
      </p:sp>
      <p:sp>
        <p:nvSpPr>
          <p:cNvPr id="12" name="TextBox 11"/>
          <p:cNvSpPr txBox="1"/>
          <p:nvPr/>
        </p:nvSpPr>
        <p:spPr>
          <a:xfrm>
            <a:off x="904588" y="6221063"/>
            <a:ext cx="1553530" cy="276999"/>
          </a:xfrm>
          <a:prstGeom prst="rect">
            <a:avLst/>
          </a:prstGeom>
          <a:noFill/>
        </p:spPr>
        <p:txBody>
          <a:bodyPr wrap="square" rtlCol="0">
            <a:spAutoFit/>
          </a:bodyPr>
          <a:lstStyle/>
          <a:p>
            <a:pPr algn="ctr"/>
            <a:r>
              <a:rPr lang="en-US" sz="1200" dirty="0" smtClean="0"/>
              <a:t>Two leaf regions</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2743200" y="6461123"/>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0666328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r>
              <a:rPr lang="en-US" dirty="0" smtClean="0"/>
              <a:t>Review of SDN </a:t>
            </a:r>
            <a:r>
              <a:rPr lang="en-US" dirty="0" smtClean="0"/>
              <a:t>Wireless Networks</a:t>
            </a:r>
            <a:endParaRPr lang="en-US" dirty="0" smtClean="0"/>
          </a:p>
          <a:p>
            <a:r>
              <a:rPr lang="en-US" dirty="0" smtClean="0"/>
              <a:t>SDN </a:t>
            </a:r>
            <a:r>
              <a:rPr lang="en-US" dirty="0" err="1" smtClean="0"/>
              <a:t>Middleboxes</a:t>
            </a:r>
            <a:r>
              <a:rPr lang="en-US" dirty="0" smtClean="0"/>
              <a:t> and NFV</a:t>
            </a:r>
          </a:p>
          <a:p>
            <a:pPr lvl="1"/>
            <a:r>
              <a:rPr lang="en-US" dirty="0" err="1" smtClean="0">
                <a:solidFill>
                  <a:srgbClr val="FF0000"/>
                </a:solidFill>
              </a:rPr>
              <a:t>Middlebox</a:t>
            </a:r>
            <a:r>
              <a:rPr lang="en-US" dirty="0" smtClean="0">
                <a:solidFill>
                  <a:srgbClr val="FF0000"/>
                </a:solidFill>
              </a:rPr>
              <a:t>  </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a:t>
            </a:r>
          </a:p>
          <a:p>
            <a:pPr lvl="1"/>
            <a:r>
              <a:rPr lang="en-US" dirty="0" smtClean="0">
                <a:solidFill>
                  <a:srgbClr val="000000"/>
                </a:solidFill>
              </a:rPr>
              <a:t>NFV Use Cases</a:t>
            </a:r>
          </a:p>
          <a:p>
            <a:pPr lvl="1"/>
            <a:r>
              <a:rPr lang="en-US" dirty="0">
                <a:solidFill>
                  <a:srgbClr val="000000"/>
                </a:solidFill>
              </a:rPr>
              <a:t>NFV </a:t>
            </a:r>
            <a:r>
              <a:rPr lang="en-US" dirty="0" smtClean="0">
                <a:solidFill>
                  <a:srgbClr val="000000"/>
                </a:solidFill>
              </a:rPr>
              <a:t>Architecture, Proof-of-Concept Implementation, Monitoring and DPDK</a:t>
            </a:r>
            <a:endParaRPr lang="en-US" dirty="0" smtClean="0">
              <a:solidFill>
                <a:srgbClr val="000000"/>
              </a:solidFill>
            </a:endParaRPr>
          </a:p>
          <a:p>
            <a:pPr lvl="1"/>
            <a:r>
              <a:rPr lang="en-US" dirty="0" smtClean="0">
                <a:solidFill>
                  <a:srgbClr val="000000"/>
                </a:solidFill>
              </a:rPr>
              <a:t>Virtualization Optimization: </a:t>
            </a:r>
            <a:r>
              <a:rPr lang="en-US" dirty="0" err="1" smtClean="0">
                <a:solidFill>
                  <a:srgbClr val="000000"/>
                </a:solidFill>
              </a:rPr>
              <a:t>ClickOS</a:t>
            </a:r>
            <a:endParaRPr lang="en-US" dirty="0" smtClean="0">
              <a:solidFill>
                <a:srgbClr val="000000"/>
              </a:solidFill>
            </a:endParaRPr>
          </a:p>
          <a:p>
            <a:pPr lvl="1"/>
            <a:r>
              <a:rPr lang="en-US" dirty="0">
                <a:solidFill>
                  <a:srgbClr val="000000"/>
                </a:solidFill>
              </a:rPr>
              <a:t>Enforcing Network-Wide Policy: </a:t>
            </a:r>
            <a:r>
              <a:rPr lang="en-US" dirty="0" err="1">
                <a:solidFill>
                  <a:srgbClr val="000000"/>
                </a:solidFill>
              </a:rPr>
              <a:t>FlowTags</a:t>
            </a:r>
            <a:endParaRPr lang="en-US" dirty="0"/>
          </a:p>
          <a:p>
            <a:pPr lvl="1"/>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15</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2284753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2800" b="0">
                <a:solidFill>
                  <a:srgbClr val="000000"/>
                </a:solidFill>
              </a:rPr>
              <a:t>The Idealized Network</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463" y="1947863"/>
            <a:ext cx="944562" cy="52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885950"/>
            <a:ext cx="650875" cy="477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04" name="Line 4"/>
          <p:cNvSpPr>
            <a:spLocks noChangeShapeType="1"/>
          </p:cNvSpPr>
          <p:nvPr/>
        </p:nvSpPr>
        <p:spPr bwMode="auto">
          <a:xfrm>
            <a:off x="1984375" y="2159000"/>
            <a:ext cx="827088" cy="1588"/>
          </a:xfrm>
          <a:prstGeom prst="line">
            <a:avLst/>
          </a:prstGeom>
          <a:noFill/>
          <a:ln w="25560" cap="flat">
            <a:solidFill>
              <a:srgbClr val="FFD200"/>
            </a:solidFill>
            <a:miter lim="800000"/>
            <a:headEnd/>
            <a:tailEnd/>
          </a:ln>
          <a:effectLst>
            <a:outerShdw blurRad="63500" dist="74769" dir="938535" algn="ctr" rotWithShape="0">
              <a:srgbClr val="808080">
                <a:alpha val="38034"/>
              </a:srgbClr>
            </a:outerShdw>
          </a:effectLst>
          <a:extLst>
            <a:ext uri="{909E8E84-426E-40dd-AFC4-6F175D3DCCD1}">
              <a14:hiddenFill xmlns:a14="http://schemas.microsoft.com/office/drawing/2010/main">
                <a:noFill/>
              </a14:hiddenFill>
            </a:ext>
          </a:extLst>
        </p:spPr>
        <p:txBody>
          <a:bodyPr/>
          <a:lstStyle/>
          <a:p>
            <a:endParaRPr lang="en-US"/>
          </a:p>
        </p:txBody>
      </p:sp>
      <p:sp>
        <p:nvSpPr>
          <p:cNvPr id="51205" name="Line 5"/>
          <p:cNvSpPr>
            <a:spLocks noChangeShapeType="1"/>
          </p:cNvSpPr>
          <p:nvPr/>
        </p:nvSpPr>
        <p:spPr bwMode="auto">
          <a:xfrm>
            <a:off x="3644900" y="2159000"/>
            <a:ext cx="941388" cy="1588"/>
          </a:xfrm>
          <a:prstGeom prst="line">
            <a:avLst/>
          </a:prstGeom>
          <a:noFill/>
          <a:ln w="25560" cap="flat">
            <a:solidFill>
              <a:srgbClr val="FFD200"/>
            </a:solidFill>
            <a:miter lim="800000"/>
            <a:headEnd/>
            <a:tailEnd/>
          </a:ln>
          <a:effectLst>
            <a:outerShdw blurRad="63500" dist="74769" dir="938535" algn="ctr" rotWithShape="0">
              <a:srgbClr val="808080">
                <a:alpha val="38034"/>
              </a:srgbClr>
            </a:outerShdw>
          </a:effectLst>
          <a:extLst>
            <a:ext uri="{909E8E84-426E-40dd-AFC4-6F175D3DCCD1}">
              <a14:hiddenFill xmlns:a14="http://schemas.microsoft.com/office/drawing/2010/main">
                <a:noFill/>
              </a14:hiddenFill>
            </a:ext>
          </a:extLst>
        </p:spPr>
        <p:txBody>
          <a:bodyPr/>
          <a:lstStyle/>
          <a:p>
            <a:endParaRPr lang="en-US"/>
          </a:p>
        </p:txBody>
      </p:sp>
      <p:sp>
        <p:nvSpPr>
          <p:cNvPr id="51206" name="Line 6"/>
          <p:cNvSpPr>
            <a:spLocks noChangeShapeType="1"/>
          </p:cNvSpPr>
          <p:nvPr/>
        </p:nvSpPr>
        <p:spPr bwMode="auto">
          <a:xfrm>
            <a:off x="5483225" y="2159000"/>
            <a:ext cx="1470025" cy="1588"/>
          </a:xfrm>
          <a:prstGeom prst="line">
            <a:avLst/>
          </a:prstGeom>
          <a:noFill/>
          <a:ln w="25560" cap="flat">
            <a:solidFill>
              <a:srgbClr val="FFD200"/>
            </a:solidFill>
            <a:miter lim="800000"/>
            <a:headEnd/>
            <a:tailEnd/>
          </a:ln>
          <a:effectLst>
            <a:outerShdw blurRad="63500" dist="74769" dir="938535" algn="ctr" rotWithShape="0">
              <a:srgbClr val="808080">
                <a:alpha val="38034"/>
              </a:srgbClr>
            </a:outerShdw>
          </a:effectLst>
          <a:extLst>
            <a:ext uri="{909E8E84-426E-40dd-AFC4-6F175D3DCCD1}">
              <a14:hiddenFill xmlns:a14="http://schemas.microsoft.com/office/drawing/2010/main">
                <a:noFill/>
              </a14:hiddenFill>
            </a:ext>
          </a:extLst>
        </p:spPr>
        <p:txBody>
          <a:bodyPr/>
          <a:lstStyle/>
          <a:p>
            <a:endParaRPr lang="en-US"/>
          </a:p>
        </p:txBody>
      </p:sp>
      <p:grpSp>
        <p:nvGrpSpPr>
          <p:cNvPr id="51207" name="Group 7"/>
          <p:cNvGrpSpPr>
            <a:grpSpLocks/>
          </p:cNvGrpSpPr>
          <p:nvPr/>
        </p:nvGrpSpPr>
        <p:grpSpPr bwMode="auto">
          <a:xfrm>
            <a:off x="1035050" y="3108325"/>
            <a:ext cx="1417638" cy="2284413"/>
            <a:chOff x="652" y="1958"/>
            <a:chExt cx="893" cy="1439"/>
          </a:xfrm>
        </p:grpSpPr>
        <p:grpSp>
          <p:nvGrpSpPr>
            <p:cNvPr id="51208" name="Group 8"/>
            <p:cNvGrpSpPr>
              <a:grpSpLocks/>
            </p:cNvGrpSpPr>
            <p:nvPr/>
          </p:nvGrpSpPr>
          <p:grpSpPr bwMode="auto">
            <a:xfrm>
              <a:off x="652" y="3132"/>
              <a:ext cx="874" cy="265"/>
              <a:chOff x="652" y="3132"/>
              <a:chExt cx="874" cy="265"/>
            </a:xfrm>
          </p:grpSpPr>
          <p:sp>
            <p:nvSpPr>
              <p:cNvPr id="51209" name="AutoShape 9"/>
              <p:cNvSpPr>
                <a:spLocks noChangeArrowheads="1"/>
              </p:cNvSpPr>
              <p:nvPr/>
            </p:nvSpPr>
            <p:spPr bwMode="auto">
              <a:xfrm>
                <a:off x="652" y="3132"/>
                <a:ext cx="873" cy="265"/>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10" name="Rectangle 10"/>
              <p:cNvSpPr>
                <a:spLocks noChangeArrowheads="1"/>
              </p:cNvSpPr>
              <p:nvPr/>
            </p:nvSpPr>
            <p:spPr bwMode="auto">
              <a:xfrm>
                <a:off x="652" y="3174"/>
                <a:ext cx="874"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sp>
          <p:nvSpPr>
            <p:cNvPr id="51211" name="Line 11"/>
            <p:cNvSpPr>
              <a:spLocks noChangeShapeType="1"/>
            </p:cNvSpPr>
            <p:nvPr/>
          </p:nvSpPr>
          <p:spPr bwMode="auto">
            <a:xfrm flipV="1">
              <a:off x="652" y="2634"/>
              <a:ext cx="0" cy="374"/>
            </a:xfrm>
            <a:prstGeom prst="line">
              <a:avLst/>
            </a:prstGeom>
            <a:noFill/>
            <a:ln w="12600" cap="flat">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212" name="Line 12"/>
            <p:cNvSpPr>
              <a:spLocks noChangeShapeType="1"/>
            </p:cNvSpPr>
            <p:nvPr/>
          </p:nvSpPr>
          <p:spPr bwMode="auto">
            <a:xfrm flipV="1">
              <a:off x="1546" y="2634"/>
              <a:ext cx="0" cy="374"/>
            </a:xfrm>
            <a:prstGeom prst="line">
              <a:avLst/>
            </a:prstGeom>
            <a:noFill/>
            <a:ln w="12600" cap="flat">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nvGrpSpPr>
            <p:cNvPr id="51213" name="Group 13"/>
            <p:cNvGrpSpPr>
              <a:grpSpLocks/>
            </p:cNvGrpSpPr>
            <p:nvPr/>
          </p:nvGrpSpPr>
          <p:grpSpPr bwMode="auto">
            <a:xfrm>
              <a:off x="652" y="2836"/>
              <a:ext cx="874" cy="263"/>
              <a:chOff x="652" y="2836"/>
              <a:chExt cx="874" cy="263"/>
            </a:xfrm>
          </p:grpSpPr>
          <p:sp>
            <p:nvSpPr>
              <p:cNvPr id="51214" name="AutoShape 14"/>
              <p:cNvSpPr>
                <a:spLocks noChangeArrowheads="1"/>
              </p:cNvSpPr>
              <p:nvPr/>
            </p:nvSpPr>
            <p:spPr bwMode="auto">
              <a:xfrm>
                <a:off x="652" y="2836"/>
                <a:ext cx="873" cy="26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15" name="Rectangle 15"/>
              <p:cNvSpPr>
                <a:spLocks noChangeArrowheads="1"/>
              </p:cNvSpPr>
              <p:nvPr/>
            </p:nvSpPr>
            <p:spPr bwMode="auto">
              <a:xfrm>
                <a:off x="652" y="2878"/>
                <a:ext cx="874"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nvGrpSpPr>
            <p:cNvPr id="51216" name="Group 16"/>
            <p:cNvGrpSpPr>
              <a:grpSpLocks/>
            </p:cNvGrpSpPr>
            <p:nvPr/>
          </p:nvGrpSpPr>
          <p:grpSpPr bwMode="auto">
            <a:xfrm>
              <a:off x="652" y="2539"/>
              <a:ext cx="874" cy="265"/>
              <a:chOff x="652" y="2539"/>
              <a:chExt cx="874" cy="265"/>
            </a:xfrm>
          </p:grpSpPr>
          <p:sp>
            <p:nvSpPr>
              <p:cNvPr id="51217" name="AutoShape 17"/>
              <p:cNvSpPr>
                <a:spLocks noChangeArrowheads="1"/>
              </p:cNvSpPr>
              <p:nvPr/>
            </p:nvSpPr>
            <p:spPr bwMode="auto">
              <a:xfrm>
                <a:off x="652" y="2539"/>
                <a:ext cx="873" cy="265"/>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18" name="Rectangle 18"/>
              <p:cNvSpPr>
                <a:spLocks noChangeArrowheads="1"/>
              </p:cNvSpPr>
              <p:nvPr/>
            </p:nvSpPr>
            <p:spPr bwMode="auto">
              <a:xfrm>
                <a:off x="652" y="2581"/>
                <a:ext cx="874"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Network</a:t>
                </a:r>
              </a:p>
            </p:txBody>
          </p:sp>
        </p:grpSp>
        <p:grpSp>
          <p:nvGrpSpPr>
            <p:cNvPr id="51219" name="Group 19"/>
            <p:cNvGrpSpPr>
              <a:grpSpLocks/>
            </p:cNvGrpSpPr>
            <p:nvPr/>
          </p:nvGrpSpPr>
          <p:grpSpPr bwMode="auto">
            <a:xfrm>
              <a:off x="652" y="2242"/>
              <a:ext cx="874" cy="264"/>
              <a:chOff x="652" y="2242"/>
              <a:chExt cx="874" cy="264"/>
            </a:xfrm>
          </p:grpSpPr>
          <p:sp>
            <p:nvSpPr>
              <p:cNvPr id="51220" name="AutoShape 20"/>
              <p:cNvSpPr>
                <a:spLocks noChangeArrowheads="1"/>
              </p:cNvSpPr>
              <p:nvPr/>
            </p:nvSpPr>
            <p:spPr bwMode="auto">
              <a:xfrm>
                <a:off x="652" y="2242"/>
                <a:ext cx="873" cy="264"/>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1" name="Rectangle 21"/>
              <p:cNvSpPr>
                <a:spLocks noChangeArrowheads="1"/>
              </p:cNvSpPr>
              <p:nvPr/>
            </p:nvSpPr>
            <p:spPr bwMode="auto">
              <a:xfrm>
                <a:off x="652" y="2284"/>
                <a:ext cx="874"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Transport</a:t>
                </a:r>
              </a:p>
            </p:txBody>
          </p:sp>
        </p:grpSp>
        <p:grpSp>
          <p:nvGrpSpPr>
            <p:cNvPr id="51222" name="Group 22"/>
            <p:cNvGrpSpPr>
              <a:grpSpLocks/>
            </p:cNvGrpSpPr>
            <p:nvPr/>
          </p:nvGrpSpPr>
          <p:grpSpPr bwMode="auto">
            <a:xfrm>
              <a:off x="652" y="1958"/>
              <a:ext cx="874" cy="263"/>
              <a:chOff x="652" y="1958"/>
              <a:chExt cx="874" cy="263"/>
            </a:xfrm>
          </p:grpSpPr>
          <p:sp>
            <p:nvSpPr>
              <p:cNvPr id="51223" name="AutoShape 23"/>
              <p:cNvSpPr>
                <a:spLocks noChangeArrowheads="1"/>
              </p:cNvSpPr>
              <p:nvPr/>
            </p:nvSpPr>
            <p:spPr bwMode="auto">
              <a:xfrm>
                <a:off x="652" y="1958"/>
                <a:ext cx="873" cy="26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4" name="Rectangle 24"/>
              <p:cNvSpPr>
                <a:spLocks noChangeArrowheads="1"/>
              </p:cNvSpPr>
              <p:nvPr/>
            </p:nvSpPr>
            <p:spPr bwMode="auto">
              <a:xfrm>
                <a:off x="652" y="2000"/>
                <a:ext cx="874"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Application</a:t>
                </a:r>
              </a:p>
            </p:txBody>
          </p:sp>
        </p:grpSp>
      </p:grpSp>
      <p:grpSp>
        <p:nvGrpSpPr>
          <p:cNvPr id="51225" name="Group 25"/>
          <p:cNvGrpSpPr>
            <a:grpSpLocks/>
          </p:cNvGrpSpPr>
          <p:nvPr/>
        </p:nvGrpSpPr>
        <p:grpSpPr bwMode="auto">
          <a:xfrm>
            <a:off x="6600825" y="3108325"/>
            <a:ext cx="1430338" cy="2284413"/>
            <a:chOff x="4158" y="1958"/>
            <a:chExt cx="901" cy="1439"/>
          </a:xfrm>
        </p:grpSpPr>
        <p:grpSp>
          <p:nvGrpSpPr>
            <p:cNvPr id="51226" name="Group 26"/>
            <p:cNvGrpSpPr>
              <a:grpSpLocks/>
            </p:cNvGrpSpPr>
            <p:nvPr/>
          </p:nvGrpSpPr>
          <p:grpSpPr bwMode="auto">
            <a:xfrm>
              <a:off x="4158" y="3132"/>
              <a:ext cx="881" cy="265"/>
              <a:chOff x="4158" y="3132"/>
              <a:chExt cx="881" cy="265"/>
            </a:xfrm>
          </p:grpSpPr>
          <p:sp>
            <p:nvSpPr>
              <p:cNvPr id="51227" name="AutoShape 27"/>
              <p:cNvSpPr>
                <a:spLocks noChangeArrowheads="1"/>
              </p:cNvSpPr>
              <p:nvPr/>
            </p:nvSpPr>
            <p:spPr bwMode="auto">
              <a:xfrm>
                <a:off x="4158" y="3132"/>
                <a:ext cx="880" cy="265"/>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8" name="Rectangle 28"/>
              <p:cNvSpPr>
                <a:spLocks noChangeArrowheads="1"/>
              </p:cNvSpPr>
              <p:nvPr/>
            </p:nvSpPr>
            <p:spPr bwMode="auto">
              <a:xfrm>
                <a:off x="4158" y="3174"/>
                <a:ext cx="881"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sp>
          <p:nvSpPr>
            <p:cNvPr id="51229" name="Line 29"/>
            <p:cNvSpPr>
              <a:spLocks noChangeShapeType="1"/>
            </p:cNvSpPr>
            <p:nvPr/>
          </p:nvSpPr>
          <p:spPr bwMode="auto">
            <a:xfrm flipV="1">
              <a:off x="4158" y="2634"/>
              <a:ext cx="0" cy="374"/>
            </a:xfrm>
            <a:prstGeom prst="line">
              <a:avLst/>
            </a:prstGeom>
            <a:noFill/>
            <a:ln w="12600" cap="flat">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230" name="Line 30"/>
            <p:cNvSpPr>
              <a:spLocks noChangeShapeType="1"/>
            </p:cNvSpPr>
            <p:nvPr/>
          </p:nvSpPr>
          <p:spPr bwMode="auto">
            <a:xfrm flipV="1">
              <a:off x="5060" y="2634"/>
              <a:ext cx="0" cy="374"/>
            </a:xfrm>
            <a:prstGeom prst="line">
              <a:avLst/>
            </a:prstGeom>
            <a:noFill/>
            <a:ln w="12600" cap="flat">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nvGrpSpPr>
            <p:cNvPr id="51231" name="Group 31"/>
            <p:cNvGrpSpPr>
              <a:grpSpLocks/>
            </p:cNvGrpSpPr>
            <p:nvPr/>
          </p:nvGrpSpPr>
          <p:grpSpPr bwMode="auto">
            <a:xfrm>
              <a:off x="4158" y="2836"/>
              <a:ext cx="881" cy="263"/>
              <a:chOff x="4158" y="2836"/>
              <a:chExt cx="881" cy="263"/>
            </a:xfrm>
          </p:grpSpPr>
          <p:sp>
            <p:nvSpPr>
              <p:cNvPr id="51232" name="AutoShape 32"/>
              <p:cNvSpPr>
                <a:spLocks noChangeArrowheads="1"/>
              </p:cNvSpPr>
              <p:nvPr/>
            </p:nvSpPr>
            <p:spPr bwMode="auto">
              <a:xfrm>
                <a:off x="4158" y="2836"/>
                <a:ext cx="880" cy="26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3" name="Rectangle 33"/>
              <p:cNvSpPr>
                <a:spLocks noChangeArrowheads="1"/>
              </p:cNvSpPr>
              <p:nvPr/>
            </p:nvSpPr>
            <p:spPr bwMode="auto">
              <a:xfrm>
                <a:off x="4158" y="2878"/>
                <a:ext cx="881"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nvGrpSpPr>
            <p:cNvPr id="51234" name="Group 34"/>
            <p:cNvGrpSpPr>
              <a:grpSpLocks/>
            </p:cNvGrpSpPr>
            <p:nvPr/>
          </p:nvGrpSpPr>
          <p:grpSpPr bwMode="auto">
            <a:xfrm>
              <a:off x="4158" y="2539"/>
              <a:ext cx="881" cy="265"/>
              <a:chOff x="4158" y="2539"/>
              <a:chExt cx="881" cy="265"/>
            </a:xfrm>
          </p:grpSpPr>
          <p:sp>
            <p:nvSpPr>
              <p:cNvPr id="51235" name="AutoShape 35"/>
              <p:cNvSpPr>
                <a:spLocks noChangeArrowheads="1"/>
              </p:cNvSpPr>
              <p:nvPr/>
            </p:nvSpPr>
            <p:spPr bwMode="auto">
              <a:xfrm>
                <a:off x="4158" y="2539"/>
                <a:ext cx="880" cy="265"/>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6" name="Rectangle 36"/>
              <p:cNvSpPr>
                <a:spLocks noChangeArrowheads="1"/>
              </p:cNvSpPr>
              <p:nvPr/>
            </p:nvSpPr>
            <p:spPr bwMode="auto">
              <a:xfrm>
                <a:off x="4158" y="2581"/>
                <a:ext cx="881"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Network</a:t>
                </a:r>
              </a:p>
            </p:txBody>
          </p:sp>
        </p:grpSp>
        <p:grpSp>
          <p:nvGrpSpPr>
            <p:cNvPr id="51237" name="Group 37"/>
            <p:cNvGrpSpPr>
              <a:grpSpLocks/>
            </p:cNvGrpSpPr>
            <p:nvPr/>
          </p:nvGrpSpPr>
          <p:grpSpPr bwMode="auto">
            <a:xfrm>
              <a:off x="4158" y="2242"/>
              <a:ext cx="881" cy="264"/>
              <a:chOff x="4158" y="2242"/>
              <a:chExt cx="881" cy="264"/>
            </a:xfrm>
          </p:grpSpPr>
          <p:sp>
            <p:nvSpPr>
              <p:cNvPr id="51238" name="AutoShape 38"/>
              <p:cNvSpPr>
                <a:spLocks noChangeArrowheads="1"/>
              </p:cNvSpPr>
              <p:nvPr/>
            </p:nvSpPr>
            <p:spPr bwMode="auto">
              <a:xfrm>
                <a:off x="4158" y="2242"/>
                <a:ext cx="880" cy="264"/>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9" name="Rectangle 39"/>
              <p:cNvSpPr>
                <a:spLocks noChangeArrowheads="1"/>
              </p:cNvSpPr>
              <p:nvPr/>
            </p:nvSpPr>
            <p:spPr bwMode="auto">
              <a:xfrm>
                <a:off x="4158" y="2284"/>
                <a:ext cx="881"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Transport</a:t>
                </a:r>
              </a:p>
            </p:txBody>
          </p:sp>
        </p:grpSp>
        <p:grpSp>
          <p:nvGrpSpPr>
            <p:cNvPr id="51240" name="Group 40"/>
            <p:cNvGrpSpPr>
              <a:grpSpLocks/>
            </p:cNvGrpSpPr>
            <p:nvPr/>
          </p:nvGrpSpPr>
          <p:grpSpPr bwMode="auto">
            <a:xfrm>
              <a:off x="4158" y="1958"/>
              <a:ext cx="881" cy="263"/>
              <a:chOff x="4158" y="1958"/>
              <a:chExt cx="881" cy="263"/>
            </a:xfrm>
          </p:grpSpPr>
          <p:sp>
            <p:nvSpPr>
              <p:cNvPr id="51241" name="AutoShape 41"/>
              <p:cNvSpPr>
                <a:spLocks noChangeArrowheads="1"/>
              </p:cNvSpPr>
              <p:nvPr/>
            </p:nvSpPr>
            <p:spPr bwMode="auto">
              <a:xfrm>
                <a:off x="4158" y="1958"/>
                <a:ext cx="880" cy="26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2" name="Rectangle 42"/>
              <p:cNvSpPr>
                <a:spLocks noChangeArrowheads="1"/>
              </p:cNvSpPr>
              <p:nvPr/>
            </p:nvSpPr>
            <p:spPr bwMode="auto">
              <a:xfrm>
                <a:off x="4158" y="2000"/>
                <a:ext cx="881"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Application</a:t>
                </a:r>
              </a:p>
            </p:txBody>
          </p:sp>
        </p:grpSp>
      </p:grpSp>
      <p:grpSp>
        <p:nvGrpSpPr>
          <p:cNvPr id="51243" name="Group 43"/>
          <p:cNvGrpSpPr>
            <a:grpSpLocks/>
          </p:cNvGrpSpPr>
          <p:nvPr/>
        </p:nvGrpSpPr>
        <p:grpSpPr bwMode="auto">
          <a:xfrm>
            <a:off x="4598988" y="4089400"/>
            <a:ext cx="1381125" cy="1303338"/>
            <a:chOff x="2897" y="2576"/>
            <a:chExt cx="870" cy="821"/>
          </a:xfrm>
        </p:grpSpPr>
        <p:grpSp>
          <p:nvGrpSpPr>
            <p:cNvPr id="51244" name="Group 44"/>
            <p:cNvGrpSpPr>
              <a:grpSpLocks/>
            </p:cNvGrpSpPr>
            <p:nvPr/>
          </p:nvGrpSpPr>
          <p:grpSpPr bwMode="auto">
            <a:xfrm>
              <a:off x="2897" y="3144"/>
              <a:ext cx="870" cy="253"/>
              <a:chOff x="2897" y="3144"/>
              <a:chExt cx="870" cy="253"/>
            </a:xfrm>
          </p:grpSpPr>
          <p:sp>
            <p:nvSpPr>
              <p:cNvPr id="51245" name="AutoShape 45"/>
              <p:cNvSpPr>
                <a:spLocks noChangeArrowheads="1"/>
              </p:cNvSpPr>
              <p:nvPr/>
            </p:nvSpPr>
            <p:spPr bwMode="auto">
              <a:xfrm>
                <a:off x="2897" y="3144"/>
                <a:ext cx="869" cy="25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6" name="Rectangle 46"/>
              <p:cNvSpPr>
                <a:spLocks noChangeArrowheads="1"/>
              </p:cNvSpPr>
              <p:nvPr/>
            </p:nvSpPr>
            <p:spPr bwMode="auto">
              <a:xfrm>
                <a:off x="2897" y="3184"/>
                <a:ext cx="870"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grpSp>
          <p:nvGrpSpPr>
            <p:cNvPr id="51247" name="Group 47"/>
            <p:cNvGrpSpPr>
              <a:grpSpLocks/>
            </p:cNvGrpSpPr>
            <p:nvPr/>
          </p:nvGrpSpPr>
          <p:grpSpPr bwMode="auto">
            <a:xfrm>
              <a:off x="2897" y="2860"/>
              <a:ext cx="870" cy="252"/>
              <a:chOff x="2897" y="2860"/>
              <a:chExt cx="870" cy="252"/>
            </a:xfrm>
          </p:grpSpPr>
          <p:sp>
            <p:nvSpPr>
              <p:cNvPr id="51248" name="AutoShape 48"/>
              <p:cNvSpPr>
                <a:spLocks noChangeArrowheads="1"/>
              </p:cNvSpPr>
              <p:nvPr/>
            </p:nvSpPr>
            <p:spPr bwMode="auto">
              <a:xfrm>
                <a:off x="2897" y="2860"/>
                <a:ext cx="869" cy="252"/>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9" name="Rectangle 49"/>
              <p:cNvSpPr>
                <a:spLocks noChangeArrowheads="1"/>
              </p:cNvSpPr>
              <p:nvPr/>
            </p:nvSpPr>
            <p:spPr bwMode="auto">
              <a:xfrm>
                <a:off x="2897" y="2900"/>
                <a:ext cx="870"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nvGrpSpPr>
            <p:cNvPr id="51250" name="Group 50"/>
            <p:cNvGrpSpPr>
              <a:grpSpLocks/>
            </p:cNvGrpSpPr>
            <p:nvPr/>
          </p:nvGrpSpPr>
          <p:grpSpPr bwMode="auto">
            <a:xfrm>
              <a:off x="2897" y="2576"/>
              <a:ext cx="870" cy="253"/>
              <a:chOff x="2897" y="2576"/>
              <a:chExt cx="870" cy="253"/>
            </a:xfrm>
          </p:grpSpPr>
          <p:sp>
            <p:nvSpPr>
              <p:cNvPr id="51251" name="AutoShape 51"/>
              <p:cNvSpPr>
                <a:spLocks noChangeArrowheads="1"/>
              </p:cNvSpPr>
              <p:nvPr/>
            </p:nvSpPr>
            <p:spPr bwMode="auto">
              <a:xfrm>
                <a:off x="2897" y="2576"/>
                <a:ext cx="869" cy="25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2" name="Rectangle 52"/>
              <p:cNvSpPr>
                <a:spLocks noChangeArrowheads="1"/>
              </p:cNvSpPr>
              <p:nvPr/>
            </p:nvSpPr>
            <p:spPr bwMode="auto">
              <a:xfrm>
                <a:off x="2897" y="2616"/>
                <a:ext cx="870"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Network</a:t>
                </a:r>
              </a:p>
            </p:txBody>
          </p:sp>
        </p:grpSp>
      </p:grpSp>
      <p:grpSp>
        <p:nvGrpSpPr>
          <p:cNvPr id="51253" name="Group 53"/>
          <p:cNvGrpSpPr>
            <a:grpSpLocks/>
          </p:cNvGrpSpPr>
          <p:nvPr/>
        </p:nvGrpSpPr>
        <p:grpSpPr bwMode="auto">
          <a:xfrm>
            <a:off x="2867025" y="4525963"/>
            <a:ext cx="1381125" cy="852487"/>
            <a:chOff x="1806" y="2851"/>
            <a:chExt cx="870" cy="537"/>
          </a:xfrm>
        </p:grpSpPr>
        <p:grpSp>
          <p:nvGrpSpPr>
            <p:cNvPr id="51254" name="Group 54"/>
            <p:cNvGrpSpPr>
              <a:grpSpLocks/>
            </p:cNvGrpSpPr>
            <p:nvPr/>
          </p:nvGrpSpPr>
          <p:grpSpPr bwMode="auto">
            <a:xfrm>
              <a:off x="1806" y="3135"/>
              <a:ext cx="870" cy="253"/>
              <a:chOff x="1806" y="3135"/>
              <a:chExt cx="870" cy="253"/>
            </a:xfrm>
          </p:grpSpPr>
          <p:sp>
            <p:nvSpPr>
              <p:cNvPr id="51255" name="AutoShape 55"/>
              <p:cNvSpPr>
                <a:spLocks noChangeArrowheads="1"/>
              </p:cNvSpPr>
              <p:nvPr/>
            </p:nvSpPr>
            <p:spPr bwMode="auto">
              <a:xfrm>
                <a:off x="1806" y="3135"/>
                <a:ext cx="869" cy="253"/>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6" name="Rectangle 56"/>
              <p:cNvSpPr>
                <a:spLocks noChangeArrowheads="1"/>
              </p:cNvSpPr>
              <p:nvPr/>
            </p:nvSpPr>
            <p:spPr bwMode="auto">
              <a:xfrm>
                <a:off x="1806" y="3175"/>
                <a:ext cx="870"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grpSp>
          <p:nvGrpSpPr>
            <p:cNvPr id="51257" name="Group 57"/>
            <p:cNvGrpSpPr>
              <a:grpSpLocks/>
            </p:cNvGrpSpPr>
            <p:nvPr/>
          </p:nvGrpSpPr>
          <p:grpSpPr bwMode="auto">
            <a:xfrm>
              <a:off x="1806" y="2851"/>
              <a:ext cx="870" cy="252"/>
              <a:chOff x="1806" y="2851"/>
              <a:chExt cx="870" cy="252"/>
            </a:xfrm>
          </p:grpSpPr>
          <p:sp>
            <p:nvSpPr>
              <p:cNvPr id="51258" name="AutoShape 58"/>
              <p:cNvSpPr>
                <a:spLocks noChangeArrowheads="1"/>
              </p:cNvSpPr>
              <p:nvPr/>
            </p:nvSpPr>
            <p:spPr bwMode="auto">
              <a:xfrm>
                <a:off x="1806" y="2851"/>
                <a:ext cx="869" cy="252"/>
              </a:xfrm>
              <a:prstGeom prst="roundRect">
                <a:avLst>
                  <a:gd name="adj" fmla="val 361"/>
                </a:avLst>
              </a:prstGeom>
              <a:noFill/>
              <a:ln w="1260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9" name="Rectangle 59"/>
              <p:cNvSpPr>
                <a:spLocks noChangeArrowheads="1"/>
              </p:cNvSpPr>
              <p:nvPr/>
            </p:nvSpPr>
            <p:spPr bwMode="auto">
              <a:xfrm>
                <a:off x="1806" y="2891"/>
                <a:ext cx="870"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sp>
        <p:nvSpPr>
          <p:cNvPr id="51260" name="Text Box 60"/>
          <p:cNvSpPr txBox="1">
            <a:spLocks noChangeArrowheads="1"/>
          </p:cNvSpPr>
          <p:nvPr/>
        </p:nvSpPr>
        <p:spPr bwMode="auto">
          <a:xfrm>
            <a:off x="304800" y="6524625"/>
            <a:ext cx="8112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000" b="0">
                <a:solidFill>
                  <a:srgbClr val="000000"/>
                </a:solidFill>
              </a:rPr>
              <a:t>Page </a:t>
            </a:r>
            <a:fld id="{B2125E42-5AF3-DA4A-9806-5F88F22A8972}" type="slidenum">
              <a:rPr lang="en-US" sz="1000" b="0">
                <a:solidFill>
                  <a:srgbClr val="000000"/>
                </a:solidFill>
              </a:rPr>
              <a:pPr>
                <a:buClrTx/>
                <a:buFontTx/>
                <a:buNone/>
              </a:pPr>
              <a:t>16</a:t>
            </a:fld>
            <a:endParaRPr lang="en-US" sz="1000" b="0">
              <a:solidFill>
                <a:srgbClr val="000000"/>
              </a:solidFill>
            </a:endParaRPr>
          </a:p>
        </p:txBody>
      </p:sp>
      <p:pic>
        <p:nvPicPr>
          <p:cNvPr id="51261"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1782763"/>
            <a:ext cx="723900"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62"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1828800"/>
            <a:ext cx="723900" cy="72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100881631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2800" b="0">
                <a:solidFill>
                  <a:srgbClr val="000000"/>
                </a:solidFill>
              </a:rPr>
              <a:t>A Middlebox World</a:t>
            </a:r>
          </a:p>
        </p:txBody>
      </p:sp>
      <p:sp>
        <p:nvSpPr>
          <p:cNvPr id="52226" name="Text Box 2"/>
          <p:cNvSpPr txBox="1">
            <a:spLocks noChangeArrowheads="1"/>
          </p:cNvSpPr>
          <p:nvPr/>
        </p:nvSpPr>
        <p:spPr bwMode="auto">
          <a:xfrm>
            <a:off x="304800" y="6524625"/>
            <a:ext cx="8112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000" b="0">
                <a:solidFill>
                  <a:srgbClr val="000000"/>
                </a:solidFill>
              </a:rPr>
              <a:t>Page </a:t>
            </a:r>
            <a:fld id="{42265C4B-B2E7-6649-961C-606A3E78B579}" type="slidenum">
              <a:rPr lang="en-US" sz="1000" b="0">
                <a:solidFill>
                  <a:srgbClr val="000000"/>
                </a:solidFill>
              </a:rPr>
              <a:pPr>
                <a:buClrTx/>
                <a:buFontTx/>
                <a:buNone/>
              </a:pPr>
              <a:t>17</a:t>
            </a:fld>
            <a:endParaRPr lang="en-US" sz="1000" b="0">
              <a:solidFill>
                <a:srgbClr val="000000"/>
              </a:solidFill>
            </a:endParaRPr>
          </a:p>
        </p:txBody>
      </p:sp>
      <p:grpSp>
        <p:nvGrpSpPr>
          <p:cNvPr id="52227" name="Group 3"/>
          <p:cNvGrpSpPr>
            <a:grpSpLocks/>
          </p:cNvGrpSpPr>
          <p:nvPr/>
        </p:nvGrpSpPr>
        <p:grpSpPr bwMode="auto">
          <a:xfrm>
            <a:off x="892175" y="1773238"/>
            <a:ext cx="1890713" cy="2074862"/>
            <a:chOff x="562" y="1117"/>
            <a:chExt cx="1191" cy="1307"/>
          </a:xfrm>
        </p:grpSpPr>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 y="1117"/>
              <a:ext cx="940" cy="11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9" name="Text Box 5"/>
            <p:cNvSpPr txBox="1">
              <a:spLocks noChangeArrowheads="1"/>
            </p:cNvSpPr>
            <p:nvPr/>
          </p:nvSpPr>
          <p:spPr bwMode="auto">
            <a:xfrm>
              <a:off x="562" y="2213"/>
              <a:ext cx="119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carrier-grade NAT</a:t>
              </a:r>
            </a:p>
          </p:txBody>
        </p:sp>
      </p:grpSp>
      <p:grpSp>
        <p:nvGrpSpPr>
          <p:cNvPr id="52230" name="Group 6"/>
          <p:cNvGrpSpPr>
            <a:grpSpLocks/>
          </p:cNvGrpSpPr>
          <p:nvPr/>
        </p:nvGrpSpPr>
        <p:grpSpPr bwMode="auto">
          <a:xfrm>
            <a:off x="6434138" y="3143250"/>
            <a:ext cx="1681162" cy="1639888"/>
            <a:chOff x="4053" y="1980"/>
            <a:chExt cx="1059" cy="1033"/>
          </a:xfrm>
        </p:grpSpPr>
        <p:pic>
          <p:nvPicPr>
            <p:cNvPr id="52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 y="1980"/>
              <a:ext cx="1030" cy="10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32" name="Text Box 8"/>
            <p:cNvSpPr txBox="1">
              <a:spLocks noChangeArrowheads="1"/>
            </p:cNvSpPr>
            <p:nvPr/>
          </p:nvSpPr>
          <p:spPr bwMode="auto">
            <a:xfrm>
              <a:off x="4175" y="2586"/>
              <a:ext cx="93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load balancer</a:t>
              </a:r>
            </a:p>
          </p:txBody>
        </p:sp>
      </p:grpSp>
      <p:grpSp>
        <p:nvGrpSpPr>
          <p:cNvPr id="52233" name="Group 9"/>
          <p:cNvGrpSpPr>
            <a:grpSpLocks/>
          </p:cNvGrpSpPr>
          <p:nvPr/>
        </p:nvGrpSpPr>
        <p:grpSpPr bwMode="auto">
          <a:xfrm>
            <a:off x="3278188" y="4286250"/>
            <a:ext cx="3932237" cy="1595438"/>
            <a:chOff x="2065" y="2700"/>
            <a:chExt cx="2477" cy="1005"/>
          </a:xfrm>
        </p:grpSpPr>
        <p:grpSp>
          <p:nvGrpSpPr>
            <p:cNvPr id="52234" name="Group 10"/>
            <p:cNvGrpSpPr>
              <a:grpSpLocks/>
            </p:cNvGrpSpPr>
            <p:nvPr/>
          </p:nvGrpSpPr>
          <p:grpSpPr bwMode="auto">
            <a:xfrm>
              <a:off x="3851" y="2909"/>
              <a:ext cx="691" cy="549"/>
              <a:chOff x="3851" y="2909"/>
              <a:chExt cx="691" cy="549"/>
            </a:xfrm>
          </p:grpSpPr>
          <p:pic>
            <p:nvPicPr>
              <p:cNvPr id="522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 y="2909"/>
                <a:ext cx="691" cy="4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36" name="Text Box 12"/>
              <p:cNvSpPr txBox="1">
                <a:spLocks noChangeArrowheads="1"/>
              </p:cNvSpPr>
              <p:nvPr/>
            </p:nvSpPr>
            <p:spPr bwMode="auto">
              <a:xfrm>
                <a:off x="4087" y="3247"/>
                <a:ext cx="32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DPI</a:t>
                </a:r>
              </a:p>
            </p:txBody>
          </p:sp>
        </p:grpSp>
        <p:grpSp>
          <p:nvGrpSpPr>
            <p:cNvPr id="52237" name="Group 13"/>
            <p:cNvGrpSpPr>
              <a:grpSpLocks/>
            </p:cNvGrpSpPr>
            <p:nvPr/>
          </p:nvGrpSpPr>
          <p:grpSpPr bwMode="auto">
            <a:xfrm>
              <a:off x="2065" y="2700"/>
              <a:ext cx="1250" cy="1005"/>
              <a:chOff x="2065" y="2700"/>
              <a:chExt cx="1250" cy="1005"/>
            </a:xfrm>
          </p:grpSpPr>
          <p:pic>
            <p:nvPicPr>
              <p:cNvPr id="522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 y="2700"/>
                <a:ext cx="1250" cy="1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39" name="Text Box 15"/>
              <p:cNvSpPr txBox="1">
                <a:spLocks noChangeArrowheads="1"/>
              </p:cNvSpPr>
              <p:nvPr/>
            </p:nvSpPr>
            <p:spPr bwMode="auto">
              <a:xfrm>
                <a:off x="2380" y="3349"/>
                <a:ext cx="887"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QoE monitor</a:t>
                </a:r>
              </a:p>
            </p:txBody>
          </p:sp>
        </p:grpSp>
      </p:grpSp>
      <p:grpSp>
        <p:nvGrpSpPr>
          <p:cNvPr id="52240" name="Group 16"/>
          <p:cNvGrpSpPr>
            <a:grpSpLocks/>
          </p:cNvGrpSpPr>
          <p:nvPr/>
        </p:nvGrpSpPr>
        <p:grpSpPr bwMode="auto">
          <a:xfrm>
            <a:off x="2505075" y="1387475"/>
            <a:ext cx="4352925" cy="2441575"/>
            <a:chOff x="1578" y="874"/>
            <a:chExt cx="2742" cy="1538"/>
          </a:xfrm>
        </p:grpSpPr>
        <p:grpSp>
          <p:nvGrpSpPr>
            <p:cNvPr id="52241" name="Group 17"/>
            <p:cNvGrpSpPr>
              <a:grpSpLocks/>
            </p:cNvGrpSpPr>
            <p:nvPr/>
          </p:nvGrpSpPr>
          <p:grpSpPr bwMode="auto">
            <a:xfrm>
              <a:off x="1578" y="874"/>
              <a:ext cx="964" cy="512"/>
              <a:chOff x="1578" y="874"/>
              <a:chExt cx="964" cy="512"/>
            </a:xfrm>
          </p:grpSpPr>
          <p:pic>
            <p:nvPicPr>
              <p:cNvPr id="522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8" y="874"/>
                <a:ext cx="924" cy="3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43" name="Text Box 19"/>
              <p:cNvSpPr txBox="1">
                <a:spLocks noChangeArrowheads="1"/>
              </p:cNvSpPr>
              <p:nvPr/>
            </p:nvSpPr>
            <p:spPr bwMode="auto">
              <a:xfrm>
                <a:off x="1704" y="1175"/>
                <a:ext cx="838"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ad insertion</a:t>
                </a:r>
              </a:p>
            </p:txBody>
          </p:sp>
        </p:grpSp>
        <p:grpSp>
          <p:nvGrpSpPr>
            <p:cNvPr id="52244" name="Group 20"/>
            <p:cNvGrpSpPr>
              <a:grpSpLocks/>
            </p:cNvGrpSpPr>
            <p:nvPr/>
          </p:nvGrpSpPr>
          <p:grpSpPr bwMode="auto">
            <a:xfrm>
              <a:off x="2651" y="1096"/>
              <a:ext cx="1014" cy="676"/>
              <a:chOff x="2651" y="1096"/>
              <a:chExt cx="1014" cy="676"/>
            </a:xfrm>
          </p:grpSpPr>
          <p:pic>
            <p:nvPicPr>
              <p:cNvPr id="5224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1" y="1096"/>
                <a:ext cx="1014" cy="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46" name="Text Box 22"/>
              <p:cNvSpPr txBox="1">
                <a:spLocks noChangeArrowheads="1"/>
              </p:cNvSpPr>
              <p:nvPr/>
            </p:nvSpPr>
            <p:spPr bwMode="auto">
              <a:xfrm>
                <a:off x="2822" y="1561"/>
                <a:ext cx="47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BRAS</a:t>
                </a:r>
              </a:p>
            </p:txBody>
          </p:sp>
        </p:grpSp>
        <p:grpSp>
          <p:nvGrpSpPr>
            <p:cNvPr id="52247" name="Group 23"/>
            <p:cNvGrpSpPr>
              <a:grpSpLocks/>
            </p:cNvGrpSpPr>
            <p:nvPr/>
          </p:nvGrpSpPr>
          <p:grpSpPr bwMode="auto">
            <a:xfrm>
              <a:off x="3254" y="1731"/>
              <a:ext cx="1065" cy="681"/>
              <a:chOff x="3254" y="1731"/>
              <a:chExt cx="1065" cy="681"/>
            </a:xfrm>
          </p:grpSpPr>
          <p:pic>
            <p:nvPicPr>
              <p:cNvPr id="52248"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9" y="1731"/>
                <a:ext cx="585" cy="3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49" name="Text Box 25"/>
              <p:cNvSpPr txBox="1">
                <a:spLocks noChangeArrowheads="1"/>
              </p:cNvSpPr>
              <p:nvPr/>
            </p:nvSpPr>
            <p:spPr bwMode="auto">
              <a:xfrm>
                <a:off x="3254" y="2047"/>
                <a:ext cx="106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a:buClrTx/>
                  <a:buFontTx/>
                  <a:buNone/>
                </a:pPr>
                <a:r>
                  <a:rPr lang="en-US" sz="1600" b="0">
                    <a:solidFill>
                      <a:srgbClr val="000000"/>
                    </a:solidFill>
                  </a:rPr>
                  <a:t>session border </a:t>
                </a:r>
              </a:p>
              <a:p>
                <a:pPr algn="ctr">
                  <a:buClrTx/>
                  <a:buFontTx/>
                  <a:buNone/>
                </a:pPr>
                <a:r>
                  <a:rPr lang="en-US" sz="1600" b="0">
                    <a:solidFill>
                      <a:srgbClr val="000000"/>
                    </a:solidFill>
                  </a:rPr>
                  <a:t>controller</a:t>
                </a:r>
              </a:p>
            </p:txBody>
          </p:sp>
        </p:grpSp>
      </p:grpSp>
      <p:grpSp>
        <p:nvGrpSpPr>
          <p:cNvPr id="52250" name="Group 26"/>
          <p:cNvGrpSpPr>
            <a:grpSpLocks/>
          </p:cNvGrpSpPr>
          <p:nvPr/>
        </p:nvGrpSpPr>
        <p:grpSpPr bwMode="auto">
          <a:xfrm>
            <a:off x="2898775" y="839788"/>
            <a:ext cx="5872163" cy="2803525"/>
            <a:chOff x="1826" y="529"/>
            <a:chExt cx="3699" cy="1766"/>
          </a:xfrm>
        </p:grpSpPr>
        <p:grpSp>
          <p:nvGrpSpPr>
            <p:cNvPr id="52251" name="Group 27"/>
            <p:cNvGrpSpPr>
              <a:grpSpLocks/>
            </p:cNvGrpSpPr>
            <p:nvPr/>
          </p:nvGrpSpPr>
          <p:grpSpPr bwMode="auto">
            <a:xfrm>
              <a:off x="1826" y="1631"/>
              <a:ext cx="1021" cy="664"/>
              <a:chOff x="1826" y="1631"/>
              <a:chExt cx="1021" cy="664"/>
            </a:xfrm>
          </p:grpSpPr>
          <p:pic>
            <p:nvPicPr>
              <p:cNvPr id="52252"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6" y="1631"/>
                <a:ext cx="1021" cy="6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53" name="Text Box 29"/>
              <p:cNvSpPr txBox="1">
                <a:spLocks noChangeArrowheads="1"/>
              </p:cNvSpPr>
              <p:nvPr/>
            </p:nvSpPr>
            <p:spPr bwMode="auto">
              <a:xfrm>
                <a:off x="2036" y="2084"/>
                <a:ext cx="774"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transcoder</a:t>
                </a:r>
              </a:p>
            </p:txBody>
          </p:sp>
        </p:grpSp>
        <p:grpSp>
          <p:nvGrpSpPr>
            <p:cNvPr id="52254" name="Group 30"/>
            <p:cNvGrpSpPr>
              <a:grpSpLocks/>
            </p:cNvGrpSpPr>
            <p:nvPr/>
          </p:nvGrpSpPr>
          <p:grpSpPr bwMode="auto">
            <a:xfrm>
              <a:off x="4010" y="529"/>
              <a:ext cx="1515" cy="1001"/>
              <a:chOff x="4010" y="529"/>
              <a:chExt cx="1515" cy="1001"/>
            </a:xfrm>
          </p:grpSpPr>
          <p:pic>
            <p:nvPicPr>
              <p:cNvPr id="52255"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0" y="529"/>
                <a:ext cx="1515" cy="1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56" name="Text Box 32"/>
              <p:cNvSpPr txBox="1">
                <a:spLocks noChangeArrowheads="1"/>
              </p:cNvSpPr>
              <p:nvPr/>
            </p:nvSpPr>
            <p:spPr bwMode="auto">
              <a:xfrm>
                <a:off x="4182" y="1262"/>
                <a:ext cx="1129"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WAN accelerator</a:t>
                </a:r>
              </a:p>
            </p:txBody>
          </p:sp>
        </p:grpSp>
      </p:grpSp>
      <p:grpSp>
        <p:nvGrpSpPr>
          <p:cNvPr id="52257" name="Group 33"/>
          <p:cNvGrpSpPr>
            <a:grpSpLocks/>
          </p:cNvGrpSpPr>
          <p:nvPr/>
        </p:nvGrpSpPr>
        <p:grpSpPr bwMode="auto">
          <a:xfrm>
            <a:off x="1316038" y="2578100"/>
            <a:ext cx="7397750" cy="2725738"/>
            <a:chOff x="829" y="1624"/>
            <a:chExt cx="4660" cy="1717"/>
          </a:xfrm>
        </p:grpSpPr>
        <p:grpSp>
          <p:nvGrpSpPr>
            <p:cNvPr id="52258" name="Group 34"/>
            <p:cNvGrpSpPr>
              <a:grpSpLocks/>
            </p:cNvGrpSpPr>
            <p:nvPr/>
          </p:nvGrpSpPr>
          <p:grpSpPr bwMode="auto">
            <a:xfrm>
              <a:off x="2522" y="2354"/>
              <a:ext cx="1122" cy="575"/>
              <a:chOff x="2522" y="2354"/>
              <a:chExt cx="1122" cy="575"/>
            </a:xfrm>
          </p:grpSpPr>
          <p:pic>
            <p:nvPicPr>
              <p:cNvPr id="52259"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6" y="2354"/>
                <a:ext cx="885" cy="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60" name="Text Box 36"/>
              <p:cNvSpPr txBox="1">
                <a:spLocks noChangeArrowheads="1"/>
              </p:cNvSpPr>
              <p:nvPr/>
            </p:nvSpPr>
            <p:spPr bwMode="auto">
              <a:xfrm>
                <a:off x="2522" y="2717"/>
                <a:ext cx="1122"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DDoS protection</a:t>
                </a:r>
              </a:p>
            </p:txBody>
          </p:sp>
        </p:grpSp>
        <p:grpSp>
          <p:nvGrpSpPr>
            <p:cNvPr id="52261" name="Group 37"/>
            <p:cNvGrpSpPr>
              <a:grpSpLocks/>
            </p:cNvGrpSpPr>
            <p:nvPr/>
          </p:nvGrpSpPr>
          <p:grpSpPr bwMode="auto">
            <a:xfrm>
              <a:off x="829" y="2602"/>
              <a:ext cx="1058" cy="739"/>
              <a:chOff x="829" y="2602"/>
              <a:chExt cx="1058" cy="739"/>
            </a:xfrm>
          </p:grpSpPr>
          <p:pic>
            <p:nvPicPr>
              <p:cNvPr id="52262"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9" y="2602"/>
                <a:ext cx="1058" cy="5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63" name="Text Box 39"/>
              <p:cNvSpPr txBox="1">
                <a:spLocks noChangeArrowheads="1"/>
              </p:cNvSpPr>
              <p:nvPr/>
            </p:nvSpPr>
            <p:spPr bwMode="auto">
              <a:xfrm>
                <a:off x="1204" y="3130"/>
                <a:ext cx="553"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firewall</a:t>
                </a:r>
              </a:p>
            </p:txBody>
          </p:sp>
        </p:grpSp>
        <p:grpSp>
          <p:nvGrpSpPr>
            <p:cNvPr id="52264" name="Group 40"/>
            <p:cNvGrpSpPr>
              <a:grpSpLocks/>
            </p:cNvGrpSpPr>
            <p:nvPr/>
          </p:nvGrpSpPr>
          <p:grpSpPr bwMode="auto">
            <a:xfrm>
              <a:off x="4278" y="1624"/>
              <a:ext cx="1211" cy="592"/>
              <a:chOff x="4278" y="1624"/>
              <a:chExt cx="1211" cy="592"/>
            </a:xfrm>
          </p:grpSpPr>
          <p:pic>
            <p:nvPicPr>
              <p:cNvPr id="52265"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8" y="1624"/>
                <a:ext cx="1211" cy="4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66" name="Text Box 42"/>
              <p:cNvSpPr txBox="1">
                <a:spLocks noChangeArrowheads="1"/>
              </p:cNvSpPr>
              <p:nvPr/>
            </p:nvSpPr>
            <p:spPr bwMode="auto">
              <a:xfrm>
                <a:off x="4741" y="2004"/>
                <a:ext cx="32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IDS</a:t>
                </a:r>
              </a:p>
            </p:txBody>
          </p:sp>
        </p:grpSp>
      </p:gr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148178080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22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2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22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22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14400"/>
          </a:xfrm>
        </p:spPr>
        <p:txBody>
          <a:bodyPr>
            <a:normAutofit/>
          </a:bodyPr>
          <a:lstStyle/>
          <a:p>
            <a:pPr defTabSz="457200"/>
            <a:r>
              <a:rPr lang="en-US" sz="4000" dirty="0">
                <a:solidFill>
                  <a:schemeClr val="tx2"/>
                </a:solidFill>
              </a:rPr>
              <a:t>Need for Network Evolution</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18</a:t>
            </a:fld>
            <a:endParaRPr kumimoji="0" lang="en-US"/>
          </a:p>
        </p:txBody>
      </p:sp>
      <p:pic>
        <p:nvPicPr>
          <p:cNvPr id="9" name="Picture 8"/>
          <p:cNvPicPr>
            <a:picLocks noChangeAspect="1"/>
          </p:cNvPicPr>
          <p:nvPr/>
        </p:nvPicPr>
        <p:blipFill>
          <a:blip r:embed="rId3" cstate="print"/>
          <a:stretch>
            <a:fillRect/>
          </a:stretch>
        </p:blipFill>
        <p:spPr>
          <a:xfrm>
            <a:off x="3687525" y="5523725"/>
            <a:ext cx="562025" cy="749367"/>
          </a:xfrm>
          <a:prstGeom prst="rect">
            <a:avLst/>
          </a:prstGeom>
        </p:spPr>
      </p:pic>
      <p:pic>
        <p:nvPicPr>
          <p:cNvPr id="10" name="Picture 9"/>
          <p:cNvPicPr>
            <a:picLocks noChangeAspect="1"/>
          </p:cNvPicPr>
          <p:nvPr/>
        </p:nvPicPr>
        <p:blipFill>
          <a:blip r:embed="rId4" cstate="print"/>
          <a:stretch>
            <a:fillRect/>
          </a:stretch>
        </p:blipFill>
        <p:spPr>
          <a:xfrm>
            <a:off x="4309285" y="5358468"/>
            <a:ext cx="716576" cy="914625"/>
          </a:xfrm>
          <a:prstGeom prst="rect">
            <a:avLst/>
          </a:prstGeom>
        </p:spPr>
      </p:pic>
      <p:pic>
        <p:nvPicPr>
          <p:cNvPr id="11" name="Picture 10"/>
          <p:cNvPicPr>
            <a:picLocks noChangeAspect="1"/>
          </p:cNvPicPr>
          <p:nvPr/>
        </p:nvPicPr>
        <p:blipFill>
          <a:blip r:embed="rId5" cstate="print"/>
          <a:stretch>
            <a:fillRect/>
          </a:stretch>
        </p:blipFill>
        <p:spPr>
          <a:xfrm>
            <a:off x="5135397" y="5364151"/>
            <a:ext cx="643198" cy="920320"/>
          </a:xfrm>
          <a:prstGeom prst="rect">
            <a:avLst/>
          </a:prstGeom>
        </p:spPr>
      </p:pic>
      <p:sp>
        <p:nvSpPr>
          <p:cNvPr id="18" name="TextBox 17"/>
          <p:cNvSpPr txBox="1"/>
          <p:nvPr/>
        </p:nvSpPr>
        <p:spPr>
          <a:xfrm>
            <a:off x="3802405" y="4840931"/>
            <a:ext cx="2258593" cy="523220"/>
          </a:xfrm>
          <a:prstGeom prst="rect">
            <a:avLst/>
          </a:prstGeom>
          <a:noFill/>
        </p:spPr>
        <p:txBody>
          <a:bodyPr wrap="square" rtlCol="0">
            <a:spAutoFit/>
          </a:bodyPr>
          <a:lstStyle/>
          <a:p>
            <a:r>
              <a:rPr lang="en-US" sz="2800" dirty="0" smtClean="0"/>
              <a:t>New devices</a:t>
            </a:r>
            <a:endParaRPr lang="en-US" sz="2800" dirty="0"/>
          </a:p>
        </p:txBody>
      </p:sp>
      <p:grpSp>
        <p:nvGrpSpPr>
          <p:cNvPr id="32" name="Group 31"/>
          <p:cNvGrpSpPr/>
          <p:nvPr/>
        </p:nvGrpSpPr>
        <p:grpSpPr>
          <a:xfrm>
            <a:off x="2754335" y="828751"/>
            <a:ext cx="3785837" cy="1199252"/>
            <a:chOff x="2328304" y="421931"/>
            <a:chExt cx="3785837" cy="1199252"/>
          </a:xfrm>
        </p:grpSpPr>
        <p:sp>
          <p:nvSpPr>
            <p:cNvPr id="24" name="TextBox 23"/>
            <p:cNvSpPr txBox="1"/>
            <p:nvPr/>
          </p:nvSpPr>
          <p:spPr>
            <a:xfrm>
              <a:off x="2514658" y="421931"/>
              <a:ext cx="3599483" cy="523220"/>
            </a:xfrm>
            <a:prstGeom prst="rect">
              <a:avLst/>
            </a:prstGeom>
            <a:noFill/>
          </p:spPr>
          <p:txBody>
            <a:bodyPr wrap="square" rtlCol="0">
              <a:spAutoFit/>
            </a:bodyPr>
            <a:lstStyle/>
            <a:p>
              <a:pPr algn="ctr"/>
              <a:r>
                <a:rPr lang="en-US" sz="2800" dirty="0" smtClean="0"/>
                <a:t>New applications</a:t>
              </a:r>
            </a:p>
          </p:txBody>
        </p:sp>
        <p:pic>
          <p:nvPicPr>
            <p:cNvPr id="16" name="Picture 15"/>
            <p:cNvPicPr>
              <a:picLocks noChangeAspect="1"/>
            </p:cNvPicPr>
            <p:nvPr/>
          </p:nvPicPr>
          <p:blipFill>
            <a:blip r:embed="rId6"/>
            <a:stretch>
              <a:fillRect/>
            </a:stretch>
          </p:blipFill>
          <p:spPr>
            <a:xfrm>
              <a:off x="2328304" y="945151"/>
              <a:ext cx="612367" cy="612367"/>
            </a:xfrm>
            <a:prstGeom prst="rect">
              <a:avLst/>
            </a:prstGeom>
          </p:spPr>
        </p:pic>
        <p:pic>
          <p:nvPicPr>
            <p:cNvPr id="20" name="Picture 19"/>
            <p:cNvPicPr>
              <a:picLocks noChangeAspect="1"/>
            </p:cNvPicPr>
            <p:nvPr/>
          </p:nvPicPr>
          <p:blipFill>
            <a:blip r:embed="rId7"/>
            <a:stretch>
              <a:fillRect/>
            </a:stretch>
          </p:blipFill>
          <p:spPr>
            <a:xfrm>
              <a:off x="3067661" y="977030"/>
              <a:ext cx="548608" cy="548608"/>
            </a:xfrm>
            <a:prstGeom prst="rect">
              <a:avLst/>
            </a:prstGeom>
          </p:spPr>
        </p:pic>
        <p:pic>
          <p:nvPicPr>
            <p:cNvPr id="25" name="Picture 24"/>
            <p:cNvPicPr>
              <a:picLocks noChangeAspect="1"/>
            </p:cNvPicPr>
            <p:nvPr/>
          </p:nvPicPr>
          <p:blipFill>
            <a:blip r:embed="rId8"/>
            <a:stretch>
              <a:fillRect/>
            </a:stretch>
          </p:blipFill>
          <p:spPr>
            <a:xfrm>
              <a:off x="3687520" y="881485"/>
              <a:ext cx="1313217" cy="739698"/>
            </a:xfrm>
            <a:prstGeom prst="rect">
              <a:avLst/>
            </a:prstGeom>
          </p:spPr>
        </p:pic>
        <p:pic>
          <p:nvPicPr>
            <p:cNvPr id="26" name="Picture 25"/>
            <p:cNvPicPr>
              <a:picLocks noChangeAspect="1"/>
            </p:cNvPicPr>
            <p:nvPr/>
          </p:nvPicPr>
          <p:blipFill>
            <a:blip r:embed="rId9"/>
            <a:stretch>
              <a:fillRect/>
            </a:stretch>
          </p:blipFill>
          <p:spPr>
            <a:xfrm>
              <a:off x="5035801" y="978160"/>
              <a:ext cx="729986" cy="546349"/>
            </a:xfrm>
            <a:prstGeom prst="rect">
              <a:avLst/>
            </a:prstGeom>
          </p:spPr>
        </p:pic>
      </p:grpSp>
      <p:grpSp>
        <p:nvGrpSpPr>
          <p:cNvPr id="33" name="Group 32"/>
          <p:cNvGrpSpPr/>
          <p:nvPr/>
        </p:nvGrpSpPr>
        <p:grpSpPr>
          <a:xfrm>
            <a:off x="57837" y="2050968"/>
            <a:ext cx="8933781" cy="3704375"/>
            <a:chOff x="57819" y="2192653"/>
            <a:chExt cx="8933781" cy="3704374"/>
          </a:xfrm>
        </p:grpSpPr>
        <p:sp>
          <p:nvSpPr>
            <p:cNvPr id="17" name="TextBox 16"/>
            <p:cNvSpPr txBox="1"/>
            <p:nvPr/>
          </p:nvSpPr>
          <p:spPr>
            <a:xfrm>
              <a:off x="250599" y="2192653"/>
              <a:ext cx="1553893" cy="954107"/>
            </a:xfrm>
            <a:prstGeom prst="rect">
              <a:avLst/>
            </a:prstGeom>
            <a:noFill/>
          </p:spPr>
          <p:txBody>
            <a:bodyPr wrap="square" rtlCol="0">
              <a:spAutoFit/>
            </a:bodyPr>
            <a:lstStyle/>
            <a:p>
              <a:pPr algn="ctr"/>
              <a:r>
                <a:rPr lang="en-US" sz="2800" dirty="0" smtClean="0"/>
                <a:t>Evolving </a:t>
              </a:r>
            </a:p>
            <a:p>
              <a:pPr algn="ctr"/>
              <a:r>
                <a:rPr lang="en-US" sz="2800" dirty="0" smtClean="0"/>
                <a:t>threats</a:t>
              </a:r>
            </a:p>
          </p:txBody>
        </p:sp>
        <p:sp>
          <p:nvSpPr>
            <p:cNvPr id="19" name="TextBox 18"/>
            <p:cNvSpPr txBox="1"/>
            <p:nvPr/>
          </p:nvSpPr>
          <p:spPr>
            <a:xfrm>
              <a:off x="6986471" y="2669706"/>
              <a:ext cx="2005129" cy="954107"/>
            </a:xfrm>
            <a:prstGeom prst="rect">
              <a:avLst/>
            </a:prstGeom>
            <a:noFill/>
          </p:spPr>
          <p:txBody>
            <a:bodyPr wrap="square" rtlCol="0">
              <a:spAutoFit/>
            </a:bodyPr>
            <a:lstStyle/>
            <a:p>
              <a:pPr algn="ctr"/>
              <a:r>
                <a:rPr lang="en-US" sz="2800" dirty="0" smtClean="0"/>
                <a:t>Policy </a:t>
              </a:r>
            </a:p>
            <a:p>
              <a:pPr algn="ctr"/>
              <a:r>
                <a:rPr lang="en-US" sz="2800" dirty="0" smtClean="0"/>
                <a:t>constraints</a:t>
              </a:r>
            </a:p>
          </p:txBody>
        </p:sp>
        <p:pic>
          <p:nvPicPr>
            <p:cNvPr id="29" name="Picture 28"/>
            <p:cNvPicPr>
              <a:picLocks noChangeAspect="1"/>
            </p:cNvPicPr>
            <p:nvPr/>
          </p:nvPicPr>
          <p:blipFill>
            <a:blip r:embed="rId10"/>
            <a:stretch>
              <a:fillRect/>
            </a:stretch>
          </p:blipFill>
          <p:spPr>
            <a:xfrm>
              <a:off x="7416020" y="3623814"/>
              <a:ext cx="1194580" cy="392390"/>
            </a:xfrm>
            <a:prstGeom prst="rect">
              <a:avLst/>
            </a:prstGeom>
          </p:spPr>
        </p:pic>
        <p:pic>
          <p:nvPicPr>
            <p:cNvPr id="30" name="Picture 29"/>
            <p:cNvPicPr>
              <a:picLocks noChangeAspect="1"/>
            </p:cNvPicPr>
            <p:nvPr/>
          </p:nvPicPr>
          <p:blipFill>
            <a:blip r:embed="rId11"/>
            <a:stretch>
              <a:fillRect/>
            </a:stretch>
          </p:blipFill>
          <p:spPr>
            <a:xfrm>
              <a:off x="57819" y="3146760"/>
              <a:ext cx="2882852" cy="2750267"/>
            </a:xfrm>
            <a:prstGeom prst="rect">
              <a:avLst/>
            </a:prstGeom>
          </p:spPr>
        </p:pic>
      </p:grpSp>
      <p:sp>
        <p:nvSpPr>
          <p:cNvPr id="6" name="Cloud 5"/>
          <p:cNvSpPr/>
          <p:nvPr/>
        </p:nvSpPr>
        <p:spPr>
          <a:xfrm rot="169972">
            <a:off x="2464816" y="2075656"/>
            <a:ext cx="4672552" cy="2838237"/>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sp>
        <p:nvSpPr>
          <p:cNvPr id="23" name="TextBox 22"/>
          <p:cNvSpPr txBox="1"/>
          <p:nvPr/>
        </p:nvSpPr>
        <p:spPr>
          <a:xfrm>
            <a:off x="3735275" y="2789621"/>
            <a:ext cx="2438293" cy="1077218"/>
          </a:xfrm>
          <a:prstGeom prst="rect">
            <a:avLst/>
          </a:prstGeom>
          <a:noFill/>
        </p:spPr>
        <p:txBody>
          <a:bodyPr wrap="square" rtlCol="0">
            <a:spAutoFit/>
          </a:bodyPr>
          <a:lstStyle/>
          <a:p>
            <a:pPr algn="ctr"/>
            <a:r>
              <a:rPr lang="en-US" sz="3200" i="1" dirty="0" smtClean="0"/>
              <a:t>Performance, Security</a:t>
            </a:r>
          </a:p>
        </p:txBody>
      </p:sp>
      <p:pic>
        <p:nvPicPr>
          <p:cNvPr id="22" name="Picture 21"/>
          <p:cNvPicPr>
            <a:picLocks noChangeArrowheads="1"/>
          </p:cNvPicPr>
          <p:nvPr/>
        </p:nvPicPr>
        <p:blipFill>
          <a:blip r:embed="rId12" cstate="print"/>
          <a:srcRect/>
          <a:stretch>
            <a:fillRect/>
          </a:stretch>
        </p:blipFill>
        <p:spPr bwMode="auto">
          <a:xfrm>
            <a:off x="3125858" y="2317569"/>
            <a:ext cx="667375" cy="420883"/>
          </a:xfrm>
          <a:prstGeom prst="rect">
            <a:avLst/>
          </a:prstGeom>
          <a:noFill/>
          <a:ln w="9525">
            <a:noFill/>
            <a:miter lim="800000"/>
            <a:headEnd/>
            <a:tailEnd/>
          </a:ln>
          <a:effectLst/>
        </p:spPr>
      </p:pic>
      <p:pic>
        <p:nvPicPr>
          <p:cNvPr id="28" name="Picture 27"/>
          <p:cNvPicPr>
            <a:picLocks noChangeArrowheads="1"/>
          </p:cNvPicPr>
          <p:nvPr/>
        </p:nvPicPr>
        <p:blipFill>
          <a:blip r:embed="rId12" cstate="print"/>
          <a:srcRect/>
          <a:stretch>
            <a:fillRect/>
          </a:stretch>
        </p:blipFill>
        <p:spPr bwMode="auto">
          <a:xfrm>
            <a:off x="6084248" y="2368741"/>
            <a:ext cx="667375" cy="420883"/>
          </a:xfrm>
          <a:prstGeom prst="rect">
            <a:avLst/>
          </a:prstGeom>
          <a:noFill/>
          <a:ln w="9525">
            <a:noFill/>
            <a:miter lim="800000"/>
            <a:headEnd/>
            <a:tailEnd/>
          </a:ln>
          <a:effectLst/>
        </p:spPr>
      </p:pic>
      <p:pic>
        <p:nvPicPr>
          <p:cNvPr id="34" name="Picture 33"/>
          <p:cNvPicPr>
            <a:picLocks noChangeArrowheads="1"/>
          </p:cNvPicPr>
          <p:nvPr/>
        </p:nvPicPr>
        <p:blipFill>
          <a:blip r:embed="rId12" cstate="print"/>
          <a:srcRect/>
          <a:stretch>
            <a:fillRect/>
          </a:stretch>
        </p:blipFill>
        <p:spPr bwMode="auto">
          <a:xfrm>
            <a:off x="3030703" y="4174617"/>
            <a:ext cx="667375" cy="420883"/>
          </a:xfrm>
          <a:prstGeom prst="rect">
            <a:avLst/>
          </a:prstGeom>
          <a:noFill/>
          <a:ln w="9525">
            <a:noFill/>
            <a:miter lim="800000"/>
            <a:headEnd/>
            <a:tailEnd/>
          </a:ln>
          <a:effectLst/>
        </p:spPr>
      </p:pic>
      <p:pic>
        <p:nvPicPr>
          <p:cNvPr id="35" name="Picture 34"/>
          <p:cNvPicPr>
            <a:picLocks noChangeArrowheads="1"/>
          </p:cNvPicPr>
          <p:nvPr/>
        </p:nvPicPr>
        <p:blipFill>
          <a:blip r:embed="rId12" cstate="print"/>
          <a:srcRect/>
          <a:stretch>
            <a:fillRect/>
          </a:stretch>
        </p:blipFill>
        <p:spPr bwMode="auto">
          <a:xfrm>
            <a:off x="6044010" y="4208541"/>
            <a:ext cx="667375" cy="420883"/>
          </a:xfrm>
          <a:prstGeom prst="rect">
            <a:avLst/>
          </a:prstGeom>
          <a:noFill/>
          <a:ln w="9525">
            <a:noFill/>
            <a:miter lim="800000"/>
            <a:headEnd/>
            <a:tailEnd/>
          </a:ln>
          <a:effectLst/>
        </p:spPr>
      </p:pic>
      <p:pic>
        <p:nvPicPr>
          <p:cNvPr id="27" name="Picture 26"/>
          <p:cNvPicPr>
            <a:picLocks noChangeAspect="1"/>
          </p:cNvPicPr>
          <p:nvPr/>
        </p:nvPicPr>
        <p:blipFill>
          <a:blip r:embed="rId13"/>
          <a:stretch>
            <a:fillRect/>
          </a:stretch>
        </p:blipFill>
        <p:spPr>
          <a:xfrm>
            <a:off x="6191818" y="1390569"/>
            <a:ext cx="571355" cy="571355"/>
          </a:xfrm>
          <a:prstGeom prst="rect">
            <a:avLst/>
          </a:prstGeom>
        </p:spPr>
      </p:pic>
      <p:sp>
        <p:nvSpPr>
          <p:cNvPr id="3" name="Date Placeholder 2"/>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Tree>
    <p:custDataLst>
      <p:tags r:id="rId1"/>
    </p:custDataLst>
    <p:extLst>
      <p:ext uri="{BB962C8B-B14F-4D97-AF65-F5344CB8AC3E}">
        <p14:creationId xmlns:p14="http://schemas.microsoft.com/office/powerpoint/2010/main" val="337853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19</a:t>
            </a:fld>
            <a:endParaRPr kumimoji="0" lang="en-US"/>
          </a:p>
        </p:txBody>
      </p:sp>
      <p:graphicFrame>
        <p:nvGraphicFramePr>
          <p:cNvPr id="6" name="Table 5"/>
          <p:cNvGraphicFramePr>
            <a:graphicFrameLocks noGrp="1"/>
          </p:cNvGraphicFramePr>
          <p:nvPr>
            <p:extLst>
              <p:ext uri="{D42A27DB-BD31-4B8C-83A1-F6EECF244321}">
                <p14:modId xmlns:p14="http://schemas.microsoft.com/office/powerpoint/2010/main" val="1393998609"/>
              </p:ext>
            </p:extLst>
          </p:nvPr>
        </p:nvGraphicFramePr>
        <p:xfrm>
          <a:off x="4322970" y="1107259"/>
          <a:ext cx="3693923" cy="4582160"/>
        </p:xfrm>
        <a:graphic>
          <a:graphicData uri="http://schemas.openxmlformats.org/drawingml/2006/table">
            <a:tbl>
              <a:tblPr firstRow="1" bandRow="1">
                <a:tableStyleId>{2D5ABB26-0587-4C30-8999-92F81FD0307C}</a:tableStyleId>
              </a:tblPr>
              <a:tblGrid>
                <a:gridCol w="2387090"/>
                <a:gridCol w="1306833"/>
              </a:tblGrid>
              <a:tr h="416560">
                <a:tc>
                  <a:txBody>
                    <a:bodyPr/>
                    <a:lstStyle/>
                    <a:p>
                      <a:r>
                        <a:rPr lang="en-US" sz="2100" b="0" i="1" dirty="0" smtClean="0"/>
                        <a:t>Type</a:t>
                      </a:r>
                      <a:r>
                        <a:rPr lang="en-US" sz="2100" b="0" i="1" baseline="0" dirty="0" smtClean="0"/>
                        <a:t> of appliance </a:t>
                      </a:r>
                      <a:endParaRPr lang="en-US" sz="2100" b="0" i="1" dirty="0"/>
                    </a:p>
                  </a:txBody>
                  <a:tcPr>
                    <a:lnR w="38100" cap="flat" cmpd="sng" algn="ctr">
                      <a:solidFill>
                        <a:prstClr val="black">
                          <a:lumMod val="95000"/>
                          <a:lumOff val="5000"/>
                        </a:prstClr>
                      </a:solidFill>
                      <a:prstDash val="solid"/>
                      <a:round/>
                      <a:headEnd type="none" w="med" len="med"/>
                      <a:tailEnd type="none" w="med" len="med"/>
                    </a:lnR>
                    <a:lnB w="38100" cap="flat" cmpd="sng" algn="ctr">
                      <a:solidFill>
                        <a:prstClr val="black">
                          <a:lumMod val="95000"/>
                          <a:lumOff val="5000"/>
                        </a:prstClr>
                      </a:solidFill>
                      <a:prstDash val="solid"/>
                      <a:round/>
                      <a:headEnd type="none" w="med" len="med"/>
                      <a:tailEnd type="none" w="med" len="med"/>
                    </a:lnB>
                  </a:tcPr>
                </a:tc>
                <a:tc>
                  <a:txBody>
                    <a:bodyPr/>
                    <a:lstStyle/>
                    <a:p>
                      <a:pPr algn="r"/>
                      <a:r>
                        <a:rPr lang="en-US" sz="2100" b="0" i="1" dirty="0" smtClean="0"/>
                        <a:t>Number</a:t>
                      </a:r>
                      <a:endParaRPr lang="en-US" sz="2100" b="0" i="1" dirty="0"/>
                    </a:p>
                  </a:txBody>
                  <a:tcPr>
                    <a:lnL w="38100" cap="flat" cmpd="sng" algn="ctr">
                      <a:solidFill>
                        <a:prstClr val="black">
                          <a:lumMod val="95000"/>
                          <a:lumOff val="5000"/>
                        </a:prstClr>
                      </a:solidFill>
                      <a:prstDash val="solid"/>
                      <a:round/>
                      <a:headEnd type="none" w="med" len="med"/>
                      <a:tailEnd type="none" w="med" len="med"/>
                    </a:lnL>
                    <a:lnB w="38100" cap="flat" cmpd="sng" algn="ctr">
                      <a:solidFill>
                        <a:prstClr val="black">
                          <a:lumMod val="95000"/>
                          <a:lumOff val="5000"/>
                        </a:prstClr>
                      </a:solidFill>
                      <a:prstDash val="solid"/>
                      <a:round/>
                      <a:headEnd type="none" w="med" len="med"/>
                      <a:tailEnd type="none" w="med" len="med"/>
                    </a:lnB>
                  </a:tcPr>
                </a:tc>
              </a:tr>
              <a:tr h="416560">
                <a:tc>
                  <a:txBody>
                    <a:bodyPr/>
                    <a:lstStyle/>
                    <a:p>
                      <a:r>
                        <a:rPr lang="en-US" sz="2100" dirty="0" smtClean="0"/>
                        <a:t>Firewalls</a:t>
                      </a:r>
                      <a:endParaRPr lang="en-US" sz="2100" dirty="0"/>
                    </a:p>
                  </a:txBody>
                  <a:tcPr>
                    <a:lnR w="38100" cap="flat" cmpd="sng" algn="ctr">
                      <a:solidFill>
                        <a:prstClr val="black">
                          <a:lumMod val="95000"/>
                          <a:lumOff val="5000"/>
                        </a:prstClr>
                      </a:solidFill>
                      <a:prstDash val="solid"/>
                      <a:round/>
                      <a:headEnd type="none" w="med" len="med"/>
                      <a:tailEnd type="none" w="med" len="med"/>
                    </a:lnR>
                    <a:lnT w="38100" cap="flat" cmpd="sng" algn="ctr">
                      <a:solidFill>
                        <a:prstClr val="black">
                          <a:lumMod val="95000"/>
                          <a:lumOff val="5000"/>
                        </a:prstClr>
                      </a:solidFill>
                      <a:prstDash val="solid"/>
                      <a:round/>
                      <a:headEnd type="none" w="med" len="med"/>
                      <a:tailEnd type="none" w="med" len="med"/>
                    </a:lnT>
                  </a:tcPr>
                </a:tc>
                <a:tc>
                  <a:txBody>
                    <a:bodyPr/>
                    <a:lstStyle/>
                    <a:p>
                      <a:pPr algn="r"/>
                      <a:r>
                        <a:rPr lang="en-US" sz="2100" dirty="0" smtClean="0"/>
                        <a:t>166</a:t>
                      </a:r>
                      <a:endParaRPr lang="en-US" sz="2100" dirty="0"/>
                    </a:p>
                  </a:txBody>
                  <a:tcPr>
                    <a:lnL w="38100" cap="flat" cmpd="sng" algn="ctr">
                      <a:solidFill>
                        <a:prstClr val="black">
                          <a:lumMod val="95000"/>
                          <a:lumOff val="5000"/>
                        </a:prstClr>
                      </a:solidFill>
                      <a:prstDash val="solid"/>
                      <a:round/>
                      <a:headEnd type="none" w="med" len="med"/>
                      <a:tailEnd type="none" w="med" len="med"/>
                    </a:lnL>
                    <a:lnT w="38100" cap="flat" cmpd="sng" algn="ctr">
                      <a:solidFill>
                        <a:prstClr val="black">
                          <a:lumMod val="95000"/>
                          <a:lumOff val="5000"/>
                        </a:prstClr>
                      </a:solidFill>
                      <a:prstDash val="solid"/>
                      <a:round/>
                      <a:headEnd type="none" w="med" len="med"/>
                      <a:tailEnd type="none" w="med" len="med"/>
                    </a:lnT>
                  </a:tcPr>
                </a:tc>
              </a:tr>
              <a:tr h="416560">
                <a:tc>
                  <a:txBody>
                    <a:bodyPr/>
                    <a:lstStyle/>
                    <a:p>
                      <a:r>
                        <a:rPr lang="en-US" sz="2100" dirty="0" smtClean="0"/>
                        <a:t>NIDS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127</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Media</a:t>
                      </a:r>
                      <a:r>
                        <a:rPr lang="en-US" sz="2100" baseline="0" dirty="0" smtClean="0"/>
                        <a:t> gateways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110</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Load balancers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67</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Proxies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66</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VPN</a:t>
                      </a:r>
                      <a:r>
                        <a:rPr lang="en-US" sz="2100" baseline="0" dirty="0" smtClean="0"/>
                        <a:t> gateways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45</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WAN Optimizers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44</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Voice gateways</a:t>
                      </a:r>
                      <a:endParaRPr lang="en-US" sz="2100" dirty="0"/>
                    </a:p>
                  </a:txBody>
                  <a:tcPr>
                    <a:lnR w="38100" cap="flat" cmpd="sng" algn="ctr">
                      <a:solidFill>
                        <a:prstClr val="black">
                          <a:lumMod val="95000"/>
                          <a:lumOff val="5000"/>
                        </a:prstClr>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r"/>
                      <a:r>
                        <a:rPr lang="en-US" sz="2100" dirty="0" smtClean="0"/>
                        <a:t>11</a:t>
                      </a:r>
                      <a:endParaRPr lang="en-US" sz="2100" dirty="0"/>
                    </a:p>
                  </a:txBody>
                  <a:tcPr>
                    <a:lnL w="38100" cap="flat" cmpd="sng" algn="ctr">
                      <a:solidFill>
                        <a:prstClr val="black">
                          <a:lumMod val="95000"/>
                          <a:lumOff val="5000"/>
                        </a:prstClr>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416560">
                <a:tc>
                  <a:txBody>
                    <a:bodyPr/>
                    <a:lstStyle/>
                    <a:p>
                      <a:r>
                        <a:rPr lang="en-US" sz="2100" b="1" i="1" dirty="0" smtClean="0">
                          <a:solidFill>
                            <a:srgbClr val="FF0000"/>
                          </a:solidFill>
                        </a:rPr>
                        <a:t>Total Middleboxes</a:t>
                      </a:r>
                      <a:endParaRPr lang="en-US" sz="2100" b="1" i="1" dirty="0">
                        <a:solidFill>
                          <a:srgbClr val="FF0000"/>
                        </a:solidFill>
                      </a:endParaRPr>
                    </a:p>
                  </a:txBody>
                  <a:tcPr>
                    <a:lnR w="38100" cap="flat" cmpd="sng" algn="ctr">
                      <a:solidFill>
                        <a:prstClr val="black">
                          <a:lumMod val="95000"/>
                          <a:lumOff val="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a:r>
                        <a:rPr lang="en-US" sz="2100" b="1" i="1" dirty="0" smtClean="0">
                          <a:solidFill>
                            <a:srgbClr val="FF0000"/>
                          </a:solidFill>
                        </a:rPr>
                        <a:t>636</a:t>
                      </a:r>
                      <a:endParaRPr lang="en-US" sz="2100" b="1" i="1" dirty="0">
                        <a:solidFill>
                          <a:srgbClr val="FF0000"/>
                        </a:solidFill>
                      </a:endParaRPr>
                    </a:p>
                  </a:txBody>
                  <a:tcPr>
                    <a:lnL w="38100" cap="flat" cmpd="sng" algn="ctr">
                      <a:solidFill>
                        <a:prstClr val="black">
                          <a:lumMod val="95000"/>
                          <a:lumOff val="5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r h="416560">
                <a:tc>
                  <a:txBody>
                    <a:bodyPr/>
                    <a:lstStyle/>
                    <a:p>
                      <a:r>
                        <a:rPr lang="en-US" sz="2100" b="1" i="1" dirty="0" smtClean="0">
                          <a:solidFill>
                            <a:srgbClr val="FF0000"/>
                          </a:solidFill>
                        </a:rPr>
                        <a:t>Total routers</a:t>
                      </a:r>
                      <a:endParaRPr lang="en-US" sz="2100" b="1" i="1" dirty="0">
                        <a:solidFill>
                          <a:srgbClr val="FF0000"/>
                        </a:solidFill>
                      </a:endParaRPr>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b="1" i="1" dirty="0" smtClean="0">
                          <a:solidFill>
                            <a:srgbClr val="FF0000"/>
                          </a:solidFill>
                        </a:rPr>
                        <a:t>~900</a:t>
                      </a:r>
                      <a:endParaRPr lang="en-US" sz="2100" b="1" i="1" dirty="0">
                        <a:solidFill>
                          <a:srgbClr val="FF0000"/>
                        </a:solidFill>
                      </a:endParaRPr>
                    </a:p>
                  </a:txBody>
                  <a:tcPr>
                    <a:lnL w="38100" cap="flat" cmpd="sng" algn="ctr">
                      <a:solidFill>
                        <a:prstClr val="black">
                          <a:lumMod val="95000"/>
                          <a:lumOff val="5000"/>
                        </a:prstClr>
                      </a:solidFill>
                      <a:prstDash val="solid"/>
                      <a:round/>
                      <a:headEnd type="none" w="med" len="med"/>
                      <a:tailEnd type="none" w="med" len="med"/>
                    </a:lnL>
                  </a:tcPr>
                </a:tc>
              </a:tr>
            </a:tbl>
          </a:graphicData>
        </a:graphic>
      </p:graphicFrame>
      <p:sp>
        <p:nvSpPr>
          <p:cNvPr id="8" name="Title 1"/>
          <p:cNvSpPr txBox="1">
            <a:spLocks/>
          </p:cNvSpPr>
          <p:nvPr/>
        </p:nvSpPr>
        <p:spPr>
          <a:xfrm>
            <a:off x="457200" y="114867"/>
            <a:ext cx="8417688"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smtClean="0"/>
              <a:t>Network Evolution today: Middleboxes!</a:t>
            </a:r>
            <a:endParaRPr lang="en-US" sz="4000" dirty="0"/>
          </a:p>
        </p:txBody>
      </p:sp>
      <p:sp>
        <p:nvSpPr>
          <p:cNvPr id="2" name="TextBox 1"/>
          <p:cNvSpPr txBox="1"/>
          <p:nvPr/>
        </p:nvSpPr>
        <p:spPr>
          <a:xfrm>
            <a:off x="0" y="2322793"/>
            <a:ext cx="4146550" cy="830997"/>
          </a:xfrm>
          <a:prstGeom prst="rect">
            <a:avLst/>
          </a:prstGeom>
          <a:noFill/>
        </p:spPr>
        <p:txBody>
          <a:bodyPr wrap="square" rtlCol="0">
            <a:spAutoFit/>
          </a:bodyPr>
          <a:lstStyle/>
          <a:p>
            <a:pPr algn="ctr"/>
            <a:r>
              <a:rPr lang="en-US" sz="2400" dirty="0" smtClean="0"/>
              <a:t>Data from a  large enterprise:</a:t>
            </a:r>
          </a:p>
          <a:p>
            <a:pPr algn="ctr"/>
            <a:r>
              <a:rPr lang="en-US" sz="2400" dirty="0" smtClean="0"/>
              <a:t>  &gt;80K users across tens of sites</a:t>
            </a:r>
            <a:endParaRPr lang="en-US" sz="2400" dirty="0"/>
          </a:p>
        </p:txBody>
      </p:sp>
      <p:sp>
        <p:nvSpPr>
          <p:cNvPr id="9" name="TextBox 8"/>
          <p:cNvSpPr txBox="1"/>
          <p:nvPr/>
        </p:nvSpPr>
        <p:spPr>
          <a:xfrm>
            <a:off x="344935" y="4245791"/>
            <a:ext cx="2855467" cy="830997"/>
          </a:xfrm>
          <a:prstGeom prst="rect">
            <a:avLst/>
          </a:prstGeom>
          <a:ln>
            <a:solidFill>
              <a:srgbClr val="00009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tx1"/>
                </a:solidFill>
              </a:rPr>
              <a:t>Just network security</a:t>
            </a:r>
          </a:p>
          <a:p>
            <a:r>
              <a:rPr lang="en-US" sz="2400" dirty="0" smtClean="0">
                <a:solidFill>
                  <a:schemeClr val="tx1"/>
                </a:solidFill>
                <a:sym typeface="Wingdings"/>
              </a:rPr>
              <a:t>$10 billion</a:t>
            </a:r>
            <a:endParaRPr lang="en-US" sz="2400" dirty="0">
              <a:solidFill>
                <a:schemeClr val="tx1"/>
              </a:solidFill>
            </a:endParaRPr>
          </a:p>
        </p:txBody>
      </p:sp>
      <p:sp>
        <p:nvSpPr>
          <p:cNvPr id="3" name="Rectangle 2"/>
          <p:cNvSpPr/>
          <p:nvPr/>
        </p:nvSpPr>
        <p:spPr>
          <a:xfrm>
            <a:off x="5029200" y="6107668"/>
            <a:ext cx="2826390" cy="369332"/>
          </a:xfrm>
          <a:prstGeom prst="rect">
            <a:avLst/>
          </a:prstGeom>
        </p:spPr>
        <p:txBody>
          <a:bodyPr wrap="none">
            <a:spAutoFit/>
          </a:bodyPr>
          <a:lstStyle/>
          <a:p>
            <a:pPr>
              <a:buNone/>
            </a:pPr>
            <a:r>
              <a:rPr lang="en-US" dirty="0"/>
              <a:t>(Sherry et al, SIGCOMM’ 12)</a:t>
            </a:r>
          </a:p>
        </p:txBody>
      </p:sp>
      <p:sp>
        <p:nvSpPr>
          <p:cNvPr id="5" name="Date Placeholder 4"/>
          <p:cNvSpPr>
            <a:spLocks noGrp="1"/>
          </p:cNvSpPr>
          <p:nvPr>
            <p:ph type="dt" sz="half" idx="10"/>
          </p:nvPr>
        </p:nvSpPr>
        <p:spPr/>
        <p:txBody>
          <a:bodyPr/>
          <a:lstStyle/>
          <a:p>
            <a:r>
              <a:rPr lang="en-US" smtClean="0"/>
              <a:t>11/24/14</a:t>
            </a:r>
            <a:endParaRPr lang="en-US"/>
          </a:p>
        </p:txBody>
      </p:sp>
      <p:sp>
        <p:nvSpPr>
          <p:cNvPr id="7" name="Footer Placeholder 6"/>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9069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r>
              <a:rPr lang="en-US" dirty="0" smtClean="0">
                <a:solidFill>
                  <a:srgbClr val="FF0000"/>
                </a:solidFill>
              </a:rPr>
              <a:t>Review of SDN </a:t>
            </a:r>
            <a:r>
              <a:rPr lang="en-US" dirty="0" smtClean="0">
                <a:solidFill>
                  <a:srgbClr val="FF0000"/>
                </a:solidFill>
              </a:rPr>
              <a:t>Wireless Networks</a:t>
            </a:r>
            <a:endParaRPr lang="en-US" dirty="0" smtClean="0">
              <a:solidFill>
                <a:srgbClr val="FF0000"/>
              </a:solidFill>
            </a:endParaRPr>
          </a:p>
          <a:p>
            <a:r>
              <a:rPr lang="en-US" dirty="0" smtClean="0"/>
              <a:t>SDN </a:t>
            </a:r>
            <a:r>
              <a:rPr lang="en-US" dirty="0" err="1" smtClean="0"/>
              <a:t>Middleboxes</a:t>
            </a:r>
            <a:r>
              <a:rPr lang="en-US" dirty="0" smtClean="0"/>
              <a:t> and NFV</a:t>
            </a:r>
          </a:p>
          <a:p>
            <a:pPr lvl="1"/>
            <a:r>
              <a:rPr lang="en-US" dirty="0" err="1" smtClean="0">
                <a:solidFill>
                  <a:srgbClr val="000000"/>
                </a:solidFill>
              </a:rPr>
              <a:t>Middlebox</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a:t>
            </a:r>
          </a:p>
          <a:p>
            <a:pPr lvl="1"/>
            <a:r>
              <a:rPr lang="en-US" dirty="0" smtClean="0">
                <a:solidFill>
                  <a:srgbClr val="000000"/>
                </a:solidFill>
              </a:rPr>
              <a:t>NFV Use Cases</a:t>
            </a:r>
          </a:p>
          <a:p>
            <a:pPr lvl="1"/>
            <a:r>
              <a:rPr lang="en-US" dirty="0">
                <a:solidFill>
                  <a:srgbClr val="000000"/>
                </a:solidFill>
              </a:rPr>
              <a:t>NFV </a:t>
            </a:r>
            <a:r>
              <a:rPr lang="en-US" dirty="0" smtClean="0">
                <a:solidFill>
                  <a:srgbClr val="000000"/>
                </a:solidFill>
              </a:rPr>
              <a:t>Architecture, Proof-of-Concept Implementation, Monitoring and DPDK</a:t>
            </a:r>
            <a:endParaRPr lang="en-US" dirty="0" smtClean="0">
              <a:solidFill>
                <a:srgbClr val="000000"/>
              </a:solidFill>
            </a:endParaRPr>
          </a:p>
          <a:p>
            <a:pPr lvl="1"/>
            <a:r>
              <a:rPr lang="en-US" dirty="0" smtClean="0">
                <a:solidFill>
                  <a:srgbClr val="000000"/>
                </a:solidFill>
              </a:rPr>
              <a:t>Virtualization Optimization: </a:t>
            </a:r>
            <a:r>
              <a:rPr lang="en-US" dirty="0" err="1" smtClean="0">
                <a:solidFill>
                  <a:srgbClr val="000000"/>
                </a:solidFill>
              </a:rPr>
              <a:t>ClickOS</a:t>
            </a:r>
            <a:endParaRPr lang="en-US" dirty="0" smtClean="0">
              <a:solidFill>
                <a:srgbClr val="000000"/>
              </a:solidFill>
            </a:endParaRPr>
          </a:p>
          <a:p>
            <a:pPr lvl="1"/>
            <a:r>
              <a:rPr lang="en-US" dirty="0" smtClean="0">
                <a:solidFill>
                  <a:srgbClr val="000000"/>
                </a:solidFill>
              </a:rPr>
              <a:t>Enforcing Network-Wide Policy: </a:t>
            </a:r>
            <a:r>
              <a:rPr lang="en-US" dirty="0" err="1" smtClean="0">
                <a:solidFill>
                  <a:srgbClr val="000000"/>
                </a:solidFill>
              </a:rPr>
              <a:t>FlowTags</a:t>
            </a:r>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155116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457200"/>
            <a:r>
              <a:rPr lang="en-US" sz="4000" dirty="0">
                <a:solidFill>
                  <a:schemeClr val="tx2"/>
                </a:solidFill>
              </a:rPr>
              <a:t>There are </a:t>
            </a:r>
            <a:r>
              <a:rPr lang="en-US" sz="4000">
                <a:solidFill>
                  <a:schemeClr val="tx2"/>
                </a:solidFill>
              </a:rPr>
              <a:t>many </a:t>
            </a:r>
            <a:r>
              <a:rPr lang="en-US" sz="4000" smtClean="0">
                <a:solidFill>
                  <a:schemeClr val="tx2"/>
                </a:solidFill>
              </a:rPr>
              <a:t>middleboxes!</a:t>
            </a:r>
            <a:endParaRPr lang="en-US" sz="4000" dirty="0">
              <a:solidFill>
                <a:schemeClr val="tx2"/>
              </a:solidFill>
            </a:endParaRPr>
          </a:p>
        </p:txBody>
      </p:sp>
      <p:sp>
        <p:nvSpPr>
          <p:cNvPr id="3" name="Content Placeholder 2"/>
          <p:cNvSpPr>
            <a:spLocks noGrp="1"/>
          </p:cNvSpPr>
          <p:nvPr>
            <p:ph idx="1"/>
          </p:nvPr>
        </p:nvSpPr>
        <p:spPr>
          <a:xfrm>
            <a:off x="304800" y="1295400"/>
            <a:ext cx="8534400" cy="4830765"/>
          </a:xfrm>
        </p:spPr>
        <p:txBody>
          <a:bodyPr/>
          <a:lstStyle/>
          <a:p>
            <a:pPr>
              <a:buNone/>
            </a:pPr>
            <a:r>
              <a:rPr lang="en-US" dirty="0"/>
              <a:t>Survey across 57 </a:t>
            </a:r>
            <a:r>
              <a:rPr lang="en-US" dirty="0" smtClean="0"/>
              <a:t>enterprise networks </a:t>
            </a:r>
          </a:p>
          <a:p>
            <a:pPr>
              <a:buNone/>
            </a:pPr>
            <a:r>
              <a:rPr lang="en-US" sz="2000" dirty="0" smtClean="0"/>
              <a:t>(</a:t>
            </a:r>
            <a:r>
              <a:rPr lang="en-US" sz="2000" dirty="0"/>
              <a:t>Sherry et al, SIGCOMM’ </a:t>
            </a:r>
            <a:r>
              <a:rPr lang="en-US" sz="2000" dirty="0" smtClean="0"/>
              <a:t>12)</a:t>
            </a:r>
            <a:endParaRPr lang="en-US" sz="2000" dirty="0"/>
          </a:p>
          <a:p>
            <a:endParaRPr lang="en-US" dirty="0"/>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20</a:t>
            </a:fld>
            <a:endParaRPr lang="en-US"/>
          </a:p>
        </p:txBody>
      </p:sp>
      <p:pic>
        <p:nvPicPr>
          <p:cNvPr id="8" name="Picture 7" descr="vyascou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17420"/>
            <a:ext cx="8422822" cy="4716781"/>
          </a:xfrm>
          <a:prstGeom prst="rect">
            <a:avLst/>
          </a:prstGeom>
        </p:spPr>
      </p:pic>
    </p:spTree>
    <p:extLst>
      <p:ext uri="{BB962C8B-B14F-4D97-AF65-F5344CB8AC3E}">
        <p14:creationId xmlns:p14="http://schemas.microsoft.com/office/powerpoint/2010/main" val="327647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457200"/>
            <a:r>
              <a:rPr lang="en-US" sz="4000" dirty="0" smtClean="0">
                <a:solidFill>
                  <a:schemeClr val="tx2"/>
                </a:solidFill>
              </a:rPr>
              <a:t>Things to keep in mind about middleboxes</a:t>
            </a:r>
            <a:endParaRPr lang="en-US" sz="4000" dirty="0">
              <a:solidFill>
                <a:schemeClr val="tx2"/>
              </a:solidFill>
            </a:endParaRPr>
          </a:p>
        </p:txBody>
      </p:sp>
      <p:sp>
        <p:nvSpPr>
          <p:cNvPr id="3" name="Content Placeholder 2"/>
          <p:cNvSpPr>
            <a:spLocks noGrp="1"/>
          </p:cNvSpPr>
          <p:nvPr>
            <p:ph idx="1"/>
          </p:nvPr>
        </p:nvSpPr>
        <p:spPr>
          <a:xfrm>
            <a:off x="152400" y="1295400"/>
            <a:ext cx="8915400" cy="5105400"/>
          </a:xfrm>
        </p:spPr>
        <p:txBody>
          <a:bodyPr>
            <a:normAutofit fontScale="85000" lnSpcReduction="20000"/>
          </a:bodyPr>
          <a:lstStyle/>
          <a:p>
            <a:r>
              <a:rPr lang="en-US" sz="3000" dirty="0" smtClean="0"/>
              <a:t>A middlebox is any traffic processing device except for routers and switches.</a:t>
            </a:r>
          </a:p>
          <a:p>
            <a:pPr marL="0" indent="0">
              <a:buNone/>
            </a:pPr>
            <a:endParaRPr lang="en-US" sz="1000" dirty="0"/>
          </a:p>
          <a:p>
            <a:r>
              <a:rPr lang="en-US" sz="3000" dirty="0" smtClean="0"/>
              <a:t>Why do we need them?</a:t>
            </a:r>
          </a:p>
          <a:p>
            <a:pPr lvl="1"/>
            <a:r>
              <a:rPr lang="en-US" dirty="0" smtClean="0"/>
              <a:t>Security</a:t>
            </a:r>
          </a:p>
          <a:p>
            <a:pPr lvl="1"/>
            <a:r>
              <a:rPr lang="en-US" dirty="0" smtClean="0"/>
              <a:t>Performance</a:t>
            </a:r>
          </a:p>
          <a:p>
            <a:pPr lvl="1"/>
            <a:endParaRPr lang="en-US" sz="1100" dirty="0" smtClean="0"/>
          </a:p>
          <a:p>
            <a:pPr marL="514344" indent="-457200"/>
            <a:r>
              <a:rPr lang="en-US" sz="3000" dirty="0" smtClean="0"/>
              <a:t>Deployments of middlebox functionalities:</a:t>
            </a:r>
          </a:p>
          <a:p>
            <a:pPr marL="914348" lvl="1" indent="-457200"/>
            <a:r>
              <a:rPr lang="en-US" dirty="0"/>
              <a:t>Embedded in switches and </a:t>
            </a:r>
            <a:r>
              <a:rPr lang="en-US" dirty="0" smtClean="0"/>
              <a:t>routers (e.g., packet filtering)</a:t>
            </a:r>
          </a:p>
          <a:p>
            <a:pPr marL="914348" lvl="1" indent="-457200"/>
            <a:r>
              <a:rPr lang="en-US" dirty="0" smtClean="0"/>
              <a:t>Specialized devices with hardware support of SSL acceleration, DPI, etc.</a:t>
            </a:r>
          </a:p>
          <a:p>
            <a:pPr marL="914348" lvl="1" indent="-457200"/>
            <a:r>
              <a:rPr lang="en-US" dirty="0" smtClean="0"/>
              <a:t>Virtual vs. Physical Appliances</a:t>
            </a:r>
          </a:p>
          <a:p>
            <a:pPr marL="914348" lvl="1" indent="-457200"/>
            <a:r>
              <a:rPr lang="en-US" dirty="0" smtClean="0"/>
              <a:t>Local (i.e., in-site) vs. Remote (i.e., in-the-cloud) deployments</a:t>
            </a:r>
          </a:p>
          <a:p>
            <a:pPr marL="914348" lvl="1" indent="-457200"/>
            <a:endParaRPr lang="en-US" sz="1100" dirty="0" smtClean="0"/>
          </a:p>
          <a:p>
            <a:pPr marL="514344" indent="-457200"/>
            <a:r>
              <a:rPr lang="en-US" sz="3100" dirty="0" smtClean="0"/>
              <a:t>They can break end-to-end semantics (e.g., load balancing)</a:t>
            </a:r>
          </a:p>
          <a:p>
            <a:pPr lvl="1"/>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pPr/>
              <a:t>21</a:t>
            </a:fld>
            <a:endParaRPr lang="en-US"/>
          </a:p>
        </p:txBody>
      </p:sp>
      <p:sp>
        <p:nvSpPr>
          <p:cNvPr id="8" name="Date Placeholder 7"/>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39095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152402" y="1481070"/>
            <a:ext cx="7605915" cy="4206759"/>
            <a:chOff x="841853" y="1436612"/>
            <a:chExt cx="6914466" cy="3824307"/>
          </a:xfrm>
        </p:grpSpPr>
        <p:sp>
          <p:nvSpPr>
            <p:cNvPr id="4" name="Rounded Rectangle 3"/>
            <p:cNvSpPr/>
            <p:nvPr/>
          </p:nvSpPr>
          <p:spPr>
            <a:xfrm>
              <a:off x="3028270" y="3351171"/>
              <a:ext cx="4724400" cy="554340"/>
            </a:xfrm>
            <a:prstGeom prst="roundRect">
              <a:avLst/>
            </a:prstGeom>
            <a:solidFill>
              <a:srgbClr val="404040"/>
            </a:solidFill>
            <a:ln>
              <a:solidFill>
                <a:srgbClr val="40404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Consolas"/>
                  <a:cs typeface="Consolas"/>
                </a:rPr>
                <a:t>Controller Platform</a:t>
              </a:r>
              <a:endParaRPr lang="en-US" sz="2600" dirty="0">
                <a:solidFill>
                  <a:srgbClr val="FFFFFF"/>
                </a:solidFill>
                <a:latin typeface="Consolas"/>
                <a:cs typeface="Consolas"/>
              </a:endParaRPr>
            </a:p>
          </p:txBody>
        </p:sp>
        <p:sp>
          <p:nvSpPr>
            <p:cNvPr id="6" name="Rounded Rectangle 5"/>
            <p:cNvSpPr/>
            <p:nvPr/>
          </p:nvSpPr>
          <p:spPr>
            <a:xfrm>
              <a:off x="5760215"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ounded Rectangle 6"/>
            <p:cNvSpPr/>
            <p:nvPr/>
          </p:nvSpPr>
          <p:spPr>
            <a:xfrm>
              <a:off x="6757742"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Up Arrow 7"/>
            <p:cNvSpPr/>
            <p:nvPr/>
          </p:nvSpPr>
          <p:spPr>
            <a:xfrm>
              <a:off x="5008760" y="4053231"/>
              <a:ext cx="211667" cy="524934"/>
            </a:xfrm>
            <a:prstGeom prst="upArrow">
              <a:avLst/>
            </a:prstGeom>
            <a:solidFill>
              <a:schemeClr val="tx1">
                <a:lumMod val="75000"/>
                <a:lumOff val="25000"/>
              </a:schemeClr>
            </a:solidFill>
            <a:ln w="127000">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Up Arrow 8"/>
            <p:cNvSpPr/>
            <p:nvPr/>
          </p:nvSpPr>
          <p:spPr>
            <a:xfrm rot="10800000">
              <a:off x="5611302" y="4053231"/>
              <a:ext cx="211667" cy="524934"/>
            </a:xfrm>
            <a:prstGeom prst="upArrow">
              <a:avLst/>
            </a:prstGeom>
            <a:solidFill>
              <a:schemeClr val="tx1">
                <a:lumMod val="75000"/>
                <a:lumOff val="25000"/>
              </a:schemeClr>
            </a:solidFill>
            <a:ln w="127000">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3474216"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ounded Rectangle 11"/>
            <p:cNvSpPr/>
            <p:nvPr/>
          </p:nvSpPr>
          <p:spPr>
            <a:xfrm>
              <a:off x="4541015" y="4803719"/>
              <a:ext cx="457200" cy="457200"/>
            </a:xfrm>
            <a:prstGeom prst="roundRect">
              <a:avLst/>
            </a:prstGeom>
            <a:solidFill>
              <a:srgbClr val="A6A6A6"/>
            </a:solidFill>
            <a:ln w="63500">
              <a:solidFill>
                <a:srgbClr val="A6A6A6"/>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841853" y="3943444"/>
              <a:ext cx="3005378" cy="419693"/>
            </a:xfrm>
            <a:prstGeom prst="rect">
              <a:avLst/>
            </a:prstGeom>
            <a:noFill/>
          </p:spPr>
          <p:txBody>
            <a:bodyPr wrap="square" rtlCol="0">
              <a:spAutoFit/>
            </a:bodyPr>
            <a:lstStyle/>
            <a:p>
              <a:r>
                <a:rPr lang="en-US" sz="2400" dirty="0" smtClean="0">
                  <a:latin typeface="Consolas"/>
                  <a:cs typeface="Consolas"/>
                </a:rPr>
                <a:t>Switch API</a:t>
              </a:r>
            </a:p>
          </p:txBody>
        </p:sp>
        <p:sp>
          <p:nvSpPr>
            <p:cNvPr id="19" name="Rounded Rectangle 18"/>
            <p:cNvSpPr/>
            <p:nvPr/>
          </p:nvSpPr>
          <p:spPr>
            <a:xfrm>
              <a:off x="3028270" y="2473178"/>
              <a:ext cx="4728049" cy="554340"/>
            </a:xfrm>
            <a:prstGeom prst="roundRect">
              <a:avLst/>
            </a:prstGeom>
            <a:solidFill>
              <a:schemeClr val="accent1"/>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Consolas"/>
                  <a:cs typeface="Consolas"/>
                </a:rPr>
                <a:t>Controller</a:t>
              </a:r>
              <a:endParaRPr lang="en-US" sz="2600" dirty="0">
                <a:solidFill>
                  <a:srgbClr val="FFFFFF"/>
                </a:solidFill>
                <a:latin typeface="Consolas"/>
                <a:cs typeface="Consolas"/>
              </a:endParaRPr>
            </a:p>
          </p:txBody>
        </p:sp>
        <p:sp>
          <p:nvSpPr>
            <p:cNvPr id="23" name="TextBox 22"/>
            <p:cNvSpPr txBox="1"/>
            <p:nvPr/>
          </p:nvSpPr>
          <p:spPr>
            <a:xfrm>
              <a:off x="922670" y="4817286"/>
              <a:ext cx="1731818" cy="419693"/>
            </a:xfrm>
            <a:prstGeom prst="rect">
              <a:avLst/>
            </a:prstGeom>
            <a:noFill/>
          </p:spPr>
          <p:txBody>
            <a:bodyPr wrap="square" rtlCol="0">
              <a:spAutoFit/>
            </a:bodyPr>
            <a:lstStyle/>
            <a:p>
              <a:r>
                <a:rPr lang="en-US" sz="2400" dirty="0" smtClean="0">
                  <a:latin typeface="Consolas"/>
                  <a:cs typeface="Consolas"/>
                </a:rPr>
                <a:t>Switches</a:t>
              </a:r>
            </a:p>
          </p:txBody>
        </p:sp>
        <p:sp>
          <p:nvSpPr>
            <p:cNvPr id="24" name="TextBox 23"/>
            <p:cNvSpPr txBox="1"/>
            <p:nvPr/>
          </p:nvSpPr>
          <p:spPr>
            <a:xfrm>
              <a:off x="841853" y="1436612"/>
              <a:ext cx="2356557" cy="419693"/>
            </a:xfrm>
            <a:prstGeom prst="rect">
              <a:avLst/>
            </a:prstGeom>
            <a:noFill/>
          </p:spPr>
          <p:txBody>
            <a:bodyPr wrap="square" rtlCol="0">
              <a:spAutoFit/>
            </a:bodyPr>
            <a:lstStyle/>
            <a:p>
              <a:r>
                <a:rPr lang="en-US" sz="2400" dirty="0" smtClean="0">
                  <a:latin typeface="Consolas"/>
                  <a:cs typeface="Consolas"/>
                </a:rPr>
                <a:t>App</a:t>
              </a:r>
            </a:p>
          </p:txBody>
        </p:sp>
        <p:sp>
          <p:nvSpPr>
            <p:cNvPr id="25" name="TextBox 24"/>
            <p:cNvSpPr txBox="1"/>
            <p:nvPr/>
          </p:nvSpPr>
          <p:spPr>
            <a:xfrm>
              <a:off x="841853" y="2774646"/>
              <a:ext cx="3005378" cy="419693"/>
            </a:xfrm>
            <a:prstGeom prst="rect">
              <a:avLst/>
            </a:prstGeom>
            <a:noFill/>
          </p:spPr>
          <p:txBody>
            <a:bodyPr wrap="square" rtlCol="0">
              <a:spAutoFit/>
            </a:bodyPr>
            <a:lstStyle/>
            <a:p>
              <a:r>
                <a:rPr lang="en-US" sz="2400" dirty="0" smtClean="0">
                  <a:latin typeface="Consolas"/>
                  <a:cs typeface="Consolas"/>
                </a:rPr>
                <a:t>Runtime</a:t>
              </a:r>
            </a:p>
          </p:txBody>
        </p:sp>
      </p:grpSp>
      <p:sp>
        <p:nvSpPr>
          <p:cNvPr id="27" name="Rectangle 1"/>
          <p:cNvSpPr txBox="1">
            <a:spLocks noChangeArrowheads="1"/>
          </p:cNvSpPr>
          <p:nvPr/>
        </p:nvSpPr>
        <p:spPr>
          <a:xfrm>
            <a:off x="43794" y="-76200"/>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tx2"/>
                </a:solidFill>
              </a:rPr>
              <a:t>SDN Stack</a:t>
            </a:r>
          </a:p>
        </p:txBody>
      </p:sp>
      <p:sp>
        <p:nvSpPr>
          <p:cNvPr id="28" name="TextBox 27"/>
          <p:cNvSpPr txBox="1"/>
          <p:nvPr/>
        </p:nvSpPr>
        <p:spPr>
          <a:xfrm>
            <a:off x="2808114" y="3206819"/>
            <a:ext cx="4693920" cy="369332"/>
          </a:xfrm>
          <a:prstGeom prst="rect">
            <a:avLst/>
          </a:prstGeom>
          <a:noFill/>
        </p:spPr>
        <p:txBody>
          <a:bodyPr wrap="square" rtlCol="0">
            <a:spAutoFit/>
          </a:bodyPr>
          <a:lstStyle/>
          <a:p>
            <a:r>
              <a:rPr lang="en-US" dirty="0" smtClean="0">
                <a:latin typeface="Consolas"/>
                <a:cs typeface="Consolas"/>
              </a:rPr>
              <a:t>Control Flow, Data Structures, etc. </a:t>
            </a:r>
          </a:p>
        </p:txBody>
      </p:sp>
      <p:sp>
        <p:nvSpPr>
          <p:cNvPr id="26" name="Rounded Rectangle 25"/>
          <p:cNvSpPr/>
          <p:nvPr/>
        </p:nvSpPr>
        <p:spPr>
          <a:xfrm>
            <a:off x="2616946" y="1481067"/>
            <a:ext cx="5200856" cy="609777"/>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2600" dirty="0" smtClean="0">
                <a:solidFill>
                  <a:srgbClr val="FFFFFF"/>
                </a:solidFill>
                <a:latin typeface="Consolas"/>
                <a:cs typeface="Consolas"/>
              </a:rPr>
              <a:t>Applications</a:t>
            </a:r>
            <a:endParaRPr lang="en-US" sz="2600" dirty="0">
              <a:solidFill>
                <a:srgbClr val="FFFFFF"/>
              </a:solidFill>
              <a:latin typeface="Consolas"/>
              <a:cs typeface="Consolas"/>
            </a:endParaRPr>
          </a:p>
        </p:txBody>
      </p:sp>
      <p:sp>
        <p:nvSpPr>
          <p:cNvPr id="32" name="Content Placeholder 2"/>
          <p:cNvSpPr txBox="1">
            <a:spLocks/>
          </p:cNvSpPr>
          <p:nvPr/>
        </p:nvSpPr>
        <p:spPr>
          <a:xfrm>
            <a:off x="228600" y="762000"/>
            <a:ext cx="8686800" cy="914400"/>
          </a:xfrm>
          <a:prstGeom prst="rect">
            <a:avLst/>
          </a:prstGeom>
        </p:spPr>
        <p:txBody>
          <a:bodyPr vert="horz" lIns="91429" tIns="45715" rIns="91429" bIns="45715" rtlCol="0">
            <a:normAutofit/>
          </a:bodyPr>
          <a:lstStyle>
            <a:lvl1pPr marL="0" indent="0" algn="ctr" defTabSz="914296"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49" indent="0" algn="ctr" defTabSz="914296"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296" indent="0" algn="ctr" defTabSz="914296"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444" indent="0" algn="ctr" defTabSz="91429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592" indent="0" algn="ctr" defTabSz="91429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740" indent="0" algn="ctr" defTabSz="91429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888" indent="0" algn="ctr" defTabSz="91429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036" indent="0" algn="ctr" defTabSz="91429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183" indent="0" algn="ctr" defTabSz="91429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rgbClr val="000000"/>
                </a:solidFill>
              </a:rPr>
              <a:t>Where do middleboxes </a:t>
            </a:r>
            <a:r>
              <a:rPr lang="en-US" i="1" dirty="0" smtClean="0">
                <a:solidFill>
                  <a:srgbClr val="000000"/>
                </a:solidFill>
              </a:rPr>
              <a:t>logically</a:t>
            </a:r>
            <a:r>
              <a:rPr lang="en-US" dirty="0" smtClean="0">
                <a:solidFill>
                  <a:srgbClr val="000000"/>
                </a:solidFill>
              </a:rPr>
              <a:t> fit in?</a:t>
            </a:r>
          </a:p>
        </p:txBody>
      </p:sp>
      <p:pic>
        <p:nvPicPr>
          <p:cNvPr id="33" name="Picture 57" descr="icon_color"/>
          <p:cNvPicPr>
            <a:picLocks noChangeAspect="1" noChangeArrowheads="1"/>
          </p:cNvPicPr>
          <p:nvPr/>
        </p:nvPicPr>
        <p:blipFill>
          <a:blip r:embed="rId3" cstate="print"/>
          <a:srcRect/>
          <a:stretch>
            <a:fillRect/>
          </a:stretch>
        </p:blipFill>
        <p:spPr bwMode="auto">
          <a:xfrm>
            <a:off x="3657600" y="5181600"/>
            <a:ext cx="437542" cy="500821"/>
          </a:xfrm>
          <a:prstGeom prst="rect">
            <a:avLst/>
          </a:prstGeom>
          <a:noFill/>
        </p:spPr>
      </p:pic>
      <p:pic>
        <p:nvPicPr>
          <p:cNvPr id="35" name="Picture 26"/>
          <p:cNvPicPr>
            <a:picLocks noChangeAspect="1" noChangeArrowheads="1"/>
          </p:cNvPicPr>
          <p:nvPr/>
        </p:nvPicPr>
        <p:blipFill>
          <a:blip r:embed="rId4" cstate="print"/>
          <a:srcRect/>
          <a:stretch>
            <a:fillRect/>
          </a:stretch>
        </p:blipFill>
        <p:spPr bwMode="auto">
          <a:xfrm>
            <a:off x="4876800" y="5309356"/>
            <a:ext cx="523418" cy="329457"/>
          </a:xfrm>
          <a:prstGeom prst="rect">
            <a:avLst/>
          </a:prstGeom>
          <a:noFill/>
          <a:ln w="9525">
            <a:noFill/>
            <a:miter lim="800000"/>
            <a:headEnd/>
            <a:tailEnd/>
          </a:ln>
          <a:effectLst/>
        </p:spPr>
      </p:pic>
      <p:pic>
        <p:nvPicPr>
          <p:cNvPr id="36" name="Picture 11" descr="IOSfirewall"/>
          <p:cNvPicPr>
            <a:picLocks noChangeAspect="1" noChangeArrowheads="1"/>
          </p:cNvPicPr>
          <p:nvPr/>
        </p:nvPicPr>
        <p:blipFill>
          <a:blip r:embed="rId5" cstate="print"/>
          <a:srcRect/>
          <a:stretch>
            <a:fillRect/>
          </a:stretch>
        </p:blipFill>
        <p:spPr bwMode="auto">
          <a:xfrm>
            <a:off x="6228570" y="5105411"/>
            <a:ext cx="324630" cy="602783"/>
          </a:xfrm>
          <a:prstGeom prst="rect">
            <a:avLst/>
          </a:prstGeom>
          <a:noFill/>
        </p:spPr>
      </p:pic>
    </p:spTree>
    <p:extLst>
      <p:ext uri="{BB962C8B-B14F-4D97-AF65-F5344CB8AC3E}">
        <p14:creationId xmlns:p14="http://schemas.microsoft.com/office/powerpoint/2010/main" val="255343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2800" b="0">
                <a:solidFill>
                  <a:srgbClr val="000000"/>
                </a:solidFill>
              </a:rPr>
              <a:t>Hardware Middleboxes - Drawbacks</a:t>
            </a:r>
          </a:p>
        </p:txBody>
      </p:sp>
      <p:sp>
        <p:nvSpPr>
          <p:cNvPr id="53250" name="Text Box 2"/>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6388" indent="-3032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1pPr>
            <a:lvl2pPr marL="706438" indent="-24606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2pPr>
            <a:lvl3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3pPr>
            <a:lvl4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4pPr>
            <a:lvl5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9pPr>
          </a:lstStyle>
          <a:p>
            <a:pPr>
              <a:spcBef>
                <a:spcPts val="550"/>
              </a:spcBef>
              <a:buClrTx/>
              <a:buFontTx/>
              <a:buNone/>
            </a:pPr>
            <a:endParaRPr lang="en-US" sz="2200" b="0">
              <a:solidFill>
                <a:srgbClr val="000000"/>
              </a:solidFill>
              <a:latin typeface="Helvetica Neue" charset="0"/>
            </a:endParaRPr>
          </a:p>
          <a:p>
            <a:pPr marL="303213" indent="-300038">
              <a:spcBef>
                <a:spcPts val="550"/>
              </a:spcBef>
              <a:buClr>
                <a:srgbClr val="00B4A0"/>
              </a:buClr>
              <a:buFont typeface="Arial" charset="0"/>
              <a:buChar char="▐"/>
            </a:pPr>
            <a:r>
              <a:rPr lang="en-US" sz="2200">
                <a:solidFill>
                  <a:srgbClr val="000000"/>
                </a:solidFill>
                <a:latin typeface="Helvetica Neue" charset="0"/>
              </a:rPr>
              <a:t>Expensive equipment/power costs</a:t>
            </a:r>
          </a:p>
          <a:p>
            <a:pPr lvl="1">
              <a:spcBef>
                <a:spcPts val="500"/>
              </a:spcBef>
              <a:buClrTx/>
              <a:buFontTx/>
              <a:buNone/>
            </a:pPr>
            <a:endParaRPr lang="en-US" sz="2000">
              <a:solidFill>
                <a:srgbClr val="000000"/>
              </a:solidFill>
              <a:latin typeface="Helvetica Neue" charset="0"/>
            </a:endParaRPr>
          </a:p>
          <a:p>
            <a:pPr lvl="1">
              <a:spcBef>
                <a:spcPts val="500"/>
              </a:spcBef>
              <a:buClrTx/>
              <a:buFontTx/>
              <a:buNone/>
            </a:pPr>
            <a:endParaRPr lang="en-US" sz="2000">
              <a:solidFill>
                <a:srgbClr val="000000"/>
              </a:solidFill>
              <a:latin typeface="Helvetica Neue" charset="0"/>
            </a:endParaRPr>
          </a:p>
          <a:p>
            <a:pPr marL="303213" indent="-300038">
              <a:spcBef>
                <a:spcPts val="550"/>
              </a:spcBef>
              <a:buClr>
                <a:srgbClr val="00B4A0"/>
              </a:buClr>
              <a:buFont typeface="Arial" charset="0"/>
              <a:buChar char="▐"/>
            </a:pPr>
            <a:r>
              <a:rPr lang="en-US" sz="2200">
                <a:solidFill>
                  <a:srgbClr val="000000"/>
                </a:solidFill>
                <a:latin typeface="Helvetica Neue" charset="0"/>
              </a:rPr>
              <a:t>Difficult to add new features (vendor lock-in)</a:t>
            </a:r>
          </a:p>
          <a:p>
            <a:pPr>
              <a:spcBef>
                <a:spcPts val="500"/>
              </a:spcBef>
              <a:buClrTx/>
              <a:buFontTx/>
              <a:buNone/>
            </a:pPr>
            <a:endParaRPr lang="en-US" sz="2000">
              <a:solidFill>
                <a:srgbClr val="000000"/>
              </a:solidFill>
              <a:latin typeface="Helvetica Neue" charset="0"/>
            </a:endParaRPr>
          </a:p>
          <a:p>
            <a:pPr>
              <a:spcBef>
                <a:spcPts val="500"/>
              </a:spcBef>
              <a:buClrTx/>
              <a:buFontTx/>
              <a:buNone/>
            </a:pPr>
            <a:endParaRPr lang="en-US" sz="2200">
              <a:solidFill>
                <a:srgbClr val="000000"/>
              </a:solidFill>
              <a:latin typeface="Helvetica Neue" charset="0"/>
            </a:endParaRPr>
          </a:p>
          <a:p>
            <a:pPr marL="303213" indent="-300038">
              <a:spcBef>
                <a:spcPts val="550"/>
              </a:spcBef>
              <a:buClr>
                <a:srgbClr val="00B4A0"/>
              </a:buClr>
              <a:buFont typeface="Arial" charset="0"/>
              <a:buChar char="▐"/>
            </a:pPr>
            <a:r>
              <a:rPr lang="en-US" sz="2200">
                <a:solidFill>
                  <a:srgbClr val="000000"/>
                </a:solidFill>
                <a:latin typeface="Helvetica Neue" charset="0"/>
              </a:rPr>
              <a:t>Difficult to manage</a:t>
            </a:r>
          </a:p>
          <a:p>
            <a:pPr>
              <a:spcBef>
                <a:spcPts val="550"/>
              </a:spcBef>
              <a:buClrTx/>
              <a:buFontTx/>
              <a:buNone/>
            </a:pPr>
            <a:endParaRPr lang="en-US" sz="2200">
              <a:solidFill>
                <a:srgbClr val="000000"/>
              </a:solidFill>
              <a:latin typeface="Helvetica Neue" charset="0"/>
            </a:endParaRPr>
          </a:p>
          <a:p>
            <a:pPr>
              <a:spcBef>
                <a:spcPts val="550"/>
              </a:spcBef>
              <a:buClrTx/>
              <a:buFontTx/>
              <a:buNone/>
            </a:pPr>
            <a:endParaRPr lang="en-US" sz="2200">
              <a:solidFill>
                <a:srgbClr val="000000"/>
              </a:solidFill>
              <a:latin typeface="Helvetica Neue" charset="0"/>
            </a:endParaRPr>
          </a:p>
          <a:p>
            <a:pPr marL="303213" indent="-300038">
              <a:spcBef>
                <a:spcPts val="550"/>
              </a:spcBef>
              <a:buClr>
                <a:srgbClr val="00B4A0"/>
              </a:buClr>
              <a:buFont typeface="Arial" charset="0"/>
              <a:buChar char="▐"/>
            </a:pPr>
            <a:r>
              <a:rPr lang="en-US" sz="2200">
                <a:solidFill>
                  <a:srgbClr val="000000"/>
                </a:solidFill>
                <a:latin typeface="Helvetica Neue" charset="0"/>
              </a:rPr>
              <a:t>Cannot be scaled on demand (peak planning)</a:t>
            </a:r>
          </a:p>
        </p:txBody>
      </p:sp>
      <p:sp>
        <p:nvSpPr>
          <p:cNvPr id="53251" name="Text Box 3"/>
          <p:cNvSpPr txBox="1">
            <a:spLocks noChangeArrowheads="1"/>
          </p:cNvSpPr>
          <p:nvPr/>
        </p:nvSpPr>
        <p:spPr bwMode="auto">
          <a:xfrm>
            <a:off x="304800" y="6524625"/>
            <a:ext cx="8112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000" b="0">
                <a:solidFill>
                  <a:srgbClr val="000000"/>
                </a:solidFill>
              </a:rPr>
              <a:t>Page </a:t>
            </a:r>
            <a:fld id="{473FCF94-C3A7-C749-BA50-C62C474DEE26}" type="slidenum">
              <a:rPr lang="en-US" sz="1000" b="0">
                <a:solidFill>
                  <a:srgbClr val="000000"/>
                </a:solidFill>
              </a:rPr>
              <a:pPr>
                <a:buClrTx/>
                <a:buFontTx/>
                <a:buNone/>
              </a:pPr>
              <a:t>23</a:t>
            </a:fld>
            <a:endParaRPr lang="en-US" sz="1000" b="0">
              <a:solidFill>
                <a:srgbClr val="000000"/>
              </a:solidFill>
            </a:endParaRPr>
          </a:p>
        </p:txBody>
      </p:sp>
      <p:sp>
        <p:nvSpPr>
          <p:cNvPr id="2" name="Date Placeholder 1"/>
          <p:cNvSpPr>
            <a:spLocks noGrp="1"/>
          </p:cNvSpPr>
          <p:nvPr>
            <p:ph type="dt" sz="half" idx="10"/>
          </p:nvPr>
        </p:nvSpPr>
        <p:spPr/>
        <p:txBody>
          <a:bodyPr/>
          <a:lstStyle/>
          <a:p>
            <a:r>
              <a:rPr lang="en-US" smtClean="0"/>
              <a:t>11/24/14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23</a:t>
            </a:fld>
            <a:endParaRPr lang="en-US"/>
          </a:p>
        </p:txBody>
      </p:sp>
    </p:spTree>
    <p:extLst>
      <p:ext uri="{BB962C8B-B14F-4D97-AF65-F5344CB8AC3E}">
        <p14:creationId xmlns:p14="http://schemas.microsoft.com/office/powerpoint/2010/main" val="399697105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32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r>
              <a:rPr lang="en-US" dirty="0" smtClean="0"/>
              <a:t>Review of SDN </a:t>
            </a:r>
            <a:r>
              <a:rPr lang="en-US" dirty="0" smtClean="0"/>
              <a:t>Wireless Networks</a:t>
            </a:r>
            <a:endParaRPr lang="en-US" dirty="0" smtClean="0"/>
          </a:p>
          <a:p>
            <a:r>
              <a:rPr lang="en-US" dirty="0" smtClean="0"/>
              <a:t>SDN </a:t>
            </a:r>
            <a:r>
              <a:rPr lang="en-US" dirty="0" err="1" smtClean="0"/>
              <a:t>Middleboxes</a:t>
            </a:r>
            <a:r>
              <a:rPr lang="en-US" dirty="0" smtClean="0"/>
              <a:t> and NFV</a:t>
            </a:r>
          </a:p>
          <a:p>
            <a:pPr lvl="1"/>
            <a:r>
              <a:rPr lang="en-US" dirty="0" err="1" smtClean="0"/>
              <a:t>Middlebox</a:t>
            </a:r>
            <a:r>
              <a:rPr lang="en-US" dirty="0" smtClean="0">
                <a:solidFill>
                  <a:srgbClr val="FF0000"/>
                </a:solidFill>
              </a:rPr>
              <a:t>  </a:t>
            </a:r>
            <a:r>
              <a:rPr lang="en-US" dirty="0" smtClean="0">
                <a:solidFill>
                  <a:srgbClr val="000000"/>
                </a:solidFill>
              </a:rPr>
              <a:t> </a:t>
            </a:r>
            <a:endParaRPr lang="en-US" dirty="0">
              <a:solidFill>
                <a:srgbClr val="000000"/>
              </a:solidFill>
            </a:endParaRPr>
          </a:p>
          <a:p>
            <a:pPr lvl="1"/>
            <a:r>
              <a:rPr lang="en-US" dirty="0" smtClean="0">
                <a:solidFill>
                  <a:srgbClr val="FF0000"/>
                </a:solidFill>
              </a:rPr>
              <a:t>NFV (</a:t>
            </a:r>
            <a:r>
              <a:rPr lang="en-US" dirty="0" err="1" smtClean="0">
                <a:solidFill>
                  <a:srgbClr val="FF0000"/>
                </a:solidFill>
              </a:rPr>
              <a:t>Middlebox</a:t>
            </a:r>
            <a:r>
              <a:rPr lang="en-US" dirty="0" smtClean="0">
                <a:solidFill>
                  <a:srgbClr val="FF0000"/>
                </a:solidFill>
              </a:rPr>
              <a:t> Virtualization)</a:t>
            </a:r>
          </a:p>
          <a:p>
            <a:pPr lvl="1"/>
            <a:r>
              <a:rPr lang="en-US" dirty="0" smtClean="0">
                <a:solidFill>
                  <a:srgbClr val="000000"/>
                </a:solidFill>
              </a:rPr>
              <a:t>NFV Use Cases</a:t>
            </a:r>
          </a:p>
          <a:p>
            <a:pPr lvl="1"/>
            <a:r>
              <a:rPr lang="en-US" dirty="0">
                <a:solidFill>
                  <a:srgbClr val="000000"/>
                </a:solidFill>
              </a:rPr>
              <a:t>NFV </a:t>
            </a:r>
            <a:r>
              <a:rPr lang="en-US" dirty="0" smtClean="0">
                <a:solidFill>
                  <a:srgbClr val="000000"/>
                </a:solidFill>
              </a:rPr>
              <a:t>Architecture, Proof-of-Concept Implementation, Monitoring and DPDK</a:t>
            </a:r>
            <a:endParaRPr lang="en-US" dirty="0" smtClean="0">
              <a:solidFill>
                <a:srgbClr val="000000"/>
              </a:solidFill>
            </a:endParaRPr>
          </a:p>
          <a:p>
            <a:pPr lvl="1"/>
            <a:r>
              <a:rPr lang="en-US" dirty="0" smtClean="0">
                <a:solidFill>
                  <a:srgbClr val="000000"/>
                </a:solidFill>
              </a:rPr>
              <a:t>Virtualization Optimization: </a:t>
            </a:r>
            <a:r>
              <a:rPr lang="en-US" dirty="0" err="1" smtClean="0">
                <a:solidFill>
                  <a:srgbClr val="000000"/>
                </a:solidFill>
              </a:rPr>
              <a:t>ClickOS</a:t>
            </a:r>
            <a:endParaRPr lang="en-US" dirty="0" smtClean="0">
              <a:solidFill>
                <a:srgbClr val="000000"/>
              </a:solidFill>
            </a:endParaRPr>
          </a:p>
          <a:p>
            <a:pPr lvl="1"/>
            <a:r>
              <a:rPr lang="en-US" dirty="0">
                <a:solidFill>
                  <a:srgbClr val="000000"/>
                </a:solidFill>
              </a:rPr>
              <a:t>Enforcing Network-Wide Policy: </a:t>
            </a:r>
            <a:r>
              <a:rPr lang="en-US" dirty="0" err="1">
                <a:solidFill>
                  <a:srgbClr val="000000"/>
                </a:solidFill>
              </a:rPr>
              <a:t>FlowTags</a:t>
            </a:r>
            <a:endParaRPr lang="en-US" dirty="0"/>
          </a:p>
          <a:p>
            <a:pPr lvl="1"/>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24</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838821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Middlebox</a:t>
            </a:r>
            <a:r>
              <a:rPr lang="en-US" dirty="0" smtClean="0"/>
              <a:t> Virtualization</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t> </a:t>
            </a:r>
            <a:r>
              <a:rPr lang="en-US" dirty="0"/>
              <a:t>V</a:t>
            </a:r>
            <a:r>
              <a:rPr lang="en-US" dirty="0" smtClean="0"/>
              <a:t>irtual network function (VNF):</a:t>
            </a:r>
          </a:p>
          <a:p>
            <a:pPr lvl="1"/>
            <a:r>
              <a:rPr lang="en-US" dirty="0" smtClean="0"/>
              <a:t>software implementation of a network function capable of running over NFV infrastructure</a:t>
            </a:r>
            <a:endParaRPr lang="en-US" sz="2800" dirty="0" smtClean="0"/>
          </a:p>
          <a:p>
            <a:r>
              <a:rPr lang="en-US" sz="2800" dirty="0" smtClean="0"/>
              <a:t>Advantage of NFV</a:t>
            </a:r>
            <a:endParaRPr lang="en-US" sz="2800" dirty="0"/>
          </a:p>
          <a:p>
            <a:pPr lvl="1">
              <a:spcBef>
                <a:spcPts val="0"/>
              </a:spcBef>
            </a:pPr>
            <a:r>
              <a:rPr lang="en-US" sz="2400" dirty="0"/>
              <a:t>use standard COTS hardware (e.g., high volume servers, storage)</a:t>
            </a:r>
          </a:p>
          <a:p>
            <a:pPr lvl="2">
              <a:spcBef>
                <a:spcPts val="0"/>
              </a:spcBef>
            </a:pPr>
            <a:r>
              <a:rPr lang="en-US" sz="1800" dirty="0"/>
              <a:t>reduces CAPEX and OPEX</a:t>
            </a:r>
          </a:p>
          <a:p>
            <a:pPr lvl="1">
              <a:spcBef>
                <a:spcPts val="0"/>
              </a:spcBef>
            </a:pPr>
            <a:r>
              <a:rPr lang="en-US" sz="2400" dirty="0"/>
              <a:t>fully implement functionality in software</a:t>
            </a:r>
          </a:p>
          <a:p>
            <a:pPr lvl="2">
              <a:spcBef>
                <a:spcPts val="0"/>
              </a:spcBef>
            </a:pPr>
            <a:r>
              <a:rPr lang="en-US" sz="1800" dirty="0"/>
              <a:t>reducing development and deployment cycle times, opening up the R&amp;D market</a:t>
            </a:r>
          </a:p>
          <a:p>
            <a:pPr lvl="1">
              <a:spcBef>
                <a:spcPts val="0"/>
              </a:spcBef>
            </a:pPr>
            <a:r>
              <a:rPr lang="en-US" sz="2400" dirty="0"/>
              <a:t>consolidate equipment types </a:t>
            </a:r>
          </a:p>
          <a:p>
            <a:pPr lvl="2">
              <a:spcBef>
                <a:spcPts val="0"/>
              </a:spcBef>
            </a:pPr>
            <a:r>
              <a:rPr lang="en-US" sz="1800" dirty="0"/>
              <a:t>reducing power consumption</a:t>
            </a:r>
          </a:p>
          <a:p>
            <a:pPr lvl="1">
              <a:spcBef>
                <a:spcPts val="0"/>
              </a:spcBef>
            </a:pPr>
            <a:r>
              <a:rPr lang="en-US" sz="2400" dirty="0"/>
              <a:t>optionally concentrate network functions in datacenters</a:t>
            </a:r>
          </a:p>
          <a:p>
            <a:pPr lvl="2">
              <a:spcBef>
                <a:spcPts val="0"/>
              </a:spcBef>
            </a:pPr>
            <a:r>
              <a:rPr lang="en-US" sz="1800" dirty="0"/>
              <a:t>obtaining further economies of scale and enabling rapid scale-up and scale-</a:t>
            </a:r>
            <a:r>
              <a:rPr lang="en-US" sz="1800" dirty="0" smtClean="0"/>
              <a:t>down</a:t>
            </a:r>
            <a:endParaRPr lang="en-US" dirty="0" smtClean="0"/>
          </a:p>
        </p:txBody>
      </p:sp>
      <p:sp>
        <p:nvSpPr>
          <p:cNvPr id="6" name="Slide Number Placeholder 5"/>
          <p:cNvSpPr>
            <a:spLocks noGrp="1"/>
          </p:cNvSpPr>
          <p:nvPr>
            <p:ph type="sldNum" sz="quarter" idx="12"/>
          </p:nvPr>
        </p:nvSpPr>
        <p:spPr/>
        <p:txBody>
          <a:bodyPr/>
          <a:lstStyle/>
          <a:p>
            <a:fld id="{20342B77-D34C-443A-9BA4-2E8748A6D936}" type="slidenum">
              <a:rPr lang="en-US" smtClean="0"/>
              <a:pPr/>
              <a:t>25</a:t>
            </a:fld>
            <a:endParaRPr lang="en-US"/>
          </a:p>
        </p:txBody>
      </p:sp>
      <p:sp>
        <p:nvSpPr>
          <p:cNvPr id="7" name="Date Placeholder 6"/>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2449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18" y="152403"/>
            <a:ext cx="7895323" cy="644740"/>
          </a:xfrm>
          <a:prstGeom prst="rect">
            <a:avLst/>
          </a:prstGeom>
        </p:spPr>
        <p:txBody>
          <a:bodyPr>
            <a:normAutofit fontScale="90000"/>
          </a:bodyPr>
          <a:lstStyle/>
          <a:p>
            <a:r>
              <a:rPr lang="en-US" dirty="0" smtClean="0"/>
              <a:t>Potential VNFs</a:t>
            </a:r>
            <a:endParaRPr lang="en-US" dirty="0"/>
          </a:p>
        </p:txBody>
      </p:sp>
      <p:sp>
        <p:nvSpPr>
          <p:cNvPr id="3" name="Text Placeholder 2"/>
          <p:cNvSpPr>
            <a:spLocks noGrp="1"/>
          </p:cNvSpPr>
          <p:nvPr>
            <p:ph type="body" sz="quarter" idx="4294967295"/>
          </p:nvPr>
        </p:nvSpPr>
        <p:spPr>
          <a:xfrm>
            <a:off x="304800" y="914400"/>
            <a:ext cx="8382000" cy="5486400"/>
          </a:xfrm>
        </p:spPr>
        <p:txBody>
          <a:bodyPr>
            <a:normAutofit fontScale="92500" lnSpcReduction="10000"/>
          </a:bodyPr>
          <a:lstStyle/>
          <a:p>
            <a:pPr>
              <a:spcBef>
                <a:spcPts val="1800"/>
              </a:spcBef>
              <a:buNone/>
            </a:pPr>
            <a:r>
              <a:rPr lang="en-US" sz="2800" dirty="0" smtClean="0"/>
              <a:t>Potential </a:t>
            </a:r>
            <a:r>
              <a:rPr lang="en-US" sz="2800" dirty="0" smtClean="0"/>
              <a:t>Virtual </a:t>
            </a:r>
            <a:r>
              <a:rPr lang="en-US" sz="2800" dirty="0"/>
              <a:t>Network Functions </a:t>
            </a:r>
            <a:r>
              <a:rPr lang="en-US" sz="2000" dirty="0"/>
              <a:t>(from NFV ISG whitepaper)</a:t>
            </a:r>
          </a:p>
          <a:p>
            <a:r>
              <a:rPr lang="en-US" sz="2400" dirty="0"/>
              <a:t>S</a:t>
            </a:r>
            <a:r>
              <a:rPr lang="en-US" sz="2400" dirty="0" smtClean="0"/>
              <a:t>witching </a:t>
            </a:r>
            <a:r>
              <a:rPr lang="en-US" sz="2400" dirty="0"/>
              <a:t>elements: </a:t>
            </a:r>
            <a:endParaRPr lang="en-US" sz="2400" dirty="0" smtClean="0"/>
          </a:p>
          <a:p>
            <a:pPr lvl="1"/>
            <a:r>
              <a:rPr lang="en-US" sz="1800" dirty="0" smtClean="0"/>
              <a:t>Ethernet </a:t>
            </a:r>
            <a:r>
              <a:rPr lang="en-US" sz="1800" dirty="0"/>
              <a:t>switch, Broadband Network Gateway, CG-NAT, router</a:t>
            </a:r>
          </a:p>
          <a:p>
            <a:r>
              <a:rPr lang="en-US" sz="2400" dirty="0"/>
              <a:t>M</a:t>
            </a:r>
            <a:r>
              <a:rPr lang="en-US" sz="2400" dirty="0" smtClean="0"/>
              <a:t>obile </a:t>
            </a:r>
            <a:r>
              <a:rPr lang="en-US" sz="2400" dirty="0"/>
              <a:t>network nodes: </a:t>
            </a:r>
            <a:endParaRPr lang="en-US" sz="2400" dirty="0" smtClean="0"/>
          </a:p>
          <a:p>
            <a:pPr lvl="1"/>
            <a:r>
              <a:rPr lang="en-US" sz="1800" dirty="0" smtClean="0"/>
              <a:t>HLR</a:t>
            </a:r>
            <a:r>
              <a:rPr lang="en-US" sz="1800" dirty="0"/>
              <a:t>/HSS, MME, SGSN, GGSN/PDN-GW, RNC, </a:t>
            </a:r>
            <a:r>
              <a:rPr lang="en-US" sz="1800" dirty="0" err="1"/>
              <a:t>NodeB</a:t>
            </a:r>
            <a:r>
              <a:rPr lang="en-US" sz="1800" dirty="0"/>
              <a:t>, </a:t>
            </a:r>
            <a:r>
              <a:rPr lang="en-US" sz="1800" dirty="0" err="1"/>
              <a:t>eNodeB</a:t>
            </a:r>
            <a:endParaRPr lang="en-US" sz="1800" dirty="0"/>
          </a:p>
          <a:p>
            <a:r>
              <a:rPr lang="en-US" sz="2400" dirty="0"/>
              <a:t>R</a:t>
            </a:r>
            <a:r>
              <a:rPr lang="en-US" sz="2400" dirty="0" smtClean="0"/>
              <a:t>esidential </a:t>
            </a:r>
            <a:r>
              <a:rPr lang="en-US" sz="2400" dirty="0"/>
              <a:t>nodes: </a:t>
            </a:r>
            <a:r>
              <a:rPr lang="en-US" sz="2000" dirty="0" smtClean="0"/>
              <a:t>home </a:t>
            </a:r>
            <a:r>
              <a:rPr lang="en-US" sz="2000" dirty="0"/>
              <a:t>router and set-top box functions</a:t>
            </a:r>
            <a:r>
              <a:rPr lang="en-US" sz="1800" dirty="0"/>
              <a:t> </a:t>
            </a:r>
          </a:p>
          <a:p>
            <a:r>
              <a:rPr lang="en-US" sz="2400" dirty="0" err="1"/>
              <a:t>T</a:t>
            </a:r>
            <a:r>
              <a:rPr lang="en-US" sz="2400" dirty="0" err="1" smtClean="0"/>
              <a:t>unnelling</a:t>
            </a:r>
            <a:r>
              <a:rPr lang="en-US" sz="2400" dirty="0" smtClean="0"/>
              <a:t> </a:t>
            </a:r>
            <a:r>
              <a:rPr lang="en-US" sz="2400" dirty="0"/>
              <a:t>gateway elements: </a:t>
            </a:r>
            <a:r>
              <a:rPr lang="en-US" sz="2000" dirty="0" smtClean="0"/>
              <a:t>IPSec</a:t>
            </a:r>
            <a:r>
              <a:rPr lang="en-US" sz="2000" dirty="0"/>
              <a:t>/SSL VPN gateways</a:t>
            </a:r>
          </a:p>
          <a:p>
            <a:r>
              <a:rPr lang="en-US" sz="2400" dirty="0"/>
              <a:t>T</a:t>
            </a:r>
            <a:r>
              <a:rPr lang="en-US" sz="2400" dirty="0" smtClean="0"/>
              <a:t>raffic </a:t>
            </a:r>
            <a:r>
              <a:rPr lang="en-US" sz="2400" dirty="0"/>
              <a:t>analysis: </a:t>
            </a:r>
            <a:r>
              <a:rPr lang="en-US" sz="2000" dirty="0" smtClean="0"/>
              <a:t>DPI</a:t>
            </a:r>
            <a:r>
              <a:rPr lang="en-US" sz="2000" dirty="0"/>
              <a:t>, </a:t>
            </a:r>
            <a:r>
              <a:rPr lang="en-US" sz="2000" dirty="0" err="1"/>
              <a:t>QoE</a:t>
            </a:r>
            <a:r>
              <a:rPr lang="en-US" sz="2000" dirty="0"/>
              <a:t> measurement</a:t>
            </a:r>
            <a:endParaRPr lang="en-US" sz="1800" dirty="0"/>
          </a:p>
          <a:p>
            <a:r>
              <a:rPr lang="en-US" sz="2400" dirty="0" err="1"/>
              <a:t>QoS</a:t>
            </a:r>
            <a:r>
              <a:rPr lang="en-US" sz="2400" dirty="0" smtClean="0"/>
              <a:t>:</a:t>
            </a:r>
            <a:r>
              <a:rPr lang="en-US" sz="1800" dirty="0" smtClean="0"/>
              <a:t> </a:t>
            </a:r>
            <a:r>
              <a:rPr lang="en-US" sz="2000" dirty="0"/>
              <a:t>service assurance, SLA monitoring, test and diagnostics</a:t>
            </a:r>
          </a:p>
          <a:p>
            <a:r>
              <a:rPr lang="en-US" sz="2400" dirty="0"/>
              <a:t>NGN </a:t>
            </a:r>
            <a:r>
              <a:rPr lang="en-US" sz="2400" dirty="0" smtClean="0"/>
              <a:t>signaling</a:t>
            </a:r>
            <a:r>
              <a:rPr lang="en-US" sz="2400" dirty="0"/>
              <a:t>: </a:t>
            </a:r>
            <a:r>
              <a:rPr lang="en-US" sz="2100" dirty="0"/>
              <a:t>SBCs, IMS</a:t>
            </a:r>
          </a:p>
          <a:p>
            <a:r>
              <a:rPr lang="en-US" sz="2400" dirty="0"/>
              <a:t>C</a:t>
            </a:r>
            <a:r>
              <a:rPr lang="en-US" sz="2400" dirty="0" smtClean="0"/>
              <a:t>onverged </a:t>
            </a:r>
            <a:r>
              <a:rPr lang="en-US" sz="2400" dirty="0"/>
              <a:t>and network-wide functions: </a:t>
            </a:r>
            <a:endParaRPr lang="en-US" sz="2400" dirty="0" smtClean="0"/>
          </a:p>
          <a:p>
            <a:pPr lvl="1"/>
            <a:r>
              <a:rPr lang="en-US" sz="1800" dirty="0" smtClean="0"/>
              <a:t>AAA </a:t>
            </a:r>
            <a:r>
              <a:rPr lang="en-US" sz="1800" dirty="0"/>
              <a:t>servers, policy control, charging platforms</a:t>
            </a:r>
          </a:p>
          <a:p>
            <a:r>
              <a:rPr lang="en-US" sz="2400" dirty="0"/>
              <a:t>A</a:t>
            </a:r>
            <a:r>
              <a:rPr lang="en-US" sz="2400" dirty="0" smtClean="0"/>
              <a:t>pplication</a:t>
            </a:r>
            <a:r>
              <a:rPr lang="en-US" sz="2400" dirty="0"/>
              <a:t>-level optimization: </a:t>
            </a:r>
            <a:endParaRPr lang="en-US" sz="2400" dirty="0" smtClean="0"/>
          </a:p>
          <a:p>
            <a:pPr marL="457148" lvl="1" indent="0">
              <a:buNone/>
            </a:pPr>
            <a:r>
              <a:rPr lang="en-US" sz="1800" dirty="0" smtClean="0"/>
              <a:t>CDN, cache server, load balancer, application accelerator</a:t>
            </a:r>
          </a:p>
          <a:p>
            <a:r>
              <a:rPr lang="en-US" sz="2400" dirty="0" smtClean="0"/>
              <a:t>S</a:t>
            </a:r>
            <a:r>
              <a:rPr lang="en-US" sz="2400" dirty="0" smtClean="0"/>
              <a:t>ecurity </a:t>
            </a:r>
            <a:r>
              <a:rPr lang="en-US" sz="2400" dirty="0"/>
              <a:t>functions: </a:t>
            </a:r>
            <a:r>
              <a:rPr lang="en-US" sz="2100" dirty="0" smtClean="0"/>
              <a:t>firewall</a:t>
            </a:r>
            <a:r>
              <a:rPr lang="en-US" sz="2100" dirty="0"/>
              <a:t>, virus scanner, IDS/IPS, spam protection</a:t>
            </a:r>
          </a:p>
          <a:p>
            <a:pPr>
              <a:spcBef>
                <a:spcPts val="0"/>
              </a:spcBef>
              <a:buNone/>
            </a:pPr>
            <a:endParaRPr lang="en-US" sz="1600" dirty="0"/>
          </a:p>
        </p:txBody>
      </p:sp>
      <p:sp>
        <p:nvSpPr>
          <p:cNvPr id="5" name="Slide Number Placeholder 4"/>
          <p:cNvSpPr>
            <a:spLocks noGrp="1"/>
          </p:cNvSpPr>
          <p:nvPr>
            <p:ph type="sldNum" sz="quarter" idx="4"/>
          </p:nvPr>
        </p:nvSpPr>
        <p:spPr/>
        <p:txBody>
          <a:bodyPr/>
          <a:lstStyle/>
          <a:p>
            <a:fld id="{20342B77-D34C-443A-9BA4-2E8748A6D936}" type="slidenum">
              <a:rPr lang="en-US" smtClean="0"/>
              <a:pPr/>
              <a:t>26</a:t>
            </a:fld>
            <a:endParaRPr lang="en-US"/>
          </a:p>
        </p:txBody>
      </p:sp>
      <p:sp>
        <p:nvSpPr>
          <p:cNvPr id="7" name="Date Placeholder 6"/>
          <p:cNvSpPr>
            <a:spLocks noGrp="1"/>
          </p:cNvSpPr>
          <p:nvPr>
            <p:ph type="dt" sz="half" idx="2"/>
          </p:nvPr>
        </p:nvSpPr>
        <p:spPr/>
        <p:txBody>
          <a:bodyPr/>
          <a:lstStyle/>
          <a:p>
            <a:r>
              <a:rPr lang="en-US" smtClean="0"/>
              <a:t>11/24/14</a:t>
            </a:r>
            <a:endParaRPr lang="en-US"/>
          </a:p>
        </p:txBody>
      </p:sp>
      <p:sp>
        <p:nvSpPr>
          <p:cNvPr id="8" name="Footer Placeholder 7"/>
          <p:cNvSpPr>
            <a:spLocks noGrp="1"/>
          </p:cNvSpPr>
          <p:nvPr>
            <p:ph type="ftr" sz="quarter" idx="3"/>
          </p:nvPr>
        </p:nvSpPr>
        <p:spPr/>
        <p:txBody>
          <a:bodyPr/>
          <a:lstStyle/>
          <a:p>
            <a:r>
              <a:rPr lang="en-US" smtClean="0"/>
              <a:t>Software Defined Networking (COMS 6998-10) </a:t>
            </a:r>
            <a:endParaRPr lang="en-US" dirty="0"/>
          </a:p>
        </p:txBody>
      </p:sp>
    </p:spTree>
    <p:extLst>
      <p:ext uri="{BB962C8B-B14F-4D97-AF65-F5344CB8AC3E}">
        <p14:creationId xmlns:p14="http://schemas.microsoft.com/office/powerpoint/2010/main" val="21629244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990600"/>
          </a:xfrm>
        </p:spPr>
        <p:txBody>
          <a:bodyPr/>
          <a:lstStyle/>
          <a:p>
            <a:r>
              <a:rPr lang="en-US" dirty="0"/>
              <a:t>Potential </a:t>
            </a:r>
            <a:r>
              <a:rPr lang="en-US" dirty="0" smtClean="0"/>
              <a:t>VNFs (Cont’d)</a:t>
            </a:r>
            <a:endParaRPr lang="sk-SK" dirty="0"/>
          </a:p>
        </p:txBody>
      </p:sp>
      <p:pic>
        <p:nvPicPr>
          <p:cNvPr id="4" name="Zástupný symbol obsahu 3" descr="ETSI vision NFV.png"/>
          <p:cNvPicPr>
            <a:picLocks noGrp="1" noChangeAspect="1"/>
          </p:cNvPicPr>
          <p:nvPr>
            <p:ph idx="1"/>
          </p:nvPr>
        </p:nvPicPr>
        <p:blipFill>
          <a:blip r:embed="rId2" cstate="print"/>
          <a:stretch>
            <a:fillRect/>
          </a:stretch>
        </p:blipFill>
        <p:spPr>
          <a:xfrm>
            <a:off x="533400" y="1371600"/>
            <a:ext cx="7992888" cy="4957751"/>
          </a:xfrm>
        </p:spPr>
      </p:pic>
      <p:sp>
        <p:nvSpPr>
          <p:cNvPr id="3" name="Date Placeholder 2"/>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3981014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r>
              <a:rPr lang="en-US" dirty="0" smtClean="0"/>
              <a:t>Review of SDN </a:t>
            </a:r>
            <a:r>
              <a:rPr lang="en-US" dirty="0" smtClean="0"/>
              <a:t>Wireless Networks</a:t>
            </a:r>
            <a:endParaRPr lang="en-US" dirty="0" smtClean="0"/>
          </a:p>
          <a:p>
            <a:r>
              <a:rPr lang="en-US" dirty="0" smtClean="0"/>
              <a:t>SDN </a:t>
            </a:r>
            <a:r>
              <a:rPr lang="en-US" dirty="0" err="1" smtClean="0"/>
              <a:t>Middleboxes</a:t>
            </a:r>
            <a:r>
              <a:rPr lang="en-US" dirty="0" smtClean="0"/>
              <a:t> and NFV</a:t>
            </a:r>
          </a:p>
          <a:p>
            <a:pPr lvl="1"/>
            <a:r>
              <a:rPr lang="en-US" dirty="0" err="1" smtClean="0"/>
              <a:t>Middlebox</a:t>
            </a:r>
            <a:r>
              <a:rPr lang="en-US" dirty="0" smtClean="0">
                <a:solidFill>
                  <a:srgbClr val="FF0000"/>
                </a:solidFill>
              </a:rPr>
              <a:t>  </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a:t>
            </a:r>
          </a:p>
          <a:p>
            <a:pPr lvl="1"/>
            <a:r>
              <a:rPr lang="en-US" dirty="0" smtClean="0">
                <a:solidFill>
                  <a:srgbClr val="FF0000"/>
                </a:solidFill>
              </a:rPr>
              <a:t>NFV Use Cases</a:t>
            </a:r>
          </a:p>
          <a:p>
            <a:pPr lvl="1"/>
            <a:r>
              <a:rPr lang="en-US" dirty="0">
                <a:solidFill>
                  <a:srgbClr val="FF0000"/>
                </a:solidFill>
              </a:rPr>
              <a:t>NFV </a:t>
            </a:r>
            <a:r>
              <a:rPr lang="en-US" dirty="0" smtClean="0">
                <a:solidFill>
                  <a:srgbClr val="FF0000"/>
                </a:solidFill>
              </a:rPr>
              <a:t>Architecture, Proof-of-Concept Implementation, Monitoring and DPDK</a:t>
            </a:r>
            <a:endParaRPr lang="en-US" dirty="0" smtClean="0">
              <a:solidFill>
                <a:srgbClr val="FF0000"/>
              </a:solidFill>
            </a:endParaRPr>
          </a:p>
          <a:p>
            <a:pPr lvl="1"/>
            <a:r>
              <a:rPr lang="en-US" dirty="0" smtClean="0">
                <a:solidFill>
                  <a:srgbClr val="000000"/>
                </a:solidFill>
              </a:rPr>
              <a:t>Virtualization Optimization: </a:t>
            </a:r>
            <a:r>
              <a:rPr lang="en-US" dirty="0" err="1" smtClean="0">
                <a:solidFill>
                  <a:srgbClr val="000000"/>
                </a:solidFill>
              </a:rPr>
              <a:t>ClickOS</a:t>
            </a:r>
            <a:endParaRPr lang="en-US" dirty="0" smtClean="0">
              <a:solidFill>
                <a:srgbClr val="000000"/>
              </a:solidFill>
            </a:endParaRPr>
          </a:p>
          <a:p>
            <a:pPr lvl="1"/>
            <a:r>
              <a:rPr lang="en-US" dirty="0">
                <a:solidFill>
                  <a:srgbClr val="000000"/>
                </a:solidFill>
              </a:rPr>
              <a:t>Enforcing Network-Wide Policy: </a:t>
            </a:r>
            <a:r>
              <a:rPr lang="en-US" dirty="0" err="1">
                <a:solidFill>
                  <a:srgbClr val="000000"/>
                </a:solidFill>
              </a:rPr>
              <a:t>FlowTags</a:t>
            </a:r>
            <a:endParaRPr lang="en-US" dirty="0"/>
          </a:p>
          <a:p>
            <a:pPr lvl="1"/>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28</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3310325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Use Cases</a:t>
            </a:r>
            <a:endParaRPr lang="en-US" dirty="0"/>
          </a:p>
        </p:txBody>
      </p:sp>
      <p:sp>
        <p:nvSpPr>
          <p:cNvPr id="3" name="Content Placeholder 2"/>
          <p:cNvSpPr>
            <a:spLocks noGrp="1"/>
          </p:cNvSpPr>
          <p:nvPr>
            <p:ph idx="1"/>
          </p:nvPr>
        </p:nvSpPr>
        <p:spPr>
          <a:xfrm>
            <a:off x="457200" y="1600205"/>
            <a:ext cx="8305800" cy="4525963"/>
          </a:xfrm>
        </p:spPr>
        <p:txBody>
          <a:bodyPr>
            <a:normAutofit lnSpcReduction="10000"/>
          </a:bodyPr>
          <a:lstStyle/>
          <a:p>
            <a:r>
              <a:rPr lang="en-US" dirty="0" smtClean="0"/>
              <a:t>NFV Infrastructure as a service</a:t>
            </a:r>
          </a:p>
          <a:p>
            <a:r>
              <a:rPr lang="en-US" dirty="0" smtClean="0"/>
              <a:t>VNF as a service</a:t>
            </a:r>
          </a:p>
          <a:p>
            <a:r>
              <a:rPr lang="en-US" dirty="0" smtClean="0"/>
              <a:t>Virtual network platform as a service</a:t>
            </a:r>
          </a:p>
          <a:p>
            <a:r>
              <a:rPr lang="en-US" dirty="0" smtClean="0"/>
              <a:t>Virtualization of mobile core networks and IMS</a:t>
            </a:r>
          </a:p>
          <a:p>
            <a:r>
              <a:rPr lang="en-US" dirty="0" smtClean="0"/>
              <a:t>Virtualization of mobile base station</a:t>
            </a:r>
          </a:p>
          <a:p>
            <a:r>
              <a:rPr lang="en-US" dirty="0" smtClean="0"/>
              <a:t>Virtualization of home environment</a:t>
            </a:r>
          </a:p>
          <a:p>
            <a:r>
              <a:rPr lang="en-US" dirty="0" smtClean="0"/>
              <a:t>Virtualization of CDN</a:t>
            </a:r>
          </a:p>
          <a:p>
            <a:r>
              <a:rPr lang="en-US" dirty="0" smtClean="0"/>
              <a:t>Fixed access network function virtualization</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
        <p:nvSpPr>
          <p:cNvPr id="7" name="Date Placeholder 6"/>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400786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43" y="308429"/>
            <a:ext cx="8229600" cy="965200"/>
          </a:xfrm>
        </p:spPr>
        <p:txBody>
          <a:bodyPr/>
          <a:lstStyle/>
          <a:p>
            <a:r>
              <a:rPr lang="en-US" sz="4400" dirty="0" smtClean="0">
                <a:latin typeface="Gill Sans Light"/>
                <a:cs typeface="Gill Sans Light"/>
              </a:rPr>
              <a:t>Mobile WANs Problems</a:t>
            </a:r>
            <a:endParaRPr lang="en-US" sz="4400" dirty="0">
              <a:latin typeface="Gill Sans Light"/>
              <a:cs typeface="Gill Sans Light"/>
            </a:endParaRPr>
          </a:p>
        </p:txBody>
      </p:sp>
      <p:sp>
        <p:nvSpPr>
          <p:cNvPr id="3" name="Content Placeholder 2"/>
          <p:cNvSpPr>
            <a:spLocks noGrp="1"/>
          </p:cNvSpPr>
          <p:nvPr>
            <p:ph idx="1"/>
          </p:nvPr>
        </p:nvSpPr>
        <p:spPr/>
        <p:txBody>
          <a:bodyPr>
            <a:normAutofit fontScale="92500"/>
          </a:bodyPr>
          <a:lstStyle/>
          <a:p>
            <a:r>
              <a:rPr lang="en-US" dirty="0" smtClean="0">
                <a:solidFill>
                  <a:srgbClr val="000000"/>
                </a:solidFill>
                <a:latin typeface="Gill Sans Light"/>
                <a:cs typeface="Gill Sans Light"/>
              </a:rPr>
              <a:t>Suboptimal routing in large carriers</a:t>
            </a:r>
          </a:p>
          <a:p>
            <a:pPr lvl="1"/>
            <a:r>
              <a:rPr lang="en-US" dirty="0">
                <a:solidFill>
                  <a:srgbClr val="000000"/>
                </a:solidFill>
                <a:latin typeface="Gill Sans Light"/>
                <a:cs typeface="Gill Sans Light"/>
              </a:rPr>
              <a:t>L</a:t>
            </a:r>
            <a:r>
              <a:rPr lang="en-US" dirty="0" smtClean="0">
                <a:solidFill>
                  <a:srgbClr val="000000"/>
                </a:solidFill>
                <a:latin typeface="Gill Sans Light"/>
                <a:cs typeface="Gill Sans Light"/>
              </a:rPr>
              <a:t>ack of sufficiently </a:t>
            </a:r>
            <a:r>
              <a:rPr lang="en-US" dirty="0">
                <a:solidFill>
                  <a:srgbClr val="000000"/>
                </a:solidFill>
                <a:latin typeface="Gill Sans Light"/>
                <a:cs typeface="Gill Sans Light"/>
              </a:rPr>
              <a:t>close PGW is a major cause of path </a:t>
            </a:r>
            <a:r>
              <a:rPr lang="en-US" dirty="0" smtClean="0">
                <a:solidFill>
                  <a:srgbClr val="000000"/>
                </a:solidFill>
                <a:latin typeface="Gill Sans Light"/>
                <a:cs typeface="Gill Sans Light"/>
              </a:rPr>
              <a:t>inflation </a:t>
            </a:r>
            <a:r>
              <a:rPr lang="en-US" sz="1100" dirty="0" smtClean="0">
                <a:solidFill>
                  <a:srgbClr val="000000"/>
                </a:solidFill>
                <a:latin typeface="Gill Sans Light"/>
                <a:cs typeface="Gill Sans Light"/>
              </a:rPr>
              <a:t>(Path Inflation, PAM’14)</a:t>
            </a:r>
            <a:endParaRPr lang="en-US" dirty="0" smtClean="0">
              <a:solidFill>
                <a:srgbClr val="000000"/>
              </a:solidFill>
              <a:latin typeface="Gill Sans Light"/>
              <a:cs typeface="Gill Sans Light"/>
            </a:endParaRPr>
          </a:p>
          <a:p>
            <a:r>
              <a:rPr lang="en-US" dirty="0">
                <a:solidFill>
                  <a:srgbClr val="000000"/>
                </a:solidFill>
                <a:latin typeface="Gill Sans Light"/>
                <a:cs typeface="Gill Sans Light"/>
              </a:rPr>
              <a:t>L</a:t>
            </a:r>
            <a:r>
              <a:rPr lang="en-US" dirty="0" smtClean="0">
                <a:solidFill>
                  <a:srgbClr val="000000"/>
                </a:solidFill>
                <a:latin typeface="Gill Sans Light"/>
                <a:cs typeface="Gill Sans Light"/>
              </a:rPr>
              <a:t>ack of support for seamless inter-region mobility</a:t>
            </a:r>
          </a:p>
          <a:p>
            <a:pPr lvl="1"/>
            <a:r>
              <a:rPr lang="en-US" dirty="0" smtClean="0">
                <a:solidFill>
                  <a:srgbClr val="000000"/>
                </a:solidFill>
                <a:latin typeface="Gill Sans Light"/>
                <a:cs typeface="Gill Sans Light"/>
              </a:rPr>
              <a:t>No inter-PGW mobility support </a:t>
            </a:r>
            <a:r>
              <a:rPr lang="en-US" sz="1200" dirty="0" smtClean="0">
                <a:solidFill>
                  <a:srgbClr val="000000"/>
                </a:solidFill>
                <a:latin typeface="Gill Sans Light"/>
                <a:cs typeface="Gill Sans Light"/>
              </a:rPr>
              <a:t>(DMM, </a:t>
            </a:r>
            <a:r>
              <a:rPr lang="en-US" sz="1200" dirty="0">
                <a:solidFill>
                  <a:srgbClr val="000000"/>
                </a:solidFill>
                <a:latin typeface="Gill Sans Light"/>
                <a:cs typeface="Gill Sans Light"/>
              </a:rPr>
              <a:t>Zuniga </a:t>
            </a:r>
            <a:r>
              <a:rPr lang="en-US" sz="1200" dirty="0" err="1" smtClean="0">
                <a:solidFill>
                  <a:srgbClr val="000000"/>
                </a:solidFill>
                <a:latin typeface="Gill Sans Light"/>
                <a:cs typeface="Gill Sans Light"/>
              </a:rPr>
              <a:t>et.al</a:t>
            </a:r>
            <a:r>
              <a:rPr lang="en-US" sz="1200" dirty="0">
                <a:solidFill>
                  <a:srgbClr val="000000"/>
                </a:solidFill>
                <a:latin typeface="Gill Sans Light"/>
                <a:cs typeface="Gill Sans Light"/>
              </a:rPr>
              <a:t>.</a:t>
            </a:r>
            <a:r>
              <a:rPr lang="en-US" sz="1200" dirty="0" smtClean="0">
                <a:solidFill>
                  <a:srgbClr val="000000"/>
                </a:solidFill>
                <a:latin typeface="Gill Sans Light"/>
                <a:cs typeface="Gill Sans Light"/>
              </a:rPr>
              <a:t>, 2013)</a:t>
            </a:r>
            <a:endParaRPr lang="en-US" dirty="0" smtClean="0">
              <a:solidFill>
                <a:srgbClr val="000000"/>
              </a:solidFill>
              <a:latin typeface="Gill Sans Light"/>
              <a:cs typeface="Gill Sans Light"/>
            </a:endParaRPr>
          </a:p>
          <a:p>
            <a:r>
              <a:rPr lang="en-US" dirty="0" smtClean="0">
                <a:solidFill>
                  <a:srgbClr val="000000"/>
                </a:solidFill>
                <a:latin typeface="Gill Sans Light"/>
                <a:cs typeface="Gill Sans Light"/>
              </a:rPr>
              <a:t>Scalability and reliability</a:t>
            </a:r>
          </a:p>
          <a:p>
            <a:pPr lvl="1"/>
            <a:r>
              <a:rPr lang="en-US" dirty="0" smtClean="0">
                <a:solidFill>
                  <a:srgbClr val="000000"/>
                </a:solidFill>
                <a:latin typeface="Gill Sans Light"/>
                <a:cs typeface="Gill Sans Light"/>
              </a:rPr>
              <a:t>Centralized policy enforcement</a:t>
            </a:r>
          </a:p>
          <a:p>
            <a:r>
              <a:rPr lang="en-US" dirty="0" smtClean="0">
                <a:solidFill>
                  <a:srgbClr val="000000"/>
                </a:solidFill>
                <a:latin typeface="Gill Sans Light"/>
                <a:cs typeface="Gill Sans Light"/>
              </a:rPr>
              <a:t> </a:t>
            </a:r>
            <a:r>
              <a:rPr lang="en-US" dirty="0">
                <a:solidFill>
                  <a:srgbClr val="000000"/>
                </a:solidFill>
                <a:latin typeface="Gill Sans Light"/>
                <a:cs typeface="Gill Sans Light"/>
              </a:rPr>
              <a:t>I</a:t>
            </a:r>
            <a:r>
              <a:rPr lang="en-US" dirty="0" smtClean="0">
                <a:solidFill>
                  <a:srgbClr val="000000"/>
                </a:solidFill>
                <a:latin typeface="Gill Sans Light"/>
                <a:cs typeface="Gill Sans Light"/>
              </a:rPr>
              <a:t>ll</a:t>
            </a:r>
            <a:r>
              <a:rPr lang="en-US" dirty="0">
                <a:solidFill>
                  <a:srgbClr val="000000"/>
                </a:solidFill>
                <a:latin typeface="Gill Sans Light"/>
                <a:cs typeface="Gill Sans Light"/>
              </a:rPr>
              <a:t>-suited to adapt to </a:t>
            </a:r>
            <a:r>
              <a:rPr lang="en-US" dirty="0" smtClean="0">
                <a:solidFill>
                  <a:srgbClr val="000000"/>
                </a:solidFill>
                <a:latin typeface="Gill Sans Light"/>
                <a:cs typeface="Gill Sans Light"/>
              </a:rPr>
              <a:t>new trends of mobile traffic</a:t>
            </a:r>
          </a:p>
          <a:p>
            <a:pPr lvl="1"/>
            <a:r>
              <a:rPr lang="en-US" dirty="0" smtClean="0">
                <a:solidFill>
                  <a:srgbClr val="000000"/>
                </a:solidFill>
                <a:latin typeface="Gill Sans Light"/>
                <a:cs typeface="Gill Sans Light"/>
              </a:rPr>
              <a:t>Signaling storm problem</a:t>
            </a:r>
          </a:p>
          <a:p>
            <a:pPr lvl="1"/>
            <a:endParaRPr lang="en-US" dirty="0">
              <a:latin typeface="Gill Sans Light"/>
              <a:cs typeface="Gill Sans Light"/>
            </a:endParaRPr>
          </a:p>
          <a:p>
            <a:endParaRPr lang="en-US" dirty="0">
              <a:latin typeface="Gill Sans Light"/>
              <a:cs typeface="Gill Sans Light"/>
            </a:endParaRPr>
          </a:p>
          <a:p>
            <a:pPr lvl="1"/>
            <a:endParaRPr lang="en-US" dirty="0" smtClean="0">
              <a:latin typeface="Gill Sans Light"/>
              <a:cs typeface="Gill Sans Light"/>
            </a:endParaRPr>
          </a:p>
          <a:p>
            <a:endParaRPr lang="en-US" dirty="0">
              <a:latin typeface="Gill Sans Light"/>
              <a:cs typeface="Gill Sans Light"/>
            </a:endParaRPr>
          </a:p>
          <a:p>
            <a:pPr lvl="1"/>
            <a:endParaRPr lang="en-US" dirty="0" smtClean="0">
              <a:latin typeface="Gill Sans Light"/>
              <a:cs typeface="Gill Sans Light"/>
            </a:endParaRPr>
          </a:p>
          <a:p>
            <a:pPr lvl="1"/>
            <a:endParaRPr lang="en-US" dirty="0">
              <a:latin typeface="Gill Sans Light"/>
              <a:cs typeface="Gill Sans Light"/>
            </a:endParaRPr>
          </a:p>
          <a:p>
            <a:endParaRPr lang="en-US" dirty="0">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3</a:t>
            </a:fld>
            <a:endParaRPr lang="en-US"/>
          </a:p>
        </p:txBody>
      </p:sp>
      <p:sp>
        <p:nvSpPr>
          <p:cNvPr id="13" name="Date Placeholder 1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14" name="Footer Placeholder 1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5203884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Use Case Example</a:t>
            </a:r>
            <a:endParaRPr lang="en-US" dirty="0"/>
          </a:p>
        </p:txBody>
      </p:sp>
      <p:pic>
        <p:nvPicPr>
          <p:cNvPr id="7" name="Content Placeholder 6" descr="Screen Shot 2014-11-23 at 3.47.39 PM.png"/>
          <p:cNvPicPr>
            <a:picLocks noGrp="1" noChangeAspect="1"/>
          </p:cNvPicPr>
          <p:nvPr>
            <p:ph idx="1"/>
          </p:nvPr>
        </p:nvPicPr>
        <p:blipFill>
          <a:blip r:embed="rId2">
            <a:extLst>
              <a:ext uri="{28A0092B-C50C-407E-A947-70E740481C1C}">
                <a14:useLocalDpi xmlns:a14="http://schemas.microsoft.com/office/drawing/2010/main" val="0"/>
              </a:ext>
            </a:extLst>
          </a:blip>
          <a:srcRect l="-17482" r="-17482"/>
          <a:stretch>
            <a:fillRect/>
          </a:stretch>
        </p:blipFill>
        <p:spPr>
          <a:xfrm>
            <a:off x="914400" y="2438400"/>
            <a:ext cx="6843713" cy="3763963"/>
          </a:xfrm>
        </p:spPr>
      </p:pic>
      <p:sp>
        <p:nvSpPr>
          <p:cNvPr id="6" name="Slide Number Placeholder 5"/>
          <p:cNvSpPr>
            <a:spLocks noGrp="1"/>
          </p:cNvSpPr>
          <p:nvPr>
            <p:ph type="sldNum" sz="quarter" idx="12"/>
          </p:nvPr>
        </p:nvSpPr>
        <p:spPr/>
        <p:txBody>
          <a:bodyPr/>
          <a:lstStyle/>
          <a:p>
            <a:fld id="{20342B77-D34C-443A-9BA4-2E8748A6D936}" type="slidenum">
              <a:rPr lang="en-US" smtClean="0"/>
              <a:pPr/>
              <a:t>30</a:t>
            </a:fld>
            <a:endParaRPr lang="en-US"/>
          </a:p>
        </p:txBody>
      </p:sp>
      <p:sp>
        <p:nvSpPr>
          <p:cNvPr id="8" name="Content Placeholder 2"/>
          <p:cNvSpPr txBox="1">
            <a:spLocks/>
          </p:cNvSpPr>
          <p:nvPr/>
        </p:nvSpPr>
        <p:spPr>
          <a:xfrm>
            <a:off x="457200" y="1600205"/>
            <a:ext cx="8305800" cy="4525963"/>
          </a:xfrm>
          <a:prstGeom prst="rect">
            <a:avLst/>
          </a:prstGeom>
        </p:spPr>
        <p:txBody>
          <a:bodyPr vert="horz" lIns="91429" tIns="45715" rIns="91429" bIns="45715" rtlCol="0">
            <a:normAutofit/>
          </a:bodyPr>
          <a:lst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Virtualization of Evolved Packet Core (cellular core networks)</a:t>
            </a:r>
          </a:p>
        </p:txBody>
      </p:sp>
      <p:sp>
        <p:nvSpPr>
          <p:cNvPr id="9" name="Date Placeholder 8"/>
          <p:cNvSpPr>
            <a:spLocks noGrp="1"/>
          </p:cNvSpPr>
          <p:nvPr>
            <p:ph type="dt" sz="half" idx="10"/>
          </p:nvPr>
        </p:nvSpPr>
        <p:spPr/>
        <p:txBody>
          <a:bodyPr/>
          <a:lstStyle/>
          <a:p>
            <a:r>
              <a:rPr lang="en-US" smtClean="0"/>
              <a:t>11/24/14</a:t>
            </a:r>
            <a:endParaRPr lang="en-US"/>
          </a:p>
        </p:txBody>
      </p:sp>
      <p:sp>
        <p:nvSpPr>
          <p:cNvPr id="10" name="Footer Placeholder 9"/>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95495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Use Case Example (Cont’d)</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31</a:t>
            </a:fld>
            <a:endParaRPr lang="en-US"/>
          </a:p>
        </p:txBody>
      </p:sp>
      <p:pic>
        <p:nvPicPr>
          <p:cNvPr id="8" name="Content Placeholder 7" descr="Screen Shot 2014-11-23 at 3.47.55 PM.png"/>
          <p:cNvPicPr>
            <a:picLocks noGrp="1" noChangeAspect="1"/>
          </p:cNvPicPr>
          <p:nvPr>
            <p:ph idx="1"/>
          </p:nvPr>
        </p:nvPicPr>
        <p:blipFill>
          <a:blip r:embed="rId2">
            <a:extLst>
              <a:ext uri="{28A0092B-C50C-407E-A947-70E740481C1C}">
                <a14:useLocalDpi xmlns:a14="http://schemas.microsoft.com/office/drawing/2010/main" val="0"/>
              </a:ext>
            </a:extLst>
          </a:blip>
          <a:srcRect l="-287" r="-287"/>
          <a:stretch>
            <a:fillRect/>
          </a:stretch>
        </p:blipFill>
        <p:spPr>
          <a:xfrm>
            <a:off x="457200" y="1981200"/>
            <a:ext cx="8229600" cy="4525963"/>
          </a:xfrm>
        </p:spPr>
      </p:pic>
      <p:sp>
        <p:nvSpPr>
          <p:cNvPr id="9" name="Content Placeholder 2"/>
          <p:cNvSpPr txBox="1">
            <a:spLocks/>
          </p:cNvSpPr>
          <p:nvPr/>
        </p:nvSpPr>
        <p:spPr>
          <a:xfrm>
            <a:off x="457200" y="1600205"/>
            <a:ext cx="8305800" cy="4525963"/>
          </a:xfrm>
          <a:prstGeom prst="rect">
            <a:avLst/>
          </a:prstGeom>
        </p:spPr>
        <p:txBody>
          <a:bodyPr vert="horz" lIns="91429" tIns="45715" rIns="91429" bIns="45715" rtlCol="0">
            <a:normAutofit/>
          </a:bodyPr>
          <a:lst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VNF relocation</a:t>
            </a:r>
          </a:p>
        </p:txBody>
      </p:sp>
      <p:sp>
        <p:nvSpPr>
          <p:cNvPr id="10" name="Date Placeholder 9"/>
          <p:cNvSpPr>
            <a:spLocks noGrp="1"/>
          </p:cNvSpPr>
          <p:nvPr>
            <p:ph type="dt" sz="half" idx="10"/>
          </p:nvPr>
        </p:nvSpPr>
        <p:spPr/>
        <p:txBody>
          <a:bodyPr/>
          <a:lstStyle/>
          <a:p>
            <a:r>
              <a:rPr lang="en-US" smtClean="0"/>
              <a:t>11/24/14</a:t>
            </a:r>
            <a:endParaRPr lang="en-US"/>
          </a:p>
        </p:txBody>
      </p:sp>
      <p:sp>
        <p:nvSpPr>
          <p:cNvPr id="11" name="Footer Placeholder 10"/>
          <p:cNvSpPr>
            <a:spLocks noGrp="1"/>
          </p:cNvSpPr>
          <p:nvPr>
            <p:ph type="ftr" sz="quarter" idx="11"/>
          </p:nvPr>
        </p:nvSpPr>
        <p:spPr/>
        <p:txBody>
          <a:bodyPr/>
          <a:lstStyle/>
          <a:p>
            <a:r>
              <a:rPr lang="en-US" smtClean="0"/>
              <a:t>Software Defined Networking (COMS 6998-10) </a:t>
            </a:r>
            <a:endParaRPr lang="en-US"/>
          </a:p>
        </p:txBody>
      </p:sp>
    </p:spTree>
    <p:extLst>
      <p:ext uri="{BB962C8B-B14F-4D97-AF65-F5344CB8AC3E}">
        <p14:creationId xmlns:p14="http://schemas.microsoft.com/office/powerpoint/2010/main" val="195324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NFV </a:t>
            </a:r>
            <a:r>
              <a:rPr lang="sk-SK" dirty="0" err="1" smtClean="0"/>
              <a:t>High</a:t>
            </a:r>
            <a:r>
              <a:rPr lang="sk-SK" dirty="0" smtClean="0"/>
              <a:t> </a:t>
            </a:r>
            <a:r>
              <a:rPr lang="sk-SK" dirty="0" err="1" smtClean="0"/>
              <a:t>Level</a:t>
            </a:r>
            <a:r>
              <a:rPr lang="sk-SK" dirty="0" smtClean="0"/>
              <a:t> </a:t>
            </a:r>
            <a:r>
              <a:rPr lang="sk-SK" dirty="0" err="1" smtClean="0"/>
              <a:t>Architecture</a:t>
            </a:r>
            <a:endParaRPr lang="sk-SK" dirty="0"/>
          </a:p>
        </p:txBody>
      </p:sp>
      <p:sp>
        <p:nvSpPr>
          <p:cNvPr id="4" name="Rounded Rectangle 53"/>
          <p:cNvSpPr/>
          <p:nvPr/>
        </p:nvSpPr>
        <p:spPr bwMode="auto">
          <a:xfrm>
            <a:off x="2195736" y="2045072"/>
            <a:ext cx="6552728" cy="4408264"/>
          </a:xfrm>
          <a:prstGeom prst="roundRect">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Clr>
                <a:srgbClr val="CC9900"/>
              </a:buClr>
            </a:pPr>
            <a:endParaRPr lang="en-US" sz="1200" dirty="0">
              <a:solidFill>
                <a:srgbClr val="000000"/>
              </a:solidFill>
              <a:latin typeface="Arial" charset="0"/>
              <a:ea typeface="宋体" charset="-122"/>
            </a:endParaRPr>
          </a:p>
        </p:txBody>
      </p:sp>
      <p:sp>
        <p:nvSpPr>
          <p:cNvPr id="5" name="AutoShape 8"/>
          <p:cNvSpPr>
            <a:spLocks noChangeArrowheads="1"/>
          </p:cNvSpPr>
          <p:nvPr/>
        </p:nvSpPr>
        <p:spPr bwMode="auto">
          <a:xfrm>
            <a:off x="2627797" y="2348880"/>
            <a:ext cx="4770581" cy="1449512"/>
          </a:xfrm>
          <a:prstGeom prst="roundRect">
            <a:avLst>
              <a:gd name="adj" fmla="val 16667"/>
            </a:avLst>
          </a:prstGeom>
          <a:solidFill>
            <a:srgbClr val="E6F1D8"/>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r>
              <a:rPr lang="de-DE" altLang="zh-CN" sz="1400" b="1" kern="0" dirty="0">
                <a:solidFill>
                  <a:srgbClr val="777777"/>
                </a:solidFill>
                <a:ea typeface="Arial Unicode MS" pitchFamily="34" charset="-122"/>
                <a:cs typeface="Arial Unicode MS" pitchFamily="34" charset="-122"/>
              </a:rPr>
              <a:t>Virtualized Network Functions (VNFs)</a:t>
            </a:r>
            <a:endParaRPr lang="zh-CN" altLang="en-US" sz="1400" b="1" kern="0" dirty="0">
              <a:solidFill>
                <a:srgbClr val="777777"/>
              </a:solidFill>
              <a:ea typeface="Arial Unicode MS" pitchFamily="34" charset="-122"/>
              <a:cs typeface="Arial Unicode MS" pitchFamily="34" charset="-122"/>
            </a:endParaRPr>
          </a:p>
        </p:txBody>
      </p:sp>
      <p:sp>
        <p:nvSpPr>
          <p:cNvPr id="6" name="AutoShape 8"/>
          <p:cNvSpPr>
            <a:spLocks noChangeArrowheads="1"/>
          </p:cNvSpPr>
          <p:nvPr/>
        </p:nvSpPr>
        <p:spPr bwMode="auto">
          <a:xfrm>
            <a:off x="2555792" y="3933056"/>
            <a:ext cx="4770581" cy="2322368"/>
          </a:xfrm>
          <a:prstGeom prst="roundRect">
            <a:avLst>
              <a:gd name="adj" fmla="val 16667"/>
            </a:avLst>
          </a:prstGeom>
          <a:solidFill>
            <a:srgbClr val="FFFFCC"/>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defRPr/>
            </a:pPr>
            <a:r>
              <a:rPr lang="de-DE" altLang="zh-CN" sz="1400" b="1" kern="0" dirty="0" smtClean="0">
                <a:solidFill>
                  <a:srgbClr val="777777"/>
                </a:solidFill>
                <a:ea typeface="Arial Unicode MS" pitchFamily="34" charset="-122"/>
                <a:cs typeface="Arial Unicode MS" pitchFamily="34" charset="-122"/>
              </a:rPr>
              <a:t>NFV Infrastructure (NFVI)</a:t>
            </a:r>
            <a:endParaRPr lang="zh-CN" altLang="en-US" sz="1400" b="1" kern="0" dirty="0">
              <a:solidFill>
                <a:srgbClr val="777777"/>
              </a:solidFill>
              <a:ea typeface="Arial Unicode MS" pitchFamily="34" charset="-122"/>
              <a:cs typeface="Arial Unicode MS" pitchFamily="34" charset="-122"/>
            </a:endParaRPr>
          </a:p>
        </p:txBody>
      </p:sp>
      <p:sp>
        <p:nvSpPr>
          <p:cNvPr id="7" name="AutoShape 9"/>
          <p:cNvSpPr>
            <a:spLocks noChangeArrowheads="1"/>
          </p:cNvSpPr>
          <p:nvPr/>
        </p:nvSpPr>
        <p:spPr bwMode="auto">
          <a:xfrm>
            <a:off x="2843826" y="5373217"/>
            <a:ext cx="4380691" cy="820867"/>
          </a:xfrm>
          <a:prstGeom prst="roundRect">
            <a:avLst>
              <a:gd name="adj" fmla="val 16667"/>
            </a:avLst>
          </a:prstGeom>
          <a:solidFill>
            <a:srgbClr val="FFFF99"/>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r>
              <a:rPr lang="en-US" altLang="zh-CN" sz="1400" b="1" kern="0" dirty="0" smtClean="0">
                <a:solidFill>
                  <a:srgbClr val="777777"/>
                </a:solidFill>
                <a:ea typeface="Arial Unicode MS" pitchFamily="34" charset="-122"/>
                <a:cs typeface="Arial Unicode MS" pitchFamily="34" charset="-122"/>
              </a:rPr>
              <a:t>    </a:t>
            </a:r>
            <a:r>
              <a:rPr lang="en-US" altLang="zh-CN" sz="1200" b="1" kern="0" dirty="0" err="1" smtClean="0">
                <a:solidFill>
                  <a:srgbClr val="777777"/>
                </a:solidFill>
                <a:ea typeface="Arial Unicode MS" pitchFamily="34" charset="-122"/>
                <a:cs typeface="Arial Unicode MS" pitchFamily="34" charset="-122"/>
              </a:rPr>
              <a:t>Ph</a:t>
            </a:r>
            <a:r>
              <a:rPr lang="de-DE" altLang="zh-CN" sz="1200" b="1" kern="0" dirty="0">
                <a:solidFill>
                  <a:srgbClr val="777777"/>
                </a:solidFill>
                <a:ea typeface="Arial Unicode MS" pitchFamily="34" charset="-122"/>
                <a:cs typeface="Arial Unicode MS" pitchFamily="34" charset="-122"/>
              </a:rPr>
              <a:t>ysical Infrastructure</a:t>
            </a:r>
            <a:endParaRPr lang="zh-CN" altLang="en-US" sz="1400" b="1" kern="0" dirty="0">
              <a:solidFill>
                <a:srgbClr val="777777"/>
              </a:solidFill>
              <a:ea typeface="Arial Unicode MS" pitchFamily="34" charset="-122"/>
              <a:cs typeface="Arial Unicode MS" pitchFamily="34" charset="-122"/>
            </a:endParaRPr>
          </a:p>
        </p:txBody>
      </p:sp>
      <p:sp>
        <p:nvSpPr>
          <p:cNvPr id="8" name="AutoShape 8"/>
          <p:cNvSpPr>
            <a:spLocks noChangeArrowheads="1"/>
          </p:cNvSpPr>
          <p:nvPr/>
        </p:nvSpPr>
        <p:spPr bwMode="auto">
          <a:xfrm>
            <a:off x="2843815" y="4437115"/>
            <a:ext cx="4365177" cy="810364"/>
          </a:xfrm>
          <a:prstGeom prst="roundRect">
            <a:avLst>
              <a:gd name="adj" fmla="val 16667"/>
            </a:avLst>
          </a:prstGeom>
          <a:solidFill>
            <a:srgbClr val="FFFF99"/>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r>
              <a:rPr lang="de-DE" altLang="zh-CN" sz="1200" b="1" kern="0" dirty="0">
                <a:solidFill>
                  <a:srgbClr val="777777"/>
                </a:solidFill>
                <a:ea typeface="Arial Unicode MS" pitchFamily="34" charset="-122"/>
                <a:cs typeface="Arial Unicode MS" pitchFamily="34" charset="-122"/>
              </a:rPr>
              <a:t>Virtual </a:t>
            </a:r>
            <a:r>
              <a:rPr lang="de-DE" altLang="zh-CN" sz="1200" b="1" kern="0" dirty="0" smtClean="0">
                <a:solidFill>
                  <a:srgbClr val="777777"/>
                </a:solidFill>
                <a:ea typeface="Arial Unicode MS" pitchFamily="34" charset="-122"/>
                <a:cs typeface="Arial Unicode MS" pitchFamily="34" charset="-122"/>
              </a:rPr>
              <a:t>Infrastructure</a:t>
            </a:r>
            <a:endParaRPr lang="zh-CN" altLang="en-US" sz="1200" b="1" kern="0" dirty="0">
              <a:solidFill>
                <a:srgbClr val="777777"/>
              </a:solidFill>
              <a:ea typeface="Arial Unicode MS" pitchFamily="34" charset="-122"/>
              <a:cs typeface="Arial Unicode MS" pitchFamily="34" charset="-122"/>
            </a:endParaRPr>
          </a:p>
        </p:txBody>
      </p:sp>
      <p:pic>
        <p:nvPicPr>
          <p:cNvPr id="9" name="Picture 4"/>
          <p:cNvPicPr>
            <a:picLocks noChangeAspect="1" noChangeArrowheads="1"/>
          </p:cNvPicPr>
          <p:nvPr/>
        </p:nvPicPr>
        <p:blipFill>
          <a:blip r:embed="rId2" cstate="print"/>
          <a:srcRect/>
          <a:stretch>
            <a:fillRect/>
          </a:stretch>
        </p:blipFill>
        <p:spPr bwMode="auto">
          <a:xfrm>
            <a:off x="3635896" y="5661251"/>
            <a:ext cx="545274" cy="342788"/>
          </a:xfrm>
          <a:prstGeom prst="rect">
            <a:avLst/>
          </a:prstGeom>
          <a:noFill/>
          <a:ln w="9525">
            <a:noFill/>
            <a:miter lim="800000"/>
            <a:headEnd/>
            <a:tailEnd/>
          </a:ln>
        </p:spPr>
      </p:pic>
      <p:sp>
        <p:nvSpPr>
          <p:cNvPr id="10" name="TextBox 9"/>
          <p:cNvSpPr txBox="1"/>
          <p:nvPr/>
        </p:nvSpPr>
        <p:spPr>
          <a:xfrm>
            <a:off x="3131858" y="5949280"/>
            <a:ext cx="977253" cy="261574"/>
          </a:xfrm>
          <a:prstGeom prst="rect">
            <a:avLst/>
          </a:prstGeom>
          <a:noFill/>
        </p:spPr>
        <p:txBody>
          <a:bodyPr wrap="square" lIns="91400" tIns="45702" rIns="91400" bIns="45702" rtlCol="0">
            <a:spAutoFit/>
          </a:bodyPr>
          <a:lstStyle/>
          <a:p>
            <a:pPr defTabSz="913579">
              <a:defRPr/>
            </a:pPr>
            <a:r>
              <a:rPr lang="en-US" altLang="zh-CN" sz="1100" dirty="0">
                <a:solidFill>
                  <a:srgbClr val="000000"/>
                </a:solidFill>
                <a:ea typeface="Arial Unicode MS" pitchFamily="34" charset="-122"/>
                <a:cs typeface="Arial Unicode MS" pitchFamily="34" charset="-122"/>
              </a:rPr>
              <a:t>Compute</a:t>
            </a:r>
            <a:endParaRPr lang="zh-CN" altLang="en-US" sz="1100" dirty="0">
              <a:solidFill>
                <a:srgbClr val="000000"/>
              </a:solidFill>
              <a:ea typeface="Arial Unicode MS" pitchFamily="34" charset="-122"/>
              <a:cs typeface="Arial Unicode MS" pitchFamily="34" charset="-122"/>
            </a:endParaRPr>
          </a:p>
        </p:txBody>
      </p:sp>
      <p:pic>
        <p:nvPicPr>
          <p:cNvPr id="11" name="Picture 1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87842" y="5589241"/>
            <a:ext cx="593431" cy="514059"/>
          </a:xfrm>
          <a:prstGeom prst="rect">
            <a:avLst/>
          </a:prstGeom>
          <a:noFill/>
          <a:ln w="9525" algn="ctr">
            <a:noFill/>
            <a:miter lim="800000"/>
            <a:headEnd/>
            <a:tailEnd/>
          </a:ln>
        </p:spPr>
      </p:pic>
      <p:grpSp>
        <p:nvGrpSpPr>
          <p:cNvPr id="12" name="Group 76"/>
          <p:cNvGrpSpPr>
            <a:grpSpLocks/>
          </p:cNvGrpSpPr>
          <p:nvPr/>
        </p:nvGrpSpPr>
        <p:grpSpPr bwMode="auto">
          <a:xfrm>
            <a:off x="6156187" y="5733269"/>
            <a:ext cx="500995" cy="259071"/>
            <a:chOff x="3946" y="3339"/>
            <a:chExt cx="431" cy="261"/>
          </a:xfrm>
        </p:grpSpPr>
        <p:pic>
          <p:nvPicPr>
            <p:cNvPr id="13" name="Picture 65" descr="图片630"/>
            <p:cNvPicPr>
              <a:picLocks noChangeAspect="1" noChangeArrowheads="1"/>
            </p:cNvPicPr>
            <p:nvPr/>
          </p:nvPicPr>
          <p:blipFill>
            <a:blip r:embed="rId4" cstate="print"/>
            <a:srcRect/>
            <a:stretch>
              <a:fillRect/>
            </a:stretch>
          </p:blipFill>
          <p:spPr bwMode="auto">
            <a:xfrm>
              <a:off x="4127" y="3339"/>
              <a:ext cx="250" cy="261"/>
            </a:xfrm>
            <a:prstGeom prst="rect">
              <a:avLst/>
            </a:prstGeom>
            <a:noFill/>
            <a:ln w="9525">
              <a:noFill/>
              <a:miter lim="800000"/>
              <a:headEnd/>
              <a:tailEnd/>
            </a:ln>
          </p:spPr>
        </p:pic>
        <p:pic>
          <p:nvPicPr>
            <p:cNvPr id="14" name="Picture 64" descr="图片630"/>
            <p:cNvPicPr>
              <a:picLocks noChangeAspect="1" noChangeArrowheads="1"/>
            </p:cNvPicPr>
            <p:nvPr/>
          </p:nvPicPr>
          <p:blipFill>
            <a:blip r:embed="rId4" cstate="print"/>
            <a:srcRect/>
            <a:stretch>
              <a:fillRect/>
            </a:stretch>
          </p:blipFill>
          <p:spPr bwMode="auto">
            <a:xfrm>
              <a:off x="3946" y="3339"/>
              <a:ext cx="250" cy="261"/>
            </a:xfrm>
            <a:prstGeom prst="rect">
              <a:avLst/>
            </a:prstGeom>
            <a:noFill/>
            <a:ln w="9525">
              <a:noFill/>
              <a:miter lim="800000"/>
              <a:headEnd/>
              <a:tailEnd/>
            </a:ln>
          </p:spPr>
        </p:pic>
      </p:grpSp>
      <p:grpSp>
        <p:nvGrpSpPr>
          <p:cNvPr id="15" name="Group 74"/>
          <p:cNvGrpSpPr>
            <a:grpSpLocks/>
          </p:cNvGrpSpPr>
          <p:nvPr/>
        </p:nvGrpSpPr>
        <p:grpSpPr bwMode="auto">
          <a:xfrm>
            <a:off x="4644008" y="5733257"/>
            <a:ext cx="738124" cy="185619"/>
            <a:chOff x="2381" y="3385"/>
            <a:chExt cx="635" cy="187"/>
          </a:xfrm>
        </p:grpSpPr>
        <p:pic>
          <p:nvPicPr>
            <p:cNvPr id="16" name="Picture 68" descr="图片13"/>
            <p:cNvPicPr>
              <a:picLocks noChangeAspect="1" noChangeArrowheads="1"/>
            </p:cNvPicPr>
            <p:nvPr/>
          </p:nvPicPr>
          <p:blipFill>
            <a:blip r:embed="rId5" cstate="print"/>
            <a:srcRect/>
            <a:stretch>
              <a:fillRect/>
            </a:stretch>
          </p:blipFill>
          <p:spPr bwMode="auto">
            <a:xfrm>
              <a:off x="2653" y="3385"/>
              <a:ext cx="363" cy="166"/>
            </a:xfrm>
            <a:prstGeom prst="rect">
              <a:avLst/>
            </a:prstGeom>
            <a:noFill/>
            <a:ln w="9525">
              <a:noFill/>
              <a:miter lim="800000"/>
              <a:headEnd/>
              <a:tailEnd/>
            </a:ln>
          </p:spPr>
        </p:pic>
        <p:pic>
          <p:nvPicPr>
            <p:cNvPr id="17" name="Picture 69" descr="图片13"/>
            <p:cNvPicPr>
              <a:picLocks noChangeAspect="1" noChangeArrowheads="1"/>
            </p:cNvPicPr>
            <p:nvPr/>
          </p:nvPicPr>
          <p:blipFill>
            <a:blip r:embed="rId5" cstate="print"/>
            <a:srcRect/>
            <a:stretch>
              <a:fillRect/>
            </a:stretch>
          </p:blipFill>
          <p:spPr bwMode="auto">
            <a:xfrm>
              <a:off x="2381" y="3406"/>
              <a:ext cx="363" cy="166"/>
            </a:xfrm>
            <a:prstGeom prst="rect">
              <a:avLst/>
            </a:prstGeom>
            <a:noFill/>
            <a:ln w="9525">
              <a:noFill/>
              <a:miter lim="800000"/>
              <a:headEnd/>
              <a:tailEnd/>
            </a:ln>
          </p:spPr>
        </p:pic>
      </p:grpSp>
      <p:sp>
        <p:nvSpPr>
          <p:cNvPr id="18" name="TextBox 17"/>
          <p:cNvSpPr txBox="1"/>
          <p:nvPr/>
        </p:nvSpPr>
        <p:spPr>
          <a:xfrm>
            <a:off x="4644008" y="5877272"/>
            <a:ext cx="860024" cy="278958"/>
          </a:xfrm>
          <a:prstGeom prst="rect">
            <a:avLst/>
          </a:prstGeom>
          <a:noFill/>
        </p:spPr>
        <p:txBody>
          <a:bodyPr wrap="square" lIns="108620" tIns="54310" rIns="108620" bIns="54310" rtlCol="0">
            <a:spAutoFit/>
          </a:bodyPr>
          <a:lstStyle/>
          <a:p>
            <a:pPr defTabSz="913579">
              <a:defRPr/>
            </a:pPr>
            <a:r>
              <a:rPr lang="en-US" altLang="zh-CN" sz="1100" dirty="0">
                <a:solidFill>
                  <a:srgbClr val="000000"/>
                </a:solidFill>
                <a:ea typeface="Arial Unicode MS" pitchFamily="34" charset="-122"/>
                <a:cs typeface="Arial Unicode MS" pitchFamily="34" charset="-122"/>
              </a:rPr>
              <a:t>Storage</a:t>
            </a:r>
            <a:endParaRPr lang="zh-CN" altLang="en-US" sz="1100" dirty="0">
              <a:solidFill>
                <a:srgbClr val="000000"/>
              </a:solidFill>
              <a:ea typeface="Arial Unicode MS" pitchFamily="34" charset="-122"/>
              <a:cs typeface="Arial Unicode MS" pitchFamily="34" charset="-122"/>
            </a:endParaRPr>
          </a:p>
        </p:txBody>
      </p:sp>
      <p:sp>
        <p:nvSpPr>
          <p:cNvPr id="19" name="TextBox 18"/>
          <p:cNvSpPr txBox="1"/>
          <p:nvPr/>
        </p:nvSpPr>
        <p:spPr>
          <a:xfrm>
            <a:off x="5940152" y="5949280"/>
            <a:ext cx="1022840" cy="278958"/>
          </a:xfrm>
          <a:prstGeom prst="rect">
            <a:avLst/>
          </a:prstGeom>
          <a:noFill/>
        </p:spPr>
        <p:txBody>
          <a:bodyPr wrap="square" lIns="108620" tIns="54310" rIns="108620" bIns="54310" rtlCol="0">
            <a:spAutoFit/>
          </a:bodyPr>
          <a:lstStyle/>
          <a:p>
            <a:pPr defTabSz="913579">
              <a:defRPr/>
            </a:pPr>
            <a:r>
              <a:rPr lang="de-DE" altLang="zh-CN" sz="1100" dirty="0">
                <a:solidFill>
                  <a:srgbClr val="000000"/>
                </a:solidFill>
                <a:ea typeface="Arial Unicode MS" pitchFamily="34" charset="-122"/>
                <a:cs typeface="Arial Unicode MS" pitchFamily="34" charset="-122"/>
              </a:rPr>
              <a:t>Network</a:t>
            </a:r>
            <a:endParaRPr lang="zh-CN" altLang="en-US" sz="1100" dirty="0">
              <a:solidFill>
                <a:srgbClr val="000000"/>
              </a:solidFill>
              <a:ea typeface="Arial Unicode MS" pitchFamily="34" charset="-122"/>
              <a:cs typeface="Arial Unicode MS" pitchFamily="34" charset="-122"/>
            </a:endParaRPr>
          </a:p>
        </p:txBody>
      </p:sp>
      <p:sp>
        <p:nvSpPr>
          <p:cNvPr id="20" name="椭圆 53"/>
          <p:cNvSpPr/>
          <p:nvPr/>
        </p:nvSpPr>
        <p:spPr bwMode="auto">
          <a:xfrm>
            <a:off x="2915816" y="4797165"/>
            <a:ext cx="1327316" cy="266143"/>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endParaRPr lang="zh-CN" altLang="en-US" sz="1400" b="1" kern="0" dirty="0">
              <a:solidFill>
                <a:srgbClr val="2D2015"/>
              </a:solidFill>
              <a:ea typeface="Arial Unicode MS" pitchFamily="34" charset="-122"/>
              <a:cs typeface="Arial Unicode MS" pitchFamily="34" charset="-122"/>
            </a:endParaRPr>
          </a:p>
        </p:txBody>
      </p:sp>
      <p:sp>
        <p:nvSpPr>
          <p:cNvPr id="21" name="矩形 57"/>
          <p:cNvSpPr/>
          <p:nvPr/>
        </p:nvSpPr>
        <p:spPr>
          <a:xfrm>
            <a:off x="2987824" y="4725146"/>
            <a:ext cx="1216446" cy="261610"/>
          </a:xfrm>
          <a:prstGeom prst="rect">
            <a:avLst/>
          </a:prstGeom>
        </p:spPr>
        <p:txBody>
          <a:bodyPr wrap="square">
            <a:spAutoFit/>
          </a:bodyPr>
          <a:lstStyle/>
          <a:p>
            <a:pPr algn="ctr" defTabSz="914263">
              <a:defRPr/>
            </a:pPr>
            <a:r>
              <a:rPr lang="de-DE" altLang="zh-CN" sz="1100" dirty="0" smtClean="0">
                <a:solidFill>
                  <a:srgbClr val="000000"/>
                </a:solidFill>
                <a:ea typeface="Arial Unicode MS" pitchFamily="34" charset="-122"/>
                <a:cs typeface="Arial Unicode MS" pitchFamily="34" charset="-122"/>
              </a:rPr>
              <a:t>Virtual Computing</a:t>
            </a:r>
            <a:endParaRPr lang="en-US" altLang="zh-CN" sz="1100" dirty="0">
              <a:solidFill>
                <a:srgbClr val="000000"/>
              </a:solidFill>
              <a:ea typeface="Arial Unicode MS" pitchFamily="34" charset="-122"/>
              <a:cs typeface="Arial Unicode MS" pitchFamily="34" charset="-122"/>
            </a:endParaRPr>
          </a:p>
        </p:txBody>
      </p:sp>
      <p:sp>
        <p:nvSpPr>
          <p:cNvPr id="22" name="椭圆 53"/>
          <p:cNvSpPr/>
          <p:nvPr/>
        </p:nvSpPr>
        <p:spPr bwMode="auto">
          <a:xfrm>
            <a:off x="4355976" y="4797165"/>
            <a:ext cx="1269424" cy="266143"/>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endParaRPr lang="zh-CN" altLang="en-US" sz="1400" b="1" kern="0" dirty="0">
              <a:solidFill>
                <a:srgbClr val="2D2015"/>
              </a:solidFill>
              <a:ea typeface="Arial Unicode MS" pitchFamily="34" charset="-122"/>
              <a:cs typeface="Arial Unicode MS" pitchFamily="34" charset="-122"/>
            </a:endParaRPr>
          </a:p>
        </p:txBody>
      </p:sp>
      <p:sp>
        <p:nvSpPr>
          <p:cNvPr id="23" name="矩形 57"/>
          <p:cNvSpPr/>
          <p:nvPr/>
        </p:nvSpPr>
        <p:spPr>
          <a:xfrm>
            <a:off x="4427984" y="4797154"/>
            <a:ext cx="1163390" cy="261610"/>
          </a:xfrm>
          <a:prstGeom prst="rect">
            <a:avLst/>
          </a:prstGeom>
        </p:spPr>
        <p:txBody>
          <a:bodyPr wrap="square">
            <a:spAutoFit/>
          </a:bodyPr>
          <a:lstStyle/>
          <a:p>
            <a:pPr algn="ctr" defTabSz="914263">
              <a:defRPr/>
            </a:pPr>
            <a:r>
              <a:rPr lang="de-DE" altLang="zh-CN" sz="1100" dirty="0" smtClean="0">
                <a:solidFill>
                  <a:srgbClr val="000000"/>
                </a:solidFill>
                <a:ea typeface="Arial Unicode MS" pitchFamily="34" charset="-122"/>
                <a:cs typeface="Arial Unicode MS" pitchFamily="34" charset="-122"/>
              </a:rPr>
              <a:t>Virtual Storage</a:t>
            </a:r>
            <a:endParaRPr lang="en-US" altLang="zh-CN" sz="1100" dirty="0">
              <a:solidFill>
                <a:srgbClr val="000000"/>
              </a:solidFill>
              <a:ea typeface="Arial Unicode MS" pitchFamily="34" charset="-122"/>
              <a:cs typeface="Arial Unicode MS" pitchFamily="34" charset="-122"/>
            </a:endParaRPr>
          </a:p>
        </p:txBody>
      </p:sp>
      <p:sp>
        <p:nvSpPr>
          <p:cNvPr id="24" name="椭圆 53"/>
          <p:cNvSpPr/>
          <p:nvPr/>
        </p:nvSpPr>
        <p:spPr bwMode="auto">
          <a:xfrm>
            <a:off x="5796154" y="4797165"/>
            <a:ext cx="1291665" cy="266143"/>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endParaRPr lang="zh-CN" altLang="en-US" sz="1400" b="1" kern="0" dirty="0">
              <a:solidFill>
                <a:srgbClr val="2D2015"/>
              </a:solidFill>
              <a:ea typeface="Arial Unicode MS" pitchFamily="34" charset="-122"/>
              <a:cs typeface="Arial Unicode MS" pitchFamily="34" charset="-122"/>
            </a:endParaRPr>
          </a:p>
        </p:txBody>
      </p:sp>
      <p:sp>
        <p:nvSpPr>
          <p:cNvPr id="25" name="矩形 57"/>
          <p:cNvSpPr/>
          <p:nvPr/>
        </p:nvSpPr>
        <p:spPr>
          <a:xfrm>
            <a:off x="5868144" y="4725146"/>
            <a:ext cx="1313954" cy="261610"/>
          </a:xfrm>
          <a:prstGeom prst="rect">
            <a:avLst/>
          </a:prstGeom>
        </p:spPr>
        <p:txBody>
          <a:bodyPr wrap="square">
            <a:spAutoFit/>
          </a:bodyPr>
          <a:lstStyle/>
          <a:p>
            <a:pPr algn="ctr" defTabSz="914263">
              <a:defRPr/>
            </a:pPr>
            <a:r>
              <a:rPr lang="de-DE" altLang="zh-CN" sz="1100" dirty="0" smtClean="0">
                <a:solidFill>
                  <a:srgbClr val="000000"/>
                </a:solidFill>
                <a:ea typeface="Arial Unicode MS" pitchFamily="34" charset="-122"/>
                <a:cs typeface="Arial Unicode MS" pitchFamily="34" charset="-122"/>
              </a:rPr>
              <a:t>Virtual Networking</a:t>
            </a:r>
            <a:endParaRPr lang="en-US" altLang="zh-CN" sz="1100" dirty="0">
              <a:solidFill>
                <a:srgbClr val="000000"/>
              </a:solidFill>
              <a:ea typeface="Arial Unicode MS" pitchFamily="34" charset="-122"/>
              <a:cs typeface="Arial Unicode MS" pitchFamily="34" charset="-122"/>
            </a:endParaRPr>
          </a:p>
        </p:txBody>
      </p:sp>
      <p:sp>
        <p:nvSpPr>
          <p:cNvPr id="26" name="Rounded Rectangle 47"/>
          <p:cNvSpPr/>
          <p:nvPr/>
        </p:nvSpPr>
        <p:spPr bwMode="auto">
          <a:xfrm>
            <a:off x="7596354" y="2276885"/>
            <a:ext cx="732325" cy="3971095"/>
          </a:xfrm>
          <a:prstGeom prst="roundRect">
            <a:avLst/>
          </a:prstGeom>
          <a:solidFill>
            <a:schemeClr val="accent5">
              <a:lumMod val="90000"/>
            </a:schemeClr>
          </a:solidFill>
          <a:ln>
            <a:solidFill>
              <a:schemeClr val="accent5">
                <a:lumMod val="75000"/>
              </a:schemeClr>
            </a:solidFill>
            <a:headEnd/>
            <a:tailEnd/>
          </a:ln>
          <a:extLst/>
        </p:spPr>
        <p:style>
          <a:lnRef idx="1">
            <a:schemeClr val="accent5"/>
          </a:lnRef>
          <a:fillRef idx="3">
            <a:schemeClr val="accent5"/>
          </a:fillRef>
          <a:effectRef idx="2">
            <a:schemeClr val="accent5"/>
          </a:effectRef>
          <a:fontRef idx="minor">
            <a:schemeClr val="lt1"/>
          </a:fontRef>
        </p:style>
        <p:txBody>
          <a:bodyPr vert="vert" wrap="none" lIns="108620" tIns="0" rIns="108620" bIns="54310" anchor="ctr" anchorCtr="0"/>
          <a:lstStyle/>
          <a:p>
            <a:pPr algn="ctr" defTabSz="913579"/>
            <a:r>
              <a:rPr lang="en-US" sz="1400" b="1" kern="0" dirty="0">
                <a:solidFill>
                  <a:srgbClr val="B2B2B2">
                    <a:lumMod val="75000"/>
                  </a:srgbClr>
                </a:solidFill>
                <a:ea typeface="Arial Unicode MS" pitchFamily="34" charset="-122"/>
                <a:cs typeface="Arial Unicode MS" pitchFamily="34" charset="-122"/>
              </a:rPr>
              <a:t>NFV Management and </a:t>
            </a:r>
            <a:endParaRPr lang="en-US" sz="1400" b="1" kern="0" dirty="0" smtClean="0">
              <a:solidFill>
                <a:srgbClr val="B2B2B2">
                  <a:lumMod val="75000"/>
                </a:srgbClr>
              </a:solidFill>
              <a:ea typeface="Arial Unicode MS" pitchFamily="34" charset="-122"/>
              <a:cs typeface="Arial Unicode MS" pitchFamily="34" charset="-122"/>
            </a:endParaRPr>
          </a:p>
          <a:p>
            <a:pPr algn="ctr" defTabSz="913579"/>
            <a:r>
              <a:rPr lang="en-US" sz="1400" b="1" kern="0" dirty="0">
                <a:solidFill>
                  <a:srgbClr val="B2B2B2">
                    <a:lumMod val="75000"/>
                  </a:srgbClr>
                </a:solidFill>
                <a:ea typeface="Arial Unicode MS" pitchFamily="34" charset="-122"/>
                <a:cs typeface="Arial Unicode MS" pitchFamily="34" charset="-122"/>
              </a:rPr>
              <a:t>Orchestration</a:t>
            </a:r>
            <a:r>
              <a:rPr lang="en-US" sz="1400" b="1" kern="0" dirty="0" smtClean="0">
                <a:solidFill>
                  <a:srgbClr val="B2B2B2">
                    <a:lumMod val="75000"/>
                  </a:srgbClr>
                </a:solidFill>
                <a:ea typeface="Arial Unicode MS" pitchFamily="34" charset="-122"/>
                <a:cs typeface="Arial Unicode MS" pitchFamily="34" charset="-122"/>
              </a:rPr>
              <a:t> </a:t>
            </a:r>
            <a:r>
              <a:rPr lang="en-US" sz="1400" b="1" kern="0" dirty="0">
                <a:solidFill>
                  <a:srgbClr val="B2B2B2">
                    <a:lumMod val="75000"/>
                  </a:srgbClr>
                </a:solidFill>
                <a:ea typeface="Arial Unicode MS" pitchFamily="34" charset="-122"/>
                <a:cs typeface="Arial Unicode MS" pitchFamily="34" charset="-122"/>
              </a:rPr>
              <a:t>(MANO)</a:t>
            </a:r>
          </a:p>
        </p:txBody>
      </p:sp>
      <p:sp>
        <p:nvSpPr>
          <p:cNvPr id="27" name="Rounded Rectangle 48"/>
          <p:cNvSpPr/>
          <p:nvPr/>
        </p:nvSpPr>
        <p:spPr bwMode="auto">
          <a:xfrm>
            <a:off x="2784286"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28" name="Rounded Rectangle 49"/>
          <p:cNvSpPr/>
          <p:nvPr/>
        </p:nvSpPr>
        <p:spPr bwMode="auto">
          <a:xfrm>
            <a:off x="3989791"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29" name="Rounded Rectangle 50"/>
          <p:cNvSpPr/>
          <p:nvPr/>
        </p:nvSpPr>
        <p:spPr bwMode="auto">
          <a:xfrm>
            <a:off x="5195296"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30" name="Rounded Rectangle 51"/>
          <p:cNvSpPr/>
          <p:nvPr/>
        </p:nvSpPr>
        <p:spPr bwMode="auto">
          <a:xfrm>
            <a:off x="6400800"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31" name="TextBox 55"/>
          <p:cNvSpPr txBox="1"/>
          <p:nvPr/>
        </p:nvSpPr>
        <p:spPr>
          <a:xfrm>
            <a:off x="4406470" y="2053813"/>
            <a:ext cx="1201208" cy="369332"/>
          </a:xfrm>
          <a:prstGeom prst="rect">
            <a:avLst/>
          </a:prstGeom>
          <a:noFill/>
        </p:spPr>
        <p:txBody>
          <a:bodyPr wrap="none" rtlCol="0">
            <a:spAutoFit/>
          </a:bodyPr>
          <a:lstStyle/>
          <a:p>
            <a:r>
              <a:rPr lang="de-DE" b="1" dirty="0" smtClean="0">
                <a:solidFill>
                  <a:srgbClr val="777777"/>
                </a:solidFill>
              </a:rPr>
              <a:t>NFV Scope</a:t>
            </a:r>
            <a:endParaRPr lang="en-US" b="1" dirty="0">
              <a:solidFill>
                <a:srgbClr val="777777"/>
              </a:solidFill>
            </a:endParaRPr>
          </a:p>
        </p:txBody>
      </p:sp>
      <p:sp>
        <p:nvSpPr>
          <p:cNvPr id="32" name="Rectangle 57"/>
          <p:cNvSpPr/>
          <p:nvPr/>
        </p:nvSpPr>
        <p:spPr bwMode="auto">
          <a:xfrm>
            <a:off x="1619672" y="1412776"/>
            <a:ext cx="1159768" cy="792088"/>
          </a:xfrm>
          <a:prstGeom prst="rect">
            <a:avLst/>
          </a:prstGeom>
          <a:solidFill>
            <a:srgbClr val="FFC000">
              <a:alpha val="30000"/>
            </a:srgbClr>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CC9900"/>
              </a:buClr>
            </a:pPr>
            <a:r>
              <a:rPr lang="en-US" altLang="zh-CN" sz="1400" b="1" dirty="0">
                <a:solidFill>
                  <a:srgbClr val="FFFFFF"/>
                </a:solidFill>
                <a:latin typeface="Arial" charset="0"/>
                <a:ea typeface="宋体" charset="-122"/>
              </a:rPr>
              <a:t>OSS / </a:t>
            </a:r>
            <a:r>
              <a:rPr lang="en-US" altLang="zh-CN" sz="1400" b="1" dirty="0" smtClean="0">
                <a:solidFill>
                  <a:srgbClr val="FFFFFF"/>
                </a:solidFill>
                <a:latin typeface="Arial" charset="0"/>
                <a:ea typeface="宋体" charset="-122"/>
              </a:rPr>
              <a:t>BSS: (operation/Business Support)</a:t>
            </a:r>
          </a:p>
          <a:p>
            <a:pPr algn="ctr">
              <a:buClr>
                <a:srgbClr val="CC9900"/>
              </a:buClr>
            </a:pPr>
            <a:r>
              <a:rPr lang="en-US" altLang="zh-CN" sz="1400" b="1" dirty="0" smtClean="0">
                <a:solidFill>
                  <a:srgbClr val="FFFFFF"/>
                </a:solidFill>
                <a:latin typeface="Arial" charset="0"/>
                <a:ea typeface="宋体" charset="-122"/>
              </a:rPr>
              <a:t> </a:t>
            </a:r>
            <a:endParaRPr lang="en-US" sz="1400" b="1" dirty="0">
              <a:solidFill>
                <a:srgbClr val="FFFFFF"/>
              </a:solidFill>
              <a:latin typeface="Arial" charset="0"/>
              <a:ea typeface="宋体" charset="-122"/>
            </a:endParaRPr>
          </a:p>
        </p:txBody>
      </p:sp>
      <p:sp>
        <p:nvSpPr>
          <p:cNvPr id="33" name="Rectangle 58"/>
          <p:cNvSpPr/>
          <p:nvPr/>
        </p:nvSpPr>
        <p:spPr bwMode="auto">
          <a:xfrm>
            <a:off x="251520" y="3088599"/>
            <a:ext cx="1375792" cy="1043648"/>
          </a:xfrm>
          <a:prstGeom prst="rect">
            <a:avLst/>
          </a:prstGeom>
          <a:solidFill>
            <a:srgbClr val="FFC000">
              <a:alpha val="30000"/>
            </a:srgbClr>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CC9900"/>
              </a:buClr>
            </a:pPr>
            <a:r>
              <a:rPr lang="de-DE" sz="1400" b="1" dirty="0">
                <a:solidFill>
                  <a:srgbClr val="FFFFFF"/>
                </a:solidFill>
                <a:latin typeface="Arial" charset="0"/>
                <a:ea typeface="宋体" charset="-122"/>
              </a:rPr>
              <a:t>Service </a:t>
            </a:r>
          </a:p>
          <a:p>
            <a:pPr algn="ctr">
              <a:buClr>
                <a:srgbClr val="CC9900"/>
              </a:buClr>
            </a:pPr>
            <a:r>
              <a:rPr lang="de-DE" sz="1400" b="1" dirty="0">
                <a:solidFill>
                  <a:srgbClr val="FFFFFF"/>
                </a:solidFill>
                <a:latin typeface="Arial" charset="0"/>
                <a:ea typeface="宋体" charset="-122"/>
              </a:rPr>
              <a:t>End-Points</a:t>
            </a:r>
            <a:br>
              <a:rPr lang="de-DE" sz="1400" b="1" dirty="0">
                <a:solidFill>
                  <a:srgbClr val="FFFFFF"/>
                </a:solidFill>
                <a:latin typeface="Arial" charset="0"/>
                <a:ea typeface="宋体" charset="-122"/>
              </a:rPr>
            </a:br>
            <a:r>
              <a:rPr lang="de-DE" sz="1050" b="1" dirty="0">
                <a:solidFill>
                  <a:srgbClr val="FFFFFF"/>
                </a:solidFill>
                <a:latin typeface="Arial" charset="0"/>
                <a:ea typeface="宋体" charset="-122"/>
              </a:rPr>
              <a:t>(End-users,</a:t>
            </a:r>
          </a:p>
          <a:p>
            <a:pPr algn="ctr">
              <a:buClr>
                <a:srgbClr val="CC9900"/>
              </a:buClr>
            </a:pPr>
            <a:r>
              <a:rPr lang="de-DE" sz="1050" b="1" dirty="0">
                <a:solidFill>
                  <a:srgbClr val="FFFFFF"/>
                </a:solidFill>
                <a:latin typeface="Arial" charset="0"/>
                <a:ea typeface="宋体" charset="-122"/>
              </a:rPr>
              <a:t>Other Services)</a:t>
            </a:r>
            <a:endParaRPr lang="en-US" sz="1050" b="1" dirty="0">
              <a:solidFill>
                <a:srgbClr val="FFFFFF"/>
              </a:solidFill>
              <a:latin typeface="Arial" charset="0"/>
              <a:ea typeface="宋体" charset="-122"/>
            </a:endParaRPr>
          </a:p>
        </p:txBody>
      </p:sp>
      <p:sp>
        <p:nvSpPr>
          <p:cNvPr id="34" name="Rectangle 60"/>
          <p:cNvSpPr/>
          <p:nvPr/>
        </p:nvSpPr>
        <p:spPr bwMode="auto">
          <a:xfrm>
            <a:off x="251520" y="5547320"/>
            <a:ext cx="1375792" cy="762000"/>
          </a:xfrm>
          <a:prstGeom prst="rect">
            <a:avLst/>
          </a:prstGeom>
          <a:solidFill>
            <a:srgbClr val="FFC000">
              <a:alpha val="30000"/>
            </a:srgbClr>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CC9900"/>
              </a:buClr>
            </a:pPr>
            <a:r>
              <a:rPr lang="en-US" altLang="zh-CN" sz="1400" b="1" dirty="0" smtClean="0">
                <a:solidFill>
                  <a:srgbClr val="FFFFFF"/>
                </a:solidFill>
                <a:latin typeface="Arial" charset="0"/>
                <a:ea typeface="宋体" charset="-122"/>
              </a:rPr>
              <a:t>Other Networks</a:t>
            </a:r>
            <a:endParaRPr lang="en-US" sz="1400" b="1" dirty="0">
              <a:solidFill>
                <a:srgbClr val="FFFFFF"/>
              </a:solidFill>
              <a:latin typeface="Arial" charset="0"/>
              <a:ea typeface="宋体" charset="-122"/>
            </a:endParaRPr>
          </a:p>
        </p:txBody>
      </p:sp>
      <p:cxnSp>
        <p:nvCxnSpPr>
          <p:cNvPr id="35" name="Straight Arrow Connector 61"/>
          <p:cNvCxnSpPr>
            <a:stCxn id="33" idx="3"/>
          </p:cNvCxnSpPr>
          <p:nvPr/>
        </p:nvCxnSpPr>
        <p:spPr bwMode="auto">
          <a:xfrm>
            <a:off x="1627312" y="3610423"/>
            <a:ext cx="568424" cy="940"/>
          </a:xfrm>
          <a:prstGeom prst="straightConnector1">
            <a:avLst/>
          </a:prstGeom>
          <a:ln>
            <a:headEnd type="arrow"/>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36" name="Straight Arrow Connector 71"/>
          <p:cNvCxnSpPr>
            <a:stCxn id="34" idx="3"/>
          </p:cNvCxnSpPr>
          <p:nvPr/>
        </p:nvCxnSpPr>
        <p:spPr bwMode="auto">
          <a:xfrm>
            <a:off x="1627312" y="5928320"/>
            <a:ext cx="568424" cy="0"/>
          </a:xfrm>
          <a:prstGeom prst="straightConnector1">
            <a:avLst/>
          </a:prstGeom>
          <a:ln>
            <a:headEnd type="arrow"/>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37" name="Straight Arrow Connector 72"/>
          <p:cNvCxnSpPr>
            <a:endCxn id="32" idx="2"/>
          </p:cNvCxnSpPr>
          <p:nvPr/>
        </p:nvCxnSpPr>
        <p:spPr bwMode="auto">
          <a:xfrm flipH="1" flipV="1">
            <a:off x="2199556" y="2204865"/>
            <a:ext cx="3820" cy="456051"/>
          </a:xfrm>
          <a:prstGeom prst="straightConnector1">
            <a:avLst/>
          </a:prstGeom>
          <a:ln>
            <a:headEnd type="arrow"/>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
        <p:nvSpPr>
          <p:cNvPr id="38" name="Date Placeholder 37"/>
          <p:cNvSpPr>
            <a:spLocks noGrp="1"/>
          </p:cNvSpPr>
          <p:nvPr>
            <p:ph type="dt" sz="half" idx="10"/>
          </p:nvPr>
        </p:nvSpPr>
        <p:spPr/>
        <p:txBody>
          <a:bodyPr/>
          <a:lstStyle/>
          <a:p>
            <a:r>
              <a:rPr lang="en-US" smtClean="0"/>
              <a:t>11/24/14</a:t>
            </a:r>
            <a:endParaRPr lang="en-US"/>
          </a:p>
        </p:txBody>
      </p:sp>
      <p:sp>
        <p:nvSpPr>
          <p:cNvPr id="39" name="Footer Placeholder 38"/>
          <p:cNvSpPr>
            <a:spLocks noGrp="1"/>
          </p:cNvSpPr>
          <p:nvPr>
            <p:ph type="ftr" sz="quarter" idx="11"/>
          </p:nvPr>
        </p:nvSpPr>
        <p:spPr/>
        <p:txBody>
          <a:bodyPr/>
          <a:lstStyle/>
          <a:p>
            <a:r>
              <a:rPr lang="en-US" dirty="0" smtClean="0"/>
              <a:t>Software Defined Networking (COMS 6998-10) </a:t>
            </a:r>
            <a:endParaRPr lang="en-US" dirty="0"/>
          </a:p>
        </p:txBody>
      </p:sp>
      <p:sp>
        <p:nvSpPr>
          <p:cNvPr id="40" name="Slide Number Placeholder 39"/>
          <p:cNvSpPr>
            <a:spLocks noGrp="1"/>
          </p:cNvSpPr>
          <p:nvPr>
            <p:ph type="sldNum" sz="quarter" idx="12"/>
          </p:nvPr>
        </p:nvSpPr>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3294688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1056"/>
            <a:ext cx="8001000" cy="576345"/>
          </a:xfrm>
        </p:spPr>
        <p:txBody>
          <a:bodyPr>
            <a:noAutofit/>
          </a:bodyPr>
          <a:lstStyle/>
          <a:p>
            <a:r>
              <a:rPr lang="en-US" sz="4000" dirty="0" smtClean="0"/>
              <a:t>ETSI NFV Reference </a:t>
            </a:r>
            <a:r>
              <a:rPr lang="en-US" sz="4000" dirty="0" smtClean="0"/>
              <a:t>Architecture</a:t>
            </a:r>
            <a:endParaRPr lang="en-US" sz="4000" dirty="0">
              <a:latin typeface="Calibri" charset="0"/>
            </a:endParaRPr>
          </a:p>
        </p:txBody>
      </p:sp>
      <p:sp>
        <p:nvSpPr>
          <p:cNvPr id="9220" name="Slide Number Placeholder 3"/>
          <p:cNvSpPr>
            <a:spLocks noGrp="1"/>
          </p:cNvSpPr>
          <p:nvPr>
            <p:ph type="sldNum" sz="quarter" idx="11"/>
          </p:nvPr>
        </p:nvSpPr>
        <p:spPr bwMode="auto">
          <a:xfrm>
            <a:off x="8731956" y="6461831"/>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E35A8A-41BE-3548-9C21-F712845B54A7}" type="slidenum">
              <a:rPr lang="en-GB" altLang="zh-CN">
                <a:solidFill>
                  <a:srgbClr val="8EB4E3"/>
                </a:solidFill>
                <a:ea typeface="SimSun" charset="0"/>
                <a:cs typeface="SimSun" charset="0"/>
              </a:rPr>
              <a:pPr eaLnBrk="1" hangingPunct="1"/>
              <a:t>33</a:t>
            </a:fld>
            <a:endParaRPr lang="en-GB" altLang="zh-CN" dirty="0">
              <a:solidFill>
                <a:srgbClr val="8EB4E3"/>
              </a:solidFill>
              <a:ea typeface="SimSun" charset="0"/>
              <a:cs typeface="SimSun" charset="0"/>
            </a:endParaRPr>
          </a:p>
        </p:txBody>
      </p:sp>
      <p:sp>
        <p:nvSpPr>
          <p:cNvPr id="90" name="正方形/長方形 26"/>
          <p:cNvSpPr/>
          <p:nvPr/>
        </p:nvSpPr>
        <p:spPr>
          <a:xfrm>
            <a:off x="5954464" y="2750020"/>
            <a:ext cx="824360" cy="1051697"/>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dirty="0">
              <a:solidFill>
                <a:srgbClr val="000000"/>
              </a:solidFill>
              <a:latin typeface="Times New Roman" pitchFamily="18" charset="0"/>
              <a:cs typeface="Times New Roman" pitchFamily="18" charset="0"/>
            </a:endParaRPr>
          </a:p>
        </p:txBody>
      </p:sp>
      <p:sp>
        <p:nvSpPr>
          <p:cNvPr id="91" name="正方形/長方形 26"/>
          <p:cNvSpPr/>
          <p:nvPr/>
        </p:nvSpPr>
        <p:spPr>
          <a:xfrm>
            <a:off x="5897217" y="2829458"/>
            <a:ext cx="824360" cy="1049969"/>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dirty="0">
              <a:solidFill>
                <a:srgbClr val="000000"/>
              </a:solidFill>
              <a:latin typeface="Times New Roman" pitchFamily="18" charset="0"/>
              <a:cs typeface="Times New Roman" pitchFamily="18" charset="0"/>
            </a:endParaRPr>
          </a:p>
        </p:txBody>
      </p:sp>
      <p:sp>
        <p:nvSpPr>
          <p:cNvPr id="92" name="正方形/長方形 4"/>
          <p:cNvSpPr/>
          <p:nvPr/>
        </p:nvSpPr>
        <p:spPr>
          <a:xfrm>
            <a:off x="2008221" y="5968533"/>
            <a:ext cx="809094" cy="445547"/>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C</a:t>
            </a:r>
            <a:r>
              <a:rPr kumimoji="1" lang="en-US" altLang="ja-JP" sz="1000" dirty="0">
                <a:solidFill>
                  <a:srgbClr val="000000"/>
                </a:solidFill>
                <a:latin typeface="Times New Roman" pitchFamily="18" charset="0"/>
                <a:cs typeface="Times New Roman" pitchFamily="18" charset="0"/>
              </a:rPr>
              <a:t>omputing</a:t>
            </a:r>
          </a:p>
          <a:p>
            <a:pPr algn="ctr">
              <a:defRPr/>
            </a:pPr>
            <a:r>
              <a:rPr lang="en-US" altLang="ja-JP" sz="1000" dirty="0">
                <a:solidFill>
                  <a:srgbClr val="000000"/>
                </a:solidFill>
                <a:latin typeface="Times New Roman" pitchFamily="18" charset="0"/>
                <a:cs typeface="Times New Roman" pitchFamily="18" charset="0"/>
              </a:rPr>
              <a:t>Hardware</a:t>
            </a:r>
            <a:endParaRPr kumimoji="1" lang="ja-JP" altLang="en-US" sz="1000" dirty="0">
              <a:solidFill>
                <a:srgbClr val="000000"/>
              </a:solidFill>
              <a:latin typeface="Times New Roman" pitchFamily="18" charset="0"/>
              <a:cs typeface="Times New Roman" pitchFamily="18" charset="0"/>
            </a:endParaRPr>
          </a:p>
        </p:txBody>
      </p:sp>
      <p:sp>
        <p:nvSpPr>
          <p:cNvPr id="93" name="正方形/長方形 6"/>
          <p:cNvSpPr/>
          <p:nvPr/>
        </p:nvSpPr>
        <p:spPr>
          <a:xfrm>
            <a:off x="2990330" y="5956457"/>
            <a:ext cx="807822" cy="447273"/>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Storage</a:t>
            </a:r>
            <a:endParaRPr kumimoji="1" lang="en-US"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Hardware</a:t>
            </a:r>
            <a:endParaRPr kumimoji="1" lang="ja-JP" altLang="en-US" sz="1000" dirty="0">
              <a:solidFill>
                <a:srgbClr val="000000"/>
              </a:solidFill>
              <a:latin typeface="Times New Roman" pitchFamily="18" charset="0"/>
              <a:cs typeface="Times New Roman" pitchFamily="18" charset="0"/>
            </a:endParaRPr>
          </a:p>
        </p:txBody>
      </p:sp>
      <p:sp>
        <p:nvSpPr>
          <p:cNvPr id="94" name="正方形/長方形 8"/>
          <p:cNvSpPr/>
          <p:nvPr/>
        </p:nvSpPr>
        <p:spPr>
          <a:xfrm>
            <a:off x="3971165" y="5956457"/>
            <a:ext cx="807822" cy="447273"/>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Network</a:t>
            </a:r>
            <a:endParaRPr kumimoji="1" lang="en-US"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Hardware</a:t>
            </a:r>
            <a:endParaRPr kumimoji="1" lang="ja-JP" altLang="en-US" sz="1000" dirty="0">
              <a:solidFill>
                <a:srgbClr val="000000"/>
              </a:solidFill>
              <a:latin typeface="Times New Roman" pitchFamily="18" charset="0"/>
              <a:cs typeface="Times New Roman" pitchFamily="18" charset="0"/>
            </a:endParaRPr>
          </a:p>
        </p:txBody>
      </p:sp>
      <p:sp>
        <p:nvSpPr>
          <p:cNvPr id="95" name="正方形/長方形 10"/>
          <p:cNvSpPr/>
          <p:nvPr/>
        </p:nvSpPr>
        <p:spPr>
          <a:xfrm>
            <a:off x="1893736" y="5756133"/>
            <a:ext cx="2999755" cy="728761"/>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96" name="テキスト ボックス 11"/>
          <p:cNvSpPr txBox="1">
            <a:spLocks noChangeArrowheads="1"/>
          </p:cNvSpPr>
          <p:nvPr/>
        </p:nvSpPr>
        <p:spPr bwMode="auto">
          <a:xfrm>
            <a:off x="3675819" y="5704327"/>
            <a:ext cx="12064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r>
              <a:rPr lang="en-US" altLang="ja-JP" sz="1000">
                <a:solidFill>
                  <a:srgbClr val="000000"/>
                </a:solidFill>
                <a:latin typeface="Times New Roman" charset="0"/>
                <a:cs typeface="Times New Roman" charset="0"/>
              </a:rPr>
              <a:t>Hardware resources</a:t>
            </a:r>
            <a:endParaRPr kumimoji="1" lang="en-US" altLang="ja-JP" sz="1000">
              <a:solidFill>
                <a:srgbClr val="000000"/>
              </a:solidFill>
              <a:latin typeface="Times New Roman" charset="0"/>
              <a:cs typeface="Times New Roman" charset="0"/>
            </a:endParaRPr>
          </a:p>
        </p:txBody>
      </p:sp>
      <p:sp>
        <p:nvSpPr>
          <p:cNvPr id="97" name="正方形/長方形 12"/>
          <p:cNvSpPr/>
          <p:nvPr/>
        </p:nvSpPr>
        <p:spPr>
          <a:xfrm>
            <a:off x="1893736" y="5239771"/>
            <a:ext cx="2999755" cy="312572"/>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GB" altLang="ja-JP" sz="1000" dirty="0">
                <a:solidFill>
                  <a:srgbClr val="000000"/>
                </a:solidFill>
                <a:latin typeface="Times New Roman" pitchFamily="18" charset="0"/>
                <a:cs typeface="Times New Roman" pitchFamily="18" charset="0"/>
              </a:rPr>
              <a:t>Virtualisation</a:t>
            </a:r>
            <a:r>
              <a:rPr lang="en-US" altLang="ja-JP" sz="1000" dirty="0">
                <a:solidFill>
                  <a:srgbClr val="000000"/>
                </a:solidFill>
                <a:latin typeface="Times New Roman" pitchFamily="18" charset="0"/>
                <a:cs typeface="Times New Roman" pitchFamily="18" charset="0"/>
              </a:rPr>
              <a:t> Layer</a:t>
            </a:r>
            <a:endParaRPr kumimoji="1" lang="en-US" altLang="ja-JP" sz="1000" dirty="0">
              <a:solidFill>
                <a:srgbClr val="000000"/>
              </a:solidFill>
              <a:latin typeface="Times New Roman" pitchFamily="18" charset="0"/>
              <a:cs typeface="Times New Roman" pitchFamily="18" charset="0"/>
            </a:endParaRPr>
          </a:p>
        </p:txBody>
      </p:sp>
      <p:sp>
        <p:nvSpPr>
          <p:cNvPr id="98" name="正方形/長方形 14"/>
          <p:cNvSpPr/>
          <p:nvPr/>
        </p:nvSpPr>
        <p:spPr>
          <a:xfrm>
            <a:off x="5791628" y="4720427"/>
            <a:ext cx="867614" cy="1488608"/>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GB" altLang="ja-JP" sz="1000" dirty="0" smtClean="0">
                <a:solidFill>
                  <a:srgbClr val="000000"/>
                </a:solidFill>
                <a:latin typeface="Times New Roman" pitchFamily="18" charset="0"/>
                <a:cs typeface="Times New Roman" pitchFamily="18" charset="0"/>
              </a:rPr>
              <a:t>Virtualised</a:t>
            </a:r>
            <a:endParaRPr lang="en-GB"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Infrastructure</a:t>
            </a:r>
          </a:p>
          <a:p>
            <a:pPr algn="ctr">
              <a:defRPr/>
            </a:pPr>
            <a:r>
              <a:rPr lang="en-US" altLang="ja-JP" sz="1000" dirty="0" smtClean="0">
                <a:solidFill>
                  <a:srgbClr val="000000"/>
                </a:solidFill>
                <a:latin typeface="Times New Roman" pitchFamily="18" charset="0"/>
                <a:cs typeface="Times New Roman" pitchFamily="18" charset="0"/>
              </a:rPr>
              <a:t>Manager(s)</a:t>
            </a:r>
            <a:endParaRPr lang="en-US" altLang="ja-JP"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99" name="正方形/長方形 26"/>
          <p:cNvSpPr/>
          <p:nvPr/>
        </p:nvSpPr>
        <p:spPr>
          <a:xfrm>
            <a:off x="5817071" y="2895081"/>
            <a:ext cx="825632" cy="1051697"/>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VNF</a:t>
            </a:r>
          </a:p>
          <a:p>
            <a:pPr algn="ctr">
              <a:defRPr/>
            </a:pPr>
            <a:r>
              <a:rPr lang="en-US" altLang="ja-JP" sz="1000" dirty="0" smtClean="0">
                <a:solidFill>
                  <a:srgbClr val="000000"/>
                </a:solidFill>
                <a:latin typeface="Times New Roman" pitchFamily="18" charset="0"/>
                <a:cs typeface="Times New Roman" pitchFamily="18" charset="0"/>
              </a:rPr>
              <a:t>Manager(s)</a:t>
            </a:r>
            <a:endParaRPr kumimoji="1" lang="ja-JP" altLang="en-US" sz="1000" dirty="0">
              <a:solidFill>
                <a:srgbClr val="000000"/>
              </a:solidFill>
              <a:latin typeface="Times New Roman" pitchFamily="18" charset="0"/>
              <a:cs typeface="Times New Roman" pitchFamily="18" charset="0"/>
            </a:endParaRPr>
          </a:p>
        </p:txBody>
      </p:sp>
      <p:sp>
        <p:nvSpPr>
          <p:cNvPr id="100" name="正方形/長方形 30"/>
          <p:cNvSpPr/>
          <p:nvPr/>
        </p:nvSpPr>
        <p:spPr>
          <a:xfrm>
            <a:off x="2953456" y="3664577"/>
            <a:ext cx="840899"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VNF 2</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01" name="正方形/長方形 36"/>
          <p:cNvSpPr/>
          <p:nvPr/>
        </p:nvSpPr>
        <p:spPr>
          <a:xfrm>
            <a:off x="5808179" y="1157676"/>
            <a:ext cx="829449" cy="1051696"/>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kumimoji="1" lang="en-US" altLang="ja-JP" sz="1000" dirty="0">
                <a:solidFill>
                  <a:srgbClr val="000000"/>
                </a:solidFill>
                <a:latin typeface="Times New Roman" pitchFamily="18" charset="0"/>
                <a:cs typeface="Times New Roman" pitchFamily="18" charset="0"/>
              </a:rPr>
              <a:t>Orchestrator</a:t>
            </a:r>
          </a:p>
        </p:txBody>
      </p:sp>
      <p:sp>
        <p:nvSpPr>
          <p:cNvPr id="102" name="正方形/長方形 38"/>
          <p:cNvSpPr/>
          <p:nvPr/>
        </p:nvSpPr>
        <p:spPr>
          <a:xfrm>
            <a:off x="1752610" y="1447812"/>
            <a:ext cx="3190579" cy="471449"/>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OSS/BSS</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03" name="フリーフォーム 42"/>
          <p:cNvSpPr/>
          <p:nvPr/>
        </p:nvSpPr>
        <p:spPr>
          <a:xfrm flipV="1">
            <a:off x="4978729" y="5374928"/>
            <a:ext cx="829449" cy="119024"/>
          </a:xfrm>
          <a:custGeom>
            <a:avLst/>
            <a:gdLst>
              <a:gd name="connsiteX0" fmla="*/ 0 w 1137684"/>
              <a:gd name="connsiteY0" fmla="*/ 0 h 0"/>
              <a:gd name="connsiteX1" fmla="*/ 1137684 w 1137684"/>
              <a:gd name="connsiteY1" fmla="*/ 0 h 0"/>
            </a:gdLst>
            <a:ahLst/>
            <a:cxnLst>
              <a:cxn ang="0">
                <a:pos x="connsiteX0" y="connsiteY0"/>
              </a:cxn>
              <a:cxn ang="0">
                <a:pos x="connsiteX1" y="connsiteY1"/>
              </a:cxn>
            </a:cxnLst>
            <a:rect l="l" t="t" r="r" b="b"/>
            <a:pathLst>
              <a:path w="1137684">
                <a:moveTo>
                  <a:pt x="0" y="0"/>
                </a:moveTo>
                <a:lnTo>
                  <a:pt x="1137684"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kumimoji="1" lang="ja-JP" altLang="en-US" sz="1000">
              <a:solidFill>
                <a:srgbClr val="000000"/>
              </a:solidFill>
              <a:latin typeface="Times New Roman" pitchFamily="18" charset="0"/>
              <a:cs typeface="Times New Roman" pitchFamily="18" charset="0"/>
            </a:endParaRPr>
          </a:p>
        </p:txBody>
      </p:sp>
      <p:sp>
        <p:nvSpPr>
          <p:cNvPr id="104" name="フリーフォーム 49"/>
          <p:cNvSpPr/>
          <p:nvPr/>
        </p:nvSpPr>
        <p:spPr>
          <a:xfrm>
            <a:off x="6180928" y="4318053"/>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05" name="フリーフォーム 51"/>
          <p:cNvSpPr/>
          <p:nvPr/>
        </p:nvSpPr>
        <p:spPr>
          <a:xfrm>
            <a:off x="5340010" y="5369859"/>
            <a:ext cx="0" cy="174420"/>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06" name="フリーフォーム 53"/>
          <p:cNvSpPr/>
          <p:nvPr/>
        </p:nvSpPr>
        <p:spPr>
          <a:xfrm>
            <a:off x="5279624" y="1597179"/>
            <a:ext cx="0" cy="172692"/>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1" name="正方形/長方形 57"/>
          <p:cNvSpPr/>
          <p:nvPr/>
        </p:nvSpPr>
        <p:spPr>
          <a:xfrm>
            <a:off x="1777963" y="4379777"/>
            <a:ext cx="3190579" cy="2182831"/>
          </a:xfrm>
          <a:prstGeom prst="rect">
            <a:avLst/>
          </a:pr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2" name="テキスト ボックス 58"/>
          <p:cNvSpPr txBox="1">
            <a:spLocks noChangeArrowheads="1"/>
          </p:cNvSpPr>
          <p:nvPr/>
        </p:nvSpPr>
        <p:spPr bwMode="auto">
          <a:xfrm>
            <a:off x="1701969" y="4300335"/>
            <a:ext cx="496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r>
              <a:rPr lang="en-US" altLang="ja-JP" sz="1000">
                <a:solidFill>
                  <a:srgbClr val="000000"/>
                </a:solidFill>
                <a:latin typeface="Times New Roman" charset="0"/>
                <a:cs typeface="Times New Roman" charset="0"/>
              </a:rPr>
              <a:t>NFVI</a:t>
            </a:r>
            <a:endParaRPr kumimoji="1" lang="en-US" altLang="ja-JP" sz="1000">
              <a:solidFill>
                <a:srgbClr val="000000"/>
              </a:solidFill>
              <a:latin typeface="Times New Roman" charset="0"/>
              <a:cs typeface="Times New Roman" charset="0"/>
            </a:endParaRPr>
          </a:p>
        </p:txBody>
      </p:sp>
      <p:cxnSp>
        <p:nvCxnSpPr>
          <p:cNvPr id="113" name="Straight Connector 112"/>
          <p:cNvCxnSpPr>
            <a:stCxn id="101" idx="2"/>
            <a:endCxn id="99" idx="0"/>
          </p:cNvCxnSpPr>
          <p:nvPr/>
        </p:nvCxnSpPr>
        <p:spPr>
          <a:xfrm>
            <a:off x="6222895" y="2209385"/>
            <a:ext cx="6997" cy="6856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1" idx="3"/>
            <a:endCxn id="98" idx="3"/>
          </p:cNvCxnSpPr>
          <p:nvPr/>
        </p:nvCxnSpPr>
        <p:spPr>
          <a:xfrm>
            <a:off x="6637619" y="1683532"/>
            <a:ext cx="21627" cy="3781207"/>
          </a:xfrm>
          <a:prstGeom prst="bentConnector3">
            <a:avLst>
              <a:gd name="adj1" fmla="val 188820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フリーフォーム 49"/>
          <p:cNvSpPr/>
          <p:nvPr/>
        </p:nvSpPr>
        <p:spPr>
          <a:xfrm>
            <a:off x="6163112" y="2567655"/>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6" name="フリーフォーム 49"/>
          <p:cNvSpPr/>
          <p:nvPr/>
        </p:nvSpPr>
        <p:spPr>
          <a:xfrm>
            <a:off x="6967123" y="3938131"/>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7" name="フリーフォーム 53"/>
          <p:cNvSpPr/>
          <p:nvPr/>
        </p:nvSpPr>
        <p:spPr>
          <a:xfrm>
            <a:off x="5297969" y="3272647"/>
            <a:ext cx="0" cy="172692"/>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8" name="正方形/長方形 30"/>
          <p:cNvSpPr/>
          <p:nvPr/>
        </p:nvSpPr>
        <p:spPr>
          <a:xfrm>
            <a:off x="3934273" y="3654213"/>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VNF 3</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19" name="正方形/長方形 30"/>
          <p:cNvSpPr/>
          <p:nvPr/>
        </p:nvSpPr>
        <p:spPr>
          <a:xfrm>
            <a:off x="1972601" y="3664577"/>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VNF 1</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cxnSp>
        <p:nvCxnSpPr>
          <p:cNvPr id="120" name="Straight Connector 119"/>
          <p:cNvCxnSpPr>
            <a:stCxn id="119" idx="2"/>
          </p:cNvCxnSpPr>
          <p:nvPr/>
        </p:nvCxnSpPr>
        <p:spPr>
          <a:xfrm flipH="1">
            <a:off x="2392432" y="4134310"/>
            <a:ext cx="637" cy="245465"/>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0" idx="2"/>
            <a:endCxn id="111" idx="0"/>
          </p:cNvCxnSpPr>
          <p:nvPr/>
        </p:nvCxnSpPr>
        <p:spPr>
          <a:xfrm flipH="1">
            <a:off x="3373250" y="4134310"/>
            <a:ext cx="636" cy="245465"/>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8" idx="2"/>
          </p:cNvCxnSpPr>
          <p:nvPr/>
        </p:nvCxnSpPr>
        <p:spPr>
          <a:xfrm flipH="1">
            <a:off x="4354086" y="4123937"/>
            <a:ext cx="636" cy="255827"/>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9" idx="2"/>
            <a:endCxn id="98" idx="0"/>
          </p:cNvCxnSpPr>
          <p:nvPr/>
        </p:nvCxnSpPr>
        <p:spPr>
          <a:xfrm flipH="1">
            <a:off x="6226707" y="3946768"/>
            <a:ext cx="3816" cy="7736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a:grpSpLocks/>
          </p:cNvGrpSpPr>
          <p:nvPr/>
        </p:nvGrpSpPr>
        <p:grpSpPr bwMode="auto">
          <a:xfrm>
            <a:off x="7451167" y="2655830"/>
            <a:ext cx="1338954" cy="400111"/>
            <a:chOff x="1116013" y="6032500"/>
            <a:chExt cx="2305050" cy="273968"/>
          </a:xfrm>
        </p:grpSpPr>
        <p:cxnSp>
          <p:nvCxnSpPr>
            <p:cNvPr id="177" name="Straight Connector 176"/>
            <p:cNvCxnSpPr/>
            <p:nvPr/>
          </p:nvCxnSpPr>
          <p:spPr>
            <a:xfrm>
              <a:off x="1116013" y="6165850"/>
              <a:ext cx="288925" cy="0"/>
            </a:xfrm>
            <a:prstGeom prst="line">
              <a:avLst/>
            </a:prstGeom>
            <a:ln w="19050">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8" name="TextBox 177"/>
            <p:cNvSpPr txBox="1">
              <a:spLocks noChangeArrowheads="1"/>
            </p:cNvSpPr>
            <p:nvPr/>
          </p:nvSpPr>
          <p:spPr bwMode="auto">
            <a:xfrm>
              <a:off x="1458913" y="6032500"/>
              <a:ext cx="1962150" cy="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a:solidFill>
                    <a:srgbClr val="000000"/>
                  </a:solidFill>
                  <a:latin typeface="Times New Roman" charset="0"/>
                  <a:cs typeface="Times New Roman" charset="0"/>
                </a:rPr>
                <a:t>Execution reference points</a:t>
              </a:r>
              <a:endParaRPr lang="en-GB" sz="1000" dirty="0">
                <a:solidFill>
                  <a:srgbClr val="000000"/>
                </a:solidFill>
                <a:latin typeface="Times New Roman" charset="0"/>
                <a:cs typeface="Times New Roman" charset="0"/>
              </a:endParaRPr>
            </a:p>
          </p:txBody>
        </p:sp>
      </p:grpSp>
      <p:grpSp>
        <p:nvGrpSpPr>
          <p:cNvPr id="125" name="Group 124"/>
          <p:cNvGrpSpPr>
            <a:grpSpLocks/>
          </p:cNvGrpSpPr>
          <p:nvPr/>
        </p:nvGrpSpPr>
        <p:grpSpPr bwMode="auto">
          <a:xfrm>
            <a:off x="7498219" y="979304"/>
            <a:ext cx="1266775" cy="474009"/>
            <a:chOff x="1106488" y="6321425"/>
            <a:chExt cx="2485404" cy="222988"/>
          </a:xfrm>
        </p:grpSpPr>
        <p:cxnSp>
          <p:nvCxnSpPr>
            <p:cNvPr id="174" name="Straight Connector 173"/>
            <p:cNvCxnSpPr/>
            <p:nvPr/>
          </p:nvCxnSpPr>
          <p:spPr>
            <a:xfrm flipV="1">
              <a:off x="1106488" y="6482921"/>
              <a:ext cx="281501" cy="36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フリーフォーム 53"/>
            <p:cNvSpPr/>
            <p:nvPr/>
          </p:nvSpPr>
          <p:spPr>
            <a:xfrm>
              <a:off x="1269194" y="6425507"/>
              <a:ext cx="89700" cy="118906"/>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76" name="TextBox 175"/>
            <p:cNvSpPr txBox="1">
              <a:spLocks noChangeArrowheads="1"/>
            </p:cNvSpPr>
            <p:nvPr/>
          </p:nvSpPr>
          <p:spPr bwMode="auto">
            <a:xfrm>
              <a:off x="1466849" y="6321425"/>
              <a:ext cx="2125043" cy="18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a:solidFill>
                    <a:srgbClr val="000000"/>
                  </a:solidFill>
                  <a:latin typeface="Times New Roman" charset="0"/>
                  <a:cs typeface="Times New Roman" charset="0"/>
                </a:rPr>
                <a:t>Main </a:t>
              </a:r>
              <a:r>
                <a:rPr lang="en-US" sz="1000" dirty="0" smtClean="0">
                  <a:solidFill>
                    <a:srgbClr val="000000"/>
                  </a:solidFill>
                  <a:latin typeface="Times New Roman" charset="0"/>
                  <a:cs typeface="Times New Roman" charset="0"/>
                </a:rPr>
                <a:t>NFV reference </a:t>
              </a:r>
              <a:r>
                <a:rPr lang="en-US" sz="1000" dirty="0">
                  <a:solidFill>
                    <a:srgbClr val="000000"/>
                  </a:solidFill>
                  <a:latin typeface="Times New Roman" charset="0"/>
                  <a:cs typeface="Times New Roman" charset="0"/>
                </a:rPr>
                <a:t>points</a:t>
              </a:r>
              <a:endParaRPr lang="en-GB" sz="1000" dirty="0">
                <a:solidFill>
                  <a:srgbClr val="000000"/>
                </a:solidFill>
                <a:latin typeface="Times New Roman" charset="0"/>
                <a:cs typeface="Times New Roman" charset="0"/>
              </a:endParaRPr>
            </a:p>
          </p:txBody>
        </p:sp>
      </p:grpSp>
      <p:grpSp>
        <p:nvGrpSpPr>
          <p:cNvPr id="126" name="Group 125"/>
          <p:cNvGrpSpPr>
            <a:grpSpLocks/>
          </p:cNvGrpSpPr>
          <p:nvPr/>
        </p:nvGrpSpPr>
        <p:grpSpPr bwMode="auto">
          <a:xfrm>
            <a:off x="7453583" y="1863748"/>
            <a:ext cx="1336557" cy="400111"/>
            <a:chOff x="4762500" y="6013450"/>
            <a:chExt cx="1970088" cy="367808"/>
          </a:xfrm>
        </p:grpSpPr>
        <p:cxnSp>
          <p:nvCxnSpPr>
            <p:cNvPr id="171" name="Straight Connector 170"/>
            <p:cNvCxnSpPr/>
            <p:nvPr/>
          </p:nvCxnSpPr>
          <p:spPr>
            <a:xfrm>
              <a:off x="4762500" y="6186488"/>
              <a:ext cx="341312" cy="0"/>
            </a:xfrm>
            <a:prstGeom prst="line">
              <a:avLst/>
            </a:prstGeom>
            <a:ln w="1270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72" name="TextBox 171"/>
            <p:cNvSpPr txBox="1">
              <a:spLocks noChangeArrowheads="1"/>
            </p:cNvSpPr>
            <p:nvPr/>
          </p:nvSpPr>
          <p:spPr bwMode="auto">
            <a:xfrm>
              <a:off x="5111750" y="6013450"/>
              <a:ext cx="1620838" cy="36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a:solidFill>
                    <a:srgbClr val="000000"/>
                  </a:solidFill>
                  <a:latin typeface="Times New Roman" charset="0"/>
                  <a:cs typeface="Times New Roman" charset="0"/>
                </a:rPr>
                <a:t>Other reference points</a:t>
              </a:r>
              <a:endParaRPr lang="en-GB" sz="1000" dirty="0">
                <a:solidFill>
                  <a:srgbClr val="000000"/>
                </a:solidFill>
                <a:latin typeface="Times New Roman" charset="0"/>
                <a:cs typeface="Times New Roman" charset="0"/>
              </a:endParaRPr>
            </a:p>
          </p:txBody>
        </p:sp>
        <p:sp>
          <p:nvSpPr>
            <p:cNvPr id="173" name="フリーフォーム 53"/>
            <p:cNvSpPr/>
            <p:nvPr/>
          </p:nvSpPr>
          <p:spPr>
            <a:xfrm>
              <a:off x="4914900" y="6097588"/>
              <a:ext cx="0" cy="158750"/>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grpSp>
      <p:cxnSp>
        <p:nvCxnSpPr>
          <p:cNvPr id="127" name="Straight Connector 126"/>
          <p:cNvCxnSpPr>
            <a:stCxn id="95" idx="0"/>
            <a:endCxn id="97" idx="2"/>
          </p:cNvCxnSpPr>
          <p:nvPr/>
        </p:nvCxnSpPr>
        <p:spPr>
          <a:xfrm flipV="1">
            <a:off x="3393604" y="5552357"/>
            <a:ext cx="0" cy="203777"/>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8" name="正方形/長方形 4"/>
          <p:cNvSpPr/>
          <p:nvPr/>
        </p:nvSpPr>
        <p:spPr>
          <a:xfrm>
            <a:off x="2008221" y="4664705"/>
            <a:ext cx="809094" cy="445547"/>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Virtual Computing</a:t>
            </a:r>
            <a:endParaRPr kumimoji="1" lang="ja-JP" altLang="en-US" sz="1000" dirty="0">
              <a:solidFill>
                <a:srgbClr val="000000"/>
              </a:solidFill>
              <a:latin typeface="Times New Roman" pitchFamily="18" charset="0"/>
              <a:cs typeface="Times New Roman" pitchFamily="18" charset="0"/>
            </a:endParaRPr>
          </a:p>
        </p:txBody>
      </p:sp>
      <p:sp>
        <p:nvSpPr>
          <p:cNvPr id="129" name="正方形/長方形 6"/>
          <p:cNvSpPr/>
          <p:nvPr/>
        </p:nvSpPr>
        <p:spPr>
          <a:xfrm>
            <a:off x="2990330" y="4652617"/>
            <a:ext cx="807822" cy="447272"/>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Virtual Storage</a:t>
            </a:r>
            <a:endParaRPr kumimoji="1" lang="ja-JP" altLang="en-US" sz="1000" dirty="0">
              <a:solidFill>
                <a:srgbClr val="000000"/>
              </a:solidFill>
              <a:latin typeface="Times New Roman" pitchFamily="18" charset="0"/>
              <a:cs typeface="Times New Roman" pitchFamily="18" charset="0"/>
            </a:endParaRPr>
          </a:p>
        </p:txBody>
      </p:sp>
      <p:sp>
        <p:nvSpPr>
          <p:cNvPr id="130" name="正方形/長方形 8"/>
          <p:cNvSpPr/>
          <p:nvPr/>
        </p:nvSpPr>
        <p:spPr>
          <a:xfrm>
            <a:off x="3971165" y="4652617"/>
            <a:ext cx="807822" cy="447272"/>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Virtual Network</a:t>
            </a:r>
            <a:endParaRPr kumimoji="1" lang="ja-JP" altLang="en-US" sz="1000" dirty="0">
              <a:solidFill>
                <a:srgbClr val="000000"/>
              </a:solidFill>
              <a:latin typeface="Times New Roman" pitchFamily="18" charset="0"/>
              <a:cs typeface="Times New Roman" pitchFamily="18" charset="0"/>
            </a:endParaRPr>
          </a:p>
        </p:txBody>
      </p:sp>
      <p:sp>
        <p:nvSpPr>
          <p:cNvPr id="131" name="正方形/長方形 10"/>
          <p:cNvSpPr/>
          <p:nvPr/>
        </p:nvSpPr>
        <p:spPr>
          <a:xfrm>
            <a:off x="1884828" y="4590449"/>
            <a:ext cx="2999755" cy="571611"/>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32" name="Rectangle 131"/>
          <p:cNvSpPr>
            <a:spLocks noChangeArrowheads="1"/>
          </p:cNvSpPr>
          <p:nvPr/>
        </p:nvSpPr>
        <p:spPr bwMode="auto">
          <a:xfrm>
            <a:off x="5644057" y="1066365"/>
            <a:ext cx="1615644" cy="5299819"/>
          </a:xfrm>
          <a:prstGeom prst="rect">
            <a:avLst/>
          </a:prstGeom>
          <a:noFill/>
          <a:ln w="12700">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endParaRPr lang="en-US" sz="1000">
              <a:solidFill>
                <a:srgbClr val="000000"/>
              </a:solidFill>
            </a:endParaRPr>
          </a:p>
        </p:txBody>
      </p:sp>
      <p:sp>
        <p:nvSpPr>
          <p:cNvPr id="133" name="テキスト ボックス 58"/>
          <p:cNvSpPr txBox="1">
            <a:spLocks noChangeArrowheads="1"/>
          </p:cNvSpPr>
          <p:nvPr/>
        </p:nvSpPr>
        <p:spPr bwMode="auto">
          <a:xfrm>
            <a:off x="5638800" y="685800"/>
            <a:ext cx="1573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r>
              <a:rPr lang="en-US" altLang="ja-JP" sz="1000" dirty="0">
                <a:solidFill>
                  <a:srgbClr val="000000"/>
                </a:solidFill>
                <a:latin typeface="Times New Roman" charset="0"/>
                <a:cs typeface="Times New Roman" charset="0"/>
              </a:rPr>
              <a:t>NFV Management and Orchestration</a:t>
            </a:r>
            <a:endParaRPr kumimoji="1" lang="en-US" altLang="ja-JP" sz="1000" dirty="0">
              <a:solidFill>
                <a:srgbClr val="000000"/>
              </a:solidFill>
              <a:latin typeface="Times New Roman" charset="0"/>
              <a:cs typeface="Times New Roman" charset="0"/>
            </a:endParaRPr>
          </a:p>
        </p:txBody>
      </p:sp>
      <p:sp>
        <p:nvSpPr>
          <p:cNvPr id="134" name="正方形/長方形 30"/>
          <p:cNvSpPr/>
          <p:nvPr/>
        </p:nvSpPr>
        <p:spPr>
          <a:xfrm>
            <a:off x="2952803" y="2880985"/>
            <a:ext cx="840899"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EMS 2</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35" name="Rectangle 134"/>
          <p:cNvSpPr/>
          <p:nvPr/>
        </p:nvSpPr>
        <p:spPr>
          <a:xfrm>
            <a:off x="1752610" y="2750007"/>
            <a:ext cx="3190579" cy="1507024"/>
          </a:xfrm>
          <a:prstGeom prst="rect">
            <a:avLst/>
          </a:prstGeom>
          <a:noFill/>
          <a:ln w="12700">
            <a:solidFill>
              <a:schemeClr val="tx1">
                <a:lumMod val="95000"/>
                <a:lumOff val="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en-GB" sz="1000">
              <a:solidFill>
                <a:prstClr val="white"/>
              </a:solidFill>
              <a:latin typeface="Times New Roman" pitchFamily="18" charset="0"/>
              <a:cs typeface="Times New Roman" pitchFamily="18" charset="0"/>
            </a:endParaRPr>
          </a:p>
        </p:txBody>
      </p:sp>
      <p:sp>
        <p:nvSpPr>
          <p:cNvPr id="136" name="正方形/長方形 30"/>
          <p:cNvSpPr/>
          <p:nvPr/>
        </p:nvSpPr>
        <p:spPr>
          <a:xfrm>
            <a:off x="3920841" y="2882089"/>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EMS 3</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37" name="正方形/長方形 30"/>
          <p:cNvSpPr/>
          <p:nvPr/>
        </p:nvSpPr>
        <p:spPr>
          <a:xfrm>
            <a:off x="1976418" y="2880985"/>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EMS 1</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cxnSp>
        <p:nvCxnSpPr>
          <p:cNvPr id="138" name="Straight Connector 137"/>
          <p:cNvCxnSpPr>
            <a:stCxn id="134" idx="2"/>
            <a:endCxn id="100" idx="0"/>
          </p:cNvCxnSpPr>
          <p:nvPr/>
        </p:nvCxnSpPr>
        <p:spPr>
          <a:xfrm>
            <a:off x="3373250" y="3350707"/>
            <a:ext cx="636" cy="313868"/>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4943179" y="3378608"/>
            <a:ext cx="873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02" idx="3"/>
          </p:cNvCxnSpPr>
          <p:nvPr/>
        </p:nvCxnSpPr>
        <p:spPr>
          <a:xfrm>
            <a:off x="4943189" y="1683524"/>
            <a:ext cx="693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640487" y="1919261"/>
            <a:ext cx="6278" cy="8307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559876" y="2334627"/>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3278318" y="3512403"/>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endCxn id="151" idx="3"/>
          </p:cNvCxnSpPr>
          <p:nvPr/>
        </p:nvCxnSpPr>
        <p:spPr>
          <a:xfrm flipH="1">
            <a:off x="4943184" y="2274697"/>
            <a:ext cx="700877" cy="0"/>
          </a:xfrm>
          <a:prstGeom prst="line">
            <a:avLst/>
          </a:prstGeom>
          <a:ln w="190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343272" y="3342723"/>
            <a:ext cx="636" cy="313868"/>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248357" y="3504416"/>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2392413" y="3364323"/>
            <a:ext cx="636" cy="313868"/>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297497" y="3526016"/>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1" name="Flowchart: Card 9240"/>
          <p:cNvSpPr/>
          <p:nvPr/>
        </p:nvSpPr>
        <p:spPr bwMode="auto">
          <a:xfrm>
            <a:off x="3162926" y="2019342"/>
            <a:ext cx="1780273" cy="510735"/>
          </a:xfrm>
          <a:prstGeom prst="flowChartPunchedCard">
            <a:avLst/>
          </a:prstGeom>
          <a:solidFill>
            <a:schemeClr val="bg1"/>
          </a:solidFill>
          <a:ln w="9525">
            <a:solidFill>
              <a:schemeClr val="tx1"/>
            </a:solidFill>
            <a:prstDash val="solid"/>
            <a:round/>
            <a:headEnd/>
            <a:tailEnd/>
          </a:ln>
          <a:extLst/>
        </p:spPr>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defRPr/>
            </a:pPr>
            <a:r>
              <a:rPr lang="en-US" altLang="ja-JP" sz="1000" dirty="0" smtClean="0">
                <a:solidFill>
                  <a:srgbClr val="000000"/>
                </a:solidFill>
                <a:latin typeface="Times New Roman" pitchFamily="18" charset="0"/>
                <a:cs typeface="Times New Roman" pitchFamily="18" charset="0"/>
              </a:rPr>
              <a:t>Service and Infrastructure Requirements</a:t>
            </a:r>
            <a:endParaRPr lang="ja-JP" altLang="en-US" sz="1000" dirty="0">
              <a:solidFill>
                <a:srgbClr val="000000"/>
              </a:solidFill>
              <a:latin typeface="Times New Roman" pitchFamily="18" charset="0"/>
              <a:cs typeface="Times New Roman" pitchFamily="18" charset="0"/>
            </a:endParaRPr>
          </a:p>
        </p:txBody>
      </p:sp>
      <p:sp>
        <p:nvSpPr>
          <p:cNvPr id="153" name="フリーフォーム 53"/>
          <p:cNvSpPr/>
          <p:nvPr/>
        </p:nvSpPr>
        <p:spPr>
          <a:xfrm>
            <a:off x="5240265" y="2175995"/>
            <a:ext cx="0" cy="172692"/>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cxnSp>
        <p:nvCxnSpPr>
          <p:cNvPr id="154" name="Elbow Connector 153"/>
          <p:cNvCxnSpPr>
            <a:stCxn id="102" idx="1"/>
            <a:endCxn id="95" idx="1"/>
          </p:cNvCxnSpPr>
          <p:nvPr/>
        </p:nvCxnSpPr>
        <p:spPr>
          <a:xfrm rot="10800000" flipH="1" flipV="1">
            <a:off x="1752614" y="1683537"/>
            <a:ext cx="141127" cy="4436977"/>
          </a:xfrm>
          <a:prstGeom prst="bentConnector3">
            <a:avLst>
              <a:gd name="adj1" fmla="val -129806"/>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5" name="フリーフォーム 49"/>
          <p:cNvSpPr/>
          <p:nvPr/>
        </p:nvSpPr>
        <p:spPr>
          <a:xfrm>
            <a:off x="1489486" y="3716275"/>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62" name="TextBox 161"/>
          <p:cNvSpPr txBox="1"/>
          <p:nvPr/>
        </p:nvSpPr>
        <p:spPr bwMode="auto">
          <a:xfrm>
            <a:off x="7086705" y="3738415"/>
            <a:ext cx="481535"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Or-Vi</a:t>
            </a:r>
            <a:endParaRPr lang="en-US" sz="1000" dirty="0">
              <a:solidFill>
                <a:srgbClr val="000000"/>
              </a:solidFill>
            </a:endParaRPr>
          </a:p>
        </p:txBody>
      </p:sp>
      <p:sp>
        <p:nvSpPr>
          <p:cNvPr id="163" name="TextBox 162"/>
          <p:cNvSpPr txBox="1"/>
          <p:nvPr/>
        </p:nvSpPr>
        <p:spPr bwMode="auto">
          <a:xfrm>
            <a:off x="6278944" y="2379411"/>
            <a:ext cx="669136"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Or-</a:t>
            </a:r>
            <a:r>
              <a:rPr lang="en-US" sz="1000" dirty="0" err="1" smtClean="0">
                <a:solidFill>
                  <a:srgbClr val="000000"/>
                </a:solidFill>
              </a:rPr>
              <a:t>Vnfm</a:t>
            </a:r>
            <a:endParaRPr lang="en-US" sz="1000" dirty="0">
              <a:solidFill>
                <a:srgbClr val="000000"/>
              </a:solidFill>
            </a:endParaRPr>
          </a:p>
        </p:txBody>
      </p:sp>
      <p:sp>
        <p:nvSpPr>
          <p:cNvPr id="164" name="TextBox 163"/>
          <p:cNvSpPr txBox="1"/>
          <p:nvPr/>
        </p:nvSpPr>
        <p:spPr bwMode="auto">
          <a:xfrm>
            <a:off x="6265996" y="4144985"/>
            <a:ext cx="638391"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Vnfm</a:t>
            </a:r>
            <a:r>
              <a:rPr lang="en-US" sz="1000" dirty="0" smtClean="0">
                <a:solidFill>
                  <a:srgbClr val="000000"/>
                </a:solidFill>
              </a:rPr>
              <a:t>-Vi</a:t>
            </a:r>
            <a:endParaRPr lang="en-US" sz="1000" dirty="0">
              <a:solidFill>
                <a:srgbClr val="000000"/>
              </a:solidFill>
            </a:endParaRPr>
          </a:p>
        </p:txBody>
      </p:sp>
      <p:sp>
        <p:nvSpPr>
          <p:cNvPr id="165" name="TextBox 164"/>
          <p:cNvSpPr txBox="1"/>
          <p:nvPr/>
        </p:nvSpPr>
        <p:spPr bwMode="auto">
          <a:xfrm>
            <a:off x="5044259" y="1273926"/>
            <a:ext cx="569387"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Os</a:t>
            </a:r>
            <a:r>
              <a:rPr lang="en-US" sz="1000" dirty="0" smtClean="0">
                <a:solidFill>
                  <a:srgbClr val="000000"/>
                </a:solidFill>
              </a:rPr>
              <a:t>-Ma</a:t>
            </a:r>
            <a:endParaRPr lang="en-US" sz="1000" dirty="0">
              <a:solidFill>
                <a:srgbClr val="000000"/>
              </a:solidFill>
            </a:endParaRPr>
          </a:p>
        </p:txBody>
      </p:sp>
      <p:sp>
        <p:nvSpPr>
          <p:cNvPr id="166" name="TextBox 165"/>
          <p:cNvSpPr txBox="1"/>
          <p:nvPr/>
        </p:nvSpPr>
        <p:spPr bwMode="auto">
          <a:xfrm>
            <a:off x="5009447" y="1862672"/>
            <a:ext cx="526682"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Se-Or</a:t>
            </a:r>
            <a:endParaRPr lang="en-US" sz="1000" dirty="0">
              <a:solidFill>
                <a:srgbClr val="000000"/>
              </a:solidFill>
            </a:endParaRPr>
          </a:p>
        </p:txBody>
      </p:sp>
      <p:sp>
        <p:nvSpPr>
          <p:cNvPr id="167" name="TextBox 166"/>
          <p:cNvSpPr txBox="1"/>
          <p:nvPr/>
        </p:nvSpPr>
        <p:spPr bwMode="auto">
          <a:xfrm>
            <a:off x="4966139" y="2965194"/>
            <a:ext cx="676462"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Ve-Vnfm</a:t>
            </a:r>
            <a:endParaRPr lang="en-US" sz="1000" dirty="0">
              <a:solidFill>
                <a:srgbClr val="000000"/>
              </a:solidFill>
            </a:endParaRPr>
          </a:p>
        </p:txBody>
      </p:sp>
      <p:sp>
        <p:nvSpPr>
          <p:cNvPr id="168" name="TextBox 167"/>
          <p:cNvSpPr txBox="1"/>
          <p:nvPr/>
        </p:nvSpPr>
        <p:spPr bwMode="auto">
          <a:xfrm>
            <a:off x="5137450" y="5068542"/>
            <a:ext cx="467320"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Nf</a:t>
            </a:r>
            <a:r>
              <a:rPr lang="en-US" sz="1000" dirty="0" smtClean="0">
                <a:solidFill>
                  <a:srgbClr val="000000"/>
                </a:solidFill>
              </a:rPr>
              <a:t>-Vi</a:t>
            </a:r>
            <a:endParaRPr lang="en-US" sz="1000" dirty="0">
              <a:solidFill>
                <a:srgbClr val="000000"/>
              </a:solidFill>
            </a:endParaRPr>
          </a:p>
        </p:txBody>
      </p:sp>
      <p:sp>
        <p:nvSpPr>
          <p:cNvPr id="169" name="TextBox 168"/>
          <p:cNvSpPr txBox="1"/>
          <p:nvPr/>
        </p:nvSpPr>
        <p:spPr bwMode="auto">
          <a:xfrm>
            <a:off x="3484645" y="4134310"/>
            <a:ext cx="530915"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Vn-Nf</a:t>
            </a:r>
            <a:endParaRPr lang="en-US" sz="1000" dirty="0">
              <a:solidFill>
                <a:srgbClr val="000000"/>
              </a:solidFill>
            </a:endParaRPr>
          </a:p>
        </p:txBody>
      </p:sp>
      <p:sp>
        <p:nvSpPr>
          <p:cNvPr id="170" name="TextBox 169"/>
          <p:cNvSpPr txBox="1"/>
          <p:nvPr/>
        </p:nvSpPr>
        <p:spPr bwMode="auto">
          <a:xfrm>
            <a:off x="2856003" y="5464743"/>
            <a:ext cx="503012"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Vi-Ha</a:t>
            </a:r>
            <a:endParaRPr lang="en-US" sz="1000" dirty="0">
              <a:solidFill>
                <a:srgbClr val="000000"/>
              </a:solidFill>
            </a:endParaRPr>
          </a:p>
        </p:txBody>
      </p:sp>
      <p:sp>
        <p:nvSpPr>
          <p:cNvPr id="2" name="Footer Placeholder 1"/>
          <p:cNvSpPr>
            <a:spLocks noGrp="1"/>
          </p:cNvSpPr>
          <p:nvPr>
            <p:ph type="ftr" sz="quarter" idx="10"/>
          </p:nvPr>
        </p:nvSpPr>
        <p:spPr>
          <a:xfrm>
            <a:off x="2743200" y="6491817"/>
            <a:ext cx="4437393" cy="366183"/>
          </a:xfrm>
        </p:spPr>
        <p:txBody>
          <a:bodyPr/>
          <a:lstStyle/>
          <a:p>
            <a:pPr>
              <a:defRPr/>
            </a:pPr>
            <a:r>
              <a:rPr lang="en-US" dirty="0" smtClean="0">
                <a:solidFill>
                  <a:schemeClr val="bg1">
                    <a:lumMod val="75000"/>
                  </a:schemeClr>
                </a:solidFill>
              </a:rPr>
              <a:t>Software Defined Networking (COMS 6998-10) </a:t>
            </a:r>
            <a:endParaRPr lang="en-US" dirty="0">
              <a:solidFill>
                <a:schemeClr val="bg1">
                  <a:lumMod val="75000"/>
                </a:schemeClr>
              </a:solidFill>
            </a:endParaRPr>
          </a:p>
        </p:txBody>
      </p:sp>
    </p:spTree>
    <p:extLst>
      <p:ext uri="{BB962C8B-B14F-4D97-AF65-F5344CB8AC3E}">
        <p14:creationId xmlns:p14="http://schemas.microsoft.com/office/powerpoint/2010/main" val="210516526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正方形/長方形 57"/>
          <p:cNvSpPr/>
          <p:nvPr/>
        </p:nvSpPr>
        <p:spPr>
          <a:xfrm>
            <a:off x="824838" y="3870612"/>
            <a:ext cx="3982026" cy="2006600"/>
          </a:xfrm>
          <a:prstGeom prst="rect">
            <a:avLst/>
          </a:prstGeom>
          <a:solidFill>
            <a:srgbClr val="FFE2C5"/>
          </a:solid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131" name="Rectangle 74"/>
          <p:cNvSpPr/>
          <p:nvPr/>
        </p:nvSpPr>
        <p:spPr>
          <a:xfrm>
            <a:off x="793848" y="2372015"/>
            <a:ext cx="3980834" cy="1384300"/>
          </a:xfrm>
          <a:prstGeom prst="rect">
            <a:avLst/>
          </a:prstGeom>
          <a:solidFill>
            <a:srgbClr val="CCFFCC"/>
          </a:solidFill>
          <a:ln w="12700">
            <a:solidFill>
              <a:schemeClr val="tx1">
                <a:lumMod val="95000"/>
                <a:lumOff val="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en-GB" sz="1300">
              <a:solidFill>
                <a:srgbClr val="FFFFFF"/>
              </a:solidFill>
              <a:latin typeface="Times New Roman" pitchFamily="18" charset="0"/>
              <a:ea typeface="ＭＳ Ｐゴシック"/>
              <a:cs typeface="Times New Roman" pitchFamily="18" charset="0"/>
            </a:endParaRPr>
          </a:p>
        </p:txBody>
      </p:sp>
      <p:sp>
        <p:nvSpPr>
          <p:cNvPr id="129" name="Rectangle 1"/>
          <p:cNvSpPr>
            <a:spLocks noChangeArrowheads="1"/>
          </p:cNvSpPr>
          <p:nvPr/>
        </p:nvSpPr>
        <p:spPr bwMode="auto">
          <a:xfrm>
            <a:off x="5631656" y="824214"/>
            <a:ext cx="2015447" cy="4872039"/>
          </a:xfrm>
          <a:prstGeom prst="rect">
            <a:avLst/>
          </a:prstGeom>
          <a:solidFill>
            <a:schemeClr val="tx1">
              <a:lumMod val="10000"/>
              <a:lumOff val="90000"/>
            </a:schemeClr>
          </a:solidFill>
          <a:ln w="12700">
            <a:solidFill>
              <a:schemeClr val="tx1"/>
            </a:solidFill>
            <a:prstDash val="sysDash"/>
            <a:round/>
            <a:headEnd/>
            <a:tailEnd/>
          </a:ln>
          <a:extLst/>
        </p:spPr>
        <p:txBody>
          <a:bodyPr lIns="91437" tIns="45718" rIns="91437" bIns="45718" anchor="ctr"/>
          <a:lstStyle/>
          <a:p>
            <a:pPr algn="ctr" defTabSz="457200">
              <a:defRPr/>
            </a:pPr>
            <a:endParaRPr lang="en-US">
              <a:solidFill>
                <a:srgbClr val="123E51"/>
              </a:solidFill>
              <a:latin typeface="Arial"/>
              <a:ea typeface="ＭＳ Ｐゴシック"/>
            </a:endParaRPr>
          </a:p>
        </p:txBody>
      </p:sp>
      <p:sp>
        <p:nvSpPr>
          <p:cNvPr id="43013" name="Título 12"/>
          <p:cNvSpPr>
            <a:spLocks noGrp="1"/>
          </p:cNvSpPr>
          <p:nvPr>
            <p:ph type="title"/>
          </p:nvPr>
        </p:nvSpPr>
        <p:spPr>
          <a:xfrm>
            <a:off x="613879" y="184851"/>
            <a:ext cx="7989082" cy="642936"/>
          </a:xfrm>
        </p:spPr>
        <p:txBody>
          <a:bodyPr>
            <a:normAutofit/>
          </a:bodyPr>
          <a:lstStyle/>
          <a:p>
            <a:r>
              <a:rPr lang="en-GB" altLang="en-US" sz="2700" b="1" dirty="0" smtClean="0"/>
              <a:t>Implementation of Reference Architecture </a:t>
            </a:r>
            <a:endParaRPr lang="en-GB" altLang="en-US" sz="2700" b="1" dirty="0"/>
          </a:p>
        </p:txBody>
      </p:sp>
      <p:sp>
        <p:nvSpPr>
          <p:cNvPr id="88" name="正方形/長方形 10"/>
          <p:cNvSpPr/>
          <p:nvPr/>
        </p:nvSpPr>
        <p:spPr>
          <a:xfrm>
            <a:off x="969054" y="5135852"/>
            <a:ext cx="3743653" cy="669925"/>
          </a:xfrm>
          <a:prstGeom prst="rect">
            <a:avLst/>
          </a:prstGeom>
          <a:solidFill>
            <a:schemeClr val="bg1"/>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83" name="正方形/長方形 26"/>
          <p:cNvSpPr/>
          <p:nvPr/>
        </p:nvSpPr>
        <p:spPr>
          <a:xfrm>
            <a:off x="6036876" y="2372017"/>
            <a:ext cx="1028581" cy="966787"/>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84" name="正方形/長方形 26"/>
          <p:cNvSpPr/>
          <p:nvPr/>
        </p:nvSpPr>
        <p:spPr>
          <a:xfrm>
            <a:off x="5965378" y="2445037"/>
            <a:ext cx="1028581" cy="9652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85" name="正方形/長方形 4"/>
          <p:cNvSpPr/>
          <p:nvPr/>
        </p:nvSpPr>
        <p:spPr>
          <a:xfrm>
            <a:off x="1112086" y="5331127"/>
            <a:ext cx="1009511" cy="409575"/>
          </a:xfrm>
          <a:prstGeom prst="rect">
            <a:avLst/>
          </a:prstGeom>
          <a:solidFill>
            <a:srgbClr val="FFFFFF"/>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C</a:t>
            </a:r>
            <a:r>
              <a:rPr kumimoji="1" lang="en-US" altLang="ja-JP" sz="1300" dirty="0">
                <a:solidFill>
                  <a:srgbClr val="123E51"/>
                </a:solidFill>
                <a:latin typeface="Times New Roman" pitchFamily="18" charset="0"/>
                <a:ea typeface="ＭＳ Ｐゴシック"/>
                <a:cs typeface="Times New Roman" pitchFamily="18" charset="0"/>
              </a:rPr>
              <a:t>omputing</a:t>
            </a: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Hardware</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86" name="正方形/長方形 6"/>
          <p:cNvSpPr/>
          <p:nvPr/>
        </p:nvSpPr>
        <p:spPr>
          <a:xfrm>
            <a:off x="2337318" y="5320005"/>
            <a:ext cx="1008319" cy="411163"/>
          </a:xfrm>
          <a:prstGeom prst="rect">
            <a:avLst/>
          </a:prstGeom>
          <a:solidFill>
            <a:srgbClr val="FFFFFF"/>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Storage</a:t>
            </a:r>
            <a:endParaRPr kumimoji="1"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Hardware</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87" name="正方形/長方形 8"/>
          <p:cNvSpPr/>
          <p:nvPr/>
        </p:nvSpPr>
        <p:spPr>
          <a:xfrm>
            <a:off x="3561384" y="5320005"/>
            <a:ext cx="1008319" cy="411163"/>
          </a:xfrm>
          <a:prstGeom prst="rect">
            <a:avLst/>
          </a:prstGeom>
          <a:solidFill>
            <a:srgbClr val="FFFFFF"/>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Network</a:t>
            </a:r>
            <a:endParaRPr kumimoji="1"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Hardware</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43020" name="テキスト ボックス 11"/>
          <p:cNvSpPr txBox="1">
            <a:spLocks noChangeArrowheads="1"/>
          </p:cNvSpPr>
          <p:nvPr/>
        </p:nvSpPr>
        <p:spPr bwMode="auto">
          <a:xfrm>
            <a:off x="3189939" y="5019111"/>
            <a:ext cx="1518358"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lvl1pPr eaLnBrk="0" hangingPunct="0">
              <a:spcAft>
                <a:spcPts val="1063"/>
              </a:spcAft>
              <a:buFont typeface="Arial" charset="0"/>
              <a:defRPr sz="2700" b="1">
                <a:solidFill>
                  <a:schemeClr val="tx2"/>
                </a:solidFill>
                <a:latin typeface="Calibri" pitchFamily="34" charset="0"/>
              </a:defRPr>
            </a:lvl1pPr>
            <a:lvl2pPr marL="742950" indent="-285750" eaLnBrk="0" hangingPunct="0">
              <a:spcAft>
                <a:spcPts val="1600"/>
              </a:spcAft>
              <a:buFont typeface="Arial" charset="0"/>
              <a:defRPr sz="2700">
                <a:solidFill>
                  <a:schemeClr val="bg2"/>
                </a:solidFill>
                <a:latin typeface="Calibri" pitchFamily="34" charset="0"/>
              </a:defRPr>
            </a:lvl2pPr>
            <a:lvl3pPr marL="1143000" indent="-228600" eaLnBrk="0" hangingPunct="0">
              <a:buSzPct val="80000"/>
              <a:buFont typeface="Arial" charset="0"/>
              <a:buChar char="•"/>
              <a:defRPr sz="2700">
                <a:solidFill>
                  <a:schemeClr val="bg2"/>
                </a:solidFill>
                <a:latin typeface="Calibri" pitchFamily="34" charset="0"/>
              </a:defRPr>
            </a:lvl3pPr>
            <a:lvl4pPr marL="1600200" indent="-228600" eaLnBrk="0" hangingPunct="0">
              <a:buSzPct val="80000"/>
              <a:buFont typeface="Arial" charset="0"/>
              <a:buChar char="–"/>
              <a:defRPr sz="2400">
                <a:solidFill>
                  <a:schemeClr val="bg2"/>
                </a:solidFill>
                <a:latin typeface="Calibri" pitchFamily="34" charset="0"/>
              </a:defRPr>
            </a:lvl4pPr>
            <a:lvl5pPr marL="2057400" indent="-228600" eaLnBrk="0" hangingPunct="0">
              <a:buSzPct val="80000"/>
              <a:buFont typeface="Arial" charset="0"/>
              <a:buChar char="•"/>
              <a:defRPr sz="2100">
                <a:solidFill>
                  <a:schemeClr val="bg2"/>
                </a:solidFill>
                <a:latin typeface="Calibri" pitchFamily="34" charset="0"/>
              </a:defRPr>
            </a:lvl5pPr>
            <a:lvl6pPr marL="25146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6pPr>
            <a:lvl7pPr marL="29718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7pPr>
            <a:lvl8pPr marL="34290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8pPr>
            <a:lvl9pPr marL="38862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9pPr>
          </a:lstStyle>
          <a:p>
            <a:pPr algn="ctr" defTabSz="457200" eaLnBrk="1" hangingPunct="1">
              <a:spcAft>
                <a:spcPct val="0"/>
              </a:spcAft>
              <a:buFontTx/>
              <a:buNone/>
            </a:pPr>
            <a:r>
              <a:rPr lang="en-US" altLang="ja-JP" sz="1300" b="0" dirty="0">
                <a:solidFill>
                  <a:srgbClr val="123E51"/>
                </a:solidFill>
                <a:latin typeface="Times New Roman" pitchFamily="18" charset="0"/>
                <a:ea typeface="ＭＳ Ｐゴシック"/>
                <a:cs typeface="Times New Roman" pitchFamily="18" charset="0"/>
              </a:rPr>
              <a:t>Hardware resources</a:t>
            </a:r>
            <a:endParaRPr kumimoji="1" lang="en-US" altLang="ja-JP" sz="1300" b="0" dirty="0">
              <a:solidFill>
                <a:srgbClr val="123E51"/>
              </a:solidFill>
              <a:latin typeface="Times New Roman" pitchFamily="18" charset="0"/>
              <a:ea typeface="ＭＳ Ｐゴシック"/>
              <a:cs typeface="Times New Roman" pitchFamily="18" charset="0"/>
            </a:endParaRPr>
          </a:p>
        </p:txBody>
      </p:sp>
      <p:sp>
        <p:nvSpPr>
          <p:cNvPr id="90" name="正方形/長方形 12"/>
          <p:cNvSpPr/>
          <p:nvPr/>
        </p:nvSpPr>
        <p:spPr>
          <a:xfrm>
            <a:off x="969054" y="4661204"/>
            <a:ext cx="3743653" cy="287337"/>
          </a:xfrm>
          <a:prstGeom prst="rect">
            <a:avLst/>
          </a:prstGeom>
          <a:solidFill>
            <a:schemeClr val="bg1"/>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GB" altLang="ja-JP" sz="1300" dirty="0">
                <a:solidFill>
                  <a:srgbClr val="123E51"/>
                </a:solidFill>
                <a:latin typeface="Times New Roman" pitchFamily="18" charset="0"/>
                <a:ea typeface="ＭＳ Ｐゴシック"/>
                <a:cs typeface="Times New Roman" pitchFamily="18" charset="0"/>
              </a:rPr>
              <a:t>Virtualisation</a:t>
            </a:r>
            <a:r>
              <a:rPr lang="en-US" altLang="ja-JP" sz="1300" dirty="0">
                <a:solidFill>
                  <a:srgbClr val="123E51"/>
                </a:solidFill>
                <a:latin typeface="Times New Roman" pitchFamily="18" charset="0"/>
                <a:ea typeface="ＭＳ Ｐゴシック"/>
                <a:cs typeface="Times New Roman" pitchFamily="18" charset="0"/>
              </a:rPr>
              <a:t> Layer</a:t>
            </a:r>
            <a:endParaRPr kumimoji="1" lang="en-US" altLang="ja-JP" sz="1300" dirty="0">
              <a:solidFill>
                <a:srgbClr val="123E51"/>
              </a:solidFill>
              <a:latin typeface="Times New Roman" pitchFamily="18" charset="0"/>
              <a:ea typeface="ＭＳ Ｐゴシック"/>
              <a:cs typeface="Times New Roman" pitchFamily="18" charset="0"/>
            </a:endParaRPr>
          </a:p>
        </p:txBody>
      </p:sp>
      <p:sp>
        <p:nvSpPr>
          <p:cNvPr id="91" name="正方形/長方形 14"/>
          <p:cNvSpPr/>
          <p:nvPr/>
        </p:nvSpPr>
        <p:spPr>
          <a:xfrm>
            <a:off x="5833060" y="4183365"/>
            <a:ext cx="1083406" cy="1368425"/>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5998" tIns="45718" rIns="35998"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GB" altLang="ja-JP" sz="1300" dirty="0">
                <a:solidFill>
                  <a:srgbClr val="123E51"/>
                </a:solidFill>
                <a:latin typeface="Times New Roman" pitchFamily="18" charset="0"/>
                <a:ea typeface="ＭＳ Ｐゴシック"/>
                <a:cs typeface="Times New Roman" pitchFamily="18" charset="0"/>
              </a:rPr>
              <a:t>Virtualised</a:t>
            </a: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Infrastructure</a:t>
            </a: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Manager(s)</a:t>
            </a: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sp>
        <p:nvSpPr>
          <p:cNvPr id="92" name="正方形/長方形 26"/>
          <p:cNvSpPr/>
          <p:nvPr/>
        </p:nvSpPr>
        <p:spPr>
          <a:xfrm>
            <a:off x="5865252" y="2505365"/>
            <a:ext cx="1030965" cy="966787"/>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VNF</a:t>
            </a: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Manager(s)</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93" name="正方形/長方形 30"/>
          <p:cNvSpPr/>
          <p:nvPr/>
        </p:nvSpPr>
        <p:spPr>
          <a:xfrm>
            <a:off x="2292031" y="3211799"/>
            <a:ext cx="1048843" cy="4318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VNF 2</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sp>
        <p:nvSpPr>
          <p:cNvPr id="95" name="正方形/長方形 38"/>
          <p:cNvSpPr/>
          <p:nvPr/>
        </p:nvSpPr>
        <p:spPr>
          <a:xfrm>
            <a:off x="793848" y="1175041"/>
            <a:ext cx="3980834" cy="433387"/>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OSS/BSS</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sp>
        <p:nvSpPr>
          <p:cNvPr id="96" name="フリーフォーム 42"/>
          <p:cNvSpPr/>
          <p:nvPr/>
        </p:nvSpPr>
        <p:spPr>
          <a:xfrm flipV="1">
            <a:off x="4818783" y="4785029"/>
            <a:ext cx="1035732" cy="109537"/>
          </a:xfrm>
          <a:custGeom>
            <a:avLst/>
            <a:gdLst>
              <a:gd name="connsiteX0" fmla="*/ 0 w 1137684"/>
              <a:gd name="connsiteY0" fmla="*/ 0 h 0"/>
              <a:gd name="connsiteX1" fmla="*/ 1137684 w 1137684"/>
              <a:gd name="connsiteY1" fmla="*/ 0 h 0"/>
            </a:gdLst>
            <a:ahLst/>
            <a:cxnLst>
              <a:cxn ang="0">
                <a:pos x="connsiteX0" y="connsiteY0"/>
              </a:cxn>
              <a:cxn ang="0">
                <a:pos x="connsiteX1" y="connsiteY1"/>
              </a:cxn>
            </a:cxnLst>
            <a:rect l="l" t="t" r="r" b="b"/>
            <a:pathLst>
              <a:path w="1137684">
                <a:moveTo>
                  <a:pt x="0" y="0"/>
                </a:moveTo>
                <a:lnTo>
                  <a:pt x="1137684"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7" tIns="45718" rIns="91437" bIns="45718" anchor="ctr"/>
          <a:lstStyle/>
          <a:p>
            <a:pPr algn="ctr" defTabSz="457200">
              <a:defRPr/>
            </a:pPr>
            <a:endParaRPr kumimoji="1" lang="ja-JP" altLang="en-US" sz="1300">
              <a:solidFill>
                <a:srgbClr val="123E51"/>
              </a:solidFill>
              <a:latin typeface="Times New Roman" pitchFamily="18" charset="0"/>
              <a:ea typeface="ＭＳ Ｐゴシック"/>
              <a:cs typeface="Times New Roman" pitchFamily="18" charset="0"/>
            </a:endParaRPr>
          </a:p>
        </p:txBody>
      </p:sp>
      <p:sp>
        <p:nvSpPr>
          <p:cNvPr id="97" name="フリーフォーム 49"/>
          <p:cNvSpPr/>
          <p:nvPr/>
        </p:nvSpPr>
        <p:spPr>
          <a:xfrm>
            <a:off x="6319356" y="3813461"/>
            <a:ext cx="1489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98" name="フリーフォーム 51"/>
          <p:cNvSpPr/>
          <p:nvPr/>
        </p:nvSpPr>
        <p:spPr>
          <a:xfrm>
            <a:off x="5270499" y="4780249"/>
            <a:ext cx="0" cy="160339"/>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99" name="フリーフォーム 53"/>
          <p:cNvSpPr/>
          <p:nvPr/>
        </p:nvSpPr>
        <p:spPr>
          <a:xfrm>
            <a:off x="5194219" y="1311577"/>
            <a:ext cx="0" cy="158751"/>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43030" name="テキスト ボックス 58"/>
          <p:cNvSpPr txBox="1">
            <a:spLocks noChangeArrowheads="1"/>
          </p:cNvSpPr>
          <p:nvPr/>
        </p:nvSpPr>
        <p:spPr bwMode="auto">
          <a:xfrm>
            <a:off x="746716" y="3797588"/>
            <a:ext cx="586506"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lvl1pPr eaLnBrk="0" hangingPunct="0">
              <a:spcAft>
                <a:spcPts val="1063"/>
              </a:spcAft>
              <a:buFont typeface="Arial" charset="0"/>
              <a:defRPr sz="2700" b="1">
                <a:solidFill>
                  <a:schemeClr val="tx2"/>
                </a:solidFill>
                <a:latin typeface="Calibri" pitchFamily="34" charset="0"/>
              </a:defRPr>
            </a:lvl1pPr>
            <a:lvl2pPr marL="742950" indent="-285750" eaLnBrk="0" hangingPunct="0">
              <a:spcAft>
                <a:spcPts val="1600"/>
              </a:spcAft>
              <a:buFont typeface="Arial" charset="0"/>
              <a:defRPr sz="2700">
                <a:solidFill>
                  <a:schemeClr val="bg2"/>
                </a:solidFill>
                <a:latin typeface="Calibri" pitchFamily="34" charset="0"/>
              </a:defRPr>
            </a:lvl2pPr>
            <a:lvl3pPr marL="1143000" indent="-228600" eaLnBrk="0" hangingPunct="0">
              <a:buSzPct val="80000"/>
              <a:buFont typeface="Arial" charset="0"/>
              <a:buChar char="•"/>
              <a:defRPr sz="2700">
                <a:solidFill>
                  <a:schemeClr val="bg2"/>
                </a:solidFill>
                <a:latin typeface="Calibri" pitchFamily="34" charset="0"/>
              </a:defRPr>
            </a:lvl3pPr>
            <a:lvl4pPr marL="1600200" indent="-228600" eaLnBrk="0" hangingPunct="0">
              <a:buSzPct val="80000"/>
              <a:buFont typeface="Arial" charset="0"/>
              <a:buChar char="–"/>
              <a:defRPr sz="2400">
                <a:solidFill>
                  <a:schemeClr val="bg2"/>
                </a:solidFill>
                <a:latin typeface="Calibri" pitchFamily="34" charset="0"/>
              </a:defRPr>
            </a:lvl4pPr>
            <a:lvl5pPr marL="2057400" indent="-228600" eaLnBrk="0" hangingPunct="0">
              <a:buSzPct val="80000"/>
              <a:buFont typeface="Arial" charset="0"/>
              <a:buChar char="•"/>
              <a:defRPr sz="2100">
                <a:solidFill>
                  <a:schemeClr val="bg2"/>
                </a:solidFill>
                <a:latin typeface="Calibri" pitchFamily="34" charset="0"/>
              </a:defRPr>
            </a:lvl5pPr>
            <a:lvl6pPr marL="25146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6pPr>
            <a:lvl7pPr marL="29718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7pPr>
            <a:lvl8pPr marL="34290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8pPr>
            <a:lvl9pPr marL="38862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9pPr>
          </a:lstStyle>
          <a:p>
            <a:pPr algn="ctr" defTabSz="457200" eaLnBrk="1" hangingPunct="1">
              <a:spcAft>
                <a:spcPct val="0"/>
              </a:spcAft>
              <a:buFontTx/>
              <a:buNone/>
            </a:pPr>
            <a:r>
              <a:rPr lang="en-US" altLang="ja-JP" sz="1300" b="0">
                <a:solidFill>
                  <a:srgbClr val="123E51"/>
                </a:solidFill>
                <a:latin typeface="Times New Roman" pitchFamily="18" charset="0"/>
                <a:ea typeface="ＭＳ Ｐゴシック"/>
                <a:cs typeface="Times New Roman" pitchFamily="18" charset="0"/>
              </a:rPr>
              <a:t>NFVI</a:t>
            </a:r>
            <a:endParaRPr kumimoji="1" lang="en-US" altLang="ja-JP" sz="1300" b="0">
              <a:solidFill>
                <a:srgbClr val="123E51"/>
              </a:solidFill>
              <a:latin typeface="Times New Roman" pitchFamily="18" charset="0"/>
              <a:ea typeface="ＭＳ Ｐゴシック"/>
              <a:cs typeface="Times New Roman" pitchFamily="18" charset="0"/>
            </a:endParaRPr>
          </a:p>
        </p:txBody>
      </p:sp>
      <p:cxnSp>
        <p:nvCxnSpPr>
          <p:cNvPr id="102" name="Straight Connector 56"/>
          <p:cNvCxnSpPr>
            <a:stCxn id="94" idx="2"/>
            <a:endCxn id="92" idx="0"/>
          </p:cNvCxnSpPr>
          <p:nvPr/>
        </p:nvCxnSpPr>
        <p:spPr>
          <a:xfrm>
            <a:off x="6371801" y="1875138"/>
            <a:ext cx="8343" cy="6302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Elbow Connector 57"/>
          <p:cNvCxnSpPr>
            <a:stCxn id="94" idx="3"/>
            <a:endCxn id="91" idx="3"/>
          </p:cNvCxnSpPr>
          <p:nvPr/>
        </p:nvCxnSpPr>
        <p:spPr>
          <a:xfrm>
            <a:off x="6889075" y="1390954"/>
            <a:ext cx="27413" cy="3476625"/>
          </a:xfrm>
          <a:prstGeom prst="bentConnector3">
            <a:avLst>
              <a:gd name="adj1" fmla="val 188820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フリーフォーム 49"/>
          <p:cNvSpPr/>
          <p:nvPr/>
        </p:nvSpPr>
        <p:spPr>
          <a:xfrm>
            <a:off x="6296713" y="2203736"/>
            <a:ext cx="150175"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105" name="フリーフォーム 49"/>
          <p:cNvSpPr/>
          <p:nvPr/>
        </p:nvSpPr>
        <p:spPr>
          <a:xfrm>
            <a:off x="7300247" y="3464212"/>
            <a:ext cx="148984"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106" name="フリーフォーム 53"/>
          <p:cNvSpPr/>
          <p:nvPr/>
        </p:nvSpPr>
        <p:spPr>
          <a:xfrm>
            <a:off x="5218057" y="2851451"/>
            <a:ext cx="0" cy="158751"/>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107" name="正方形/長方形 30"/>
          <p:cNvSpPr/>
          <p:nvPr/>
        </p:nvSpPr>
        <p:spPr>
          <a:xfrm>
            <a:off x="3516075" y="3202273"/>
            <a:ext cx="1048843" cy="4318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VNF 3</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sp>
        <p:nvSpPr>
          <p:cNvPr id="108" name="正方形/長方形 30"/>
          <p:cNvSpPr/>
          <p:nvPr/>
        </p:nvSpPr>
        <p:spPr>
          <a:xfrm>
            <a:off x="1067992" y="3211799"/>
            <a:ext cx="1048843" cy="4318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VNF 1</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cxnSp>
        <p:nvCxnSpPr>
          <p:cNvPr id="109" name="Straight Connector 65"/>
          <p:cNvCxnSpPr>
            <a:stCxn id="108" idx="2"/>
          </p:cNvCxnSpPr>
          <p:nvPr/>
        </p:nvCxnSpPr>
        <p:spPr>
          <a:xfrm flipH="1">
            <a:off x="1591207" y="3643603"/>
            <a:ext cx="1192" cy="227013"/>
          </a:xfrm>
          <a:prstGeom prst="line">
            <a:avLst/>
          </a:prstGeom>
          <a:ln w="28575" cmpd="sng">
            <a:solidFill>
              <a:srgbClr val="257EA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66"/>
          <p:cNvCxnSpPr>
            <a:stCxn id="93" idx="2"/>
            <a:endCxn id="100" idx="0"/>
          </p:cNvCxnSpPr>
          <p:nvPr/>
        </p:nvCxnSpPr>
        <p:spPr>
          <a:xfrm flipH="1">
            <a:off x="2815276" y="3643603"/>
            <a:ext cx="1191" cy="227013"/>
          </a:xfrm>
          <a:prstGeom prst="line">
            <a:avLst/>
          </a:prstGeom>
          <a:ln w="28575" cmpd="sng">
            <a:solidFill>
              <a:srgbClr val="257EA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67"/>
          <p:cNvCxnSpPr>
            <a:stCxn id="107" idx="2"/>
          </p:cNvCxnSpPr>
          <p:nvPr/>
        </p:nvCxnSpPr>
        <p:spPr>
          <a:xfrm flipH="1">
            <a:off x="4039300" y="3634077"/>
            <a:ext cx="1192" cy="236539"/>
          </a:xfrm>
          <a:prstGeom prst="line">
            <a:avLst/>
          </a:prstGeom>
          <a:ln w="28575" cmpd="sng">
            <a:solidFill>
              <a:srgbClr val="257EA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68"/>
          <p:cNvCxnSpPr>
            <a:stCxn id="92" idx="2"/>
            <a:endCxn id="91" idx="0"/>
          </p:cNvCxnSpPr>
          <p:nvPr/>
        </p:nvCxnSpPr>
        <p:spPr>
          <a:xfrm flipH="1">
            <a:off x="6376567" y="3472149"/>
            <a:ext cx="4767" cy="711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042" name="Group 3"/>
          <p:cNvGrpSpPr>
            <a:grpSpLocks/>
          </p:cNvGrpSpPr>
          <p:nvPr/>
        </p:nvGrpSpPr>
        <p:grpSpPr bwMode="auto">
          <a:xfrm>
            <a:off x="588061" y="6020571"/>
            <a:ext cx="2305070" cy="276999"/>
            <a:chOff x="1116013" y="6032500"/>
            <a:chExt cx="2305050" cy="276999"/>
          </a:xfrm>
        </p:grpSpPr>
        <p:cxnSp>
          <p:nvCxnSpPr>
            <p:cNvPr id="114" name="Straight Connector 69"/>
            <p:cNvCxnSpPr/>
            <p:nvPr/>
          </p:nvCxnSpPr>
          <p:spPr>
            <a:xfrm>
              <a:off x="1116013" y="6165850"/>
              <a:ext cx="288429" cy="0"/>
            </a:xfrm>
            <a:prstGeom prst="line">
              <a:avLst/>
            </a:prstGeom>
            <a:ln w="19050">
              <a:solidFill>
                <a:srgbClr val="257EA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3086" name="TextBox 73"/>
            <p:cNvSpPr txBox="1">
              <a:spLocks noChangeArrowheads="1"/>
            </p:cNvSpPr>
            <p:nvPr/>
          </p:nvSpPr>
          <p:spPr bwMode="auto">
            <a:xfrm>
              <a:off x="1458913" y="6032500"/>
              <a:ext cx="196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63"/>
                </a:spcAft>
                <a:buFont typeface="Arial" charset="0"/>
                <a:defRPr sz="2700" b="1">
                  <a:solidFill>
                    <a:schemeClr val="tx2"/>
                  </a:solidFill>
                  <a:latin typeface="Calibri" pitchFamily="34" charset="0"/>
                </a:defRPr>
              </a:lvl1pPr>
              <a:lvl2pPr marL="742950" indent="-285750" eaLnBrk="0" hangingPunct="0">
                <a:spcAft>
                  <a:spcPts val="1600"/>
                </a:spcAft>
                <a:buFont typeface="Arial" charset="0"/>
                <a:defRPr sz="2700">
                  <a:solidFill>
                    <a:schemeClr val="bg2"/>
                  </a:solidFill>
                  <a:latin typeface="Calibri" pitchFamily="34" charset="0"/>
                </a:defRPr>
              </a:lvl2pPr>
              <a:lvl3pPr marL="1143000" indent="-228600" eaLnBrk="0" hangingPunct="0">
                <a:buSzPct val="80000"/>
                <a:buFont typeface="Arial" charset="0"/>
                <a:buChar char="•"/>
                <a:defRPr sz="2700">
                  <a:solidFill>
                    <a:schemeClr val="bg2"/>
                  </a:solidFill>
                  <a:latin typeface="Calibri" pitchFamily="34" charset="0"/>
                </a:defRPr>
              </a:lvl3pPr>
              <a:lvl4pPr marL="1600200" indent="-228600" eaLnBrk="0" hangingPunct="0">
                <a:buSzPct val="80000"/>
                <a:buFont typeface="Arial" charset="0"/>
                <a:buChar char="–"/>
                <a:defRPr sz="2400">
                  <a:solidFill>
                    <a:schemeClr val="bg2"/>
                  </a:solidFill>
                  <a:latin typeface="Calibri" pitchFamily="34" charset="0"/>
                </a:defRPr>
              </a:lvl4pPr>
              <a:lvl5pPr marL="2057400" indent="-228600" eaLnBrk="0" hangingPunct="0">
                <a:buSzPct val="80000"/>
                <a:buFont typeface="Arial" charset="0"/>
                <a:buChar char="•"/>
                <a:defRPr sz="2100">
                  <a:solidFill>
                    <a:schemeClr val="bg2"/>
                  </a:solidFill>
                  <a:latin typeface="Calibri" pitchFamily="34" charset="0"/>
                </a:defRPr>
              </a:lvl5pPr>
              <a:lvl6pPr marL="25146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6pPr>
              <a:lvl7pPr marL="29718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7pPr>
              <a:lvl8pPr marL="34290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8pPr>
              <a:lvl9pPr marL="38862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9pPr>
            </a:lstStyle>
            <a:p>
              <a:pPr defTabSz="457200" eaLnBrk="1" hangingPunct="1">
                <a:spcAft>
                  <a:spcPct val="0"/>
                </a:spcAft>
                <a:buFontTx/>
                <a:buNone/>
              </a:pPr>
              <a:r>
                <a:rPr lang="en-US" altLang="en-US" sz="1200" b="0" dirty="0">
                  <a:solidFill>
                    <a:srgbClr val="123E51"/>
                  </a:solidFill>
                  <a:latin typeface="Times New Roman" pitchFamily="18" charset="0"/>
                  <a:ea typeface="MS PGothic" pitchFamily="34" charset="-128"/>
                  <a:cs typeface="Times New Roman" pitchFamily="18" charset="0"/>
                </a:rPr>
                <a:t>Execution reference points</a:t>
              </a:r>
              <a:endParaRPr lang="en-GB" altLang="en-US" sz="1600" b="0" dirty="0">
                <a:solidFill>
                  <a:srgbClr val="123E51"/>
                </a:solidFill>
                <a:latin typeface="Times New Roman" pitchFamily="18" charset="0"/>
                <a:ea typeface="MS PGothic" pitchFamily="34" charset="-128"/>
                <a:cs typeface="Times New Roman" pitchFamily="18" charset="0"/>
              </a:endParaRPr>
            </a:p>
          </p:txBody>
        </p:sp>
      </p:grpSp>
      <p:grpSp>
        <p:nvGrpSpPr>
          <p:cNvPr id="43043" name="Group 4"/>
          <p:cNvGrpSpPr>
            <a:grpSpLocks/>
          </p:cNvGrpSpPr>
          <p:nvPr/>
        </p:nvGrpSpPr>
        <p:grpSpPr bwMode="auto">
          <a:xfrm>
            <a:off x="5087364" y="6020549"/>
            <a:ext cx="2485041" cy="276999"/>
            <a:chOff x="1106488" y="6321425"/>
            <a:chExt cx="2485404" cy="277775"/>
          </a:xfrm>
        </p:grpSpPr>
        <p:cxnSp>
          <p:nvCxnSpPr>
            <p:cNvPr id="117" name="Straight Connector 70"/>
            <p:cNvCxnSpPr/>
            <p:nvPr/>
          </p:nvCxnSpPr>
          <p:spPr>
            <a:xfrm>
              <a:off x="1106488" y="6486988"/>
              <a:ext cx="343308" cy="47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フリーフォーム 53"/>
            <p:cNvSpPr/>
            <p:nvPr/>
          </p:nvSpPr>
          <p:spPr>
            <a:xfrm>
              <a:off x="1278142" y="6408982"/>
              <a:ext cx="0" cy="160787"/>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kumimoji="1" lang="ja-JP" altLang="en-US">
                <a:solidFill>
                  <a:srgbClr val="FFFFFF"/>
                </a:solidFill>
                <a:latin typeface="Times New Roman" pitchFamily="18" charset="0"/>
                <a:ea typeface="ＭＳ Ｐゴシック"/>
                <a:cs typeface="Times New Roman" pitchFamily="18" charset="0"/>
              </a:endParaRPr>
            </a:p>
          </p:txBody>
        </p:sp>
        <p:sp>
          <p:nvSpPr>
            <p:cNvPr id="43084" name="TextBox 74"/>
            <p:cNvSpPr txBox="1">
              <a:spLocks noChangeArrowheads="1"/>
            </p:cNvSpPr>
            <p:nvPr/>
          </p:nvSpPr>
          <p:spPr bwMode="auto">
            <a:xfrm>
              <a:off x="1466850" y="6321425"/>
              <a:ext cx="2125042"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63"/>
                </a:spcAft>
                <a:buFont typeface="Arial" charset="0"/>
                <a:defRPr sz="2700" b="1">
                  <a:solidFill>
                    <a:schemeClr val="tx2"/>
                  </a:solidFill>
                  <a:latin typeface="Calibri" pitchFamily="34" charset="0"/>
                </a:defRPr>
              </a:lvl1pPr>
              <a:lvl2pPr marL="742950" indent="-285750" eaLnBrk="0" hangingPunct="0">
                <a:spcAft>
                  <a:spcPts val="1600"/>
                </a:spcAft>
                <a:buFont typeface="Arial" charset="0"/>
                <a:defRPr sz="2700">
                  <a:solidFill>
                    <a:schemeClr val="bg2"/>
                  </a:solidFill>
                  <a:latin typeface="Calibri" pitchFamily="34" charset="0"/>
                </a:defRPr>
              </a:lvl2pPr>
              <a:lvl3pPr marL="1143000" indent="-228600" eaLnBrk="0" hangingPunct="0">
                <a:buSzPct val="80000"/>
                <a:buFont typeface="Arial" charset="0"/>
                <a:buChar char="•"/>
                <a:defRPr sz="2700">
                  <a:solidFill>
                    <a:schemeClr val="bg2"/>
                  </a:solidFill>
                  <a:latin typeface="Calibri" pitchFamily="34" charset="0"/>
                </a:defRPr>
              </a:lvl3pPr>
              <a:lvl4pPr marL="1600200" indent="-228600" eaLnBrk="0" hangingPunct="0">
                <a:buSzPct val="80000"/>
                <a:buFont typeface="Arial" charset="0"/>
                <a:buChar char="–"/>
                <a:defRPr sz="2400">
                  <a:solidFill>
                    <a:schemeClr val="bg2"/>
                  </a:solidFill>
                  <a:latin typeface="Calibri" pitchFamily="34" charset="0"/>
                </a:defRPr>
              </a:lvl4pPr>
              <a:lvl5pPr marL="2057400" indent="-228600" eaLnBrk="0" hangingPunct="0">
                <a:buSzPct val="80000"/>
                <a:buFont typeface="Arial" charset="0"/>
                <a:buChar char="•"/>
                <a:defRPr sz="2100">
                  <a:solidFill>
                    <a:schemeClr val="bg2"/>
                  </a:solidFill>
                  <a:latin typeface="Calibri" pitchFamily="34" charset="0"/>
                </a:defRPr>
              </a:lvl5pPr>
              <a:lvl6pPr marL="25146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6pPr>
              <a:lvl7pPr marL="29718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7pPr>
              <a:lvl8pPr marL="34290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8pPr>
              <a:lvl9pPr marL="38862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9pPr>
            </a:lstStyle>
            <a:p>
              <a:pPr defTabSz="457200" eaLnBrk="1" hangingPunct="1">
                <a:spcAft>
                  <a:spcPct val="0"/>
                </a:spcAft>
                <a:buFontTx/>
                <a:buNone/>
              </a:pPr>
              <a:r>
                <a:rPr lang="en-US" altLang="en-US" sz="1200" b="0" dirty="0">
                  <a:solidFill>
                    <a:srgbClr val="123E51"/>
                  </a:solidFill>
                  <a:latin typeface="Times New Roman" pitchFamily="18" charset="0"/>
                  <a:ea typeface="MS PGothic" pitchFamily="34" charset="-128"/>
                  <a:cs typeface="Times New Roman" pitchFamily="18" charset="0"/>
                </a:rPr>
                <a:t>Main NFV reference points</a:t>
              </a:r>
              <a:endParaRPr lang="en-GB" altLang="en-US" sz="1600" b="0" dirty="0">
                <a:solidFill>
                  <a:srgbClr val="123E51"/>
                </a:solidFill>
                <a:latin typeface="Times New Roman" pitchFamily="18" charset="0"/>
                <a:ea typeface="MS PGothic" pitchFamily="34" charset="-128"/>
                <a:cs typeface="Times New Roman" pitchFamily="18" charset="0"/>
              </a:endParaRPr>
            </a:p>
          </p:txBody>
        </p:sp>
      </p:grpSp>
      <p:grpSp>
        <p:nvGrpSpPr>
          <p:cNvPr id="43044" name="Group 2"/>
          <p:cNvGrpSpPr>
            <a:grpSpLocks/>
          </p:cNvGrpSpPr>
          <p:nvPr/>
        </p:nvGrpSpPr>
        <p:grpSpPr bwMode="auto">
          <a:xfrm>
            <a:off x="3007550" y="6031676"/>
            <a:ext cx="1970156" cy="276999"/>
            <a:chOff x="4762500" y="6013450"/>
            <a:chExt cx="1970088" cy="276998"/>
          </a:xfrm>
        </p:grpSpPr>
        <p:cxnSp>
          <p:nvCxnSpPr>
            <p:cNvPr id="121" name="Straight Connector 72"/>
            <p:cNvCxnSpPr/>
            <p:nvPr/>
          </p:nvCxnSpPr>
          <p:spPr>
            <a:xfrm>
              <a:off x="4762500" y="6186488"/>
              <a:ext cx="340862" cy="0"/>
            </a:xfrm>
            <a:prstGeom prst="line">
              <a:avLst/>
            </a:prstGeom>
            <a:ln w="1270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3080" name="TextBox 75"/>
            <p:cNvSpPr txBox="1">
              <a:spLocks noChangeArrowheads="1"/>
            </p:cNvSpPr>
            <p:nvPr/>
          </p:nvSpPr>
          <p:spPr bwMode="auto">
            <a:xfrm>
              <a:off x="5111750" y="6013450"/>
              <a:ext cx="1620838"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63"/>
                </a:spcAft>
                <a:buFont typeface="Arial" charset="0"/>
                <a:defRPr sz="2700" b="1">
                  <a:solidFill>
                    <a:schemeClr val="tx2"/>
                  </a:solidFill>
                  <a:latin typeface="Calibri" pitchFamily="34" charset="0"/>
                </a:defRPr>
              </a:lvl1pPr>
              <a:lvl2pPr marL="742950" indent="-285750" eaLnBrk="0" hangingPunct="0">
                <a:spcAft>
                  <a:spcPts val="1600"/>
                </a:spcAft>
                <a:buFont typeface="Arial" charset="0"/>
                <a:defRPr sz="2700">
                  <a:solidFill>
                    <a:schemeClr val="bg2"/>
                  </a:solidFill>
                  <a:latin typeface="Calibri" pitchFamily="34" charset="0"/>
                </a:defRPr>
              </a:lvl2pPr>
              <a:lvl3pPr marL="1143000" indent="-228600" eaLnBrk="0" hangingPunct="0">
                <a:buSzPct val="80000"/>
                <a:buFont typeface="Arial" charset="0"/>
                <a:buChar char="•"/>
                <a:defRPr sz="2700">
                  <a:solidFill>
                    <a:schemeClr val="bg2"/>
                  </a:solidFill>
                  <a:latin typeface="Calibri" pitchFamily="34" charset="0"/>
                </a:defRPr>
              </a:lvl3pPr>
              <a:lvl4pPr marL="1600200" indent="-228600" eaLnBrk="0" hangingPunct="0">
                <a:buSzPct val="80000"/>
                <a:buFont typeface="Arial" charset="0"/>
                <a:buChar char="–"/>
                <a:defRPr sz="2400">
                  <a:solidFill>
                    <a:schemeClr val="bg2"/>
                  </a:solidFill>
                  <a:latin typeface="Calibri" pitchFamily="34" charset="0"/>
                </a:defRPr>
              </a:lvl4pPr>
              <a:lvl5pPr marL="2057400" indent="-228600" eaLnBrk="0" hangingPunct="0">
                <a:buSzPct val="80000"/>
                <a:buFont typeface="Arial" charset="0"/>
                <a:buChar char="•"/>
                <a:defRPr sz="2100">
                  <a:solidFill>
                    <a:schemeClr val="bg2"/>
                  </a:solidFill>
                  <a:latin typeface="Calibri" pitchFamily="34" charset="0"/>
                </a:defRPr>
              </a:lvl5pPr>
              <a:lvl6pPr marL="25146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6pPr>
              <a:lvl7pPr marL="29718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7pPr>
              <a:lvl8pPr marL="34290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8pPr>
              <a:lvl9pPr marL="3886200" indent="-228600" defTabSz="1217613" eaLnBrk="0" fontAlgn="base" hangingPunct="0">
                <a:spcBef>
                  <a:spcPct val="0"/>
                </a:spcBef>
                <a:spcAft>
                  <a:spcPct val="0"/>
                </a:spcAft>
                <a:buSzPct val="80000"/>
                <a:buFont typeface="Arial" charset="0"/>
                <a:buChar char="•"/>
                <a:defRPr sz="2100">
                  <a:solidFill>
                    <a:schemeClr val="bg2"/>
                  </a:solidFill>
                  <a:latin typeface="Calibri" pitchFamily="34" charset="0"/>
                </a:defRPr>
              </a:lvl9pPr>
            </a:lstStyle>
            <a:p>
              <a:pPr defTabSz="457200" eaLnBrk="1" hangingPunct="1">
                <a:spcAft>
                  <a:spcPct val="0"/>
                </a:spcAft>
                <a:buFontTx/>
                <a:buNone/>
              </a:pPr>
              <a:r>
                <a:rPr lang="en-US" altLang="en-US" sz="1200" b="0">
                  <a:solidFill>
                    <a:srgbClr val="123E51"/>
                  </a:solidFill>
                  <a:latin typeface="Times New Roman" pitchFamily="18" charset="0"/>
                  <a:ea typeface="MS PGothic" pitchFamily="34" charset="-128"/>
                  <a:cs typeface="Times New Roman" pitchFamily="18" charset="0"/>
                </a:rPr>
                <a:t>Other reference points</a:t>
              </a:r>
              <a:endParaRPr lang="en-GB" altLang="en-US" sz="1600" b="0">
                <a:solidFill>
                  <a:srgbClr val="123E51"/>
                </a:solidFill>
                <a:latin typeface="Times New Roman" pitchFamily="18" charset="0"/>
                <a:ea typeface="MS PGothic" pitchFamily="34" charset="-128"/>
                <a:cs typeface="Times New Roman" pitchFamily="18" charset="0"/>
              </a:endParaRPr>
            </a:p>
          </p:txBody>
        </p:sp>
        <p:sp>
          <p:nvSpPr>
            <p:cNvPr id="123" name="フリーフォーム 53"/>
            <p:cNvSpPr/>
            <p:nvPr/>
          </p:nvSpPr>
          <p:spPr>
            <a:xfrm>
              <a:off x="4915054" y="6097588"/>
              <a:ext cx="0" cy="158750"/>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kumimoji="1" lang="ja-JP" altLang="en-US">
                <a:solidFill>
                  <a:srgbClr val="FFFFFF"/>
                </a:solidFill>
                <a:latin typeface="Times New Roman" pitchFamily="18" charset="0"/>
                <a:ea typeface="ＭＳ Ｐゴシック"/>
                <a:cs typeface="Times New Roman" pitchFamily="18" charset="0"/>
              </a:endParaRPr>
            </a:p>
          </p:txBody>
        </p:sp>
      </p:grpSp>
      <p:cxnSp>
        <p:nvCxnSpPr>
          <p:cNvPr id="124" name="Straight Connector 55"/>
          <p:cNvCxnSpPr>
            <a:stCxn id="88" idx="0"/>
            <a:endCxn id="90" idx="2"/>
          </p:cNvCxnSpPr>
          <p:nvPr/>
        </p:nvCxnSpPr>
        <p:spPr>
          <a:xfrm flipV="1">
            <a:off x="2841475" y="4948528"/>
            <a:ext cx="0" cy="187325"/>
          </a:xfrm>
          <a:prstGeom prst="line">
            <a:avLst/>
          </a:prstGeom>
          <a:ln w="28575" cmpd="sng">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5" name="正方形/長方形 4"/>
          <p:cNvSpPr/>
          <p:nvPr/>
        </p:nvSpPr>
        <p:spPr>
          <a:xfrm>
            <a:off x="1112086" y="4132566"/>
            <a:ext cx="1009511" cy="409575"/>
          </a:xfrm>
          <a:prstGeom prst="rect">
            <a:avLst/>
          </a:prstGeom>
          <a:solidFill>
            <a:srgbClr val="FEFFB7"/>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Virtual Computing</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126" name="正方形/長方形 6"/>
          <p:cNvSpPr/>
          <p:nvPr/>
        </p:nvSpPr>
        <p:spPr>
          <a:xfrm>
            <a:off x="2337318" y="4121437"/>
            <a:ext cx="1008319" cy="411163"/>
          </a:xfrm>
          <a:prstGeom prst="rect">
            <a:avLst/>
          </a:prstGeom>
          <a:solidFill>
            <a:srgbClr val="FEFFB7"/>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Virtual Storage</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127" name="正方形/長方形 8"/>
          <p:cNvSpPr/>
          <p:nvPr/>
        </p:nvSpPr>
        <p:spPr>
          <a:xfrm>
            <a:off x="3561384" y="4121437"/>
            <a:ext cx="1008319" cy="411163"/>
          </a:xfrm>
          <a:prstGeom prst="rect">
            <a:avLst/>
          </a:prstGeom>
          <a:solidFill>
            <a:srgbClr val="FEFFB7"/>
          </a:solid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lang="en-US" altLang="ja-JP" sz="1300" dirty="0">
                <a:solidFill>
                  <a:srgbClr val="123E51"/>
                </a:solidFill>
                <a:latin typeface="Times New Roman" pitchFamily="18" charset="0"/>
                <a:ea typeface="ＭＳ Ｐゴシック"/>
                <a:cs typeface="Times New Roman" pitchFamily="18" charset="0"/>
              </a:rPr>
              <a:t>Virtual Network</a:t>
            </a:r>
            <a:endParaRPr kumimoji="1" lang="ja-JP" altLang="en-US" sz="1300" dirty="0">
              <a:solidFill>
                <a:srgbClr val="123E51"/>
              </a:solidFill>
              <a:latin typeface="Times New Roman" pitchFamily="18" charset="0"/>
              <a:ea typeface="ＭＳ Ｐゴシック"/>
              <a:cs typeface="Times New Roman" pitchFamily="18" charset="0"/>
            </a:endParaRPr>
          </a:p>
        </p:txBody>
      </p:sp>
      <p:sp>
        <p:nvSpPr>
          <p:cNvPr id="128" name="正方形/長方形 10"/>
          <p:cNvSpPr/>
          <p:nvPr/>
        </p:nvSpPr>
        <p:spPr>
          <a:xfrm>
            <a:off x="958326" y="4064302"/>
            <a:ext cx="3743652" cy="525463"/>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130" name="正方形/長方形 30"/>
          <p:cNvSpPr/>
          <p:nvPr/>
        </p:nvSpPr>
        <p:spPr>
          <a:xfrm>
            <a:off x="2290834" y="2492661"/>
            <a:ext cx="1050034" cy="4318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EMS 2</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sp>
        <p:nvSpPr>
          <p:cNvPr id="132" name="正方形/長方形 30"/>
          <p:cNvSpPr/>
          <p:nvPr/>
        </p:nvSpPr>
        <p:spPr>
          <a:xfrm>
            <a:off x="3499394" y="2492661"/>
            <a:ext cx="1048843" cy="4318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EMS 3</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sp>
        <p:nvSpPr>
          <p:cNvPr id="133" name="正方形/長方形 30"/>
          <p:cNvSpPr/>
          <p:nvPr/>
        </p:nvSpPr>
        <p:spPr>
          <a:xfrm>
            <a:off x="1072751" y="2492661"/>
            <a:ext cx="1048843" cy="431800"/>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lang="en-US" altLang="ja-JP" sz="1300" dirty="0">
              <a:solidFill>
                <a:srgbClr val="123E51"/>
              </a:solidFill>
              <a:latin typeface="Times New Roman" pitchFamily="18" charset="0"/>
              <a:ea typeface="ＭＳ Ｐゴシック"/>
              <a:cs typeface="Times New Roman" pitchFamily="18" charset="0"/>
            </a:endParaRPr>
          </a:p>
          <a:p>
            <a:pPr algn="ctr" defTabSz="457200">
              <a:defRPr/>
            </a:pPr>
            <a:r>
              <a:rPr lang="en-US" altLang="ja-JP" sz="1300" dirty="0">
                <a:solidFill>
                  <a:srgbClr val="123E51"/>
                </a:solidFill>
                <a:latin typeface="Times New Roman" pitchFamily="18" charset="0"/>
                <a:ea typeface="ＭＳ Ｐゴシック"/>
                <a:cs typeface="Times New Roman" pitchFamily="18" charset="0"/>
              </a:rPr>
              <a:t>EMS 1</a:t>
            </a:r>
            <a:endParaRPr lang="ja-JP" altLang="en-US" sz="1300" dirty="0">
              <a:solidFill>
                <a:srgbClr val="123E51"/>
              </a:solidFill>
              <a:latin typeface="Times New Roman" pitchFamily="18" charset="0"/>
              <a:ea typeface="ＭＳ Ｐゴシック"/>
              <a:cs typeface="Times New Roman" pitchFamily="18" charset="0"/>
            </a:endParaRPr>
          </a:p>
          <a:p>
            <a:pPr algn="ctr" defTabSz="457200">
              <a:defRPr/>
            </a:pPr>
            <a:endParaRPr kumimoji="1" lang="ja-JP" altLang="en-US" sz="1300" dirty="0">
              <a:solidFill>
                <a:srgbClr val="FFFFFF"/>
              </a:solidFill>
              <a:latin typeface="Times New Roman" pitchFamily="18" charset="0"/>
              <a:ea typeface="ＭＳ Ｐゴシック"/>
              <a:cs typeface="Times New Roman" pitchFamily="18" charset="0"/>
            </a:endParaRPr>
          </a:p>
        </p:txBody>
      </p:sp>
      <p:cxnSp>
        <p:nvCxnSpPr>
          <p:cNvPr id="134" name="Straight Connector 3"/>
          <p:cNvCxnSpPr>
            <a:stCxn id="130" idx="2"/>
            <a:endCxn id="93" idx="0"/>
          </p:cNvCxnSpPr>
          <p:nvPr/>
        </p:nvCxnSpPr>
        <p:spPr>
          <a:xfrm>
            <a:off x="2815276" y="2924478"/>
            <a:ext cx="1191" cy="287337"/>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5" name="Straight Connector 9"/>
          <p:cNvCxnSpPr/>
          <p:nvPr/>
        </p:nvCxnSpPr>
        <p:spPr>
          <a:xfrm flipH="1">
            <a:off x="4774705" y="2949861"/>
            <a:ext cx="10905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
          <p:cNvCxnSpPr>
            <a:stCxn id="95" idx="3"/>
          </p:cNvCxnSpPr>
          <p:nvPr/>
        </p:nvCxnSpPr>
        <p:spPr>
          <a:xfrm>
            <a:off x="4774703" y="1390937"/>
            <a:ext cx="8652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82"/>
          <p:cNvCxnSpPr/>
          <p:nvPr/>
        </p:nvCxnSpPr>
        <p:spPr>
          <a:xfrm flipH="1">
            <a:off x="1901114" y="1608427"/>
            <a:ext cx="8343" cy="7635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24"/>
          <p:cNvCxnSpPr/>
          <p:nvPr/>
        </p:nvCxnSpPr>
        <p:spPr>
          <a:xfrm>
            <a:off x="1800975" y="1989424"/>
            <a:ext cx="20142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85"/>
          <p:cNvCxnSpPr/>
          <p:nvPr/>
        </p:nvCxnSpPr>
        <p:spPr>
          <a:xfrm>
            <a:off x="2697258" y="3072099"/>
            <a:ext cx="20142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9221"/>
          <p:cNvCxnSpPr>
            <a:endCxn id="43064" idx="3"/>
          </p:cNvCxnSpPr>
          <p:nvPr/>
        </p:nvCxnSpPr>
        <p:spPr>
          <a:xfrm flipH="1">
            <a:off x="4774683" y="1935449"/>
            <a:ext cx="874830" cy="0"/>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1" name="Straight Connector 106"/>
          <p:cNvCxnSpPr/>
          <p:nvPr/>
        </p:nvCxnSpPr>
        <p:spPr>
          <a:xfrm>
            <a:off x="4026198" y="2916528"/>
            <a:ext cx="1191" cy="288925"/>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2" name="Straight Connector 107"/>
          <p:cNvCxnSpPr/>
          <p:nvPr/>
        </p:nvCxnSpPr>
        <p:spPr>
          <a:xfrm>
            <a:off x="3908195" y="3065749"/>
            <a:ext cx="200234"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08"/>
          <p:cNvCxnSpPr/>
          <p:nvPr/>
        </p:nvCxnSpPr>
        <p:spPr>
          <a:xfrm>
            <a:off x="1591207" y="2937178"/>
            <a:ext cx="1192" cy="287337"/>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4" name="Straight Connector 109"/>
          <p:cNvCxnSpPr/>
          <p:nvPr/>
        </p:nvCxnSpPr>
        <p:spPr>
          <a:xfrm>
            <a:off x="1473216" y="3084799"/>
            <a:ext cx="201425"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064" name="Flowchart: Card 9240"/>
          <p:cNvSpPr>
            <a:spLocks noChangeArrowheads="1"/>
          </p:cNvSpPr>
          <p:nvPr/>
        </p:nvSpPr>
        <p:spPr bwMode="auto">
          <a:xfrm>
            <a:off x="2553064" y="1700514"/>
            <a:ext cx="2221639" cy="468313"/>
          </a:xfrm>
          <a:prstGeom prst="flowChartPunchedCard">
            <a:avLst/>
          </a:prstGeom>
          <a:solidFill>
            <a:srgbClr val="FEFFB7"/>
          </a:solidFill>
          <a:ln w="9525">
            <a:solidFill>
              <a:schemeClr val="tx1"/>
            </a:solidFill>
            <a:round/>
            <a:headEnd/>
            <a:tailEnd/>
          </a:ln>
        </p:spPr>
        <p:txBody>
          <a:bodyPr lIns="91437" tIns="45718" rIns="91437" bIns="45718" anchor="ctr"/>
          <a:lstStyle/>
          <a:p>
            <a:pPr algn="ctr" defTabSz="457200"/>
            <a:r>
              <a:rPr lang="en-US" altLang="ja-JP" sz="1200">
                <a:solidFill>
                  <a:srgbClr val="123E51"/>
                </a:solidFill>
                <a:latin typeface="Times New Roman" pitchFamily="18" charset="0"/>
                <a:ea typeface="ＭＳ Ｐゴシック"/>
                <a:cs typeface="Times New Roman" pitchFamily="18" charset="0"/>
              </a:rPr>
              <a:t>Service, VNF and Infrastructure Description</a:t>
            </a:r>
            <a:endParaRPr lang="ja-JP" altLang="en-US" sz="1200">
              <a:solidFill>
                <a:srgbClr val="123E51"/>
              </a:solidFill>
              <a:latin typeface="Times New Roman" pitchFamily="18" charset="0"/>
              <a:ea typeface="ＭＳ Ｐゴシック"/>
              <a:cs typeface="Times New Roman" pitchFamily="18" charset="0"/>
            </a:endParaRPr>
          </a:p>
        </p:txBody>
      </p:sp>
      <p:sp>
        <p:nvSpPr>
          <p:cNvPr id="146" name="フリーフォーム 53"/>
          <p:cNvSpPr/>
          <p:nvPr/>
        </p:nvSpPr>
        <p:spPr>
          <a:xfrm>
            <a:off x="5218057" y="1843389"/>
            <a:ext cx="0" cy="158751"/>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cxnSp>
        <p:nvCxnSpPr>
          <p:cNvPr id="147" name="Elbow Connector 148"/>
          <p:cNvCxnSpPr>
            <a:stCxn id="95" idx="1"/>
            <a:endCxn id="88" idx="1"/>
          </p:cNvCxnSpPr>
          <p:nvPr/>
        </p:nvCxnSpPr>
        <p:spPr>
          <a:xfrm rot="10800000" flipH="1" flipV="1">
            <a:off x="793848" y="1390941"/>
            <a:ext cx="175204" cy="4079875"/>
          </a:xfrm>
          <a:prstGeom prst="bentConnector3">
            <a:avLst>
              <a:gd name="adj1" fmla="val -129806"/>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8" name="フリーフォーム 49"/>
          <p:cNvSpPr/>
          <p:nvPr/>
        </p:nvSpPr>
        <p:spPr>
          <a:xfrm>
            <a:off x="464915" y="3259424"/>
            <a:ext cx="1489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endParaRPr kumimoji="1" lang="ja-JP" altLang="en-US" sz="1300">
              <a:solidFill>
                <a:srgbClr val="FFFFFF"/>
              </a:solidFill>
              <a:latin typeface="Times New Roman" pitchFamily="18" charset="0"/>
              <a:ea typeface="ＭＳ Ｐゴシック"/>
              <a:cs typeface="Times New Roman" pitchFamily="18" charset="0"/>
            </a:endParaRPr>
          </a:p>
        </p:txBody>
      </p:sp>
      <p:sp>
        <p:nvSpPr>
          <p:cNvPr id="43068" name="TextBox 84"/>
          <p:cNvSpPr txBox="1">
            <a:spLocks noChangeArrowheads="1"/>
          </p:cNvSpPr>
          <p:nvPr/>
        </p:nvSpPr>
        <p:spPr bwMode="auto">
          <a:xfrm>
            <a:off x="7449235" y="3280078"/>
            <a:ext cx="509944"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Or-Vi</a:t>
            </a:r>
          </a:p>
        </p:txBody>
      </p:sp>
      <p:sp>
        <p:nvSpPr>
          <p:cNvPr id="43069" name="TextBox 155"/>
          <p:cNvSpPr txBox="1">
            <a:spLocks noChangeArrowheads="1"/>
          </p:cNvSpPr>
          <p:nvPr/>
        </p:nvSpPr>
        <p:spPr bwMode="auto">
          <a:xfrm>
            <a:off x="6442114" y="2030714"/>
            <a:ext cx="725373"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Or-Vnfm</a:t>
            </a:r>
          </a:p>
        </p:txBody>
      </p:sp>
      <p:sp>
        <p:nvSpPr>
          <p:cNvPr id="43070" name="TextBox 156"/>
          <p:cNvSpPr txBox="1">
            <a:spLocks noChangeArrowheads="1"/>
          </p:cNvSpPr>
          <p:nvPr/>
        </p:nvSpPr>
        <p:spPr bwMode="auto">
          <a:xfrm>
            <a:off x="6425438" y="3654726"/>
            <a:ext cx="692461"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Vi-Vnfm</a:t>
            </a:r>
          </a:p>
        </p:txBody>
      </p:sp>
      <p:sp>
        <p:nvSpPr>
          <p:cNvPr id="43071" name="TextBox 157"/>
          <p:cNvSpPr txBox="1">
            <a:spLocks noChangeArrowheads="1"/>
          </p:cNvSpPr>
          <p:nvPr/>
        </p:nvSpPr>
        <p:spPr bwMode="auto">
          <a:xfrm>
            <a:off x="4901040" y="1014714"/>
            <a:ext cx="607853" cy="276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Os-Ma</a:t>
            </a:r>
          </a:p>
        </p:txBody>
      </p:sp>
      <p:sp>
        <p:nvSpPr>
          <p:cNvPr id="43072" name="TextBox 158"/>
          <p:cNvSpPr txBox="1">
            <a:spLocks noChangeArrowheads="1"/>
          </p:cNvSpPr>
          <p:nvPr/>
        </p:nvSpPr>
        <p:spPr bwMode="auto">
          <a:xfrm>
            <a:off x="4868839" y="1556054"/>
            <a:ext cx="584334" cy="276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Se-Ma</a:t>
            </a:r>
          </a:p>
        </p:txBody>
      </p:sp>
      <p:sp>
        <p:nvSpPr>
          <p:cNvPr id="43073" name="TextBox 159"/>
          <p:cNvSpPr txBox="1">
            <a:spLocks noChangeArrowheads="1"/>
          </p:cNvSpPr>
          <p:nvPr/>
        </p:nvSpPr>
        <p:spPr bwMode="auto">
          <a:xfrm>
            <a:off x="4932014" y="2568878"/>
            <a:ext cx="733713"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Ve-Vnfm</a:t>
            </a:r>
          </a:p>
        </p:txBody>
      </p:sp>
      <p:sp>
        <p:nvSpPr>
          <p:cNvPr id="43074" name="TextBox 160"/>
          <p:cNvSpPr txBox="1">
            <a:spLocks noChangeArrowheads="1"/>
          </p:cNvSpPr>
          <p:nvPr/>
        </p:nvSpPr>
        <p:spPr bwMode="auto">
          <a:xfrm>
            <a:off x="5017826" y="4502450"/>
            <a:ext cx="500702" cy="276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Nf-Vi</a:t>
            </a:r>
          </a:p>
        </p:txBody>
      </p:sp>
      <p:sp>
        <p:nvSpPr>
          <p:cNvPr id="43075" name="TextBox 83"/>
          <p:cNvSpPr txBox="1">
            <a:spLocks noChangeArrowheads="1"/>
          </p:cNvSpPr>
          <p:nvPr/>
        </p:nvSpPr>
        <p:spPr bwMode="auto">
          <a:xfrm>
            <a:off x="2954703" y="3643604"/>
            <a:ext cx="556557"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Vn-Nf</a:t>
            </a:r>
          </a:p>
        </p:txBody>
      </p:sp>
      <p:sp>
        <p:nvSpPr>
          <p:cNvPr id="43076" name="TextBox 86"/>
          <p:cNvSpPr txBox="1">
            <a:spLocks noChangeArrowheads="1"/>
          </p:cNvSpPr>
          <p:nvPr/>
        </p:nvSpPr>
        <p:spPr bwMode="auto">
          <a:xfrm>
            <a:off x="2096561" y="4878689"/>
            <a:ext cx="530909"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spAutoFit/>
          </a:bodyPr>
          <a:lstStyle/>
          <a:p>
            <a:pPr defTabSz="457200"/>
            <a:r>
              <a:rPr lang="en-US" altLang="en-US" sz="1200">
                <a:solidFill>
                  <a:srgbClr val="123E51"/>
                </a:solidFill>
                <a:latin typeface="Calibri"/>
                <a:ea typeface="MS PGothic" pitchFamily="34" charset="-128"/>
              </a:rPr>
              <a:t>Vl-Ha</a:t>
            </a:r>
          </a:p>
        </p:txBody>
      </p:sp>
      <p:sp>
        <p:nvSpPr>
          <p:cNvPr id="94" name="正方形/長方形 36"/>
          <p:cNvSpPr/>
          <p:nvPr/>
        </p:nvSpPr>
        <p:spPr>
          <a:xfrm>
            <a:off x="5854513" y="908341"/>
            <a:ext cx="1034540" cy="966787"/>
          </a:xfrm>
          <a:prstGeom prst="rect">
            <a:avLst/>
          </a:prstGeom>
          <a:solidFill>
            <a:srgbClr val="FEFFB7"/>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457200">
              <a:defRPr/>
            </a:pPr>
            <a:r>
              <a:rPr kumimoji="1" lang="en-US" altLang="ja-JP" sz="1300" dirty="0">
                <a:solidFill>
                  <a:srgbClr val="123E51"/>
                </a:solidFill>
                <a:latin typeface="Times New Roman" pitchFamily="18" charset="0"/>
                <a:ea typeface="ＭＳ Ｐゴシック"/>
                <a:cs typeface="Times New Roman" pitchFamily="18" charset="0"/>
              </a:rPr>
              <a:t>Service Orchestrator</a:t>
            </a:r>
          </a:p>
        </p:txBody>
      </p:sp>
      <p:sp>
        <p:nvSpPr>
          <p:cNvPr id="2" name="TextBox 1"/>
          <p:cNvSpPr txBox="1"/>
          <p:nvPr/>
        </p:nvSpPr>
        <p:spPr>
          <a:xfrm>
            <a:off x="3591427" y="4647915"/>
            <a:ext cx="1120306" cy="346295"/>
          </a:xfrm>
          <a:prstGeom prst="rect">
            <a:avLst/>
          </a:prstGeom>
          <a:noFill/>
        </p:spPr>
        <p:txBody>
          <a:bodyPr wrap="none" lIns="68626" tIns="34313" rIns="68626" bIns="34313" rtlCol="0">
            <a:spAutoFit/>
          </a:bodyPr>
          <a:lstStyle/>
          <a:p>
            <a:pPr defTabSz="457200"/>
            <a:r>
              <a:rPr lang="en-US"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KVM, </a:t>
            </a:r>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ESXi</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81" name="TextBox 80"/>
          <p:cNvSpPr txBox="1"/>
          <p:nvPr/>
        </p:nvSpPr>
        <p:spPr>
          <a:xfrm>
            <a:off x="5895973" y="4142366"/>
            <a:ext cx="1152091" cy="346295"/>
          </a:xfrm>
          <a:prstGeom prst="rect">
            <a:avLst/>
          </a:prstGeom>
          <a:noFill/>
        </p:spPr>
        <p:txBody>
          <a:bodyPr wrap="none" lIns="68626" tIns="34313" rIns="68626" bIns="34313" rtlCol="0">
            <a:spAutoFit/>
          </a:bodyPr>
          <a:lstStyle/>
          <a:p>
            <a:pPr defTabSz="457200"/>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Openstack</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82" name="TextBox 81"/>
          <p:cNvSpPr txBox="1"/>
          <p:nvPr/>
        </p:nvSpPr>
        <p:spPr>
          <a:xfrm>
            <a:off x="1222211" y="5677758"/>
            <a:ext cx="576926" cy="346295"/>
          </a:xfrm>
          <a:prstGeom prst="rect">
            <a:avLst/>
          </a:prstGeom>
          <a:noFill/>
        </p:spPr>
        <p:txBody>
          <a:bodyPr wrap="none" lIns="68626" tIns="34313" rIns="68626" bIns="34313" rtlCol="0">
            <a:spAutoFit/>
          </a:bodyPr>
          <a:lstStyle/>
          <a:p>
            <a:pPr defTabSz="457200"/>
            <a:r>
              <a:rPr lang="en-US"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Intel </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89" name="TextBox 88"/>
          <p:cNvSpPr txBox="1"/>
          <p:nvPr/>
        </p:nvSpPr>
        <p:spPr>
          <a:xfrm>
            <a:off x="3648947" y="5653127"/>
            <a:ext cx="1049098" cy="346295"/>
          </a:xfrm>
          <a:prstGeom prst="rect">
            <a:avLst/>
          </a:prstGeom>
          <a:noFill/>
        </p:spPr>
        <p:txBody>
          <a:bodyPr wrap="none" lIns="68626" tIns="34313" rIns="68626" bIns="34313" rtlCol="0">
            <a:spAutoFit/>
          </a:bodyPr>
          <a:lstStyle/>
          <a:p>
            <a:pPr defTabSz="457200"/>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Mellanox</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101" name="TextBox 100"/>
          <p:cNvSpPr txBox="1"/>
          <p:nvPr/>
        </p:nvSpPr>
        <p:spPr>
          <a:xfrm>
            <a:off x="2438258" y="5683814"/>
            <a:ext cx="966568" cy="346295"/>
          </a:xfrm>
          <a:prstGeom prst="rect">
            <a:avLst/>
          </a:prstGeom>
          <a:noFill/>
        </p:spPr>
        <p:txBody>
          <a:bodyPr wrap="none" lIns="68626" tIns="34313" rIns="68626" bIns="34313" rtlCol="0">
            <a:spAutoFit/>
          </a:bodyPr>
          <a:lstStyle/>
          <a:p>
            <a:pPr defTabSz="457200"/>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NetApps</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113" name="TextBox 112"/>
          <p:cNvSpPr txBox="1"/>
          <p:nvPr/>
        </p:nvSpPr>
        <p:spPr>
          <a:xfrm>
            <a:off x="4329026" y="3501294"/>
            <a:ext cx="678704" cy="346295"/>
          </a:xfrm>
          <a:prstGeom prst="rect">
            <a:avLst/>
          </a:prstGeom>
          <a:noFill/>
        </p:spPr>
        <p:txBody>
          <a:bodyPr wrap="none" lIns="68626" tIns="34313" rIns="68626" bIns="34313" rtlCol="0">
            <a:spAutoFit/>
          </a:bodyPr>
          <a:lstStyle/>
          <a:p>
            <a:pPr defTabSz="457200"/>
            <a:r>
              <a:rPr lang="en-US"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DPDK</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115" name="TextBox 114"/>
          <p:cNvSpPr txBox="1"/>
          <p:nvPr/>
        </p:nvSpPr>
        <p:spPr>
          <a:xfrm>
            <a:off x="840572" y="3259437"/>
            <a:ext cx="483263" cy="346295"/>
          </a:xfrm>
          <a:prstGeom prst="rect">
            <a:avLst/>
          </a:prstGeom>
          <a:noFill/>
        </p:spPr>
        <p:txBody>
          <a:bodyPr wrap="none" lIns="68626" tIns="34313" rIns="68626" bIns="34313" rtlCol="0">
            <a:spAutoFit/>
          </a:bodyPr>
          <a:lstStyle/>
          <a:p>
            <a:pPr defTabSz="457200"/>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vPE</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116" name="TextBox 115"/>
          <p:cNvSpPr txBox="1"/>
          <p:nvPr/>
        </p:nvSpPr>
        <p:spPr>
          <a:xfrm>
            <a:off x="7805514" y="5150042"/>
            <a:ext cx="1395347" cy="346295"/>
          </a:xfrm>
          <a:prstGeom prst="rect">
            <a:avLst/>
          </a:prstGeom>
          <a:noFill/>
        </p:spPr>
        <p:txBody>
          <a:bodyPr wrap="none" lIns="68626" tIns="34313" rIns="68626" bIns="34313" rtlCol="0">
            <a:spAutoFit/>
          </a:bodyPr>
          <a:lstStyle/>
          <a:p>
            <a:pPr defTabSz="457200"/>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Redhat</a:t>
            </a:r>
            <a:r>
              <a:rPr lang="en-US"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 Linux</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119" name="TextBox 118"/>
          <p:cNvSpPr txBox="1"/>
          <p:nvPr/>
        </p:nvSpPr>
        <p:spPr>
          <a:xfrm>
            <a:off x="5468369" y="5226871"/>
            <a:ext cx="1495071" cy="346295"/>
          </a:xfrm>
          <a:prstGeom prst="rect">
            <a:avLst/>
          </a:prstGeom>
          <a:noFill/>
        </p:spPr>
        <p:txBody>
          <a:bodyPr wrap="none" lIns="68626" tIns="34313" rIns="68626" bIns="34313" rtlCol="0">
            <a:spAutoFit/>
          </a:bodyPr>
          <a:lstStyle/>
          <a:p>
            <a:pPr defTabSz="457200"/>
            <a:r>
              <a:rPr lang="en-US" b="1" dirty="0" err="1"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OpenDayLight</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120" name="TextBox 119"/>
          <p:cNvSpPr txBox="1"/>
          <p:nvPr/>
        </p:nvSpPr>
        <p:spPr>
          <a:xfrm>
            <a:off x="4253800" y="3973752"/>
            <a:ext cx="1447845" cy="623294"/>
          </a:xfrm>
          <a:prstGeom prst="rect">
            <a:avLst/>
          </a:prstGeom>
          <a:noFill/>
        </p:spPr>
        <p:txBody>
          <a:bodyPr wrap="none" lIns="68626" tIns="34313" rIns="68626" bIns="34313" rtlCol="0">
            <a:spAutoFit/>
          </a:bodyPr>
          <a:lstStyle/>
          <a:p>
            <a:pPr defTabSz="457200"/>
            <a:r>
              <a:rPr lang="en-US"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Modular L2/3</a:t>
            </a:r>
          </a:p>
          <a:p>
            <a:pPr defTabSz="457200"/>
            <a:r>
              <a:rPr lang="en-US" b="1" dirty="0" smtClean="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rPr>
              <a:t>OVS</a:t>
            </a:r>
            <a:endParaRPr lang="en-US" b="1" dirty="0">
              <a:ln w="18000">
                <a:solidFill>
                  <a:srgbClr val="C0504D">
                    <a:satMod val="140000"/>
                  </a:srgbClr>
                </a:solidFill>
                <a:prstDash val="solid"/>
                <a:miter lim="800000"/>
              </a:ln>
              <a:solidFill>
                <a:prstClr val="black"/>
              </a:solidFill>
              <a:effectLst>
                <a:outerShdw blurRad="25500" dist="23000" dir="7020000" algn="tl">
                  <a:srgbClr val="000000">
                    <a:alpha val="50000"/>
                  </a:srgbClr>
                </a:outerShdw>
              </a:effectLst>
              <a:latin typeface="Calibri"/>
            </a:endParaRPr>
          </a:p>
        </p:txBody>
      </p:sp>
      <p:sp>
        <p:nvSpPr>
          <p:cNvPr id="3" name="Date Placeholder 2"/>
          <p:cNvSpPr>
            <a:spLocks noGrp="1"/>
          </p:cNvSpPr>
          <p:nvPr>
            <p:ph type="dt" sz="half" idx="2"/>
          </p:nvPr>
        </p:nvSpPr>
        <p:spPr>
          <a:xfrm>
            <a:off x="22578" y="6348589"/>
            <a:ext cx="1739900" cy="486833"/>
          </a:xfrm>
        </p:spPr>
        <p:txBody>
          <a:bodyPr/>
          <a:lstStyle/>
          <a:p>
            <a:r>
              <a:rPr lang="en-US" dirty="0" smtClean="0">
                <a:solidFill>
                  <a:prstClr val="black">
                    <a:tint val="75000"/>
                  </a:prstClr>
                </a:solidFill>
              </a:rPr>
              <a:t>11/24/14</a:t>
            </a:r>
            <a:endParaRPr lang="en-US" dirty="0">
              <a:solidFill>
                <a:prstClr val="black">
                  <a:tint val="75000"/>
                </a:prstClr>
              </a:solidFill>
            </a:endParaRPr>
          </a:p>
        </p:txBody>
      </p:sp>
      <p:sp>
        <p:nvSpPr>
          <p:cNvPr id="4" name="Footer Placeholder 3"/>
          <p:cNvSpPr>
            <a:spLocks noGrp="1"/>
          </p:cNvSpPr>
          <p:nvPr>
            <p:ph type="ftr" sz="quarter" idx="3"/>
          </p:nvPr>
        </p:nvSpPr>
        <p:spPr>
          <a:xfrm>
            <a:off x="2286000" y="6248400"/>
            <a:ext cx="3822700" cy="486833"/>
          </a:xfrm>
        </p:spPr>
        <p:txBody>
          <a:bodyPr/>
          <a:lstStyle/>
          <a:p>
            <a:pPr algn="l"/>
            <a:r>
              <a:rPr lang="en-US" dirty="0" smtClean="0">
                <a:solidFill>
                  <a:prstClr val="black">
                    <a:tint val="75000"/>
                  </a:prstClr>
                </a:solidFill>
              </a:rPr>
              <a:t>Software Defined Networking (COMS 6998-10) </a:t>
            </a:r>
            <a:endParaRPr lang="en-US" dirty="0">
              <a:solidFill>
                <a:prstClr val="black">
                  <a:tint val="75000"/>
                </a:prstClr>
              </a:solidFill>
            </a:endParaRPr>
          </a:p>
        </p:txBody>
      </p:sp>
      <p:sp>
        <p:nvSpPr>
          <p:cNvPr id="5" name="Slide Number Placeholder 4"/>
          <p:cNvSpPr>
            <a:spLocks noGrp="1"/>
          </p:cNvSpPr>
          <p:nvPr>
            <p:ph type="sldNum" sz="quarter" idx="4"/>
          </p:nvPr>
        </p:nvSpPr>
        <p:spPr>
          <a:xfrm>
            <a:off x="8382000" y="6248400"/>
            <a:ext cx="603250" cy="486833"/>
          </a:xfrm>
        </p:spPr>
        <p:txBody>
          <a:bodyPr/>
          <a:lstStyle/>
          <a:p>
            <a:fld id="{9A656EF6-BAFE-D947-B882-BDAE585DDDE4}"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29793466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04" y="261573"/>
            <a:ext cx="3765096" cy="881439"/>
          </a:xfrm>
        </p:spPr>
        <p:txBody>
          <a:bodyPr>
            <a:normAutofit/>
          </a:bodyPr>
          <a:lstStyle/>
          <a:p>
            <a:r>
              <a:rPr lang="en-US" sz="2800" dirty="0" smtClean="0"/>
              <a:t>Dell ETSI NFV POC#1 </a:t>
            </a:r>
            <a:br>
              <a:rPr lang="en-US" sz="2800" dirty="0" smtClean="0"/>
            </a:br>
            <a:r>
              <a:rPr lang="en-US" sz="2800" dirty="0" smtClean="0"/>
              <a:t>experiences</a:t>
            </a:r>
            <a:endParaRPr lang="en-US" sz="2800" dirty="0"/>
          </a:p>
        </p:txBody>
      </p:sp>
      <p:grpSp>
        <p:nvGrpSpPr>
          <p:cNvPr id="6" name="Group 5"/>
          <p:cNvGrpSpPr/>
          <p:nvPr/>
        </p:nvGrpSpPr>
        <p:grpSpPr>
          <a:xfrm>
            <a:off x="20650" y="341325"/>
            <a:ext cx="9102725" cy="6175375"/>
            <a:chOff x="20638" y="341313"/>
            <a:chExt cx="9102725" cy="61753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341313"/>
              <a:ext cx="9102725" cy="61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48599" y="609600"/>
              <a:ext cx="1274763" cy="2743200"/>
            </a:xfrm>
            <a:prstGeom prst="rect">
              <a:avLst/>
            </a:prstGeom>
            <a:solidFill>
              <a:schemeClr val="tx2"/>
            </a:solidFill>
            <a:effectLst/>
          </p:spPr>
          <p:txBody>
            <a:bodyPr wrap="square" rtlCol="0" anchor="t">
              <a:normAutofit/>
            </a:bodyPr>
            <a:lstStyle/>
            <a:p>
              <a:pPr algn="ctr" defTabSz="457200">
                <a:lnSpc>
                  <a:spcPct val="90000"/>
                </a:lnSpc>
                <a:spcBef>
                  <a:spcPts val="100"/>
                </a:spcBef>
                <a:spcAft>
                  <a:spcPts val="100"/>
                </a:spcAft>
              </a:pPr>
              <a:endParaRPr lang="en-US" sz="2000" dirty="0" err="1" smtClean="0">
                <a:solidFill>
                  <a:srgbClr val="1F497D"/>
                </a:solidFill>
                <a:latin typeface="Calibri"/>
              </a:endParaRPr>
            </a:p>
          </p:txBody>
        </p:sp>
      </p:grpSp>
      <p:sp>
        <p:nvSpPr>
          <p:cNvPr id="3" name="Date Placeholder 2"/>
          <p:cNvSpPr>
            <a:spLocks noGrp="1"/>
          </p:cNvSpPr>
          <p:nvPr>
            <p:ph type="dt" sz="half" idx="2"/>
          </p:nvPr>
        </p:nvSpPr>
        <p:spPr>
          <a:xfrm>
            <a:off x="31044" y="6553200"/>
            <a:ext cx="914401" cy="152399"/>
          </a:xfrm>
        </p:spPr>
        <p:txBody>
          <a:bodyPr/>
          <a:lstStyle/>
          <a:p>
            <a:r>
              <a:rPr lang="en-US" dirty="0" smtClean="0">
                <a:solidFill>
                  <a:srgbClr val="000000">
                    <a:lumMod val="60000"/>
                    <a:lumOff val="40000"/>
                  </a:srgbClr>
                </a:solidFill>
              </a:rPr>
              <a:t>11/24/14</a:t>
            </a:r>
            <a:endParaRPr lang="en-US" dirty="0">
              <a:solidFill>
                <a:srgbClr val="000000">
                  <a:lumMod val="60000"/>
                  <a:lumOff val="40000"/>
                </a:srgbClr>
              </a:solidFill>
            </a:endParaRPr>
          </a:p>
        </p:txBody>
      </p:sp>
      <p:sp>
        <p:nvSpPr>
          <p:cNvPr id="8" name="Slide Number Placeholder 7"/>
          <p:cNvSpPr>
            <a:spLocks noGrp="1"/>
          </p:cNvSpPr>
          <p:nvPr>
            <p:ph type="sldNum" sz="quarter" idx="4"/>
          </p:nvPr>
        </p:nvSpPr>
        <p:spPr>
          <a:xfrm>
            <a:off x="8883651" y="6553200"/>
            <a:ext cx="260349" cy="152399"/>
          </a:xfrm>
        </p:spPr>
        <p:txBody>
          <a:bodyPr/>
          <a:lstStyle/>
          <a:p>
            <a:fld id="{CF6ECBA5-BD30-42EC-9977-BB7213ACD6AF}" type="slidenum">
              <a:rPr lang="en-US" smtClean="0">
                <a:solidFill>
                  <a:srgbClr val="000000">
                    <a:lumMod val="60000"/>
                    <a:lumOff val="40000"/>
                  </a:srgbClr>
                </a:solidFill>
              </a:rPr>
              <a:pPr/>
              <a:t>35</a:t>
            </a:fld>
            <a:endParaRPr lang="en-US" dirty="0">
              <a:solidFill>
                <a:srgbClr val="000000">
                  <a:lumMod val="60000"/>
                  <a:lumOff val="40000"/>
                </a:srgbClr>
              </a:solidFill>
            </a:endParaRPr>
          </a:p>
        </p:txBody>
      </p:sp>
    </p:spTree>
    <p:extLst>
      <p:ext uri="{BB962C8B-B14F-4D97-AF65-F5344CB8AC3E}">
        <p14:creationId xmlns:p14="http://schemas.microsoft.com/office/powerpoint/2010/main" val="31451082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8229600" cy="669763"/>
          </a:xfrm>
        </p:spPr>
        <p:txBody>
          <a:bodyPr>
            <a:normAutofit/>
          </a:bodyPr>
          <a:lstStyle/>
          <a:p>
            <a:r>
              <a:rPr lang="en-US" dirty="0"/>
              <a:t>KPI Monitoring and </a:t>
            </a:r>
            <a:r>
              <a:rPr lang="en-US" dirty="0" smtClean="0"/>
              <a:t>Enforcement</a:t>
            </a:r>
            <a:endParaRPr lang="en-GB" dirty="0"/>
          </a:p>
        </p:txBody>
      </p:sp>
      <p:sp>
        <p:nvSpPr>
          <p:cNvPr id="12" name="Rounded Rectangle 11"/>
          <p:cNvSpPr/>
          <p:nvPr/>
        </p:nvSpPr>
        <p:spPr bwMode="auto">
          <a:xfrm>
            <a:off x="1868005" y="2152651"/>
            <a:ext cx="7103090" cy="167640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dirty="0" smtClean="0">
                <a:solidFill>
                  <a:prstClr val="white"/>
                </a:solidFill>
                <a:effectLst>
                  <a:outerShdw blurRad="38100" dist="38100" dir="2700000" algn="tl">
                    <a:srgbClr val="000000">
                      <a:alpha val="43137"/>
                    </a:srgbClr>
                  </a:outerShdw>
                </a:effectLst>
                <a:latin typeface="Calibri"/>
                <a:cs typeface="Arial" charset="0"/>
              </a:rPr>
              <a:t>Virtual Network Function</a:t>
            </a:r>
            <a:endParaRPr lang="en-GB" dirty="0">
              <a:solidFill>
                <a:prstClr val="white"/>
              </a:solidFill>
              <a:effectLst>
                <a:outerShdw blurRad="38100" dist="38100" dir="2700000" algn="tl">
                  <a:srgbClr val="000000">
                    <a:alpha val="43137"/>
                  </a:srgbClr>
                </a:outerShdw>
              </a:effectLst>
              <a:latin typeface="Calibri"/>
              <a:cs typeface="Arial" charset="0"/>
            </a:endParaRPr>
          </a:p>
        </p:txBody>
      </p:sp>
      <p:sp>
        <p:nvSpPr>
          <p:cNvPr id="18" name="Rounded Rectangle 17"/>
          <p:cNvSpPr/>
          <p:nvPr/>
        </p:nvSpPr>
        <p:spPr bwMode="auto">
          <a:xfrm>
            <a:off x="1600200" y="1981209"/>
            <a:ext cx="7543800" cy="4648199"/>
          </a:xfrm>
          <a:prstGeom prst="roundRect">
            <a:avLst/>
          </a:prstGeom>
          <a:noFill/>
          <a:ln w="508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cxnSp>
        <p:nvCxnSpPr>
          <p:cNvPr id="21" name="Straight Connector 20"/>
          <p:cNvCxnSpPr/>
          <p:nvPr/>
        </p:nvCxnSpPr>
        <p:spPr>
          <a:xfrm>
            <a:off x="1868005" y="5282300"/>
            <a:ext cx="6172200" cy="0"/>
          </a:xfrm>
          <a:prstGeom prst="line">
            <a:avLst/>
          </a:prstGeom>
        </p:spPr>
        <p:style>
          <a:lnRef idx="2">
            <a:schemeClr val="accent2"/>
          </a:lnRef>
          <a:fillRef idx="0">
            <a:schemeClr val="accent2"/>
          </a:fillRef>
          <a:effectRef idx="1">
            <a:schemeClr val="accent2"/>
          </a:effectRef>
          <a:fontRef idx="minor">
            <a:schemeClr val="tx1"/>
          </a:fontRef>
        </p:style>
      </p:cxnSp>
      <p:sp>
        <p:nvSpPr>
          <p:cNvPr id="22" name="Rectangle 21"/>
          <p:cNvSpPr/>
          <p:nvPr/>
        </p:nvSpPr>
        <p:spPr>
          <a:xfrm>
            <a:off x="1868005" y="5472803"/>
            <a:ext cx="6172200" cy="4191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914400" fontAlgn="base">
              <a:spcBef>
                <a:spcPct val="0"/>
              </a:spcBef>
              <a:spcAft>
                <a:spcPct val="0"/>
              </a:spcAft>
              <a:defRPr/>
            </a:pPr>
            <a:r>
              <a:rPr lang="en-US" sz="1600" dirty="0">
                <a:solidFill>
                  <a:prstClr val="white"/>
                </a:solidFill>
                <a:effectLst>
                  <a:outerShdw blurRad="38100" dist="38100" dir="2700000" algn="tl">
                    <a:srgbClr val="000000">
                      <a:alpha val="43137"/>
                    </a:srgbClr>
                  </a:outerShdw>
                </a:effectLst>
                <a:latin typeface="Calibri"/>
              </a:rPr>
              <a:t>  Intel® Architecture CPU</a:t>
            </a:r>
          </a:p>
        </p:txBody>
      </p:sp>
      <p:sp>
        <p:nvSpPr>
          <p:cNvPr id="23" name="Rectangle 22"/>
          <p:cNvSpPr/>
          <p:nvPr/>
        </p:nvSpPr>
        <p:spPr>
          <a:xfrm>
            <a:off x="1844275" y="4366316"/>
            <a:ext cx="7047395" cy="669925"/>
          </a:xfrm>
          <a:prstGeom prst="rect">
            <a:avLst/>
          </a:prstGeom>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endParaRPr lang="en-US" sz="1050" dirty="0">
              <a:solidFill>
                <a:prstClr val="white"/>
              </a:solidFill>
              <a:effectLst>
                <a:outerShdw blurRad="38100" dist="38100" dir="2700000" algn="tl">
                  <a:srgbClr val="000000">
                    <a:alpha val="43137"/>
                  </a:srgbClr>
                </a:outerShdw>
              </a:effectLst>
              <a:latin typeface="Calibri"/>
            </a:endParaRPr>
          </a:p>
          <a:p>
            <a:pPr algn="ctr" defTabSz="914400" fontAlgn="base">
              <a:spcBef>
                <a:spcPct val="0"/>
              </a:spcBef>
              <a:spcAft>
                <a:spcPct val="0"/>
              </a:spcAft>
              <a:defRPr/>
            </a:pPr>
            <a:endParaRPr lang="en-US" sz="1050" dirty="0">
              <a:solidFill>
                <a:prstClr val="white"/>
              </a:solidFill>
              <a:effectLst>
                <a:outerShdw blurRad="38100" dist="38100" dir="2700000" algn="tl">
                  <a:srgbClr val="000000">
                    <a:alpha val="43137"/>
                  </a:srgbClr>
                </a:outerShdw>
              </a:effectLst>
              <a:latin typeface="Calibri"/>
            </a:endParaRPr>
          </a:p>
          <a:p>
            <a:pPr algn="ctr" defTabSz="914400" fontAlgn="base">
              <a:spcBef>
                <a:spcPct val="0"/>
              </a:spcBef>
              <a:spcAft>
                <a:spcPct val="0"/>
              </a:spcAft>
              <a:defRPr/>
            </a:pPr>
            <a:r>
              <a:rPr lang="en-US" sz="1050" dirty="0">
                <a:solidFill>
                  <a:prstClr val="white"/>
                </a:solidFill>
                <a:effectLst>
                  <a:outerShdw blurRad="38100" dist="38100" dir="2700000" algn="tl">
                    <a:srgbClr val="000000">
                      <a:alpha val="43137"/>
                    </a:srgbClr>
                  </a:outerShdw>
                </a:effectLst>
                <a:latin typeface="Calibri"/>
              </a:rPr>
              <a:t>Host OS Enabled with Virtualization: </a:t>
            </a:r>
            <a:r>
              <a:rPr lang="en-US" sz="1050" dirty="0" smtClean="0">
                <a:solidFill>
                  <a:prstClr val="white"/>
                </a:solidFill>
                <a:effectLst>
                  <a:outerShdw blurRad="38100" dist="38100" dir="2700000" algn="tl">
                    <a:srgbClr val="000000">
                      <a:alpha val="43137"/>
                    </a:srgbClr>
                  </a:outerShdw>
                </a:effectLst>
                <a:latin typeface="Calibri"/>
              </a:rPr>
              <a:t> </a:t>
            </a:r>
            <a:r>
              <a:rPr lang="en-US" sz="1050" dirty="0">
                <a:solidFill>
                  <a:prstClr val="white"/>
                </a:solidFill>
                <a:effectLst>
                  <a:outerShdw blurRad="38100" dist="38100" dir="2700000" algn="tl">
                    <a:srgbClr val="000000">
                      <a:alpha val="43137"/>
                    </a:srgbClr>
                  </a:outerShdw>
                </a:effectLst>
                <a:latin typeface="Calibri"/>
              </a:rPr>
              <a:t>Linux </a:t>
            </a:r>
          </a:p>
        </p:txBody>
      </p:sp>
      <p:sp>
        <p:nvSpPr>
          <p:cNvPr id="24" name="TextBox 23"/>
          <p:cNvSpPr txBox="1"/>
          <p:nvPr/>
        </p:nvSpPr>
        <p:spPr>
          <a:xfrm>
            <a:off x="1563211" y="5036246"/>
            <a:ext cx="690739" cy="246221"/>
          </a:xfrm>
          <a:prstGeom prst="rect">
            <a:avLst/>
          </a:prstGeom>
          <a:noFill/>
        </p:spPr>
        <p:txBody>
          <a:bodyPr wrap="none">
            <a:spAutoFit/>
          </a:bodyPr>
          <a:lstStyle/>
          <a:p>
            <a:pPr defTabSz="914400" fontAlgn="base">
              <a:spcBef>
                <a:spcPct val="0"/>
              </a:spcBef>
              <a:spcAft>
                <a:spcPct val="0"/>
              </a:spcAft>
              <a:defRPr/>
            </a:pPr>
            <a:r>
              <a:rPr lang="en-US" sz="1000" dirty="0">
                <a:solidFill>
                  <a:prstClr val="black"/>
                </a:solidFill>
                <a:effectLst>
                  <a:outerShdw blurRad="38100" dist="38100" dir="2700000" algn="tl">
                    <a:srgbClr val="000000">
                      <a:alpha val="43137"/>
                    </a:srgbClr>
                  </a:outerShdw>
                </a:effectLst>
                <a:latin typeface="Arial" charset="0"/>
                <a:cs typeface="Arial" charset="0"/>
              </a:rPr>
              <a:t>Software</a:t>
            </a:r>
          </a:p>
        </p:txBody>
      </p:sp>
      <p:sp>
        <p:nvSpPr>
          <p:cNvPr id="25" name="TextBox 24"/>
          <p:cNvSpPr txBox="1"/>
          <p:nvPr/>
        </p:nvSpPr>
        <p:spPr>
          <a:xfrm>
            <a:off x="1563207" y="5264846"/>
            <a:ext cx="740582" cy="246221"/>
          </a:xfrm>
          <a:prstGeom prst="rect">
            <a:avLst/>
          </a:prstGeom>
          <a:noFill/>
        </p:spPr>
        <p:txBody>
          <a:bodyPr wrap="none">
            <a:spAutoFit/>
          </a:bodyPr>
          <a:lstStyle/>
          <a:p>
            <a:pPr defTabSz="914400" fontAlgn="base">
              <a:spcBef>
                <a:spcPct val="0"/>
              </a:spcBef>
              <a:spcAft>
                <a:spcPct val="0"/>
              </a:spcAft>
              <a:defRPr/>
            </a:pPr>
            <a:r>
              <a:rPr lang="en-US" sz="1000" dirty="0">
                <a:solidFill>
                  <a:prstClr val="black"/>
                </a:solidFill>
                <a:effectLst>
                  <a:outerShdw blurRad="38100" dist="38100" dir="2700000" algn="tl">
                    <a:srgbClr val="000000">
                      <a:alpha val="43137"/>
                    </a:srgbClr>
                  </a:outerShdw>
                </a:effectLst>
                <a:latin typeface="Arial" charset="0"/>
                <a:cs typeface="Arial" charset="0"/>
              </a:rPr>
              <a:t>Hardware</a:t>
            </a:r>
          </a:p>
        </p:txBody>
      </p:sp>
      <p:sp>
        <p:nvSpPr>
          <p:cNvPr id="26" name="Rectangle 25"/>
          <p:cNvSpPr/>
          <p:nvPr/>
        </p:nvSpPr>
        <p:spPr>
          <a:xfrm>
            <a:off x="4232664" y="4471089"/>
            <a:ext cx="887796" cy="247651"/>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050" dirty="0">
                <a:solidFill>
                  <a:prstClr val="white"/>
                </a:solidFill>
                <a:effectLst>
                  <a:outerShdw blurRad="38100" dist="38100" dir="2700000" algn="tl">
                    <a:srgbClr val="000000">
                      <a:alpha val="43137"/>
                    </a:srgbClr>
                  </a:outerShdw>
                </a:effectLst>
                <a:latin typeface="Calibri"/>
              </a:rPr>
              <a:t>QEMU/KVM</a:t>
            </a:r>
          </a:p>
        </p:txBody>
      </p:sp>
      <p:sp>
        <p:nvSpPr>
          <p:cNvPr id="28" name="Rectangle 27"/>
          <p:cNvSpPr/>
          <p:nvPr/>
        </p:nvSpPr>
        <p:spPr>
          <a:xfrm>
            <a:off x="7708115" y="4442252"/>
            <a:ext cx="1206801" cy="247651"/>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050" dirty="0">
                <a:solidFill>
                  <a:prstClr val="white"/>
                </a:solidFill>
                <a:effectLst>
                  <a:outerShdw blurRad="38100" dist="38100" dir="2700000" algn="tl">
                    <a:srgbClr val="000000">
                      <a:alpha val="43137"/>
                    </a:srgbClr>
                  </a:outerShdw>
                </a:effectLst>
                <a:latin typeface="Calibri"/>
              </a:rPr>
              <a:t>CPU Pinning </a:t>
            </a:r>
            <a:r>
              <a:rPr lang="en-US" sz="1050" dirty="0" err="1">
                <a:solidFill>
                  <a:prstClr val="white"/>
                </a:solidFill>
                <a:effectLst>
                  <a:outerShdw blurRad="38100" dist="38100" dir="2700000" algn="tl">
                    <a:srgbClr val="000000">
                      <a:alpha val="43137"/>
                    </a:srgbClr>
                  </a:outerShdw>
                </a:effectLst>
                <a:latin typeface="Calibri"/>
              </a:rPr>
              <a:t>Ctrls</a:t>
            </a:r>
            <a:endParaRPr lang="en-US" sz="1050" dirty="0">
              <a:solidFill>
                <a:prstClr val="white"/>
              </a:solidFill>
              <a:effectLst>
                <a:outerShdw blurRad="38100" dist="38100" dir="2700000" algn="tl">
                  <a:srgbClr val="000000">
                    <a:alpha val="43137"/>
                  </a:srgbClr>
                </a:outerShdw>
              </a:effectLst>
              <a:latin typeface="Calibri"/>
            </a:endParaRPr>
          </a:p>
        </p:txBody>
      </p:sp>
      <p:sp>
        <p:nvSpPr>
          <p:cNvPr id="29" name="Rectangle 28"/>
          <p:cNvSpPr/>
          <p:nvPr/>
        </p:nvSpPr>
        <p:spPr>
          <a:xfrm>
            <a:off x="1920464" y="4444801"/>
            <a:ext cx="1862138" cy="247651"/>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050" dirty="0">
                <a:solidFill>
                  <a:prstClr val="white"/>
                </a:solidFill>
                <a:effectLst>
                  <a:outerShdw blurRad="38100" dist="38100" dir="2700000" algn="tl">
                    <a:srgbClr val="000000">
                      <a:alpha val="43137"/>
                    </a:srgbClr>
                  </a:outerShdw>
                </a:effectLst>
                <a:latin typeface="Calibri"/>
              </a:rPr>
              <a:t>Real-Time Patch PREMEPT_RT </a:t>
            </a:r>
          </a:p>
        </p:txBody>
      </p:sp>
      <p:sp>
        <p:nvSpPr>
          <p:cNvPr id="31" name="Rectangle 30"/>
          <p:cNvSpPr/>
          <p:nvPr/>
        </p:nvSpPr>
        <p:spPr>
          <a:xfrm>
            <a:off x="5867400" y="6096001"/>
            <a:ext cx="1600200" cy="549275"/>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914400" fontAlgn="base">
              <a:spcBef>
                <a:spcPct val="0"/>
              </a:spcBef>
              <a:spcAft>
                <a:spcPct val="0"/>
              </a:spcAft>
              <a:defRPr/>
            </a:pPr>
            <a:r>
              <a:rPr lang="en-US" sz="1050" dirty="0">
                <a:solidFill>
                  <a:prstClr val="white"/>
                </a:solidFill>
                <a:effectLst>
                  <a:outerShdw blurRad="38100" dist="38100" dir="2700000" algn="tl">
                    <a:srgbClr val="000000">
                      <a:alpha val="43137"/>
                    </a:srgbClr>
                  </a:outerShdw>
                </a:effectLst>
                <a:latin typeface="Calibri"/>
              </a:rPr>
              <a:t>Intel 10Gbe NIC</a:t>
            </a:r>
          </a:p>
        </p:txBody>
      </p:sp>
      <p:sp>
        <p:nvSpPr>
          <p:cNvPr id="32" name="Rectangle 31"/>
          <p:cNvSpPr/>
          <p:nvPr/>
        </p:nvSpPr>
        <p:spPr>
          <a:xfrm>
            <a:off x="5743427" y="4442251"/>
            <a:ext cx="1724185" cy="259024"/>
          </a:xfrm>
          <a:prstGeom prst="rect">
            <a:avLst/>
          </a:prstGeom>
          <a:solidFill>
            <a:schemeClr val="accent2"/>
          </a:solidFill>
        </p:spPr>
        <p:style>
          <a:lnRef idx="1">
            <a:schemeClr val="accent1"/>
          </a:lnRef>
          <a:fillRef idx="2">
            <a:schemeClr val="accent1"/>
          </a:fillRef>
          <a:effectRef idx="1">
            <a:schemeClr val="accent1"/>
          </a:effectRef>
          <a:fontRef idx="minor">
            <a:schemeClr val="dk1"/>
          </a:fontRef>
        </p:style>
        <p:txBody>
          <a:bodyPr anchor="ctr"/>
          <a:lstStyle/>
          <a:p>
            <a:pPr algn="ctr" defTabSz="914400" fontAlgn="base">
              <a:spcBef>
                <a:spcPct val="0"/>
              </a:spcBef>
              <a:spcAft>
                <a:spcPct val="0"/>
              </a:spcAft>
              <a:defRPr/>
            </a:pPr>
            <a:r>
              <a:rPr lang="en-US" sz="1050" dirty="0">
                <a:solidFill>
                  <a:prstClr val="white"/>
                </a:solidFill>
                <a:effectLst>
                  <a:outerShdw blurRad="38100" dist="38100" dir="2700000" algn="tl">
                    <a:srgbClr val="000000">
                      <a:alpha val="43137"/>
                    </a:srgbClr>
                  </a:outerShdw>
                </a:effectLst>
                <a:latin typeface="Calibri"/>
              </a:rPr>
              <a:t>DPDK</a:t>
            </a:r>
          </a:p>
        </p:txBody>
      </p:sp>
      <p:cxnSp>
        <p:nvCxnSpPr>
          <p:cNvPr id="33" name="Straight Arrow Connector 32"/>
          <p:cNvCxnSpPr/>
          <p:nvPr/>
        </p:nvCxnSpPr>
        <p:spPr>
          <a:xfrm flipV="1">
            <a:off x="6821005" y="4800603"/>
            <a:ext cx="0" cy="1396100"/>
          </a:xfrm>
          <a:prstGeom prst="straightConnector1">
            <a:avLst/>
          </a:prstGeom>
          <a:ln>
            <a:solidFill>
              <a:schemeClr val="tx1"/>
            </a:solidFill>
            <a:headEnd type="stealth"/>
            <a:tailEnd type="stealth"/>
          </a:ln>
        </p:spPr>
        <p:style>
          <a:lnRef idx="1">
            <a:schemeClr val="dk1"/>
          </a:lnRef>
          <a:fillRef idx="0">
            <a:schemeClr val="dk1"/>
          </a:fillRef>
          <a:effectRef idx="0">
            <a:schemeClr val="dk1"/>
          </a:effectRef>
          <a:fontRef idx="minor">
            <a:schemeClr val="tx1"/>
          </a:fontRef>
        </p:style>
      </p:cxnSp>
      <p:sp>
        <p:nvSpPr>
          <p:cNvPr id="35" name="Rounded Rectangle 34"/>
          <p:cNvSpPr/>
          <p:nvPr/>
        </p:nvSpPr>
        <p:spPr bwMode="auto">
          <a:xfrm>
            <a:off x="2514600" y="3352803"/>
            <a:ext cx="838200" cy="34290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sz="1200" dirty="0" smtClean="0">
                <a:solidFill>
                  <a:prstClr val="white"/>
                </a:solidFill>
                <a:effectLst>
                  <a:outerShdw blurRad="38100" dist="38100" dir="2700000" algn="tl">
                    <a:srgbClr val="000000">
                      <a:alpha val="43137"/>
                    </a:srgbClr>
                  </a:outerShdw>
                </a:effectLst>
                <a:latin typeface="Calibri"/>
                <a:cs typeface="Arial" charset="0"/>
              </a:rPr>
              <a:t>Rx</a:t>
            </a: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sp>
        <p:nvSpPr>
          <p:cNvPr id="36" name="Rounded Rectangle 35"/>
          <p:cNvSpPr/>
          <p:nvPr/>
        </p:nvSpPr>
        <p:spPr bwMode="auto">
          <a:xfrm>
            <a:off x="3755605" y="3352803"/>
            <a:ext cx="1987821" cy="34290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sz="1200" dirty="0" smtClean="0">
                <a:solidFill>
                  <a:prstClr val="white"/>
                </a:solidFill>
                <a:effectLst>
                  <a:outerShdw blurRad="38100" dist="38100" dir="2700000" algn="tl">
                    <a:srgbClr val="000000">
                      <a:alpha val="43137"/>
                    </a:srgbClr>
                  </a:outerShdw>
                </a:effectLst>
                <a:latin typeface="Calibri"/>
                <a:cs typeface="Arial" charset="0"/>
              </a:rPr>
              <a:t>VNF Specific Processing</a:t>
            </a: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sp>
        <p:nvSpPr>
          <p:cNvPr id="38" name="Rounded Rectangle 37"/>
          <p:cNvSpPr/>
          <p:nvPr/>
        </p:nvSpPr>
        <p:spPr bwMode="auto">
          <a:xfrm>
            <a:off x="6241207" y="3352803"/>
            <a:ext cx="838200" cy="34290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sz="1200" dirty="0" err="1" smtClean="0">
                <a:solidFill>
                  <a:prstClr val="white"/>
                </a:solidFill>
                <a:effectLst>
                  <a:outerShdw blurRad="38100" dist="38100" dir="2700000" algn="tl">
                    <a:srgbClr val="000000">
                      <a:alpha val="43137"/>
                    </a:srgbClr>
                  </a:outerShdw>
                </a:effectLst>
                <a:latin typeface="Calibri"/>
                <a:cs typeface="Arial" charset="0"/>
              </a:rPr>
              <a:t>Tx</a:t>
            </a: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sp>
        <p:nvSpPr>
          <p:cNvPr id="39" name="Rounded Rectangle 38"/>
          <p:cNvSpPr/>
          <p:nvPr/>
        </p:nvSpPr>
        <p:spPr bwMode="auto">
          <a:xfrm>
            <a:off x="7890995" y="2286003"/>
            <a:ext cx="750097" cy="1409700"/>
          </a:xfrm>
          <a:prstGeom prst="roundRect">
            <a:avLst/>
          </a:prstGeom>
          <a:solidFill>
            <a:schemeClr val="accent1"/>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sz="1200" dirty="0" err="1">
                <a:solidFill>
                  <a:prstClr val="white"/>
                </a:solidFill>
                <a:effectLst>
                  <a:outerShdw blurRad="38100" dist="38100" dir="2700000" algn="tl">
                    <a:srgbClr val="000000">
                      <a:alpha val="43137"/>
                    </a:srgbClr>
                  </a:outerShdw>
                </a:effectLst>
                <a:latin typeface="Calibri"/>
                <a:cs typeface="Arial" charset="0"/>
              </a:rPr>
              <a:t>Mgt</a:t>
            </a:r>
            <a:endParaRPr lang="en-GB" sz="1200" dirty="0">
              <a:solidFill>
                <a:prstClr val="white"/>
              </a:solidFill>
              <a:effectLst>
                <a:outerShdw blurRad="38100" dist="38100" dir="2700000" algn="tl">
                  <a:srgbClr val="000000">
                    <a:alpha val="43137"/>
                  </a:srgbClr>
                </a:outerShdw>
              </a:effectLst>
              <a:latin typeface="Calibri"/>
              <a:cs typeface="Arial" charset="0"/>
            </a:endParaRPr>
          </a:p>
          <a:p>
            <a:pPr algn="ctr" defTabSz="914400" eaLnBrk="0" fontAlgn="base" hangingPunct="0">
              <a:spcBef>
                <a:spcPct val="0"/>
              </a:spcBef>
              <a:spcAft>
                <a:spcPct val="0"/>
              </a:spcAft>
            </a:pPr>
            <a:r>
              <a:rPr lang="en-GB" sz="1200" dirty="0">
                <a:solidFill>
                  <a:prstClr val="white"/>
                </a:solidFill>
                <a:effectLst>
                  <a:outerShdw blurRad="38100" dist="38100" dir="2700000" algn="tl">
                    <a:srgbClr val="000000">
                      <a:alpha val="43137"/>
                    </a:srgbClr>
                  </a:outerShdw>
                </a:effectLst>
                <a:latin typeface="Calibri"/>
                <a:cs typeface="Arial" charset="0"/>
              </a:rPr>
              <a:t>Agent</a:t>
            </a:r>
          </a:p>
          <a:p>
            <a:pPr algn="ctr" defTabSz="914400" eaLnBrk="0" fontAlgn="base" hangingPunct="0">
              <a:spcBef>
                <a:spcPct val="0"/>
              </a:spcBef>
              <a:spcAft>
                <a:spcPct val="0"/>
              </a:spcAft>
            </a:pPr>
            <a:r>
              <a:rPr lang="en-GB" sz="1200" dirty="0">
                <a:solidFill>
                  <a:prstClr val="white"/>
                </a:solidFill>
                <a:effectLst>
                  <a:outerShdw blurRad="38100" dist="38100" dir="2700000" algn="tl">
                    <a:srgbClr val="000000">
                      <a:alpha val="43137"/>
                    </a:srgbClr>
                  </a:outerShdw>
                </a:effectLst>
                <a:latin typeface="Calibri"/>
                <a:cs typeface="Arial" charset="0"/>
              </a:rPr>
              <a:t>(</a:t>
            </a:r>
            <a:r>
              <a:rPr lang="en-GB" sz="1200" dirty="0" err="1">
                <a:solidFill>
                  <a:prstClr val="white"/>
                </a:solidFill>
                <a:effectLst>
                  <a:outerShdw blurRad="38100" dist="38100" dir="2700000" algn="tl">
                    <a:srgbClr val="000000">
                      <a:alpha val="43137"/>
                    </a:srgbClr>
                  </a:outerShdw>
                </a:effectLst>
                <a:latin typeface="Calibri"/>
                <a:cs typeface="Arial" charset="0"/>
              </a:rPr>
              <a:t>eg</a:t>
            </a:r>
            <a:r>
              <a:rPr lang="en-GB" sz="1200" dirty="0">
                <a:solidFill>
                  <a:prstClr val="white"/>
                </a:solidFill>
                <a:effectLst>
                  <a:outerShdw blurRad="38100" dist="38100" dir="2700000" algn="tl">
                    <a:srgbClr val="000000">
                      <a:alpha val="43137"/>
                    </a:srgbClr>
                  </a:outerShdw>
                </a:effectLst>
                <a:latin typeface="Calibri"/>
                <a:cs typeface="Arial" charset="0"/>
              </a:rPr>
              <a:t> SNMP)</a:t>
            </a:r>
          </a:p>
        </p:txBody>
      </p:sp>
      <p:cxnSp>
        <p:nvCxnSpPr>
          <p:cNvPr id="42" name="Straight Arrow Connector 41"/>
          <p:cNvCxnSpPr/>
          <p:nvPr/>
        </p:nvCxnSpPr>
        <p:spPr>
          <a:xfrm>
            <a:off x="8266031" y="1583045"/>
            <a:ext cx="0" cy="550555"/>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27859" y="1137453"/>
            <a:ext cx="1500809" cy="430887"/>
          </a:xfrm>
          <a:prstGeom prst="rect">
            <a:avLst/>
          </a:prstGeom>
          <a:noFill/>
        </p:spPr>
        <p:txBody>
          <a:bodyPr wrap="square" lIns="0" tIns="0" rIns="0" bIns="0" rtlCol="0" anchor="ctr">
            <a:spAutoFit/>
          </a:bodyPr>
          <a:lstStyle/>
          <a:p>
            <a:pPr algn="ctr" defTabSz="914400" fontAlgn="base">
              <a:spcBef>
                <a:spcPct val="0"/>
              </a:spcBef>
              <a:spcAft>
                <a:spcPct val="0"/>
              </a:spcAft>
            </a:pPr>
            <a:r>
              <a:rPr lang="en-GB" sz="1400" dirty="0" smtClean="0">
                <a:solidFill>
                  <a:prstClr val="black"/>
                </a:solidFill>
                <a:latin typeface="Calibri"/>
                <a:cs typeface="Arial" charset="0"/>
              </a:rPr>
              <a:t>Reporting/</a:t>
            </a:r>
          </a:p>
          <a:p>
            <a:pPr algn="ctr" defTabSz="914400" fontAlgn="base">
              <a:spcBef>
                <a:spcPct val="0"/>
              </a:spcBef>
              <a:spcAft>
                <a:spcPct val="0"/>
              </a:spcAft>
            </a:pPr>
            <a:r>
              <a:rPr lang="en-GB" sz="1400" dirty="0" smtClean="0">
                <a:solidFill>
                  <a:prstClr val="black"/>
                </a:solidFill>
                <a:latin typeface="Calibri"/>
                <a:cs typeface="Arial" charset="0"/>
              </a:rPr>
              <a:t>Querying Interfaces</a:t>
            </a:r>
          </a:p>
        </p:txBody>
      </p:sp>
      <p:sp>
        <p:nvSpPr>
          <p:cNvPr id="44" name="5-Point Star 43"/>
          <p:cNvSpPr/>
          <p:nvPr/>
        </p:nvSpPr>
        <p:spPr bwMode="auto">
          <a:xfrm>
            <a:off x="7114211" y="4174083"/>
            <a:ext cx="404191" cy="342396"/>
          </a:xfrm>
          <a:prstGeom prst="star5">
            <a:avLst/>
          </a:prstGeom>
          <a:solidFill>
            <a:srgbClr val="FFC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sp>
        <p:nvSpPr>
          <p:cNvPr id="45" name="TextBox 44"/>
          <p:cNvSpPr txBox="1"/>
          <p:nvPr/>
        </p:nvSpPr>
        <p:spPr>
          <a:xfrm>
            <a:off x="7064237" y="4261240"/>
            <a:ext cx="500166" cy="215444"/>
          </a:xfrm>
          <a:prstGeom prst="rect">
            <a:avLst/>
          </a:prstGeom>
          <a:noFill/>
        </p:spPr>
        <p:txBody>
          <a:bodyPr wrap="square" lIns="0" tIns="0" rIns="0" bIns="0" rtlCol="0" anchor="ctr">
            <a:spAutoFit/>
          </a:bodyPr>
          <a:lstStyle/>
          <a:p>
            <a:pPr algn="ctr" defTabSz="914400" fontAlgn="base">
              <a:spcBef>
                <a:spcPct val="0"/>
              </a:spcBef>
              <a:spcAft>
                <a:spcPct val="0"/>
              </a:spcAft>
            </a:pPr>
            <a:r>
              <a:rPr lang="en-GB" sz="1400" dirty="0" smtClean="0">
                <a:solidFill>
                  <a:prstClr val="black"/>
                </a:solidFill>
                <a:latin typeface="Calibri"/>
                <a:cs typeface="Arial" charset="0"/>
              </a:rPr>
              <a:t>1</a:t>
            </a:r>
          </a:p>
        </p:txBody>
      </p:sp>
      <p:sp>
        <p:nvSpPr>
          <p:cNvPr id="46" name="TextBox 45"/>
          <p:cNvSpPr txBox="1"/>
          <p:nvPr/>
        </p:nvSpPr>
        <p:spPr>
          <a:xfrm>
            <a:off x="152400" y="685805"/>
            <a:ext cx="7179650" cy="1508105"/>
          </a:xfrm>
          <a:prstGeom prst="rect">
            <a:avLst/>
          </a:prstGeom>
          <a:noFill/>
        </p:spPr>
        <p:txBody>
          <a:bodyPr wrap="square" lIns="0" tIns="0" rIns="0" bIns="0" rtlCol="0" anchor="ctr">
            <a:spAutoFit/>
          </a:bodyPr>
          <a:lstStyle/>
          <a:p>
            <a:pPr marL="342900" indent="-342900" defTabSz="914400" fontAlgn="base">
              <a:spcBef>
                <a:spcPct val="0"/>
              </a:spcBef>
              <a:spcAft>
                <a:spcPct val="0"/>
              </a:spcAft>
              <a:buFont typeface="+mj-lt"/>
              <a:buAutoNum type="arabicPeriod"/>
            </a:pPr>
            <a:r>
              <a:rPr lang="en-GB" sz="1400" dirty="0" smtClean="0">
                <a:solidFill>
                  <a:prstClr val="black"/>
                </a:solidFill>
                <a:latin typeface="Calibri"/>
                <a:cs typeface="Arial" charset="0"/>
              </a:rPr>
              <a:t>Interface exposure of MAC/PHY Level Counters</a:t>
            </a:r>
          </a:p>
          <a:p>
            <a:pPr marL="342900" indent="-342900" defTabSz="914400" fontAlgn="base">
              <a:spcBef>
                <a:spcPct val="0"/>
              </a:spcBef>
              <a:spcAft>
                <a:spcPct val="0"/>
              </a:spcAft>
              <a:buFont typeface="+mj-lt"/>
              <a:buAutoNum type="arabicPeriod"/>
            </a:pPr>
            <a:r>
              <a:rPr lang="en-GB" sz="1400" dirty="0" smtClean="0">
                <a:solidFill>
                  <a:prstClr val="black"/>
                </a:solidFill>
                <a:latin typeface="Calibri"/>
                <a:cs typeface="Arial" charset="0"/>
              </a:rPr>
              <a:t>Interface for Time stamp on RX</a:t>
            </a:r>
          </a:p>
          <a:p>
            <a:pPr marL="342900" indent="-342900" defTabSz="914400" fontAlgn="base">
              <a:spcBef>
                <a:spcPct val="0"/>
              </a:spcBef>
              <a:spcAft>
                <a:spcPct val="0"/>
              </a:spcAft>
              <a:buFont typeface="+mj-lt"/>
              <a:buAutoNum type="arabicPeriod"/>
            </a:pPr>
            <a:r>
              <a:rPr lang="en-GB" sz="1400" dirty="0" smtClean="0">
                <a:solidFill>
                  <a:prstClr val="black"/>
                </a:solidFill>
                <a:latin typeface="Calibri"/>
                <a:cs typeface="Arial" charset="0"/>
              </a:rPr>
              <a:t>Interface for Time stamp on TX</a:t>
            </a:r>
          </a:p>
          <a:p>
            <a:pPr marL="342900" indent="-342900" defTabSz="914400" fontAlgn="base">
              <a:spcBef>
                <a:spcPct val="0"/>
              </a:spcBef>
              <a:spcAft>
                <a:spcPct val="0"/>
              </a:spcAft>
              <a:buFont typeface="Arial" panose="020B0604020202020204" pitchFamily="34" charset="0"/>
              <a:buChar char="•"/>
            </a:pPr>
            <a:r>
              <a:rPr lang="en-GB" sz="1400" dirty="0" smtClean="0">
                <a:solidFill>
                  <a:prstClr val="black"/>
                </a:solidFill>
                <a:latin typeface="Calibri"/>
                <a:cs typeface="Arial" charset="0"/>
              </a:rPr>
              <a:t>Traffic Monitoring reports: Packet Delay Variation, Drops, Uni-directional Delays</a:t>
            </a:r>
          </a:p>
          <a:p>
            <a:pPr marL="342900" indent="-342900" defTabSz="914400" fontAlgn="base">
              <a:spcBef>
                <a:spcPct val="0"/>
              </a:spcBef>
              <a:spcAft>
                <a:spcPct val="0"/>
              </a:spcAft>
              <a:buFont typeface="Arial" panose="020B0604020202020204" pitchFamily="34" charset="0"/>
              <a:buChar char="•"/>
            </a:pPr>
            <a:r>
              <a:rPr lang="en-GB" sz="1400" dirty="0" smtClean="0">
                <a:solidFill>
                  <a:prstClr val="black"/>
                </a:solidFill>
                <a:latin typeface="Calibri"/>
                <a:cs typeface="Arial" charset="0"/>
              </a:rPr>
              <a:t>Per subscriber SLA measurement/enforcement provided by the specific VNF (e.g. HQOS)</a:t>
            </a:r>
          </a:p>
          <a:p>
            <a:pPr marL="342900" indent="-342900" defTabSz="914400" fontAlgn="base">
              <a:spcBef>
                <a:spcPct val="0"/>
              </a:spcBef>
              <a:spcAft>
                <a:spcPct val="0"/>
              </a:spcAft>
              <a:buFont typeface="Arial" panose="020B0604020202020204" pitchFamily="34" charset="0"/>
              <a:buChar char="•"/>
            </a:pPr>
            <a:r>
              <a:rPr lang="en-GB" sz="1400" dirty="0" smtClean="0">
                <a:solidFill>
                  <a:prstClr val="black"/>
                </a:solidFill>
                <a:latin typeface="Calibri"/>
                <a:cs typeface="Arial" charset="0"/>
              </a:rPr>
              <a:t>Performance Monitoring Detects </a:t>
            </a:r>
            <a:r>
              <a:rPr lang="en-GB" sz="1400" dirty="0">
                <a:solidFill>
                  <a:prstClr val="black"/>
                </a:solidFill>
                <a:latin typeface="Calibri"/>
                <a:cs typeface="Arial" charset="0"/>
              </a:rPr>
              <a:t>and report violations</a:t>
            </a:r>
          </a:p>
          <a:p>
            <a:pPr marL="342900" indent="-342900" defTabSz="914400" fontAlgn="base">
              <a:spcBef>
                <a:spcPct val="0"/>
              </a:spcBef>
              <a:spcAft>
                <a:spcPct val="0"/>
              </a:spcAft>
              <a:buFont typeface="+mj-lt"/>
              <a:buAutoNum type="arabicPeriod"/>
            </a:pPr>
            <a:endParaRPr lang="en-GB" sz="1400" dirty="0" smtClean="0">
              <a:solidFill>
                <a:prstClr val="black"/>
              </a:solidFill>
              <a:latin typeface="Calibri"/>
              <a:cs typeface="Arial" charset="0"/>
            </a:endParaRPr>
          </a:p>
        </p:txBody>
      </p:sp>
      <p:sp>
        <p:nvSpPr>
          <p:cNvPr id="47" name="Rounded Rectangle 46"/>
          <p:cNvSpPr/>
          <p:nvPr/>
        </p:nvSpPr>
        <p:spPr bwMode="auto">
          <a:xfrm>
            <a:off x="6660307" y="2401747"/>
            <a:ext cx="1047796" cy="533400"/>
          </a:xfrm>
          <a:prstGeom prst="roundRect">
            <a:avLst/>
          </a:prstGeom>
          <a:solidFill>
            <a:schemeClr val="accent2"/>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sz="1200" dirty="0" smtClean="0">
                <a:solidFill>
                  <a:prstClr val="white"/>
                </a:solidFill>
                <a:effectLst>
                  <a:outerShdw blurRad="38100" dist="38100" dir="2700000" algn="tl">
                    <a:srgbClr val="000000">
                      <a:alpha val="43137"/>
                    </a:srgbClr>
                  </a:outerShdw>
                </a:effectLst>
                <a:latin typeface="Calibri"/>
                <a:cs typeface="Arial" charset="0"/>
              </a:rPr>
              <a:t>Performance</a:t>
            </a:r>
          </a:p>
          <a:p>
            <a:pPr algn="ctr" defTabSz="914400" eaLnBrk="0" fontAlgn="base" hangingPunct="0">
              <a:spcBef>
                <a:spcPct val="0"/>
              </a:spcBef>
              <a:spcAft>
                <a:spcPct val="0"/>
              </a:spcAft>
            </a:pPr>
            <a:r>
              <a:rPr lang="en-GB" sz="1200" dirty="0" smtClean="0">
                <a:solidFill>
                  <a:prstClr val="white"/>
                </a:solidFill>
                <a:effectLst>
                  <a:outerShdw blurRad="38100" dist="38100" dir="2700000" algn="tl">
                    <a:srgbClr val="000000">
                      <a:alpha val="43137"/>
                    </a:srgbClr>
                  </a:outerShdw>
                </a:effectLst>
                <a:latin typeface="Calibri"/>
                <a:cs typeface="Arial" charset="0"/>
              </a:rPr>
              <a:t>Monitoring</a:t>
            </a: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cxnSp>
        <p:nvCxnSpPr>
          <p:cNvPr id="49" name="Straight Arrow Connector 48"/>
          <p:cNvCxnSpPr/>
          <p:nvPr/>
        </p:nvCxnSpPr>
        <p:spPr>
          <a:xfrm flipV="1">
            <a:off x="7286949" y="2990857"/>
            <a:ext cx="0" cy="1270391"/>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7" idx="3"/>
          </p:cNvCxnSpPr>
          <p:nvPr/>
        </p:nvCxnSpPr>
        <p:spPr>
          <a:xfrm>
            <a:off x="7708109" y="2668447"/>
            <a:ext cx="216697" cy="0"/>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52" name="5-Point Star 51"/>
          <p:cNvSpPr/>
          <p:nvPr/>
        </p:nvSpPr>
        <p:spPr bwMode="auto">
          <a:xfrm>
            <a:off x="5903132" y="4142203"/>
            <a:ext cx="404191" cy="342396"/>
          </a:xfrm>
          <a:prstGeom prst="star5">
            <a:avLst/>
          </a:prstGeom>
          <a:solidFill>
            <a:srgbClr val="FFC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sp>
        <p:nvSpPr>
          <p:cNvPr id="53" name="TextBox 52"/>
          <p:cNvSpPr txBox="1"/>
          <p:nvPr/>
        </p:nvSpPr>
        <p:spPr>
          <a:xfrm>
            <a:off x="5853148" y="4229359"/>
            <a:ext cx="500166" cy="215444"/>
          </a:xfrm>
          <a:prstGeom prst="rect">
            <a:avLst/>
          </a:prstGeom>
          <a:noFill/>
        </p:spPr>
        <p:txBody>
          <a:bodyPr wrap="square" lIns="0" tIns="0" rIns="0" bIns="0" rtlCol="0" anchor="ctr">
            <a:spAutoFit/>
          </a:bodyPr>
          <a:lstStyle/>
          <a:p>
            <a:pPr algn="ctr" defTabSz="914400" fontAlgn="base">
              <a:spcBef>
                <a:spcPct val="0"/>
              </a:spcBef>
              <a:spcAft>
                <a:spcPct val="0"/>
              </a:spcAft>
            </a:pPr>
            <a:r>
              <a:rPr lang="en-GB" sz="1400" dirty="0">
                <a:solidFill>
                  <a:prstClr val="black"/>
                </a:solidFill>
                <a:latin typeface="Calibri"/>
                <a:cs typeface="Arial" charset="0"/>
              </a:rPr>
              <a:t>2</a:t>
            </a:r>
            <a:endParaRPr lang="en-GB" sz="1400" dirty="0" smtClean="0">
              <a:solidFill>
                <a:prstClr val="black"/>
              </a:solidFill>
              <a:latin typeface="Calibri"/>
              <a:cs typeface="Arial" charset="0"/>
            </a:endParaRPr>
          </a:p>
        </p:txBody>
      </p:sp>
      <p:sp>
        <p:nvSpPr>
          <p:cNvPr id="54" name="5-Point Star 53"/>
          <p:cNvSpPr/>
          <p:nvPr/>
        </p:nvSpPr>
        <p:spPr bwMode="auto">
          <a:xfrm>
            <a:off x="6570924" y="4123623"/>
            <a:ext cx="404191" cy="342396"/>
          </a:xfrm>
          <a:prstGeom prst="star5">
            <a:avLst/>
          </a:prstGeom>
          <a:solidFill>
            <a:srgbClr val="FFC000"/>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sp>
        <p:nvSpPr>
          <p:cNvPr id="55" name="TextBox 54"/>
          <p:cNvSpPr txBox="1"/>
          <p:nvPr/>
        </p:nvSpPr>
        <p:spPr>
          <a:xfrm>
            <a:off x="6520950" y="4210779"/>
            <a:ext cx="500166" cy="215444"/>
          </a:xfrm>
          <a:prstGeom prst="rect">
            <a:avLst/>
          </a:prstGeom>
          <a:noFill/>
        </p:spPr>
        <p:txBody>
          <a:bodyPr wrap="square" lIns="0" tIns="0" rIns="0" bIns="0" rtlCol="0" anchor="ctr">
            <a:spAutoFit/>
          </a:bodyPr>
          <a:lstStyle/>
          <a:p>
            <a:pPr algn="ctr" defTabSz="914400" fontAlgn="base">
              <a:spcBef>
                <a:spcPct val="0"/>
              </a:spcBef>
              <a:spcAft>
                <a:spcPct val="0"/>
              </a:spcAft>
            </a:pPr>
            <a:r>
              <a:rPr lang="en-GB" sz="1400" dirty="0" smtClean="0">
                <a:solidFill>
                  <a:prstClr val="black"/>
                </a:solidFill>
                <a:latin typeface="Calibri"/>
                <a:cs typeface="Arial" charset="0"/>
              </a:rPr>
              <a:t>3</a:t>
            </a:r>
          </a:p>
        </p:txBody>
      </p:sp>
      <p:sp>
        <p:nvSpPr>
          <p:cNvPr id="57" name="Rounded Rectangle 56"/>
          <p:cNvSpPr/>
          <p:nvPr/>
        </p:nvSpPr>
        <p:spPr bwMode="auto">
          <a:xfrm>
            <a:off x="3886206" y="2373295"/>
            <a:ext cx="2447823" cy="342900"/>
          </a:xfrm>
          <a:prstGeom prst="roundRect">
            <a:avLst/>
          </a:prstGeom>
          <a:solidFill>
            <a:schemeClr val="accent2"/>
          </a:solidFill>
          <a:ln w="12700" algn="ctr">
            <a:solidFill>
              <a:schemeClr val="bg1"/>
            </a:solidFill>
            <a:round/>
            <a:headEnd type="none" w="sm" len="sm"/>
            <a:tailEnd type="none" w="sm" len="sm"/>
          </a:ln>
          <a:effectLst>
            <a:outerShdw blurRad="50800" dist="38100" dir="8100000" algn="tr" rotWithShape="0">
              <a:prstClr val="black">
                <a:alpha val="40000"/>
              </a:prstClr>
            </a:outerShdw>
          </a:effectLst>
        </p:spPr>
        <p:txBody>
          <a:bodyPr wrap="square" lIns="0" tIns="0" rIns="0" bIns="0" rtlCol="0" anchor="ctr"/>
          <a:lstStyle/>
          <a:p>
            <a:pPr algn="ctr" defTabSz="914400" eaLnBrk="0" fontAlgn="base" hangingPunct="0">
              <a:spcBef>
                <a:spcPct val="0"/>
              </a:spcBef>
              <a:spcAft>
                <a:spcPct val="0"/>
              </a:spcAft>
            </a:pPr>
            <a:r>
              <a:rPr lang="en-GB" sz="1200" dirty="0" smtClean="0">
                <a:solidFill>
                  <a:prstClr val="white"/>
                </a:solidFill>
                <a:effectLst>
                  <a:outerShdw blurRad="38100" dist="38100" dir="2700000" algn="tl">
                    <a:srgbClr val="000000">
                      <a:alpha val="43137"/>
                    </a:srgbClr>
                  </a:outerShdw>
                </a:effectLst>
                <a:latin typeface="Calibri"/>
                <a:cs typeface="Arial" charset="0"/>
              </a:rPr>
              <a:t>Traffic Monitoring</a:t>
            </a:r>
            <a:endParaRPr lang="en-GB" sz="1200" dirty="0">
              <a:solidFill>
                <a:prstClr val="white"/>
              </a:solidFill>
              <a:effectLst>
                <a:outerShdw blurRad="38100" dist="38100" dir="2700000" algn="tl">
                  <a:srgbClr val="000000">
                    <a:alpha val="43137"/>
                  </a:srgbClr>
                </a:outerShdw>
              </a:effectLst>
              <a:latin typeface="Calibri"/>
              <a:cs typeface="Arial" charset="0"/>
            </a:endParaRPr>
          </a:p>
        </p:txBody>
      </p:sp>
      <p:cxnSp>
        <p:nvCxnSpPr>
          <p:cNvPr id="61" name="Straight Arrow Connector 60"/>
          <p:cNvCxnSpPr>
            <a:endCxn id="35" idx="2"/>
          </p:cNvCxnSpPr>
          <p:nvPr/>
        </p:nvCxnSpPr>
        <p:spPr>
          <a:xfrm flipV="1">
            <a:off x="2933700" y="3695707"/>
            <a:ext cx="0" cy="478383"/>
          </a:xfrm>
          <a:prstGeom prst="straightConnector1">
            <a:avLst/>
          </a:prstGeom>
          <a:ln w="1905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570922" y="3738399"/>
            <a:ext cx="0" cy="627916"/>
          </a:xfrm>
          <a:prstGeom prst="straightConnector1">
            <a:avLst/>
          </a:prstGeom>
          <a:ln w="1905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172200" y="4174083"/>
            <a:ext cx="0" cy="19488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933700" y="4174083"/>
            <a:ext cx="3238500" cy="0"/>
          </a:xfrm>
          <a:prstGeom prst="line">
            <a:avLst/>
          </a:prstGeom>
          <a:ln w="19050">
            <a:solidFill>
              <a:schemeClr val="tx1"/>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36" idx="1"/>
          </p:cNvCxnSpPr>
          <p:nvPr/>
        </p:nvCxnSpPr>
        <p:spPr>
          <a:xfrm>
            <a:off x="3352803" y="3524249"/>
            <a:ext cx="402793" cy="0"/>
          </a:xfrm>
          <a:prstGeom prst="straightConnector1">
            <a:avLst/>
          </a:prstGeom>
          <a:ln w="1905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43427" y="3524249"/>
            <a:ext cx="428785" cy="0"/>
          </a:xfrm>
          <a:prstGeom prst="straightConnector1">
            <a:avLst/>
          </a:prstGeom>
          <a:ln w="1905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423991" y="2716192"/>
            <a:ext cx="0" cy="636608"/>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353326" y="2544743"/>
            <a:ext cx="417719" cy="0"/>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933700" y="2544741"/>
            <a:ext cx="0" cy="808059"/>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57" idx="1"/>
          </p:cNvCxnSpPr>
          <p:nvPr/>
        </p:nvCxnSpPr>
        <p:spPr>
          <a:xfrm>
            <a:off x="2933700" y="2544743"/>
            <a:ext cx="952500" cy="0"/>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038600" y="2716192"/>
            <a:ext cx="0" cy="636608"/>
          </a:xfrm>
          <a:prstGeom prst="straightConnector1">
            <a:avLst/>
          </a:prstGeom>
          <a:ln w="19050">
            <a:solidFill>
              <a:srgbClr val="FFC000"/>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677" y="3194530"/>
            <a:ext cx="1232735" cy="1292662"/>
          </a:xfrm>
          <a:prstGeom prst="rect">
            <a:avLst/>
          </a:prstGeom>
          <a:solidFill>
            <a:schemeClr val="bg2">
              <a:lumMod val="75000"/>
            </a:schemeClr>
          </a:solidFill>
          <a:ln w="15875">
            <a:solidFill>
              <a:schemeClr val="tx1"/>
            </a:solidFill>
          </a:ln>
        </p:spPr>
        <p:txBody>
          <a:bodyPr wrap="square" lIns="0" tIns="0" rIns="0" bIns="0" rtlCol="0" anchor="ctr">
            <a:spAutoFit/>
          </a:bodyPr>
          <a:lstStyle/>
          <a:p>
            <a:pPr algn="ctr" defTabSz="914400" fontAlgn="base">
              <a:spcBef>
                <a:spcPct val="0"/>
              </a:spcBef>
              <a:spcAft>
                <a:spcPct val="0"/>
              </a:spcAft>
            </a:pPr>
            <a:r>
              <a:rPr lang="en-US" sz="1400" dirty="0" smtClean="0">
                <a:solidFill>
                  <a:prstClr val="black"/>
                </a:solidFill>
                <a:latin typeface="Calibri"/>
                <a:cs typeface="Arial" charset="0"/>
              </a:rPr>
              <a:t>Note: These</a:t>
            </a:r>
            <a:br>
              <a:rPr lang="en-US" sz="1400" dirty="0" smtClean="0">
                <a:solidFill>
                  <a:prstClr val="black"/>
                </a:solidFill>
                <a:latin typeface="Calibri"/>
                <a:cs typeface="Arial" charset="0"/>
              </a:rPr>
            </a:br>
            <a:r>
              <a:rPr lang="en-US" sz="1400" dirty="0" smtClean="0">
                <a:solidFill>
                  <a:prstClr val="black"/>
                </a:solidFill>
                <a:latin typeface="Calibri"/>
                <a:cs typeface="Arial" charset="0"/>
              </a:rPr>
              <a:t>are common utilities that can be used by all VNFs, they are not VNF specific</a:t>
            </a:r>
          </a:p>
        </p:txBody>
      </p:sp>
      <p:sp>
        <p:nvSpPr>
          <p:cNvPr id="48" name="Title 1"/>
          <p:cNvSpPr txBox="1">
            <a:spLocks/>
          </p:cNvSpPr>
          <p:nvPr/>
        </p:nvSpPr>
        <p:spPr bwMode="auto">
          <a:xfrm>
            <a:off x="5689614" y="482733"/>
            <a:ext cx="3369733" cy="71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200" kern="1200" baseline="0">
                <a:solidFill>
                  <a:schemeClr val="accent1"/>
                </a:solidFill>
                <a:latin typeface="+mj-lt"/>
                <a:ea typeface="Geneva" charset="0"/>
                <a:cs typeface="Neo Sans Intel" panose="020B0504020202020204" pitchFamily="34" charset="0"/>
              </a:defRPr>
            </a:lvl1pPr>
            <a:lvl2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2pPr>
            <a:lvl3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3pPr>
            <a:lvl4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4pPr>
            <a:lvl5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5pPr>
            <a:lvl6pPr marL="457200" algn="l" defTabSz="457200" rtl="0" fontAlgn="base">
              <a:spcBef>
                <a:spcPct val="0"/>
              </a:spcBef>
              <a:spcAft>
                <a:spcPct val="0"/>
              </a:spcAft>
              <a:defRPr sz="2800">
                <a:solidFill>
                  <a:schemeClr val="accent1"/>
                </a:solidFill>
                <a:latin typeface="Neo Sans Intel Light" charset="0"/>
                <a:ea typeface="Geneva" charset="0"/>
                <a:cs typeface="Geneva" charset="0"/>
              </a:defRPr>
            </a:lvl6pPr>
            <a:lvl7pPr marL="914400" algn="l" defTabSz="457200" rtl="0" fontAlgn="base">
              <a:spcBef>
                <a:spcPct val="0"/>
              </a:spcBef>
              <a:spcAft>
                <a:spcPct val="0"/>
              </a:spcAft>
              <a:defRPr sz="2800">
                <a:solidFill>
                  <a:schemeClr val="accent1"/>
                </a:solidFill>
                <a:latin typeface="Neo Sans Intel Light" charset="0"/>
                <a:ea typeface="Geneva" charset="0"/>
                <a:cs typeface="Geneva" charset="0"/>
              </a:defRPr>
            </a:lvl7pPr>
            <a:lvl8pPr marL="1371600" algn="l" defTabSz="457200" rtl="0" fontAlgn="base">
              <a:spcBef>
                <a:spcPct val="0"/>
              </a:spcBef>
              <a:spcAft>
                <a:spcPct val="0"/>
              </a:spcAft>
              <a:defRPr sz="2800">
                <a:solidFill>
                  <a:schemeClr val="accent1"/>
                </a:solidFill>
                <a:latin typeface="Neo Sans Intel Light" charset="0"/>
                <a:ea typeface="Geneva" charset="0"/>
                <a:cs typeface="Geneva" charset="0"/>
              </a:defRPr>
            </a:lvl8pPr>
            <a:lvl9pPr marL="1828800" algn="l" defTabSz="457200" rtl="0" fontAlgn="base">
              <a:spcBef>
                <a:spcPct val="0"/>
              </a:spcBef>
              <a:spcAft>
                <a:spcPct val="0"/>
              </a:spcAft>
              <a:defRPr sz="2800">
                <a:solidFill>
                  <a:schemeClr val="accent1"/>
                </a:solidFill>
                <a:latin typeface="Neo Sans Intel Light" charset="0"/>
                <a:ea typeface="Geneva" charset="0"/>
                <a:cs typeface="Geneva" charset="0"/>
              </a:defRPr>
            </a:lvl9pPr>
          </a:lstStyle>
          <a:p>
            <a:pPr algn="r"/>
            <a:r>
              <a:rPr lang="en-US" sz="1800" dirty="0" smtClean="0">
                <a:solidFill>
                  <a:srgbClr val="4F81BD"/>
                </a:solidFill>
                <a:latin typeface="Calibri"/>
              </a:rPr>
              <a:t>By: Mike Lynch, John Browne (Intel)</a:t>
            </a:r>
            <a:endParaRPr lang="en-US" sz="1800" dirty="0">
              <a:solidFill>
                <a:srgbClr val="4F81BD"/>
              </a:solidFill>
              <a:latin typeface="Calibri"/>
            </a:endParaRPr>
          </a:p>
        </p:txBody>
      </p:sp>
      <p:sp>
        <p:nvSpPr>
          <p:cNvPr id="50" name="Slide Number Placeholder 7"/>
          <p:cNvSpPr txBox="1">
            <a:spLocks/>
          </p:cNvSpPr>
          <p:nvPr/>
        </p:nvSpPr>
        <p:spPr>
          <a:xfrm>
            <a:off x="8610601" y="6553200"/>
            <a:ext cx="533400" cy="152399"/>
          </a:xfrm>
          <a:prstGeom prst="rect">
            <a:avLst/>
          </a:prstGeom>
        </p:spPr>
        <p:txBody>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CF6ECBA5-BD30-42EC-9977-BB7213ACD6AF}" type="slidenum">
              <a:rPr lang="en-US" sz="900" smtClean="0">
                <a:solidFill>
                  <a:srgbClr val="000000">
                    <a:lumMod val="60000"/>
                    <a:lumOff val="40000"/>
                  </a:srgbClr>
                </a:solidFill>
              </a:rPr>
              <a:pPr/>
              <a:t>36</a:t>
            </a:fld>
            <a:endParaRPr lang="en-US" sz="900" dirty="0">
              <a:solidFill>
                <a:srgbClr val="000000">
                  <a:lumMod val="60000"/>
                  <a:lumOff val="40000"/>
                </a:srgbClr>
              </a:solidFill>
            </a:endParaRPr>
          </a:p>
        </p:txBody>
      </p:sp>
    </p:spTree>
    <p:extLst>
      <p:ext uri="{BB962C8B-B14F-4D97-AF65-F5344CB8AC3E}">
        <p14:creationId xmlns:p14="http://schemas.microsoft.com/office/powerpoint/2010/main" val="27782960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5" y="155953"/>
            <a:ext cx="8512935" cy="533659"/>
          </a:xfrm>
        </p:spPr>
        <p:txBody>
          <a:bodyPr>
            <a:normAutofit fontScale="90000"/>
          </a:bodyPr>
          <a:lstStyle/>
          <a:p>
            <a:r>
              <a:rPr lang="en-US" dirty="0"/>
              <a:t>DPDK and Acceleration of Standard </a:t>
            </a:r>
            <a:r>
              <a:rPr lang="en-US" dirty="0" smtClean="0"/>
              <a:t>Interfaces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752" y="1427112"/>
            <a:ext cx="4715706" cy="409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4294967295"/>
          </p:nvPr>
        </p:nvSpPr>
        <p:spPr>
          <a:xfrm>
            <a:off x="154549" y="948270"/>
            <a:ext cx="4451321" cy="5367865"/>
          </a:xfrm>
          <a:prstGeom prst="rect">
            <a:avLst/>
          </a:prstGeom>
        </p:spPr>
        <p:txBody>
          <a:bodyPr>
            <a:normAutofit fontScale="77500" lnSpcReduction="20000"/>
          </a:bodyPr>
          <a:lstStyle/>
          <a:p>
            <a:r>
              <a:rPr lang="en-US" sz="2100" b="1" dirty="0"/>
              <a:t>Goal:</a:t>
            </a:r>
            <a:r>
              <a:rPr lang="en-US" sz="2100" dirty="0"/>
              <a:t> Define &amp; implement a common API for data path configuration, control/status and I/O functionality</a:t>
            </a:r>
          </a:p>
          <a:p>
            <a:r>
              <a:rPr lang="en-US" sz="1600" b="1" dirty="0"/>
              <a:t>Terms of Reference:</a:t>
            </a:r>
          </a:p>
          <a:p>
            <a:pPr marL="285750" indent="-285750">
              <a:buFont typeface="Wingdings" panose="05000000000000000000" pitchFamily="2" charset="2"/>
              <a:buChar char="§"/>
            </a:pPr>
            <a:r>
              <a:rPr lang="en-US" sz="1600" dirty="0"/>
              <a:t>Existing Enterprise platform software interfaces (OS/VMM) insufficient for evolving application (VNF) performance needs</a:t>
            </a:r>
          </a:p>
          <a:p>
            <a:pPr marL="285750" indent="-285750">
              <a:buFont typeface="Wingdings" panose="05000000000000000000" pitchFamily="2" charset="2"/>
              <a:buChar char="§"/>
            </a:pPr>
            <a:r>
              <a:rPr lang="en-US" sz="1600" dirty="0"/>
              <a:t>Create a performant open source reference implementation by using DPDK to accelerate these existing standard interfaces/APIs (Sockets, RDMA, OpenSSL, </a:t>
            </a:r>
            <a:r>
              <a:rPr lang="en-US" sz="1600" dirty="0" err="1"/>
              <a:t>zLib</a:t>
            </a:r>
            <a:r>
              <a:rPr lang="en-US" sz="1600" dirty="0"/>
              <a:t>, VirtIO, …)</a:t>
            </a:r>
          </a:p>
          <a:p>
            <a:pPr marL="285750" indent="-285750">
              <a:buFont typeface="Wingdings" panose="05000000000000000000" pitchFamily="2" charset="2"/>
              <a:buChar char="§"/>
            </a:pPr>
            <a:r>
              <a:rPr lang="en-US" sz="1600" dirty="0"/>
              <a:t>Support multiple accelerated APIs - Let VNFs choose which accelerated interface is needed based on VNF requirements. </a:t>
            </a:r>
            <a:br>
              <a:rPr lang="en-US" sz="1600" dirty="0"/>
            </a:br>
            <a:r>
              <a:rPr lang="en-US" sz="1600" dirty="0"/>
              <a:t>Over time, this work would evolve to become a new “normalized” OS/VMM Data Plane API</a:t>
            </a:r>
          </a:p>
          <a:p>
            <a:pPr marL="285750" indent="-285750">
              <a:buFont typeface="Wingdings" panose="05000000000000000000" pitchFamily="2" charset="2"/>
              <a:buChar char="§"/>
            </a:pPr>
            <a:r>
              <a:rPr lang="en-US" sz="1600" dirty="0"/>
              <a:t>Multi-vendor support</a:t>
            </a:r>
          </a:p>
          <a:p>
            <a:pPr marL="568325" lvl="1" indent="-342900">
              <a:buFont typeface="Wingdings" panose="05000000000000000000" pitchFamily="2" charset="2"/>
              <a:buChar char="§"/>
            </a:pPr>
            <a:r>
              <a:rPr lang="en-US" sz="1400" dirty="0"/>
              <a:t>Support different/multi-vendor NIC and SOC hardware</a:t>
            </a:r>
          </a:p>
          <a:p>
            <a:pPr marL="568325" lvl="1" indent="-342900">
              <a:buFont typeface="Wingdings" panose="05000000000000000000" pitchFamily="2" charset="2"/>
              <a:buChar char="§"/>
            </a:pPr>
            <a:r>
              <a:rPr lang="en-US" sz="1400" dirty="0"/>
              <a:t>Configuration API for supporting varied/enhanced offload capabilities for data path in a standardized fashion</a:t>
            </a:r>
          </a:p>
          <a:p>
            <a:pPr marL="285750" indent="-285750">
              <a:buFont typeface="Wingdings" panose="05000000000000000000" pitchFamily="2" charset="2"/>
              <a:buChar char="§"/>
            </a:pPr>
            <a:r>
              <a:rPr lang="en-US" sz="1600" dirty="0"/>
              <a:t>Multiple standardized control/status API choices depending on level of functionality</a:t>
            </a:r>
          </a:p>
          <a:p>
            <a:pPr marL="568325" lvl="1" indent="-342900">
              <a:buFont typeface="Wingdings" panose="05000000000000000000" pitchFamily="2" charset="2"/>
              <a:buChar char="§"/>
            </a:pPr>
            <a:r>
              <a:rPr lang="en-US" sz="1400" dirty="0"/>
              <a:t>HW Offload – various depending on functionality supported on NIC</a:t>
            </a:r>
          </a:p>
          <a:p>
            <a:pPr marL="568325" lvl="1" indent="-342900">
              <a:buFont typeface="Wingdings" panose="05000000000000000000" pitchFamily="2" charset="2"/>
              <a:buChar char="§"/>
            </a:pPr>
            <a:r>
              <a:rPr lang="en-US" sz="1400" dirty="0"/>
              <a:t>Forwarding engines (L3) - OpenFlow, OVSDB …</a:t>
            </a:r>
          </a:p>
          <a:p>
            <a:pPr marL="568325" lvl="1" indent="-342900">
              <a:buFont typeface="Wingdings" panose="05000000000000000000" pitchFamily="2" charset="2"/>
              <a:buChar char="§"/>
            </a:pPr>
            <a:r>
              <a:rPr lang="en-US" sz="1400" dirty="0" err="1"/>
              <a:t>Netlink</a:t>
            </a:r>
            <a:r>
              <a:rPr lang="en-US" sz="1400" dirty="0"/>
              <a:t>, </a:t>
            </a:r>
            <a:r>
              <a:rPr lang="en-US" sz="1400" dirty="0" err="1"/>
              <a:t>netfilter</a:t>
            </a:r>
            <a:endParaRPr lang="en-US" sz="1400" dirty="0"/>
          </a:p>
          <a:p>
            <a:pPr marL="568325" lvl="1" indent="-342900">
              <a:buFont typeface="Wingdings" panose="05000000000000000000" pitchFamily="2" charset="2"/>
              <a:buChar char="§"/>
            </a:pPr>
            <a:r>
              <a:rPr lang="en-US" sz="1400" dirty="0"/>
              <a:t>Need to recommend a subset that can form a baseline</a:t>
            </a:r>
          </a:p>
          <a:p>
            <a:pPr marL="568325" lvl="1" indent="-342900">
              <a:buFont typeface="Wingdings" panose="05000000000000000000" pitchFamily="2" charset="2"/>
              <a:buChar char="§"/>
            </a:pPr>
            <a:endParaRPr lang="en-US" sz="1100" dirty="0"/>
          </a:p>
          <a:p>
            <a:pPr marL="342900" indent="-342900">
              <a:buFont typeface="Wingdings" panose="05000000000000000000" pitchFamily="2" charset="2"/>
              <a:buChar char="§"/>
            </a:pPr>
            <a:endParaRPr lang="en-US" sz="1400" dirty="0"/>
          </a:p>
          <a:p>
            <a:pPr marL="568325" lvl="1" indent="-342900">
              <a:buFont typeface="Wingdings" panose="05000000000000000000" pitchFamily="2" charset="2"/>
              <a:buChar char="§"/>
            </a:pPr>
            <a:endParaRPr lang="en-US" sz="1200" dirty="0"/>
          </a:p>
          <a:p>
            <a:pPr lvl="1" indent="0">
              <a:buNone/>
            </a:pPr>
            <a:endParaRPr lang="en-US" dirty="0" smtClean="0"/>
          </a:p>
          <a:p>
            <a:pPr lvl="1" indent="0">
              <a:buNone/>
            </a:pPr>
            <a:endParaRPr lang="en-US" dirty="0" smtClean="0"/>
          </a:p>
          <a:p>
            <a:pPr marL="568325" lvl="1" indent="-342900"/>
            <a:endParaRPr lang="en-US" dirty="0" smtClean="0"/>
          </a:p>
          <a:p>
            <a:endParaRPr lang="en-US" dirty="0"/>
          </a:p>
          <a:p>
            <a:endParaRPr lang="en-US" dirty="0"/>
          </a:p>
        </p:txBody>
      </p:sp>
      <p:sp>
        <p:nvSpPr>
          <p:cNvPr id="7" name="Title 1"/>
          <p:cNvSpPr txBox="1">
            <a:spLocks/>
          </p:cNvSpPr>
          <p:nvPr/>
        </p:nvSpPr>
        <p:spPr bwMode="auto">
          <a:xfrm>
            <a:off x="4605867" y="711205"/>
            <a:ext cx="4460860" cy="47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200" kern="1200" baseline="0">
                <a:solidFill>
                  <a:schemeClr val="accent1"/>
                </a:solidFill>
                <a:latin typeface="+mj-lt"/>
                <a:ea typeface="Geneva" charset="0"/>
                <a:cs typeface="Neo Sans Intel" panose="020B0504020202020204" pitchFamily="34" charset="0"/>
              </a:defRPr>
            </a:lvl1pPr>
            <a:lvl2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2pPr>
            <a:lvl3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3pPr>
            <a:lvl4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4pPr>
            <a:lvl5pPr algn="l" defTabSz="457200" rtl="0" eaLnBrk="0" fontAlgn="base" hangingPunct="0">
              <a:spcBef>
                <a:spcPct val="0"/>
              </a:spcBef>
              <a:spcAft>
                <a:spcPct val="0"/>
              </a:spcAft>
              <a:defRPr sz="2800">
                <a:solidFill>
                  <a:schemeClr val="accent1"/>
                </a:solidFill>
                <a:latin typeface="Neo Sans Intel" panose="020B0504020202020204" pitchFamily="34" charset="0"/>
                <a:ea typeface="Geneva" charset="0"/>
                <a:cs typeface="Neo Sans Intel" panose="020B0504020202020204" pitchFamily="34" charset="0"/>
              </a:defRPr>
            </a:lvl5pPr>
            <a:lvl6pPr marL="457200" algn="l" defTabSz="457200" rtl="0" fontAlgn="base">
              <a:spcBef>
                <a:spcPct val="0"/>
              </a:spcBef>
              <a:spcAft>
                <a:spcPct val="0"/>
              </a:spcAft>
              <a:defRPr sz="2800">
                <a:solidFill>
                  <a:schemeClr val="accent1"/>
                </a:solidFill>
                <a:latin typeface="Neo Sans Intel Light" charset="0"/>
                <a:ea typeface="Geneva" charset="0"/>
                <a:cs typeface="Geneva" charset="0"/>
              </a:defRPr>
            </a:lvl6pPr>
            <a:lvl7pPr marL="914400" algn="l" defTabSz="457200" rtl="0" fontAlgn="base">
              <a:spcBef>
                <a:spcPct val="0"/>
              </a:spcBef>
              <a:spcAft>
                <a:spcPct val="0"/>
              </a:spcAft>
              <a:defRPr sz="2800">
                <a:solidFill>
                  <a:schemeClr val="accent1"/>
                </a:solidFill>
                <a:latin typeface="Neo Sans Intel Light" charset="0"/>
                <a:ea typeface="Geneva" charset="0"/>
                <a:cs typeface="Geneva" charset="0"/>
              </a:defRPr>
            </a:lvl7pPr>
            <a:lvl8pPr marL="1371600" algn="l" defTabSz="457200" rtl="0" fontAlgn="base">
              <a:spcBef>
                <a:spcPct val="0"/>
              </a:spcBef>
              <a:spcAft>
                <a:spcPct val="0"/>
              </a:spcAft>
              <a:defRPr sz="2800">
                <a:solidFill>
                  <a:schemeClr val="accent1"/>
                </a:solidFill>
                <a:latin typeface="Neo Sans Intel Light" charset="0"/>
                <a:ea typeface="Geneva" charset="0"/>
                <a:cs typeface="Geneva" charset="0"/>
              </a:defRPr>
            </a:lvl8pPr>
            <a:lvl9pPr marL="1828800" algn="l" defTabSz="457200" rtl="0" fontAlgn="base">
              <a:spcBef>
                <a:spcPct val="0"/>
              </a:spcBef>
              <a:spcAft>
                <a:spcPct val="0"/>
              </a:spcAft>
              <a:defRPr sz="2800">
                <a:solidFill>
                  <a:schemeClr val="accent1"/>
                </a:solidFill>
                <a:latin typeface="Neo Sans Intel Light" charset="0"/>
                <a:ea typeface="Geneva" charset="0"/>
                <a:cs typeface="Geneva" charset="0"/>
              </a:defRPr>
            </a:lvl9pPr>
          </a:lstStyle>
          <a:p>
            <a:pPr algn="r"/>
            <a:r>
              <a:rPr lang="en-US" sz="1800" dirty="0" smtClean="0">
                <a:solidFill>
                  <a:srgbClr val="4F81BD"/>
                </a:solidFill>
                <a:latin typeface="Calibri"/>
              </a:rPr>
              <a:t>By: Venky Venkatesan, Pranav Mehta (Intel)</a:t>
            </a:r>
            <a:endParaRPr lang="en-US" sz="1800" dirty="0">
              <a:solidFill>
                <a:srgbClr val="4F81BD"/>
              </a:solidFill>
              <a:latin typeface="Calibri"/>
            </a:endParaRPr>
          </a:p>
        </p:txBody>
      </p:sp>
      <p:sp>
        <p:nvSpPr>
          <p:cNvPr id="8" name="Slide Number Placeholder 7"/>
          <p:cNvSpPr txBox="1">
            <a:spLocks/>
          </p:cNvSpPr>
          <p:nvPr/>
        </p:nvSpPr>
        <p:spPr>
          <a:xfrm>
            <a:off x="8686800" y="6553200"/>
            <a:ext cx="685801" cy="304800"/>
          </a:xfrm>
          <a:prstGeom prst="rect">
            <a:avLst/>
          </a:prstGeom>
        </p:spPr>
        <p:txBody>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fld id="{CF6ECBA5-BD30-42EC-9977-BB7213ACD6AF}" type="slidenum">
              <a:rPr lang="en-US" sz="900" smtClean="0">
                <a:solidFill>
                  <a:srgbClr val="000000">
                    <a:lumMod val="60000"/>
                    <a:lumOff val="40000"/>
                  </a:srgbClr>
                </a:solidFill>
              </a:rPr>
              <a:pPr/>
              <a:t>37</a:t>
            </a:fld>
            <a:endParaRPr lang="en-US" sz="900" dirty="0">
              <a:solidFill>
                <a:srgbClr val="000000">
                  <a:lumMod val="60000"/>
                  <a:lumOff val="40000"/>
                </a:srgbClr>
              </a:solidFill>
            </a:endParaRPr>
          </a:p>
        </p:txBody>
      </p:sp>
    </p:spTree>
    <p:extLst>
      <p:ext uri="{BB962C8B-B14F-4D97-AF65-F5344CB8AC3E}">
        <p14:creationId xmlns:p14="http://schemas.microsoft.com/office/powerpoint/2010/main" val="668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r>
              <a:rPr lang="en-US" dirty="0" smtClean="0"/>
              <a:t>Review of SDN </a:t>
            </a:r>
            <a:r>
              <a:rPr lang="en-US" dirty="0" smtClean="0"/>
              <a:t>Wireless Networks</a:t>
            </a:r>
            <a:endParaRPr lang="en-US" dirty="0" smtClean="0"/>
          </a:p>
          <a:p>
            <a:r>
              <a:rPr lang="en-US" dirty="0" smtClean="0"/>
              <a:t>SDN </a:t>
            </a:r>
            <a:r>
              <a:rPr lang="en-US" dirty="0" err="1" smtClean="0"/>
              <a:t>Middleboxes</a:t>
            </a:r>
            <a:r>
              <a:rPr lang="en-US" dirty="0" smtClean="0"/>
              <a:t> and NFV</a:t>
            </a:r>
          </a:p>
          <a:p>
            <a:pPr lvl="1"/>
            <a:r>
              <a:rPr lang="en-US" dirty="0" err="1" smtClean="0"/>
              <a:t>Middlebox</a:t>
            </a:r>
            <a:r>
              <a:rPr lang="en-US" dirty="0" smtClean="0">
                <a:solidFill>
                  <a:srgbClr val="FF0000"/>
                </a:solidFill>
              </a:rPr>
              <a:t>  </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a:t>
            </a:r>
          </a:p>
          <a:p>
            <a:pPr lvl="1"/>
            <a:r>
              <a:rPr lang="en-US" dirty="0" smtClean="0"/>
              <a:t>NFV Use Cases</a:t>
            </a:r>
          </a:p>
          <a:p>
            <a:pPr lvl="1"/>
            <a:r>
              <a:rPr lang="en-US" dirty="0"/>
              <a:t>NFV </a:t>
            </a:r>
            <a:r>
              <a:rPr lang="en-US" dirty="0" smtClean="0"/>
              <a:t>Architecture, Proof-of-Concept Implementation, Monitoring and DPDK</a:t>
            </a:r>
            <a:endParaRPr lang="en-US" dirty="0" smtClean="0"/>
          </a:p>
          <a:p>
            <a:pPr lvl="1"/>
            <a:r>
              <a:rPr lang="en-US" dirty="0" smtClean="0">
                <a:solidFill>
                  <a:srgbClr val="FF0000"/>
                </a:solidFill>
              </a:rPr>
              <a:t>Virtualization Optimization: </a:t>
            </a:r>
            <a:r>
              <a:rPr lang="en-US" dirty="0" err="1" smtClean="0">
                <a:solidFill>
                  <a:srgbClr val="FF0000"/>
                </a:solidFill>
              </a:rPr>
              <a:t>ClickOS</a:t>
            </a:r>
            <a:endParaRPr lang="en-US" dirty="0" smtClean="0">
              <a:solidFill>
                <a:srgbClr val="FF0000"/>
              </a:solidFill>
            </a:endParaRPr>
          </a:p>
          <a:p>
            <a:pPr lvl="1"/>
            <a:r>
              <a:rPr lang="en-US" dirty="0">
                <a:solidFill>
                  <a:srgbClr val="000000"/>
                </a:solidFill>
              </a:rPr>
              <a:t>Enforcing Network-Wide Policy: </a:t>
            </a:r>
            <a:r>
              <a:rPr lang="en-US" dirty="0" err="1">
                <a:solidFill>
                  <a:srgbClr val="000000"/>
                </a:solidFill>
              </a:rPr>
              <a:t>FlowTags</a:t>
            </a:r>
            <a:endParaRPr lang="en-US" dirty="0"/>
          </a:p>
          <a:p>
            <a:pPr lvl="1"/>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38</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4290417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Shifting Middlebox Processing to Software</a:t>
            </a:r>
          </a:p>
        </p:txBody>
      </p:sp>
      <p:sp>
        <p:nvSpPr>
          <p:cNvPr id="54275" name="Text Box 3"/>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3213" indent="-303213">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1pPr>
            <a:lvl2pPr marL="712788" indent="-246063">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2pPr>
            <a:lvl3pPr>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3pPr>
            <a:lvl4pPr>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4pPr>
            <a:lvl5pPr>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None/>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dirty="0" smtClean="0">
                <a:solidFill>
                  <a:srgbClr val="000000"/>
                </a:solidFill>
                <a:latin typeface="Helvetica Neue" charset="0"/>
              </a:rPr>
              <a:t>Can share the same hardware across multiple users/tenants</a:t>
            </a:r>
          </a:p>
          <a:p>
            <a:pPr defTabSz="457200" fontAlgn="base">
              <a:spcBef>
                <a:spcPts val="550"/>
              </a:spcBef>
              <a:spcAft>
                <a:spcPct val="0"/>
              </a:spcAft>
              <a:buClr>
                <a:srgbClr val="00B4A0"/>
              </a:buClr>
              <a:buSzPct val="100000"/>
              <a:buFont typeface="Arial" charset="0"/>
              <a:buNone/>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dirty="0" smtClean="0">
                <a:solidFill>
                  <a:srgbClr val="000000"/>
                </a:solidFill>
                <a:latin typeface="Helvetica Neue" charset="0"/>
              </a:rPr>
              <a:t>Reduced equipment/power costs through consolidation</a:t>
            </a:r>
          </a:p>
          <a:p>
            <a:pPr defTabSz="457200" fontAlgn="base">
              <a:spcBef>
                <a:spcPts val="550"/>
              </a:spcBef>
              <a:spcAft>
                <a:spcPct val="0"/>
              </a:spcAft>
              <a:buClr>
                <a:srgbClr val="00B4A0"/>
              </a:buClr>
              <a:buSzPct val="100000"/>
              <a:buFont typeface="Arial" charset="0"/>
              <a:buNone/>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dirty="0" smtClean="0">
                <a:solidFill>
                  <a:srgbClr val="000000"/>
                </a:solidFill>
                <a:latin typeface="Helvetica Neue" charset="0"/>
              </a:rPr>
              <a:t>Safe to try new features on a operational network/platform</a:t>
            </a:r>
          </a:p>
          <a:p>
            <a:pPr marL="306388" defTabSz="457200" fontAlgn="base">
              <a:spcBef>
                <a:spcPts val="550"/>
              </a:spcBef>
              <a:spcAft>
                <a:spcPct val="0"/>
              </a:spcAft>
              <a:buSzPct val="100000"/>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b="0" dirty="0" smtClean="0">
                <a:solidFill>
                  <a:srgbClr val="000000"/>
                </a:solidFill>
                <a:latin typeface="Helvetica Neue" charset="0"/>
              </a:rPr>
              <a:t>But can it be built using commodity hardware while still achieving high performance?</a:t>
            </a:r>
          </a:p>
          <a:p>
            <a:pPr lvl="1" defTabSz="457200" fontAlgn="base">
              <a:spcBef>
                <a:spcPts val="500"/>
              </a:spcBef>
              <a:spcAft>
                <a:spcPct val="0"/>
              </a:spcAft>
              <a:buSzPct val="100000"/>
            </a:pPr>
            <a:endParaRPr lang="en-US" b="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b="0" dirty="0" err="1" smtClean="0">
                <a:solidFill>
                  <a:srgbClr val="000000"/>
                </a:solidFill>
                <a:latin typeface="Helvetica Neue" charset="0"/>
              </a:rPr>
              <a:t>ClickOS</a:t>
            </a:r>
            <a:r>
              <a:rPr lang="en-US" sz="2200" b="0" dirty="0" smtClean="0">
                <a:solidFill>
                  <a:srgbClr val="000000"/>
                </a:solidFill>
                <a:latin typeface="Helvetica Neue" charset="0"/>
              </a:rPr>
              <a:t>: </a:t>
            </a:r>
            <a:r>
              <a:rPr lang="en-US" sz="2200" dirty="0" smtClean="0">
                <a:solidFill>
                  <a:srgbClr val="000000"/>
                </a:solidFill>
                <a:latin typeface="Helvetica Neue" charset="0"/>
              </a:rPr>
              <a:t>tiny </a:t>
            </a:r>
            <a:r>
              <a:rPr lang="en-US" sz="2200" dirty="0" err="1" smtClean="0">
                <a:solidFill>
                  <a:srgbClr val="000000"/>
                </a:solidFill>
                <a:latin typeface="Helvetica Neue" charset="0"/>
              </a:rPr>
              <a:t>Xen</a:t>
            </a:r>
            <a:r>
              <a:rPr lang="en-US" sz="2200" dirty="0" smtClean="0">
                <a:solidFill>
                  <a:srgbClr val="000000"/>
                </a:solidFill>
                <a:latin typeface="Helvetica Neue" charset="0"/>
              </a:rPr>
              <a:t>-based virtual machine that runs Click</a:t>
            </a:r>
          </a:p>
          <a:p>
            <a:pPr lvl="1" defTabSz="457200" fontAlgn="base">
              <a:spcBef>
                <a:spcPts val="500"/>
              </a:spcBef>
              <a:spcAft>
                <a:spcPct val="0"/>
              </a:spcAft>
              <a:buSzPct val="100000"/>
            </a:pPr>
            <a:endParaRPr lang="en-US" sz="2200" b="0" dirty="0" smtClean="0">
              <a:solidFill>
                <a:srgbClr val="000000"/>
              </a:solidFill>
              <a:latin typeface="Helvetica Neue" charset="0"/>
            </a:endParaRPr>
          </a:p>
        </p:txBody>
      </p:sp>
      <p:sp>
        <p:nvSpPr>
          <p:cNvPr id="8"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13"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18558579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11"/>
            <a:ext cx="8229600" cy="1041937"/>
          </a:xfrm>
        </p:spPr>
        <p:txBody>
          <a:bodyPr/>
          <a:lstStyle/>
          <a:p>
            <a:r>
              <a:rPr lang="en-US" sz="4400" dirty="0" smtClean="0">
                <a:effectLst/>
                <a:latin typeface="Gill Sans Light"/>
                <a:cs typeface="Gill Sans Light"/>
              </a:rPr>
              <a:t>What is </a:t>
            </a:r>
            <a:r>
              <a:rPr lang="en-US" sz="4400" dirty="0" err="1" smtClean="0">
                <a:effectLst/>
                <a:latin typeface="Gill Sans Light"/>
                <a:cs typeface="Gill Sans Light"/>
              </a:rPr>
              <a:t>SoftMoW</a:t>
            </a:r>
            <a:r>
              <a:rPr lang="en-US" sz="4400" dirty="0" smtClean="0">
                <a:effectLst/>
                <a:latin typeface="Gill Sans Light"/>
                <a:cs typeface="Gill Sans Light"/>
              </a:rPr>
              <a:t>?</a:t>
            </a:r>
            <a:endParaRPr lang="en-US" sz="4400" dirty="0">
              <a:latin typeface="Gill Sans Light"/>
              <a:cs typeface="Gill Sans Light"/>
            </a:endParaRPr>
          </a:p>
        </p:txBody>
      </p:sp>
      <p:sp>
        <p:nvSpPr>
          <p:cNvPr id="3" name="Content Placeholder 2"/>
          <p:cNvSpPr>
            <a:spLocks noGrp="1"/>
          </p:cNvSpPr>
          <p:nvPr>
            <p:ph idx="1"/>
          </p:nvPr>
        </p:nvSpPr>
        <p:spPr>
          <a:xfrm>
            <a:off x="457200" y="1620517"/>
            <a:ext cx="8229600" cy="4505647"/>
          </a:xfrm>
        </p:spPr>
        <p:txBody>
          <a:bodyPr>
            <a:normAutofit/>
          </a:bodyPr>
          <a:lstStyle/>
          <a:p>
            <a:r>
              <a:rPr lang="en-US" dirty="0" smtClean="0">
                <a:solidFill>
                  <a:srgbClr val="000000"/>
                </a:solidFill>
                <a:latin typeface="Gill Sans Light"/>
                <a:cs typeface="Gill Sans Light"/>
              </a:rPr>
              <a:t>Clean-slate architecture of cellular WANs</a:t>
            </a:r>
          </a:p>
          <a:p>
            <a:r>
              <a:rPr lang="en-US" dirty="0" smtClean="0">
                <a:solidFill>
                  <a:srgbClr val="000000"/>
                </a:solidFill>
                <a:latin typeface="Gill Sans Light"/>
                <a:cs typeface="Gill Sans Light"/>
              </a:rPr>
              <a:t>Scalable control plane and data plane </a:t>
            </a:r>
          </a:p>
          <a:p>
            <a:pPr lvl="1"/>
            <a:r>
              <a:rPr lang="en-US" dirty="0" smtClean="0">
                <a:solidFill>
                  <a:srgbClr val="000000"/>
                </a:solidFill>
                <a:latin typeface="Gill Sans Light"/>
                <a:cs typeface="Gill Sans Light"/>
              </a:rPr>
              <a:t>Millions of UEs and hundreds of thousands of BSs</a:t>
            </a:r>
          </a:p>
          <a:p>
            <a:r>
              <a:rPr lang="en-US" dirty="0" smtClean="0">
                <a:solidFill>
                  <a:srgbClr val="000000"/>
                </a:solidFill>
                <a:latin typeface="Gill Sans Light"/>
                <a:cs typeface="Gill Sans Light"/>
              </a:rPr>
              <a:t>Performs new global applications</a:t>
            </a:r>
          </a:p>
          <a:p>
            <a:pPr lvl="1"/>
            <a:r>
              <a:rPr lang="en-US" dirty="0" smtClean="0">
                <a:solidFill>
                  <a:srgbClr val="000000"/>
                </a:solidFill>
                <a:latin typeface="Gill Sans Light"/>
                <a:cs typeface="Gill Sans Light"/>
              </a:rPr>
              <a:t>Runs Region optimization</a:t>
            </a:r>
          </a:p>
          <a:p>
            <a:pPr lvl="1"/>
            <a:r>
              <a:rPr lang="en-US" dirty="0" smtClean="0">
                <a:solidFill>
                  <a:srgbClr val="000000"/>
                </a:solidFill>
                <a:latin typeface="Gill Sans Light"/>
                <a:cs typeface="Gill Sans Light"/>
              </a:rPr>
              <a:t>Supports Seamless mobility</a:t>
            </a:r>
          </a:p>
          <a:p>
            <a:pPr lvl="1"/>
            <a:r>
              <a:rPr lang="en-US" dirty="0" smtClean="0">
                <a:solidFill>
                  <a:srgbClr val="000000"/>
                </a:solidFill>
                <a:latin typeface="Gill Sans Light"/>
                <a:cs typeface="Gill Sans Light"/>
              </a:rPr>
              <a:t>Enables optimal end to end paths</a:t>
            </a:r>
          </a:p>
          <a:p>
            <a:pPr lvl="1"/>
            <a:endParaRPr lang="en-US" dirty="0">
              <a:solidFill>
                <a:srgbClr val="000000"/>
              </a:solidFill>
              <a:latin typeface="Gill Sans Light"/>
              <a:cs typeface="Gill Sans Light"/>
            </a:endParaRPr>
          </a:p>
          <a:p>
            <a:pPr lvl="1"/>
            <a:endParaRPr lang="en-US" dirty="0" smtClean="0">
              <a:solidFill>
                <a:srgbClr val="000000"/>
              </a:solidFill>
              <a:latin typeface="Gill Sans Light"/>
              <a:cs typeface="Gill Sans Light"/>
            </a:endParaRPr>
          </a:p>
          <a:p>
            <a:pPr marL="457200" lvl="1" indent="0">
              <a:buNone/>
            </a:pPr>
            <a:endParaRPr lang="en-US" dirty="0" smtClean="0">
              <a:solidFill>
                <a:srgbClr val="000000"/>
              </a:solidFill>
              <a:latin typeface="Gill Sans Light"/>
              <a:cs typeface="Gill Sans Light"/>
            </a:endParaRPr>
          </a:p>
          <a:p>
            <a:endParaRPr lang="en-US"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4</a:t>
            </a:fld>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0819936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r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latin typeface="Helvetica Neue" charset="0"/>
              </a:rPr>
              <a:t>From Thought to Reality - Requirements</a:t>
            </a:r>
          </a:p>
        </p:txBody>
      </p:sp>
      <p:sp>
        <p:nvSpPr>
          <p:cNvPr id="55298" name="Text Box 2"/>
          <p:cNvSpPr txBox="1">
            <a:spLocks noChangeArrowheads="1"/>
          </p:cNvSpPr>
          <p:nvPr/>
        </p:nvSpPr>
        <p:spPr bwMode="auto">
          <a:xfrm>
            <a:off x="152400" y="1006475"/>
            <a:ext cx="5086350" cy="523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5300" name="Group 4"/>
          <p:cNvGrpSpPr>
            <a:grpSpLocks/>
          </p:cNvGrpSpPr>
          <p:nvPr/>
        </p:nvGrpSpPr>
        <p:grpSpPr bwMode="auto">
          <a:xfrm>
            <a:off x="5518150" y="1663700"/>
            <a:ext cx="3671888" cy="676275"/>
            <a:chOff x="3476" y="1048"/>
            <a:chExt cx="2313" cy="426"/>
          </a:xfrm>
        </p:grpSpPr>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 y="1048"/>
              <a:ext cx="427" cy="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302" name="Text Box 6"/>
            <p:cNvSpPr txBox="1">
              <a:spLocks noChangeArrowheads="1"/>
            </p:cNvSpPr>
            <p:nvPr/>
          </p:nvSpPr>
          <p:spPr bwMode="auto">
            <a:xfrm>
              <a:off x="3893" y="1173"/>
              <a:ext cx="1895"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30 msec boot times</a:t>
              </a:r>
            </a:p>
          </p:txBody>
        </p:sp>
      </p:grpSp>
      <p:sp>
        <p:nvSpPr>
          <p:cNvPr id="55303" name="Rectangle 7"/>
          <p:cNvSpPr>
            <a:spLocks noChangeArrowheads="1"/>
          </p:cNvSpPr>
          <p:nvPr/>
        </p:nvSpPr>
        <p:spPr bwMode="auto">
          <a:xfrm>
            <a:off x="6494463" y="1042988"/>
            <a:ext cx="1803400" cy="444500"/>
          </a:xfrm>
          <a:prstGeom prst="rect">
            <a:avLst/>
          </a:prstGeom>
          <a:gradFill rotWithShape="0">
            <a:gsLst>
              <a:gs pos="0">
                <a:srgbClr val="F8F8F8"/>
              </a:gs>
              <a:gs pos="100000">
                <a:srgbClr val="BDBDBD"/>
              </a:gs>
            </a:gsLst>
            <a:lin ang="5400000" scaled="1"/>
          </a:gradFill>
          <a:ln w="9360" cap="sq">
            <a:solidFill>
              <a:srgbClr val="F9F9F9"/>
            </a:solidFill>
            <a:miter lim="800000"/>
            <a:headEnd/>
            <a:tailEnd/>
          </a:ln>
          <a:effectLst>
            <a:outerShdw blurRad="63500" dist="23040" dir="5400000" algn="ctr" rotWithShape="0">
              <a:srgbClr val="000000">
                <a:alpha val="35036"/>
              </a:srgbClr>
            </a:outerShdw>
          </a:effec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Arial" charset="0"/>
                <a:ea typeface="ＭＳ Ｐゴシック" charset="0"/>
                <a:cs typeface="ＭＳ Ｐゴシック" charset="0"/>
              </a:rPr>
              <a:t>ClickOS</a:t>
            </a:r>
          </a:p>
        </p:txBody>
      </p:sp>
      <p:grpSp>
        <p:nvGrpSpPr>
          <p:cNvPr id="55304" name="Group 8"/>
          <p:cNvGrpSpPr>
            <a:grpSpLocks/>
          </p:cNvGrpSpPr>
          <p:nvPr/>
        </p:nvGrpSpPr>
        <p:grpSpPr bwMode="auto">
          <a:xfrm>
            <a:off x="5524500" y="2479675"/>
            <a:ext cx="3567113" cy="677863"/>
            <a:chOff x="3480" y="1562"/>
            <a:chExt cx="2247" cy="427"/>
          </a:xfrm>
        </p:grpSpPr>
        <p:pic>
          <p:nvPicPr>
            <p:cNvPr id="553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 y="1562"/>
              <a:ext cx="427" cy="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306" name="Text Box 10"/>
            <p:cNvSpPr txBox="1">
              <a:spLocks noChangeArrowheads="1"/>
            </p:cNvSpPr>
            <p:nvPr/>
          </p:nvSpPr>
          <p:spPr bwMode="auto">
            <a:xfrm>
              <a:off x="3897" y="1687"/>
              <a:ext cx="1830"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5MB when running</a:t>
              </a:r>
            </a:p>
          </p:txBody>
        </p:sp>
      </p:grpSp>
      <p:grpSp>
        <p:nvGrpSpPr>
          <p:cNvPr id="55307" name="Group 11"/>
          <p:cNvGrpSpPr>
            <a:grpSpLocks/>
          </p:cNvGrpSpPr>
          <p:nvPr/>
        </p:nvGrpSpPr>
        <p:grpSpPr bwMode="auto">
          <a:xfrm>
            <a:off x="5518150" y="3292475"/>
            <a:ext cx="3211513" cy="676275"/>
            <a:chOff x="3476" y="2074"/>
            <a:chExt cx="2023" cy="426"/>
          </a:xfrm>
        </p:grpSpPr>
        <p:pic>
          <p:nvPicPr>
            <p:cNvPr id="553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 y="2074"/>
              <a:ext cx="427" cy="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309" name="Text Box 13"/>
            <p:cNvSpPr txBox="1">
              <a:spLocks noChangeArrowheads="1"/>
            </p:cNvSpPr>
            <p:nvPr/>
          </p:nvSpPr>
          <p:spPr bwMode="auto">
            <a:xfrm>
              <a:off x="3893" y="2199"/>
              <a:ext cx="1607"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provided by Xen</a:t>
              </a:r>
            </a:p>
          </p:txBody>
        </p:sp>
      </p:grpSp>
      <p:grpSp>
        <p:nvGrpSpPr>
          <p:cNvPr id="55310" name="Group 14"/>
          <p:cNvGrpSpPr>
            <a:grpSpLocks/>
          </p:cNvGrpSpPr>
          <p:nvPr/>
        </p:nvGrpSpPr>
        <p:grpSpPr bwMode="auto">
          <a:xfrm>
            <a:off x="5518150" y="4189413"/>
            <a:ext cx="3559175" cy="2039937"/>
            <a:chOff x="3476" y="2639"/>
            <a:chExt cx="2242" cy="1285"/>
          </a:xfrm>
        </p:grpSpPr>
        <p:pic>
          <p:nvPicPr>
            <p:cNvPr id="553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 y="2639"/>
              <a:ext cx="427" cy="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312" name="Text Box 16"/>
            <p:cNvSpPr txBox="1">
              <a:spLocks noChangeArrowheads="1"/>
            </p:cNvSpPr>
            <p:nvPr/>
          </p:nvSpPr>
          <p:spPr bwMode="auto">
            <a:xfrm>
              <a:off x="3893" y="2683"/>
              <a:ext cx="1618"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10Gb/s line rate*</a:t>
              </a:r>
            </a:p>
            <a:p>
              <a:pPr defTabSz="457200" fontAlgn="base">
                <a:spcBef>
                  <a:spcPct val="0"/>
                </a:spcBef>
                <a:spcAft>
                  <a:spcPct val="0"/>
                </a:spcAft>
                <a:buSzPct val="100000"/>
              </a:pPr>
              <a:r>
                <a:rPr lang="en-US" b="0" smtClean="0">
                  <a:solidFill>
                    <a:srgbClr val="000000"/>
                  </a:solidFill>
                </a:rPr>
                <a:t>45 </a:t>
              </a:r>
              <a:r>
                <a:rPr lang="el-GR" b="0" smtClean="0">
                  <a:solidFill>
                    <a:srgbClr val="000000"/>
                  </a:solidFill>
                </a:rPr>
                <a:t>μ</a:t>
              </a:r>
              <a:r>
                <a:rPr lang="en-US" b="0" smtClean="0">
                  <a:solidFill>
                    <a:srgbClr val="000000"/>
                  </a:solidFill>
                </a:rPr>
                <a:t>sec delay</a:t>
              </a:r>
            </a:p>
          </p:txBody>
        </p:sp>
        <p:sp>
          <p:nvSpPr>
            <p:cNvPr id="55313" name="Text Box 17"/>
            <p:cNvSpPr txBox="1">
              <a:spLocks noChangeArrowheads="1"/>
            </p:cNvSpPr>
            <p:nvPr/>
          </p:nvSpPr>
          <p:spPr bwMode="auto">
            <a:xfrm>
              <a:off x="4565" y="3751"/>
              <a:ext cx="115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t>* for most packet sizes</a:t>
              </a:r>
            </a:p>
          </p:txBody>
        </p:sp>
      </p:grpSp>
      <p:grpSp>
        <p:nvGrpSpPr>
          <p:cNvPr id="55314" name="Group 18"/>
          <p:cNvGrpSpPr>
            <a:grpSpLocks/>
          </p:cNvGrpSpPr>
          <p:nvPr/>
        </p:nvGrpSpPr>
        <p:grpSpPr bwMode="auto">
          <a:xfrm>
            <a:off x="5518150" y="5002213"/>
            <a:ext cx="3382963" cy="676275"/>
            <a:chOff x="3476" y="3151"/>
            <a:chExt cx="2131" cy="426"/>
          </a:xfrm>
        </p:grpSpPr>
        <p:pic>
          <p:nvPicPr>
            <p:cNvPr id="5531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 y="3151"/>
              <a:ext cx="427" cy="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316" name="Text Box 20"/>
            <p:cNvSpPr txBox="1">
              <a:spLocks noChangeArrowheads="1"/>
            </p:cNvSpPr>
            <p:nvPr/>
          </p:nvSpPr>
          <p:spPr bwMode="auto">
            <a:xfrm>
              <a:off x="3893" y="3276"/>
              <a:ext cx="1714"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provided by Click</a:t>
              </a:r>
            </a:p>
          </p:txBody>
        </p:sp>
      </p:grpSp>
      <p:sp>
        <p:nvSpPr>
          <p:cNvPr id="55317" name="Text Box 21"/>
          <p:cNvSpPr txBox="1">
            <a:spLocks noChangeArrowheads="1"/>
          </p:cNvSpPr>
          <p:nvPr/>
        </p:nvSpPr>
        <p:spPr bwMode="auto">
          <a:xfrm>
            <a:off x="115888" y="950913"/>
            <a:ext cx="5426075" cy="543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6388" indent="-3032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1pPr>
            <a:lvl2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2pPr>
            <a:lvl3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3pPr>
            <a:lvl4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4pPr>
            <a:lvl5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2200" b="0" smtClean="0">
              <a:solidFill>
                <a:srgbClr val="000000"/>
              </a:solidFill>
              <a:latin typeface="Helvetica Neue" charset="0"/>
            </a:endParaRPr>
          </a:p>
          <a:p>
            <a:pPr defTabSz="457200" fontAlgn="base">
              <a:spcBef>
                <a:spcPts val="550"/>
              </a:spcBef>
              <a:spcAft>
                <a:spcPct val="0"/>
              </a:spcAft>
              <a:buSzPct val="100000"/>
            </a:pPr>
            <a:endParaRPr lang="en-US" sz="2200" b="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Fast Instantiation</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Small footprint</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Isolation</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Performance</a:t>
            </a:r>
          </a:p>
          <a:p>
            <a:pPr defTabSz="457200" fontAlgn="base">
              <a:spcBef>
                <a:spcPts val="550"/>
              </a:spcBef>
              <a:spcAft>
                <a:spcPct val="0"/>
              </a:spcAft>
              <a:buSzPct val="100000"/>
            </a:pPr>
            <a:endParaRPr lang="en-US" sz="20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Flexibility</a:t>
            </a:r>
          </a:p>
          <a:p>
            <a:pPr defTabSz="457200" fontAlgn="base">
              <a:spcBef>
                <a:spcPts val="500"/>
              </a:spcBef>
              <a:spcAft>
                <a:spcPct val="0"/>
              </a:spcAft>
              <a:buSzPct val="100000"/>
            </a:pPr>
            <a:endParaRPr lang="en-US" sz="2200" smtClean="0">
              <a:solidFill>
                <a:srgbClr val="000000"/>
              </a:solidFill>
              <a:latin typeface="Helvetica Neue" charset="0"/>
            </a:endParaRPr>
          </a:p>
        </p:txBody>
      </p:sp>
      <p:sp>
        <p:nvSpPr>
          <p:cNvPr id="26"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27"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770859788"/>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531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531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531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531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5317">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53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553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553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5530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553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55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What's ClickOS ?</a:t>
            </a:r>
          </a:p>
        </p:txBody>
      </p:sp>
      <p:grpSp>
        <p:nvGrpSpPr>
          <p:cNvPr id="56322" name="Group 2"/>
          <p:cNvGrpSpPr>
            <a:grpSpLocks/>
          </p:cNvGrpSpPr>
          <p:nvPr/>
        </p:nvGrpSpPr>
        <p:grpSpPr bwMode="auto">
          <a:xfrm>
            <a:off x="1905000" y="917575"/>
            <a:ext cx="871538" cy="2451100"/>
            <a:chOff x="1200" y="578"/>
            <a:chExt cx="549" cy="1544"/>
          </a:xfrm>
        </p:grpSpPr>
        <p:sp>
          <p:nvSpPr>
            <p:cNvPr id="56323" name="Rectangle 3"/>
            <p:cNvSpPr>
              <a:spLocks noChangeArrowheads="1"/>
            </p:cNvSpPr>
            <p:nvPr/>
          </p:nvSpPr>
          <p:spPr bwMode="auto">
            <a:xfrm>
              <a:off x="1200" y="739"/>
              <a:ext cx="549" cy="1383"/>
            </a:xfrm>
            <a:prstGeom prst="rect">
              <a:avLst/>
            </a:prstGeom>
            <a:solidFill>
              <a:srgbClr val="BFBFB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6324" name="Text Box 4"/>
            <p:cNvSpPr txBox="1">
              <a:spLocks noChangeArrowheads="1"/>
            </p:cNvSpPr>
            <p:nvPr/>
          </p:nvSpPr>
          <p:spPr bwMode="auto">
            <a:xfrm>
              <a:off x="1281" y="578"/>
              <a:ext cx="38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domU</a:t>
              </a:r>
            </a:p>
          </p:txBody>
        </p:sp>
        <p:sp>
          <p:nvSpPr>
            <p:cNvPr id="56325" name="Rectangle 5"/>
            <p:cNvSpPr>
              <a:spLocks noChangeArrowheads="1"/>
            </p:cNvSpPr>
            <p:nvPr/>
          </p:nvSpPr>
          <p:spPr bwMode="auto">
            <a:xfrm>
              <a:off x="1200" y="2005"/>
              <a:ext cx="549" cy="117"/>
            </a:xfrm>
            <a:prstGeom prst="rect">
              <a:avLst/>
            </a:prstGeom>
            <a:solidFill>
              <a:srgbClr val="7F7F7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paravirt</a:t>
              </a:r>
            </a:p>
          </p:txBody>
        </p:sp>
        <p:sp>
          <p:nvSpPr>
            <p:cNvPr id="56326" name="Rectangle 6"/>
            <p:cNvSpPr>
              <a:spLocks noChangeArrowheads="1"/>
            </p:cNvSpPr>
            <p:nvPr/>
          </p:nvSpPr>
          <p:spPr bwMode="auto">
            <a:xfrm>
              <a:off x="1200" y="739"/>
              <a:ext cx="549" cy="267"/>
            </a:xfrm>
            <a:prstGeom prst="rect">
              <a:avLst/>
            </a:prstGeom>
            <a:solidFill>
              <a:srgbClr val="F2F2F2"/>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apps</a:t>
              </a:r>
            </a:p>
          </p:txBody>
        </p:sp>
        <p:sp>
          <p:nvSpPr>
            <p:cNvPr id="56327" name="Text Box 7"/>
            <p:cNvSpPr txBox="1">
              <a:spLocks noChangeArrowheads="1"/>
            </p:cNvSpPr>
            <p:nvPr/>
          </p:nvSpPr>
          <p:spPr bwMode="auto">
            <a:xfrm>
              <a:off x="1255" y="1312"/>
              <a:ext cx="41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400" b="0" smtClean="0">
                  <a:solidFill>
                    <a:srgbClr val="000000"/>
                  </a:solidFill>
                </a:rPr>
                <a:t>guest</a:t>
              </a:r>
            </a:p>
            <a:p>
              <a:pPr algn="ctr" defTabSz="457200" fontAlgn="base">
                <a:spcBef>
                  <a:spcPct val="0"/>
                </a:spcBef>
                <a:spcAft>
                  <a:spcPct val="0"/>
                </a:spcAft>
                <a:buSzPct val="100000"/>
              </a:pPr>
              <a:r>
                <a:rPr lang="en-US" sz="1400" b="0" smtClean="0">
                  <a:solidFill>
                    <a:srgbClr val="000000"/>
                  </a:solidFill>
                </a:rPr>
                <a:t>OS</a:t>
              </a:r>
            </a:p>
          </p:txBody>
        </p:sp>
      </p:grpSp>
      <p:grpSp>
        <p:nvGrpSpPr>
          <p:cNvPr id="56328" name="Group 8"/>
          <p:cNvGrpSpPr>
            <a:grpSpLocks/>
          </p:cNvGrpSpPr>
          <p:nvPr/>
        </p:nvGrpSpPr>
        <p:grpSpPr bwMode="auto">
          <a:xfrm>
            <a:off x="3905250" y="917575"/>
            <a:ext cx="2887663" cy="2451100"/>
            <a:chOff x="2460" y="578"/>
            <a:chExt cx="1819" cy="1544"/>
          </a:xfrm>
        </p:grpSpPr>
        <p:sp>
          <p:nvSpPr>
            <p:cNvPr id="56329" name="AutoShape 9"/>
            <p:cNvSpPr>
              <a:spLocks noChangeArrowheads="1"/>
            </p:cNvSpPr>
            <p:nvPr/>
          </p:nvSpPr>
          <p:spPr bwMode="auto">
            <a:xfrm>
              <a:off x="2460" y="1280"/>
              <a:ext cx="627" cy="300"/>
            </a:xfrm>
            <a:prstGeom prst="rightArrow">
              <a:avLst>
                <a:gd name="adj1" fmla="val 50000"/>
                <a:gd name="adj2" fmla="val 51766"/>
              </a:avLst>
            </a:prstGeom>
            <a:gradFill rotWithShape="0">
              <a:gsLst>
                <a:gs pos="0">
                  <a:srgbClr val="EDEDED"/>
                </a:gs>
                <a:gs pos="100000">
                  <a:srgbClr val="BCBCBC"/>
                </a:gs>
              </a:gsLst>
              <a:lin ang="5400000" scaled="1"/>
            </a:gradFill>
            <a:ln w="9360" cap="flat">
              <a:solidFill>
                <a:srgbClr val="000000"/>
              </a:solidFill>
              <a:miter lim="800000"/>
              <a:headEnd/>
              <a:tailEnd/>
            </a:ln>
            <a:effectLst>
              <a:outerShdw blurRad="63500" dist="74769" dir="938535" algn="ctr" rotWithShape="0">
                <a:srgbClr val="808080">
                  <a:alpha val="38034"/>
                </a:srgbClr>
              </a:outerShdw>
            </a:effec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6330" name="Group 10"/>
            <p:cNvGrpSpPr>
              <a:grpSpLocks/>
            </p:cNvGrpSpPr>
            <p:nvPr/>
          </p:nvGrpSpPr>
          <p:grpSpPr bwMode="auto">
            <a:xfrm>
              <a:off x="3730" y="578"/>
              <a:ext cx="549" cy="1544"/>
              <a:chOff x="3730" y="578"/>
              <a:chExt cx="549" cy="1544"/>
            </a:xfrm>
          </p:grpSpPr>
          <p:sp>
            <p:nvSpPr>
              <p:cNvPr id="56331" name="Rectangle 11"/>
              <p:cNvSpPr>
                <a:spLocks noChangeArrowheads="1"/>
              </p:cNvSpPr>
              <p:nvPr/>
            </p:nvSpPr>
            <p:spPr bwMode="auto">
              <a:xfrm>
                <a:off x="3730" y="739"/>
                <a:ext cx="549" cy="1383"/>
              </a:xfrm>
              <a:prstGeom prst="rect">
                <a:avLst/>
              </a:prstGeom>
              <a:solidFill>
                <a:srgbClr val="BFBFB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6332" name="Text Box 12"/>
              <p:cNvSpPr txBox="1">
                <a:spLocks noChangeArrowheads="1"/>
              </p:cNvSpPr>
              <p:nvPr/>
            </p:nvSpPr>
            <p:spPr bwMode="auto">
              <a:xfrm>
                <a:off x="3761" y="578"/>
                <a:ext cx="48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ClickOS</a:t>
                </a:r>
              </a:p>
            </p:txBody>
          </p:sp>
          <p:sp>
            <p:nvSpPr>
              <p:cNvPr id="56333" name="Rectangle 13"/>
              <p:cNvSpPr>
                <a:spLocks noChangeArrowheads="1"/>
              </p:cNvSpPr>
              <p:nvPr/>
            </p:nvSpPr>
            <p:spPr bwMode="auto">
              <a:xfrm>
                <a:off x="3730" y="2005"/>
                <a:ext cx="549" cy="117"/>
              </a:xfrm>
              <a:prstGeom prst="rect">
                <a:avLst/>
              </a:prstGeom>
              <a:solidFill>
                <a:srgbClr val="7F7F7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paravirt</a:t>
                </a:r>
              </a:p>
            </p:txBody>
          </p:sp>
          <p:sp>
            <p:nvSpPr>
              <p:cNvPr id="56334" name="Rectangle 14"/>
              <p:cNvSpPr>
                <a:spLocks noChangeArrowheads="1"/>
              </p:cNvSpPr>
              <p:nvPr/>
            </p:nvSpPr>
            <p:spPr bwMode="auto">
              <a:xfrm>
                <a:off x="3730" y="739"/>
                <a:ext cx="549" cy="267"/>
              </a:xfrm>
              <a:prstGeom prst="rect">
                <a:avLst/>
              </a:prstGeom>
              <a:solidFill>
                <a:srgbClr val="F2F2F2"/>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Click</a:t>
                </a:r>
              </a:p>
            </p:txBody>
          </p:sp>
          <p:sp>
            <p:nvSpPr>
              <p:cNvPr id="56335" name="Text Box 15"/>
              <p:cNvSpPr txBox="1">
                <a:spLocks noChangeArrowheads="1"/>
              </p:cNvSpPr>
              <p:nvPr/>
            </p:nvSpPr>
            <p:spPr bwMode="auto">
              <a:xfrm>
                <a:off x="3825" y="1312"/>
                <a:ext cx="34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400" b="0" smtClean="0">
                    <a:solidFill>
                      <a:srgbClr val="000000"/>
                    </a:solidFill>
                  </a:rPr>
                  <a:t>mini</a:t>
                </a:r>
              </a:p>
              <a:p>
                <a:pPr algn="ctr" defTabSz="457200" fontAlgn="base">
                  <a:spcBef>
                    <a:spcPct val="0"/>
                  </a:spcBef>
                  <a:spcAft>
                    <a:spcPct val="0"/>
                  </a:spcAft>
                  <a:buSzPct val="100000"/>
                </a:pPr>
                <a:r>
                  <a:rPr lang="en-US" sz="1400" b="0" smtClean="0">
                    <a:solidFill>
                      <a:srgbClr val="000000"/>
                    </a:solidFill>
                  </a:rPr>
                  <a:t>OS</a:t>
                </a:r>
              </a:p>
            </p:txBody>
          </p:sp>
        </p:grpSp>
      </p:grpSp>
      <p:sp>
        <p:nvSpPr>
          <p:cNvPr id="56337" name="Text Box 17"/>
          <p:cNvSpPr txBox="1">
            <a:spLocks noChangeArrowheads="1"/>
          </p:cNvSpPr>
          <p:nvPr/>
        </p:nvSpPr>
        <p:spPr bwMode="auto">
          <a:xfrm>
            <a:off x="117475" y="3754438"/>
            <a:ext cx="8839200" cy="263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Work consisted of:</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Build system to create ClickOS images (5 MB in size)</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Emulating a Click control plane over MiniOS/Xen</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Reducing boot times (roughly 30 milliseconds)</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Optimizations to the data plane (10 Gb/s for almost all pkt sizes)</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Implementation of a wide range of middleboxes</a:t>
            </a:r>
          </a:p>
        </p:txBody>
      </p:sp>
      <p:sp>
        <p:nvSpPr>
          <p:cNvPr id="56338" name="Rectangle 18"/>
          <p:cNvSpPr>
            <a:spLocks noChangeArrowheads="1"/>
          </p:cNvSpPr>
          <p:nvPr/>
        </p:nvSpPr>
        <p:spPr bwMode="auto">
          <a:xfrm>
            <a:off x="457200" y="5322888"/>
            <a:ext cx="8321675" cy="803275"/>
          </a:xfrm>
          <a:prstGeom prst="rect">
            <a:avLst/>
          </a:prstGeom>
          <a:noFill/>
          <a:ln w="3816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23"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24"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77720646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6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6337">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5633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5633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5633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5633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56337">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grpId="0" nodeType="clickEffect">
                                  <p:stCondLst>
                                    <p:cond delay="0"/>
                                  </p:stCondLst>
                                  <p:childTnLst>
                                    <p:set>
                                      <p:cBhvr additive="repl">
                                        <p:cTn id="32" dur="1" fill="hold">
                                          <p:stCondLst>
                                            <p:cond delay="0"/>
                                          </p:stCondLst>
                                        </p:cTn>
                                        <p:tgtEl>
                                          <p:spTgt spid="5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AutoShape 1"/>
          <p:cNvSpPr>
            <a:spLocks noChangeArrowheads="1"/>
          </p:cNvSpPr>
          <p:nvPr/>
        </p:nvSpPr>
        <p:spPr bwMode="auto">
          <a:xfrm>
            <a:off x="995363" y="3813175"/>
            <a:ext cx="3482975" cy="1570038"/>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7346" name="Group 2"/>
          <p:cNvGrpSpPr>
            <a:grpSpLocks/>
          </p:cNvGrpSpPr>
          <p:nvPr/>
        </p:nvGrpSpPr>
        <p:grpSpPr bwMode="auto">
          <a:xfrm>
            <a:off x="2947988" y="3937000"/>
            <a:ext cx="1203325" cy="1146175"/>
            <a:chOff x="1857" y="2480"/>
            <a:chExt cx="758" cy="722"/>
          </a:xfrm>
        </p:grpSpPr>
        <p:sp>
          <p:nvSpPr>
            <p:cNvPr id="57347" name="AutoShape 3"/>
            <p:cNvSpPr>
              <a:spLocks noChangeArrowheads="1"/>
            </p:cNvSpPr>
            <p:nvPr/>
          </p:nvSpPr>
          <p:spPr bwMode="auto">
            <a:xfrm rot="5400000">
              <a:off x="1957" y="2545"/>
              <a:ext cx="559" cy="758"/>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348" name="Text Box 4"/>
            <p:cNvSpPr txBox="1">
              <a:spLocks noChangeArrowheads="1"/>
            </p:cNvSpPr>
            <p:nvPr/>
          </p:nvSpPr>
          <p:spPr bwMode="auto">
            <a:xfrm>
              <a:off x="1990" y="2480"/>
              <a:ext cx="41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graphicFrame>
        <p:nvGraphicFramePr>
          <p:cNvPr id="57349" name="Group 5"/>
          <p:cNvGraphicFramePr>
            <a:graphicFrameLocks noGrp="1"/>
          </p:cNvGraphicFramePr>
          <p:nvPr/>
        </p:nvGraphicFramePr>
        <p:xfrm>
          <a:off x="3967163" y="941388"/>
          <a:ext cx="2260600" cy="2816267"/>
        </p:xfrm>
        <a:graphic>
          <a:graphicData uri="http://schemas.openxmlformats.org/drawingml/2006/table">
            <a:tbl>
              <a:tblPr/>
              <a:tblGrid>
                <a:gridCol w="1130300"/>
                <a:gridCol w="1130300"/>
              </a:tblGrid>
              <a:tr h="50165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FFFFFF"/>
                          </a:solidFill>
                          <a:effectLst/>
                          <a:latin typeface="Arial" charset="0"/>
                          <a:ea typeface="ＭＳ Ｐゴシック" charset="0"/>
                          <a:cs typeface="Arial Unicode MS" charset="0"/>
                        </a:rPr>
                        <a:t>packet size (bytes)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FFFFFF"/>
                          </a:solidFill>
                          <a:effectLst/>
                          <a:latin typeface="Arial" charset="0"/>
                          <a:ea typeface="ＭＳ Ｐゴシック" charset="0"/>
                          <a:cs typeface="Arial Unicode MS" charset="0"/>
                        </a:rPr>
                        <a:t>10 Gbit/s</a:t>
                      </a:r>
                    </a:p>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FFFFFF"/>
                          </a:solidFill>
                          <a:effectLst/>
                          <a:latin typeface="Arial" charset="0"/>
                          <a:ea typeface="ＭＳ Ｐゴシック" charset="0"/>
                          <a:cs typeface="Arial Unicode MS" charset="0"/>
                        </a:rPr>
                        <a:t>rate</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r>
              <a:tr h="38258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64</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14.88 Mp/s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8258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128</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8.4 Mp/s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r h="38258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256</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4.5 Mp/s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8258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512</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2.3 Mp/s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r h="38258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1024</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1.2 Mp/s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95288">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1500</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a:ln>
                            <a:noFill/>
                          </a:ln>
                          <a:solidFill>
                            <a:srgbClr val="000000"/>
                          </a:solidFill>
                          <a:effectLst/>
                          <a:latin typeface="Arial" charset="0"/>
                          <a:ea typeface="ＭＳ Ｐゴシック" charset="0"/>
                          <a:cs typeface="Arial Unicode MS" charset="0"/>
                        </a:rPr>
                        <a:t>810 Kp/s</a:t>
                      </a:r>
                    </a:p>
                  </a:txBody>
                  <a:tcPr marL="90000" marR="90000" marT="11559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
        <p:nvSpPr>
          <p:cNvPr id="57401" name="Text Box 57"/>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Performance analysis</a:t>
            </a:r>
          </a:p>
        </p:txBody>
      </p:sp>
      <p:pic>
        <p:nvPicPr>
          <p:cNvPr id="5740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4421188"/>
            <a:ext cx="685800"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404" name="Text Box 60"/>
          <p:cNvSpPr txBox="1">
            <a:spLocks noChangeArrowheads="1"/>
          </p:cNvSpPr>
          <p:nvPr/>
        </p:nvSpPr>
        <p:spPr bwMode="auto">
          <a:xfrm>
            <a:off x="1460500" y="3548063"/>
            <a:ext cx="2335213"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Driver Domain (or Dom 0)</a:t>
            </a:r>
          </a:p>
        </p:txBody>
      </p:sp>
      <p:sp>
        <p:nvSpPr>
          <p:cNvPr id="57405" name="AutoShape 61"/>
          <p:cNvSpPr>
            <a:spLocks noChangeArrowheads="1"/>
          </p:cNvSpPr>
          <p:nvPr/>
        </p:nvSpPr>
        <p:spPr bwMode="auto">
          <a:xfrm>
            <a:off x="5513388" y="3822700"/>
            <a:ext cx="3208337"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06" name="Text Box 62"/>
          <p:cNvSpPr txBox="1">
            <a:spLocks noChangeArrowheads="1"/>
          </p:cNvSpPr>
          <p:nvPr/>
        </p:nvSpPr>
        <p:spPr bwMode="auto">
          <a:xfrm>
            <a:off x="6465888" y="3530600"/>
            <a:ext cx="15652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ClickOS Domain</a:t>
            </a:r>
          </a:p>
        </p:txBody>
      </p:sp>
      <p:grpSp>
        <p:nvGrpSpPr>
          <p:cNvPr id="57407" name="Group 63"/>
          <p:cNvGrpSpPr>
            <a:grpSpLocks/>
          </p:cNvGrpSpPr>
          <p:nvPr/>
        </p:nvGrpSpPr>
        <p:grpSpPr bwMode="auto">
          <a:xfrm>
            <a:off x="4192588" y="4059238"/>
            <a:ext cx="1568450" cy="284162"/>
            <a:chOff x="2641" y="2557"/>
            <a:chExt cx="988" cy="179"/>
          </a:xfrm>
        </p:grpSpPr>
        <p:sp>
          <p:nvSpPr>
            <p:cNvPr id="57408" name="Line 64"/>
            <p:cNvSpPr>
              <a:spLocks noChangeShapeType="1"/>
            </p:cNvSpPr>
            <p:nvPr/>
          </p:nvSpPr>
          <p:spPr bwMode="auto">
            <a:xfrm flipH="1">
              <a:off x="2640" y="2737"/>
              <a:ext cx="99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09" name="Text Box 65"/>
            <p:cNvSpPr txBox="1">
              <a:spLocks noChangeArrowheads="1"/>
            </p:cNvSpPr>
            <p:nvPr/>
          </p:nvSpPr>
          <p:spPr bwMode="auto">
            <a:xfrm>
              <a:off x="2814" y="2557"/>
              <a:ext cx="64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Xen bus/store</a:t>
              </a:r>
            </a:p>
          </p:txBody>
        </p:sp>
      </p:grpSp>
      <p:grpSp>
        <p:nvGrpSpPr>
          <p:cNvPr id="57410" name="Group 66"/>
          <p:cNvGrpSpPr>
            <a:grpSpLocks/>
          </p:cNvGrpSpPr>
          <p:nvPr/>
        </p:nvGrpSpPr>
        <p:grpSpPr bwMode="auto">
          <a:xfrm>
            <a:off x="4192588" y="4364038"/>
            <a:ext cx="1565275" cy="252412"/>
            <a:chOff x="2641" y="2749"/>
            <a:chExt cx="986" cy="159"/>
          </a:xfrm>
        </p:grpSpPr>
        <p:sp>
          <p:nvSpPr>
            <p:cNvPr id="57411" name="Line 67"/>
            <p:cNvSpPr>
              <a:spLocks noChangeShapeType="1"/>
            </p:cNvSpPr>
            <p:nvPr/>
          </p:nvSpPr>
          <p:spPr bwMode="auto">
            <a:xfrm flipH="1">
              <a:off x="2640" y="2893"/>
              <a:ext cx="988"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12" name="Text Box 68"/>
            <p:cNvSpPr txBox="1">
              <a:spLocks noChangeArrowheads="1"/>
            </p:cNvSpPr>
            <p:nvPr/>
          </p:nvSpPr>
          <p:spPr bwMode="auto">
            <a:xfrm>
              <a:off x="2832" y="2749"/>
              <a:ext cx="65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Event channel</a:t>
              </a:r>
            </a:p>
          </p:txBody>
        </p:sp>
      </p:grpSp>
      <p:grpSp>
        <p:nvGrpSpPr>
          <p:cNvPr id="57413" name="Group 69"/>
          <p:cNvGrpSpPr>
            <a:grpSpLocks/>
          </p:cNvGrpSpPr>
          <p:nvPr/>
        </p:nvGrpSpPr>
        <p:grpSpPr bwMode="auto">
          <a:xfrm>
            <a:off x="4191000" y="3938588"/>
            <a:ext cx="2508250" cy="1373187"/>
            <a:chOff x="2640" y="2481"/>
            <a:chExt cx="1580" cy="865"/>
          </a:xfrm>
        </p:grpSpPr>
        <p:grpSp>
          <p:nvGrpSpPr>
            <p:cNvPr id="57414" name="Group 70"/>
            <p:cNvGrpSpPr>
              <a:grpSpLocks/>
            </p:cNvGrpSpPr>
            <p:nvPr/>
          </p:nvGrpSpPr>
          <p:grpSpPr bwMode="auto">
            <a:xfrm>
              <a:off x="3636" y="2481"/>
              <a:ext cx="584" cy="722"/>
              <a:chOff x="3636" y="2481"/>
              <a:chExt cx="584" cy="722"/>
            </a:xfrm>
          </p:grpSpPr>
          <p:sp>
            <p:nvSpPr>
              <p:cNvPr id="57415" name="AutoShape 71"/>
              <p:cNvSpPr>
                <a:spLocks noChangeArrowheads="1"/>
              </p:cNvSpPr>
              <p:nvPr/>
            </p:nvSpPr>
            <p:spPr bwMode="auto">
              <a:xfrm rot="5400000">
                <a:off x="3646" y="2631"/>
                <a:ext cx="565" cy="584"/>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16" name="Text Box 72"/>
              <p:cNvSpPr txBox="1">
                <a:spLocks noChangeArrowheads="1"/>
              </p:cNvSpPr>
              <p:nvPr/>
            </p:nvSpPr>
            <p:spPr bwMode="auto">
              <a:xfrm>
                <a:off x="3717" y="2481"/>
                <a:ext cx="41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netfront</a:t>
                </a:r>
              </a:p>
            </p:txBody>
          </p:sp>
        </p:grpSp>
        <p:grpSp>
          <p:nvGrpSpPr>
            <p:cNvPr id="57417" name="Group 73"/>
            <p:cNvGrpSpPr>
              <a:grpSpLocks/>
            </p:cNvGrpSpPr>
            <p:nvPr/>
          </p:nvGrpSpPr>
          <p:grpSpPr bwMode="auto">
            <a:xfrm>
              <a:off x="2640" y="3068"/>
              <a:ext cx="986" cy="277"/>
              <a:chOff x="2640" y="3068"/>
              <a:chExt cx="986" cy="277"/>
            </a:xfrm>
          </p:grpSpPr>
          <p:sp>
            <p:nvSpPr>
              <p:cNvPr id="57418" name="Line 74"/>
              <p:cNvSpPr>
                <a:spLocks noChangeShapeType="1"/>
              </p:cNvSpPr>
              <p:nvPr/>
            </p:nvSpPr>
            <p:spPr bwMode="auto">
              <a:xfrm flipH="1">
                <a:off x="2639" y="3068"/>
                <a:ext cx="988" cy="0"/>
              </a:xfrm>
              <a:prstGeom prst="line">
                <a:avLst/>
              </a:prstGeom>
              <a:noFill/>
              <a:ln w="12708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19" name="Text Box 75"/>
              <p:cNvSpPr txBox="1">
                <a:spLocks noChangeArrowheads="1"/>
              </p:cNvSpPr>
              <p:nvPr/>
            </p:nvSpPr>
            <p:spPr bwMode="auto">
              <a:xfrm>
                <a:off x="2839" y="3091"/>
                <a:ext cx="586"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000000"/>
                    </a:solidFill>
                  </a:rPr>
                  <a:t>Xen ring API</a:t>
                </a:r>
              </a:p>
              <a:p>
                <a:pPr algn="ctr" defTabSz="457200" fontAlgn="base">
                  <a:spcBef>
                    <a:spcPct val="0"/>
                  </a:spcBef>
                  <a:spcAft>
                    <a:spcPct val="0"/>
                  </a:spcAft>
                  <a:buSzPct val="100000"/>
                </a:pPr>
                <a:r>
                  <a:rPr lang="en-US" sz="1000" b="0" smtClean="0">
                    <a:solidFill>
                      <a:srgbClr val="000000"/>
                    </a:solidFill>
                  </a:rPr>
                  <a:t>(data)</a:t>
                </a:r>
              </a:p>
            </p:txBody>
          </p:sp>
        </p:grpSp>
      </p:grpSp>
      <p:grpSp>
        <p:nvGrpSpPr>
          <p:cNvPr id="57420" name="Group 76"/>
          <p:cNvGrpSpPr>
            <a:grpSpLocks/>
          </p:cNvGrpSpPr>
          <p:nvPr/>
        </p:nvGrpSpPr>
        <p:grpSpPr bwMode="auto">
          <a:xfrm>
            <a:off x="860425" y="4141788"/>
            <a:ext cx="949325" cy="762000"/>
            <a:chOff x="542" y="2609"/>
            <a:chExt cx="598" cy="480"/>
          </a:xfrm>
        </p:grpSpPr>
        <p:sp>
          <p:nvSpPr>
            <p:cNvPr id="57421" name="Line 77"/>
            <p:cNvSpPr>
              <a:spLocks noChangeShapeType="1"/>
            </p:cNvSpPr>
            <p:nvPr/>
          </p:nvSpPr>
          <p:spPr bwMode="auto">
            <a:xfrm flipH="1">
              <a:off x="541" y="2936"/>
              <a:ext cx="158"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7422" name="Group 78"/>
            <p:cNvGrpSpPr>
              <a:grpSpLocks/>
            </p:cNvGrpSpPr>
            <p:nvPr/>
          </p:nvGrpSpPr>
          <p:grpSpPr bwMode="auto">
            <a:xfrm>
              <a:off x="649" y="2609"/>
              <a:ext cx="491" cy="480"/>
              <a:chOff x="649" y="2609"/>
              <a:chExt cx="491" cy="480"/>
            </a:xfrm>
          </p:grpSpPr>
          <p:sp>
            <p:nvSpPr>
              <p:cNvPr id="57423" name="Rectangle 79"/>
              <p:cNvSpPr>
                <a:spLocks noChangeArrowheads="1"/>
              </p:cNvSpPr>
              <p:nvPr/>
            </p:nvSpPr>
            <p:spPr bwMode="auto">
              <a:xfrm>
                <a:off x="733" y="2755"/>
                <a:ext cx="247" cy="334"/>
              </a:xfrm>
              <a:prstGeom prst="rect">
                <a:avLst/>
              </a:prstGeom>
              <a:solidFill>
                <a:srgbClr val="0070C0"/>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24" name="Text Box 80"/>
              <p:cNvSpPr txBox="1">
                <a:spLocks noChangeArrowheads="1"/>
              </p:cNvSpPr>
              <p:nvPr/>
            </p:nvSpPr>
            <p:spPr bwMode="auto">
              <a:xfrm>
                <a:off x="649" y="2609"/>
                <a:ext cx="491"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NW driver</a:t>
                </a:r>
              </a:p>
            </p:txBody>
          </p:sp>
        </p:grpSp>
        <p:sp>
          <p:nvSpPr>
            <p:cNvPr id="57425" name="Rectangle 81"/>
            <p:cNvSpPr>
              <a:spLocks noChangeArrowheads="1"/>
            </p:cNvSpPr>
            <p:nvPr/>
          </p:nvSpPr>
          <p:spPr bwMode="auto">
            <a:xfrm>
              <a:off x="693" y="2906"/>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26" name="Group 82"/>
          <p:cNvGrpSpPr>
            <a:grpSpLocks/>
          </p:cNvGrpSpPr>
          <p:nvPr/>
        </p:nvGrpSpPr>
        <p:grpSpPr bwMode="auto">
          <a:xfrm>
            <a:off x="1612900" y="4129088"/>
            <a:ext cx="1174750" cy="762000"/>
            <a:chOff x="1016" y="2601"/>
            <a:chExt cx="740" cy="480"/>
          </a:xfrm>
        </p:grpSpPr>
        <p:sp>
          <p:nvSpPr>
            <p:cNvPr id="57427" name="Rectangle 83"/>
            <p:cNvSpPr>
              <a:spLocks noChangeArrowheads="1"/>
            </p:cNvSpPr>
            <p:nvPr/>
          </p:nvSpPr>
          <p:spPr bwMode="auto">
            <a:xfrm>
              <a:off x="1162" y="2747"/>
              <a:ext cx="594" cy="334"/>
            </a:xfrm>
            <a:prstGeom prst="rect">
              <a:avLst/>
            </a:prstGeom>
            <a:solidFill>
              <a:srgbClr val="6699F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28" name="Text Box 84"/>
            <p:cNvSpPr txBox="1">
              <a:spLocks noChangeArrowheads="1"/>
            </p:cNvSpPr>
            <p:nvPr/>
          </p:nvSpPr>
          <p:spPr bwMode="auto">
            <a:xfrm>
              <a:off x="1105" y="2601"/>
              <a:ext cx="48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OVS</a:t>
              </a:r>
            </a:p>
          </p:txBody>
        </p:sp>
        <p:sp>
          <p:nvSpPr>
            <p:cNvPr id="57429" name="Line 85"/>
            <p:cNvSpPr>
              <a:spLocks noChangeShapeType="1"/>
            </p:cNvSpPr>
            <p:nvPr/>
          </p:nvSpPr>
          <p:spPr bwMode="auto">
            <a:xfrm flipH="1">
              <a:off x="1014" y="2931"/>
              <a:ext cx="11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0" name="Rectangle 86"/>
            <p:cNvSpPr>
              <a:spLocks noChangeArrowheads="1"/>
            </p:cNvSpPr>
            <p:nvPr/>
          </p:nvSpPr>
          <p:spPr bwMode="auto">
            <a:xfrm>
              <a:off x="1128" y="2906"/>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31" name="Group 87"/>
          <p:cNvGrpSpPr>
            <a:grpSpLocks/>
          </p:cNvGrpSpPr>
          <p:nvPr/>
        </p:nvGrpSpPr>
        <p:grpSpPr bwMode="auto">
          <a:xfrm>
            <a:off x="6729413" y="4527550"/>
            <a:ext cx="423862" cy="252413"/>
            <a:chOff x="4239" y="2852"/>
            <a:chExt cx="267" cy="159"/>
          </a:xfrm>
        </p:grpSpPr>
        <p:sp>
          <p:nvSpPr>
            <p:cNvPr id="57432" name="Line 88"/>
            <p:cNvSpPr>
              <a:spLocks noChangeShapeType="1"/>
            </p:cNvSpPr>
            <p:nvPr/>
          </p:nvSpPr>
          <p:spPr bwMode="auto">
            <a:xfrm flipH="1">
              <a:off x="4238" y="2852"/>
              <a:ext cx="269"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3" name="Line 89"/>
            <p:cNvSpPr>
              <a:spLocks noChangeShapeType="1"/>
            </p:cNvSpPr>
            <p:nvPr/>
          </p:nvSpPr>
          <p:spPr bwMode="auto">
            <a:xfrm flipH="1">
              <a:off x="4259" y="3012"/>
              <a:ext cx="224"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34" name="Group 90"/>
          <p:cNvGrpSpPr>
            <a:grpSpLocks/>
          </p:cNvGrpSpPr>
          <p:nvPr/>
        </p:nvGrpSpPr>
        <p:grpSpPr bwMode="auto">
          <a:xfrm>
            <a:off x="1749425" y="4924425"/>
            <a:ext cx="1090613" cy="1171575"/>
            <a:chOff x="1102" y="3102"/>
            <a:chExt cx="687" cy="738"/>
          </a:xfrm>
        </p:grpSpPr>
        <p:sp>
          <p:nvSpPr>
            <p:cNvPr id="57435" name="Line 91"/>
            <p:cNvSpPr>
              <a:spLocks noChangeShapeType="1"/>
            </p:cNvSpPr>
            <p:nvPr/>
          </p:nvSpPr>
          <p:spPr bwMode="auto">
            <a:xfrm>
              <a:off x="1455" y="3102"/>
              <a:ext cx="0" cy="578"/>
            </a:xfrm>
            <a:prstGeom prst="line">
              <a:avLst/>
            </a:prstGeom>
            <a:noFill/>
            <a:ln w="25560" cap="flat">
              <a:solidFill>
                <a:srgbClr val="000000"/>
              </a:solidFill>
              <a:miter lim="800000"/>
              <a:headEnd/>
              <a:tailEnd/>
            </a:ln>
            <a:effectLst>
              <a:outerShdw blurRad="63500" dist="74769" dir="938535" algn="ctr" rotWithShape="0">
                <a:srgbClr val="808080">
                  <a:alpha val="38034"/>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6" name="Rectangle 92"/>
            <p:cNvSpPr>
              <a:spLocks noChangeArrowheads="1"/>
            </p:cNvSpPr>
            <p:nvPr/>
          </p:nvSpPr>
          <p:spPr bwMode="auto">
            <a:xfrm>
              <a:off x="1102" y="3699"/>
              <a:ext cx="687" cy="141"/>
            </a:xfrm>
            <a:prstGeom prst="rect">
              <a:avLst/>
            </a:prstGeom>
            <a:solidFill>
              <a:srgbClr val="FF0000"/>
            </a:solidFill>
            <a:ln w="1260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FFFFFF"/>
                  </a:solidFill>
                  <a:latin typeface="Arial" charset="0"/>
                  <a:ea typeface="ＭＳ Ｐゴシック" charset="0"/>
                  <a:cs typeface="ＭＳ Ｐゴシック" charset="0"/>
                </a:rPr>
                <a:t>300* Kp/s</a:t>
              </a:r>
            </a:p>
          </p:txBody>
        </p:sp>
      </p:grpSp>
      <p:grpSp>
        <p:nvGrpSpPr>
          <p:cNvPr id="57437" name="Group 93"/>
          <p:cNvGrpSpPr>
            <a:grpSpLocks/>
          </p:cNvGrpSpPr>
          <p:nvPr/>
        </p:nvGrpSpPr>
        <p:grpSpPr bwMode="auto">
          <a:xfrm>
            <a:off x="2986088" y="5116513"/>
            <a:ext cx="1090612" cy="979487"/>
            <a:chOff x="1881" y="3223"/>
            <a:chExt cx="687" cy="617"/>
          </a:xfrm>
        </p:grpSpPr>
        <p:sp>
          <p:nvSpPr>
            <p:cNvPr id="57438" name="Line 94"/>
            <p:cNvSpPr>
              <a:spLocks noChangeShapeType="1"/>
            </p:cNvSpPr>
            <p:nvPr/>
          </p:nvSpPr>
          <p:spPr bwMode="auto">
            <a:xfrm>
              <a:off x="2235" y="3223"/>
              <a:ext cx="0" cy="467"/>
            </a:xfrm>
            <a:prstGeom prst="line">
              <a:avLst/>
            </a:prstGeom>
            <a:noFill/>
            <a:ln w="25560" cap="flat">
              <a:solidFill>
                <a:srgbClr val="000000"/>
              </a:solidFill>
              <a:miter lim="800000"/>
              <a:headEnd/>
              <a:tailEnd/>
            </a:ln>
            <a:effectLst>
              <a:outerShdw blurRad="63500" dist="74769" dir="938535" algn="ctr" rotWithShape="0">
                <a:srgbClr val="808080">
                  <a:alpha val="38034"/>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9" name="Rectangle 95"/>
            <p:cNvSpPr>
              <a:spLocks noChangeArrowheads="1"/>
            </p:cNvSpPr>
            <p:nvPr/>
          </p:nvSpPr>
          <p:spPr bwMode="auto">
            <a:xfrm>
              <a:off x="1881" y="3708"/>
              <a:ext cx="687" cy="132"/>
            </a:xfrm>
            <a:prstGeom prst="rect">
              <a:avLst/>
            </a:prstGeom>
            <a:solidFill>
              <a:srgbClr val="FF0000"/>
            </a:solidFill>
            <a:ln w="1260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FFFFFF"/>
                  </a:solidFill>
                  <a:latin typeface="Arial" charset="0"/>
                  <a:ea typeface="ＭＳ Ｐゴシック" charset="0"/>
                  <a:cs typeface="ＭＳ Ｐゴシック" charset="0"/>
                </a:rPr>
                <a:t>350 Kp/s</a:t>
              </a:r>
            </a:p>
          </p:txBody>
        </p:sp>
      </p:grpSp>
      <p:grpSp>
        <p:nvGrpSpPr>
          <p:cNvPr id="57440" name="Group 96"/>
          <p:cNvGrpSpPr>
            <a:grpSpLocks/>
          </p:cNvGrpSpPr>
          <p:nvPr/>
        </p:nvGrpSpPr>
        <p:grpSpPr bwMode="auto">
          <a:xfrm>
            <a:off x="5694363" y="5122863"/>
            <a:ext cx="1090612" cy="973137"/>
            <a:chOff x="3587" y="3227"/>
            <a:chExt cx="687" cy="613"/>
          </a:xfrm>
        </p:grpSpPr>
        <p:sp>
          <p:nvSpPr>
            <p:cNvPr id="57441" name="Rectangle 97"/>
            <p:cNvSpPr>
              <a:spLocks noChangeArrowheads="1"/>
            </p:cNvSpPr>
            <p:nvPr/>
          </p:nvSpPr>
          <p:spPr bwMode="auto">
            <a:xfrm>
              <a:off x="3587" y="3709"/>
              <a:ext cx="687" cy="131"/>
            </a:xfrm>
            <a:prstGeom prst="rect">
              <a:avLst/>
            </a:prstGeom>
            <a:solidFill>
              <a:srgbClr val="FF0000"/>
            </a:solidFill>
            <a:ln w="1260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FFFFFF"/>
                  </a:solidFill>
                  <a:latin typeface="Arial" charset="0"/>
                  <a:ea typeface="ＭＳ Ｐゴシック" charset="0"/>
                  <a:cs typeface="ＭＳ Ｐゴシック" charset="0"/>
                </a:rPr>
                <a:t>225 Kp/s</a:t>
              </a:r>
            </a:p>
          </p:txBody>
        </p:sp>
        <p:sp>
          <p:nvSpPr>
            <p:cNvPr id="57442" name="Line 98"/>
            <p:cNvSpPr>
              <a:spLocks noChangeShapeType="1"/>
            </p:cNvSpPr>
            <p:nvPr/>
          </p:nvSpPr>
          <p:spPr bwMode="auto">
            <a:xfrm>
              <a:off x="3936" y="3227"/>
              <a:ext cx="0" cy="464"/>
            </a:xfrm>
            <a:prstGeom prst="line">
              <a:avLst/>
            </a:prstGeom>
            <a:noFill/>
            <a:ln w="25560" cap="flat">
              <a:solidFill>
                <a:srgbClr val="000000"/>
              </a:solidFill>
              <a:miter lim="800000"/>
              <a:headEnd/>
              <a:tailEnd/>
            </a:ln>
            <a:effectLst>
              <a:outerShdw blurRad="63500" dist="74769" dir="938535" algn="ctr" rotWithShape="0">
                <a:srgbClr val="808080">
                  <a:alpha val="38034"/>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57443" name="Text Box 99"/>
          <p:cNvSpPr txBox="1">
            <a:spLocks noChangeArrowheads="1"/>
          </p:cNvSpPr>
          <p:nvPr/>
        </p:nvSpPr>
        <p:spPr bwMode="auto">
          <a:xfrm>
            <a:off x="7207250" y="6218238"/>
            <a:ext cx="18049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 maximum-sized packets</a:t>
            </a:r>
          </a:p>
        </p:txBody>
      </p:sp>
      <p:sp>
        <p:nvSpPr>
          <p:cNvPr id="57444" name="Oval 100"/>
          <p:cNvSpPr>
            <a:spLocks noChangeArrowheads="1"/>
          </p:cNvSpPr>
          <p:nvPr/>
        </p:nvSpPr>
        <p:spPr bwMode="auto">
          <a:xfrm>
            <a:off x="5159375" y="1325563"/>
            <a:ext cx="565150" cy="466725"/>
          </a:xfrm>
          <a:prstGeom prst="ellipse">
            <a:avLst/>
          </a:prstGeom>
          <a:noFill/>
          <a:ln w="38160" cap="flat">
            <a:solidFill>
              <a:srgbClr val="E62D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7445" name="Group 101"/>
          <p:cNvGrpSpPr>
            <a:grpSpLocks/>
          </p:cNvGrpSpPr>
          <p:nvPr/>
        </p:nvGrpSpPr>
        <p:grpSpPr bwMode="auto">
          <a:xfrm>
            <a:off x="2765425" y="4491038"/>
            <a:ext cx="874713" cy="292100"/>
            <a:chOff x="1742" y="2829"/>
            <a:chExt cx="551" cy="184"/>
          </a:xfrm>
        </p:grpSpPr>
        <p:sp>
          <p:nvSpPr>
            <p:cNvPr id="57446" name="Rectangle 102"/>
            <p:cNvSpPr>
              <a:spLocks noChangeArrowheads="1"/>
            </p:cNvSpPr>
            <p:nvPr/>
          </p:nvSpPr>
          <p:spPr bwMode="auto">
            <a:xfrm>
              <a:off x="1941" y="2829"/>
              <a:ext cx="352" cy="184"/>
            </a:xfrm>
            <a:prstGeom prst="rect">
              <a:avLst/>
            </a:prstGeom>
            <a:solidFill>
              <a:srgbClr val="BBE0E3"/>
            </a:solidFill>
            <a:ln w="25560" cap="flat">
              <a:solidFill>
                <a:srgbClr val="89A4A7"/>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Arial" charset="0"/>
                  <a:ea typeface="ＭＳ Ｐゴシック" charset="0"/>
                  <a:cs typeface="ＭＳ Ｐゴシック" charset="0"/>
                </a:rPr>
                <a:t>vif</a:t>
              </a:r>
            </a:p>
          </p:txBody>
        </p:sp>
        <p:sp>
          <p:nvSpPr>
            <p:cNvPr id="57447" name="Line 103"/>
            <p:cNvSpPr>
              <a:spLocks noChangeShapeType="1"/>
            </p:cNvSpPr>
            <p:nvPr/>
          </p:nvSpPr>
          <p:spPr bwMode="auto">
            <a:xfrm flipH="1">
              <a:off x="1762" y="2927"/>
              <a:ext cx="174"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48" name="Rectangle 104"/>
            <p:cNvSpPr>
              <a:spLocks noChangeArrowheads="1"/>
            </p:cNvSpPr>
            <p:nvPr/>
          </p:nvSpPr>
          <p:spPr bwMode="auto">
            <a:xfrm>
              <a:off x="1742" y="2898"/>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49" name="Group 105"/>
          <p:cNvGrpSpPr>
            <a:grpSpLocks/>
          </p:cNvGrpSpPr>
          <p:nvPr/>
        </p:nvGrpSpPr>
        <p:grpSpPr bwMode="auto">
          <a:xfrm>
            <a:off x="7132638" y="4022725"/>
            <a:ext cx="1482725" cy="938213"/>
            <a:chOff x="4493" y="2534"/>
            <a:chExt cx="934" cy="591"/>
          </a:xfrm>
        </p:grpSpPr>
        <p:sp>
          <p:nvSpPr>
            <p:cNvPr id="57450" name="Text Box 106"/>
            <p:cNvSpPr txBox="1">
              <a:spLocks noChangeArrowheads="1"/>
            </p:cNvSpPr>
            <p:nvPr/>
          </p:nvSpPr>
          <p:spPr bwMode="auto">
            <a:xfrm>
              <a:off x="4836" y="2534"/>
              <a:ext cx="304"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Click</a:t>
              </a:r>
            </a:p>
          </p:txBody>
        </p:sp>
        <p:sp>
          <p:nvSpPr>
            <p:cNvPr id="57451" name="Rectangle 107"/>
            <p:cNvSpPr>
              <a:spLocks noChangeArrowheads="1"/>
            </p:cNvSpPr>
            <p:nvPr/>
          </p:nvSpPr>
          <p:spPr bwMode="auto">
            <a:xfrm>
              <a:off x="4493" y="2694"/>
              <a:ext cx="934" cy="431"/>
            </a:xfrm>
            <a:prstGeom prst="rect">
              <a:avLst/>
            </a:prstGeom>
            <a:solidFill>
              <a:srgbClr val="0099CC"/>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2" name="Line 108"/>
            <p:cNvSpPr>
              <a:spLocks noChangeShapeType="1"/>
            </p:cNvSpPr>
            <p:nvPr/>
          </p:nvSpPr>
          <p:spPr bwMode="auto">
            <a:xfrm flipH="1">
              <a:off x="5105" y="2837"/>
              <a:ext cx="213"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3" name="AutoShape 109"/>
            <p:cNvSpPr>
              <a:spLocks noChangeArrowheads="1"/>
            </p:cNvSpPr>
            <p:nvPr/>
          </p:nvSpPr>
          <p:spPr bwMode="auto">
            <a:xfrm rot="16200000">
              <a:off x="4747" y="2748"/>
              <a:ext cx="131" cy="538"/>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4" name="Text Box 110"/>
            <p:cNvSpPr txBox="1">
              <a:spLocks noChangeArrowheads="1"/>
            </p:cNvSpPr>
            <p:nvPr/>
          </p:nvSpPr>
          <p:spPr bwMode="auto">
            <a:xfrm>
              <a:off x="4555" y="2937"/>
              <a:ext cx="463"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ToDevice</a:t>
              </a:r>
            </a:p>
          </p:txBody>
        </p:sp>
        <p:sp>
          <p:nvSpPr>
            <p:cNvPr id="57455" name="AutoShape 111"/>
            <p:cNvSpPr>
              <a:spLocks noChangeArrowheads="1"/>
            </p:cNvSpPr>
            <p:nvPr/>
          </p:nvSpPr>
          <p:spPr bwMode="auto">
            <a:xfrm rot="16200000">
              <a:off x="4759" y="2562"/>
              <a:ext cx="131" cy="558"/>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6" name="Text Box 112"/>
            <p:cNvSpPr txBox="1">
              <a:spLocks noChangeArrowheads="1"/>
            </p:cNvSpPr>
            <p:nvPr/>
          </p:nvSpPr>
          <p:spPr bwMode="auto">
            <a:xfrm>
              <a:off x="4558" y="2748"/>
              <a:ext cx="571"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FromDevice</a:t>
              </a:r>
            </a:p>
          </p:txBody>
        </p:sp>
        <p:sp>
          <p:nvSpPr>
            <p:cNvPr id="57457" name="Line 113"/>
            <p:cNvSpPr>
              <a:spLocks noChangeShapeType="1"/>
            </p:cNvSpPr>
            <p:nvPr/>
          </p:nvSpPr>
          <p:spPr bwMode="auto">
            <a:xfrm flipH="1">
              <a:off x="5082" y="3039"/>
              <a:ext cx="213"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67"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68"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62085165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7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74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7445"/>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573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57407"/>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57410"/>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574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57431"/>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574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573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grpId="0" nodeType="clickEffect">
                                  <p:stCondLst>
                                    <p:cond delay="0"/>
                                  </p:stCondLst>
                                  <p:childTnLst>
                                    <p:set>
                                      <p:cBhvr additive="repl">
                                        <p:cTn id="38" dur="1" fill="hold">
                                          <p:stCondLst>
                                            <p:cond delay="0"/>
                                          </p:stCondLst>
                                        </p:cTn>
                                        <p:tgtEl>
                                          <p:spTgt spid="5744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574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574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57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Performance analysis</a:t>
            </a:r>
          </a:p>
        </p:txBody>
      </p:sp>
      <p:sp>
        <p:nvSpPr>
          <p:cNvPr id="58370" name="Text Box 2"/>
          <p:cNvSpPr txBox="1">
            <a:spLocks noChangeArrowheads="1"/>
          </p:cNvSpPr>
          <p:nvPr/>
        </p:nvSpPr>
        <p:spPr bwMode="auto">
          <a:xfrm>
            <a:off x="152400" y="793750"/>
            <a:ext cx="8839200"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72" name="Text Box 4"/>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23850" indent="-303213">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1pPr>
            <a:lvl2pPr marL="741363" indent="-261938">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2pPr>
            <a:lvl3pP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3pPr>
            <a:lvl4pP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4pPr>
            <a:lvl5pPr>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23850" algn="l"/>
                <a:tab pos="781050" algn="l"/>
                <a:tab pos="1238250" algn="l"/>
                <a:tab pos="1695450" algn="l"/>
                <a:tab pos="2152650" algn="l"/>
                <a:tab pos="2609850" algn="l"/>
                <a:tab pos="3067050" algn="l"/>
                <a:tab pos="3524250" algn="l"/>
                <a:tab pos="3981450" algn="l"/>
                <a:tab pos="4438650" algn="l"/>
                <a:tab pos="4895850" algn="l"/>
                <a:tab pos="5353050" algn="l"/>
                <a:tab pos="5810250" algn="l"/>
                <a:tab pos="6267450" algn="l"/>
                <a:tab pos="6724650" algn="l"/>
                <a:tab pos="7181850" algn="l"/>
                <a:tab pos="7639050" algn="l"/>
                <a:tab pos="8096250" algn="l"/>
                <a:tab pos="8553450" algn="l"/>
                <a:tab pos="9010650" algn="l"/>
                <a:tab pos="9467850"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2200" b="0" smtClean="0">
              <a:solidFill>
                <a:srgbClr val="000000"/>
              </a:solidFill>
            </a:endParaRPr>
          </a:p>
          <a:p>
            <a:pPr defTabSz="457200" fontAlgn="base">
              <a:spcBef>
                <a:spcPts val="550"/>
              </a:spcBef>
              <a:spcAft>
                <a:spcPct val="0"/>
              </a:spcAft>
              <a:buSzPct val="100000"/>
            </a:pPr>
            <a:endParaRPr lang="en-US" sz="2200" b="0" smtClean="0">
              <a:solidFill>
                <a:srgbClr val="000000"/>
              </a:solidFill>
            </a:endParaRPr>
          </a:p>
          <a:p>
            <a:pPr lvl="1" defTabSz="457200" fontAlgn="base">
              <a:spcBef>
                <a:spcPts val="500"/>
              </a:spcBef>
              <a:spcAft>
                <a:spcPct val="0"/>
              </a:spcAft>
              <a:buSzPct val="100000"/>
            </a:pPr>
            <a:endParaRPr lang="en-US" sz="2200" b="0" smtClean="0">
              <a:solidFill>
                <a:srgbClr val="000000"/>
              </a:solidFill>
            </a:endParaRPr>
          </a:p>
        </p:txBody>
      </p:sp>
      <p:sp>
        <p:nvSpPr>
          <p:cNvPr id="58373" name="Text Box 5"/>
          <p:cNvSpPr txBox="1">
            <a:spLocks noChangeArrowheads="1"/>
          </p:cNvSpPr>
          <p:nvPr/>
        </p:nvSpPr>
        <p:spPr bwMode="auto">
          <a:xfrm>
            <a:off x="274638" y="2835275"/>
            <a:ext cx="5108575" cy="347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27025" indent="-325438">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1pPr>
            <a:lvl2pPr marL="736600" indent="-276225">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2pPr>
            <a:lvl3pPr>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3pPr>
            <a:lvl4pPr>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4pPr>
            <a:lvl5pPr>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 pos="9471025" algn="l"/>
              </a:tabLst>
              <a:defRPr sz="2400" b="1">
                <a:solidFill>
                  <a:srgbClr val="FFFFFF"/>
                </a:solidFill>
                <a:latin typeface="Arial" charset="0"/>
                <a:ea typeface="ＭＳ Ｐゴシック" charset="0"/>
                <a:cs typeface="ＭＳ Ｐゴシック" charset="0"/>
              </a:defRPr>
            </a:lvl9pPr>
          </a:lstStyle>
          <a:p>
            <a:pPr defTabSz="457200" fontAlgn="base">
              <a:spcBef>
                <a:spcPts val="450"/>
              </a:spcBef>
              <a:spcAft>
                <a:spcPct val="0"/>
              </a:spcAft>
              <a:buClr>
                <a:srgbClr val="00B4A0"/>
              </a:buClr>
              <a:buSzPct val="100000"/>
              <a:buFont typeface="Arial" charset="0"/>
              <a:buNone/>
            </a:pPr>
            <a:endParaRPr lang="en-US" sz="1800" dirty="0" smtClean="0">
              <a:solidFill>
                <a:srgbClr val="000000"/>
              </a:solidFill>
              <a:latin typeface="Helvetica Neue" charset="0"/>
            </a:endParaRPr>
          </a:p>
          <a:p>
            <a:pPr defTabSz="457200" fontAlgn="base">
              <a:spcBef>
                <a:spcPts val="450"/>
              </a:spcBef>
              <a:spcAft>
                <a:spcPct val="0"/>
              </a:spcAft>
              <a:buClr>
                <a:srgbClr val="00B4A0"/>
              </a:buClr>
              <a:buSzPct val="100000"/>
              <a:buFont typeface="Arial" charset="0"/>
              <a:buChar char="▐"/>
            </a:pPr>
            <a:r>
              <a:rPr lang="en-US" sz="1800" dirty="0" smtClean="0">
                <a:solidFill>
                  <a:srgbClr val="000000"/>
                </a:solidFill>
                <a:latin typeface="Helvetica Neue" charset="0"/>
              </a:rPr>
              <a:t>Copying packets between guests greatly affects packet I/O </a:t>
            </a:r>
            <a:r>
              <a:rPr lang="en-US" sz="1800" dirty="0" smtClean="0">
                <a:solidFill>
                  <a:srgbClr val="0066FF"/>
                </a:solidFill>
                <a:latin typeface="Helvetica Neue" charset="0"/>
              </a:rPr>
              <a:t>(1)</a:t>
            </a:r>
          </a:p>
          <a:p>
            <a:pPr marL="731838" indent="-266700" defTabSz="457200" fontAlgn="base">
              <a:spcBef>
                <a:spcPts val="450"/>
              </a:spcBef>
              <a:spcAft>
                <a:spcPct val="0"/>
              </a:spcAft>
              <a:buClr>
                <a:srgbClr val="000000"/>
              </a:buClr>
              <a:buSzPct val="100000"/>
              <a:buFont typeface="Times New Roman" charset="0"/>
              <a:buNone/>
            </a:pPr>
            <a:endParaRPr lang="en-US" sz="1600" dirty="0" smtClean="0">
              <a:solidFill>
                <a:srgbClr val="000000"/>
              </a:solidFill>
              <a:latin typeface="Helvetica Neue" charset="0"/>
            </a:endParaRPr>
          </a:p>
          <a:p>
            <a:pPr defTabSz="457200" fontAlgn="base">
              <a:spcBef>
                <a:spcPts val="450"/>
              </a:spcBef>
              <a:spcAft>
                <a:spcPct val="0"/>
              </a:spcAft>
              <a:buClr>
                <a:srgbClr val="00B4A0"/>
              </a:buClr>
              <a:buSzPct val="100000"/>
              <a:buFont typeface="Arial" charset="0"/>
              <a:buChar char="▐"/>
            </a:pPr>
            <a:r>
              <a:rPr lang="en-US" sz="1800" dirty="0" smtClean="0">
                <a:solidFill>
                  <a:srgbClr val="000000"/>
                </a:solidFill>
                <a:latin typeface="Helvetica Neue" charset="0"/>
              </a:rPr>
              <a:t>Packet metadata allocations </a:t>
            </a:r>
            <a:r>
              <a:rPr lang="en-US" sz="1800" dirty="0" smtClean="0">
                <a:solidFill>
                  <a:srgbClr val="FF9900"/>
                </a:solidFill>
                <a:latin typeface="Helvetica Neue" charset="0"/>
              </a:rPr>
              <a:t>(2)</a:t>
            </a:r>
          </a:p>
          <a:p>
            <a:pPr defTabSz="457200" fontAlgn="base">
              <a:spcBef>
                <a:spcPts val="450"/>
              </a:spcBef>
              <a:spcAft>
                <a:spcPct val="0"/>
              </a:spcAft>
              <a:buClr>
                <a:srgbClr val="00B4A0"/>
              </a:buClr>
              <a:buSzPct val="100000"/>
              <a:buFont typeface="Arial" charset="0"/>
              <a:buNone/>
            </a:pPr>
            <a:endParaRPr lang="en-US" sz="1800" dirty="0" smtClean="0">
              <a:solidFill>
                <a:srgbClr val="000000"/>
              </a:solidFill>
              <a:latin typeface="Helvetica Neue" charset="0"/>
            </a:endParaRPr>
          </a:p>
          <a:p>
            <a:pPr defTabSz="457200" fontAlgn="base">
              <a:spcBef>
                <a:spcPts val="450"/>
              </a:spcBef>
              <a:spcAft>
                <a:spcPct val="0"/>
              </a:spcAft>
              <a:buClr>
                <a:srgbClr val="00B4A0"/>
              </a:buClr>
              <a:buSzPct val="100000"/>
              <a:buFont typeface="Arial" charset="0"/>
              <a:buChar char="▐"/>
            </a:pPr>
            <a:r>
              <a:rPr lang="en-US" sz="1800" dirty="0" smtClean="0">
                <a:solidFill>
                  <a:srgbClr val="000000"/>
                </a:solidFill>
                <a:latin typeface="Helvetica Neue" charset="0"/>
              </a:rPr>
              <a:t>Backend switch is slow </a:t>
            </a:r>
            <a:r>
              <a:rPr lang="en-US" sz="1800" dirty="0" smtClean="0">
                <a:solidFill>
                  <a:srgbClr val="FF3333"/>
                </a:solidFill>
                <a:latin typeface="Helvetica Neue" charset="0"/>
              </a:rPr>
              <a:t>(3)</a:t>
            </a:r>
          </a:p>
          <a:p>
            <a:pPr marL="334963" indent="-319088" defTabSz="457200" fontAlgn="base">
              <a:spcBef>
                <a:spcPts val="450"/>
              </a:spcBef>
              <a:spcAft>
                <a:spcPct val="0"/>
              </a:spcAft>
              <a:buSzPct val="100000"/>
            </a:pPr>
            <a:endParaRPr lang="en-US" sz="1800" dirty="0" smtClean="0">
              <a:solidFill>
                <a:srgbClr val="000000"/>
              </a:solidFill>
              <a:latin typeface="Helvetica Neue" charset="0"/>
            </a:endParaRPr>
          </a:p>
          <a:p>
            <a:pPr defTabSz="457200" fontAlgn="base">
              <a:spcBef>
                <a:spcPts val="450"/>
              </a:spcBef>
              <a:spcAft>
                <a:spcPct val="0"/>
              </a:spcAft>
              <a:buClr>
                <a:srgbClr val="00B4A0"/>
              </a:buClr>
              <a:buSzPct val="100000"/>
              <a:buFont typeface="Arial" charset="0"/>
              <a:buChar char="▐"/>
            </a:pPr>
            <a:r>
              <a:rPr lang="en-US" sz="1800" dirty="0" err="1" smtClean="0">
                <a:solidFill>
                  <a:srgbClr val="000000"/>
                </a:solidFill>
                <a:latin typeface="Helvetica Neue" charset="0"/>
              </a:rPr>
              <a:t>MiniOS</a:t>
            </a:r>
            <a:r>
              <a:rPr lang="en-US" sz="1800" dirty="0" smtClean="0">
                <a:solidFill>
                  <a:srgbClr val="000000"/>
                </a:solidFill>
                <a:latin typeface="Helvetica Neue" charset="0"/>
              </a:rPr>
              <a:t> </a:t>
            </a:r>
            <a:r>
              <a:rPr lang="en-US" sz="1800" dirty="0" err="1" smtClean="0">
                <a:solidFill>
                  <a:srgbClr val="000000"/>
                </a:solidFill>
                <a:latin typeface="Helvetica Neue" charset="0"/>
              </a:rPr>
              <a:t>netfront</a:t>
            </a:r>
            <a:r>
              <a:rPr lang="en-US" sz="1800" dirty="0" smtClean="0">
                <a:solidFill>
                  <a:srgbClr val="000000"/>
                </a:solidFill>
                <a:latin typeface="Helvetica Neue" charset="0"/>
              </a:rPr>
              <a:t> not as good as Linux </a:t>
            </a:r>
          </a:p>
          <a:p>
            <a:pPr lvl="1" defTabSz="457200" fontAlgn="base">
              <a:spcBef>
                <a:spcPts val="450"/>
              </a:spcBef>
              <a:spcAft>
                <a:spcPct val="0"/>
              </a:spcAft>
              <a:buSzPct val="100000"/>
            </a:pPr>
            <a:endParaRPr lang="en-US" sz="1800" dirty="0" smtClean="0">
              <a:solidFill>
                <a:srgbClr val="000000"/>
              </a:solidFill>
              <a:latin typeface="Helvetica Neue" charset="0"/>
            </a:endParaRPr>
          </a:p>
          <a:p>
            <a:pPr marL="334963" indent="-319088" defTabSz="457200" fontAlgn="base">
              <a:spcBef>
                <a:spcPts val="450"/>
              </a:spcBef>
              <a:spcAft>
                <a:spcPct val="0"/>
              </a:spcAft>
              <a:buSzPct val="100000"/>
            </a:pPr>
            <a:endParaRPr lang="en-US" sz="1800" dirty="0" smtClean="0">
              <a:solidFill>
                <a:srgbClr val="000000"/>
              </a:solidFill>
              <a:latin typeface="Helvetica Neue" charset="0"/>
            </a:endParaRPr>
          </a:p>
        </p:txBody>
      </p:sp>
      <p:sp>
        <p:nvSpPr>
          <p:cNvPr id="58374" name="AutoShape 6"/>
          <p:cNvSpPr>
            <a:spLocks noChangeArrowheads="1"/>
          </p:cNvSpPr>
          <p:nvPr/>
        </p:nvSpPr>
        <p:spPr bwMode="auto">
          <a:xfrm>
            <a:off x="944563" y="908050"/>
            <a:ext cx="3482975" cy="1570038"/>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8375" name="Group 7"/>
          <p:cNvGrpSpPr>
            <a:grpSpLocks/>
          </p:cNvGrpSpPr>
          <p:nvPr/>
        </p:nvGrpSpPr>
        <p:grpSpPr bwMode="auto">
          <a:xfrm>
            <a:off x="2895600" y="1031875"/>
            <a:ext cx="1203325" cy="1146175"/>
            <a:chOff x="1824" y="650"/>
            <a:chExt cx="758" cy="722"/>
          </a:xfrm>
        </p:grpSpPr>
        <p:sp>
          <p:nvSpPr>
            <p:cNvPr id="58376" name="AutoShape 8"/>
            <p:cNvSpPr>
              <a:spLocks noChangeArrowheads="1"/>
            </p:cNvSpPr>
            <p:nvPr/>
          </p:nvSpPr>
          <p:spPr bwMode="auto">
            <a:xfrm rot="5400000">
              <a:off x="1924" y="714"/>
              <a:ext cx="559" cy="758"/>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77" name="Text Box 9"/>
            <p:cNvSpPr txBox="1">
              <a:spLocks noChangeArrowheads="1"/>
            </p:cNvSpPr>
            <p:nvPr/>
          </p:nvSpPr>
          <p:spPr bwMode="auto">
            <a:xfrm>
              <a:off x="1957" y="650"/>
              <a:ext cx="41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sp>
        <p:nvSpPr>
          <p:cNvPr id="58378" name="Text Box 10"/>
          <p:cNvSpPr txBox="1">
            <a:spLocks noChangeArrowheads="1"/>
          </p:cNvSpPr>
          <p:nvPr/>
        </p:nvSpPr>
        <p:spPr bwMode="auto">
          <a:xfrm>
            <a:off x="1409700" y="642938"/>
            <a:ext cx="2335213"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Driver Domain (or Dom 0)</a:t>
            </a:r>
          </a:p>
        </p:txBody>
      </p:sp>
      <p:sp>
        <p:nvSpPr>
          <p:cNvPr id="58379" name="AutoShape 11"/>
          <p:cNvSpPr>
            <a:spLocks noChangeArrowheads="1"/>
          </p:cNvSpPr>
          <p:nvPr/>
        </p:nvSpPr>
        <p:spPr bwMode="auto">
          <a:xfrm>
            <a:off x="5462588" y="917575"/>
            <a:ext cx="3208337"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80" name="Text Box 12"/>
          <p:cNvSpPr txBox="1">
            <a:spLocks noChangeArrowheads="1"/>
          </p:cNvSpPr>
          <p:nvPr/>
        </p:nvSpPr>
        <p:spPr bwMode="auto">
          <a:xfrm>
            <a:off x="6415088" y="625475"/>
            <a:ext cx="15652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ClickOS Domain</a:t>
            </a:r>
          </a:p>
        </p:txBody>
      </p:sp>
      <p:grpSp>
        <p:nvGrpSpPr>
          <p:cNvPr id="58381" name="Group 13"/>
          <p:cNvGrpSpPr>
            <a:grpSpLocks/>
          </p:cNvGrpSpPr>
          <p:nvPr/>
        </p:nvGrpSpPr>
        <p:grpSpPr bwMode="auto">
          <a:xfrm>
            <a:off x="4140200" y="1154113"/>
            <a:ext cx="1568450" cy="284162"/>
            <a:chOff x="2608" y="727"/>
            <a:chExt cx="988" cy="179"/>
          </a:xfrm>
        </p:grpSpPr>
        <p:sp>
          <p:nvSpPr>
            <p:cNvPr id="58382" name="Line 14"/>
            <p:cNvSpPr>
              <a:spLocks noChangeShapeType="1"/>
            </p:cNvSpPr>
            <p:nvPr/>
          </p:nvSpPr>
          <p:spPr bwMode="auto">
            <a:xfrm flipH="1">
              <a:off x="2607" y="907"/>
              <a:ext cx="99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83" name="Text Box 15"/>
            <p:cNvSpPr txBox="1">
              <a:spLocks noChangeArrowheads="1"/>
            </p:cNvSpPr>
            <p:nvPr/>
          </p:nvSpPr>
          <p:spPr bwMode="auto">
            <a:xfrm>
              <a:off x="2782" y="727"/>
              <a:ext cx="64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Xen bus/store</a:t>
              </a:r>
            </a:p>
          </p:txBody>
        </p:sp>
      </p:grpSp>
      <p:grpSp>
        <p:nvGrpSpPr>
          <p:cNvPr id="58384" name="Group 16"/>
          <p:cNvGrpSpPr>
            <a:grpSpLocks/>
          </p:cNvGrpSpPr>
          <p:nvPr/>
        </p:nvGrpSpPr>
        <p:grpSpPr bwMode="auto">
          <a:xfrm>
            <a:off x="4141788" y="1458913"/>
            <a:ext cx="1565275" cy="252412"/>
            <a:chOff x="2609" y="919"/>
            <a:chExt cx="986" cy="159"/>
          </a:xfrm>
        </p:grpSpPr>
        <p:sp>
          <p:nvSpPr>
            <p:cNvPr id="58385" name="Line 17"/>
            <p:cNvSpPr>
              <a:spLocks noChangeShapeType="1"/>
            </p:cNvSpPr>
            <p:nvPr/>
          </p:nvSpPr>
          <p:spPr bwMode="auto">
            <a:xfrm flipH="1">
              <a:off x="2607" y="1063"/>
              <a:ext cx="988"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86" name="Text Box 18"/>
            <p:cNvSpPr txBox="1">
              <a:spLocks noChangeArrowheads="1"/>
            </p:cNvSpPr>
            <p:nvPr/>
          </p:nvSpPr>
          <p:spPr bwMode="auto">
            <a:xfrm>
              <a:off x="2800" y="919"/>
              <a:ext cx="65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Event channel</a:t>
              </a:r>
            </a:p>
          </p:txBody>
        </p:sp>
      </p:grpSp>
      <p:grpSp>
        <p:nvGrpSpPr>
          <p:cNvPr id="58387" name="Group 19"/>
          <p:cNvGrpSpPr>
            <a:grpSpLocks/>
          </p:cNvGrpSpPr>
          <p:nvPr/>
        </p:nvGrpSpPr>
        <p:grpSpPr bwMode="auto">
          <a:xfrm>
            <a:off x="4140200" y="1033463"/>
            <a:ext cx="2508250" cy="1373187"/>
            <a:chOff x="2608" y="651"/>
            <a:chExt cx="1580" cy="865"/>
          </a:xfrm>
        </p:grpSpPr>
        <p:grpSp>
          <p:nvGrpSpPr>
            <p:cNvPr id="58388" name="Group 20"/>
            <p:cNvGrpSpPr>
              <a:grpSpLocks/>
            </p:cNvGrpSpPr>
            <p:nvPr/>
          </p:nvGrpSpPr>
          <p:grpSpPr bwMode="auto">
            <a:xfrm>
              <a:off x="3603" y="651"/>
              <a:ext cx="584" cy="722"/>
              <a:chOff x="3603" y="651"/>
              <a:chExt cx="584" cy="722"/>
            </a:xfrm>
          </p:grpSpPr>
          <p:sp>
            <p:nvSpPr>
              <p:cNvPr id="58389" name="AutoShape 21"/>
              <p:cNvSpPr>
                <a:spLocks noChangeArrowheads="1"/>
              </p:cNvSpPr>
              <p:nvPr/>
            </p:nvSpPr>
            <p:spPr bwMode="auto">
              <a:xfrm rot="5400000">
                <a:off x="3613" y="800"/>
                <a:ext cx="565" cy="584"/>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90" name="Text Box 22"/>
              <p:cNvSpPr txBox="1">
                <a:spLocks noChangeArrowheads="1"/>
              </p:cNvSpPr>
              <p:nvPr/>
            </p:nvSpPr>
            <p:spPr bwMode="auto">
              <a:xfrm>
                <a:off x="3685" y="651"/>
                <a:ext cx="41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netfront</a:t>
                </a:r>
              </a:p>
            </p:txBody>
          </p:sp>
        </p:grpSp>
        <p:grpSp>
          <p:nvGrpSpPr>
            <p:cNvPr id="58391" name="Group 23"/>
            <p:cNvGrpSpPr>
              <a:grpSpLocks/>
            </p:cNvGrpSpPr>
            <p:nvPr/>
          </p:nvGrpSpPr>
          <p:grpSpPr bwMode="auto">
            <a:xfrm>
              <a:off x="2608" y="1238"/>
              <a:ext cx="986" cy="277"/>
              <a:chOff x="2608" y="1238"/>
              <a:chExt cx="986" cy="277"/>
            </a:xfrm>
          </p:grpSpPr>
          <p:sp>
            <p:nvSpPr>
              <p:cNvPr id="58392" name="Line 24"/>
              <p:cNvSpPr>
                <a:spLocks noChangeShapeType="1"/>
              </p:cNvSpPr>
              <p:nvPr/>
            </p:nvSpPr>
            <p:spPr bwMode="auto">
              <a:xfrm flipH="1">
                <a:off x="2607" y="1238"/>
                <a:ext cx="988" cy="0"/>
              </a:xfrm>
              <a:prstGeom prst="line">
                <a:avLst/>
              </a:prstGeom>
              <a:noFill/>
              <a:ln w="12708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93" name="Text Box 25"/>
              <p:cNvSpPr txBox="1">
                <a:spLocks noChangeArrowheads="1"/>
              </p:cNvSpPr>
              <p:nvPr/>
            </p:nvSpPr>
            <p:spPr bwMode="auto">
              <a:xfrm>
                <a:off x="2806" y="1261"/>
                <a:ext cx="586"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000000"/>
                    </a:solidFill>
                  </a:rPr>
                  <a:t>Xen ring API</a:t>
                </a:r>
              </a:p>
              <a:p>
                <a:pPr algn="ctr" defTabSz="457200" fontAlgn="base">
                  <a:spcBef>
                    <a:spcPct val="0"/>
                  </a:spcBef>
                  <a:spcAft>
                    <a:spcPct val="0"/>
                  </a:spcAft>
                  <a:buSzPct val="100000"/>
                </a:pPr>
                <a:endParaRPr lang="en-US" sz="1000" b="0" smtClean="0">
                  <a:solidFill>
                    <a:srgbClr val="000000"/>
                  </a:solidFill>
                </a:endParaRPr>
              </a:p>
            </p:txBody>
          </p:sp>
        </p:grpSp>
      </p:grpSp>
      <p:grpSp>
        <p:nvGrpSpPr>
          <p:cNvPr id="58394" name="Group 26"/>
          <p:cNvGrpSpPr>
            <a:grpSpLocks/>
          </p:cNvGrpSpPr>
          <p:nvPr/>
        </p:nvGrpSpPr>
        <p:grpSpPr bwMode="auto">
          <a:xfrm>
            <a:off x="809625" y="1236663"/>
            <a:ext cx="949325" cy="762000"/>
            <a:chOff x="510" y="779"/>
            <a:chExt cx="598" cy="480"/>
          </a:xfrm>
        </p:grpSpPr>
        <p:sp>
          <p:nvSpPr>
            <p:cNvPr id="58395" name="Line 27"/>
            <p:cNvSpPr>
              <a:spLocks noChangeShapeType="1"/>
            </p:cNvSpPr>
            <p:nvPr/>
          </p:nvSpPr>
          <p:spPr bwMode="auto">
            <a:xfrm flipH="1">
              <a:off x="509" y="1106"/>
              <a:ext cx="158"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8396" name="Group 28"/>
            <p:cNvGrpSpPr>
              <a:grpSpLocks/>
            </p:cNvGrpSpPr>
            <p:nvPr/>
          </p:nvGrpSpPr>
          <p:grpSpPr bwMode="auto">
            <a:xfrm>
              <a:off x="616" y="779"/>
              <a:ext cx="491" cy="480"/>
              <a:chOff x="616" y="779"/>
              <a:chExt cx="491" cy="480"/>
            </a:xfrm>
          </p:grpSpPr>
          <p:sp>
            <p:nvSpPr>
              <p:cNvPr id="58397" name="Rectangle 29"/>
              <p:cNvSpPr>
                <a:spLocks noChangeArrowheads="1"/>
              </p:cNvSpPr>
              <p:nvPr/>
            </p:nvSpPr>
            <p:spPr bwMode="auto">
              <a:xfrm>
                <a:off x="701" y="925"/>
                <a:ext cx="247" cy="334"/>
              </a:xfrm>
              <a:prstGeom prst="rect">
                <a:avLst/>
              </a:prstGeom>
              <a:solidFill>
                <a:srgbClr val="0070C0"/>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398" name="Text Box 30"/>
              <p:cNvSpPr txBox="1">
                <a:spLocks noChangeArrowheads="1"/>
              </p:cNvSpPr>
              <p:nvPr/>
            </p:nvSpPr>
            <p:spPr bwMode="auto">
              <a:xfrm>
                <a:off x="616" y="779"/>
                <a:ext cx="491"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NW driver</a:t>
                </a:r>
              </a:p>
            </p:txBody>
          </p:sp>
        </p:grpSp>
        <p:sp>
          <p:nvSpPr>
            <p:cNvPr id="58399" name="Rectangle 31"/>
            <p:cNvSpPr>
              <a:spLocks noChangeArrowheads="1"/>
            </p:cNvSpPr>
            <p:nvPr/>
          </p:nvSpPr>
          <p:spPr bwMode="auto">
            <a:xfrm>
              <a:off x="661" y="1076"/>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8400" name="Group 32"/>
          <p:cNvGrpSpPr>
            <a:grpSpLocks/>
          </p:cNvGrpSpPr>
          <p:nvPr/>
        </p:nvGrpSpPr>
        <p:grpSpPr bwMode="auto">
          <a:xfrm>
            <a:off x="1560513" y="1223963"/>
            <a:ext cx="1174750" cy="762000"/>
            <a:chOff x="983" y="771"/>
            <a:chExt cx="740" cy="480"/>
          </a:xfrm>
        </p:grpSpPr>
        <p:sp>
          <p:nvSpPr>
            <p:cNvPr id="58401" name="Rectangle 33"/>
            <p:cNvSpPr>
              <a:spLocks noChangeArrowheads="1"/>
            </p:cNvSpPr>
            <p:nvPr/>
          </p:nvSpPr>
          <p:spPr bwMode="auto">
            <a:xfrm>
              <a:off x="1129" y="917"/>
              <a:ext cx="594" cy="334"/>
            </a:xfrm>
            <a:prstGeom prst="rect">
              <a:avLst/>
            </a:prstGeom>
            <a:solidFill>
              <a:srgbClr val="6699F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02" name="Text Box 34"/>
            <p:cNvSpPr txBox="1">
              <a:spLocks noChangeArrowheads="1"/>
            </p:cNvSpPr>
            <p:nvPr/>
          </p:nvSpPr>
          <p:spPr bwMode="auto">
            <a:xfrm>
              <a:off x="1072" y="771"/>
              <a:ext cx="48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OVS</a:t>
              </a:r>
            </a:p>
          </p:txBody>
        </p:sp>
        <p:sp>
          <p:nvSpPr>
            <p:cNvPr id="58403" name="Line 35"/>
            <p:cNvSpPr>
              <a:spLocks noChangeShapeType="1"/>
            </p:cNvSpPr>
            <p:nvPr/>
          </p:nvSpPr>
          <p:spPr bwMode="auto">
            <a:xfrm flipH="1">
              <a:off x="982" y="1101"/>
              <a:ext cx="11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04" name="Rectangle 36"/>
            <p:cNvSpPr>
              <a:spLocks noChangeArrowheads="1"/>
            </p:cNvSpPr>
            <p:nvPr/>
          </p:nvSpPr>
          <p:spPr bwMode="auto">
            <a:xfrm>
              <a:off x="1095" y="1076"/>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8405" name="Group 37"/>
          <p:cNvGrpSpPr>
            <a:grpSpLocks/>
          </p:cNvGrpSpPr>
          <p:nvPr/>
        </p:nvGrpSpPr>
        <p:grpSpPr bwMode="auto">
          <a:xfrm>
            <a:off x="6678613" y="1622425"/>
            <a:ext cx="423862" cy="252413"/>
            <a:chOff x="4207" y="1022"/>
            <a:chExt cx="267" cy="159"/>
          </a:xfrm>
        </p:grpSpPr>
        <p:sp>
          <p:nvSpPr>
            <p:cNvPr id="58406" name="Line 38"/>
            <p:cNvSpPr>
              <a:spLocks noChangeShapeType="1"/>
            </p:cNvSpPr>
            <p:nvPr/>
          </p:nvSpPr>
          <p:spPr bwMode="auto">
            <a:xfrm flipH="1">
              <a:off x="4206" y="1022"/>
              <a:ext cx="269"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07" name="Line 39"/>
            <p:cNvSpPr>
              <a:spLocks noChangeShapeType="1"/>
            </p:cNvSpPr>
            <p:nvPr/>
          </p:nvSpPr>
          <p:spPr bwMode="auto">
            <a:xfrm flipH="1">
              <a:off x="4227" y="1182"/>
              <a:ext cx="224"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8408" name="Group 40"/>
          <p:cNvGrpSpPr>
            <a:grpSpLocks/>
          </p:cNvGrpSpPr>
          <p:nvPr/>
        </p:nvGrpSpPr>
        <p:grpSpPr bwMode="auto">
          <a:xfrm>
            <a:off x="2714625" y="1585913"/>
            <a:ext cx="874713" cy="292100"/>
            <a:chOff x="1710" y="999"/>
            <a:chExt cx="551" cy="184"/>
          </a:xfrm>
        </p:grpSpPr>
        <p:sp>
          <p:nvSpPr>
            <p:cNvPr id="58409" name="Rectangle 41"/>
            <p:cNvSpPr>
              <a:spLocks noChangeArrowheads="1"/>
            </p:cNvSpPr>
            <p:nvPr/>
          </p:nvSpPr>
          <p:spPr bwMode="auto">
            <a:xfrm>
              <a:off x="1909" y="999"/>
              <a:ext cx="352" cy="184"/>
            </a:xfrm>
            <a:prstGeom prst="rect">
              <a:avLst/>
            </a:prstGeom>
            <a:solidFill>
              <a:srgbClr val="BBE0E3"/>
            </a:solidFill>
            <a:ln w="25560" cap="flat">
              <a:solidFill>
                <a:srgbClr val="89A4A7"/>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Arial" charset="0"/>
                  <a:ea typeface="ＭＳ Ｐゴシック" charset="0"/>
                  <a:cs typeface="ＭＳ Ｐゴシック" charset="0"/>
                </a:rPr>
                <a:t>vif</a:t>
              </a:r>
            </a:p>
          </p:txBody>
        </p:sp>
        <p:sp>
          <p:nvSpPr>
            <p:cNvPr id="58410" name="Line 42"/>
            <p:cNvSpPr>
              <a:spLocks noChangeShapeType="1"/>
            </p:cNvSpPr>
            <p:nvPr/>
          </p:nvSpPr>
          <p:spPr bwMode="auto">
            <a:xfrm flipH="1">
              <a:off x="1729" y="1097"/>
              <a:ext cx="174"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11" name="Rectangle 43"/>
            <p:cNvSpPr>
              <a:spLocks noChangeArrowheads="1"/>
            </p:cNvSpPr>
            <p:nvPr/>
          </p:nvSpPr>
          <p:spPr bwMode="auto">
            <a:xfrm>
              <a:off x="1710" y="1068"/>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8412" name="Group 44"/>
          <p:cNvGrpSpPr>
            <a:grpSpLocks/>
          </p:cNvGrpSpPr>
          <p:nvPr/>
        </p:nvGrpSpPr>
        <p:grpSpPr bwMode="auto">
          <a:xfrm>
            <a:off x="7081838" y="1117600"/>
            <a:ext cx="1482725" cy="938213"/>
            <a:chOff x="4461" y="704"/>
            <a:chExt cx="934" cy="591"/>
          </a:xfrm>
        </p:grpSpPr>
        <p:sp>
          <p:nvSpPr>
            <p:cNvPr id="58413" name="Text Box 45"/>
            <p:cNvSpPr txBox="1">
              <a:spLocks noChangeArrowheads="1"/>
            </p:cNvSpPr>
            <p:nvPr/>
          </p:nvSpPr>
          <p:spPr bwMode="auto">
            <a:xfrm>
              <a:off x="4803" y="704"/>
              <a:ext cx="304"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Click</a:t>
              </a:r>
            </a:p>
          </p:txBody>
        </p:sp>
        <p:sp>
          <p:nvSpPr>
            <p:cNvPr id="58414" name="Rectangle 46"/>
            <p:cNvSpPr>
              <a:spLocks noChangeArrowheads="1"/>
            </p:cNvSpPr>
            <p:nvPr/>
          </p:nvSpPr>
          <p:spPr bwMode="auto">
            <a:xfrm>
              <a:off x="4461" y="864"/>
              <a:ext cx="934" cy="431"/>
            </a:xfrm>
            <a:prstGeom prst="rect">
              <a:avLst/>
            </a:prstGeom>
            <a:solidFill>
              <a:srgbClr val="0099CC"/>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15" name="Line 47"/>
            <p:cNvSpPr>
              <a:spLocks noChangeShapeType="1"/>
            </p:cNvSpPr>
            <p:nvPr/>
          </p:nvSpPr>
          <p:spPr bwMode="auto">
            <a:xfrm flipH="1">
              <a:off x="5072" y="1007"/>
              <a:ext cx="213"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16" name="AutoShape 48"/>
            <p:cNvSpPr>
              <a:spLocks noChangeArrowheads="1"/>
            </p:cNvSpPr>
            <p:nvPr/>
          </p:nvSpPr>
          <p:spPr bwMode="auto">
            <a:xfrm rot="16200000">
              <a:off x="4715" y="918"/>
              <a:ext cx="131" cy="538"/>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17" name="Text Box 49"/>
            <p:cNvSpPr txBox="1">
              <a:spLocks noChangeArrowheads="1"/>
            </p:cNvSpPr>
            <p:nvPr/>
          </p:nvSpPr>
          <p:spPr bwMode="auto">
            <a:xfrm>
              <a:off x="4523" y="1107"/>
              <a:ext cx="463"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ToDevice</a:t>
              </a:r>
            </a:p>
          </p:txBody>
        </p:sp>
        <p:sp>
          <p:nvSpPr>
            <p:cNvPr id="58418" name="AutoShape 50"/>
            <p:cNvSpPr>
              <a:spLocks noChangeArrowheads="1"/>
            </p:cNvSpPr>
            <p:nvPr/>
          </p:nvSpPr>
          <p:spPr bwMode="auto">
            <a:xfrm rot="16200000">
              <a:off x="4727" y="732"/>
              <a:ext cx="131" cy="558"/>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19" name="Text Box 51"/>
            <p:cNvSpPr txBox="1">
              <a:spLocks noChangeArrowheads="1"/>
            </p:cNvSpPr>
            <p:nvPr/>
          </p:nvSpPr>
          <p:spPr bwMode="auto">
            <a:xfrm>
              <a:off x="4526" y="918"/>
              <a:ext cx="571"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FromDevice</a:t>
              </a:r>
            </a:p>
          </p:txBody>
        </p:sp>
        <p:sp>
          <p:nvSpPr>
            <p:cNvPr id="58420" name="Line 52"/>
            <p:cNvSpPr>
              <a:spLocks noChangeShapeType="1"/>
            </p:cNvSpPr>
            <p:nvPr/>
          </p:nvSpPr>
          <p:spPr bwMode="auto">
            <a:xfrm flipH="1">
              <a:off x="5049" y="1209"/>
              <a:ext cx="213"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58421" name="Freeform 53"/>
          <p:cNvSpPr>
            <a:spLocks/>
          </p:cNvSpPr>
          <p:nvPr/>
        </p:nvSpPr>
        <p:spPr bwMode="auto">
          <a:xfrm>
            <a:off x="4100513" y="2103438"/>
            <a:ext cx="1689100" cy="525462"/>
          </a:xfrm>
          <a:custGeom>
            <a:avLst/>
            <a:gdLst>
              <a:gd name="T0" fmla="*/ 0 w 4690"/>
              <a:gd name="T1" fmla="*/ 0 h 1459"/>
              <a:gd name="T2" fmla="*/ 4689 w 4690"/>
              <a:gd name="T3" fmla="*/ 182 h 1459"/>
            </a:gdLst>
            <a:ahLst/>
            <a:cxnLst>
              <a:cxn ang="0">
                <a:pos x="T0" y="T1"/>
              </a:cxn>
              <a:cxn ang="0">
                <a:pos x="T2" y="T3"/>
              </a:cxn>
            </a:cxnLst>
            <a:rect l="0" t="0" r="r" b="b"/>
            <a:pathLst>
              <a:path w="4690" h="1459">
                <a:moveTo>
                  <a:pt x="0" y="0"/>
                </a:moveTo>
                <a:cubicBezTo>
                  <a:pt x="2574" y="1458"/>
                  <a:pt x="4689" y="182"/>
                  <a:pt x="4689" y="182"/>
                </a:cubicBezTo>
              </a:path>
            </a:pathLst>
          </a:custGeom>
          <a:noFill/>
          <a:ln w="9525" cap="flat">
            <a:solidFill>
              <a:srgbClr val="00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22" name="Text Box 54"/>
          <p:cNvSpPr txBox="1">
            <a:spLocks noChangeArrowheads="1"/>
          </p:cNvSpPr>
          <p:nvPr/>
        </p:nvSpPr>
        <p:spPr bwMode="auto">
          <a:xfrm rot="21600000">
            <a:off x="4114800" y="2379663"/>
            <a:ext cx="22860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Clr>
                <a:srgbClr val="000000"/>
              </a:buClr>
              <a:buSzPct val="100000"/>
              <a:buFont typeface="Times New Roman" charset="0"/>
              <a:buNone/>
            </a:pPr>
            <a:r>
              <a:rPr lang="en-US" sz="1500" smtClean="0">
                <a:solidFill>
                  <a:srgbClr val="000000"/>
                </a:solidFill>
              </a:rPr>
              <a:t>	772 ns </a:t>
            </a:r>
            <a:r>
              <a:rPr lang="en-US" sz="1500" smtClean="0">
                <a:solidFill>
                  <a:srgbClr val="0066FF"/>
                </a:solidFill>
              </a:rPr>
              <a:t>(1)</a:t>
            </a:r>
          </a:p>
        </p:txBody>
      </p:sp>
      <p:sp>
        <p:nvSpPr>
          <p:cNvPr id="58423" name="Freeform 55"/>
          <p:cNvSpPr>
            <a:spLocks/>
          </p:cNvSpPr>
          <p:nvPr/>
        </p:nvSpPr>
        <p:spPr bwMode="auto">
          <a:xfrm>
            <a:off x="3071813" y="2163763"/>
            <a:ext cx="823912" cy="715962"/>
          </a:xfrm>
          <a:custGeom>
            <a:avLst/>
            <a:gdLst>
              <a:gd name="T0" fmla="*/ 0 w 2287"/>
              <a:gd name="T1" fmla="*/ 0 h 1989"/>
              <a:gd name="T2" fmla="*/ 2286 w 2287"/>
              <a:gd name="T3" fmla="*/ 249 h 1989"/>
            </a:gdLst>
            <a:ahLst/>
            <a:cxnLst>
              <a:cxn ang="0">
                <a:pos x="T0" y="T1"/>
              </a:cxn>
              <a:cxn ang="0">
                <a:pos x="T2" y="T3"/>
              </a:cxn>
            </a:cxnLst>
            <a:rect l="0" t="0" r="r" b="b"/>
            <a:pathLst>
              <a:path w="2287" h="1989">
                <a:moveTo>
                  <a:pt x="0" y="0"/>
                </a:moveTo>
                <a:cubicBezTo>
                  <a:pt x="1255" y="1988"/>
                  <a:pt x="2286" y="249"/>
                  <a:pt x="2286" y="249"/>
                </a:cubicBezTo>
              </a:path>
            </a:pathLst>
          </a:custGeom>
          <a:noFill/>
          <a:ln w="9525" cap="flat">
            <a:solidFill>
              <a:srgbClr val="00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24" name="Text Box 56"/>
          <p:cNvSpPr txBox="1">
            <a:spLocks noChangeArrowheads="1"/>
          </p:cNvSpPr>
          <p:nvPr/>
        </p:nvSpPr>
        <p:spPr bwMode="auto">
          <a:xfrm rot="21600000">
            <a:off x="3017838" y="2562225"/>
            <a:ext cx="137160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Clr>
                <a:srgbClr val="000000"/>
              </a:buClr>
              <a:buSzPct val="100000"/>
              <a:buFont typeface="Times New Roman" charset="0"/>
              <a:buNone/>
            </a:pPr>
            <a:r>
              <a:rPr lang="en-US" sz="1500" smtClean="0">
                <a:solidFill>
                  <a:srgbClr val="000000"/>
                </a:solidFill>
              </a:rPr>
              <a:t>~600 ns</a:t>
            </a:r>
            <a:r>
              <a:rPr lang="en-US" sz="1500" smtClean="0">
                <a:solidFill>
                  <a:srgbClr val="FF9900"/>
                </a:solidFill>
              </a:rPr>
              <a:t> (2) </a:t>
            </a:r>
          </a:p>
        </p:txBody>
      </p:sp>
      <p:sp>
        <p:nvSpPr>
          <p:cNvPr id="58425" name="Freeform 57"/>
          <p:cNvSpPr>
            <a:spLocks/>
          </p:cNvSpPr>
          <p:nvPr/>
        </p:nvSpPr>
        <p:spPr bwMode="auto">
          <a:xfrm>
            <a:off x="2193925" y="1987550"/>
            <a:ext cx="701675" cy="814388"/>
          </a:xfrm>
          <a:custGeom>
            <a:avLst/>
            <a:gdLst>
              <a:gd name="T0" fmla="*/ 0 w 1950"/>
              <a:gd name="T1" fmla="*/ 0 h 2263"/>
              <a:gd name="T2" fmla="*/ 1949 w 1950"/>
              <a:gd name="T3" fmla="*/ 283 h 2263"/>
            </a:gdLst>
            <a:ahLst/>
            <a:cxnLst>
              <a:cxn ang="0">
                <a:pos x="T0" y="T1"/>
              </a:cxn>
              <a:cxn ang="0">
                <a:pos x="T2" y="T3"/>
              </a:cxn>
            </a:cxnLst>
            <a:rect l="0" t="0" r="r" b="b"/>
            <a:pathLst>
              <a:path w="1950" h="2263">
                <a:moveTo>
                  <a:pt x="0" y="0"/>
                </a:moveTo>
                <a:cubicBezTo>
                  <a:pt x="1070" y="2262"/>
                  <a:pt x="1949" y="283"/>
                  <a:pt x="1949" y="283"/>
                </a:cubicBezTo>
              </a:path>
            </a:pathLst>
          </a:custGeom>
          <a:noFill/>
          <a:ln w="9525" cap="flat">
            <a:solidFill>
              <a:srgbClr val="00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8426" name="Text Box 58"/>
          <p:cNvSpPr txBox="1">
            <a:spLocks noChangeArrowheads="1"/>
          </p:cNvSpPr>
          <p:nvPr/>
        </p:nvSpPr>
        <p:spPr bwMode="auto">
          <a:xfrm rot="21600000">
            <a:off x="1736725" y="2479675"/>
            <a:ext cx="137160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3333"/>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Clr>
                <a:srgbClr val="000000"/>
              </a:buClr>
              <a:buSzPct val="100000"/>
              <a:buFont typeface="Times New Roman" charset="0"/>
              <a:buNone/>
            </a:pPr>
            <a:r>
              <a:rPr lang="en-US" sz="1500" smtClean="0">
                <a:solidFill>
                  <a:srgbClr val="000000"/>
                </a:solidFill>
              </a:rPr>
              <a:t>~3.4 us </a:t>
            </a:r>
            <a:r>
              <a:rPr lang="en-US" sz="1500" smtClean="0">
                <a:solidFill>
                  <a:srgbClr val="FF3333"/>
                </a:solidFill>
              </a:rPr>
              <a:t>(3)</a:t>
            </a:r>
            <a:r>
              <a:rPr lang="en-US" sz="1500" smtClean="0">
                <a:solidFill>
                  <a:srgbClr val="000000"/>
                </a:solidFill>
              </a:rPr>
              <a:t> </a:t>
            </a:r>
          </a:p>
        </p:txBody>
      </p:sp>
      <p:sp>
        <p:nvSpPr>
          <p:cNvPr id="63"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64"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272680678"/>
      </p:ext>
    </p:extLst>
  </p:cSld>
  <p:clrMapOvr>
    <a:masterClrMapping/>
  </p:clrMapOvr>
  <p:transition xmlns:p14="http://schemas.microsoft.com/office/powerpoint/2010/main" spd="slow"/>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58421"/>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58422"/>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583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grpId="0" nodeType="clickEffect">
                                  <p:stCondLst>
                                    <p:cond delay="0"/>
                                  </p:stCondLst>
                                  <p:childTnLst>
                                    <p:set>
                                      <p:cBhvr additive="repl">
                                        <p:cTn id="14" dur="1" fill="hold">
                                          <p:stCondLst>
                                            <p:cond delay="0"/>
                                          </p:stCondLst>
                                        </p:cTn>
                                        <p:tgtEl>
                                          <p:spTgt spid="58423"/>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58424"/>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5837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grpId="0" nodeType="clickEffect">
                                  <p:stCondLst>
                                    <p:cond delay="0"/>
                                  </p:stCondLst>
                                  <p:childTnLst>
                                    <p:set>
                                      <p:cBhvr additive="repl">
                                        <p:cTn id="22" dur="1" fill="hold">
                                          <p:stCondLst>
                                            <p:cond delay="0"/>
                                          </p:stCondLst>
                                        </p:cTn>
                                        <p:tgtEl>
                                          <p:spTgt spid="58425"/>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58426"/>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5837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583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21" grpId="0" animBg="1"/>
      <p:bldP spid="58423" grpId="0" animBg="1"/>
      <p:bldP spid="584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Optimizing Network I/O – Backend Switch</a:t>
            </a:r>
          </a:p>
        </p:txBody>
      </p:sp>
      <p:sp>
        <p:nvSpPr>
          <p:cNvPr id="59395" name="AutoShape 3"/>
          <p:cNvSpPr>
            <a:spLocks noChangeArrowheads="1"/>
          </p:cNvSpPr>
          <p:nvPr/>
        </p:nvSpPr>
        <p:spPr bwMode="auto">
          <a:xfrm>
            <a:off x="914400" y="1239838"/>
            <a:ext cx="3575050"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9396" name="Group 4"/>
          <p:cNvGrpSpPr>
            <a:grpSpLocks/>
          </p:cNvGrpSpPr>
          <p:nvPr/>
        </p:nvGrpSpPr>
        <p:grpSpPr bwMode="auto">
          <a:xfrm>
            <a:off x="1814513" y="1554163"/>
            <a:ext cx="952500" cy="762000"/>
            <a:chOff x="1143" y="979"/>
            <a:chExt cx="600" cy="480"/>
          </a:xfrm>
        </p:grpSpPr>
        <p:sp>
          <p:nvSpPr>
            <p:cNvPr id="59397" name="Rectangle 5"/>
            <p:cNvSpPr>
              <a:spLocks noChangeArrowheads="1"/>
            </p:cNvSpPr>
            <p:nvPr/>
          </p:nvSpPr>
          <p:spPr bwMode="auto">
            <a:xfrm>
              <a:off x="1143" y="1125"/>
              <a:ext cx="600" cy="334"/>
            </a:xfrm>
            <a:prstGeom prst="rect">
              <a:avLst/>
            </a:prstGeom>
            <a:solidFill>
              <a:srgbClr val="FF0000"/>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398" name="Text Box 6"/>
            <p:cNvSpPr txBox="1">
              <a:spLocks noChangeArrowheads="1"/>
            </p:cNvSpPr>
            <p:nvPr/>
          </p:nvSpPr>
          <p:spPr bwMode="auto">
            <a:xfrm>
              <a:off x="1280" y="979"/>
              <a:ext cx="320"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VALE</a:t>
              </a:r>
            </a:p>
          </p:txBody>
        </p:sp>
      </p:grpSp>
      <p:pic>
        <p:nvPicPr>
          <p:cNvPr id="593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1847850"/>
            <a:ext cx="684213" cy="51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9400" name="Group 8"/>
          <p:cNvGrpSpPr>
            <a:grpSpLocks/>
          </p:cNvGrpSpPr>
          <p:nvPr/>
        </p:nvGrpSpPr>
        <p:grpSpPr bwMode="auto">
          <a:xfrm>
            <a:off x="2960688" y="1363663"/>
            <a:ext cx="1203325" cy="1146175"/>
            <a:chOff x="1865" y="859"/>
            <a:chExt cx="758" cy="722"/>
          </a:xfrm>
        </p:grpSpPr>
        <p:sp>
          <p:nvSpPr>
            <p:cNvPr id="59401" name="AutoShape 9"/>
            <p:cNvSpPr>
              <a:spLocks noChangeArrowheads="1"/>
            </p:cNvSpPr>
            <p:nvPr/>
          </p:nvSpPr>
          <p:spPr bwMode="auto">
            <a:xfrm rot="5400000">
              <a:off x="1964" y="923"/>
              <a:ext cx="561" cy="758"/>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02" name="Text Box 10"/>
            <p:cNvSpPr txBox="1">
              <a:spLocks noChangeArrowheads="1"/>
            </p:cNvSpPr>
            <p:nvPr/>
          </p:nvSpPr>
          <p:spPr bwMode="auto">
            <a:xfrm>
              <a:off x="1997" y="859"/>
              <a:ext cx="41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sp>
        <p:nvSpPr>
          <p:cNvPr id="59403" name="Text Box 11"/>
          <p:cNvSpPr txBox="1">
            <a:spLocks noChangeArrowheads="1"/>
          </p:cNvSpPr>
          <p:nvPr/>
        </p:nvSpPr>
        <p:spPr bwMode="auto">
          <a:xfrm>
            <a:off x="1473200" y="901700"/>
            <a:ext cx="2335213"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Driver Domain (or Dom 0)</a:t>
            </a:r>
          </a:p>
        </p:txBody>
      </p:sp>
      <p:sp>
        <p:nvSpPr>
          <p:cNvPr id="59404" name="AutoShape 12"/>
          <p:cNvSpPr>
            <a:spLocks noChangeArrowheads="1"/>
          </p:cNvSpPr>
          <p:nvPr/>
        </p:nvSpPr>
        <p:spPr bwMode="auto">
          <a:xfrm>
            <a:off x="5526088" y="1249363"/>
            <a:ext cx="3208337"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05" name="Text Box 13"/>
          <p:cNvSpPr txBox="1">
            <a:spLocks noChangeArrowheads="1"/>
          </p:cNvSpPr>
          <p:nvPr/>
        </p:nvSpPr>
        <p:spPr bwMode="auto">
          <a:xfrm>
            <a:off x="6481763" y="885825"/>
            <a:ext cx="15652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ClickOS Domain</a:t>
            </a:r>
          </a:p>
        </p:txBody>
      </p:sp>
      <p:sp>
        <p:nvSpPr>
          <p:cNvPr id="59406" name="AutoShape 14"/>
          <p:cNvSpPr>
            <a:spLocks noChangeArrowheads="1"/>
          </p:cNvSpPr>
          <p:nvPr/>
        </p:nvSpPr>
        <p:spPr bwMode="auto">
          <a:xfrm rot="5400000">
            <a:off x="5830887" y="1619251"/>
            <a:ext cx="950913" cy="957262"/>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07" name="Text Box 15"/>
          <p:cNvSpPr txBox="1">
            <a:spLocks noChangeArrowheads="1"/>
          </p:cNvSpPr>
          <p:nvPr/>
        </p:nvSpPr>
        <p:spPr bwMode="auto">
          <a:xfrm>
            <a:off x="5964238" y="1365250"/>
            <a:ext cx="660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netfront</a:t>
            </a:r>
          </a:p>
        </p:txBody>
      </p:sp>
      <p:grpSp>
        <p:nvGrpSpPr>
          <p:cNvPr id="59408" name="Group 16"/>
          <p:cNvGrpSpPr>
            <a:grpSpLocks/>
          </p:cNvGrpSpPr>
          <p:nvPr/>
        </p:nvGrpSpPr>
        <p:grpSpPr bwMode="auto">
          <a:xfrm>
            <a:off x="4203700" y="1541463"/>
            <a:ext cx="1566863" cy="1196975"/>
            <a:chOff x="2648" y="971"/>
            <a:chExt cx="987" cy="754"/>
          </a:xfrm>
        </p:grpSpPr>
        <p:sp>
          <p:nvSpPr>
            <p:cNvPr id="59409" name="Line 17"/>
            <p:cNvSpPr>
              <a:spLocks noChangeShapeType="1"/>
            </p:cNvSpPr>
            <p:nvPr/>
          </p:nvSpPr>
          <p:spPr bwMode="auto">
            <a:xfrm flipH="1">
              <a:off x="2647" y="1134"/>
              <a:ext cx="989"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0" name="Line 18"/>
            <p:cNvSpPr>
              <a:spLocks noChangeShapeType="1"/>
            </p:cNvSpPr>
            <p:nvPr/>
          </p:nvSpPr>
          <p:spPr bwMode="auto">
            <a:xfrm flipH="1">
              <a:off x="2647" y="1260"/>
              <a:ext cx="989"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1" name="Text Box 19"/>
            <p:cNvSpPr txBox="1">
              <a:spLocks noChangeArrowheads="1"/>
            </p:cNvSpPr>
            <p:nvPr/>
          </p:nvSpPr>
          <p:spPr bwMode="auto">
            <a:xfrm>
              <a:off x="2822" y="971"/>
              <a:ext cx="64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Xen bus/store</a:t>
              </a:r>
            </a:p>
          </p:txBody>
        </p:sp>
        <p:sp>
          <p:nvSpPr>
            <p:cNvPr id="59412" name="Text Box 20"/>
            <p:cNvSpPr txBox="1">
              <a:spLocks noChangeArrowheads="1"/>
            </p:cNvSpPr>
            <p:nvPr/>
          </p:nvSpPr>
          <p:spPr bwMode="auto">
            <a:xfrm>
              <a:off x="2841" y="1116"/>
              <a:ext cx="65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Event channel</a:t>
              </a:r>
            </a:p>
          </p:txBody>
        </p:sp>
        <p:grpSp>
          <p:nvGrpSpPr>
            <p:cNvPr id="59413" name="Group 21"/>
            <p:cNvGrpSpPr>
              <a:grpSpLocks/>
            </p:cNvGrpSpPr>
            <p:nvPr/>
          </p:nvGrpSpPr>
          <p:grpSpPr bwMode="auto">
            <a:xfrm>
              <a:off x="2660" y="1448"/>
              <a:ext cx="947" cy="277"/>
              <a:chOff x="2660" y="1448"/>
              <a:chExt cx="947" cy="277"/>
            </a:xfrm>
          </p:grpSpPr>
          <p:sp>
            <p:nvSpPr>
              <p:cNvPr id="59414" name="Line 22"/>
              <p:cNvSpPr>
                <a:spLocks noChangeShapeType="1"/>
              </p:cNvSpPr>
              <p:nvPr/>
            </p:nvSpPr>
            <p:spPr bwMode="auto">
              <a:xfrm flipH="1">
                <a:off x="2660" y="1448"/>
                <a:ext cx="949" cy="0"/>
              </a:xfrm>
              <a:prstGeom prst="line">
                <a:avLst/>
              </a:prstGeom>
              <a:noFill/>
              <a:ln w="12708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5" name="Text Box 23"/>
              <p:cNvSpPr txBox="1">
                <a:spLocks noChangeArrowheads="1"/>
              </p:cNvSpPr>
              <p:nvPr/>
            </p:nvSpPr>
            <p:spPr bwMode="auto">
              <a:xfrm>
                <a:off x="2838" y="1471"/>
                <a:ext cx="586"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000000"/>
                    </a:solidFill>
                  </a:rPr>
                  <a:t>Xen ring API</a:t>
                </a:r>
              </a:p>
              <a:p>
                <a:pPr algn="ctr" defTabSz="457200" fontAlgn="base">
                  <a:spcBef>
                    <a:spcPct val="0"/>
                  </a:spcBef>
                  <a:spcAft>
                    <a:spcPct val="0"/>
                  </a:spcAft>
                  <a:buSzPct val="100000"/>
                </a:pPr>
                <a:r>
                  <a:rPr lang="en-US" sz="1000" b="0" smtClean="0">
                    <a:solidFill>
                      <a:srgbClr val="000000"/>
                    </a:solidFill>
                  </a:rPr>
                  <a:t>(data)</a:t>
                </a:r>
              </a:p>
            </p:txBody>
          </p:sp>
        </p:grpSp>
      </p:grpSp>
      <p:sp>
        <p:nvSpPr>
          <p:cNvPr id="59416" name="Line 24"/>
          <p:cNvSpPr>
            <a:spLocks noChangeShapeType="1"/>
          </p:cNvSpPr>
          <p:nvPr/>
        </p:nvSpPr>
        <p:spPr bwMode="auto">
          <a:xfrm flipH="1">
            <a:off x="895350" y="2087563"/>
            <a:ext cx="276225" cy="1587"/>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7" name="Rectangle 25"/>
          <p:cNvSpPr>
            <a:spLocks noChangeArrowheads="1"/>
          </p:cNvSpPr>
          <p:nvPr/>
        </p:nvSpPr>
        <p:spPr bwMode="auto">
          <a:xfrm>
            <a:off x="1174750" y="1800225"/>
            <a:ext cx="417513" cy="544513"/>
          </a:xfrm>
          <a:prstGeom prst="rect">
            <a:avLst/>
          </a:prstGeom>
          <a:solidFill>
            <a:srgbClr val="0070C0"/>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8" name="Text Box 26"/>
          <p:cNvSpPr txBox="1">
            <a:spLocks noChangeArrowheads="1"/>
          </p:cNvSpPr>
          <p:nvPr/>
        </p:nvSpPr>
        <p:spPr bwMode="auto">
          <a:xfrm>
            <a:off x="882650" y="1389063"/>
            <a:ext cx="1092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NW driver</a:t>
            </a:r>
          </a:p>
          <a:p>
            <a:pPr defTabSz="457200" fontAlgn="base">
              <a:spcBef>
                <a:spcPct val="0"/>
              </a:spcBef>
              <a:spcAft>
                <a:spcPct val="0"/>
              </a:spcAft>
              <a:buSzPct val="100000"/>
            </a:pPr>
            <a:r>
              <a:rPr lang="en-US" sz="1000" b="0" smtClean="0">
                <a:solidFill>
                  <a:srgbClr val="000000"/>
                </a:solidFill>
              </a:rPr>
              <a:t>(netmap mode)</a:t>
            </a:r>
          </a:p>
        </p:txBody>
      </p:sp>
      <p:sp>
        <p:nvSpPr>
          <p:cNvPr id="59419" name="Line 27"/>
          <p:cNvSpPr>
            <a:spLocks noChangeShapeType="1"/>
          </p:cNvSpPr>
          <p:nvPr/>
        </p:nvSpPr>
        <p:spPr bwMode="auto">
          <a:xfrm flipH="1">
            <a:off x="1592263" y="2079625"/>
            <a:ext cx="206375" cy="1588"/>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0" name="Rectangle 28"/>
          <p:cNvSpPr>
            <a:spLocks noChangeArrowheads="1"/>
          </p:cNvSpPr>
          <p:nvPr/>
        </p:nvSpPr>
        <p:spPr bwMode="auto">
          <a:xfrm>
            <a:off x="1758950" y="2039938"/>
            <a:ext cx="87313" cy="87312"/>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9421" name="Group 29"/>
          <p:cNvGrpSpPr>
            <a:grpSpLocks/>
          </p:cNvGrpSpPr>
          <p:nvPr/>
        </p:nvGrpSpPr>
        <p:grpSpPr bwMode="auto">
          <a:xfrm>
            <a:off x="2778125" y="1917700"/>
            <a:ext cx="949325" cy="292100"/>
            <a:chOff x="1750" y="1208"/>
            <a:chExt cx="598" cy="184"/>
          </a:xfrm>
        </p:grpSpPr>
        <p:sp>
          <p:nvSpPr>
            <p:cNvPr id="59422" name="Rectangle 30"/>
            <p:cNvSpPr>
              <a:spLocks noChangeArrowheads="1"/>
            </p:cNvSpPr>
            <p:nvPr/>
          </p:nvSpPr>
          <p:spPr bwMode="auto">
            <a:xfrm>
              <a:off x="1965" y="1208"/>
              <a:ext cx="383" cy="184"/>
            </a:xfrm>
            <a:prstGeom prst="rect">
              <a:avLst/>
            </a:prstGeom>
            <a:solidFill>
              <a:srgbClr val="BBE0E3"/>
            </a:solidFill>
            <a:ln w="25560" cap="flat">
              <a:solidFill>
                <a:srgbClr val="89A4A7"/>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000000"/>
                  </a:solidFill>
                  <a:latin typeface="Arial" charset="0"/>
                  <a:ea typeface="ＭＳ Ｐゴシック" charset="0"/>
                  <a:cs typeface="ＭＳ Ｐゴシック" charset="0"/>
                </a:rPr>
                <a:t>port</a:t>
              </a:r>
            </a:p>
          </p:txBody>
        </p:sp>
        <p:sp>
          <p:nvSpPr>
            <p:cNvPr id="59423" name="Line 31"/>
            <p:cNvSpPr>
              <a:spLocks noChangeShapeType="1"/>
            </p:cNvSpPr>
            <p:nvPr/>
          </p:nvSpPr>
          <p:spPr bwMode="auto">
            <a:xfrm flipH="1">
              <a:off x="1773" y="1306"/>
              <a:ext cx="187"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4" name="Rectangle 32"/>
            <p:cNvSpPr>
              <a:spLocks noChangeArrowheads="1"/>
            </p:cNvSpPr>
            <p:nvPr/>
          </p:nvSpPr>
          <p:spPr bwMode="auto">
            <a:xfrm>
              <a:off x="1750" y="1277"/>
              <a:ext cx="39"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9425" name="Group 33"/>
          <p:cNvGrpSpPr>
            <a:grpSpLocks/>
          </p:cNvGrpSpPr>
          <p:nvPr/>
        </p:nvGrpSpPr>
        <p:grpSpPr bwMode="auto">
          <a:xfrm>
            <a:off x="7072313" y="1454150"/>
            <a:ext cx="1481137" cy="941388"/>
            <a:chOff x="4455" y="916"/>
            <a:chExt cx="933" cy="593"/>
          </a:xfrm>
        </p:grpSpPr>
        <p:sp>
          <p:nvSpPr>
            <p:cNvPr id="59426" name="Text Box 34"/>
            <p:cNvSpPr txBox="1">
              <a:spLocks noChangeArrowheads="1"/>
            </p:cNvSpPr>
            <p:nvPr/>
          </p:nvSpPr>
          <p:spPr bwMode="auto">
            <a:xfrm>
              <a:off x="4822" y="916"/>
              <a:ext cx="304"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Click</a:t>
              </a:r>
            </a:p>
          </p:txBody>
        </p:sp>
        <p:sp>
          <p:nvSpPr>
            <p:cNvPr id="59427" name="Rectangle 35"/>
            <p:cNvSpPr>
              <a:spLocks noChangeArrowheads="1"/>
            </p:cNvSpPr>
            <p:nvPr/>
          </p:nvSpPr>
          <p:spPr bwMode="auto">
            <a:xfrm>
              <a:off x="4455" y="1079"/>
              <a:ext cx="933" cy="430"/>
            </a:xfrm>
            <a:prstGeom prst="rect">
              <a:avLst/>
            </a:prstGeom>
            <a:solidFill>
              <a:srgbClr val="0099CC"/>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8" name="Line 36"/>
            <p:cNvSpPr>
              <a:spLocks noChangeShapeType="1"/>
            </p:cNvSpPr>
            <p:nvPr/>
          </p:nvSpPr>
          <p:spPr bwMode="auto">
            <a:xfrm flipH="1">
              <a:off x="5045" y="1222"/>
              <a:ext cx="212"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9" name="Line 37"/>
            <p:cNvSpPr>
              <a:spLocks noChangeShapeType="1"/>
            </p:cNvSpPr>
            <p:nvPr/>
          </p:nvSpPr>
          <p:spPr bwMode="auto">
            <a:xfrm flipH="1">
              <a:off x="5043" y="1402"/>
              <a:ext cx="212"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0" name="AutoShape 38"/>
            <p:cNvSpPr>
              <a:spLocks noChangeArrowheads="1"/>
            </p:cNvSpPr>
            <p:nvPr/>
          </p:nvSpPr>
          <p:spPr bwMode="auto">
            <a:xfrm rot="16200000">
              <a:off x="4705" y="954"/>
              <a:ext cx="130" cy="517"/>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1" name="Text Box 39"/>
            <p:cNvSpPr txBox="1">
              <a:spLocks noChangeArrowheads="1"/>
            </p:cNvSpPr>
            <p:nvPr/>
          </p:nvSpPr>
          <p:spPr bwMode="auto">
            <a:xfrm>
              <a:off x="4494" y="1133"/>
              <a:ext cx="571"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FromDevice</a:t>
              </a:r>
            </a:p>
          </p:txBody>
        </p:sp>
        <p:sp>
          <p:nvSpPr>
            <p:cNvPr id="59432" name="AutoShape 40"/>
            <p:cNvSpPr>
              <a:spLocks noChangeArrowheads="1"/>
            </p:cNvSpPr>
            <p:nvPr/>
          </p:nvSpPr>
          <p:spPr bwMode="auto">
            <a:xfrm rot="16200000">
              <a:off x="4700" y="1143"/>
              <a:ext cx="130" cy="517"/>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3" name="Text Box 41"/>
            <p:cNvSpPr txBox="1">
              <a:spLocks noChangeArrowheads="1"/>
            </p:cNvSpPr>
            <p:nvPr/>
          </p:nvSpPr>
          <p:spPr bwMode="auto">
            <a:xfrm>
              <a:off x="4491" y="1322"/>
              <a:ext cx="463"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ToDevice</a:t>
              </a:r>
            </a:p>
          </p:txBody>
        </p:sp>
      </p:grpSp>
      <p:grpSp>
        <p:nvGrpSpPr>
          <p:cNvPr id="59434" name="Group 42"/>
          <p:cNvGrpSpPr>
            <a:grpSpLocks/>
          </p:cNvGrpSpPr>
          <p:nvPr/>
        </p:nvGrpSpPr>
        <p:grpSpPr bwMode="auto">
          <a:xfrm>
            <a:off x="6742113" y="1954213"/>
            <a:ext cx="423862" cy="252412"/>
            <a:chOff x="4247" y="1231"/>
            <a:chExt cx="267" cy="159"/>
          </a:xfrm>
        </p:grpSpPr>
        <p:sp>
          <p:nvSpPr>
            <p:cNvPr id="59435" name="Line 43"/>
            <p:cNvSpPr>
              <a:spLocks noChangeShapeType="1"/>
            </p:cNvSpPr>
            <p:nvPr/>
          </p:nvSpPr>
          <p:spPr bwMode="auto">
            <a:xfrm flipH="1">
              <a:off x="4246" y="1231"/>
              <a:ext cx="269"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6" name="Line 44"/>
            <p:cNvSpPr>
              <a:spLocks noChangeShapeType="1"/>
            </p:cNvSpPr>
            <p:nvPr/>
          </p:nvSpPr>
          <p:spPr bwMode="auto">
            <a:xfrm flipH="1">
              <a:off x="4266" y="1391"/>
              <a:ext cx="225"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59437" name="Text Box 45"/>
          <p:cNvSpPr txBox="1">
            <a:spLocks noChangeArrowheads="1"/>
          </p:cNvSpPr>
          <p:nvPr/>
        </p:nvSpPr>
        <p:spPr bwMode="auto">
          <a:xfrm>
            <a:off x="136525" y="2743200"/>
            <a:ext cx="5257800" cy="338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22263" indent="-309563">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1pPr>
            <a:lvl2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2pPr>
            <a:lvl3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3pPr>
            <a:lvl4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4pPr>
            <a:lvl5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1600" b="0" smtClean="0">
              <a:solidFill>
                <a:srgbClr val="000000"/>
              </a:solidFill>
            </a:endParaRPr>
          </a:p>
          <a:p>
            <a:pPr marL="312738" indent="-300038" defTabSz="457200" fontAlgn="base">
              <a:spcBef>
                <a:spcPts val="550"/>
              </a:spcBef>
              <a:spcAft>
                <a:spcPct val="0"/>
              </a:spcAft>
              <a:buClr>
                <a:srgbClr val="00B4A0"/>
              </a:buClr>
              <a:buSzPct val="100000"/>
              <a:buFont typeface="Arial" charset="0"/>
              <a:buChar char="▐"/>
            </a:pPr>
            <a:r>
              <a:rPr lang="en-US" sz="1600" b="0" smtClean="0">
                <a:solidFill>
                  <a:srgbClr val="000000"/>
                </a:solidFill>
                <a:latin typeface="Helvetica Neue" charset="0"/>
              </a:rPr>
              <a:t>Reuse Xen page permissions (frontend)</a:t>
            </a:r>
          </a:p>
          <a:p>
            <a:pPr marL="315913" indent="-312738" defTabSz="457200" fontAlgn="base">
              <a:spcBef>
                <a:spcPts val="550"/>
              </a:spcBef>
              <a:spcAft>
                <a:spcPct val="0"/>
              </a:spcAft>
              <a:buSzPct val="100000"/>
            </a:pPr>
            <a:endParaRPr lang="en-US" sz="1600" b="0" smtClean="0">
              <a:solidFill>
                <a:srgbClr val="000000"/>
              </a:solidFill>
              <a:latin typeface="Helvetica Neue" charset="0"/>
            </a:endParaRPr>
          </a:p>
          <a:p>
            <a:pPr marL="315913" indent="-312738" defTabSz="457200" fontAlgn="base">
              <a:spcBef>
                <a:spcPts val="550"/>
              </a:spcBef>
              <a:spcAft>
                <a:spcPct val="0"/>
              </a:spcAft>
              <a:buSzPct val="100000"/>
            </a:pPr>
            <a:endParaRPr lang="en-US" sz="1600" b="0" smtClean="0">
              <a:solidFill>
                <a:srgbClr val="000000"/>
              </a:solidFill>
              <a:latin typeface="Helvetica Neue" charset="0"/>
            </a:endParaRPr>
          </a:p>
          <a:p>
            <a:pPr marL="312738" indent="-300038" defTabSz="457200" fontAlgn="base">
              <a:spcBef>
                <a:spcPts val="550"/>
              </a:spcBef>
              <a:spcAft>
                <a:spcPct val="0"/>
              </a:spcAft>
              <a:buClr>
                <a:srgbClr val="00B4A0"/>
              </a:buClr>
              <a:buSzPct val="100000"/>
              <a:buFont typeface="Arial" charset="0"/>
              <a:buChar char="▐"/>
            </a:pPr>
            <a:r>
              <a:rPr lang="en-US" sz="1600" b="0" smtClean="0">
                <a:solidFill>
                  <a:srgbClr val="000000"/>
                </a:solidFill>
                <a:latin typeface="Helvetica Neue" charset="0"/>
              </a:rPr>
              <a:t>Introduce VALE[1] as the backend switch</a:t>
            </a:r>
          </a:p>
          <a:p>
            <a:pPr marL="315913" indent="-312738" defTabSz="457200" fontAlgn="base">
              <a:spcBef>
                <a:spcPts val="550"/>
              </a:spcBef>
              <a:spcAft>
                <a:spcPct val="0"/>
              </a:spcAft>
              <a:buSzPct val="100000"/>
            </a:pPr>
            <a:endParaRPr lang="en-US" sz="1600" b="0" smtClean="0">
              <a:solidFill>
                <a:srgbClr val="000000"/>
              </a:solidFill>
              <a:latin typeface="Helvetica Neue" charset="0"/>
            </a:endParaRPr>
          </a:p>
          <a:p>
            <a:pPr marL="315913" indent="-312738" defTabSz="457200" fontAlgn="base">
              <a:spcBef>
                <a:spcPts val="550"/>
              </a:spcBef>
              <a:spcAft>
                <a:spcPct val="0"/>
              </a:spcAft>
              <a:buSzPct val="100000"/>
            </a:pPr>
            <a:endParaRPr lang="en-US" sz="1600" b="0" smtClean="0">
              <a:solidFill>
                <a:srgbClr val="000000"/>
              </a:solidFill>
              <a:latin typeface="Helvetica Neue" charset="0"/>
            </a:endParaRPr>
          </a:p>
          <a:p>
            <a:pPr marL="312738" indent="-300038" defTabSz="457200" fontAlgn="base">
              <a:spcBef>
                <a:spcPts val="550"/>
              </a:spcBef>
              <a:spcAft>
                <a:spcPct val="0"/>
              </a:spcAft>
              <a:buClr>
                <a:srgbClr val="00B4A0"/>
              </a:buClr>
              <a:buSzPct val="100000"/>
              <a:buFont typeface="Arial" charset="0"/>
              <a:buChar char="▐"/>
            </a:pPr>
            <a:r>
              <a:rPr lang="en-US" sz="1600" b="0" smtClean="0">
                <a:solidFill>
                  <a:srgbClr val="000000"/>
                </a:solidFill>
                <a:latin typeface="Helvetica Neue" charset="0"/>
              </a:rPr>
              <a:t>Increase I/O requests batch size </a:t>
            </a:r>
          </a:p>
          <a:p>
            <a:pPr marL="315913" indent="-312738" defTabSz="457200" fontAlgn="base">
              <a:spcBef>
                <a:spcPts val="550"/>
              </a:spcBef>
              <a:spcAft>
                <a:spcPct val="0"/>
              </a:spcAft>
              <a:buSzPct val="100000"/>
            </a:pPr>
            <a:endParaRPr lang="en-US" sz="1600" b="0" smtClean="0">
              <a:solidFill>
                <a:srgbClr val="000000"/>
              </a:solidFill>
              <a:latin typeface="Helvetica Neue" charset="0"/>
            </a:endParaRPr>
          </a:p>
          <a:p>
            <a:pPr marL="320675" indent="-311150" defTabSz="457200" fontAlgn="base">
              <a:spcBef>
                <a:spcPts val="550"/>
              </a:spcBef>
              <a:spcAft>
                <a:spcPct val="0"/>
              </a:spcAft>
              <a:buSzPct val="100000"/>
            </a:pPr>
            <a:endParaRPr lang="en-US" sz="1600" b="0" smtClean="0">
              <a:solidFill>
                <a:srgbClr val="000000"/>
              </a:solidFill>
              <a:latin typeface="Helvetica Neue" charset="0"/>
            </a:endParaRPr>
          </a:p>
          <a:p>
            <a:pPr marL="320675" indent="-311150" defTabSz="457200" fontAlgn="base">
              <a:spcBef>
                <a:spcPts val="550"/>
              </a:spcBef>
              <a:spcAft>
                <a:spcPct val="0"/>
              </a:spcAft>
              <a:buSzPct val="100000"/>
            </a:pPr>
            <a:endParaRPr lang="en-US" sz="1600" b="0" smtClean="0">
              <a:solidFill>
                <a:srgbClr val="000000"/>
              </a:solidFill>
            </a:endParaRPr>
          </a:p>
          <a:p>
            <a:pPr defTabSz="457200" fontAlgn="base">
              <a:spcBef>
                <a:spcPts val="550"/>
              </a:spcBef>
              <a:spcAft>
                <a:spcPct val="0"/>
              </a:spcAft>
              <a:buSzPct val="100000"/>
            </a:pPr>
            <a:endParaRPr lang="en-US" sz="1600" b="0" smtClean="0">
              <a:solidFill>
                <a:srgbClr val="000000"/>
              </a:solidFill>
            </a:endParaRPr>
          </a:p>
        </p:txBody>
      </p:sp>
      <p:pic>
        <p:nvPicPr>
          <p:cNvPr id="59438"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3292475"/>
            <a:ext cx="3565525" cy="210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9439" name="Group 47"/>
          <p:cNvGrpSpPr>
            <a:grpSpLocks/>
          </p:cNvGrpSpPr>
          <p:nvPr/>
        </p:nvGrpSpPr>
        <p:grpSpPr bwMode="auto">
          <a:xfrm>
            <a:off x="1592263" y="1554163"/>
            <a:ext cx="1174750" cy="762000"/>
            <a:chOff x="1003" y="979"/>
            <a:chExt cx="740" cy="480"/>
          </a:xfrm>
        </p:grpSpPr>
        <p:sp>
          <p:nvSpPr>
            <p:cNvPr id="59440" name="Rectangle 48"/>
            <p:cNvSpPr>
              <a:spLocks noChangeArrowheads="1"/>
            </p:cNvSpPr>
            <p:nvPr/>
          </p:nvSpPr>
          <p:spPr bwMode="auto">
            <a:xfrm>
              <a:off x="1147" y="1125"/>
              <a:ext cx="596" cy="334"/>
            </a:xfrm>
            <a:prstGeom prst="rect">
              <a:avLst/>
            </a:prstGeom>
            <a:solidFill>
              <a:srgbClr val="6699FF"/>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1" name="Text Box 49"/>
            <p:cNvSpPr txBox="1">
              <a:spLocks noChangeArrowheads="1"/>
            </p:cNvSpPr>
            <p:nvPr/>
          </p:nvSpPr>
          <p:spPr bwMode="auto">
            <a:xfrm>
              <a:off x="1090" y="979"/>
              <a:ext cx="48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OVS</a:t>
              </a:r>
            </a:p>
          </p:txBody>
        </p:sp>
        <p:sp>
          <p:nvSpPr>
            <p:cNvPr id="59442" name="Line 50"/>
            <p:cNvSpPr>
              <a:spLocks noChangeShapeType="1"/>
            </p:cNvSpPr>
            <p:nvPr/>
          </p:nvSpPr>
          <p:spPr bwMode="auto">
            <a:xfrm flipH="1">
              <a:off x="1001" y="1309"/>
              <a:ext cx="11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3" name="Rectangle 51"/>
            <p:cNvSpPr>
              <a:spLocks noChangeArrowheads="1"/>
            </p:cNvSpPr>
            <p:nvPr/>
          </p:nvSpPr>
          <p:spPr bwMode="auto">
            <a:xfrm>
              <a:off x="1113" y="1284"/>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59444" name="Oval 52"/>
          <p:cNvSpPr>
            <a:spLocks noChangeArrowheads="1"/>
          </p:cNvSpPr>
          <p:nvPr/>
        </p:nvSpPr>
        <p:spPr bwMode="auto">
          <a:xfrm>
            <a:off x="7589838" y="4297363"/>
            <a:ext cx="457200" cy="365125"/>
          </a:xfrm>
          <a:prstGeom prst="ellipse">
            <a:avLst/>
          </a:prstGeom>
          <a:noFill/>
          <a:ln w="38160" cap="flat">
            <a:solidFill>
              <a:srgbClr val="E62D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5" name="Oval 53"/>
          <p:cNvSpPr>
            <a:spLocks noChangeArrowheads="1"/>
          </p:cNvSpPr>
          <p:nvPr/>
        </p:nvSpPr>
        <p:spPr bwMode="auto">
          <a:xfrm>
            <a:off x="7954963" y="3200400"/>
            <a:ext cx="457200" cy="365125"/>
          </a:xfrm>
          <a:prstGeom prst="ellipse">
            <a:avLst/>
          </a:prstGeom>
          <a:noFill/>
          <a:ln w="38160" cap="flat">
            <a:solidFill>
              <a:srgbClr val="E62D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6" name="Text Box 54"/>
          <p:cNvSpPr txBox="1">
            <a:spLocks noChangeArrowheads="1"/>
          </p:cNvSpPr>
          <p:nvPr/>
        </p:nvSpPr>
        <p:spPr bwMode="auto">
          <a:xfrm>
            <a:off x="4664075" y="5853113"/>
            <a:ext cx="4413250"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Clr>
                <a:srgbClr val="000000"/>
              </a:buClr>
              <a:buSzPct val="100000"/>
              <a:buFont typeface="Times New Roman" charset="0"/>
              <a:buNone/>
            </a:pPr>
            <a:r>
              <a:rPr lang="en-US" sz="1000" b="0" smtClean="0">
                <a:solidFill>
                  <a:srgbClr val="000000"/>
                </a:solidFill>
              </a:rPr>
              <a:t>[1] VALE, a switched ethernet for virtual machines, ACM CoNEXT'2012</a:t>
            </a:r>
          </a:p>
          <a:p>
            <a:pPr defTabSz="457200" fontAlgn="base">
              <a:spcBef>
                <a:spcPct val="0"/>
              </a:spcBef>
              <a:spcAft>
                <a:spcPct val="0"/>
              </a:spcAft>
              <a:buClr>
                <a:srgbClr val="000000"/>
              </a:buClr>
              <a:buSzPct val="100000"/>
              <a:buFont typeface="Times New Roman" charset="0"/>
              <a:buNone/>
            </a:pPr>
            <a:r>
              <a:rPr lang="en-US" sz="1000" b="0" smtClean="0">
                <a:solidFill>
                  <a:srgbClr val="000000"/>
                </a:solidFill>
              </a:rPr>
              <a:t>Luigi Rizzo, Giuseppe Lettieri</a:t>
            </a:r>
          </a:p>
          <a:p>
            <a:pPr defTabSz="457200" fontAlgn="base">
              <a:spcBef>
                <a:spcPct val="0"/>
              </a:spcBef>
              <a:spcAft>
                <a:spcPct val="0"/>
              </a:spcAft>
              <a:buClr>
                <a:srgbClr val="000000"/>
              </a:buClr>
              <a:buSzPct val="100000"/>
              <a:buFont typeface="Times New Roman" charset="0"/>
              <a:buNone/>
            </a:pPr>
            <a:r>
              <a:rPr lang="en-US" sz="1000" b="0" smtClean="0">
                <a:solidFill>
                  <a:srgbClr val="000000"/>
                </a:solidFill>
              </a:rPr>
              <a:t>Universita di Pisa</a:t>
            </a:r>
          </a:p>
        </p:txBody>
      </p:sp>
      <p:sp>
        <p:nvSpPr>
          <p:cNvPr id="59"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60"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92320297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59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9437">
                                            <p:txEl>
                                              <p:pRg st="1" end="1"/>
                                            </p:txEl>
                                          </p:spTgt>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594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59437">
                                            <p:txEl>
                                              <p:pRg st="4" end="4"/>
                                            </p:txEl>
                                          </p:spTgt>
                                        </p:tgtEl>
                                        <p:attrNameLst>
                                          <p:attrName>style.visibility</p:attrName>
                                        </p:attrNameLst>
                                      </p:cBhvr>
                                      <p:to>
                                        <p:strVal val="visible"/>
                                      </p:to>
                                    </p:set>
                                  </p:childTnLst>
                                </p:cTn>
                              </p:par>
                              <p:par>
                                <p:cTn id="17" presetID="1" presetClass="exit" fill="hold" grpId="1" nodeType="withEffect">
                                  <p:stCondLst>
                                    <p:cond delay="0"/>
                                  </p:stCondLst>
                                  <p:childTnLst>
                                    <p:set>
                                      <p:cBhvr additive="repl">
                                        <p:cTn id="18" dur="1" fill="hold">
                                          <p:stCondLst>
                                            <p:cond delay="0"/>
                                          </p:stCondLst>
                                        </p:cTn>
                                        <p:tgtEl>
                                          <p:spTgt spid="59444"/>
                                        </p:tgtEl>
                                        <p:attrNameLst>
                                          <p:attrName>style.visibility</p:attrName>
                                        </p:attrNameLst>
                                      </p:cBhvr>
                                      <p:to>
                                        <p:strVal val="hidden"/>
                                      </p:to>
                                    </p:set>
                                  </p:childTnLst>
                                </p:cTn>
                              </p:par>
                              <p:par>
                                <p:cTn id="19" presetID="1" presetClass="exit" fill="hold" nodeType="withEffect">
                                  <p:stCondLst>
                                    <p:cond delay="0"/>
                                  </p:stCondLst>
                                  <p:childTnLst>
                                    <p:set>
                                      <p:cBhvr additive="repl">
                                        <p:cTn id="20" dur="1" fill="hold">
                                          <p:stCondLst>
                                            <p:cond delay="0"/>
                                          </p:stCondLst>
                                        </p:cTn>
                                        <p:tgtEl>
                                          <p:spTgt spid="5943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59446">
                                            <p:txEl>
                                              <p:pRg st="0" end="0"/>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59446">
                                            <p:txEl>
                                              <p:pRg st="1" end="1"/>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59446">
                                            <p:txEl>
                                              <p:pRg st="2" end="2"/>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593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59437">
                                            <p:txEl>
                                              <p:pRg st="7" end="7"/>
                                            </p:txEl>
                                          </p:spTgt>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5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44" grpId="0" animBg="1"/>
      <p:bldP spid="59444" grpId="1" animBg="1"/>
      <p:bldP spid="5944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AutoShape 1"/>
          <p:cNvSpPr>
            <a:spLocks noChangeArrowheads="1"/>
          </p:cNvSpPr>
          <p:nvPr/>
        </p:nvSpPr>
        <p:spPr bwMode="auto">
          <a:xfrm>
            <a:off x="923925" y="1533525"/>
            <a:ext cx="3482975" cy="1570038"/>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60418" name="Group 2"/>
          <p:cNvGrpSpPr>
            <a:grpSpLocks/>
          </p:cNvGrpSpPr>
          <p:nvPr/>
        </p:nvGrpSpPr>
        <p:grpSpPr bwMode="auto">
          <a:xfrm>
            <a:off x="1736725" y="1839913"/>
            <a:ext cx="982663" cy="762000"/>
            <a:chOff x="1094" y="1159"/>
            <a:chExt cx="619" cy="480"/>
          </a:xfrm>
        </p:grpSpPr>
        <p:sp>
          <p:nvSpPr>
            <p:cNvPr id="60419" name="Rectangle 3"/>
            <p:cNvSpPr>
              <a:spLocks noChangeArrowheads="1"/>
            </p:cNvSpPr>
            <p:nvPr/>
          </p:nvSpPr>
          <p:spPr bwMode="auto">
            <a:xfrm>
              <a:off x="1094" y="1305"/>
              <a:ext cx="619" cy="334"/>
            </a:xfrm>
            <a:prstGeom prst="rect">
              <a:avLst/>
            </a:prstGeom>
            <a:solidFill>
              <a:srgbClr val="FF0000"/>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20" name="Text Box 4"/>
            <p:cNvSpPr txBox="1">
              <a:spLocks noChangeArrowheads="1"/>
            </p:cNvSpPr>
            <p:nvPr/>
          </p:nvSpPr>
          <p:spPr bwMode="auto">
            <a:xfrm>
              <a:off x="1235" y="1159"/>
              <a:ext cx="320"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VALE</a:t>
              </a:r>
            </a:p>
          </p:txBody>
        </p:sp>
      </p:grpSp>
      <p:sp>
        <p:nvSpPr>
          <p:cNvPr id="60421" name="Text Box 5"/>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Optimizing Network I/O</a:t>
            </a:r>
          </a:p>
        </p:txBody>
      </p:sp>
      <p:pic>
        <p:nvPicPr>
          <p:cNvPr id="6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135188"/>
            <a:ext cx="685800"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0424" name="Text Box 8"/>
          <p:cNvSpPr txBox="1">
            <a:spLocks noChangeArrowheads="1"/>
          </p:cNvSpPr>
          <p:nvPr/>
        </p:nvSpPr>
        <p:spPr bwMode="auto">
          <a:xfrm>
            <a:off x="1389063" y="1195388"/>
            <a:ext cx="2335212"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Driver Domain (or Dom 0)</a:t>
            </a:r>
          </a:p>
        </p:txBody>
      </p:sp>
      <p:sp>
        <p:nvSpPr>
          <p:cNvPr id="60425" name="AutoShape 9"/>
          <p:cNvSpPr>
            <a:spLocks noChangeArrowheads="1"/>
          </p:cNvSpPr>
          <p:nvPr/>
        </p:nvSpPr>
        <p:spPr bwMode="auto">
          <a:xfrm>
            <a:off x="5441950" y="1543050"/>
            <a:ext cx="3209925" cy="1570038"/>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26" name="Text Box 10"/>
          <p:cNvSpPr txBox="1">
            <a:spLocks noChangeArrowheads="1"/>
          </p:cNvSpPr>
          <p:nvPr/>
        </p:nvSpPr>
        <p:spPr bwMode="auto">
          <a:xfrm>
            <a:off x="6397625" y="1179513"/>
            <a:ext cx="15652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ClickOS Domain</a:t>
            </a:r>
          </a:p>
        </p:txBody>
      </p:sp>
      <p:sp>
        <p:nvSpPr>
          <p:cNvPr id="60427" name="Text Box 11"/>
          <p:cNvSpPr txBox="1">
            <a:spLocks noChangeArrowheads="1"/>
          </p:cNvSpPr>
          <p:nvPr/>
        </p:nvSpPr>
        <p:spPr bwMode="auto">
          <a:xfrm>
            <a:off x="5830888" y="1646238"/>
            <a:ext cx="660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netfront</a:t>
            </a:r>
          </a:p>
        </p:txBody>
      </p:sp>
      <p:grpSp>
        <p:nvGrpSpPr>
          <p:cNvPr id="60428" name="Group 12"/>
          <p:cNvGrpSpPr>
            <a:grpSpLocks/>
          </p:cNvGrpSpPr>
          <p:nvPr/>
        </p:nvGrpSpPr>
        <p:grpSpPr bwMode="auto">
          <a:xfrm>
            <a:off x="788988" y="1862138"/>
            <a:ext cx="950912" cy="762000"/>
            <a:chOff x="497" y="1173"/>
            <a:chExt cx="599" cy="480"/>
          </a:xfrm>
        </p:grpSpPr>
        <p:sp>
          <p:nvSpPr>
            <p:cNvPr id="60429" name="Line 13"/>
            <p:cNvSpPr>
              <a:spLocks noChangeShapeType="1"/>
            </p:cNvSpPr>
            <p:nvPr/>
          </p:nvSpPr>
          <p:spPr bwMode="auto">
            <a:xfrm flipH="1">
              <a:off x="496" y="1500"/>
              <a:ext cx="167"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60430" name="Group 14"/>
            <p:cNvGrpSpPr>
              <a:grpSpLocks/>
            </p:cNvGrpSpPr>
            <p:nvPr/>
          </p:nvGrpSpPr>
          <p:grpSpPr bwMode="auto">
            <a:xfrm>
              <a:off x="605" y="1173"/>
              <a:ext cx="491" cy="480"/>
              <a:chOff x="605" y="1173"/>
              <a:chExt cx="491" cy="480"/>
            </a:xfrm>
          </p:grpSpPr>
          <p:sp>
            <p:nvSpPr>
              <p:cNvPr id="60431" name="Rectangle 15"/>
              <p:cNvSpPr>
                <a:spLocks noChangeArrowheads="1"/>
              </p:cNvSpPr>
              <p:nvPr/>
            </p:nvSpPr>
            <p:spPr bwMode="auto">
              <a:xfrm>
                <a:off x="700" y="1319"/>
                <a:ext cx="247" cy="334"/>
              </a:xfrm>
              <a:prstGeom prst="rect">
                <a:avLst/>
              </a:prstGeom>
              <a:solidFill>
                <a:srgbClr val="0070C0"/>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32" name="Text Box 16"/>
              <p:cNvSpPr txBox="1">
                <a:spLocks noChangeArrowheads="1"/>
              </p:cNvSpPr>
              <p:nvPr/>
            </p:nvSpPr>
            <p:spPr bwMode="auto">
              <a:xfrm>
                <a:off x="605" y="1173"/>
                <a:ext cx="491"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NW driver</a:t>
                </a:r>
              </a:p>
            </p:txBody>
          </p:sp>
        </p:grpSp>
        <p:sp>
          <p:nvSpPr>
            <p:cNvPr id="60433" name="Rectangle 17"/>
            <p:cNvSpPr>
              <a:spLocks noChangeArrowheads="1"/>
            </p:cNvSpPr>
            <p:nvPr/>
          </p:nvSpPr>
          <p:spPr bwMode="auto">
            <a:xfrm>
              <a:off x="659" y="1470"/>
              <a:ext cx="35"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60434" name="Line 18"/>
          <p:cNvSpPr>
            <a:spLocks noChangeShapeType="1"/>
          </p:cNvSpPr>
          <p:nvPr/>
        </p:nvSpPr>
        <p:spPr bwMode="auto">
          <a:xfrm flipH="1">
            <a:off x="1508125" y="2373313"/>
            <a:ext cx="207963" cy="1587"/>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35" name="Rectangle 19"/>
          <p:cNvSpPr>
            <a:spLocks noChangeArrowheads="1"/>
          </p:cNvSpPr>
          <p:nvPr/>
        </p:nvSpPr>
        <p:spPr bwMode="auto">
          <a:xfrm>
            <a:off x="1674813" y="2333625"/>
            <a:ext cx="88900" cy="88900"/>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36" name="Text Box 20"/>
          <p:cNvSpPr txBox="1">
            <a:spLocks noChangeArrowheads="1"/>
          </p:cNvSpPr>
          <p:nvPr/>
        </p:nvSpPr>
        <p:spPr bwMode="auto">
          <a:xfrm>
            <a:off x="7575550" y="1747838"/>
            <a:ext cx="4841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Click</a:t>
            </a:r>
          </a:p>
        </p:txBody>
      </p:sp>
      <p:sp>
        <p:nvSpPr>
          <p:cNvPr id="60437" name="Rectangle 21"/>
          <p:cNvSpPr>
            <a:spLocks noChangeArrowheads="1"/>
          </p:cNvSpPr>
          <p:nvPr/>
        </p:nvSpPr>
        <p:spPr bwMode="auto">
          <a:xfrm>
            <a:off x="6988175" y="2006600"/>
            <a:ext cx="1497013" cy="698500"/>
          </a:xfrm>
          <a:prstGeom prst="rect">
            <a:avLst/>
          </a:prstGeom>
          <a:solidFill>
            <a:srgbClr val="0099CC"/>
          </a:solidFill>
          <a:ln w="255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38" name="Line 22"/>
          <p:cNvSpPr>
            <a:spLocks noChangeShapeType="1"/>
          </p:cNvSpPr>
          <p:nvPr/>
        </p:nvSpPr>
        <p:spPr bwMode="auto">
          <a:xfrm flipH="1">
            <a:off x="7924800" y="2233613"/>
            <a:ext cx="352425" cy="1587"/>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39" name="Line 23"/>
          <p:cNvSpPr>
            <a:spLocks noChangeShapeType="1"/>
          </p:cNvSpPr>
          <p:nvPr/>
        </p:nvSpPr>
        <p:spPr bwMode="auto">
          <a:xfrm flipH="1">
            <a:off x="7920038" y="2519363"/>
            <a:ext cx="352425" cy="1587"/>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40" name="AutoShape 24"/>
          <p:cNvSpPr>
            <a:spLocks noChangeArrowheads="1"/>
          </p:cNvSpPr>
          <p:nvPr/>
        </p:nvSpPr>
        <p:spPr bwMode="auto">
          <a:xfrm rot="16200000">
            <a:off x="7384257" y="1801018"/>
            <a:ext cx="222250" cy="836613"/>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41" name="Text Box 25"/>
          <p:cNvSpPr txBox="1">
            <a:spLocks noChangeArrowheads="1"/>
          </p:cNvSpPr>
          <p:nvPr/>
        </p:nvSpPr>
        <p:spPr bwMode="auto">
          <a:xfrm>
            <a:off x="7062788" y="2092325"/>
            <a:ext cx="90805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FromDevice</a:t>
            </a:r>
          </a:p>
        </p:txBody>
      </p:sp>
      <p:sp>
        <p:nvSpPr>
          <p:cNvPr id="60442" name="AutoShape 26"/>
          <p:cNvSpPr>
            <a:spLocks noChangeArrowheads="1"/>
          </p:cNvSpPr>
          <p:nvPr/>
        </p:nvSpPr>
        <p:spPr bwMode="auto">
          <a:xfrm rot="16200000">
            <a:off x="7376319" y="2101057"/>
            <a:ext cx="222250" cy="836612"/>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43" name="Text Box 27"/>
          <p:cNvSpPr txBox="1">
            <a:spLocks noChangeArrowheads="1"/>
          </p:cNvSpPr>
          <p:nvPr/>
        </p:nvSpPr>
        <p:spPr bwMode="auto">
          <a:xfrm>
            <a:off x="7046913" y="2392363"/>
            <a:ext cx="736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ToDevice</a:t>
            </a:r>
          </a:p>
        </p:txBody>
      </p:sp>
      <p:grpSp>
        <p:nvGrpSpPr>
          <p:cNvPr id="60444" name="Group 28"/>
          <p:cNvGrpSpPr>
            <a:grpSpLocks/>
          </p:cNvGrpSpPr>
          <p:nvPr/>
        </p:nvGrpSpPr>
        <p:grpSpPr bwMode="auto">
          <a:xfrm>
            <a:off x="6656388" y="2247900"/>
            <a:ext cx="423862" cy="252413"/>
            <a:chOff x="4193" y="1416"/>
            <a:chExt cx="267" cy="159"/>
          </a:xfrm>
        </p:grpSpPr>
        <p:sp>
          <p:nvSpPr>
            <p:cNvPr id="60445" name="Line 29"/>
            <p:cNvSpPr>
              <a:spLocks noChangeShapeType="1"/>
            </p:cNvSpPr>
            <p:nvPr/>
          </p:nvSpPr>
          <p:spPr bwMode="auto">
            <a:xfrm flipH="1">
              <a:off x="4192" y="1416"/>
              <a:ext cx="269"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46" name="Line 30"/>
            <p:cNvSpPr>
              <a:spLocks noChangeShapeType="1"/>
            </p:cNvSpPr>
            <p:nvPr/>
          </p:nvSpPr>
          <p:spPr bwMode="auto">
            <a:xfrm flipH="1">
              <a:off x="4214" y="1576"/>
              <a:ext cx="224"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60447" name="Group 31"/>
          <p:cNvGrpSpPr>
            <a:grpSpLocks/>
          </p:cNvGrpSpPr>
          <p:nvPr/>
        </p:nvGrpSpPr>
        <p:grpSpPr bwMode="auto">
          <a:xfrm>
            <a:off x="3657600" y="1646238"/>
            <a:ext cx="658813" cy="1041400"/>
            <a:chOff x="2304" y="1037"/>
            <a:chExt cx="415" cy="656"/>
          </a:xfrm>
        </p:grpSpPr>
        <p:sp>
          <p:nvSpPr>
            <p:cNvPr id="60448" name="AutoShape 32"/>
            <p:cNvSpPr>
              <a:spLocks noChangeArrowheads="1"/>
            </p:cNvSpPr>
            <p:nvPr/>
          </p:nvSpPr>
          <p:spPr bwMode="auto">
            <a:xfrm rot="5400000">
              <a:off x="2277" y="1393"/>
              <a:ext cx="484" cy="117"/>
            </a:xfrm>
            <a:prstGeom prst="roundRect">
              <a:avLst>
                <a:gd name="adj" fmla="val 16667"/>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49" name="Text Box 33"/>
            <p:cNvSpPr txBox="1">
              <a:spLocks noChangeArrowheads="1"/>
            </p:cNvSpPr>
            <p:nvPr/>
          </p:nvSpPr>
          <p:spPr bwMode="auto">
            <a:xfrm>
              <a:off x="2304" y="1037"/>
              <a:ext cx="41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sp>
        <p:nvSpPr>
          <p:cNvPr id="60450" name="AutoShape 34"/>
          <p:cNvSpPr>
            <a:spLocks noChangeArrowheads="1"/>
          </p:cNvSpPr>
          <p:nvPr/>
        </p:nvSpPr>
        <p:spPr bwMode="auto">
          <a:xfrm rot="5400000">
            <a:off x="5672138" y="1827213"/>
            <a:ext cx="952500" cy="958850"/>
          </a:xfrm>
          <a:prstGeom prst="roundRect">
            <a:avLst>
              <a:gd name="adj" fmla="val 16667"/>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60451" name="Group 35"/>
          <p:cNvGrpSpPr>
            <a:grpSpLocks/>
          </p:cNvGrpSpPr>
          <p:nvPr/>
        </p:nvGrpSpPr>
        <p:grpSpPr bwMode="auto">
          <a:xfrm>
            <a:off x="2720975" y="2490788"/>
            <a:ext cx="2989263" cy="468312"/>
            <a:chOff x="1714" y="1569"/>
            <a:chExt cx="1883" cy="295"/>
          </a:xfrm>
        </p:grpSpPr>
        <p:sp>
          <p:nvSpPr>
            <p:cNvPr id="60452" name="Line 36"/>
            <p:cNvSpPr>
              <a:spLocks noChangeShapeType="1"/>
            </p:cNvSpPr>
            <p:nvPr/>
          </p:nvSpPr>
          <p:spPr bwMode="auto">
            <a:xfrm flipH="1">
              <a:off x="1713" y="1569"/>
              <a:ext cx="1885" cy="0"/>
            </a:xfrm>
            <a:prstGeom prst="line">
              <a:avLst/>
            </a:prstGeom>
            <a:noFill/>
            <a:ln w="127080" cap="flat">
              <a:solidFill>
                <a:srgbClr val="FF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453" name="Text Box 37"/>
            <p:cNvSpPr txBox="1">
              <a:spLocks noChangeArrowheads="1"/>
            </p:cNvSpPr>
            <p:nvPr/>
          </p:nvSpPr>
          <p:spPr bwMode="auto">
            <a:xfrm>
              <a:off x="2780" y="1610"/>
              <a:ext cx="575"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FF0000"/>
                  </a:solidFill>
                </a:rPr>
                <a:t>Netmap API</a:t>
              </a:r>
            </a:p>
            <a:p>
              <a:pPr algn="ctr" defTabSz="457200" fontAlgn="base">
                <a:spcBef>
                  <a:spcPct val="0"/>
                </a:spcBef>
                <a:spcAft>
                  <a:spcPct val="0"/>
                </a:spcAft>
                <a:buSzPct val="100000"/>
              </a:pPr>
              <a:r>
                <a:rPr lang="en-US" sz="1000" b="0" smtClean="0">
                  <a:solidFill>
                    <a:srgbClr val="FF0000"/>
                  </a:solidFill>
                </a:rPr>
                <a:t>(data)</a:t>
              </a:r>
            </a:p>
          </p:txBody>
        </p:sp>
      </p:grpSp>
      <p:sp>
        <p:nvSpPr>
          <p:cNvPr id="60454" name="Text Box 38"/>
          <p:cNvSpPr txBox="1">
            <a:spLocks noChangeArrowheads="1"/>
          </p:cNvSpPr>
          <p:nvPr/>
        </p:nvSpPr>
        <p:spPr bwMode="auto">
          <a:xfrm>
            <a:off x="401638" y="3006725"/>
            <a:ext cx="5838825"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33425" indent="-2762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1400" b="0" smtClean="0">
              <a:solidFill>
                <a:srgbClr val="000000"/>
              </a:solidFill>
            </a:endParaRPr>
          </a:p>
          <a:p>
            <a:pPr defTabSz="457200" fontAlgn="base">
              <a:spcBef>
                <a:spcPts val="550"/>
              </a:spcBef>
              <a:spcAft>
                <a:spcPct val="0"/>
              </a:spcAft>
              <a:buClr>
                <a:srgbClr val="00B4A0"/>
              </a:buClr>
              <a:buSzPct val="100000"/>
              <a:buFont typeface="Arial" charset="0"/>
              <a:buNone/>
            </a:pPr>
            <a:endParaRPr lang="en-US" sz="1800" smtClean="0">
              <a:solidFill>
                <a:srgbClr val="000000"/>
              </a:solidFill>
              <a:latin typeface="Helvetica Neue" charset="0"/>
            </a:endParaRPr>
          </a:p>
          <a:p>
            <a:pPr defTabSz="457200" fontAlgn="base">
              <a:spcBef>
                <a:spcPts val="550"/>
              </a:spcBef>
              <a:spcAft>
                <a:spcPct val="0"/>
              </a:spcAft>
              <a:buSzPct val="100000"/>
            </a:pPr>
            <a:endParaRPr lang="en-US" sz="160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1600" smtClean="0">
                <a:solidFill>
                  <a:srgbClr val="000000"/>
                </a:solidFill>
                <a:latin typeface="Helvetica Neue" charset="0"/>
              </a:rPr>
              <a:t> </a:t>
            </a:r>
            <a:r>
              <a:rPr lang="en-US" sz="1800" smtClean="0">
                <a:solidFill>
                  <a:srgbClr val="000000"/>
                </a:solidFill>
                <a:latin typeface="Helvetica Neue" charset="0"/>
              </a:rPr>
              <a:t>Minimal memory requirements</a:t>
            </a:r>
          </a:p>
          <a:p>
            <a:pPr lvl="1" defTabSz="457200" fontAlgn="base">
              <a:spcBef>
                <a:spcPts val="550"/>
              </a:spcBef>
              <a:spcAft>
                <a:spcPct val="0"/>
              </a:spcAft>
              <a:buClr>
                <a:srgbClr val="000000"/>
              </a:buClr>
              <a:buSzPct val="100000"/>
              <a:buFont typeface="Times New Roman" charset="0"/>
              <a:buChar char="–"/>
            </a:pPr>
            <a:r>
              <a:rPr lang="en-US" sz="1600" b="0" smtClean="0">
                <a:solidFill>
                  <a:srgbClr val="000000"/>
                </a:solidFill>
                <a:latin typeface="Helvetica Neue" charset="0"/>
              </a:rPr>
              <a:t>For max. throughput a guest only needs 4 MB of memory</a:t>
            </a:r>
          </a:p>
          <a:p>
            <a:pPr marL="741363" indent="-276225" defTabSz="457200" fontAlgn="base">
              <a:spcBef>
                <a:spcPts val="550"/>
              </a:spcBef>
              <a:spcAft>
                <a:spcPct val="0"/>
              </a:spcAft>
              <a:buSzPct val="100000"/>
            </a:pPr>
            <a:endParaRPr lang="en-US" sz="1600" b="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1600" b="0" smtClean="0">
                <a:solidFill>
                  <a:srgbClr val="000000"/>
                </a:solidFill>
                <a:latin typeface="Helvetica Neue" charset="0"/>
              </a:rPr>
              <a:t> </a:t>
            </a:r>
            <a:r>
              <a:rPr lang="en-US" sz="1800" smtClean="0">
                <a:solidFill>
                  <a:srgbClr val="000000"/>
                </a:solidFill>
                <a:latin typeface="Helvetica Neue" charset="0"/>
              </a:rPr>
              <a:t>Breaks other (non-MiniOS) guests</a:t>
            </a:r>
          </a:p>
          <a:p>
            <a:pPr lvl="1" defTabSz="457200" fontAlgn="base">
              <a:spcBef>
                <a:spcPts val="550"/>
              </a:spcBef>
              <a:spcAft>
                <a:spcPct val="0"/>
              </a:spcAft>
              <a:buClr>
                <a:srgbClr val="000000"/>
              </a:buClr>
              <a:buSzPct val="100000"/>
              <a:buFont typeface="Times New Roman" charset="0"/>
              <a:buChar char="–"/>
            </a:pPr>
            <a:r>
              <a:rPr lang="en-US" sz="1600" smtClean="0">
                <a:solidFill>
                  <a:srgbClr val="000000"/>
                </a:solidFill>
                <a:latin typeface="Helvetica Neue" charset="0"/>
              </a:rPr>
              <a:t>But we have implemented Linux netfront driver</a:t>
            </a:r>
          </a:p>
          <a:p>
            <a:pPr marL="693738" lvl="1" indent="-263525" defTabSz="457200" fontAlgn="base">
              <a:spcBef>
                <a:spcPts val="550"/>
              </a:spcBef>
              <a:spcAft>
                <a:spcPct val="0"/>
              </a:spcAft>
              <a:buSzPct val="100000"/>
            </a:pPr>
            <a:endParaRPr lang="en-US" sz="1600" b="0" smtClean="0">
              <a:solidFill>
                <a:srgbClr val="000000"/>
              </a:solidFill>
              <a:latin typeface="Helvetica Neue" charset="0"/>
            </a:endParaRPr>
          </a:p>
        </p:txBody>
      </p:sp>
      <p:graphicFrame>
        <p:nvGraphicFramePr>
          <p:cNvPr id="60455" name="Group 39"/>
          <p:cNvGraphicFramePr>
            <a:graphicFrameLocks noGrp="1"/>
          </p:cNvGraphicFramePr>
          <p:nvPr/>
        </p:nvGraphicFramePr>
        <p:xfrm>
          <a:off x="6289675" y="3254375"/>
          <a:ext cx="2301875" cy="3165475"/>
        </p:xfrm>
        <a:graphic>
          <a:graphicData uri="http://schemas.openxmlformats.org/drawingml/2006/table">
            <a:tbl>
              <a:tblPr/>
              <a:tblGrid>
                <a:gridCol w="755650"/>
                <a:gridCol w="739775"/>
                <a:gridCol w="806450"/>
              </a:tblGrid>
              <a:tr h="650875">
                <a:tc>
                  <a:txBody>
                    <a:bodyPr/>
                    <a:lstStyle/>
                    <a:p>
                      <a:pPr marL="0" marR="0" lvl="0" indent="0" algn="ctr" defTabSz="457200" rtl="0" eaLnBrk="1" fontAlgn="base" latinLnBrk="0" hangingPunct="1">
                        <a:lnSpc>
                          <a:spcPct val="9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FFFFFF"/>
                          </a:solidFill>
                          <a:effectLst/>
                          <a:latin typeface="Helvetica Neue" charset="0"/>
                          <a:ea typeface="ＭＳ Ｐゴシック" charset="0"/>
                          <a:cs typeface="Arial Unicode MS" charset="0"/>
                        </a:rPr>
                        <a:t>slots</a:t>
                      </a:r>
                    </a:p>
                  </a:txBody>
                  <a:tcPr marL="90000" marR="90000" marT="7408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FFFFFF"/>
                          </a:solidFill>
                          <a:effectLst/>
                          <a:latin typeface="Arial" charset="0"/>
                          <a:ea typeface="ＭＳ Ｐゴシック" charset="0"/>
                          <a:cs typeface="Arial Unicode MS" charset="0"/>
                        </a:rPr>
                        <a:t>KB</a:t>
                      </a:r>
                    </a:p>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FFFFFF"/>
                          </a:solidFill>
                          <a:effectLst/>
                          <a:latin typeface="Arial" charset="0"/>
                          <a:ea typeface="ＭＳ Ｐゴシック" charset="0"/>
                          <a:cs typeface="Arial Unicode MS" charset="0"/>
                        </a:rPr>
                        <a:t>(per ring)</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FFFFFF"/>
                          </a:solidFill>
                          <a:effectLst/>
                          <a:latin typeface="Arial" charset="0"/>
                          <a:ea typeface="ＭＳ Ｐゴシック" charset="0"/>
                          <a:cs typeface="Arial Unicode MS" charset="0"/>
                        </a:rPr>
                        <a:t># grants</a:t>
                      </a:r>
                    </a:p>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FFFFFF"/>
                          </a:solidFill>
                          <a:effectLst/>
                          <a:latin typeface="Arial" charset="0"/>
                          <a:ea typeface="ＭＳ Ｐゴシック" charset="0"/>
                          <a:cs typeface="Arial Unicode MS" charset="0"/>
                        </a:rPr>
                        <a:t>(per ring)</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r>
              <a:tr h="41910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64</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135</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33</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41910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128</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266</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65</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r h="41910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256</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528</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130</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41910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512</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1056</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259</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r h="41910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1024</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2117</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516</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419100">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2048</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4231</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Arial Unicode MS" charset="0"/>
                        </a:rPr>
                        <a:t>1033</a:t>
                      </a:r>
                    </a:p>
                  </a:txBody>
                  <a:tcPr marL="90000" marR="90000" marT="105768"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
        <p:nvSpPr>
          <p:cNvPr id="60529" name="Oval 113"/>
          <p:cNvSpPr>
            <a:spLocks noChangeArrowheads="1"/>
          </p:cNvSpPr>
          <p:nvPr/>
        </p:nvSpPr>
        <p:spPr bwMode="auto">
          <a:xfrm>
            <a:off x="7132638" y="5486400"/>
            <a:ext cx="549275" cy="457200"/>
          </a:xfrm>
          <a:prstGeom prst="ellipse">
            <a:avLst/>
          </a:prstGeom>
          <a:noFill/>
          <a:ln w="38160" cap="flat">
            <a:solidFill>
              <a:srgbClr val="E62D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60530" name="Group 114"/>
          <p:cNvGrpSpPr>
            <a:grpSpLocks/>
          </p:cNvGrpSpPr>
          <p:nvPr/>
        </p:nvGrpSpPr>
        <p:grpSpPr bwMode="auto">
          <a:xfrm>
            <a:off x="2905125" y="1646238"/>
            <a:ext cx="1208088" cy="1150937"/>
            <a:chOff x="1830" y="1037"/>
            <a:chExt cx="761" cy="725"/>
          </a:xfrm>
        </p:grpSpPr>
        <p:sp>
          <p:nvSpPr>
            <p:cNvPr id="60531" name="AutoShape 115"/>
            <p:cNvSpPr>
              <a:spLocks noChangeArrowheads="1"/>
            </p:cNvSpPr>
            <p:nvPr/>
          </p:nvSpPr>
          <p:spPr bwMode="auto">
            <a:xfrm rot="5400000">
              <a:off x="1929" y="1100"/>
              <a:ext cx="564" cy="761"/>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532" name="Text Box 116"/>
            <p:cNvSpPr txBox="1">
              <a:spLocks noChangeArrowheads="1"/>
            </p:cNvSpPr>
            <p:nvPr/>
          </p:nvSpPr>
          <p:spPr bwMode="auto">
            <a:xfrm>
              <a:off x="1962" y="1037"/>
              <a:ext cx="451" cy="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grpSp>
        <p:nvGrpSpPr>
          <p:cNvPr id="60533" name="Group 117"/>
          <p:cNvGrpSpPr>
            <a:grpSpLocks/>
          </p:cNvGrpSpPr>
          <p:nvPr/>
        </p:nvGrpSpPr>
        <p:grpSpPr bwMode="auto">
          <a:xfrm>
            <a:off x="2651125" y="2266950"/>
            <a:ext cx="949325" cy="292100"/>
            <a:chOff x="1670" y="1428"/>
            <a:chExt cx="598" cy="184"/>
          </a:xfrm>
        </p:grpSpPr>
        <p:sp>
          <p:nvSpPr>
            <p:cNvPr id="60534" name="Rectangle 118"/>
            <p:cNvSpPr>
              <a:spLocks noChangeArrowheads="1"/>
            </p:cNvSpPr>
            <p:nvPr/>
          </p:nvSpPr>
          <p:spPr bwMode="auto">
            <a:xfrm>
              <a:off x="1885" y="1428"/>
              <a:ext cx="383" cy="184"/>
            </a:xfrm>
            <a:prstGeom prst="rect">
              <a:avLst/>
            </a:prstGeom>
            <a:solidFill>
              <a:srgbClr val="BBE0E3"/>
            </a:solidFill>
            <a:ln w="25560" cap="flat">
              <a:solidFill>
                <a:srgbClr val="89A4A7"/>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000000"/>
                  </a:solidFill>
                  <a:latin typeface="Arial" charset="0"/>
                  <a:ea typeface="ＭＳ Ｐゴシック" charset="0"/>
                  <a:cs typeface="ＭＳ Ｐゴシック" charset="0"/>
                </a:rPr>
                <a:t>port</a:t>
              </a:r>
            </a:p>
          </p:txBody>
        </p:sp>
        <p:sp>
          <p:nvSpPr>
            <p:cNvPr id="60535" name="Line 119"/>
            <p:cNvSpPr>
              <a:spLocks noChangeShapeType="1"/>
            </p:cNvSpPr>
            <p:nvPr/>
          </p:nvSpPr>
          <p:spPr bwMode="auto">
            <a:xfrm flipH="1">
              <a:off x="1693" y="1526"/>
              <a:ext cx="187"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536" name="Rectangle 120"/>
            <p:cNvSpPr>
              <a:spLocks noChangeArrowheads="1"/>
            </p:cNvSpPr>
            <p:nvPr/>
          </p:nvSpPr>
          <p:spPr bwMode="auto">
            <a:xfrm>
              <a:off x="1670" y="1497"/>
              <a:ext cx="39" cy="35"/>
            </a:xfrm>
            <a:prstGeom prst="rect">
              <a:avLst/>
            </a:prstGeom>
            <a:solidFill>
              <a:srgbClr val="00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60537" name="Group 121"/>
          <p:cNvGrpSpPr>
            <a:grpSpLocks/>
          </p:cNvGrpSpPr>
          <p:nvPr/>
        </p:nvGrpSpPr>
        <p:grpSpPr bwMode="auto">
          <a:xfrm>
            <a:off x="4114800" y="1736725"/>
            <a:ext cx="1462088" cy="482600"/>
            <a:chOff x="2592" y="1094"/>
            <a:chExt cx="921" cy="304"/>
          </a:xfrm>
        </p:grpSpPr>
        <p:sp>
          <p:nvSpPr>
            <p:cNvPr id="60538" name="Line 122"/>
            <p:cNvSpPr>
              <a:spLocks noChangeShapeType="1"/>
            </p:cNvSpPr>
            <p:nvPr/>
          </p:nvSpPr>
          <p:spPr bwMode="auto">
            <a:xfrm flipH="1">
              <a:off x="2591" y="1257"/>
              <a:ext cx="923"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539" name="Line 123"/>
            <p:cNvSpPr>
              <a:spLocks noChangeShapeType="1"/>
            </p:cNvSpPr>
            <p:nvPr/>
          </p:nvSpPr>
          <p:spPr bwMode="auto">
            <a:xfrm flipH="1">
              <a:off x="2591" y="1383"/>
              <a:ext cx="923"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540" name="Text Box 124"/>
            <p:cNvSpPr txBox="1">
              <a:spLocks noChangeArrowheads="1"/>
            </p:cNvSpPr>
            <p:nvPr/>
          </p:nvSpPr>
          <p:spPr bwMode="auto">
            <a:xfrm>
              <a:off x="2755" y="1094"/>
              <a:ext cx="642"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Xen bus/store</a:t>
              </a:r>
            </a:p>
          </p:txBody>
        </p:sp>
        <p:sp>
          <p:nvSpPr>
            <p:cNvPr id="60541" name="Text Box 125"/>
            <p:cNvSpPr txBox="1">
              <a:spLocks noChangeArrowheads="1"/>
            </p:cNvSpPr>
            <p:nvPr/>
          </p:nvSpPr>
          <p:spPr bwMode="auto">
            <a:xfrm>
              <a:off x="2773" y="1239"/>
              <a:ext cx="655"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Event channel</a:t>
              </a:r>
            </a:p>
          </p:txBody>
        </p:sp>
      </p:grpSp>
      <p:grpSp>
        <p:nvGrpSpPr>
          <p:cNvPr id="60542" name="Group 126"/>
          <p:cNvGrpSpPr>
            <a:grpSpLocks/>
          </p:cNvGrpSpPr>
          <p:nvPr/>
        </p:nvGrpSpPr>
        <p:grpSpPr bwMode="auto">
          <a:xfrm>
            <a:off x="4133850" y="2493963"/>
            <a:ext cx="1533525" cy="439737"/>
            <a:chOff x="2604" y="1571"/>
            <a:chExt cx="966" cy="277"/>
          </a:xfrm>
        </p:grpSpPr>
        <p:sp>
          <p:nvSpPr>
            <p:cNvPr id="60543" name="Line 127"/>
            <p:cNvSpPr>
              <a:spLocks noChangeShapeType="1"/>
            </p:cNvSpPr>
            <p:nvPr/>
          </p:nvSpPr>
          <p:spPr bwMode="auto">
            <a:xfrm flipH="1">
              <a:off x="2603" y="1571"/>
              <a:ext cx="968" cy="0"/>
            </a:xfrm>
            <a:prstGeom prst="line">
              <a:avLst/>
            </a:prstGeom>
            <a:noFill/>
            <a:ln w="12708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0544" name="Text Box 128"/>
            <p:cNvSpPr txBox="1">
              <a:spLocks noChangeArrowheads="1"/>
            </p:cNvSpPr>
            <p:nvPr/>
          </p:nvSpPr>
          <p:spPr bwMode="auto">
            <a:xfrm>
              <a:off x="2763" y="1594"/>
              <a:ext cx="64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000000"/>
                  </a:solidFill>
                </a:rPr>
                <a:t>Xen ring API</a:t>
              </a:r>
            </a:p>
            <a:p>
              <a:pPr algn="ctr" defTabSz="457200" fontAlgn="base">
                <a:spcBef>
                  <a:spcPct val="0"/>
                </a:spcBef>
                <a:spcAft>
                  <a:spcPct val="0"/>
                </a:spcAft>
                <a:buSzPct val="100000"/>
              </a:pPr>
              <a:r>
                <a:rPr lang="en-US" sz="1000" b="0" smtClean="0">
                  <a:solidFill>
                    <a:srgbClr val="000000"/>
                  </a:solidFill>
                </a:rPr>
                <a:t>(data)</a:t>
              </a:r>
            </a:p>
          </p:txBody>
        </p:sp>
      </p:grpSp>
      <p:sp>
        <p:nvSpPr>
          <p:cNvPr id="60545" name="AutoShape 129"/>
          <p:cNvSpPr>
            <a:spLocks noChangeArrowheads="1"/>
          </p:cNvSpPr>
          <p:nvPr/>
        </p:nvSpPr>
        <p:spPr bwMode="auto">
          <a:xfrm rot="5400000">
            <a:off x="5673726" y="1827212"/>
            <a:ext cx="950912" cy="957263"/>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61"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62"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07367794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fill="hold" nodeType="clickEffect">
                                  <p:stCondLst>
                                    <p:cond delay="0"/>
                                  </p:stCondLst>
                                  <p:childTnLst>
                                    <p:set>
                                      <p:cBhvr additive="repl">
                                        <p:cTn id="6" dur="1" fill="hold">
                                          <p:stCondLst>
                                            <p:cond delay="0"/>
                                          </p:stCondLst>
                                        </p:cTn>
                                        <p:tgtEl>
                                          <p:spTgt spid="60530"/>
                                        </p:tgtEl>
                                        <p:attrNameLst>
                                          <p:attrName>style.visibility</p:attrName>
                                        </p:attrNameLst>
                                      </p:cBhvr>
                                      <p:to>
                                        <p:strVal val="hidden"/>
                                      </p:to>
                                    </p:set>
                                  </p:childTnLst>
                                </p:cTn>
                              </p:par>
                              <p:par>
                                <p:cTn id="7" presetID="1" presetClass="exit" fill="hold" nodeType="withEffect">
                                  <p:stCondLst>
                                    <p:cond delay="0"/>
                                  </p:stCondLst>
                                  <p:childTnLst>
                                    <p:set>
                                      <p:cBhvr additive="repl">
                                        <p:cTn id="8" dur="1" fill="hold">
                                          <p:stCondLst>
                                            <p:cond delay="0"/>
                                          </p:stCondLst>
                                        </p:cTn>
                                        <p:tgtEl>
                                          <p:spTgt spid="6053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604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fill="hold" nodeType="clickEffect">
                                  <p:stCondLst>
                                    <p:cond delay="0"/>
                                  </p:stCondLst>
                                  <p:childTnLst>
                                    <p:set>
                                      <p:cBhvr additive="repl">
                                        <p:cTn id="16" dur="1" fill="hold">
                                          <p:stCondLst>
                                            <p:cond delay="0"/>
                                          </p:stCondLst>
                                        </p:cTn>
                                        <p:tgtEl>
                                          <p:spTgt spid="60542"/>
                                        </p:tgtEl>
                                        <p:attrNameLst>
                                          <p:attrName>style.visibility</p:attrName>
                                        </p:attrNameLst>
                                      </p:cBhvr>
                                      <p:to>
                                        <p:strVal val="hidden"/>
                                      </p:to>
                                    </p:set>
                                  </p:childTnLst>
                                </p:cTn>
                              </p:par>
                              <p:par>
                                <p:cTn id="17" presetID="1" presetClass="entr" fill="hold" nodeType="withEffect">
                                  <p:stCondLst>
                                    <p:cond delay="0"/>
                                  </p:stCondLst>
                                  <p:childTnLst>
                                    <p:set>
                                      <p:cBhvr additive="repl">
                                        <p:cTn id="18" dur="1" fill="hold">
                                          <p:stCondLst>
                                            <p:cond delay="0"/>
                                          </p:stCondLst>
                                        </p:cTn>
                                        <p:tgtEl>
                                          <p:spTgt spid="604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grpId="0" nodeType="clickEffect">
                                  <p:stCondLst>
                                    <p:cond delay="0"/>
                                  </p:stCondLst>
                                  <p:childTnLst>
                                    <p:set>
                                      <p:cBhvr additive="repl">
                                        <p:cTn id="22" dur="1" fill="hold">
                                          <p:stCondLst>
                                            <p:cond delay="0"/>
                                          </p:stCondLst>
                                        </p:cTn>
                                        <p:tgtEl>
                                          <p:spTgt spid="60545"/>
                                        </p:tgtEl>
                                        <p:attrNameLst>
                                          <p:attrName>style.visibility</p:attrName>
                                        </p:attrNameLst>
                                      </p:cBhvr>
                                      <p:to>
                                        <p:strVal val="hidden"/>
                                      </p:to>
                                    </p:set>
                                  </p:childTnLst>
                                </p:cTn>
                              </p:par>
                              <p:par>
                                <p:cTn id="23" presetID="1" presetClass="entr" fill="hold" grpId="0" nodeType="withEffect">
                                  <p:stCondLst>
                                    <p:cond delay="0"/>
                                  </p:stCondLst>
                                  <p:childTnLst>
                                    <p:set>
                                      <p:cBhvr additive="repl">
                                        <p:cTn id="24" dur="1" fill="hold">
                                          <p:stCondLst>
                                            <p:cond delay="0"/>
                                          </p:stCondLst>
                                        </p:cTn>
                                        <p:tgtEl>
                                          <p:spTgt spid="6045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60454">
                                            <p:txEl>
                                              <p:pRg st="3" end="3"/>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60454">
                                            <p:txEl>
                                              <p:pRg st="4" end="4"/>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604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60455"/>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605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60454">
                                            <p:txEl>
                                              <p:pRg st="6" end="6"/>
                                            </p:txEl>
                                          </p:spTgt>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604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animBg="1"/>
      <p:bldP spid="60529" grpId="0" animBg="1"/>
      <p:bldP spid="6054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ClickOS Prototype Overview</a:t>
            </a:r>
          </a:p>
        </p:txBody>
      </p:sp>
      <p:sp>
        <p:nvSpPr>
          <p:cNvPr id="61442" name="Text Box 2"/>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4800" indent="-303213">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1pPr>
            <a:lvl2pPr marL="741363" indent="-282575">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2pPr>
            <a:lvl3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3pPr>
            <a:lvl4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4pPr>
            <a:lvl5pPr>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4800" algn="l"/>
                <a:tab pos="762000" algn="l"/>
                <a:tab pos="1219200" algn="l"/>
                <a:tab pos="1676400" algn="l"/>
                <a:tab pos="2133600" algn="l"/>
                <a:tab pos="2590800" algn="l"/>
                <a:tab pos="3048000" algn="l"/>
                <a:tab pos="3505200" algn="l"/>
                <a:tab pos="3962400" algn="l"/>
                <a:tab pos="4419600" algn="l"/>
                <a:tab pos="4876800" algn="l"/>
                <a:tab pos="5334000" algn="l"/>
                <a:tab pos="5791200" algn="l"/>
                <a:tab pos="6248400" algn="l"/>
                <a:tab pos="6705600" algn="l"/>
                <a:tab pos="7162800" algn="l"/>
                <a:tab pos="7620000" algn="l"/>
                <a:tab pos="8077200" algn="l"/>
                <a:tab pos="8534400" algn="l"/>
                <a:tab pos="8991600" algn="l"/>
                <a:tab pos="9448800"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2200" b="0" smtClean="0">
              <a:solidFill>
                <a:srgbClr val="000000"/>
              </a:solidFill>
              <a:latin typeface="Andale Mono" charset="0"/>
            </a:endParaRPr>
          </a:p>
          <a:p>
            <a:pPr marL="303213" indent="-301625"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Click changes are minimal ~600 LoC</a:t>
            </a:r>
          </a:p>
          <a:p>
            <a:pPr lvl="1" defTabSz="457200" fontAlgn="base">
              <a:spcBef>
                <a:spcPts val="550"/>
              </a:spcBef>
              <a:spcAft>
                <a:spcPct val="0"/>
              </a:spcAft>
              <a:buSzPct val="100000"/>
            </a:pPr>
            <a:endParaRPr lang="en-US" sz="2200" smtClean="0">
              <a:solidFill>
                <a:srgbClr val="000000"/>
              </a:solidFill>
              <a:latin typeface="Helvetica Neue" charset="0"/>
            </a:endParaRPr>
          </a:p>
          <a:p>
            <a:pPr marL="303213" indent="-301625"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New toolstack for fast boot times</a:t>
            </a:r>
          </a:p>
          <a:p>
            <a:pPr marL="303213" indent="-301625" defTabSz="457200" fontAlgn="base">
              <a:spcBef>
                <a:spcPts val="550"/>
              </a:spcBef>
              <a:spcAft>
                <a:spcPct val="0"/>
              </a:spcAft>
              <a:buClr>
                <a:srgbClr val="00B4A0"/>
              </a:buClr>
              <a:buSzPct val="100000"/>
              <a:buFont typeface="Arial" charset="0"/>
              <a:buNone/>
            </a:pPr>
            <a:endParaRPr lang="en-US" sz="2200" smtClean="0">
              <a:solidFill>
                <a:srgbClr val="000000"/>
              </a:solidFill>
              <a:latin typeface="Helvetica Neue" charset="0"/>
            </a:endParaRPr>
          </a:p>
          <a:p>
            <a:pPr marL="303213" indent="-301625"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Cross compile toolchain for MiniOS-based apps</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1625"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Courier New" charset="0"/>
              </a:rPr>
              <a:t>netback</a:t>
            </a:r>
            <a:r>
              <a:rPr lang="en-US" sz="2200" smtClean="0">
                <a:solidFill>
                  <a:srgbClr val="000000"/>
                </a:solidFill>
                <a:latin typeface="Helvetica Neue" charset="0"/>
              </a:rPr>
              <a:t> changes comprise ~500 LoC</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1625"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Courier New" charset="0"/>
              </a:rPr>
              <a:t>netfront</a:t>
            </a:r>
            <a:r>
              <a:rPr lang="en-US" sz="2200" smtClean="0">
                <a:solidFill>
                  <a:srgbClr val="000000"/>
                </a:solidFill>
                <a:latin typeface="Helvetica Neue" charset="0"/>
              </a:rPr>
              <a:t> (Linux/MiniOS) around ~600 LoC</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1625"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VALE switch extended to:</a:t>
            </a:r>
          </a:p>
          <a:p>
            <a:pPr marL="1046163" lvl="1" indent="-587375" defTabSz="457200" fontAlgn="base">
              <a:spcBef>
                <a:spcPts val="550"/>
              </a:spcBef>
              <a:spcAft>
                <a:spcPct val="0"/>
              </a:spcAft>
              <a:buClr>
                <a:srgbClr val="000000"/>
              </a:buClr>
              <a:buSzPct val="100000"/>
              <a:buFont typeface="Times New Roman" charset="0"/>
              <a:buChar char="–"/>
            </a:pPr>
            <a:r>
              <a:rPr lang="en-US" sz="2200" smtClean="0">
                <a:solidFill>
                  <a:srgbClr val="000000"/>
                </a:solidFill>
                <a:latin typeface="Helvetica Neue" charset="0"/>
              </a:rPr>
              <a:t>Connect NIC ports and modular switching</a:t>
            </a:r>
          </a:p>
        </p:txBody>
      </p:sp>
      <p:sp>
        <p:nvSpPr>
          <p:cNvPr id="8"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9"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08116424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Experiments</a:t>
            </a:r>
          </a:p>
        </p:txBody>
      </p:sp>
      <p:sp>
        <p:nvSpPr>
          <p:cNvPr id="64514" name="Text Box 2"/>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741363" indent="-282575">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1pPr>
            <a:lvl2pPr>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2pPr>
            <a:lvl3pPr>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3pPr>
            <a:lvl4pPr>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4pPr>
            <a:lvl5pPr>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 pos="98853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0000"/>
              </a:buClr>
              <a:buSzPct val="100000"/>
              <a:buFont typeface="Times New Roman" charset="0"/>
              <a:buNone/>
            </a:pPr>
            <a:endParaRPr lang="en-US" sz="2000" smtClean="0">
              <a:solidFill>
                <a:srgbClr val="CCCCCC"/>
              </a:solidFill>
              <a:latin typeface="Helvetica Neue" charset="0"/>
            </a:endParaRP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CCCCCC"/>
                </a:solidFill>
                <a:latin typeface="Helvetica Neue" charset="0"/>
              </a:rPr>
              <a:t>ClickOS Instantiation</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CCCCCC"/>
                </a:solidFill>
                <a:latin typeface="Helvetica Neue" charset="0"/>
              </a:rPr>
              <a:t>State reading/insertion performance</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CCCCCC"/>
                </a:solidFill>
                <a:latin typeface="Helvetica Neue" charset="0"/>
              </a:rPr>
              <a:t>Delay compared with other systems</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CCCCCC"/>
                </a:solidFill>
                <a:latin typeface="Helvetica Neue" charset="0"/>
              </a:rPr>
              <a:t>Memory footprint</a:t>
            </a:r>
          </a:p>
          <a:p>
            <a:pPr marL="303213" indent="155575" defTabSz="457200" fontAlgn="base">
              <a:spcBef>
                <a:spcPts val="550"/>
              </a:spcBef>
              <a:spcAft>
                <a:spcPct val="0"/>
              </a:spcAft>
              <a:buClr>
                <a:srgbClr val="00B4A0"/>
              </a:buClr>
              <a:buSzPct val="100000"/>
              <a:buFont typeface="Arial" charset="0"/>
              <a:buNone/>
            </a:pPr>
            <a:endParaRPr lang="en-US" sz="2000" smtClean="0">
              <a:solidFill>
                <a:srgbClr val="CCCCCC"/>
              </a:solidFill>
              <a:latin typeface="Helvetica Neue" charset="0"/>
            </a:endParaRP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CCCCCC"/>
                </a:solidFill>
                <a:latin typeface="Helvetica Neue" charset="0"/>
              </a:rPr>
              <a:t>Switch performance for 1+ NICs</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000000"/>
                </a:solidFill>
                <a:latin typeface="Helvetica Neue" charset="0"/>
              </a:rPr>
              <a:t>ClickOS/MiniOS performance</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DDDDDD"/>
                </a:solidFill>
                <a:latin typeface="Helvetica Neue" charset="0"/>
              </a:rPr>
              <a:t>Chaining experiments</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CCCCCC"/>
                </a:solidFill>
                <a:latin typeface="Helvetica Neue" charset="0"/>
              </a:rPr>
              <a:t>Scalability over multiple guests</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DDDDDD"/>
                </a:solidFill>
                <a:latin typeface="Helvetica Neue" charset="0"/>
              </a:rPr>
              <a:t>Scalability over multiple NICs</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000000"/>
                </a:solidFill>
                <a:latin typeface="Helvetica Neue" charset="0"/>
              </a:rPr>
              <a:t>Implementation and evaluation of middleboxes</a:t>
            </a:r>
          </a:p>
          <a:p>
            <a:pPr marL="303213" indent="155575" defTabSz="457200" fontAlgn="base">
              <a:spcBef>
                <a:spcPts val="550"/>
              </a:spcBef>
              <a:spcAft>
                <a:spcPct val="0"/>
              </a:spcAft>
              <a:buClr>
                <a:srgbClr val="00B4A0"/>
              </a:buClr>
              <a:buSzPct val="100000"/>
              <a:buFont typeface="Arial" charset="0"/>
              <a:buChar char="▐"/>
            </a:pPr>
            <a:r>
              <a:rPr lang="en-US" sz="2000" smtClean="0">
                <a:solidFill>
                  <a:srgbClr val="000000"/>
                </a:solidFill>
                <a:latin typeface="Helvetica Neue" charset="0"/>
              </a:rPr>
              <a:t>Linux Performance</a:t>
            </a:r>
          </a:p>
          <a:p>
            <a:pPr marL="304800" indent="-303213" defTabSz="457200" fontAlgn="base">
              <a:spcBef>
                <a:spcPts val="550"/>
              </a:spcBef>
              <a:spcAft>
                <a:spcPct val="0"/>
              </a:spcAft>
              <a:buSzPct val="100000"/>
            </a:pPr>
            <a:endParaRPr lang="en-US" sz="2200" smtClean="0">
              <a:solidFill>
                <a:srgbClr val="000000"/>
              </a:solidFill>
              <a:latin typeface="Helvetica Neue" charset="0"/>
            </a:endParaRPr>
          </a:p>
        </p:txBody>
      </p:sp>
      <p:sp>
        <p:nvSpPr>
          <p:cNvPr id="8"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10"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28757967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2400" y="115888"/>
            <a:ext cx="883602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ClickOS Base Performance</a:t>
            </a:r>
          </a:p>
        </p:txBody>
      </p:sp>
      <p:sp>
        <p:nvSpPr>
          <p:cNvPr id="65538" name="Text Box 2"/>
          <p:cNvSpPr txBox="1">
            <a:spLocks noChangeArrowheads="1"/>
          </p:cNvSpPr>
          <p:nvPr/>
        </p:nvSpPr>
        <p:spPr bwMode="auto">
          <a:xfrm>
            <a:off x="1208088" y="3841750"/>
            <a:ext cx="57404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Intel Xeon E1220 4-core 3.2GHz (Sandy bridge)</a:t>
            </a:r>
          </a:p>
          <a:p>
            <a:pPr defTabSz="457200" fontAlgn="base">
              <a:spcBef>
                <a:spcPct val="0"/>
              </a:spcBef>
              <a:spcAft>
                <a:spcPct val="0"/>
              </a:spcAft>
              <a:buSzPct val="100000"/>
            </a:pPr>
            <a:r>
              <a:rPr lang="en-US" sz="1800" b="0" smtClean="0">
                <a:solidFill>
                  <a:srgbClr val="000000"/>
                </a:solidFill>
              </a:rPr>
              <a:t>16GB RAM, 1x Intel x520 10Gb/s NIC. </a:t>
            </a:r>
          </a:p>
          <a:p>
            <a:pPr defTabSz="457200" fontAlgn="base">
              <a:spcBef>
                <a:spcPct val="0"/>
              </a:spcBef>
              <a:spcAft>
                <a:spcPct val="0"/>
              </a:spcAft>
              <a:buSzPct val="100000"/>
            </a:pPr>
            <a:r>
              <a:rPr lang="en-US" sz="1800" b="0" smtClean="0">
                <a:solidFill>
                  <a:srgbClr val="000000"/>
                </a:solidFill>
              </a:rPr>
              <a:t>One CPU core assigned to VMs, the rest to the Domain-0</a:t>
            </a:r>
          </a:p>
          <a:p>
            <a:pPr defTabSz="457200" fontAlgn="base">
              <a:spcBef>
                <a:spcPct val="0"/>
              </a:spcBef>
              <a:spcAft>
                <a:spcPct val="0"/>
              </a:spcAft>
              <a:buSzPct val="100000"/>
            </a:pPr>
            <a:r>
              <a:rPr lang="en-US" sz="1800" b="0" smtClean="0">
                <a:solidFill>
                  <a:srgbClr val="000000"/>
                </a:solidFill>
              </a:rPr>
              <a:t>Linux 3.6.10</a:t>
            </a:r>
          </a:p>
        </p:txBody>
      </p:sp>
      <p:cxnSp>
        <p:nvCxnSpPr>
          <p:cNvPr id="65540" name="AutoShape 4"/>
          <p:cNvCxnSpPr>
            <a:cxnSpLocks noChangeShapeType="1"/>
          </p:cNvCxnSpPr>
          <p:nvPr/>
        </p:nvCxnSpPr>
        <p:spPr bwMode="auto">
          <a:xfrm>
            <a:off x="3033713" y="3070225"/>
            <a:ext cx="2955925" cy="1588"/>
          </a:xfrm>
          <a:prstGeom prst="straightConnector1">
            <a:avLst/>
          </a:prstGeom>
          <a:noFill/>
          <a:ln w="38160" cap="sq">
            <a:solidFill>
              <a:srgbClr val="00B4A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5541" name="Text Box 5"/>
          <p:cNvSpPr txBox="1">
            <a:spLocks noChangeArrowheads="1"/>
          </p:cNvSpPr>
          <p:nvPr/>
        </p:nvSpPr>
        <p:spPr bwMode="auto">
          <a:xfrm>
            <a:off x="2103438" y="2381250"/>
            <a:ext cx="1057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ClickOS</a:t>
            </a:r>
          </a:p>
        </p:txBody>
      </p:sp>
      <p:sp>
        <p:nvSpPr>
          <p:cNvPr id="65542" name="Text Box 6"/>
          <p:cNvSpPr txBox="1">
            <a:spLocks noChangeArrowheads="1"/>
          </p:cNvSpPr>
          <p:nvPr/>
        </p:nvSpPr>
        <p:spPr bwMode="auto">
          <a:xfrm>
            <a:off x="5354638" y="2378075"/>
            <a:ext cx="21494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Measurement Box</a:t>
            </a:r>
          </a:p>
        </p:txBody>
      </p:sp>
      <p:sp>
        <p:nvSpPr>
          <p:cNvPr id="65543" name="Text Box 7"/>
          <p:cNvSpPr txBox="1">
            <a:spLocks noChangeArrowheads="1"/>
          </p:cNvSpPr>
          <p:nvPr/>
        </p:nvSpPr>
        <p:spPr bwMode="auto">
          <a:xfrm>
            <a:off x="3705225" y="3035300"/>
            <a:ext cx="157638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10Gb/s direct cable</a:t>
            </a:r>
          </a:p>
        </p:txBody>
      </p:sp>
      <p:pic>
        <p:nvPicPr>
          <p:cNvPr id="655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2746375"/>
            <a:ext cx="568325"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55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75" y="2746375"/>
            <a:ext cx="566738"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14"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386165553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2400" y="115888"/>
            <a:ext cx="883602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ClickOS Base TX Performance</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731838"/>
            <a:ext cx="8504237" cy="566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8"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33755879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11"/>
            <a:ext cx="8229600" cy="1041937"/>
          </a:xfrm>
        </p:spPr>
        <p:txBody>
          <a:bodyPr/>
          <a:lstStyle/>
          <a:p>
            <a:r>
              <a:rPr lang="en-US" sz="4400" dirty="0" err="1" smtClean="0">
                <a:effectLst/>
                <a:latin typeface="Gill Sans Light"/>
                <a:cs typeface="Gill Sans Light"/>
              </a:rPr>
              <a:t>SoftMoW</a:t>
            </a:r>
            <a:r>
              <a:rPr lang="en-US" sz="4400" dirty="0">
                <a:effectLst/>
                <a:latin typeface="Gill Sans Light"/>
                <a:cs typeface="Gill Sans Light"/>
              </a:rPr>
              <a:t> </a:t>
            </a:r>
            <a:r>
              <a:rPr lang="en-US" sz="4400" dirty="0" smtClean="0">
                <a:effectLst/>
                <a:latin typeface="Gill Sans Light"/>
                <a:cs typeface="Gill Sans Light"/>
              </a:rPr>
              <a:t>Overview</a:t>
            </a:r>
            <a:endParaRPr lang="en-US" sz="4400" dirty="0">
              <a:latin typeface="Gill Sans Light"/>
              <a:cs typeface="Gill Sans Light"/>
            </a:endParaRPr>
          </a:p>
        </p:txBody>
      </p:sp>
      <p:sp>
        <p:nvSpPr>
          <p:cNvPr id="3" name="Content Placeholder 2"/>
          <p:cNvSpPr>
            <a:spLocks noGrp="1"/>
          </p:cNvSpPr>
          <p:nvPr>
            <p:ph idx="1"/>
          </p:nvPr>
        </p:nvSpPr>
        <p:spPr>
          <a:xfrm>
            <a:off x="457200" y="1620517"/>
            <a:ext cx="4961872" cy="4505647"/>
          </a:xfrm>
        </p:spPr>
        <p:txBody>
          <a:bodyPr>
            <a:normAutofit fontScale="70000" lnSpcReduction="20000"/>
          </a:bodyPr>
          <a:lstStyle/>
          <a:p>
            <a:r>
              <a:rPr lang="en-US" dirty="0" smtClean="0">
                <a:solidFill>
                  <a:srgbClr val="FF0000"/>
                </a:solidFill>
                <a:latin typeface="Gill Sans Light"/>
                <a:cs typeface="Gill Sans Light"/>
              </a:rPr>
              <a:t>Controller:</a:t>
            </a:r>
            <a:r>
              <a:rPr lang="en-US" dirty="0" smtClean="0">
                <a:solidFill>
                  <a:srgbClr val="000000"/>
                </a:solidFill>
                <a:latin typeface="Gill Sans Light"/>
                <a:cs typeface="Gill Sans Light"/>
              </a:rPr>
              <a:t> enforce service policies and run new apps</a:t>
            </a:r>
          </a:p>
          <a:p>
            <a:r>
              <a:rPr lang="en-US" dirty="0" smtClean="0">
                <a:solidFill>
                  <a:srgbClr val="FF0000"/>
                </a:solidFill>
                <a:latin typeface="Gill Sans Light"/>
                <a:cs typeface="Gill Sans Light"/>
              </a:rPr>
              <a:t>Core networks: </a:t>
            </a:r>
            <a:r>
              <a:rPr lang="en-US" dirty="0" smtClean="0">
                <a:solidFill>
                  <a:srgbClr val="000000"/>
                </a:solidFill>
                <a:latin typeface="Gill Sans Light"/>
                <a:cs typeface="Gill Sans Light"/>
              </a:rPr>
              <a:t>Inter-connected SDN switches nationwide </a:t>
            </a:r>
          </a:p>
          <a:p>
            <a:pPr lvl="1"/>
            <a:r>
              <a:rPr lang="en-US" dirty="0" smtClean="0">
                <a:solidFill>
                  <a:srgbClr val="000000"/>
                </a:solidFill>
                <a:latin typeface="Gill Sans Light"/>
                <a:cs typeface="Gill Sans Light"/>
              </a:rPr>
              <a:t>Sufficient egress points per region to avoid path inflation</a:t>
            </a:r>
          </a:p>
          <a:p>
            <a:r>
              <a:rPr lang="en-US" dirty="0" smtClean="0">
                <a:solidFill>
                  <a:srgbClr val="FF0000"/>
                </a:solidFill>
                <a:latin typeface="Gill Sans Light"/>
                <a:cs typeface="Gill Sans Light"/>
              </a:rPr>
              <a:t>Radio networks: </a:t>
            </a:r>
            <a:r>
              <a:rPr lang="en-US" dirty="0" smtClean="0">
                <a:solidFill>
                  <a:srgbClr val="000000"/>
                </a:solidFill>
                <a:latin typeface="Gill Sans Light"/>
                <a:cs typeface="Gill Sans Light"/>
              </a:rPr>
              <a:t>organized into </a:t>
            </a:r>
            <a:r>
              <a:rPr lang="en-US" dirty="0">
                <a:solidFill>
                  <a:srgbClr val="000000"/>
                </a:solidFill>
                <a:latin typeface="Gill Sans Light"/>
                <a:cs typeface="Gill Sans Light"/>
              </a:rPr>
              <a:t>base stations  </a:t>
            </a:r>
            <a:r>
              <a:rPr lang="en-US" dirty="0" smtClean="0">
                <a:solidFill>
                  <a:srgbClr val="000000"/>
                </a:solidFill>
                <a:latin typeface="Gill Sans Light"/>
                <a:cs typeface="Gill Sans Light"/>
              </a:rPr>
              <a:t>groups</a:t>
            </a:r>
          </a:p>
          <a:p>
            <a:pPr lvl="1"/>
            <a:r>
              <a:rPr lang="en-US" dirty="0" smtClean="0">
                <a:solidFill>
                  <a:srgbClr val="000000"/>
                </a:solidFill>
                <a:latin typeface="Gill Sans Light"/>
                <a:cs typeface="Gill Sans Light"/>
              </a:rPr>
              <a:t> Fine-grained classifier access switch attached to each BS</a:t>
            </a:r>
          </a:p>
          <a:p>
            <a:r>
              <a:rPr lang="en-US" dirty="0" smtClean="0">
                <a:solidFill>
                  <a:srgbClr val="FF0000"/>
                </a:solidFill>
                <a:latin typeface="Gill Sans Light"/>
                <a:cs typeface="Gill Sans Light"/>
              </a:rPr>
              <a:t>Service policies: </a:t>
            </a:r>
            <a:r>
              <a:rPr lang="en-US" dirty="0" smtClean="0">
                <a:solidFill>
                  <a:srgbClr val="000000"/>
                </a:solidFill>
                <a:latin typeface="Gill Sans Light"/>
                <a:cs typeface="Gill Sans Light"/>
              </a:rPr>
              <a:t>middle-boxes placed in edge networks</a:t>
            </a:r>
          </a:p>
          <a:p>
            <a:pPr lvl="1"/>
            <a:r>
              <a:rPr lang="en-US" dirty="0" smtClean="0">
                <a:solidFill>
                  <a:srgbClr val="000000"/>
                </a:solidFill>
                <a:latin typeface="Gill Sans Light"/>
                <a:cs typeface="Gill Sans Light"/>
              </a:rPr>
              <a:t>Any sophisticated network functions, e.g., billing and noise cancelation </a:t>
            </a:r>
          </a:p>
          <a:p>
            <a:pPr marL="457200" lvl="1" indent="0">
              <a:buNone/>
            </a:pPr>
            <a:endParaRPr lang="en-US" dirty="0" smtClean="0">
              <a:solidFill>
                <a:srgbClr val="000000"/>
              </a:solidFill>
              <a:latin typeface="Gill Sans Light"/>
              <a:cs typeface="Gill Sans Light"/>
            </a:endParaRPr>
          </a:p>
          <a:p>
            <a:endParaRPr lang="en-US"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5</a:t>
            </a:fld>
            <a:endParaRPr lang="en-US"/>
          </a:p>
        </p:txBody>
      </p:sp>
      <p:pic>
        <p:nvPicPr>
          <p:cNvPr id="5" name="Picture 4" descr="arch_softmow_fig-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703" y="1381348"/>
            <a:ext cx="3218469" cy="5257799"/>
          </a:xfrm>
          <a:prstGeom prst="rect">
            <a:avLst/>
          </a:prstGeom>
        </p:spPr>
      </p:pic>
      <p:sp>
        <p:nvSpPr>
          <p:cNvPr id="6" name="Rounded Rectangle 5"/>
          <p:cNvSpPr/>
          <p:nvPr/>
        </p:nvSpPr>
        <p:spPr>
          <a:xfrm>
            <a:off x="5419073" y="1381349"/>
            <a:ext cx="3399098" cy="29308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SoftMOW</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3999037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2400" y="115888"/>
            <a:ext cx="883602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ClickOS (virtualized) Middlebox Performance</a:t>
            </a:r>
          </a:p>
        </p:txBody>
      </p:sp>
      <p:sp>
        <p:nvSpPr>
          <p:cNvPr id="67586" name="Text Box 2"/>
          <p:cNvSpPr txBox="1">
            <a:spLocks noChangeArrowheads="1"/>
          </p:cNvSpPr>
          <p:nvPr/>
        </p:nvSpPr>
        <p:spPr bwMode="auto">
          <a:xfrm>
            <a:off x="147638" y="4479925"/>
            <a:ext cx="8839200"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17550" indent="-25241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00"/>
              </a:spcBef>
              <a:spcAft>
                <a:spcPct val="0"/>
              </a:spcAft>
              <a:buSzPct val="100000"/>
            </a:pPr>
            <a:endParaRPr lang="en-US" sz="2000" b="0" smtClean="0">
              <a:solidFill>
                <a:srgbClr val="000000"/>
              </a:solidFill>
            </a:endParaRPr>
          </a:p>
          <a:p>
            <a:pPr lvl="1" defTabSz="457200" fontAlgn="base">
              <a:spcBef>
                <a:spcPts val="500"/>
              </a:spcBef>
              <a:spcAft>
                <a:spcPct val="0"/>
              </a:spcAft>
              <a:buSzPct val="100000"/>
            </a:pPr>
            <a:r>
              <a:rPr lang="en-US" sz="2000" b="0" smtClean="0">
                <a:solidFill>
                  <a:srgbClr val="000000"/>
                </a:solidFill>
                <a:latin typeface="Helvetica Neue" charset="0"/>
              </a:rPr>
              <a:t> 		</a:t>
            </a:r>
          </a:p>
          <a:p>
            <a:pPr lvl="1" defTabSz="457200" fontAlgn="base">
              <a:spcBef>
                <a:spcPts val="500"/>
              </a:spcBef>
              <a:spcAft>
                <a:spcPct val="0"/>
              </a:spcAft>
              <a:buSzPct val="100000"/>
            </a:pPr>
            <a:endParaRPr lang="en-US" sz="2000" b="0" smtClean="0">
              <a:solidFill>
                <a:srgbClr val="000000"/>
              </a:solidFill>
              <a:latin typeface="Helvetica Neue" charset="0"/>
            </a:endParaRPr>
          </a:p>
          <a:p>
            <a:pPr lvl="1" defTabSz="457200" fontAlgn="base">
              <a:spcBef>
                <a:spcPts val="500"/>
              </a:spcBef>
              <a:spcAft>
                <a:spcPct val="0"/>
              </a:spcAft>
              <a:buSzPct val="100000"/>
            </a:pPr>
            <a:endParaRPr lang="en-US" sz="2000" b="0" smtClean="0">
              <a:solidFill>
                <a:srgbClr val="000000"/>
              </a:solidFill>
              <a:latin typeface="Helvetica Neue" charset="0"/>
            </a:endParaRPr>
          </a:p>
          <a:p>
            <a:pPr lvl="1" defTabSz="457200" fontAlgn="base">
              <a:spcBef>
                <a:spcPts val="500"/>
              </a:spcBef>
              <a:spcAft>
                <a:spcPct val="0"/>
              </a:spcAft>
              <a:buSzPct val="100000"/>
            </a:pPr>
            <a:endParaRPr lang="en-US" sz="2000" b="0" smtClean="0">
              <a:solidFill>
                <a:srgbClr val="000000"/>
              </a:solidFill>
              <a:latin typeface="Helvetica Neue" charset="0"/>
            </a:endParaRPr>
          </a:p>
          <a:p>
            <a:pPr lvl="1" defTabSz="457200" fontAlgn="base">
              <a:spcBef>
                <a:spcPts val="500"/>
              </a:spcBef>
              <a:spcAft>
                <a:spcPct val="0"/>
              </a:spcAft>
              <a:buSzPct val="100000"/>
            </a:pPr>
            <a:endParaRPr lang="en-US" sz="2000" b="0" smtClean="0">
              <a:solidFill>
                <a:srgbClr val="000000"/>
              </a:solidFill>
              <a:latin typeface="Helvetica Neue" charset="0"/>
            </a:endParaRPr>
          </a:p>
        </p:txBody>
      </p:sp>
      <p:sp>
        <p:nvSpPr>
          <p:cNvPr id="67588" name="Text Box 4"/>
          <p:cNvSpPr txBox="1">
            <a:spLocks noChangeArrowheads="1"/>
          </p:cNvSpPr>
          <p:nvPr/>
        </p:nvSpPr>
        <p:spPr bwMode="auto">
          <a:xfrm>
            <a:off x="4024313" y="3421063"/>
            <a:ext cx="1057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ClickOS</a:t>
            </a:r>
          </a:p>
        </p:txBody>
      </p:sp>
      <p:sp>
        <p:nvSpPr>
          <p:cNvPr id="67589" name="Text Box 5"/>
          <p:cNvSpPr txBox="1">
            <a:spLocks noChangeArrowheads="1"/>
          </p:cNvSpPr>
          <p:nvPr/>
        </p:nvSpPr>
        <p:spPr bwMode="auto">
          <a:xfrm>
            <a:off x="6492875" y="3421063"/>
            <a:ext cx="8794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Host 2</a:t>
            </a:r>
          </a:p>
        </p:txBody>
      </p:sp>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651125"/>
            <a:ext cx="568325"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75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2655888"/>
            <a:ext cx="566737"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67592" name="AutoShape 8"/>
          <p:cNvCxnSpPr>
            <a:cxnSpLocks noChangeShapeType="1"/>
          </p:cNvCxnSpPr>
          <p:nvPr/>
        </p:nvCxnSpPr>
        <p:spPr bwMode="auto">
          <a:xfrm flipV="1">
            <a:off x="2420938" y="2984500"/>
            <a:ext cx="1847850" cy="7938"/>
          </a:xfrm>
          <a:prstGeom prst="straightConnector1">
            <a:avLst/>
          </a:prstGeom>
          <a:noFill/>
          <a:ln w="38160" cap="sq">
            <a:solidFill>
              <a:srgbClr val="00B4A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pic>
        <p:nvPicPr>
          <p:cNvPr id="675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2705100"/>
            <a:ext cx="566737"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7594" name="Text Box 10"/>
          <p:cNvSpPr txBox="1">
            <a:spLocks noChangeArrowheads="1"/>
          </p:cNvSpPr>
          <p:nvPr/>
        </p:nvSpPr>
        <p:spPr bwMode="auto">
          <a:xfrm>
            <a:off x="1646238" y="3425825"/>
            <a:ext cx="8794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Host 1</a:t>
            </a:r>
          </a:p>
        </p:txBody>
      </p:sp>
      <p:cxnSp>
        <p:nvCxnSpPr>
          <p:cNvPr id="67595" name="AutoShape 11"/>
          <p:cNvCxnSpPr>
            <a:cxnSpLocks noChangeShapeType="1"/>
          </p:cNvCxnSpPr>
          <p:nvPr/>
        </p:nvCxnSpPr>
        <p:spPr bwMode="auto">
          <a:xfrm flipV="1">
            <a:off x="4827588" y="2967038"/>
            <a:ext cx="1847850" cy="7937"/>
          </a:xfrm>
          <a:prstGeom prst="straightConnector1">
            <a:avLst/>
          </a:prstGeom>
          <a:noFill/>
          <a:ln w="38160" cap="sq">
            <a:solidFill>
              <a:srgbClr val="00B4A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7596" name="Text Box 12"/>
          <p:cNvSpPr txBox="1">
            <a:spLocks noChangeArrowheads="1"/>
          </p:cNvSpPr>
          <p:nvPr/>
        </p:nvSpPr>
        <p:spPr bwMode="auto">
          <a:xfrm>
            <a:off x="2479675" y="2992438"/>
            <a:ext cx="157638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10Gb/s direct cable</a:t>
            </a:r>
          </a:p>
        </p:txBody>
      </p:sp>
      <p:sp>
        <p:nvSpPr>
          <p:cNvPr id="67597" name="Text Box 13"/>
          <p:cNvSpPr txBox="1">
            <a:spLocks noChangeArrowheads="1"/>
          </p:cNvSpPr>
          <p:nvPr/>
        </p:nvSpPr>
        <p:spPr bwMode="auto">
          <a:xfrm>
            <a:off x="4886325" y="2974975"/>
            <a:ext cx="16192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 10Gb/s direct cable</a:t>
            </a:r>
          </a:p>
        </p:txBody>
      </p:sp>
      <p:sp>
        <p:nvSpPr>
          <p:cNvPr id="67598" name="Text Box 14"/>
          <p:cNvSpPr txBox="1">
            <a:spLocks noChangeArrowheads="1"/>
          </p:cNvSpPr>
          <p:nvPr/>
        </p:nvSpPr>
        <p:spPr bwMode="auto">
          <a:xfrm>
            <a:off x="1539875" y="4206875"/>
            <a:ext cx="6035675"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smtClean="0">
                <a:solidFill>
                  <a:srgbClr val="000000"/>
                </a:solidFill>
              </a:rPr>
              <a:t>Intel Xeon E1220 4-core 3.2GHz (Sandy bridge)</a:t>
            </a:r>
          </a:p>
          <a:p>
            <a:pPr defTabSz="457200" fontAlgn="base">
              <a:spcBef>
                <a:spcPct val="0"/>
              </a:spcBef>
              <a:spcAft>
                <a:spcPct val="0"/>
              </a:spcAft>
              <a:buSzPct val="100000"/>
            </a:pPr>
            <a:r>
              <a:rPr lang="en-US" sz="1800" b="0" smtClean="0">
                <a:solidFill>
                  <a:srgbClr val="000000"/>
                </a:solidFill>
              </a:rPr>
              <a:t>16GB RAM, 2x Intel x520 10Gb/s NIC. </a:t>
            </a:r>
          </a:p>
          <a:p>
            <a:pPr defTabSz="457200" fontAlgn="base">
              <a:spcBef>
                <a:spcPct val="0"/>
              </a:spcBef>
              <a:spcAft>
                <a:spcPct val="0"/>
              </a:spcAft>
              <a:buSzPct val="100000"/>
            </a:pPr>
            <a:r>
              <a:rPr lang="en-US" sz="1800" b="0" smtClean="0">
                <a:solidFill>
                  <a:srgbClr val="000000"/>
                </a:solidFill>
              </a:rPr>
              <a:t>One CPU core assigned to Vms, 3 CPU cores Domain-0</a:t>
            </a:r>
          </a:p>
          <a:p>
            <a:pPr defTabSz="457200" fontAlgn="base">
              <a:spcBef>
                <a:spcPct val="0"/>
              </a:spcBef>
              <a:spcAft>
                <a:spcPct val="0"/>
              </a:spcAft>
              <a:buSzPct val="100000"/>
            </a:pPr>
            <a:r>
              <a:rPr lang="en-US" sz="1800" b="0" smtClean="0">
                <a:solidFill>
                  <a:srgbClr val="000000"/>
                </a:solidFill>
              </a:rPr>
              <a:t>Linux 3.6.10</a:t>
            </a:r>
          </a:p>
        </p:txBody>
      </p:sp>
      <p:sp>
        <p:nvSpPr>
          <p:cNvPr id="18"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19"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97382557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52400" y="115888"/>
            <a:ext cx="883602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ClickOS (virtualized) Middlebox Performance</a:t>
            </a:r>
          </a:p>
        </p:txBody>
      </p:sp>
      <p:sp>
        <p:nvSpPr>
          <p:cNvPr id="68610" name="Text Box 2"/>
          <p:cNvSpPr txBox="1">
            <a:spLocks noChangeArrowheads="1"/>
          </p:cNvSpPr>
          <p:nvPr/>
        </p:nvSpPr>
        <p:spPr bwMode="auto">
          <a:xfrm>
            <a:off x="147638" y="4479925"/>
            <a:ext cx="8839200"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17550" indent="-25241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00"/>
              </a:spcBef>
              <a:spcAft>
                <a:spcPct val="0"/>
              </a:spcAft>
              <a:buSzPct val="100000"/>
            </a:pPr>
            <a:endParaRPr lang="en-US" sz="2000" b="0" smtClean="0">
              <a:solidFill>
                <a:srgbClr val="000000"/>
              </a:solidFill>
            </a:endParaRPr>
          </a:p>
          <a:p>
            <a:pPr lvl="1" defTabSz="457200" fontAlgn="base">
              <a:spcBef>
                <a:spcPts val="500"/>
              </a:spcBef>
              <a:spcAft>
                <a:spcPct val="0"/>
              </a:spcAft>
              <a:buSzPct val="100000"/>
            </a:pPr>
            <a:r>
              <a:rPr lang="en-US" sz="2000" b="0" smtClean="0">
                <a:solidFill>
                  <a:srgbClr val="000000"/>
                </a:solidFill>
                <a:latin typeface="Helvetica Neue" charset="0"/>
              </a:rPr>
              <a:t> 		</a:t>
            </a:r>
          </a:p>
          <a:p>
            <a:pPr lvl="1" defTabSz="457200" fontAlgn="base">
              <a:spcBef>
                <a:spcPts val="500"/>
              </a:spcBef>
              <a:spcAft>
                <a:spcPct val="0"/>
              </a:spcAft>
              <a:buSzPct val="100000"/>
            </a:pPr>
            <a:endParaRPr lang="en-US" sz="2000" b="0" smtClean="0">
              <a:solidFill>
                <a:srgbClr val="000000"/>
              </a:solidFill>
              <a:latin typeface="Helvetica Neue" charset="0"/>
            </a:endParaRPr>
          </a:p>
          <a:p>
            <a:pPr lvl="1" defTabSz="457200" fontAlgn="base">
              <a:spcBef>
                <a:spcPts val="500"/>
              </a:spcBef>
              <a:spcAft>
                <a:spcPct val="0"/>
              </a:spcAft>
              <a:buSzPct val="100000"/>
            </a:pPr>
            <a:endParaRPr lang="en-US" sz="2000" b="0" smtClean="0">
              <a:solidFill>
                <a:srgbClr val="000000"/>
              </a:solidFill>
              <a:latin typeface="Helvetica Neue" charset="0"/>
            </a:endParaRPr>
          </a:p>
          <a:p>
            <a:pPr lvl="1" defTabSz="457200" fontAlgn="base">
              <a:spcBef>
                <a:spcPts val="500"/>
              </a:spcBef>
              <a:spcAft>
                <a:spcPct val="0"/>
              </a:spcAft>
              <a:buSzPct val="100000"/>
            </a:pPr>
            <a:endParaRPr lang="en-US" sz="2000" b="0" smtClean="0">
              <a:solidFill>
                <a:srgbClr val="000000"/>
              </a:solidFill>
              <a:latin typeface="Helvetica Neue" charset="0"/>
            </a:endParaRPr>
          </a:p>
          <a:p>
            <a:pPr lvl="1" defTabSz="457200" fontAlgn="base">
              <a:spcBef>
                <a:spcPts val="500"/>
              </a:spcBef>
              <a:spcAft>
                <a:spcPct val="0"/>
              </a:spcAft>
              <a:buSzPct val="100000"/>
            </a:pPr>
            <a:endParaRPr lang="en-US" sz="2000" b="0" smtClean="0">
              <a:solidFill>
                <a:srgbClr val="000000"/>
              </a:solidFill>
              <a:latin typeface="Helvetica Neue" charset="0"/>
            </a:endParaRPr>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639763"/>
            <a:ext cx="7864475" cy="585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9"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2340922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2400" y="115888"/>
            <a:ext cx="8836025"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Linux Guest Performance</a:t>
            </a:r>
          </a:p>
        </p:txBody>
      </p:sp>
      <p:graphicFrame>
        <p:nvGraphicFramePr>
          <p:cNvPr id="69634" name="Object 2"/>
          <p:cNvGraphicFramePr>
            <a:graphicFrameLocks noChangeAspect="1"/>
          </p:cNvGraphicFramePr>
          <p:nvPr/>
        </p:nvGraphicFramePr>
        <p:xfrm>
          <a:off x="1006475" y="639763"/>
          <a:ext cx="7040563" cy="5211762"/>
        </p:xfrm>
        <a:graphic>
          <a:graphicData uri="http://schemas.openxmlformats.org/presentationml/2006/ole">
            <mc:AlternateContent xmlns:mc="http://schemas.openxmlformats.org/markup-compatibility/2006">
              <mc:Choice xmlns:v="urn:schemas-microsoft-com:vml" Requires="v">
                <p:oleObj spid="_x0000_s76843" r:id="rId4" imgW="6467040" imgH="5181120" progId="">
                  <p:embed/>
                </p:oleObj>
              </mc:Choice>
              <mc:Fallback>
                <p:oleObj r:id="rId4" imgW="6467040" imgH="51811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475" y="639763"/>
                        <a:ext cx="7040563" cy="52117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9635" name="Text Box 3"/>
          <p:cNvSpPr txBox="1">
            <a:spLocks noChangeArrowheads="1"/>
          </p:cNvSpPr>
          <p:nvPr/>
        </p:nvSpPr>
        <p:spPr bwMode="auto">
          <a:xfrm>
            <a:off x="403225" y="5713413"/>
            <a:ext cx="8101013"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1400" b="0" smtClean="0">
              <a:solidFill>
                <a:srgbClr val="000000"/>
              </a:solidFill>
            </a:endParaRPr>
          </a:p>
          <a:p>
            <a:pPr defTabSz="457200" fontAlgn="base">
              <a:spcBef>
                <a:spcPts val="550"/>
              </a:spcBef>
              <a:spcAft>
                <a:spcPct val="0"/>
              </a:spcAft>
              <a:buClr>
                <a:srgbClr val="00B4A0"/>
              </a:buClr>
              <a:buSzPct val="100000"/>
              <a:buFont typeface="Arial" charset="0"/>
              <a:buChar char="▐"/>
            </a:pPr>
            <a:r>
              <a:rPr lang="en-US" sz="1400" b="0" smtClean="0">
                <a:solidFill>
                  <a:srgbClr val="000000"/>
                </a:solidFill>
              </a:rPr>
              <a:t> </a:t>
            </a:r>
            <a:r>
              <a:rPr lang="en-US" sz="1600" b="0" smtClean="0">
                <a:solidFill>
                  <a:srgbClr val="000000"/>
                </a:solidFill>
                <a:latin typeface="Helvetica Neue" charset="0"/>
              </a:rPr>
              <a:t>Note that our Linux optimizations apply only to netmap-based applications</a:t>
            </a:r>
          </a:p>
          <a:p>
            <a:pPr defTabSz="457200" fontAlgn="base">
              <a:spcBef>
                <a:spcPts val="550"/>
              </a:spcBef>
              <a:spcAft>
                <a:spcPct val="0"/>
              </a:spcAft>
              <a:buSzPct val="100000"/>
            </a:pPr>
            <a:endParaRPr lang="en-US" sz="1600" b="0" smtClean="0">
              <a:solidFill>
                <a:srgbClr val="000000"/>
              </a:solidFill>
              <a:latin typeface="Helvetica Neue" charset="0"/>
            </a:endParaRPr>
          </a:p>
        </p:txBody>
      </p:sp>
      <p:sp>
        <p:nvSpPr>
          <p:cNvPr id="8"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9"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003703537"/>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It's Open Source!</a:t>
            </a:r>
          </a:p>
        </p:txBody>
      </p:sp>
      <p:sp>
        <p:nvSpPr>
          <p:cNvPr id="70658" name="Text Box 2"/>
          <p:cNvSpPr txBox="1">
            <a:spLocks noChangeArrowheads="1"/>
          </p:cNvSpPr>
          <p:nvPr/>
        </p:nvSpPr>
        <p:spPr bwMode="auto">
          <a:xfrm>
            <a:off x="182563" y="1004888"/>
            <a:ext cx="8839200" cy="237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70660" name="Text Box 4"/>
          <p:cNvSpPr txBox="1">
            <a:spLocks noChangeArrowheads="1"/>
          </p:cNvSpPr>
          <p:nvPr/>
        </p:nvSpPr>
        <p:spPr bwMode="auto">
          <a:xfrm>
            <a:off x="212725" y="1006475"/>
            <a:ext cx="8839200" cy="267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00"/>
              </a:spcBef>
              <a:spcAft>
                <a:spcPct val="0"/>
              </a:spcAft>
              <a:buSzPct val="100000"/>
            </a:pPr>
            <a:endParaRPr lang="en-US" sz="2000" b="0" smtClean="0">
              <a:solidFill>
                <a:srgbClr val="000000"/>
              </a:solidFill>
            </a:endParaRPr>
          </a:p>
          <a:p>
            <a:pPr defTabSz="457200" fontAlgn="base">
              <a:spcBef>
                <a:spcPts val="500"/>
              </a:spcBef>
              <a:spcAft>
                <a:spcPct val="0"/>
              </a:spcAft>
              <a:buSzPct val="100000"/>
            </a:pPr>
            <a:endParaRPr lang="en-US" sz="2000" b="0" smtClean="0">
              <a:solidFill>
                <a:srgbClr val="000000"/>
              </a:solidFill>
            </a:endParaRPr>
          </a:p>
        </p:txBody>
      </p:sp>
      <p:sp>
        <p:nvSpPr>
          <p:cNvPr id="70661" name="Text Box 5"/>
          <p:cNvSpPr txBox="1">
            <a:spLocks noChangeArrowheads="1"/>
          </p:cNvSpPr>
          <p:nvPr/>
        </p:nvSpPr>
        <p:spPr bwMode="auto">
          <a:xfrm>
            <a:off x="182563" y="4479925"/>
            <a:ext cx="8412162" cy="191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09613" indent="-25241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dirty="0" smtClean="0">
                <a:solidFill>
                  <a:srgbClr val="000000"/>
                </a:solidFill>
                <a:latin typeface="Helvetica Neue" charset="0"/>
              </a:rPr>
              <a:t>Checkout </a:t>
            </a:r>
            <a:endParaRPr lang="en-US" sz="1800" b="0" dirty="0" smtClean="0">
              <a:solidFill>
                <a:srgbClr val="CCCCFF"/>
              </a:solidFill>
              <a:latin typeface="Helvetica Neue" charset="0"/>
              <a:hlinkClick r:id="rId3"/>
            </a:endParaRPr>
          </a:p>
          <a:p>
            <a:pPr lvl="1" defTabSz="457200" fontAlgn="base">
              <a:spcBef>
                <a:spcPts val="500"/>
              </a:spcBef>
              <a:spcAft>
                <a:spcPct val="0"/>
              </a:spcAft>
              <a:buClr>
                <a:srgbClr val="00B4A0"/>
              </a:buClr>
              <a:buSzPct val="100000"/>
              <a:buFont typeface="Wingdings" charset="0"/>
              <a:buChar char=""/>
            </a:pPr>
            <a:r>
              <a:rPr lang="en-US" sz="1800" b="0" dirty="0" err="1" smtClean="0">
                <a:solidFill>
                  <a:srgbClr val="000000"/>
                </a:solidFill>
                <a:latin typeface="Helvetica Neue" charset="0"/>
              </a:rPr>
              <a:t>ClickOS</a:t>
            </a:r>
            <a:r>
              <a:rPr lang="en-US" sz="1800" b="0" dirty="0" smtClean="0">
                <a:solidFill>
                  <a:srgbClr val="000000"/>
                </a:solidFill>
                <a:latin typeface="Helvetica Neue" charset="0"/>
              </a:rPr>
              <a:t>, Backend Switch, </a:t>
            </a:r>
            <a:r>
              <a:rPr lang="en-US" sz="1800" b="0" dirty="0" err="1" smtClean="0">
                <a:solidFill>
                  <a:srgbClr val="000000"/>
                </a:solidFill>
                <a:latin typeface="Helvetica Neue" charset="0"/>
              </a:rPr>
              <a:t>Xen</a:t>
            </a:r>
            <a:r>
              <a:rPr lang="en-US" sz="1800" b="0" dirty="0" smtClean="0">
                <a:solidFill>
                  <a:srgbClr val="000000"/>
                </a:solidFill>
                <a:latin typeface="Helvetica Neue" charset="0"/>
              </a:rPr>
              <a:t> optimizations and more!</a:t>
            </a:r>
          </a:p>
          <a:p>
            <a:pPr lvl="1" defTabSz="457200" fontAlgn="base">
              <a:spcBef>
                <a:spcPts val="500"/>
              </a:spcBef>
              <a:spcAft>
                <a:spcPct val="0"/>
              </a:spcAft>
              <a:buClr>
                <a:srgbClr val="00B4A0"/>
              </a:buClr>
              <a:buSzPct val="100000"/>
              <a:buFont typeface="Wingdings" charset="0"/>
              <a:buChar char=""/>
            </a:pPr>
            <a:r>
              <a:rPr lang="en-US" sz="1800" b="0" dirty="0" err="1" smtClean="0">
                <a:solidFill>
                  <a:srgbClr val="000000"/>
                </a:solidFill>
                <a:latin typeface="Helvetica Neue" charset="0"/>
              </a:rPr>
              <a:t>Github</a:t>
            </a:r>
            <a:r>
              <a:rPr lang="en-US" sz="1800" b="0" dirty="0" smtClean="0">
                <a:solidFill>
                  <a:srgbClr val="000000"/>
                </a:solidFill>
                <a:latin typeface="Helvetica Neue" charset="0"/>
              </a:rPr>
              <a:t> ( </a:t>
            </a:r>
            <a:r>
              <a:rPr lang="en-US" sz="1800" b="0" dirty="0" smtClean="0">
                <a:solidFill>
                  <a:srgbClr val="CCCCFF"/>
                </a:solidFill>
                <a:latin typeface="Helvetica Neue" charset="0"/>
              </a:rPr>
              <a:t> </a:t>
            </a:r>
            <a:r>
              <a:rPr lang="en-US" sz="1800" b="0" dirty="0" smtClean="0">
                <a:solidFill>
                  <a:srgbClr val="000000"/>
                </a:solidFill>
                <a:latin typeface="Helvetica Neue" charset="0"/>
              </a:rPr>
              <a:t>)</a:t>
            </a:r>
          </a:p>
          <a:p>
            <a:pPr lvl="1" defTabSz="457200" fontAlgn="base">
              <a:spcBef>
                <a:spcPts val="500"/>
              </a:spcBef>
              <a:spcAft>
                <a:spcPct val="0"/>
              </a:spcAft>
              <a:buClr>
                <a:srgbClr val="00B4A0"/>
              </a:buClr>
              <a:buSzPct val="100000"/>
              <a:buFont typeface="Wingdings" charset="0"/>
              <a:buChar char=""/>
            </a:pPr>
            <a:r>
              <a:rPr lang="en-US" sz="1800" b="0" dirty="0" smtClean="0">
                <a:solidFill>
                  <a:srgbClr val="000000"/>
                </a:solidFill>
                <a:latin typeface="Helvetica Neue" charset="0"/>
              </a:rPr>
              <a:t>Tutorials</a:t>
            </a:r>
          </a:p>
          <a:p>
            <a:pPr lvl="1" defTabSz="457200" fontAlgn="base">
              <a:spcBef>
                <a:spcPts val="500"/>
              </a:spcBef>
              <a:spcAft>
                <a:spcPct val="0"/>
              </a:spcAft>
              <a:buClr>
                <a:srgbClr val="00B4A0"/>
              </a:buClr>
              <a:buSzPct val="100000"/>
              <a:buFont typeface="Wingdings" charset="0"/>
              <a:buChar char=""/>
            </a:pPr>
            <a:r>
              <a:rPr lang="en-US" sz="1800" b="0" dirty="0" smtClean="0">
                <a:solidFill>
                  <a:srgbClr val="000000"/>
                </a:solidFill>
                <a:latin typeface="Helvetica Neue" charset="0"/>
              </a:rPr>
              <a:t>Better performance</a:t>
            </a:r>
            <a:r>
              <a:rPr lang="en-US" sz="1800" b="0" dirty="0" smtClean="0">
                <a:solidFill>
                  <a:srgbClr val="000000"/>
                </a:solidFill>
                <a:latin typeface="Helvetica Neue" charset="0"/>
              </a:rPr>
              <a:t>!</a:t>
            </a:r>
            <a:endParaRPr lang="en-US" sz="1800" b="0" dirty="0" smtClean="0">
              <a:solidFill>
                <a:srgbClr val="000000"/>
              </a:solidFill>
              <a:latin typeface="Helvetica Neue" charset="0"/>
            </a:endParaRPr>
          </a:p>
        </p:txBody>
      </p:sp>
      <p:pic>
        <p:nvPicPr>
          <p:cNvPr id="706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914400"/>
            <a:ext cx="7040562" cy="3565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11"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48713142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Conclusions</a:t>
            </a:r>
          </a:p>
        </p:txBody>
      </p:sp>
      <p:sp>
        <p:nvSpPr>
          <p:cNvPr id="71683" name="Text Box 3"/>
          <p:cNvSpPr txBox="1">
            <a:spLocks noChangeArrowheads="1"/>
          </p:cNvSpPr>
          <p:nvPr/>
        </p:nvSpPr>
        <p:spPr bwMode="auto">
          <a:xfrm>
            <a:off x="152400" y="4114800"/>
            <a:ext cx="88392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17550" indent="-25241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00"/>
              </a:spcBef>
              <a:spcAft>
                <a:spcPct val="0"/>
              </a:spcAft>
              <a:buSzPct val="100000"/>
            </a:pPr>
            <a:endParaRPr lang="en-US" sz="2200" b="0" smtClean="0">
              <a:solidFill>
                <a:srgbClr val="000000"/>
              </a:solidFill>
              <a:latin typeface="Helvetica Neue" charset="0"/>
            </a:endParaRPr>
          </a:p>
          <a:p>
            <a:pPr lvl="1" defTabSz="457200" fontAlgn="base">
              <a:spcBef>
                <a:spcPts val="500"/>
              </a:spcBef>
              <a:spcAft>
                <a:spcPct val="0"/>
              </a:spcAft>
              <a:buSzPct val="100000"/>
            </a:pPr>
            <a:endParaRPr lang="en-US" sz="2200" b="0" smtClean="0">
              <a:solidFill>
                <a:srgbClr val="000000"/>
              </a:solidFill>
            </a:endParaRPr>
          </a:p>
          <a:p>
            <a:pPr lvl="1" defTabSz="457200" fontAlgn="base">
              <a:spcBef>
                <a:spcPts val="500"/>
              </a:spcBef>
              <a:spcAft>
                <a:spcPct val="0"/>
              </a:spcAft>
              <a:buSzPct val="100000"/>
            </a:pPr>
            <a:endParaRPr lang="en-US" sz="2000" b="0" smtClean="0">
              <a:solidFill>
                <a:srgbClr val="000000"/>
              </a:solidFill>
            </a:endParaRPr>
          </a:p>
          <a:p>
            <a:pPr lvl="1" defTabSz="457200" fontAlgn="base">
              <a:spcBef>
                <a:spcPts val="500"/>
              </a:spcBef>
              <a:spcAft>
                <a:spcPct val="0"/>
              </a:spcAft>
              <a:buSzPct val="100000"/>
            </a:pPr>
            <a:endParaRPr lang="en-US" sz="2000" b="0" smtClean="0">
              <a:solidFill>
                <a:srgbClr val="000000"/>
              </a:solidFill>
            </a:endParaRPr>
          </a:p>
          <a:p>
            <a:pPr defTabSz="457200" fontAlgn="base">
              <a:spcBef>
                <a:spcPts val="500"/>
              </a:spcBef>
              <a:spcAft>
                <a:spcPct val="0"/>
              </a:spcAft>
              <a:buSzPct val="100000"/>
            </a:pPr>
            <a:endParaRPr lang="en-US" sz="2000" b="0" smtClean="0">
              <a:solidFill>
                <a:srgbClr val="000000"/>
              </a:solidFill>
            </a:endParaRPr>
          </a:p>
        </p:txBody>
      </p:sp>
      <p:sp>
        <p:nvSpPr>
          <p:cNvPr id="71684" name="Text Box 4"/>
          <p:cNvSpPr txBox="1">
            <a:spLocks noChangeArrowheads="1"/>
          </p:cNvSpPr>
          <p:nvPr/>
        </p:nvSpPr>
        <p:spPr bwMode="auto">
          <a:xfrm>
            <a:off x="107950" y="1177925"/>
            <a:ext cx="8839200" cy="217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Virtual machines can do flexible high speed networking</a:t>
            </a:r>
          </a:p>
          <a:p>
            <a:pPr defTabSz="457200" fontAlgn="base">
              <a:spcBef>
                <a:spcPts val="550"/>
              </a:spcBef>
              <a:spcAft>
                <a:spcPct val="0"/>
              </a:spcAft>
              <a:buClr>
                <a:srgbClr val="00B4A0"/>
              </a:buClr>
              <a:buSzPct val="100000"/>
              <a:buFont typeface="Arial" charset="0"/>
              <a:buNone/>
            </a:pPr>
            <a:endParaRPr lang="en-US" sz="2200" b="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ClickOS: </a:t>
            </a:r>
            <a:r>
              <a:rPr lang="en-US" sz="2000" u="sng" smtClean="0">
                <a:solidFill>
                  <a:srgbClr val="000000"/>
                </a:solidFill>
                <a:latin typeface="Helvetica Neue" charset="0"/>
              </a:rPr>
              <a:t>Tailor-made operating system</a:t>
            </a:r>
            <a:r>
              <a:rPr lang="en-US" sz="2000" smtClean="0">
                <a:solidFill>
                  <a:srgbClr val="000000"/>
                </a:solidFill>
                <a:latin typeface="Helvetica Neue" charset="0"/>
              </a:rPr>
              <a:t> for network processing</a:t>
            </a:r>
          </a:p>
          <a:p>
            <a:pPr lvl="1" defTabSz="457200" fontAlgn="base">
              <a:spcBef>
                <a:spcPts val="500"/>
              </a:spcBef>
              <a:spcAft>
                <a:spcPct val="0"/>
              </a:spcAft>
              <a:buClr>
                <a:srgbClr val="00B4A0"/>
              </a:buClr>
              <a:buSzPct val="100000"/>
              <a:buFont typeface="Wingdings" charset="0"/>
              <a:buChar char=""/>
            </a:pPr>
            <a:r>
              <a:rPr lang="en-US" sz="2000" b="0" smtClean="0">
                <a:solidFill>
                  <a:srgbClr val="000000"/>
                </a:solidFill>
                <a:latin typeface="Helvetica Neue" charset="0"/>
              </a:rPr>
              <a:t>Small is better: </a:t>
            </a:r>
            <a:r>
              <a:rPr lang="en-US" sz="2000" smtClean="0">
                <a:solidFill>
                  <a:srgbClr val="000000"/>
                </a:solidFill>
                <a:latin typeface="Helvetica Neue" charset="0"/>
              </a:rPr>
              <a:t>Low footprint is the key to heavy consolidation</a:t>
            </a:r>
          </a:p>
          <a:p>
            <a:pPr lvl="1" defTabSz="457200" fontAlgn="base">
              <a:spcBef>
                <a:spcPts val="500"/>
              </a:spcBef>
              <a:spcAft>
                <a:spcPct val="0"/>
              </a:spcAft>
              <a:buClr>
                <a:srgbClr val="00B4A0"/>
              </a:buClr>
              <a:buSzPct val="100000"/>
              <a:buFont typeface="Wingdings" charset="0"/>
              <a:buChar char=""/>
            </a:pPr>
            <a:r>
              <a:rPr lang="en-US" sz="2000" b="0" smtClean="0">
                <a:solidFill>
                  <a:srgbClr val="000000"/>
                </a:solidFill>
                <a:latin typeface="Helvetica Neue" charset="0"/>
              </a:rPr>
              <a:t>Memory footprint:</a:t>
            </a:r>
            <a:r>
              <a:rPr lang="en-US" sz="2000" smtClean="0">
                <a:solidFill>
                  <a:srgbClr val="000000"/>
                </a:solidFill>
                <a:latin typeface="Helvetica Neue" charset="0"/>
              </a:rPr>
              <a:t> 5MB</a:t>
            </a:r>
          </a:p>
          <a:p>
            <a:pPr lvl="1" defTabSz="457200" fontAlgn="base">
              <a:spcBef>
                <a:spcPts val="500"/>
              </a:spcBef>
              <a:spcAft>
                <a:spcPct val="0"/>
              </a:spcAft>
              <a:buClr>
                <a:srgbClr val="00B4A0"/>
              </a:buClr>
              <a:buSzPct val="100000"/>
              <a:buFont typeface="Wingdings" charset="0"/>
              <a:buChar char=""/>
            </a:pPr>
            <a:r>
              <a:rPr lang="en-US" sz="2000" b="0" smtClean="0">
                <a:solidFill>
                  <a:srgbClr val="000000"/>
                </a:solidFill>
                <a:latin typeface="Helvetica Neue" charset="0"/>
              </a:rPr>
              <a:t>Boot time:</a:t>
            </a:r>
            <a:r>
              <a:rPr lang="en-US" sz="2000" smtClean="0">
                <a:solidFill>
                  <a:srgbClr val="000000"/>
                </a:solidFill>
                <a:latin typeface="Helvetica Neue" charset="0"/>
              </a:rPr>
              <a:t> 30ms</a:t>
            </a:r>
          </a:p>
        </p:txBody>
      </p:sp>
      <p:sp>
        <p:nvSpPr>
          <p:cNvPr id="71685" name="Text Box 5"/>
          <p:cNvSpPr txBox="1">
            <a:spLocks noChangeArrowheads="1"/>
          </p:cNvSpPr>
          <p:nvPr/>
        </p:nvSpPr>
        <p:spPr bwMode="auto">
          <a:xfrm>
            <a:off x="107950" y="3914775"/>
            <a:ext cx="8839200"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Future work:</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Massive consolidation of VMs (thousands)</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Improved Inter-VM communication for service chaining</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Reactive VMs (e.g., per-flow) </a:t>
            </a:r>
          </a:p>
        </p:txBody>
      </p:sp>
      <p:sp>
        <p:nvSpPr>
          <p:cNvPr id="9"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
        <p:nvSpPr>
          <p:cNvPr id="10" name="Footer Placeholder 6"/>
          <p:cNvSpPr>
            <a:spLocks noGrp="1"/>
          </p:cNvSpPr>
          <p:nvPr>
            <p:ph type="ftr" sz="quarter" idx="4294967295"/>
          </p:nvPr>
        </p:nvSpPr>
        <p:spPr>
          <a:xfrm>
            <a:off x="3048000" y="6461123"/>
            <a:ext cx="3886200" cy="396877"/>
          </a:xfrm>
          <a:prstGeom prst="rect">
            <a:avLst/>
          </a:prstGeom>
        </p:spPr>
        <p:txBody>
          <a:bodyPr/>
          <a:lstStyle/>
          <a:p>
            <a:r>
              <a:rPr lang="en-US" sz="1200" dirty="0" smtClean="0">
                <a:solidFill>
                  <a:prstClr val="black">
                    <a:tint val="75000"/>
                  </a:prstClr>
                </a:solidFill>
                <a:latin typeface="Calibri"/>
              </a:rPr>
              <a:t>Software Defined Networking (COMS 6998-10) </a:t>
            </a:r>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63695114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524000"/>
            <a:ext cx="8229600" cy="4724398"/>
          </a:xfrm>
        </p:spPr>
        <p:txBody>
          <a:bodyPr>
            <a:normAutofit fontScale="92500" lnSpcReduction="10000"/>
          </a:bodyPr>
          <a:lstStyle/>
          <a:p>
            <a:r>
              <a:rPr lang="en-US" dirty="0" smtClean="0"/>
              <a:t>Review of SDN </a:t>
            </a:r>
            <a:r>
              <a:rPr lang="en-US" dirty="0" smtClean="0"/>
              <a:t>Wireless Networks</a:t>
            </a:r>
            <a:endParaRPr lang="en-US" dirty="0" smtClean="0"/>
          </a:p>
          <a:p>
            <a:r>
              <a:rPr lang="en-US" dirty="0" smtClean="0"/>
              <a:t>SDN </a:t>
            </a:r>
            <a:r>
              <a:rPr lang="en-US" dirty="0" err="1" smtClean="0"/>
              <a:t>Middleboxes</a:t>
            </a:r>
            <a:r>
              <a:rPr lang="en-US" dirty="0" smtClean="0"/>
              <a:t> and NFV</a:t>
            </a:r>
          </a:p>
          <a:p>
            <a:pPr lvl="1"/>
            <a:r>
              <a:rPr lang="en-US" dirty="0" err="1" smtClean="0"/>
              <a:t>Middlebox</a:t>
            </a:r>
            <a:r>
              <a:rPr lang="en-US" dirty="0" smtClean="0">
                <a:solidFill>
                  <a:srgbClr val="FF0000"/>
                </a:solidFill>
              </a:rPr>
              <a:t>  </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a:t>
            </a:r>
          </a:p>
          <a:p>
            <a:pPr lvl="1"/>
            <a:r>
              <a:rPr lang="en-US" dirty="0" smtClean="0"/>
              <a:t>NFV Use Cases</a:t>
            </a:r>
          </a:p>
          <a:p>
            <a:pPr lvl="1"/>
            <a:r>
              <a:rPr lang="en-US" dirty="0"/>
              <a:t>NFV </a:t>
            </a:r>
            <a:r>
              <a:rPr lang="en-US" dirty="0" smtClean="0"/>
              <a:t>Architecture, Proof-of-Concept Implementation, Monitoring and DPDK</a:t>
            </a:r>
            <a:endParaRPr lang="en-US" dirty="0" smtClean="0"/>
          </a:p>
          <a:p>
            <a:pPr lvl="1"/>
            <a:r>
              <a:rPr lang="en-US" dirty="0" smtClean="0">
                <a:solidFill>
                  <a:srgbClr val="000000"/>
                </a:solidFill>
              </a:rPr>
              <a:t>Virtualization Optimization: </a:t>
            </a:r>
            <a:r>
              <a:rPr lang="en-US" dirty="0" err="1" smtClean="0">
                <a:solidFill>
                  <a:srgbClr val="000000"/>
                </a:solidFill>
              </a:rPr>
              <a:t>ClickOS</a:t>
            </a:r>
            <a:endParaRPr lang="en-US" dirty="0" smtClean="0">
              <a:solidFill>
                <a:srgbClr val="000000"/>
              </a:solidFill>
            </a:endParaRPr>
          </a:p>
          <a:p>
            <a:pPr lvl="1"/>
            <a:r>
              <a:rPr lang="en-US" dirty="0">
                <a:solidFill>
                  <a:srgbClr val="FF0000"/>
                </a:solidFill>
              </a:rPr>
              <a:t>Enforcing Network-Wide Policy: </a:t>
            </a:r>
            <a:r>
              <a:rPr lang="en-US" dirty="0" err="1" smtClean="0">
                <a:solidFill>
                  <a:srgbClr val="FF0000"/>
                </a:solidFill>
              </a:rPr>
              <a:t>FlowTags</a:t>
            </a:r>
            <a:endParaRPr lang="en-US" dirty="0" smtClean="0">
              <a:solidFill>
                <a:srgbClr val="FF0000"/>
              </a:solidFill>
            </a:endParaRPr>
          </a:p>
          <a:p>
            <a:pPr lvl="2"/>
            <a:r>
              <a:rPr lang="en-US" dirty="0" smtClean="0">
                <a:solidFill>
                  <a:srgbClr val="FF0000"/>
                </a:solidFill>
              </a:rPr>
              <a:t>Motivation and High Level Ideas</a:t>
            </a:r>
          </a:p>
          <a:p>
            <a:pPr lvl="2"/>
            <a:r>
              <a:rPr lang="en-US" dirty="0" smtClean="0"/>
              <a:t>Design and Evaluation</a:t>
            </a:r>
          </a:p>
          <a:p>
            <a:pPr lvl="2"/>
            <a:endParaRPr lang="en-US" dirty="0">
              <a:solidFill>
                <a:srgbClr val="FF0000"/>
              </a:solidFill>
            </a:endParaRPr>
          </a:p>
          <a:p>
            <a:pPr lvl="1"/>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55</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4290417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5400000">
            <a:off x="4826870" y="2532789"/>
            <a:ext cx="812248" cy="2858688"/>
            <a:chOff x="900223" y="2372135"/>
            <a:chExt cx="1362243" cy="3712212"/>
          </a:xfrm>
        </p:grpSpPr>
        <p:sp>
          <p:nvSpPr>
            <p:cNvPr id="8" name="Rounded Rectangle 7"/>
            <p:cNvSpPr/>
            <p:nvPr/>
          </p:nvSpPr>
          <p:spPr>
            <a:xfrm rot="16200000">
              <a:off x="-281925" y="3699594"/>
              <a:ext cx="3439753" cy="1075455"/>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TextBox 8"/>
            <p:cNvSpPr txBox="1"/>
            <p:nvPr/>
          </p:nvSpPr>
          <p:spPr>
            <a:xfrm rot="16200000">
              <a:off x="-274761" y="3547119"/>
              <a:ext cx="3712212" cy="1362243"/>
            </a:xfrm>
            <a:prstGeom prst="rect">
              <a:avLst/>
            </a:prstGeom>
            <a:noFill/>
          </p:spPr>
          <p:txBody>
            <a:bodyPr wrap="square" rtlCol="0">
              <a:spAutoFit/>
            </a:bodyPr>
            <a:lstStyle/>
            <a:p>
              <a:pPr algn="ctr"/>
              <a:r>
                <a:rPr lang="en-US" sz="3200" dirty="0" smtClean="0"/>
                <a:t>Network OS</a:t>
              </a:r>
            </a:p>
          </p:txBody>
        </p:sp>
      </p:grpSp>
      <p:sp>
        <p:nvSpPr>
          <p:cNvPr id="11" name="Rounded Rectangle 10"/>
          <p:cNvSpPr/>
          <p:nvPr/>
        </p:nvSpPr>
        <p:spPr>
          <a:xfrm>
            <a:off x="3901564" y="4673874"/>
            <a:ext cx="2613385" cy="591902"/>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TextBox 11"/>
          <p:cNvSpPr txBox="1"/>
          <p:nvPr/>
        </p:nvSpPr>
        <p:spPr>
          <a:xfrm>
            <a:off x="3869814" y="4655994"/>
            <a:ext cx="2718310" cy="584776"/>
          </a:xfrm>
          <a:prstGeom prst="rect">
            <a:avLst/>
          </a:prstGeom>
          <a:noFill/>
        </p:spPr>
        <p:txBody>
          <a:bodyPr wrap="square" rtlCol="0">
            <a:spAutoFit/>
          </a:bodyPr>
          <a:lstStyle/>
          <a:p>
            <a:pPr algn="ctr"/>
            <a:r>
              <a:rPr lang="en-US" sz="3200" dirty="0" smtClean="0"/>
              <a:t>Data Plane</a:t>
            </a:r>
          </a:p>
        </p:txBody>
      </p:sp>
      <p:grpSp>
        <p:nvGrpSpPr>
          <p:cNvPr id="44" name="Group 43"/>
          <p:cNvGrpSpPr/>
          <p:nvPr/>
        </p:nvGrpSpPr>
        <p:grpSpPr>
          <a:xfrm rot="5400000">
            <a:off x="4831057" y="1500333"/>
            <a:ext cx="780897" cy="2796737"/>
            <a:chOff x="900223" y="2372135"/>
            <a:chExt cx="1362243" cy="3712212"/>
          </a:xfrm>
        </p:grpSpPr>
        <p:sp>
          <p:nvSpPr>
            <p:cNvPr id="45" name="Rounded Rectangle 44"/>
            <p:cNvSpPr/>
            <p:nvPr/>
          </p:nvSpPr>
          <p:spPr>
            <a:xfrm rot="16200000">
              <a:off x="-281925" y="3699594"/>
              <a:ext cx="3439753" cy="1075455"/>
            </a:xfrm>
            <a:prstGeom prst="roundRect">
              <a:avLst/>
            </a:prstGeom>
            <a:noFill/>
            <a:ln w="25400">
              <a:solidFill>
                <a:srgbClr val="00009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6" name="TextBox 45"/>
            <p:cNvSpPr txBox="1"/>
            <p:nvPr/>
          </p:nvSpPr>
          <p:spPr>
            <a:xfrm rot="16200000">
              <a:off x="-274761" y="3547119"/>
              <a:ext cx="3712212" cy="1362243"/>
            </a:xfrm>
            <a:prstGeom prst="rect">
              <a:avLst/>
            </a:prstGeom>
            <a:noFill/>
          </p:spPr>
          <p:txBody>
            <a:bodyPr wrap="square" rtlCol="0">
              <a:spAutoFit/>
            </a:bodyPr>
            <a:lstStyle/>
            <a:p>
              <a:pPr algn="ctr"/>
              <a:r>
                <a:rPr lang="en-US" sz="3200" dirty="0" smtClean="0"/>
                <a:t>Control Apps</a:t>
              </a:r>
            </a:p>
          </p:txBody>
        </p:sp>
      </p:grpSp>
      <p:sp>
        <p:nvSpPr>
          <p:cNvPr id="4" name="Up-Down Arrow 3"/>
          <p:cNvSpPr/>
          <p:nvPr/>
        </p:nvSpPr>
        <p:spPr>
          <a:xfrm>
            <a:off x="5080249" y="3108877"/>
            <a:ext cx="319263" cy="46333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Up-Down Arrow 46"/>
          <p:cNvSpPr/>
          <p:nvPr/>
        </p:nvSpPr>
        <p:spPr>
          <a:xfrm>
            <a:off x="5075135" y="4197258"/>
            <a:ext cx="328717" cy="45873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descr="MC9004316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873" y="1237345"/>
            <a:ext cx="900580" cy="900580"/>
          </a:xfrm>
          <a:prstGeom prst="rect">
            <a:avLst/>
          </a:prstGeom>
        </p:spPr>
      </p:pic>
      <p:sp>
        <p:nvSpPr>
          <p:cNvPr id="71" name="Up-Down Arrow 70"/>
          <p:cNvSpPr/>
          <p:nvPr/>
        </p:nvSpPr>
        <p:spPr>
          <a:xfrm>
            <a:off x="5065079" y="1998463"/>
            <a:ext cx="338773" cy="4939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53194" y="1431819"/>
            <a:ext cx="3739124" cy="1569660"/>
          </a:xfrm>
          <a:prstGeom prst="rect">
            <a:avLst/>
          </a:prstGeom>
          <a:noFill/>
        </p:spPr>
        <p:txBody>
          <a:bodyPr wrap="none" rtlCol="0">
            <a:spAutoFit/>
          </a:bodyPr>
          <a:lstStyle/>
          <a:p>
            <a:r>
              <a:rPr lang="en-US" sz="3200" b="1" dirty="0" smtClean="0"/>
              <a:t>Policy:</a:t>
            </a:r>
          </a:p>
          <a:p>
            <a:r>
              <a:rPr lang="en-US" sz="3200" dirty="0" smtClean="0"/>
              <a:t>E.g., service chaining,</a:t>
            </a:r>
          </a:p>
          <a:p>
            <a:r>
              <a:rPr lang="en-US" sz="3200" dirty="0" smtClean="0"/>
              <a:t>access control</a:t>
            </a:r>
          </a:p>
        </p:txBody>
      </p:sp>
      <p:sp>
        <p:nvSpPr>
          <p:cNvPr id="39" name="Title 1"/>
          <p:cNvSpPr>
            <a:spLocks noGrp="1"/>
          </p:cNvSpPr>
          <p:nvPr>
            <p:ph type="title"/>
          </p:nvPr>
        </p:nvSpPr>
        <p:spPr>
          <a:xfrm>
            <a:off x="0" y="28223"/>
            <a:ext cx="9144000" cy="1143000"/>
          </a:xfrm>
        </p:spPr>
        <p:txBody>
          <a:bodyPr>
            <a:noAutofit/>
          </a:bodyPr>
          <a:lstStyle/>
          <a:p>
            <a:r>
              <a:rPr lang="en-US" sz="4200" dirty="0" err="1" smtClean="0"/>
              <a:t>Middleboxes</a:t>
            </a:r>
            <a:r>
              <a:rPr lang="en-US" sz="4200" dirty="0" smtClean="0"/>
              <a:t> complicate </a:t>
            </a:r>
            <a:br>
              <a:rPr lang="en-US" sz="4200" dirty="0" smtClean="0"/>
            </a:br>
            <a:r>
              <a:rPr lang="en-US" sz="4200" dirty="0" smtClean="0"/>
              <a:t>policy enforcement in SDN</a:t>
            </a:r>
            <a:endParaRPr lang="en-US" sz="4200" dirty="0"/>
          </a:p>
        </p:txBody>
      </p:sp>
      <p:sp>
        <p:nvSpPr>
          <p:cNvPr id="3" name="Slide Number Placeholder 2"/>
          <p:cNvSpPr>
            <a:spLocks noGrp="1"/>
          </p:cNvSpPr>
          <p:nvPr>
            <p:ph type="sldNum" sz="quarter" idx="12"/>
          </p:nvPr>
        </p:nvSpPr>
        <p:spPr/>
        <p:txBody>
          <a:bodyPr/>
          <a:lstStyle/>
          <a:p>
            <a:fld id="{2AA957AF-53C0-420B-9C2D-77DB1416566C}" type="slidenum">
              <a:rPr kumimoji="0" lang="en-US" smtClean="0"/>
              <a:pPr/>
              <a:t>56</a:t>
            </a:fld>
            <a:endParaRPr kumimoji="0" lang="en-US"/>
          </a:p>
        </p:txBody>
      </p:sp>
      <p:pic>
        <p:nvPicPr>
          <p:cNvPr id="38" name="Picture 11" descr="IOSfirewall"/>
          <p:cNvPicPr>
            <a:picLocks noChangeAspect="1" noChangeArrowheads="1"/>
          </p:cNvPicPr>
          <p:nvPr/>
        </p:nvPicPr>
        <p:blipFill>
          <a:blip r:embed="rId4" cstate="print"/>
          <a:srcRect/>
          <a:stretch>
            <a:fillRect/>
          </a:stretch>
        </p:blipFill>
        <p:spPr bwMode="auto">
          <a:xfrm>
            <a:off x="4712027" y="5830097"/>
            <a:ext cx="324453" cy="602453"/>
          </a:xfrm>
          <a:prstGeom prst="rect">
            <a:avLst/>
          </a:prstGeom>
          <a:noFill/>
        </p:spPr>
      </p:pic>
      <p:pic>
        <p:nvPicPr>
          <p:cNvPr id="41" name="Picture 57" descr="icon_color"/>
          <p:cNvPicPr>
            <a:picLocks noChangeAspect="1" noChangeArrowheads="1"/>
          </p:cNvPicPr>
          <p:nvPr/>
        </p:nvPicPr>
        <p:blipFill>
          <a:blip r:embed="rId5" cstate="print"/>
          <a:srcRect/>
          <a:stretch>
            <a:fillRect/>
          </a:stretch>
        </p:blipFill>
        <p:spPr bwMode="auto">
          <a:xfrm>
            <a:off x="5699949" y="5329276"/>
            <a:ext cx="469075" cy="536914"/>
          </a:xfrm>
          <a:prstGeom prst="rect">
            <a:avLst/>
          </a:prstGeom>
          <a:noFill/>
        </p:spPr>
      </p:pic>
      <p:pic>
        <p:nvPicPr>
          <p:cNvPr id="42" name="Picture 41"/>
          <p:cNvPicPr>
            <a:picLocks noChangeAspect="1" noChangeArrowheads="1"/>
          </p:cNvPicPr>
          <p:nvPr/>
        </p:nvPicPr>
        <p:blipFill>
          <a:blip r:embed="rId6" cstate="print"/>
          <a:srcRect/>
          <a:stretch>
            <a:fillRect/>
          </a:stretch>
        </p:blipFill>
        <p:spPr bwMode="auto">
          <a:xfrm>
            <a:off x="4254016" y="5413822"/>
            <a:ext cx="564040" cy="377378"/>
          </a:xfrm>
          <a:prstGeom prst="rect">
            <a:avLst/>
          </a:prstGeom>
          <a:noFill/>
          <a:ln w="9525" algn="ctr">
            <a:noFill/>
            <a:miter lim="800000"/>
            <a:headEnd/>
            <a:tailEnd/>
          </a:ln>
          <a:effectLst/>
        </p:spPr>
      </p:pic>
      <p:sp>
        <p:nvSpPr>
          <p:cNvPr id="2" name="Rectangle 1"/>
          <p:cNvSpPr/>
          <p:nvPr/>
        </p:nvSpPr>
        <p:spPr>
          <a:xfrm>
            <a:off x="316694" y="4470956"/>
            <a:ext cx="3254016" cy="206210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dirty="0" smtClean="0">
                <a:solidFill>
                  <a:srgbClr val="000090"/>
                </a:solidFill>
              </a:rPr>
              <a:t>Dynamic and </a:t>
            </a:r>
          </a:p>
          <a:p>
            <a:r>
              <a:rPr lang="en-US" sz="3200" dirty="0">
                <a:solidFill>
                  <a:srgbClr val="000090"/>
                </a:solidFill>
              </a:rPr>
              <a:t>t</a:t>
            </a:r>
            <a:r>
              <a:rPr lang="en-US" sz="3200" dirty="0" smtClean="0">
                <a:solidFill>
                  <a:srgbClr val="000090"/>
                </a:solidFill>
              </a:rPr>
              <a:t>raffic-dependent</a:t>
            </a:r>
          </a:p>
          <a:p>
            <a:r>
              <a:rPr lang="en-US" sz="3200" dirty="0" smtClean="0">
                <a:solidFill>
                  <a:srgbClr val="000090"/>
                </a:solidFill>
              </a:rPr>
              <a:t>modifications!</a:t>
            </a:r>
          </a:p>
          <a:p>
            <a:r>
              <a:rPr lang="en-US" sz="3200" dirty="0" smtClean="0">
                <a:solidFill>
                  <a:srgbClr val="000090"/>
                </a:solidFill>
              </a:rPr>
              <a:t>e.g., NATs, proxies</a:t>
            </a:r>
            <a:endParaRPr lang="en-US" sz="3200" dirty="0">
              <a:solidFill>
                <a:srgbClr val="000090"/>
              </a:solidFill>
            </a:endParaRPr>
          </a:p>
        </p:txBody>
      </p:sp>
      <p:pic>
        <p:nvPicPr>
          <p:cNvPr id="69" name="Picture 68"/>
          <p:cNvPicPr>
            <a:picLocks noChangeArrowheads="1"/>
          </p:cNvPicPr>
          <p:nvPr/>
        </p:nvPicPr>
        <p:blipFill>
          <a:blip r:embed="rId7" cstate="print"/>
          <a:srcRect/>
          <a:stretch>
            <a:fillRect/>
          </a:stretch>
        </p:blipFill>
        <p:spPr bwMode="auto">
          <a:xfrm>
            <a:off x="4937679" y="5493200"/>
            <a:ext cx="627263" cy="298000"/>
          </a:xfrm>
          <a:prstGeom prst="rect">
            <a:avLst/>
          </a:prstGeom>
          <a:noFill/>
          <a:ln w="9525">
            <a:noFill/>
            <a:miter lim="800000"/>
            <a:headEnd/>
            <a:tailEnd/>
          </a:ln>
          <a:effectLst/>
        </p:spPr>
      </p:pic>
      <p:pic>
        <p:nvPicPr>
          <p:cNvPr id="73" name="Picture 26"/>
          <p:cNvPicPr>
            <a:picLocks noChangeAspect="1" noChangeArrowheads="1"/>
          </p:cNvPicPr>
          <p:nvPr/>
        </p:nvPicPr>
        <p:blipFill>
          <a:blip r:embed="rId8" cstate="print"/>
          <a:srcRect/>
          <a:stretch>
            <a:fillRect/>
          </a:stretch>
        </p:blipFill>
        <p:spPr bwMode="auto">
          <a:xfrm>
            <a:off x="5251311" y="5966275"/>
            <a:ext cx="759622" cy="390075"/>
          </a:xfrm>
          <a:prstGeom prst="rect">
            <a:avLst/>
          </a:prstGeom>
          <a:noFill/>
          <a:ln w="9525">
            <a:noFill/>
            <a:miter lim="800000"/>
            <a:headEnd/>
            <a:tailEnd/>
          </a:ln>
          <a:effectLst/>
        </p:spPr>
      </p:pic>
      <p:sp>
        <p:nvSpPr>
          <p:cNvPr id="5" name="Date Placeholder 4"/>
          <p:cNvSpPr>
            <a:spLocks noGrp="1"/>
          </p:cNvSpPr>
          <p:nvPr>
            <p:ph type="dt" sz="half" idx="10"/>
          </p:nvPr>
        </p:nvSpPr>
        <p:spPr>
          <a:xfrm>
            <a:off x="457200" y="6492875"/>
            <a:ext cx="2133600" cy="365125"/>
          </a:xfrm>
        </p:spPr>
        <p:txBody>
          <a:bodyPr/>
          <a:lstStyle/>
          <a:p>
            <a:r>
              <a:rPr lang="en-US" dirty="0" smtClean="0">
                <a:solidFill>
                  <a:prstClr val="black">
                    <a:tint val="75000"/>
                  </a:prstClr>
                </a:solidFill>
                <a:latin typeface="Calibri"/>
              </a:rPr>
              <a:t>11/24/14</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2743200" y="6449834"/>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30156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05"/>
            <a:ext cx="8229600" cy="1143000"/>
          </a:xfrm>
        </p:spPr>
        <p:txBody>
          <a:bodyPr>
            <a:normAutofit/>
          </a:bodyPr>
          <a:lstStyle/>
          <a:p>
            <a:r>
              <a:rPr lang="en-US" sz="4200" dirty="0" smtClean="0"/>
              <a:t>Modifications </a:t>
            </a:r>
            <a:r>
              <a:rPr lang="en-US" sz="4200" dirty="0" smtClean="0">
                <a:sym typeface="Wingdings"/>
              </a:rPr>
              <a:t> </a:t>
            </a:r>
            <a:r>
              <a:rPr lang="en-US" sz="4200" dirty="0" smtClean="0"/>
              <a:t>Attribution is hard</a:t>
            </a:r>
            <a:endParaRPr lang="en-US" sz="4200" dirty="0"/>
          </a:p>
        </p:txBody>
      </p:sp>
      <p:sp>
        <p:nvSpPr>
          <p:cNvPr id="33" name="Slide Number Placeholder 32"/>
          <p:cNvSpPr>
            <a:spLocks noGrp="1"/>
          </p:cNvSpPr>
          <p:nvPr>
            <p:ph type="sldNum" sz="quarter" idx="12"/>
          </p:nvPr>
        </p:nvSpPr>
        <p:spPr/>
        <p:txBody>
          <a:bodyPr/>
          <a:lstStyle/>
          <a:p>
            <a:fld id="{F0F1960D-7E41-4D07-A49B-7A38051565AD}" type="slidenum">
              <a:rPr lang="en-US" smtClean="0"/>
              <a:t>57</a:t>
            </a:fld>
            <a:endParaRPr lang="en-US" dirty="0"/>
          </a:p>
        </p:txBody>
      </p:sp>
      <p:pic>
        <p:nvPicPr>
          <p:cNvPr id="36" name="Content Placeholder 10"/>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90019" y="3166051"/>
            <a:ext cx="666750" cy="666751"/>
          </a:xfrm>
        </p:spPr>
      </p:pic>
      <p:pic>
        <p:nvPicPr>
          <p:cNvPr id="37" name="Picture 36"/>
          <p:cNvPicPr>
            <a:picLocks noChangeArrowheads="1"/>
          </p:cNvPicPr>
          <p:nvPr/>
        </p:nvPicPr>
        <p:blipFill>
          <a:blip r:embed="rId4" cstate="print"/>
          <a:srcRect/>
          <a:stretch>
            <a:fillRect/>
          </a:stretch>
        </p:blipFill>
        <p:spPr bwMode="auto">
          <a:xfrm>
            <a:off x="5070592" y="3857929"/>
            <a:ext cx="667375" cy="420883"/>
          </a:xfrm>
          <a:prstGeom prst="rect">
            <a:avLst/>
          </a:prstGeom>
          <a:noFill/>
          <a:ln w="9525">
            <a:noFill/>
            <a:miter lim="800000"/>
            <a:headEnd/>
            <a:tailEnd/>
          </a:ln>
          <a:effectLst/>
        </p:spPr>
      </p:pic>
      <p:pic>
        <p:nvPicPr>
          <p:cNvPr id="38" name="Picture 37"/>
          <p:cNvPicPr>
            <a:picLocks noChangeArrowheads="1"/>
          </p:cNvPicPr>
          <p:nvPr/>
        </p:nvPicPr>
        <p:blipFill>
          <a:blip r:embed="rId4" cstate="print"/>
          <a:srcRect/>
          <a:stretch>
            <a:fillRect/>
          </a:stretch>
        </p:blipFill>
        <p:spPr bwMode="auto">
          <a:xfrm>
            <a:off x="3503461" y="3857929"/>
            <a:ext cx="667375" cy="420883"/>
          </a:xfrm>
          <a:prstGeom prst="rect">
            <a:avLst/>
          </a:prstGeom>
          <a:noFill/>
          <a:ln w="9525">
            <a:noFill/>
            <a:miter lim="800000"/>
            <a:headEnd/>
            <a:tailEnd/>
          </a:ln>
          <a:effectLst/>
        </p:spPr>
      </p:pic>
      <p:cxnSp>
        <p:nvCxnSpPr>
          <p:cNvPr id="39" name="Straight Connector 38"/>
          <p:cNvCxnSpPr>
            <a:stCxn id="38" idx="3"/>
            <a:endCxn id="37" idx="1"/>
          </p:cNvCxnSpPr>
          <p:nvPr/>
        </p:nvCxnSpPr>
        <p:spPr>
          <a:xfrm>
            <a:off x="4170834" y="4068370"/>
            <a:ext cx="8997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6" idx="3"/>
            <a:endCxn id="38" idx="1"/>
          </p:cNvCxnSpPr>
          <p:nvPr/>
        </p:nvCxnSpPr>
        <p:spPr>
          <a:xfrm>
            <a:off x="2656769" y="3499426"/>
            <a:ext cx="846690" cy="568944"/>
          </a:xfrm>
          <a:prstGeom prst="line">
            <a:avLst/>
          </a:prstGeom>
        </p:spPr>
        <p:style>
          <a:lnRef idx="2">
            <a:schemeClr val="accent1"/>
          </a:lnRef>
          <a:fillRef idx="0">
            <a:schemeClr val="accent1"/>
          </a:fillRef>
          <a:effectRef idx="1">
            <a:schemeClr val="accent1"/>
          </a:effectRef>
          <a:fontRef idx="minor">
            <a:schemeClr val="tx1"/>
          </a:fontRef>
        </p:style>
      </p:cxnSp>
      <p:pic>
        <p:nvPicPr>
          <p:cNvPr id="43" name="Picture 11" descr="IOSfirewall"/>
          <p:cNvPicPr>
            <a:picLocks noChangeAspect="1" noChangeArrowheads="1"/>
          </p:cNvPicPr>
          <p:nvPr/>
        </p:nvPicPr>
        <p:blipFill>
          <a:blip r:embed="rId5" cstate="print"/>
          <a:srcRect/>
          <a:stretch>
            <a:fillRect/>
          </a:stretch>
        </p:blipFill>
        <p:spPr bwMode="auto">
          <a:xfrm>
            <a:off x="5241962" y="2947211"/>
            <a:ext cx="324630" cy="602783"/>
          </a:xfrm>
          <a:prstGeom prst="rect">
            <a:avLst/>
          </a:prstGeom>
          <a:noFill/>
        </p:spPr>
      </p:pic>
      <p:cxnSp>
        <p:nvCxnSpPr>
          <p:cNvPr id="44" name="Straight Connector 43"/>
          <p:cNvCxnSpPr>
            <a:stCxn id="43" idx="2"/>
            <a:endCxn id="37" idx="0"/>
          </p:cNvCxnSpPr>
          <p:nvPr/>
        </p:nvCxnSpPr>
        <p:spPr>
          <a:xfrm>
            <a:off x="5404279" y="3549994"/>
            <a:ext cx="1" cy="307937"/>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684491" y="4135102"/>
            <a:ext cx="470977" cy="523220"/>
          </a:xfrm>
          <a:prstGeom prst="rect">
            <a:avLst/>
          </a:prstGeom>
          <a:noFill/>
        </p:spPr>
        <p:txBody>
          <a:bodyPr wrap="none" rtlCol="0">
            <a:spAutoFit/>
          </a:bodyPr>
          <a:lstStyle/>
          <a:p>
            <a:r>
              <a:rPr lang="en-US" sz="2800" dirty="0" smtClean="0"/>
              <a:t>S</a:t>
            </a:r>
            <a:r>
              <a:rPr lang="en-US" sz="2800" baseline="-25000" dirty="0" smtClean="0"/>
              <a:t>1</a:t>
            </a:r>
            <a:endParaRPr lang="en-US" sz="2800" baseline="-25000" dirty="0"/>
          </a:p>
        </p:txBody>
      </p:sp>
      <p:sp>
        <p:nvSpPr>
          <p:cNvPr id="46" name="TextBox 45"/>
          <p:cNvSpPr txBox="1"/>
          <p:nvPr/>
        </p:nvSpPr>
        <p:spPr>
          <a:xfrm>
            <a:off x="5258267" y="4151042"/>
            <a:ext cx="470977" cy="523220"/>
          </a:xfrm>
          <a:prstGeom prst="rect">
            <a:avLst/>
          </a:prstGeom>
          <a:noFill/>
        </p:spPr>
        <p:txBody>
          <a:bodyPr wrap="none" rtlCol="0">
            <a:spAutoFit/>
          </a:bodyPr>
          <a:lstStyle/>
          <a:p>
            <a:r>
              <a:rPr lang="en-US" sz="2800" dirty="0" smtClean="0"/>
              <a:t>S</a:t>
            </a:r>
            <a:r>
              <a:rPr lang="en-US" sz="2800" baseline="-25000" dirty="0" smtClean="0"/>
              <a:t>2</a:t>
            </a:r>
            <a:endParaRPr lang="en-US" sz="2800" baseline="-25000" dirty="0"/>
          </a:p>
        </p:txBody>
      </p:sp>
      <p:sp>
        <p:nvSpPr>
          <p:cNvPr id="47" name="TextBox 46"/>
          <p:cNvSpPr txBox="1"/>
          <p:nvPr/>
        </p:nvSpPr>
        <p:spPr>
          <a:xfrm>
            <a:off x="4717872" y="2464490"/>
            <a:ext cx="1360688" cy="523220"/>
          </a:xfrm>
          <a:prstGeom prst="rect">
            <a:avLst/>
          </a:prstGeom>
          <a:noFill/>
        </p:spPr>
        <p:txBody>
          <a:bodyPr wrap="square" rtlCol="0">
            <a:spAutoFit/>
          </a:bodyPr>
          <a:lstStyle/>
          <a:p>
            <a:pPr algn="ctr"/>
            <a:r>
              <a:rPr lang="en-US" sz="2800" dirty="0" smtClean="0"/>
              <a:t>Firewall</a:t>
            </a:r>
            <a:endParaRPr lang="en-US" sz="2800" dirty="0"/>
          </a:p>
        </p:txBody>
      </p:sp>
      <p:sp>
        <p:nvSpPr>
          <p:cNvPr id="49" name="TextBox 48"/>
          <p:cNvSpPr txBox="1"/>
          <p:nvPr/>
        </p:nvSpPr>
        <p:spPr>
          <a:xfrm>
            <a:off x="3457973" y="2467664"/>
            <a:ext cx="799192" cy="523220"/>
          </a:xfrm>
          <a:prstGeom prst="rect">
            <a:avLst/>
          </a:prstGeom>
          <a:noFill/>
        </p:spPr>
        <p:txBody>
          <a:bodyPr wrap="none" rtlCol="0">
            <a:spAutoFit/>
          </a:bodyPr>
          <a:lstStyle/>
          <a:p>
            <a:pPr algn="ctr"/>
            <a:r>
              <a:rPr lang="en-US" sz="2800" dirty="0" smtClean="0"/>
              <a:t>NAT</a:t>
            </a:r>
          </a:p>
        </p:txBody>
      </p:sp>
      <p:cxnSp>
        <p:nvCxnSpPr>
          <p:cNvPr id="50" name="Straight Connector 49"/>
          <p:cNvCxnSpPr>
            <a:endCxn id="38" idx="0"/>
          </p:cNvCxnSpPr>
          <p:nvPr/>
        </p:nvCxnSpPr>
        <p:spPr>
          <a:xfrm>
            <a:off x="3837148" y="3317579"/>
            <a:ext cx="1" cy="54035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37" idx="3"/>
          </p:cNvCxnSpPr>
          <p:nvPr/>
        </p:nvCxnSpPr>
        <p:spPr>
          <a:xfrm>
            <a:off x="5737965" y="4068370"/>
            <a:ext cx="580504" cy="0"/>
          </a:xfrm>
          <a:prstGeom prst="line">
            <a:avLst/>
          </a:prstGeom>
        </p:spPr>
        <p:style>
          <a:lnRef idx="2">
            <a:schemeClr val="accent1"/>
          </a:lnRef>
          <a:fillRef idx="0">
            <a:schemeClr val="accent1"/>
          </a:fillRef>
          <a:effectRef idx="1">
            <a:schemeClr val="accent1"/>
          </a:effectRef>
          <a:fontRef idx="minor">
            <a:schemeClr val="tx1"/>
          </a:fontRef>
        </p:style>
      </p:cxnSp>
      <p:pic>
        <p:nvPicPr>
          <p:cNvPr id="52" name="Picture 14"/>
          <p:cNvPicPr>
            <a:picLocks noChangeArrowheads="1"/>
          </p:cNvPicPr>
          <p:nvPr/>
        </p:nvPicPr>
        <p:blipFill>
          <a:blip r:embed="rId6" cstate="print"/>
          <a:srcRect/>
          <a:stretch>
            <a:fillRect/>
          </a:stretch>
        </p:blipFill>
        <p:spPr bwMode="auto">
          <a:xfrm>
            <a:off x="5994619" y="3553129"/>
            <a:ext cx="1465568" cy="1054933"/>
          </a:xfrm>
          <a:prstGeom prst="rect">
            <a:avLst/>
          </a:prstGeom>
          <a:noFill/>
          <a:ln w="9525">
            <a:noFill/>
            <a:miter lim="800000"/>
            <a:headEnd/>
            <a:tailEnd/>
          </a:ln>
          <a:effectLst/>
        </p:spPr>
      </p:pic>
      <p:sp>
        <p:nvSpPr>
          <p:cNvPr id="53" name="TextBox 52"/>
          <p:cNvSpPr txBox="1"/>
          <p:nvPr/>
        </p:nvSpPr>
        <p:spPr>
          <a:xfrm>
            <a:off x="6062685" y="3810304"/>
            <a:ext cx="1375497" cy="523220"/>
          </a:xfrm>
          <a:prstGeom prst="rect">
            <a:avLst/>
          </a:prstGeom>
          <a:noFill/>
        </p:spPr>
        <p:txBody>
          <a:bodyPr wrap="none" rtlCol="0">
            <a:spAutoFit/>
          </a:bodyPr>
          <a:lstStyle/>
          <a:p>
            <a:r>
              <a:rPr lang="en-US" sz="2800" dirty="0" smtClean="0"/>
              <a:t>Internet</a:t>
            </a:r>
          </a:p>
        </p:txBody>
      </p:sp>
      <p:sp>
        <p:nvSpPr>
          <p:cNvPr id="55" name="TextBox 54"/>
          <p:cNvSpPr txBox="1"/>
          <p:nvPr/>
        </p:nvSpPr>
        <p:spPr>
          <a:xfrm>
            <a:off x="1590395" y="3128333"/>
            <a:ext cx="529712" cy="523220"/>
          </a:xfrm>
          <a:prstGeom prst="rect">
            <a:avLst/>
          </a:prstGeom>
          <a:noFill/>
        </p:spPr>
        <p:txBody>
          <a:bodyPr wrap="none" rtlCol="0">
            <a:spAutoFit/>
          </a:bodyPr>
          <a:lstStyle/>
          <a:p>
            <a:r>
              <a:rPr lang="en-US" sz="2800" dirty="0" smtClean="0"/>
              <a:t>H</a:t>
            </a:r>
            <a:r>
              <a:rPr lang="en-US" sz="2800" baseline="-25000" dirty="0" smtClean="0"/>
              <a:t>1</a:t>
            </a:r>
            <a:endParaRPr lang="en-US" sz="2800" baseline="-25000" dirty="0"/>
          </a:p>
        </p:txBody>
      </p:sp>
      <p:sp>
        <p:nvSpPr>
          <p:cNvPr id="3" name="TextBox 2"/>
          <p:cNvSpPr txBox="1"/>
          <p:nvPr/>
        </p:nvSpPr>
        <p:spPr>
          <a:xfrm>
            <a:off x="1291979" y="1303547"/>
            <a:ext cx="6280251" cy="523220"/>
          </a:xfrm>
          <a:prstGeom prst="rect">
            <a:avLst/>
          </a:prstGeom>
          <a:noFill/>
        </p:spPr>
        <p:txBody>
          <a:bodyPr wrap="none" rtlCol="0">
            <a:spAutoFit/>
          </a:bodyPr>
          <a:lstStyle/>
          <a:p>
            <a:r>
              <a:rPr lang="en-US" sz="2800" dirty="0" smtClean="0"/>
              <a:t>Block the access of H</a:t>
            </a:r>
            <a:r>
              <a:rPr lang="en-US" sz="2800" baseline="-25000" dirty="0" smtClean="0"/>
              <a:t>2 </a:t>
            </a:r>
            <a:r>
              <a:rPr lang="en-US" sz="2800" dirty="0" smtClean="0"/>
              <a:t>to certain websites.</a:t>
            </a:r>
            <a:endParaRPr lang="en-US" sz="2800" dirty="0"/>
          </a:p>
        </p:txBody>
      </p:sp>
      <p:pic>
        <p:nvPicPr>
          <p:cNvPr id="27" name="Picture 21" descr="15800"/>
          <p:cNvPicPr>
            <a:picLocks noChangeAspect="1" noChangeArrowheads="1"/>
          </p:cNvPicPr>
          <p:nvPr/>
        </p:nvPicPr>
        <p:blipFill>
          <a:blip r:embed="rId7" cstate="print"/>
          <a:srcRect/>
          <a:stretch>
            <a:fillRect/>
          </a:stretch>
        </p:blipFill>
        <p:spPr bwMode="auto">
          <a:xfrm rot="10800000">
            <a:off x="3579226" y="2958936"/>
            <a:ext cx="515469" cy="541088"/>
          </a:xfrm>
          <a:prstGeom prst="rect">
            <a:avLst/>
          </a:prstGeom>
          <a:noFill/>
        </p:spPr>
      </p:pic>
      <p:sp>
        <p:nvSpPr>
          <p:cNvPr id="4" name="TextBox 3"/>
          <p:cNvSpPr txBox="1"/>
          <p:nvPr/>
        </p:nvSpPr>
        <p:spPr>
          <a:xfrm>
            <a:off x="-635000" y="3000375"/>
            <a:ext cx="184666" cy="369332"/>
          </a:xfrm>
          <a:prstGeom prst="rect">
            <a:avLst/>
          </a:prstGeom>
          <a:noFill/>
        </p:spPr>
        <p:txBody>
          <a:bodyPr wrap="none" rtlCol="0">
            <a:spAutoFit/>
          </a:bodyPr>
          <a:lstStyle/>
          <a:p>
            <a:endParaRPr lang="en-US" dirty="0"/>
          </a:p>
        </p:txBody>
      </p:sp>
      <p:pic>
        <p:nvPicPr>
          <p:cNvPr id="29" name="Content Placeholder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3669" y="4274128"/>
            <a:ext cx="666750" cy="666751"/>
          </a:xfrm>
          <a:prstGeom prst="rect">
            <a:avLst/>
          </a:prstGeom>
        </p:spPr>
      </p:pic>
      <p:cxnSp>
        <p:nvCxnSpPr>
          <p:cNvPr id="30" name="Straight Connector 29"/>
          <p:cNvCxnSpPr>
            <a:stCxn id="29" idx="3"/>
            <a:endCxn id="38" idx="1"/>
          </p:cNvCxnSpPr>
          <p:nvPr/>
        </p:nvCxnSpPr>
        <p:spPr>
          <a:xfrm flipV="1">
            <a:off x="2650419" y="4068371"/>
            <a:ext cx="853040" cy="539133"/>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584045" y="4251902"/>
            <a:ext cx="529712" cy="523220"/>
          </a:xfrm>
          <a:prstGeom prst="rect">
            <a:avLst/>
          </a:prstGeom>
          <a:noFill/>
        </p:spPr>
        <p:txBody>
          <a:bodyPr wrap="none" rtlCol="0">
            <a:spAutoFit/>
          </a:bodyPr>
          <a:lstStyle/>
          <a:p>
            <a:r>
              <a:rPr lang="en-US" sz="2800" dirty="0" smtClean="0"/>
              <a:t>H</a:t>
            </a:r>
            <a:r>
              <a:rPr lang="en-US" sz="2800" baseline="-25000" dirty="0" smtClean="0"/>
              <a:t>2</a:t>
            </a:r>
            <a:endParaRPr lang="en-US" sz="2800" baseline="-25000" dirty="0"/>
          </a:p>
        </p:txBody>
      </p:sp>
      <p:cxnSp>
        <p:nvCxnSpPr>
          <p:cNvPr id="6" name="Curved Connector 5"/>
          <p:cNvCxnSpPr/>
          <p:nvPr/>
        </p:nvCxnSpPr>
        <p:spPr>
          <a:xfrm flipV="1">
            <a:off x="2590655" y="3470142"/>
            <a:ext cx="1186541" cy="878878"/>
          </a:xfrm>
          <a:prstGeom prst="curved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10574" y="2741350"/>
            <a:ext cx="49970" cy="1567317"/>
          </a:xfrm>
          <a:prstGeom prst="curvedConnector3">
            <a:avLst>
              <a:gd name="adj1" fmla="val 1185377"/>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09587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83"/>
            <a:ext cx="8229600" cy="1143000"/>
          </a:xfrm>
        </p:spPr>
        <p:txBody>
          <a:bodyPr>
            <a:normAutofit/>
          </a:bodyPr>
          <a:lstStyle/>
          <a:p>
            <a:r>
              <a:rPr lang="en-US" sz="4200" dirty="0" smtClean="0"/>
              <a:t>Dynamic actions </a:t>
            </a:r>
            <a:r>
              <a:rPr lang="en-US" sz="4200" dirty="0" smtClean="0">
                <a:sym typeface="Wingdings"/>
              </a:rPr>
              <a:t> </a:t>
            </a:r>
            <a:r>
              <a:rPr lang="en-US" sz="4200" dirty="0" smtClean="0"/>
              <a:t>Policy violations</a:t>
            </a:r>
            <a:endParaRPr lang="en-US" sz="4200" dirty="0"/>
          </a:p>
        </p:txBody>
      </p:sp>
      <p:pic>
        <p:nvPicPr>
          <p:cNvPr id="4" name="Content Placeholder 10"/>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58897" y="2427408"/>
            <a:ext cx="666750" cy="666751"/>
          </a:xfrm>
        </p:spPr>
      </p:pic>
      <p:cxnSp>
        <p:nvCxnSpPr>
          <p:cNvPr id="7" name="Straight Connector 6"/>
          <p:cNvCxnSpPr>
            <a:stCxn id="38" idx="3"/>
            <a:endCxn id="39" idx="1"/>
          </p:cNvCxnSpPr>
          <p:nvPr/>
        </p:nvCxnSpPr>
        <p:spPr>
          <a:xfrm flipV="1">
            <a:off x="4315098" y="3833692"/>
            <a:ext cx="1512239" cy="1496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4" idx="3"/>
            <a:endCxn id="38" idx="1"/>
          </p:cNvCxnSpPr>
          <p:nvPr/>
        </p:nvCxnSpPr>
        <p:spPr>
          <a:xfrm>
            <a:off x="1425647" y="2760784"/>
            <a:ext cx="2222076" cy="108787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Content Placeholder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157" y="4347432"/>
            <a:ext cx="666750" cy="666751"/>
          </a:xfrm>
          <a:prstGeom prst="rect">
            <a:avLst/>
          </a:prstGeom>
        </p:spPr>
      </p:pic>
      <p:cxnSp>
        <p:nvCxnSpPr>
          <p:cNvPr id="10" name="Straight Connector 9"/>
          <p:cNvCxnSpPr/>
          <p:nvPr/>
        </p:nvCxnSpPr>
        <p:spPr>
          <a:xfrm flipV="1">
            <a:off x="1432909" y="3912156"/>
            <a:ext cx="2214814" cy="83215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22" idx="2"/>
          </p:cNvCxnSpPr>
          <p:nvPr/>
        </p:nvCxnSpPr>
        <p:spPr>
          <a:xfrm>
            <a:off x="6159342" y="3056457"/>
            <a:ext cx="1683" cy="57396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71668" y="3780831"/>
            <a:ext cx="470977" cy="523220"/>
          </a:xfrm>
          <a:prstGeom prst="rect">
            <a:avLst/>
          </a:prstGeom>
          <a:noFill/>
        </p:spPr>
        <p:txBody>
          <a:bodyPr wrap="none" rtlCol="0">
            <a:spAutoFit/>
          </a:bodyPr>
          <a:lstStyle/>
          <a:p>
            <a:r>
              <a:rPr lang="en-US" sz="2800" dirty="0" smtClean="0"/>
              <a:t>S</a:t>
            </a:r>
            <a:r>
              <a:rPr lang="en-US" sz="2800" baseline="-25000" dirty="0" smtClean="0"/>
              <a:t>1</a:t>
            </a:r>
            <a:endParaRPr lang="en-US" sz="2800" baseline="-25000" dirty="0"/>
          </a:p>
        </p:txBody>
      </p:sp>
      <p:sp>
        <p:nvSpPr>
          <p:cNvPr id="13" name="TextBox 12"/>
          <p:cNvSpPr txBox="1"/>
          <p:nvPr/>
        </p:nvSpPr>
        <p:spPr>
          <a:xfrm>
            <a:off x="6417395" y="3753084"/>
            <a:ext cx="470977" cy="523220"/>
          </a:xfrm>
          <a:prstGeom prst="rect">
            <a:avLst/>
          </a:prstGeom>
          <a:noFill/>
        </p:spPr>
        <p:txBody>
          <a:bodyPr wrap="none" rtlCol="0">
            <a:spAutoFit/>
          </a:bodyPr>
          <a:lstStyle/>
          <a:p>
            <a:r>
              <a:rPr lang="en-US" sz="2800" dirty="0" smtClean="0"/>
              <a:t>S</a:t>
            </a:r>
            <a:r>
              <a:rPr lang="en-US" sz="2800" baseline="-25000" dirty="0" smtClean="0"/>
              <a:t>2</a:t>
            </a:r>
            <a:endParaRPr lang="en-US" sz="2800" baseline="-25000" dirty="0"/>
          </a:p>
        </p:txBody>
      </p:sp>
      <p:sp>
        <p:nvSpPr>
          <p:cNvPr id="14" name="TextBox 13"/>
          <p:cNvSpPr txBox="1"/>
          <p:nvPr/>
        </p:nvSpPr>
        <p:spPr>
          <a:xfrm>
            <a:off x="3516085" y="1988583"/>
            <a:ext cx="1005403" cy="523220"/>
          </a:xfrm>
          <a:prstGeom prst="rect">
            <a:avLst/>
          </a:prstGeom>
          <a:noFill/>
        </p:spPr>
        <p:txBody>
          <a:bodyPr wrap="none" rtlCol="0">
            <a:spAutoFit/>
          </a:bodyPr>
          <a:lstStyle/>
          <a:p>
            <a:r>
              <a:rPr lang="en-US" sz="2800" dirty="0" smtClean="0"/>
              <a:t>Proxy</a:t>
            </a:r>
          </a:p>
        </p:txBody>
      </p:sp>
      <p:cxnSp>
        <p:nvCxnSpPr>
          <p:cNvPr id="15" name="Straight Connector 14"/>
          <p:cNvCxnSpPr/>
          <p:nvPr/>
        </p:nvCxnSpPr>
        <p:spPr>
          <a:xfrm>
            <a:off x="3969484" y="2918982"/>
            <a:ext cx="12669" cy="72333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39" idx="3"/>
            <a:endCxn id="17" idx="1"/>
          </p:cNvCxnSpPr>
          <p:nvPr/>
        </p:nvCxnSpPr>
        <p:spPr>
          <a:xfrm>
            <a:off x="6494712" y="3833692"/>
            <a:ext cx="564101" cy="713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4"/>
          <p:cNvPicPr>
            <a:picLocks noChangeArrowheads="1"/>
          </p:cNvPicPr>
          <p:nvPr/>
        </p:nvPicPr>
        <p:blipFill>
          <a:blip r:embed="rId4" cstate="print"/>
          <a:srcRect/>
          <a:stretch>
            <a:fillRect/>
          </a:stretch>
        </p:blipFill>
        <p:spPr bwMode="auto">
          <a:xfrm>
            <a:off x="7058811" y="3313361"/>
            <a:ext cx="1465568" cy="1054933"/>
          </a:xfrm>
          <a:prstGeom prst="rect">
            <a:avLst/>
          </a:prstGeom>
          <a:noFill/>
          <a:ln w="9525">
            <a:noFill/>
            <a:miter lim="800000"/>
            <a:headEnd/>
            <a:tailEnd/>
          </a:ln>
          <a:effectLst/>
        </p:spPr>
      </p:pic>
      <p:sp>
        <p:nvSpPr>
          <p:cNvPr id="18" name="TextBox 17"/>
          <p:cNvSpPr txBox="1"/>
          <p:nvPr/>
        </p:nvSpPr>
        <p:spPr>
          <a:xfrm>
            <a:off x="7096911" y="3582651"/>
            <a:ext cx="1375497" cy="523220"/>
          </a:xfrm>
          <a:prstGeom prst="rect">
            <a:avLst/>
          </a:prstGeom>
          <a:noFill/>
        </p:spPr>
        <p:txBody>
          <a:bodyPr wrap="none" rtlCol="0">
            <a:spAutoFit/>
          </a:bodyPr>
          <a:lstStyle/>
          <a:p>
            <a:r>
              <a:rPr lang="en-US" sz="2800" dirty="0" smtClean="0"/>
              <a:t>Internet</a:t>
            </a:r>
          </a:p>
        </p:txBody>
      </p:sp>
      <p:sp>
        <p:nvSpPr>
          <p:cNvPr id="19" name="TextBox 18"/>
          <p:cNvSpPr txBox="1"/>
          <p:nvPr/>
        </p:nvSpPr>
        <p:spPr>
          <a:xfrm>
            <a:off x="343692" y="4401378"/>
            <a:ext cx="529712" cy="523220"/>
          </a:xfrm>
          <a:prstGeom prst="rect">
            <a:avLst/>
          </a:prstGeom>
          <a:noFill/>
        </p:spPr>
        <p:txBody>
          <a:bodyPr wrap="none" rtlCol="0">
            <a:spAutoFit/>
          </a:bodyPr>
          <a:lstStyle/>
          <a:p>
            <a:r>
              <a:rPr lang="en-US" sz="2800" dirty="0" smtClean="0"/>
              <a:t>H</a:t>
            </a:r>
            <a:r>
              <a:rPr lang="en-US" sz="2800" baseline="-25000" dirty="0" smtClean="0"/>
              <a:t>2</a:t>
            </a:r>
            <a:endParaRPr lang="en-US" sz="2800" baseline="-25000" dirty="0"/>
          </a:p>
        </p:txBody>
      </p:sp>
      <p:sp>
        <p:nvSpPr>
          <p:cNvPr id="20" name="TextBox 19"/>
          <p:cNvSpPr txBox="1"/>
          <p:nvPr/>
        </p:nvSpPr>
        <p:spPr>
          <a:xfrm>
            <a:off x="343692" y="2426858"/>
            <a:ext cx="529712" cy="523220"/>
          </a:xfrm>
          <a:prstGeom prst="rect">
            <a:avLst/>
          </a:prstGeom>
          <a:noFill/>
        </p:spPr>
        <p:txBody>
          <a:bodyPr wrap="none" rtlCol="0">
            <a:spAutoFit/>
          </a:bodyPr>
          <a:lstStyle/>
          <a:p>
            <a:r>
              <a:rPr lang="en-US" sz="2800" dirty="0" smtClean="0"/>
              <a:t>H</a:t>
            </a:r>
            <a:r>
              <a:rPr lang="en-US" sz="2800" baseline="-25000" dirty="0" smtClean="0"/>
              <a:t>1</a:t>
            </a:r>
            <a:endParaRPr lang="en-US" sz="2800" baseline="-25000" dirty="0"/>
          </a:p>
        </p:txBody>
      </p:sp>
      <p:sp>
        <p:nvSpPr>
          <p:cNvPr id="21" name="TextBox 20"/>
          <p:cNvSpPr txBox="1"/>
          <p:nvPr/>
        </p:nvSpPr>
        <p:spPr>
          <a:xfrm>
            <a:off x="4916683" y="1463908"/>
            <a:ext cx="3085650" cy="954107"/>
          </a:xfrm>
          <a:prstGeom prst="rect">
            <a:avLst/>
          </a:prstGeom>
          <a:noFill/>
        </p:spPr>
        <p:txBody>
          <a:bodyPr wrap="none" rtlCol="0">
            <a:spAutoFit/>
          </a:bodyPr>
          <a:lstStyle/>
          <a:p>
            <a:pPr algn="ctr"/>
            <a:r>
              <a:rPr lang="en-US" sz="2800" dirty="0" smtClean="0">
                <a:sym typeface="Wingdings"/>
              </a:rPr>
              <a:t>Web ACL</a:t>
            </a:r>
          </a:p>
          <a:p>
            <a:pPr algn="ctr"/>
            <a:r>
              <a:rPr lang="en-US" sz="2800" dirty="0" smtClean="0">
                <a:sym typeface="Wingdings"/>
              </a:rPr>
              <a:t>Block H</a:t>
            </a:r>
            <a:r>
              <a:rPr lang="en-US" sz="2800" baseline="-25000" dirty="0" smtClean="0">
                <a:sym typeface="Wingdings"/>
              </a:rPr>
              <a:t>2</a:t>
            </a:r>
            <a:r>
              <a:rPr lang="en-US" sz="2800" dirty="0" smtClean="0">
                <a:sym typeface="Wingdings"/>
              </a:rPr>
              <a:t>  </a:t>
            </a:r>
            <a:r>
              <a:rPr lang="en-US" sz="2800" dirty="0" err="1" smtClean="0">
                <a:sym typeface="Wingdings"/>
              </a:rPr>
              <a:t>xyz.com</a:t>
            </a:r>
            <a:endParaRPr lang="en-US" sz="2800" dirty="0" smtClean="0">
              <a:sym typeface="Wingdings"/>
            </a:endParaRPr>
          </a:p>
        </p:txBody>
      </p:sp>
      <p:pic>
        <p:nvPicPr>
          <p:cNvPr id="22" name="Picture 72"/>
          <p:cNvPicPr>
            <a:picLocks noChangeAspect="1" noChangeArrowheads="1"/>
          </p:cNvPicPr>
          <p:nvPr/>
        </p:nvPicPr>
        <p:blipFill>
          <a:blip r:embed="rId5" cstate="print"/>
          <a:srcRect/>
          <a:stretch>
            <a:fillRect/>
          </a:stretch>
        </p:blipFill>
        <p:spPr bwMode="auto">
          <a:xfrm>
            <a:off x="5841804" y="2440153"/>
            <a:ext cx="635075" cy="616304"/>
          </a:xfrm>
          <a:prstGeom prst="rect">
            <a:avLst/>
          </a:prstGeom>
          <a:noFill/>
          <a:ln w="9525" algn="ctr">
            <a:noFill/>
            <a:miter lim="800000"/>
            <a:headEnd/>
            <a:tailEnd/>
          </a:ln>
          <a:effectLst/>
        </p:spPr>
      </p:pic>
      <p:pic>
        <p:nvPicPr>
          <p:cNvPr id="23" name="Picture 26"/>
          <p:cNvPicPr>
            <a:picLocks noChangeAspect="1" noChangeArrowheads="1"/>
          </p:cNvPicPr>
          <p:nvPr/>
        </p:nvPicPr>
        <p:blipFill>
          <a:blip r:embed="rId6" cstate="print"/>
          <a:srcRect/>
          <a:stretch>
            <a:fillRect/>
          </a:stretch>
        </p:blipFill>
        <p:spPr bwMode="auto">
          <a:xfrm>
            <a:off x="3615744" y="2473671"/>
            <a:ext cx="707479" cy="445311"/>
          </a:xfrm>
          <a:prstGeom prst="rect">
            <a:avLst/>
          </a:prstGeom>
          <a:noFill/>
          <a:ln w="9525">
            <a:noFill/>
            <a:miter lim="800000"/>
            <a:headEnd/>
            <a:tailEnd/>
          </a:ln>
          <a:effectLst/>
        </p:spPr>
      </p:pic>
      <p:cxnSp>
        <p:nvCxnSpPr>
          <p:cNvPr id="24" name="Straight Arrow Connector 23"/>
          <p:cNvCxnSpPr/>
          <p:nvPr/>
        </p:nvCxnSpPr>
        <p:spPr>
          <a:xfrm>
            <a:off x="1676525" y="2324039"/>
            <a:ext cx="1981308" cy="1020821"/>
          </a:xfrm>
          <a:prstGeom prst="straightConnector1">
            <a:avLst/>
          </a:prstGeom>
          <a:ln w="19050" cmpd="sng">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701268" y="4177705"/>
            <a:ext cx="2268216" cy="946496"/>
          </a:xfrm>
          <a:prstGeom prst="straightConnector1">
            <a:avLst/>
          </a:prstGeom>
          <a:ln w="19050" cmpd="sng">
            <a:prstDash val="dash"/>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1621368">
            <a:off x="1526943" y="2339227"/>
            <a:ext cx="2323673" cy="523220"/>
          </a:xfrm>
          <a:prstGeom prst="rect">
            <a:avLst/>
          </a:prstGeom>
          <a:noFill/>
        </p:spPr>
        <p:txBody>
          <a:bodyPr wrap="none" rtlCol="0">
            <a:spAutoFit/>
          </a:bodyPr>
          <a:lstStyle/>
          <a:p>
            <a:r>
              <a:rPr lang="en-US" sz="2800" dirty="0" smtClean="0"/>
              <a:t>1. Get xyz.com</a:t>
            </a:r>
            <a:endParaRPr lang="en-US" sz="2800" dirty="0"/>
          </a:p>
        </p:txBody>
      </p:sp>
      <p:sp>
        <p:nvSpPr>
          <p:cNvPr id="27" name="TextBox 26"/>
          <p:cNvSpPr txBox="1"/>
          <p:nvPr/>
        </p:nvSpPr>
        <p:spPr>
          <a:xfrm rot="20268763">
            <a:off x="1425632" y="4216503"/>
            <a:ext cx="2323673" cy="523220"/>
          </a:xfrm>
          <a:prstGeom prst="rect">
            <a:avLst/>
          </a:prstGeom>
          <a:noFill/>
        </p:spPr>
        <p:txBody>
          <a:bodyPr wrap="none" rtlCol="0">
            <a:spAutoFit/>
          </a:bodyPr>
          <a:lstStyle/>
          <a:p>
            <a:r>
              <a:rPr lang="en-US" sz="2800" dirty="0" smtClean="0"/>
              <a:t>3. Get xyz.com</a:t>
            </a:r>
            <a:endParaRPr lang="en-US" sz="2800" dirty="0"/>
          </a:p>
        </p:txBody>
      </p:sp>
      <p:cxnSp>
        <p:nvCxnSpPr>
          <p:cNvPr id="28" name="Straight Arrow Connector 27"/>
          <p:cNvCxnSpPr/>
          <p:nvPr/>
        </p:nvCxnSpPr>
        <p:spPr>
          <a:xfrm flipH="1">
            <a:off x="1926677" y="4587875"/>
            <a:ext cx="2277587" cy="901933"/>
          </a:xfrm>
          <a:prstGeom prst="straightConnector1">
            <a:avLst/>
          </a:prstGeom>
          <a:ln w="19050" cmpd="sng">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20275709">
            <a:off x="1481161" y="4583241"/>
            <a:ext cx="3020954" cy="523220"/>
          </a:xfrm>
          <a:prstGeom prst="rect">
            <a:avLst/>
          </a:prstGeom>
          <a:noFill/>
        </p:spPr>
        <p:txBody>
          <a:bodyPr wrap="none" rtlCol="0">
            <a:spAutoFit/>
          </a:bodyPr>
          <a:lstStyle/>
          <a:p>
            <a:r>
              <a:rPr lang="en-US" sz="2800" dirty="0" smtClean="0"/>
              <a:t>4. Cached response</a:t>
            </a:r>
            <a:endParaRPr lang="en-US" sz="2800" dirty="0"/>
          </a:p>
        </p:txBody>
      </p:sp>
      <p:cxnSp>
        <p:nvCxnSpPr>
          <p:cNvPr id="30" name="Straight Arrow Connector 29"/>
          <p:cNvCxnSpPr/>
          <p:nvPr/>
        </p:nvCxnSpPr>
        <p:spPr>
          <a:xfrm flipH="1" flipV="1">
            <a:off x="1578048" y="2662572"/>
            <a:ext cx="1834988" cy="927936"/>
          </a:xfrm>
          <a:prstGeom prst="straightConnector1">
            <a:avLst/>
          </a:prstGeom>
          <a:ln w="19050" cmpd="sng">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665656">
            <a:off x="1434467" y="2594831"/>
            <a:ext cx="1938301" cy="523220"/>
          </a:xfrm>
          <a:prstGeom prst="rect">
            <a:avLst/>
          </a:prstGeom>
          <a:noFill/>
        </p:spPr>
        <p:txBody>
          <a:bodyPr wrap="none" rtlCol="0">
            <a:spAutoFit/>
          </a:bodyPr>
          <a:lstStyle/>
          <a:p>
            <a:r>
              <a:rPr lang="en-US" sz="2800" dirty="0" smtClean="0"/>
              <a:t>2. Response</a:t>
            </a:r>
            <a:endParaRPr lang="en-US" sz="2800" dirty="0"/>
          </a:p>
        </p:txBody>
      </p:sp>
      <p:sp>
        <p:nvSpPr>
          <p:cNvPr id="33" name="Slide Number Placeholder 32"/>
          <p:cNvSpPr>
            <a:spLocks noGrp="1"/>
          </p:cNvSpPr>
          <p:nvPr>
            <p:ph type="sldNum" sz="quarter" idx="12"/>
          </p:nvPr>
        </p:nvSpPr>
        <p:spPr/>
        <p:txBody>
          <a:bodyPr/>
          <a:lstStyle/>
          <a:p>
            <a:fld id="{F0F1960D-7E41-4D07-A49B-7A38051565AD}" type="slidenum">
              <a:rPr lang="en-US" smtClean="0"/>
              <a:t>58</a:t>
            </a:fld>
            <a:endParaRPr lang="en-US" dirty="0"/>
          </a:p>
        </p:txBody>
      </p:sp>
      <p:cxnSp>
        <p:nvCxnSpPr>
          <p:cNvPr id="34" name="Straight Arrow Connector 33"/>
          <p:cNvCxnSpPr/>
          <p:nvPr/>
        </p:nvCxnSpPr>
        <p:spPr>
          <a:xfrm>
            <a:off x="4198410" y="2871358"/>
            <a:ext cx="0" cy="785513"/>
          </a:xfrm>
          <a:prstGeom prst="straightConnector1">
            <a:avLst/>
          </a:prstGeom>
          <a:ln w="1905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204264" y="2867354"/>
            <a:ext cx="1514708" cy="954107"/>
          </a:xfrm>
          <a:prstGeom prst="rect">
            <a:avLst/>
          </a:prstGeom>
          <a:noFill/>
        </p:spPr>
        <p:txBody>
          <a:bodyPr wrap="none" rtlCol="0">
            <a:spAutoFit/>
          </a:bodyPr>
          <a:lstStyle/>
          <a:p>
            <a:r>
              <a:rPr lang="en-US" sz="2800" dirty="0" smtClean="0"/>
              <a:t>Cached </a:t>
            </a:r>
          </a:p>
          <a:p>
            <a:r>
              <a:rPr lang="en-US" sz="2800" dirty="0" smtClean="0"/>
              <a:t>response</a:t>
            </a:r>
            <a:endParaRPr lang="en-US" sz="2800" dirty="0"/>
          </a:p>
        </p:txBody>
      </p:sp>
      <p:pic>
        <p:nvPicPr>
          <p:cNvPr id="38" name="Picture 37"/>
          <p:cNvPicPr>
            <a:picLocks noChangeArrowheads="1"/>
          </p:cNvPicPr>
          <p:nvPr/>
        </p:nvPicPr>
        <p:blipFill>
          <a:blip r:embed="rId7" cstate="print"/>
          <a:srcRect/>
          <a:stretch>
            <a:fillRect/>
          </a:stretch>
        </p:blipFill>
        <p:spPr bwMode="auto">
          <a:xfrm>
            <a:off x="3647723" y="3638214"/>
            <a:ext cx="667375" cy="420883"/>
          </a:xfrm>
          <a:prstGeom prst="rect">
            <a:avLst/>
          </a:prstGeom>
          <a:noFill/>
          <a:ln w="9525">
            <a:noFill/>
            <a:miter lim="800000"/>
            <a:headEnd/>
            <a:tailEnd/>
          </a:ln>
          <a:effectLst/>
        </p:spPr>
      </p:pic>
      <p:pic>
        <p:nvPicPr>
          <p:cNvPr id="39" name="Picture 38"/>
          <p:cNvPicPr>
            <a:picLocks noChangeArrowheads="1"/>
          </p:cNvPicPr>
          <p:nvPr/>
        </p:nvPicPr>
        <p:blipFill>
          <a:blip r:embed="rId7" cstate="print"/>
          <a:srcRect/>
          <a:stretch>
            <a:fillRect/>
          </a:stretch>
        </p:blipFill>
        <p:spPr bwMode="auto">
          <a:xfrm>
            <a:off x="5827337" y="3623250"/>
            <a:ext cx="667375" cy="420883"/>
          </a:xfrm>
          <a:prstGeom prst="rect">
            <a:avLst/>
          </a:prstGeom>
          <a:noFill/>
          <a:ln w="9525">
            <a:noFill/>
            <a:miter lim="800000"/>
            <a:headEnd/>
            <a:tailEnd/>
          </a:ln>
          <a:effectLst/>
        </p:spPr>
      </p:pic>
      <p:sp>
        <p:nvSpPr>
          <p:cNvPr id="32" name="TextBox 31"/>
          <p:cNvSpPr txBox="1"/>
          <p:nvPr/>
        </p:nvSpPr>
        <p:spPr>
          <a:xfrm>
            <a:off x="4429125" y="6334125"/>
            <a:ext cx="184666" cy="369332"/>
          </a:xfrm>
          <a:prstGeom prst="rect">
            <a:avLst/>
          </a:prstGeom>
          <a:noFill/>
        </p:spPr>
        <p:txBody>
          <a:bodyPr wrap="none" rtlCol="0">
            <a:spAutoFit/>
          </a:bodyPr>
          <a:lstStyle/>
          <a:p>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919426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3" y="108417"/>
            <a:ext cx="8593667" cy="1055127"/>
          </a:xfrm>
        </p:spPr>
        <p:txBody>
          <a:bodyPr>
            <a:normAutofit/>
          </a:bodyPr>
          <a:lstStyle/>
          <a:p>
            <a:r>
              <a:rPr lang="en-US" sz="4200" dirty="0" err="1" smtClean="0"/>
              <a:t>FlowTags</a:t>
            </a:r>
            <a:endParaRPr lang="en-US" sz="4200" dirty="0"/>
          </a:p>
        </p:txBody>
      </p:sp>
      <p:sp>
        <p:nvSpPr>
          <p:cNvPr id="4" name="Slide Number Placeholder 3"/>
          <p:cNvSpPr>
            <a:spLocks noGrp="1"/>
          </p:cNvSpPr>
          <p:nvPr>
            <p:ph type="sldNum" sz="quarter" idx="12"/>
          </p:nvPr>
        </p:nvSpPr>
        <p:spPr/>
        <p:txBody>
          <a:bodyPr/>
          <a:lstStyle/>
          <a:p>
            <a:fld id="{2F8258B8-ACF5-6E4C-8B3E-49E538074B44}" type="slidenum">
              <a:rPr lang="en-US" smtClean="0"/>
              <a:t>59</a:t>
            </a:fld>
            <a:endParaRPr lang="en-US" dirty="0"/>
          </a:p>
        </p:txBody>
      </p:sp>
      <p:sp>
        <p:nvSpPr>
          <p:cNvPr id="5" name="TextBox 4"/>
          <p:cNvSpPr txBox="1"/>
          <p:nvPr/>
        </p:nvSpPr>
        <p:spPr>
          <a:xfrm>
            <a:off x="202769" y="4096460"/>
            <a:ext cx="8659011" cy="1523494"/>
          </a:xfrm>
          <a:prstGeom prst="rect">
            <a:avLst/>
          </a:prstGeom>
          <a:ln w="38100" cmpd="sng">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100" dirty="0" smtClean="0"/>
              <a:t>FlowTags provides an architectural solution: </a:t>
            </a:r>
          </a:p>
          <a:p>
            <a:r>
              <a:rPr lang="en-US" sz="3100" dirty="0"/>
              <a:t> </a:t>
            </a:r>
            <a:r>
              <a:rPr lang="en-US" sz="3100" dirty="0" smtClean="0">
                <a:sym typeface="Wingdings"/>
              </a:rPr>
              <a:t> Enables policy enforcement and diagnosis</a:t>
            </a:r>
          </a:p>
          <a:p>
            <a:r>
              <a:rPr lang="en-US" sz="3100" dirty="0">
                <a:sym typeface="Wingdings"/>
              </a:rPr>
              <a:t>	</a:t>
            </a:r>
            <a:r>
              <a:rPr lang="en-US" sz="3100" dirty="0" smtClean="0">
                <a:sym typeface="Wingdings"/>
              </a:rPr>
              <a:t>despite </a:t>
            </a:r>
            <a:r>
              <a:rPr lang="en-US" sz="3100" dirty="0">
                <a:sym typeface="Wingdings"/>
              </a:rPr>
              <a:t>dynamic </a:t>
            </a:r>
            <a:r>
              <a:rPr lang="en-US" sz="3100" dirty="0" smtClean="0">
                <a:sym typeface="Wingdings"/>
              </a:rPr>
              <a:t>middlebox </a:t>
            </a:r>
            <a:r>
              <a:rPr lang="en-US" sz="3100" dirty="0">
                <a:sym typeface="Wingdings"/>
              </a:rPr>
              <a:t>actions</a:t>
            </a:r>
            <a:r>
              <a:rPr lang="en-US" sz="3100" dirty="0" smtClean="0">
                <a:sym typeface="Wingdings"/>
              </a:rPr>
              <a:t>.</a:t>
            </a:r>
            <a:endParaRPr lang="en-US" sz="3100" dirty="0"/>
          </a:p>
        </p:txBody>
      </p:sp>
      <p:sp>
        <p:nvSpPr>
          <p:cNvPr id="6" name="TextBox 5"/>
          <p:cNvSpPr txBox="1"/>
          <p:nvPr/>
        </p:nvSpPr>
        <p:spPr>
          <a:xfrm>
            <a:off x="376327" y="1163544"/>
            <a:ext cx="8187764" cy="1077218"/>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100" dirty="0" smtClean="0"/>
              <a:t>Some candidate (non-)solutions: </a:t>
            </a:r>
          </a:p>
          <a:p>
            <a:r>
              <a:rPr lang="en-US" sz="3100" dirty="0" smtClean="0"/>
              <a:t>Placement, tunneling, consolidation, correlation</a:t>
            </a:r>
            <a:endParaRPr lang="en-US" sz="3100" dirty="0"/>
          </a:p>
        </p:txBody>
      </p:sp>
      <p:sp>
        <p:nvSpPr>
          <p:cNvPr id="8" name="TextBox 7"/>
          <p:cNvSpPr txBox="1"/>
          <p:nvPr/>
        </p:nvSpPr>
        <p:spPr>
          <a:xfrm>
            <a:off x="376327" y="2423231"/>
            <a:ext cx="8187764" cy="1077218"/>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100" dirty="0" smtClean="0"/>
              <a:t>Address some symptoms but not root cause</a:t>
            </a:r>
          </a:p>
          <a:p>
            <a:r>
              <a:rPr lang="en-US" sz="3100" dirty="0" smtClean="0">
                <a:sym typeface="Wingdings"/>
              </a:rPr>
              <a:t> </a:t>
            </a:r>
            <a:r>
              <a:rPr lang="en-US" sz="3100" dirty="0" err="1" smtClean="0">
                <a:sym typeface="Wingdings"/>
              </a:rPr>
              <a:t>OriginBinding</a:t>
            </a:r>
            <a:r>
              <a:rPr lang="en-US" sz="3100" dirty="0" smtClean="0">
                <a:sym typeface="Wingdings"/>
              </a:rPr>
              <a:t> and </a:t>
            </a:r>
            <a:r>
              <a:rPr lang="en-US" sz="3100" dirty="0" err="1" smtClean="0">
                <a:sym typeface="Wingdings"/>
              </a:rPr>
              <a:t>PathsFollowPolicy</a:t>
            </a:r>
            <a:r>
              <a:rPr lang="en-US" sz="3100" dirty="0" smtClean="0">
                <a:sym typeface="Wingdings"/>
              </a:rPr>
              <a:t> violations</a:t>
            </a:r>
            <a:endParaRPr lang="en-US" sz="31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522660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11"/>
            <a:ext cx="8229600" cy="1041937"/>
          </a:xfrm>
        </p:spPr>
        <p:txBody>
          <a:bodyPr/>
          <a:lstStyle/>
          <a:p>
            <a:r>
              <a:rPr lang="en-US" sz="4400" dirty="0" err="1" smtClean="0">
                <a:effectLst/>
                <a:latin typeface="Gill Sans Light"/>
                <a:cs typeface="Gill Sans Light"/>
              </a:rPr>
              <a:t>SoftMoW</a:t>
            </a:r>
            <a:r>
              <a:rPr lang="en-US" sz="4400" dirty="0" smtClean="0">
                <a:effectLst/>
                <a:latin typeface="Gill Sans Light"/>
                <a:cs typeface="Gill Sans Light"/>
              </a:rPr>
              <a:t> Challenges</a:t>
            </a:r>
            <a:endParaRPr lang="en-US" sz="4400" dirty="0">
              <a:latin typeface="Gill Sans Light"/>
              <a:cs typeface="Gill Sans Light"/>
            </a:endParaRPr>
          </a:p>
        </p:txBody>
      </p:sp>
      <p:sp>
        <p:nvSpPr>
          <p:cNvPr id="3" name="Content Placeholder 2"/>
          <p:cNvSpPr>
            <a:spLocks noGrp="1"/>
          </p:cNvSpPr>
          <p:nvPr>
            <p:ph idx="1"/>
          </p:nvPr>
        </p:nvSpPr>
        <p:spPr>
          <a:xfrm>
            <a:off x="457201" y="1620517"/>
            <a:ext cx="4753867" cy="4505647"/>
          </a:xfrm>
        </p:spPr>
        <p:txBody>
          <a:bodyPr>
            <a:normAutofit fontScale="77500" lnSpcReduction="20000"/>
          </a:bodyPr>
          <a:lstStyle/>
          <a:p>
            <a:r>
              <a:rPr lang="en-US" dirty="0" smtClean="0">
                <a:solidFill>
                  <a:srgbClr val="FF0000"/>
                </a:solidFill>
                <a:latin typeface="Gill Sans Light"/>
                <a:cs typeface="Gill Sans Light"/>
              </a:rPr>
              <a:t>Distributed control plane </a:t>
            </a:r>
          </a:p>
          <a:p>
            <a:pPr marL="742950" lvl="2" indent="-342900"/>
            <a:r>
              <a:rPr lang="en-US" dirty="0">
                <a:solidFill>
                  <a:schemeClr val="tx1"/>
                </a:solidFill>
              </a:rPr>
              <a:t>R</a:t>
            </a:r>
            <a:r>
              <a:rPr lang="en-US" dirty="0" smtClean="0">
                <a:solidFill>
                  <a:schemeClr val="tx1"/>
                </a:solidFill>
              </a:rPr>
              <a:t>ecursively </a:t>
            </a:r>
            <a:r>
              <a:rPr lang="en-US" dirty="0">
                <a:solidFill>
                  <a:schemeClr val="tx1"/>
                </a:solidFill>
              </a:rPr>
              <a:t>build up a hierarchical and reconfigurable control </a:t>
            </a:r>
            <a:r>
              <a:rPr lang="en-US" dirty="0" smtClean="0">
                <a:solidFill>
                  <a:schemeClr val="tx1"/>
                </a:solidFill>
              </a:rPr>
              <a:t>plane</a:t>
            </a:r>
            <a:endParaRPr lang="en-US" dirty="0" smtClean="0">
              <a:solidFill>
                <a:srgbClr val="000000"/>
              </a:solidFill>
              <a:latin typeface="Gill Sans Light"/>
              <a:cs typeface="Gill Sans Light"/>
            </a:endParaRPr>
          </a:p>
          <a:p>
            <a:r>
              <a:rPr lang="en-US" dirty="0" smtClean="0">
                <a:solidFill>
                  <a:srgbClr val="FF0000"/>
                </a:solidFill>
                <a:latin typeface="Gill Sans Light"/>
                <a:cs typeface="Gill Sans Light"/>
              </a:rPr>
              <a:t>Path setup</a:t>
            </a:r>
          </a:p>
          <a:p>
            <a:pPr lvl="1"/>
            <a:r>
              <a:rPr lang="en-US" dirty="0" smtClean="0">
                <a:solidFill>
                  <a:srgbClr val="000000"/>
                </a:solidFill>
              </a:rPr>
              <a:t>Keep per </a:t>
            </a:r>
            <a:r>
              <a:rPr lang="en-US" dirty="0">
                <a:solidFill>
                  <a:srgbClr val="000000"/>
                </a:solidFill>
              </a:rPr>
              <a:t>packet </a:t>
            </a:r>
            <a:r>
              <a:rPr lang="en-US" dirty="0" smtClean="0">
                <a:solidFill>
                  <a:srgbClr val="000000"/>
                </a:solidFill>
              </a:rPr>
              <a:t>overhead minimal on recursive abstractions</a:t>
            </a:r>
            <a:endParaRPr lang="en-US" i="1" dirty="0" smtClean="0">
              <a:solidFill>
                <a:srgbClr val="FF0000"/>
              </a:solidFill>
              <a:latin typeface="Gill Sans Light"/>
              <a:cs typeface="Gill Sans Light"/>
            </a:endParaRPr>
          </a:p>
          <a:p>
            <a:r>
              <a:rPr lang="en-US" dirty="0" smtClean="0">
                <a:solidFill>
                  <a:srgbClr val="FF0000"/>
                </a:solidFill>
                <a:latin typeface="Gill Sans Light"/>
                <a:cs typeface="Gill Sans Light"/>
              </a:rPr>
              <a:t>Topology discovery</a:t>
            </a:r>
          </a:p>
          <a:p>
            <a:pPr lvl="1"/>
            <a:r>
              <a:rPr lang="en-US" dirty="0">
                <a:solidFill>
                  <a:srgbClr val="000000"/>
                </a:solidFill>
              </a:rPr>
              <a:t>C</a:t>
            </a:r>
            <a:r>
              <a:rPr lang="en-US" dirty="0" smtClean="0">
                <a:solidFill>
                  <a:srgbClr val="000000"/>
                </a:solidFill>
              </a:rPr>
              <a:t>ross</a:t>
            </a:r>
            <a:r>
              <a:rPr lang="en-US" dirty="0">
                <a:solidFill>
                  <a:srgbClr val="000000"/>
                </a:solidFill>
              </a:rPr>
              <a:t>-region </a:t>
            </a:r>
            <a:r>
              <a:rPr lang="en-US" dirty="0" smtClean="0">
                <a:solidFill>
                  <a:srgbClr val="000000"/>
                </a:solidFill>
              </a:rPr>
              <a:t>links are </a:t>
            </a:r>
            <a:r>
              <a:rPr lang="en-US" dirty="0">
                <a:solidFill>
                  <a:srgbClr val="000000"/>
                </a:solidFill>
              </a:rPr>
              <a:t>visible to only </a:t>
            </a:r>
            <a:r>
              <a:rPr lang="en-US" dirty="0" smtClean="0">
                <a:solidFill>
                  <a:srgbClr val="000000"/>
                </a:solidFill>
              </a:rPr>
              <a:t>a non</a:t>
            </a:r>
            <a:r>
              <a:rPr lang="en-US" dirty="0">
                <a:solidFill>
                  <a:srgbClr val="000000"/>
                </a:solidFill>
              </a:rPr>
              <a:t>-leaf </a:t>
            </a:r>
            <a:r>
              <a:rPr lang="en-US" dirty="0" smtClean="0">
                <a:solidFill>
                  <a:srgbClr val="000000"/>
                </a:solidFill>
              </a:rPr>
              <a:t>controller</a:t>
            </a:r>
            <a:endParaRPr lang="en-US" dirty="0" smtClean="0">
              <a:solidFill>
                <a:srgbClr val="000000"/>
              </a:solidFill>
              <a:latin typeface="Gill Sans Light"/>
              <a:cs typeface="Gill Sans Light"/>
            </a:endParaRPr>
          </a:p>
          <a:p>
            <a:r>
              <a:rPr lang="en-US" dirty="0" smtClean="0">
                <a:solidFill>
                  <a:srgbClr val="FF0000"/>
                </a:solidFill>
                <a:latin typeface="Gill Sans Light"/>
                <a:cs typeface="Gill Sans Light"/>
              </a:rPr>
              <a:t>Global applications</a:t>
            </a:r>
          </a:p>
          <a:p>
            <a:pPr lvl="1"/>
            <a:r>
              <a:rPr lang="en-US" dirty="0">
                <a:solidFill>
                  <a:srgbClr val="000000"/>
                </a:solidFill>
              </a:rPr>
              <a:t>O</a:t>
            </a:r>
            <a:r>
              <a:rPr lang="en-US" dirty="0" smtClean="0">
                <a:solidFill>
                  <a:srgbClr val="000000"/>
                </a:solidFill>
              </a:rPr>
              <a:t>ptimization </a:t>
            </a:r>
            <a:r>
              <a:rPr lang="en-US" dirty="0">
                <a:solidFill>
                  <a:srgbClr val="000000"/>
                </a:solidFill>
              </a:rPr>
              <a:t>without a global network state at each controller</a:t>
            </a:r>
            <a:r>
              <a:rPr lang="en-US" dirty="0"/>
              <a:t>. </a:t>
            </a:r>
          </a:p>
          <a:p>
            <a:pPr lvl="1"/>
            <a:endParaRPr lang="en-US" b="1"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6</a:t>
            </a:fld>
            <a:endParaRPr lang="en-US"/>
          </a:p>
        </p:txBody>
      </p:sp>
      <p:pic>
        <p:nvPicPr>
          <p:cNvPr id="5" name="Picture 4" descr="arch_softmow_fig-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65" y="1235357"/>
            <a:ext cx="3218469" cy="5257799"/>
          </a:xfrm>
          <a:prstGeom prst="rect">
            <a:avLst/>
          </a:prstGeom>
        </p:spPr>
      </p:pic>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dirty="0"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Tree>
    <p:extLst>
      <p:ext uri="{BB962C8B-B14F-4D97-AF65-F5344CB8AC3E}">
        <p14:creationId xmlns:p14="http://schemas.microsoft.com/office/powerpoint/2010/main" val="5212679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3"/>
            <a:ext cx="8229600" cy="914400"/>
          </a:xfrm>
        </p:spPr>
        <p:txBody>
          <a:bodyPr>
            <a:normAutofit/>
          </a:bodyPr>
          <a:lstStyle/>
          <a:p>
            <a:r>
              <a:rPr lang="en-US" sz="4200" dirty="0" smtClean="0"/>
              <a:t>High-level idea</a:t>
            </a:r>
            <a:endParaRPr lang="en-US" sz="4200" dirty="0"/>
          </a:p>
        </p:txBody>
      </p:sp>
      <p:sp>
        <p:nvSpPr>
          <p:cNvPr id="3" name="Content Placeholder 2"/>
          <p:cNvSpPr>
            <a:spLocks noGrp="1"/>
          </p:cNvSpPr>
          <p:nvPr>
            <p:ph idx="1"/>
          </p:nvPr>
        </p:nvSpPr>
        <p:spPr>
          <a:xfrm>
            <a:off x="239061" y="1066800"/>
            <a:ext cx="8752541" cy="5181600"/>
          </a:xfrm>
        </p:spPr>
        <p:txBody>
          <a:bodyPr>
            <a:noAutofit/>
          </a:bodyPr>
          <a:lstStyle/>
          <a:p>
            <a:r>
              <a:rPr lang="en-US" dirty="0" smtClean="0"/>
              <a:t>Middleboxes need to restore SDN tenets</a:t>
            </a:r>
          </a:p>
          <a:p>
            <a:pPr lvl="1"/>
            <a:r>
              <a:rPr lang="en-US" dirty="0"/>
              <a:t>Possibly only option for </a:t>
            </a:r>
            <a:r>
              <a:rPr lang="en-US" dirty="0" smtClean="0"/>
              <a:t>correctness</a:t>
            </a:r>
          </a:p>
          <a:p>
            <a:pPr lvl="1"/>
            <a:r>
              <a:rPr lang="en-US" dirty="0" smtClean="0"/>
              <a:t>Minimal </a:t>
            </a:r>
            <a:r>
              <a:rPr lang="en-US" dirty="0"/>
              <a:t>changes to </a:t>
            </a:r>
            <a:r>
              <a:rPr lang="en-US" dirty="0" smtClean="0"/>
              <a:t>middleboxes</a:t>
            </a:r>
          </a:p>
          <a:p>
            <a:pPr marL="0" indent="0">
              <a:buNone/>
            </a:pPr>
            <a:endParaRPr lang="en-US" dirty="0"/>
          </a:p>
          <a:p>
            <a:r>
              <a:rPr lang="en-US" dirty="0" smtClean="0"/>
              <a:t>Add missing contextual information as Tags</a:t>
            </a:r>
            <a:endParaRPr lang="en-US" dirty="0"/>
          </a:p>
          <a:p>
            <a:pPr lvl="1"/>
            <a:r>
              <a:rPr lang="en-US" dirty="0" smtClean="0"/>
              <a:t>NAT gives IP mappings,          </a:t>
            </a:r>
          </a:p>
          <a:p>
            <a:pPr lvl="1"/>
            <a:r>
              <a:rPr lang="en-US" dirty="0" smtClean="0"/>
              <a:t>Proxy provides cache hit/miss info</a:t>
            </a:r>
          </a:p>
          <a:p>
            <a:pPr lvl="1"/>
            <a:endParaRPr lang="en-US" dirty="0"/>
          </a:p>
          <a:p>
            <a:r>
              <a:rPr lang="en-US" dirty="0" smtClean="0"/>
              <a:t>FlowTags controller configures tagging logic</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60</a:t>
            </a:fld>
            <a:endParaRPr kumimoji="0"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422342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454713" y="4892658"/>
            <a:ext cx="2786834"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200" dirty="0" smtClean="0"/>
          </a:p>
        </p:txBody>
      </p:sp>
      <p:sp>
        <p:nvSpPr>
          <p:cNvPr id="35" name="TextBox 34"/>
          <p:cNvSpPr txBox="1"/>
          <p:nvPr/>
        </p:nvSpPr>
        <p:spPr>
          <a:xfrm>
            <a:off x="2861993" y="1231952"/>
            <a:ext cx="3664717" cy="769441"/>
          </a:xfrm>
          <a:prstGeom prst="rect">
            <a:avLst/>
          </a:prstGeom>
          <a:solidFill>
            <a:srgbClr val="FFFFFF"/>
          </a:solidFill>
          <a:ln>
            <a:solidFill>
              <a:srgbClr val="558ED5"/>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200" dirty="0" smtClean="0">
                <a:solidFill>
                  <a:schemeClr val="accent2">
                    <a:lumMod val="40000"/>
                    <a:lumOff val="60000"/>
                  </a:schemeClr>
                </a:solidFill>
              </a:rPr>
              <a:t>Control Apps</a:t>
            </a:r>
          </a:p>
          <a:p>
            <a:pPr algn="ctr"/>
            <a:r>
              <a:rPr lang="en-US" sz="2200" dirty="0" smtClean="0">
                <a:solidFill>
                  <a:schemeClr val="accent2">
                    <a:lumMod val="40000"/>
                    <a:lumOff val="60000"/>
                  </a:schemeClr>
                </a:solidFill>
              </a:rPr>
              <a:t>e.g., steering, verification</a:t>
            </a:r>
          </a:p>
        </p:txBody>
      </p:sp>
      <p:sp>
        <p:nvSpPr>
          <p:cNvPr id="34" name="TextBox 33"/>
          <p:cNvSpPr txBox="1"/>
          <p:nvPr/>
        </p:nvSpPr>
        <p:spPr>
          <a:xfrm>
            <a:off x="2648547" y="1364159"/>
            <a:ext cx="3664717" cy="709168"/>
          </a:xfrm>
          <a:prstGeom prst="rect">
            <a:avLst/>
          </a:prstGeom>
          <a:solidFill>
            <a:srgbClr val="FFFFFF"/>
          </a:solidFill>
          <a:ln>
            <a:solidFill>
              <a:srgbClr val="558ED5"/>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en-US" sz="2200" dirty="0" smtClean="0">
                <a:solidFill>
                  <a:schemeClr val="tx1"/>
                </a:solidFill>
              </a:rPr>
              <a:t>Control Apps</a:t>
            </a:r>
            <a:endParaRPr lang="en-US" sz="2200" dirty="0">
              <a:solidFill>
                <a:schemeClr val="tx1"/>
              </a:solidFill>
            </a:endParaRPr>
          </a:p>
          <a:p>
            <a:pPr algn="ctr">
              <a:lnSpc>
                <a:spcPct val="150000"/>
              </a:lnSpc>
            </a:pPr>
            <a:endParaRPr lang="en-US" sz="500" dirty="0" smtClean="0">
              <a:solidFill>
                <a:schemeClr val="tx1"/>
              </a:solidFill>
            </a:endParaRPr>
          </a:p>
        </p:txBody>
      </p:sp>
      <p:sp>
        <p:nvSpPr>
          <p:cNvPr id="39" name="TextBox 38"/>
          <p:cNvSpPr txBox="1"/>
          <p:nvPr/>
        </p:nvSpPr>
        <p:spPr>
          <a:xfrm>
            <a:off x="2722862" y="2857790"/>
            <a:ext cx="3462309"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200" dirty="0" smtClean="0"/>
              <a:t>Network OS </a:t>
            </a:r>
          </a:p>
        </p:txBody>
      </p:sp>
      <p:cxnSp>
        <p:nvCxnSpPr>
          <p:cNvPr id="41" name="Straight Arrow Connector 40"/>
          <p:cNvCxnSpPr/>
          <p:nvPr/>
        </p:nvCxnSpPr>
        <p:spPr>
          <a:xfrm flipV="1">
            <a:off x="2621656" y="3288677"/>
            <a:ext cx="1201044" cy="1820905"/>
          </a:xfrm>
          <a:prstGeom prst="straightConnector1">
            <a:avLst/>
          </a:prstGeom>
          <a:ln w="44450" cmpd="sng">
            <a:solidFill>
              <a:srgbClr val="4F81BD"/>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4451" y="4587091"/>
            <a:ext cx="3271499"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endParaRPr lang="en-US" sz="2200" dirty="0" smtClean="0"/>
          </a:p>
          <a:p>
            <a:pPr algn="r"/>
            <a:endParaRPr lang="en-US" sz="2200" dirty="0"/>
          </a:p>
          <a:p>
            <a:pPr algn="r"/>
            <a:endParaRPr lang="en-US" sz="2200" dirty="0" smtClean="0"/>
          </a:p>
        </p:txBody>
      </p:sp>
      <p:cxnSp>
        <p:nvCxnSpPr>
          <p:cNvPr id="47" name="Straight Connector 46"/>
          <p:cNvCxnSpPr/>
          <p:nvPr/>
        </p:nvCxnSpPr>
        <p:spPr>
          <a:xfrm flipV="1">
            <a:off x="62523" y="3992923"/>
            <a:ext cx="9031103" cy="20188"/>
          </a:xfrm>
          <a:prstGeom prst="line">
            <a:avLst/>
          </a:prstGeom>
          <a:ln>
            <a:solidFill>
              <a:schemeClr val="tx1">
                <a:lumMod val="95000"/>
                <a:lumOff val="5000"/>
              </a:schemeClr>
            </a:solidFill>
            <a:prstDash val="dot"/>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05410" y="3515925"/>
            <a:ext cx="2012696" cy="430887"/>
          </a:xfrm>
          <a:prstGeom prst="rect">
            <a:avLst/>
          </a:prstGeom>
          <a:noFill/>
        </p:spPr>
        <p:txBody>
          <a:bodyPr wrap="square" rtlCol="0">
            <a:spAutoFit/>
          </a:bodyPr>
          <a:lstStyle/>
          <a:p>
            <a:pPr algn="ctr"/>
            <a:r>
              <a:rPr lang="en-US" sz="2200" i="1" dirty="0" smtClean="0"/>
              <a:t>Control plane</a:t>
            </a:r>
            <a:endParaRPr lang="en-US" sz="2200" i="1" dirty="0"/>
          </a:p>
        </p:txBody>
      </p:sp>
      <p:sp>
        <p:nvSpPr>
          <p:cNvPr id="52" name="TextBox 51"/>
          <p:cNvSpPr txBox="1"/>
          <p:nvPr/>
        </p:nvSpPr>
        <p:spPr>
          <a:xfrm>
            <a:off x="-191299" y="4041278"/>
            <a:ext cx="1698674" cy="430887"/>
          </a:xfrm>
          <a:prstGeom prst="rect">
            <a:avLst/>
          </a:prstGeom>
          <a:noFill/>
        </p:spPr>
        <p:txBody>
          <a:bodyPr wrap="square" rtlCol="0">
            <a:spAutoFit/>
          </a:bodyPr>
          <a:lstStyle/>
          <a:p>
            <a:pPr algn="ctr"/>
            <a:r>
              <a:rPr lang="en-US" sz="2200" i="1" dirty="0" smtClean="0"/>
              <a:t>Data plane</a:t>
            </a:r>
            <a:endParaRPr lang="en-US" sz="2200" i="1" dirty="0"/>
          </a:p>
        </p:txBody>
      </p:sp>
      <p:sp>
        <p:nvSpPr>
          <p:cNvPr id="55" name="TextBox 54"/>
          <p:cNvSpPr txBox="1"/>
          <p:nvPr/>
        </p:nvSpPr>
        <p:spPr>
          <a:xfrm>
            <a:off x="302313" y="5091277"/>
            <a:ext cx="272901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smtClean="0"/>
              <a:t>SDN </a:t>
            </a:r>
          </a:p>
          <a:p>
            <a:r>
              <a:rPr lang="en-US" sz="2200" dirty="0" smtClean="0"/>
              <a:t>Switches</a:t>
            </a:r>
          </a:p>
        </p:txBody>
      </p:sp>
      <p:sp>
        <p:nvSpPr>
          <p:cNvPr id="56" name="TextBox 55"/>
          <p:cNvSpPr txBox="1"/>
          <p:nvPr/>
        </p:nvSpPr>
        <p:spPr>
          <a:xfrm>
            <a:off x="1606154" y="5091277"/>
            <a:ext cx="1425171"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smtClean="0"/>
              <a:t>FlowTable</a:t>
            </a:r>
            <a:endParaRPr lang="en-US" sz="2200" dirty="0"/>
          </a:p>
        </p:txBody>
      </p:sp>
      <p:sp>
        <p:nvSpPr>
          <p:cNvPr id="57" name="TextBox 56"/>
          <p:cNvSpPr txBox="1"/>
          <p:nvPr/>
        </p:nvSpPr>
        <p:spPr>
          <a:xfrm>
            <a:off x="5447136" y="4688675"/>
            <a:ext cx="3526913" cy="1107996"/>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endParaRPr lang="en-US" sz="2200" dirty="0" smtClean="0"/>
          </a:p>
          <a:p>
            <a:pPr algn="r"/>
            <a:endParaRPr lang="en-US" sz="2200" dirty="0"/>
          </a:p>
          <a:p>
            <a:pPr algn="r"/>
            <a:endParaRPr lang="en-US" sz="2200" dirty="0" smtClean="0"/>
          </a:p>
        </p:txBody>
      </p:sp>
      <p:sp>
        <p:nvSpPr>
          <p:cNvPr id="58" name="TextBox 57"/>
          <p:cNvSpPr txBox="1"/>
          <p:nvPr/>
        </p:nvSpPr>
        <p:spPr>
          <a:xfrm>
            <a:off x="5118101" y="4789835"/>
            <a:ext cx="3766794" cy="1107996"/>
          </a:xfrm>
          <a:prstGeom prst="rect">
            <a:avLst/>
          </a:prstGeom>
          <a:solidFill>
            <a:schemeClr val="l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endParaRPr lang="en-US" sz="2200" dirty="0" smtClean="0"/>
          </a:p>
          <a:p>
            <a:pPr algn="r"/>
            <a:endParaRPr lang="en-US" sz="2200" dirty="0"/>
          </a:p>
          <a:p>
            <a:pPr algn="r"/>
            <a:r>
              <a:rPr lang="en-US" sz="2200" dirty="0" smtClean="0"/>
              <a:t>Middleboxes</a:t>
            </a:r>
            <a:endParaRPr lang="en-US" sz="2200" dirty="0"/>
          </a:p>
        </p:txBody>
      </p:sp>
      <p:sp>
        <p:nvSpPr>
          <p:cNvPr id="59" name="TextBox 58"/>
          <p:cNvSpPr txBox="1"/>
          <p:nvPr/>
        </p:nvSpPr>
        <p:spPr>
          <a:xfrm>
            <a:off x="5139802" y="4798762"/>
            <a:ext cx="1309297" cy="769441"/>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smtClean="0"/>
              <a:t>FlowTags</a:t>
            </a:r>
          </a:p>
          <a:p>
            <a:r>
              <a:rPr lang="en-US" sz="2200" dirty="0" smtClean="0"/>
              <a:t>Tables</a:t>
            </a:r>
            <a:endParaRPr lang="en-US" sz="2200" dirty="0"/>
          </a:p>
        </p:txBody>
      </p:sp>
      <p:sp>
        <p:nvSpPr>
          <p:cNvPr id="62" name="TextBox 61"/>
          <p:cNvSpPr txBox="1"/>
          <p:nvPr/>
        </p:nvSpPr>
        <p:spPr>
          <a:xfrm>
            <a:off x="2522881" y="1522549"/>
            <a:ext cx="3664717" cy="707886"/>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t>New control </a:t>
            </a:r>
            <a:r>
              <a:rPr lang="en-US" sz="2000" dirty="0"/>
              <a:t>a</a:t>
            </a:r>
            <a:r>
              <a:rPr lang="en-US" sz="2000" dirty="0" smtClean="0"/>
              <a:t>pps</a:t>
            </a:r>
          </a:p>
          <a:p>
            <a:pPr algn="ctr"/>
            <a:r>
              <a:rPr lang="en-US" sz="2000" dirty="0" smtClean="0"/>
              <a:t>e.g., policy steering, verification</a:t>
            </a:r>
          </a:p>
        </p:txBody>
      </p:sp>
      <p:sp>
        <p:nvSpPr>
          <p:cNvPr id="50" name="TextBox 49"/>
          <p:cNvSpPr txBox="1"/>
          <p:nvPr/>
        </p:nvSpPr>
        <p:spPr>
          <a:xfrm>
            <a:off x="7753525" y="1120893"/>
            <a:ext cx="1221145" cy="430887"/>
          </a:xfrm>
          <a:prstGeom prst="rect">
            <a:avLst/>
          </a:prstGeom>
          <a:noFill/>
        </p:spPr>
        <p:txBody>
          <a:bodyPr wrap="square" rtlCol="0">
            <a:spAutoFit/>
          </a:bodyPr>
          <a:lstStyle/>
          <a:p>
            <a:pPr algn="ctr"/>
            <a:r>
              <a:rPr lang="en-US" sz="2200" dirty="0" smtClean="0"/>
              <a:t>Admin</a:t>
            </a:r>
            <a:endParaRPr lang="en-US" sz="2200" dirty="0"/>
          </a:p>
        </p:txBody>
      </p:sp>
      <p:pic>
        <p:nvPicPr>
          <p:cNvPr id="63" name="Picture 62"/>
          <p:cNvPicPr>
            <a:picLocks noChangeAspect="1"/>
          </p:cNvPicPr>
          <p:nvPr/>
        </p:nvPicPr>
        <p:blipFill>
          <a:blip r:embed="rId3"/>
          <a:stretch>
            <a:fillRect/>
          </a:stretch>
        </p:blipFill>
        <p:spPr>
          <a:xfrm>
            <a:off x="7959599" y="1605352"/>
            <a:ext cx="737745" cy="737745"/>
          </a:xfrm>
          <a:prstGeom prst="rect">
            <a:avLst/>
          </a:prstGeom>
        </p:spPr>
      </p:pic>
      <p:sp>
        <p:nvSpPr>
          <p:cNvPr id="23" name="TextBox 22"/>
          <p:cNvSpPr txBox="1"/>
          <p:nvPr/>
        </p:nvSpPr>
        <p:spPr>
          <a:xfrm>
            <a:off x="6545006" y="4789837"/>
            <a:ext cx="914439"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smtClean="0"/>
              <a:t>Mbox</a:t>
            </a:r>
          </a:p>
          <a:p>
            <a:r>
              <a:rPr lang="en-US" sz="2200" dirty="0" smtClean="0"/>
              <a:t>Config</a:t>
            </a:r>
            <a:endParaRPr lang="en-US" sz="2200" dirty="0"/>
          </a:p>
        </p:txBody>
      </p:sp>
      <p:cxnSp>
        <p:nvCxnSpPr>
          <p:cNvPr id="25" name="Straight Arrow Connector 24"/>
          <p:cNvCxnSpPr>
            <a:stCxn id="63" idx="1"/>
          </p:cNvCxnSpPr>
          <p:nvPr/>
        </p:nvCxnSpPr>
        <p:spPr>
          <a:xfrm flipH="1">
            <a:off x="6375674" y="1974223"/>
            <a:ext cx="1583925" cy="0"/>
          </a:xfrm>
          <a:prstGeom prst="straightConnector1">
            <a:avLst/>
          </a:prstGeom>
          <a:ln w="44450"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59" idx="0"/>
          </p:cNvCxnSpPr>
          <p:nvPr/>
        </p:nvCxnSpPr>
        <p:spPr>
          <a:xfrm flipH="1" flipV="1">
            <a:off x="4688291" y="3288677"/>
            <a:ext cx="1106160" cy="1510085"/>
          </a:xfrm>
          <a:prstGeom prst="straightConnector1">
            <a:avLst/>
          </a:prstGeom>
          <a:ln w="44450" cmpd="sng">
            <a:solidFill>
              <a:srgbClr val="FF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589512" y="3575574"/>
            <a:ext cx="1598084" cy="769441"/>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200" dirty="0" smtClean="0"/>
              <a:t>FlowTags</a:t>
            </a:r>
            <a:r>
              <a:rPr lang="en-US" sz="2200" dirty="0"/>
              <a:t> </a:t>
            </a:r>
            <a:endParaRPr lang="en-US" sz="2200" dirty="0" smtClean="0"/>
          </a:p>
          <a:p>
            <a:r>
              <a:rPr lang="en-US" sz="2200" dirty="0" smtClean="0"/>
              <a:t>APIs</a:t>
            </a:r>
          </a:p>
        </p:txBody>
      </p:sp>
      <p:sp>
        <p:nvSpPr>
          <p:cNvPr id="48" name="TextBox 47"/>
          <p:cNvSpPr txBox="1"/>
          <p:nvPr/>
        </p:nvSpPr>
        <p:spPr>
          <a:xfrm>
            <a:off x="1920174" y="3628390"/>
            <a:ext cx="2222298"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smtClean="0"/>
              <a:t>Existing AP</a:t>
            </a:r>
            <a:r>
              <a:rPr lang="en-US" sz="2200" dirty="0"/>
              <a:t>I</a:t>
            </a:r>
            <a:r>
              <a:rPr lang="en-US" sz="2200" dirty="0" smtClean="0"/>
              <a:t>s</a:t>
            </a:r>
          </a:p>
          <a:p>
            <a:r>
              <a:rPr lang="en-US" sz="2200" dirty="0" smtClean="0"/>
              <a:t>e.g., OpenFlow</a:t>
            </a:r>
          </a:p>
        </p:txBody>
      </p:sp>
      <p:cxnSp>
        <p:nvCxnSpPr>
          <p:cNvPr id="68" name="Straight Arrow Connector 67"/>
          <p:cNvCxnSpPr>
            <a:stCxn id="63" idx="2"/>
            <a:endCxn id="23" idx="0"/>
          </p:cNvCxnSpPr>
          <p:nvPr/>
        </p:nvCxnSpPr>
        <p:spPr>
          <a:xfrm flipH="1">
            <a:off x="7002226" y="2343097"/>
            <a:ext cx="1326246" cy="2446740"/>
          </a:xfrm>
          <a:prstGeom prst="straightConnector1">
            <a:avLst/>
          </a:prstGeom>
          <a:ln w="4445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33" name="Title 1"/>
          <p:cNvSpPr>
            <a:spLocks noGrp="1"/>
          </p:cNvSpPr>
          <p:nvPr>
            <p:ph type="title"/>
          </p:nvPr>
        </p:nvSpPr>
        <p:spPr>
          <a:xfrm>
            <a:off x="457200" y="-31750"/>
            <a:ext cx="8229600" cy="1143000"/>
          </a:xfrm>
        </p:spPr>
        <p:txBody>
          <a:bodyPr>
            <a:normAutofit/>
          </a:bodyPr>
          <a:lstStyle/>
          <a:p>
            <a:r>
              <a:rPr lang="en-US" sz="4200" dirty="0" smtClean="0"/>
              <a:t>FlowTags architecture</a:t>
            </a:r>
            <a:endParaRPr lang="en-US" sz="4200" dirty="0"/>
          </a:p>
        </p:txBody>
      </p:sp>
      <p:sp>
        <p:nvSpPr>
          <p:cNvPr id="43" name="Slide Number Placeholder 40"/>
          <p:cNvSpPr>
            <a:spLocks noGrp="1"/>
          </p:cNvSpPr>
          <p:nvPr>
            <p:ph type="sldNum" sz="quarter" idx="12"/>
          </p:nvPr>
        </p:nvSpPr>
        <p:spPr>
          <a:xfrm>
            <a:off x="6994442" y="6492876"/>
            <a:ext cx="2133600" cy="365125"/>
          </a:xfrm>
        </p:spPr>
        <p:txBody>
          <a:bodyPr/>
          <a:lstStyle/>
          <a:p>
            <a:fld id="{F0F1960D-7E41-4D07-A49B-7A38051565AD}" type="slidenum">
              <a:rPr lang="en-US" smtClean="0"/>
              <a:t>61</a:t>
            </a:fld>
            <a:endParaRPr lang="en-US" dirty="0"/>
          </a:p>
        </p:txBody>
      </p:sp>
      <p:sp>
        <p:nvSpPr>
          <p:cNvPr id="60" name="Rectangle 59"/>
          <p:cNvSpPr/>
          <p:nvPr/>
        </p:nvSpPr>
        <p:spPr>
          <a:xfrm>
            <a:off x="7083782" y="4767193"/>
            <a:ext cx="1749776" cy="769441"/>
          </a:xfrm>
          <a:prstGeom prst="rect">
            <a:avLst/>
          </a:prstGeom>
        </p:spPr>
        <p:txBody>
          <a:bodyPr wrap="square">
            <a:spAutoFit/>
          </a:bodyPr>
          <a:lstStyle/>
          <a:p>
            <a:pPr algn="r"/>
            <a:r>
              <a:rPr lang="en-US" sz="2200" dirty="0"/>
              <a:t>FlowTags</a:t>
            </a:r>
          </a:p>
          <a:p>
            <a:pPr algn="r"/>
            <a:r>
              <a:rPr lang="en-US" sz="2200" dirty="0" smtClean="0"/>
              <a:t>Enhanced</a:t>
            </a:r>
            <a:endParaRPr lang="en-US" sz="2200" dirty="0"/>
          </a:p>
        </p:txBody>
      </p:sp>
      <p:cxnSp>
        <p:nvCxnSpPr>
          <p:cNvPr id="61" name="Straight Arrow Connector 60"/>
          <p:cNvCxnSpPr/>
          <p:nvPr/>
        </p:nvCxnSpPr>
        <p:spPr>
          <a:xfrm flipH="1" flipV="1">
            <a:off x="4380527" y="2059216"/>
            <a:ext cx="14224" cy="767531"/>
          </a:xfrm>
          <a:prstGeom prst="straightConnector1">
            <a:avLst/>
          </a:prstGeom>
          <a:ln w="44450" cmpd="sng">
            <a:solidFill>
              <a:schemeClr val="tx2">
                <a:lumMod val="60000"/>
                <a:lumOff val="40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382359" y="2218705"/>
            <a:ext cx="0" cy="622153"/>
          </a:xfrm>
          <a:prstGeom prst="straightConnector1">
            <a:avLst/>
          </a:prstGeom>
          <a:ln w="44450" cmpd="sng">
            <a:solidFill>
              <a:schemeClr val="tx2">
                <a:lumMod val="60000"/>
                <a:lumOff val="40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205741" y="1510915"/>
            <a:ext cx="2012696" cy="430887"/>
          </a:xfrm>
          <a:prstGeom prst="rect">
            <a:avLst/>
          </a:prstGeom>
          <a:noFill/>
        </p:spPr>
        <p:txBody>
          <a:bodyPr wrap="square" rtlCol="0">
            <a:spAutoFit/>
          </a:bodyPr>
          <a:lstStyle/>
          <a:p>
            <a:pPr algn="ctr"/>
            <a:r>
              <a:rPr lang="en-US" sz="2200" dirty="0" smtClean="0"/>
              <a:t>Policy</a:t>
            </a:r>
            <a:endParaRPr lang="en-US" sz="2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414477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animBg="1"/>
      <p:bldP spid="49" grpId="0" animBg="1"/>
      <p:bldP spid="60"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307454" y="2941010"/>
            <a:ext cx="1508509" cy="461665"/>
          </a:xfrm>
          <a:prstGeom prst="rect">
            <a:avLst/>
          </a:prstGeom>
          <a:noFill/>
        </p:spPr>
        <p:txBody>
          <a:bodyPr wrap="square" rtlCol="0">
            <a:spAutoFit/>
          </a:bodyPr>
          <a:lstStyle/>
          <a:p>
            <a:pPr algn="ctr"/>
            <a:r>
              <a:rPr lang="en-US" sz="2400" dirty="0" smtClean="0"/>
              <a:t>Web ACL</a:t>
            </a:r>
          </a:p>
        </p:txBody>
      </p:sp>
      <p:sp>
        <p:nvSpPr>
          <p:cNvPr id="15" name="TextBox 14"/>
          <p:cNvSpPr txBox="1"/>
          <p:nvPr/>
        </p:nvSpPr>
        <p:spPr>
          <a:xfrm>
            <a:off x="5101204" y="1648379"/>
            <a:ext cx="3517724" cy="461665"/>
          </a:xfrm>
          <a:prstGeom prst="rect">
            <a:avLst/>
          </a:prstGeom>
          <a:noFill/>
          <a:ln>
            <a:noFill/>
          </a:ln>
        </p:spPr>
        <p:txBody>
          <a:bodyPr wrap="square" rtlCol="0">
            <a:spAutoFit/>
          </a:bodyPr>
          <a:lstStyle/>
          <a:p>
            <a:r>
              <a:rPr lang="en-US" sz="2400" dirty="0" smtClean="0"/>
              <a:t>Block:  10.1.1.2 </a:t>
            </a:r>
            <a:r>
              <a:rPr lang="en-US" sz="2400" dirty="0" smtClean="0">
                <a:sym typeface="Wingdings"/>
              </a:rPr>
              <a:t> </a:t>
            </a:r>
            <a:r>
              <a:rPr lang="en-US" sz="2400" dirty="0" err="1" smtClean="0">
                <a:sym typeface="Wingdings"/>
              </a:rPr>
              <a:t>xyz.com</a:t>
            </a:r>
            <a:endParaRPr lang="en-US" sz="2400" dirty="0" smtClean="0"/>
          </a:p>
        </p:txBody>
      </p:sp>
      <p:sp>
        <p:nvSpPr>
          <p:cNvPr id="49" name="TextBox 48"/>
          <p:cNvSpPr txBox="1"/>
          <p:nvPr/>
        </p:nvSpPr>
        <p:spPr>
          <a:xfrm>
            <a:off x="4654804" y="1223812"/>
            <a:ext cx="4424499" cy="461665"/>
          </a:xfrm>
          <a:prstGeom prst="rect">
            <a:avLst/>
          </a:prstGeom>
          <a:noFill/>
        </p:spPr>
        <p:txBody>
          <a:bodyPr wrap="square" rtlCol="0">
            <a:spAutoFit/>
          </a:bodyPr>
          <a:lstStyle/>
          <a:p>
            <a:pPr algn="ctr"/>
            <a:r>
              <a:rPr lang="en-US" sz="2400" i="1" dirty="0" err="1" smtClean="0">
                <a:solidFill>
                  <a:srgbClr val="0D0D0D"/>
                </a:solidFill>
              </a:rPr>
              <a:t>Config</a:t>
            </a:r>
            <a:r>
              <a:rPr lang="en-US" sz="2400" i="1" dirty="0" smtClean="0">
                <a:solidFill>
                  <a:srgbClr val="0D0D0D"/>
                </a:solidFill>
              </a:rPr>
              <a:t> </a:t>
            </a:r>
            <a:r>
              <a:rPr lang="en-US" sz="2400" i="1" dirty="0" err="1" smtClean="0">
                <a:solidFill>
                  <a:srgbClr val="0D0D0D"/>
                </a:solidFill>
              </a:rPr>
              <a:t>w.r.t</a:t>
            </a:r>
            <a:r>
              <a:rPr lang="en-US" sz="2400" i="1" dirty="0" smtClean="0">
                <a:solidFill>
                  <a:srgbClr val="0D0D0D"/>
                </a:solidFill>
              </a:rPr>
              <a:t> original principals</a:t>
            </a:r>
            <a:endParaRPr lang="en-US" sz="2400" i="1" dirty="0">
              <a:solidFill>
                <a:srgbClr val="0D0D0D"/>
              </a:solidFill>
            </a:endParaRPr>
          </a:p>
        </p:txBody>
      </p:sp>
      <p:sp>
        <p:nvSpPr>
          <p:cNvPr id="34" name="Title 1"/>
          <p:cNvSpPr>
            <a:spLocks noGrp="1"/>
          </p:cNvSpPr>
          <p:nvPr>
            <p:ph type="title"/>
          </p:nvPr>
        </p:nvSpPr>
        <p:spPr>
          <a:xfrm>
            <a:off x="772913" y="-8819"/>
            <a:ext cx="8229600" cy="1143000"/>
          </a:xfrm>
        </p:spPr>
        <p:txBody>
          <a:bodyPr>
            <a:normAutofit/>
          </a:bodyPr>
          <a:lstStyle/>
          <a:p>
            <a:r>
              <a:rPr lang="en-US" sz="4200" dirty="0" smtClean="0"/>
              <a:t>FlowTags in action</a:t>
            </a:r>
            <a:endParaRPr lang="en-US" sz="4200" dirty="0"/>
          </a:p>
        </p:txBody>
      </p:sp>
      <p:sp>
        <p:nvSpPr>
          <p:cNvPr id="54" name="Slide Number Placeholder 40"/>
          <p:cNvSpPr>
            <a:spLocks noGrp="1"/>
          </p:cNvSpPr>
          <p:nvPr>
            <p:ph type="sldNum" sz="quarter" idx="12"/>
          </p:nvPr>
        </p:nvSpPr>
        <p:spPr>
          <a:xfrm>
            <a:off x="6764895" y="6492876"/>
            <a:ext cx="2133600" cy="365125"/>
          </a:xfrm>
        </p:spPr>
        <p:txBody>
          <a:bodyPr/>
          <a:lstStyle/>
          <a:p>
            <a:fld id="{F0F1960D-7E41-4D07-A49B-7A38051565AD}" type="slidenum">
              <a:rPr lang="en-US" smtClean="0"/>
              <a:t>62</a:t>
            </a:fld>
            <a:endParaRPr lang="en-US" dirty="0"/>
          </a:p>
        </p:txBody>
      </p:sp>
      <p:sp>
        <p:nvSpPr>
          <p:cNvPr id="55" name="Freeform 54"/>
          <p:cNvSpPr/>
          <p:nvPr/>
        </p:nvSpPr>
        <p:spPr>
          <a:xfrm rot="20804054">
            <a:off x="25673996" y="16018383"/>
            <a:ext cx="1676400" cy="68832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noFill/>
          <a:ln w="38100" cap="flat" cmpd="sng" algn="ctr">
            <a:solidFill>
              <a:srgbClr val="008000"/>
            </a:solidFill>
            <a:prstDash val="solid"/>
            <a:tailEnd type="arrow"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val 55"/>
          <p:cNvSpPr/>
          <p:nvPr/>
        </p:nvSpPr>
        <p:spPr>
          <a:xfrm>
            <a:off x="27327176" y="14483337"/>
            <a:ext cx="304800" cy="304800"/>
          </a:xfrm>
          <a:prstGeom prst="ellipse">
            <a:avLst/>
          </a:prstGeom>
          <a:ln w="38100" cmpd="sng">
            <a:solidFill>
              <a:srgbClr val="008000"/>
            </a:solidFill>
          </a:ln>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10000"/>
              </a:lnSpc>
              <a:spcBef>
                <a:spcPct val="0"/>
              </a:spcBef>
              <a:spcAft>
                <a:spcPct val="0"/>
              </a:spcAft>
              <a:buClrTx/>
              <a:buSzTx/>
              <a:buFontTx/>
              <a:buChar char="•"/>
              <a:tabLst/>
            </a:pPr>
            <a:endParaRPr kumimoji="0" lang="en-US" sz="5300" b="0" i="0" u="none" strike="noStrike" cap="none" normalizeH="0" baseline="0">
              <a:ln>
                <a:noFill/>
              </a:ln>
              <a:solidFill>
                <a:schemeClr val="tx1"/>
              </a:solidFill>
              <a:effectLst/>
              <a:latin typeface="Times New Roman" charset="0"/>
              <a:ea typeface="ＭＳ Ｐゴシック" charset="0"/>
            </a:endParaRPr>
          </a:p>
        </p:txBody>
      </p:sp>
      <p:pic>
        <p:nvPicPr>
          <p:cNvPr id="58" name="Picture 57"/>
          <p:cNvPicPr>
            <a:picLocks noChangeArrowheads="1"/>
          </p:cNvPicPr>
          <p:nvPr/>
        </p:nvPicPr>
        <p:blipFill>
          <a:blip r:embed="rId3" cstate="print"/>
          <a:srcRect/>
          <a:stretch>
            <a:fillRect/>
          </a:stretch>
        </p:blipFill>
        <p:spPr bwMode="auto">
          <a:xfrm>
            <a:off x="5595584" y="4162164"/>
            <a:ext cx="667375" cy="420883"/>
          </a:xfrm>
          <a:prstGeom prst="rect">
            <a:avLst/>
          </a:prstGeom>
          <a:noFill/>
          <a:ln w="9525">
            <a:noFill/>
            <a:miter lim="800000"/>
            <a:headEnd/>
            <a:tailEnd/>
          </a:ln>
          <a:effectLst/>
        </p:spPr>
      </p:pic>
      <p:pic>
        <p:nvPicPr>
          <p:cNvPr id="59" name="Picture 58"/>
          <p:cNvPicPr>
            <a:picLocks noChangeArrowheads="1"/>
          </p:cNvPicPr>
          <p:nvPr/>
        </p:nvPicPr>
        <p:blipFill>
          <a:blip r:embed="rId3" cstate="print"/>
          <a:srcRect/>
          <a:stretch>
            <a:fillRect/>
          </a:stretch>
        </p:blipFill>
        <p:spPr bwMode="auto">
          <a:xfrm>
            <a:off x="2913864" y="4167073"/>
            <a:ext cx="667375" cy="420883"/>
          </a:xfrm>
          <a:prstGeom prst="rect">
            <a:avLst/>
          </a:prstGeom>
          <a:noFill/>
          <a:ln w="9525">
            <a:noFill/>
            <a:miter lim="800000"/>
            <a:headEnd/>
            <a:tailEnd/>
          </a:ln>
          <a:effectLst/>
        </p:spPr>
      </p:pic>
      <p:cxnSp>
        <p:nvCxnSpPr>
          <p:cNvPr id="60" name="Straight Connector 59"/>
          <p:cNvCxnSpPr>
            <a:stCxn id="99" idx="2"/>
            <a:endCxn id="58" idx="0"/>
          </p:cNvCxnSpPr>
          <p:nvPr/>
        </p:nvCxnSpPr>
        <p:spPr>
          <a:xfrm flipH="1">
            <a:off x="5929272" y="3630434"/>
            <a:ext cx="197" cy="53173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754915" y="3725181"/>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64" name="TextBox 63"/>
          <p:cNvSpPr txBox="1"/>
          <p:nvPr/>
        </p:nvSpPr>
        <p:spPr>
          <a:xfrm>
            <a:off x="5449387" y="3739042"/>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sp>
        <p:nvSpPr>
          <p:cNvPr id="67" name="TextBox 66"/>
          <p:cNvSpPr txBox="1"/>
          <p:nvPr/>
        </p:nvSpPr>
        <p:spPr>
          <a:xfrm>
            <a:off x="2094752" y="2908557"/>
            <a:ext cx="889987" cy="461665"/>
          </a:xfrm>
          <a:prstGeom prst="rect">
            <a:avLst/>
          </a:prstGeom>
          <a:noFill/>
        </p:spPr>
        <p:txBody>
          <a:bodyPr wrap="none" rtlCol="0">
            <a:spAutoFit/>
          </a:bodyPr>
          <a:lstStyle/>
          <a:p>
            <a:r>
              <a:rPr lang="en-US" sz="2400" dirty="0" smtClean="0"/>
              <a:t>Proxy</a:t>
            </a:r>
          </a:p>
        </p:txBody>
      </p:sp>
      <p:cxnSp>
        <p:nvCxnSpPr>
          <p:cNvPr id="68" name="Straight Connector 67"/>
          <p:cNvCxnSpPr>
            <a:stCxn id="100" idx="2"/>
            <a:endCxn id="59" idx="0"/>
          </p:cNvCxnSpPr>
          <p:nvPr/>
        </p:nvCxnSpPr>
        <p:spPr>
          <a:xfrm flipH="1">
            <a:off x="3247552" y="3633102"/>
            <a:ext cx="4177" cy="533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8" idx="3"/>
            <a:endCxn id="70" idx="1"/>
          </p:cNvCxnSpPr>
          <p:nvPr/>
        </p:nvCxnSpPr>
        <p:spPr>
          <a:xfrm>
            <a:off x="6262959" y="4372606"/>
            <a:ext cx="1392851" cy="0"/>
          </a:xfrm>
          <a:prstGeom prst="line">
            <a:avLst/>
          </a:prstGeom>
        </p:spPr>
        <p:style>
          <a:lnRef idx="2">
            <a:schemeClr val="accent1"/>
          </a:lnRef>
          <a:fillRef idx="0">
            <a:schemeClr val="accent1"/>
          </a:fillRef>
          <a:effectRef idx="1">
            <a:schemeClr val="accent1"/>
          </a:effectRef>
          <a:fontRef idx="minor">
            <a:schemeClr val="tx1"/>
          </a:fontRef>
        </p:style>
      </p:cxnSp>
      <p:pic>
        <p:nvPicPr>
          <p:cNvPr id="70" name="Picture 14"/>
          <p:cNvPicPr>
            <a:picLocks noChangeArrowheads="1"/>
          </p:cNvPicPr>
          <p:nvPr/>
        </p:nvPicPr>
        <p:blipFill>
          <a:blip r:embed="rId4" cstate="print"/>
          <a:srcRect/>
          <a:stretch>
            <a:fillRect/>
          </a:stretch>
        </p:blipFill>
        <p:spPr bwMode="auto">
          <a:xfrm>
            <a:off x="7655810" y="3903692"/>
            <a:ext cx="1346703" cy="937828"/>
          </a:xfrm>
          <a:prstGeom prst="rect">
            <a:avLst/>
          </a:prstGeom>
          <a:noFill/>
          <a:ln w="9525">
            <a:noFill/>
            <a:miter lim="800000"/>
            <a:headEnd/>
            <a:tailEnd/>
          </a:ln>
          <a:effectLst/>
        </p:spPr>
      </p:pic>
      <p:sp>
        <p:nvSpPr>
          <p:cNvPr id="74" name="TextBox 73"/>
          <p:cNvSpPr txBox="1"/>
          <p:nvPr/>
        </p:nvSpPr>
        <p:spPr>
          <a:xfrm>
            <a:off x="7797135" y="4159384"/>
            <a:ext cx="1205378" cy="461665"/>
          </a:xfrm>
          <a:prstGeom prst="rect">
            <a:avLst/>
          </a:prstGeom>
          <a:noFill/>
        </p:spPr>
        <p:txBody>
          <a:bodyPr wrap="none" rtlCol="0">
            <a:spAutoFit/>
          </a:bodyPr>
          <a:lstStyle/>
          <a:p>
            <a:r>
              <a:rPr lang="en-US" sz="2400" dirty="0" smtClean="0"/>
              <a:t>Internet</a:t>
            </a:r>
          </a:p>
        </p:txBody>
      </p:sp>
      <p:pic>
        <p:nvPicPr>
          <p:cNvPr id="75"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3149" y="3060717"/>
            <a:ext cx="666750" cy="666751"/>
          </a:xfrm>
          <a:prstGeom prst="rect">
            <a:avLst/>
          </a:prstGeom>
        </p:spPr>
      </p:pic>
      <p:pic>
        <p:nvPicPr>
          <p:cNvPr id="76"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7361" y="4993724"/>
            <a:ext cx="666750" cy="666751"/>
          </a:xfrm>
          <a:prstGeom prst="rect">
            <a:avLst/>
          </a:prstGeom>
        </p:spPr>
      </p:pic>
      <p:sp>
        <p:nvSpPr>
          <p:cNvPr id="77" name="TextBox 76"/>
          <p:cNvSpPr txBox="1"/>
          <p:nvPr/>
        </p:nvSpPr>
        <p:spPr>
          <a:xfrm>
            <a:off x="8817" y="2293591"/>
            <a:ext cx="1528191" cy="830997"/>
          </a:xfrm>
          <a:prstGeom prst="rect">
            <a:avLst/>
          </a:prstGeom>
          <a:noFill/>
        </p:spPr>
        <p:txBody>
          <a:bodyPr wrap="square" rtlCol="0">
            <a:spAutoFit/>
          </a:bodyPr>
          <a:lstStyle/>
          <a:p>
            <a:r>
              <a:rPr lang="en-US" sz="2400" dirty="0" smtClean="0"/>
              <a:t>H</a:t>
            </a:r>
            <a:r>
              <a:rPr lang="en-US" sz="2400" baseline="-25000" dirty="0" smtClean="0"/>
              <a:t>1</a:t>
            </a:r>
            <a:r>
              <a:rPr lang="en-US" sz="2400" dirty="0"/>
              <a:t> </a:t>
            </a:r>
            <a:r>
              <a:rPr lang="en-US" sz="2400" dirty="0" smtClean="0"/>
              <a:t>10.1.1.1</a:t>
            </a:r>
            <a:endParaRPr lang="en-US" sz="2400" dirty="0"/>
          </a:p>
        </p:txBody>
      </p:sp>
      <p:sp>
        <p:nvSpPr>
          <p:cNvPr id="78" name="TextBox 77"/>
          <p:cNvSpPr txBox="1"/>
          <p:nvPr/>
        </p:nvSpPr>
        <p:spPr>
          <a:xfrm>
            <a:off x="40567" y="5360254"/>
            <a:ext cx="1528191" cy="830997"/>
          </a:xfrm>
          <a:prstGeom prst="rect">
            <a:avLst/>
          </a:prstGeom>
          <a:noFill/>
        </p:spPr>
        <p:txBody>
          <a:bodyPr wrap="square" rtlCol="0">
            <a:spAutoFit/>
          </a:bodyPr>
          <a:lstStyle>
            <a:defPPr>
              <a:defRPr lang="en-US"/>
            </a:defPPr>
            <a:lvl1pPr>
              <a:defRPr sz="1900"/>
            </a:lvl1pPr>
          </a:lstStyle>
          <a:p>
            <a:r>
              <a:rPr lang="en-US" sz="2400" dirty="0" smtClean="0"/>
              <a:t>H</a:t>
            </a:r>
            <a:r>
              <a:rPr lang="en-US" sz="2400" baseline="-25000" dirty="0" smtClean="0"/>
              <a:t>2</a:t>
            </a:r>
            <a:endParaRPr lang="en-US" sz="2400" baseline="-25000" dirty="0"/>
          </a:p>
          <a:p>
            <a:r>
              <a:rPr lang="en-US" sz="2400" dirty="0" smtClean="0"/>
              <a:t>10.1.1.2</a:t>
            </a:r>
            <a:endParaRPr lang="en-US" sz="2400" dirty="0"/>
          </a:p>
        </p:txBody>
      </p:sp>
      <p:cxnSp>
        <p:nvCxnSpPr>
          <p:cNvPr id="81" name="Straight Connector 80"/>
          <p:cNvCxnSpPr>
            <a:stCxn id="75" idx="3"/>
            <a:endCxn id="59" idx="1"/>
          </p:cNvCxnSpPr>
          <p:nvPr/>
        </p:nvCxnSpPr>
        <p:spPr>
          <a:xfrm>
            <a:off x="1409899" y="3394093"/>
            <a:ext cx="1503965" cy="9834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76" idx="3"/>
            <a:endCxn id="59" idx="1"/>
          </p:cNvCxnSpPr>
          <p:nvPr/>
        </p:nvCxnSpPr>
        <p:spPr>
          <a:xfrm flipV="1">
            <a:off x="1284111" y="4377515"/>
            <a:ext cx="1629753" cy="949585"/>
          </a:xfrm>
          <a:prstGeom prst="line">
            <a:avLst/>
          </a:prstGeom>
        </p:spPr>
        <p:style>
          <a:lnRef idx="2">
            <a:schemeClr val="accent1"/>
          </a:lnRef>
          <a:fillRef idx="0">
            <a:schemeClr val="accent1"/>
          </a:fillRef>
          <a:effectRef idx="1">
            <a:schemeClr val="accent1"/>
          </a:effectRef>
          <a:fontRef idx="minor">
            <a:schemeClr val="tx1"/>
          </a:fontRef>
        </p:style>
      </p:cxnSp>
      <p:pic>
        <p:nvPicPr>
          <p:cNvPr id="99" name="Picture 72"/>
          <p:cNvPicPr>
            <a:picLocks noChangeAspect="1" noChangeArrowheads="1"/>
          </p:cNvPicPr>
          <p:nvPr/>
        </p:nvPicPr>
        <p:blipFill>
          <a:blip r:embed="rId6" cstate="print"/>
          <a:srcRect/>
          <a:stretch>
            <a:fillRect/>
          </a:stretch>
        </p:blipFill>
        <p:spPr bwMode="auto">
          <a:xfrm>
            <a:off x="5651226" y="3090396"/>
            <a:ext cx="556486" cy="540038"/>
          </a:xfrm>
          <a:prstGeom prst="rect">
            <a:avLst/>
          </a:prstGeom>
          <a:noFill/>
          <a:ln w="9525" algn="ctr">
            <a:noFill/>
            <a:miter lim="800000"/>
            <a:headEnd/>
            <a:tailEnd/>
          </a:ln>
          <a:effectLst/>
        </p:spPr>
      </p:pic>
      <p:pic>
        <p:nvPicPr>
          <p:cNvPr id="100" name="Picture 26"/>
          <p:cNvPicPr>
            <a:picLocks noChangeAspect="1" noChangeArrowheads="1"/>
          </p:cNvPicPr>
          <p:nvPr/>
        </p:nvPicPr>
        <p:blipFill>
          <a:blip r:embed="rId7" cstate="print"/>
          <a:srcRect/>
          <a:stretch>
            <a:fillRect/>
          </a:stretch>
        </p:blipFill>
        <p:spPr bwMode="auto">
          <a:xfrm>
            <a:off x="2897989" y="3187791"/>
            <a:ext cx="707479" cy="445311"/>
          </a:xfrm>
          <a:prstGeom prst="rect">
            <a:avLst/>
          </a:prstGeom>
          <a:noFill/>
          <a:ln w="9525">
            <a:noFill/>
            <a:miter lim="800000"/>
            <a:headEnd/>
            <a:tailEnd/>
          </a:ln>
          <a:effectLst/>
        </p:spPr>
      </p:pic>
      <p:cxnSp>
        <p:nvCxnSpPr>
          <p:cNvPr id="112" name="Straight Connector 111"/>
          <p:cNvCxnSpPr>
            <a:stCxn id="58" idx="1"/>
            <a:endCxn id="59" idx="3"/>
          </p:cNvCxnSpPr>
          <p:nvPr/>
        </p:nvCxnSpPr>
        <p:spPr>
          <a:xfrm flipH="1">
            <a:off x="3581239" y="4372606"/>
            <a:ext cx="2014345" cy="4909"/>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1143000" y="4947952"/>
            <a:ext cx="1373401" cy="389065"/>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rPr>
              <a:t>xyz.com</a:t>
            </a:r>
            <a:endParaRPr lang="en-US" sz="2400" b="1" baseline="-25000" dirty="0">
              <a:solidFill>
                <a:schemeClr val="tx1"/>
              </a:solidFill>
            </a:endParaRPr>
          </a:p>
        </p:txBody>
      </p:sp>
      <p:grpSp>
        <p:nvGrpSpPr>
          <p:cNvPr id="22" name="Group 21"/>
          <p:cNvGrpSpPr/>
          <p:nvPr/>
        </p:nvGrpSpPr>
        <p:grpSpPr>
          <a:xfrm>
            <a:off x="2358552" y="3462660"/>
            <a:ext cx="1853652" cy="389065"/>
            <a:chOff x="3247552" y="3478535"/>
            <a:chExt cx="1853652" cy="389065"/>
          </a:xfrm>
        </p:grpSpPr>
        <p:sp>
          <p:nvSpPr>
            <p:cNvPr id="71" name="Rectangle 70"/>
            <p:cNvSpPr/>
            <p:nvPr/>
          </p:nvSpPr>
          <p:spPr>
            <a:xfrm>
              <a:off x="3247552" y="3478535"/>
              <a:ext cx="1373401" cy="389065"/>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rPr>
                <a:t>xyz.com</a:t>
              </a:r>
              <a:endParaRPr lang="en-US" sz="2400" b="1" baseline="-25000" dirty="0">
                <a:solidFill>
                  <a:schemeClr val="tx1"/>
                </a:solidFill>
              </a:endParaRPr>
            </a:p>
          </p:txBody>
        </p:sp>
        <p:sp>
          <p:nvSpPr>
            <p:cNvPr id="73" name="Rectangle 72"/>
            <p:cNvSpPr/>
            <p:nvPr/>
          </p:nvSpPr>
          <p:spPr>
            <a:xfrm>
              <a:off x="4620953" y="3478535"/>
              <a:ext cx="480251" cy="389065"/>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2</a:t>
              </a:r>
              <a:endParaRPr lang="en-US" sz="2400" b="1" baseline="-25000" dirty="0">
                <a:solidFill>
                  <a:schemeClr val="tx1"/>
                </a:solidFill>
              </a:endParaRPr>
            </a:p>
          </p:txBody>
        </p:sp>
      </p:grpSp>
      <p:graphicFrame>
        <p:nvGraphicFramePr>
          <p:cNvPr id="84" name="Table 83"/>
          <p:cNvGraphicFramePr>
            <a:graphicFrameLocks noGrp="1"/>
          </p:cNvGraphicFramePr>
          <p:nvPr>
            <p:extLst>
              <p:ext uri="{D42A27DB-BD31-4B8C-83A1-F6EECF244321}">
                <p14:modId xmlns:p14="http://schemas.microsoft.com/office/powerpoint/2010/main" val="371977778"/>
              </p:ext>
            </p:extLst>
          </p:nvPr>
        </p:nvGraphicFramePr>
        <p:xfrm>
          <a:off x="1409899" y="2197602"/>
          <a:ext cx="3500768" cy="768095"/>
        </p:xfrm>
        <a:graphic>
          <a:graphicData uri="http://schemas.openxmlformats.org/drawingml/2006/table">
            <a:tbl>
              <a:tblPr firstRow="1" bandRow="1">
                <a:tableStyleId>{5C22544A-7EE6-4342-B048-85BDC9FD1C3A}</a:tableStyleId>
              </a:tblPr>
              <a:tblGrid>
                <a:gridCol w="2458345"/>
                <a:gridCol w="1042423"/>
              </a:tblGrid>
              <a:tr h="319024">
                <a:tc>
                  <a:txBody>
                    <a:bodyPr/>
                    <a:lstStyle/>
                    <a:p>
                      <a:pPr algn="ctr">
                        <a:lnSpc>
                          <a:spcPct val="80000"/>
                        </a:lnSpc>
                      </a:pPr>
                      <a:r>
                        <a:rPr lang="en-US" sz="2400" b="1" dirty="0" smtClean="0">
                          <a:solidFill>
                            <a:schemeClr val="tx1"/>
                          </a:solidFill>
                        </a:rPr>
                        <a:t>&lt;</a:t>
                      </a:r>
                      <a:r>
                        <a:rPr lang="en-US" sz="2400" b="1" dirty="0" err="1" smtClean="0">
                          <a:solidFill>
                            <a:schemeClr val="tx1"/>
                          </a:solidFill>
                        </a:rPr>
                        <a:t>SrcIP,Cache</a:t>
                      </a:r>
                      <a:r>
                        <a:rPr lang="en-US" sz="2400" b="1" dirty="0" smtClean="0">
                          <a:solidFill>
                            <a:schemeClr val="tx1"/>
                          </a:solidFill>
                        </a:rPr>
                        <a:t> Hit&gt;</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ctr">
                        <a:lnSpc>
                          <a:spcPct val="80000"/>
                        </a:lnSpc>
                      </a:pPr>
                      <a:r>
                        <a:rPr lang="en-US" sz="2400" dirty="0" smtClean="0"/>
                        <a:t>10.1.1.2</a:t>
                      </a:r>
                      <a:r>
                        <a:rPr lang="en-US" sz="2400" baseline="0" dirty="0" smtClean="0"/>
                        <a:t>, Hit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0" dirty="0" smtClean="0">
                          <a:solidFill>
                            <a:schemeClr val="tx1"/>
                          </a:solidFill>
                        </a:rPr>
                        <a:t>2</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2966704992"/>
              </p:ext>
            </p:extLst>
          </p:nvPr>
        </p:nvGraphicFramePr>
        <p:xfrm>
          <a:off x="2705903" y="4725703"/>
          <a:ext cx="1853652" cy="798796"/>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err="1" smtClean="0">
                          <a:solidFill>
                            <a:schemeClr val="tx1"/>
                          </a:solidFill>
                        </a:rPr>
                        <a:t>Fwd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749">
                <a:tc>
                  <a:txBody>
                    <a:bodyPr/>
                    <a:lstStyle/>
                    <a:p>
                      <a:pPr algn="ctr">
                        <a:lnSpc>
                          <a:spcPct val="80000"/>
                        </a:lnSpc>
                      </a:pPr>
                      <a:r>
                        <a:rPr lang="en-US" sz="2400" b="0" dirty="0" smtClean="0">
                          <a:solidFill>
                            <a:schemeClr val="tx1"/>
                          </a:solidFill>
                        </a:rPr>
                        <a:t>2</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dirty="0" smtClean="0"/>
                        <a:t>S</a:t>
                      </a:r>
                      <a:r>
                        <a:rPr lang="en-US" sz="2400" baseline="-25000" dirty="0" smtClean="0"/>
                        <a:t>2</a:t>
                      </a:r>
                      <a:endParaRPr lang="en-US" sz="2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8" name="Table 87"/>
          <p:cNvGraphicFramePr>
            <a:graphicFrameLocks noGrp="1"/>
          </p:cNvGraphicFramePr>
          <p:nvPr>
            <p:extLst>
              <p:ext uri="{D42A27DB-BD31-4B8C-83A1-F6EECF244321}">
                <p14:modId xmlns:p14="http://schemas.microsoft.com/office/powerpoint/2010/main" val="368201222"/>
              </p:ext>
            </p:extLst>
          </p:nvPr>
        </p:nvGraphicFramePr>
        <p:xfrm>
          <a:off x="5799502" y="4784514"/>
          <a:ext cx="1853652" cy="803485"/>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err="1" smtClean="0">
                          <a:solidFill>
                            <a:schemeClr val="tx1"/>
                          </a:solidFill>
                        </a:rPr>
                        <a:t>Fwd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9438">
                <a:tc>
                  <a:txBody>
                    <a:bodyPr/>
                    <a:lstStyle/>
                    <a:p>
                      <a:pPr algn="ctr">
                        <a:lnSpc>
                          <a:spcPct val="80000"/>
                        </a:lnSpc>
                      </a:pPr>
                      <a:r>
                        <a:rPr lang="en-US" sz="2400" b="0" dirty="0" smtClean="0">
                          <a:solidFill>
                            <a:schemeClr val="tx1"/>
                          </a:solidFill>
                        </a:rPr>
                        <a:t>2</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dirty="0" smtClean="0"/>
                        <a:t>ACL</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1126274977"/>
              </p:ext>
            </p:extLst>
          </p:nvPr>
        </p:nvGraphicFramePr>
        <p:xfrm>
          <a:off x="5535263" y="2213876"/>
          <a:ext cx="2459264" cy="768095"/>
        </p:xfrm>
        <a:graphic>
          <a:graphicData uri="http://schemas.openxmlformats.org/drawingml/2006/table">
            <a:tbl>
              <a:tblPr firstRow="1" bandRow="1">
                <a:tableStyleId>{5C22544A-7EE6-4342-B048-85BDC9FD1C3A}</a:tableStyleId>
              </a:tblPr>
              <a:tblGrid>
                <a:gridCol w="728798"/>
                <a:gridCol w="1730466"/>
              </a:tblGrid>
              <a:tr h="319024">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smtClean="0">
                          <a:solidFill>
                            <a:schemeClr val="tx1"/>
                          </a:solidFill>
                        </a:rPr>
                        <a:t>OrigSrcIP</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ctr">
                        <a:lnSpc>
                          <a:spcPct val="80000"/>
                        </a:lnSpc>
                      </a:pPr>
                      <a:r>
                        <a:rPr lang="en-US" sz="2400" b="0" dirty="0" smtClean="0">
                          <a:solidFill>
                            <a:schemeClr val="tx1"/>
                          </a:solidFill>
                        </a:rPr>
                        <a:t>2</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dirty="0" smtClean="0"/>
                        <a:t>10.1.1.2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3" name="TextBox 22"/>
          <p:cNvSpPr txBox="1"/>
          <p:nvPr/>
        </p:nvSpPr>
        <p:spPr>
          <a:xfrm>
            <a:off x="6861729" y="2915387"/>
            <a:ext cx="1143662" cy="584776"/>
          </a:xfrm>
          <a:prstGeom prst="rect">
            <a:avLst/>
          </a:prstGeom>
          <a:noFill/>
        </p:spPr>
        <p:txBody>
          <a:bodyPr wrap="none" rtlCol="0">
            <a:spAutoFit/>
          </a:bodyPr>
          <a:lstStyle/>
          <a:p>
            <a:r>
              <a:rPr lang="en-US" sz="3200" dirty="0" smtClean="0">
                <a:solidFill>
                  <a:srgbClr val="FF0000"/>
                </a:solidFill>
              </a:rPr>
              <a:t>DROP</a:t>
            </a:r>
            <a:endParaRPr lang="en-US" sz="3200" dirty="0">
              <a:solidFill>
                <a:srgbClr val="FF0000"/>
              </a:solidFill>
            </a:endParaRPr>
          </a:p>
        </p:txBody>
      </p:sp>
      <p:sp>
        <p:nvSpPr>
          <p:cNvPr id="2" name="Rectangle 1"/>
          <p:cNvSpPr/>
          <p:nvPr/>
        </p:nvSpPr>
        <p:spPr>
          <a:xfrm>
            <a:off x="5085329" y="1669602"/>
            <a:ext cx="3517724" cy="424567"/>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61352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1.48148E-6 C 0.05712 -0.03287 0.11424 -0.06574 0.13628 -0.10185 C 0.15833 -0.1382 0.13264 -0.19815 0.13194 -0.21759 " pathEditMode="relative" rAng="0" ptsTypes="aaA">
                                      <p:cBhvr>
                                        <p:cTn id="10" dur="2000" fill="hold"/>
                                        <p:tgtEl>
                                          <p:spTgt spid="62"/>
                                        </p:tgtEl>
                                        <p:attrNameLst>
                                          <p:attrName>ppt_x</p:attrName>
                                          <p:attrName>ppt_y</p:attrName>
                                        </p:attrNameLst>
                                      </p:cBhvr>
                                      <p:rCtr x="7917" y="-1088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05556E-6 -4.44444E-6 L -3.05556E-6 0.10903 " pathEditMode="relative" rAng="0" ptsTypes="AA">
                                      <p:cBhvr>
                                        <p:cTn id="24" dur="2000" fill="hold"/>
                                        <p:tgtEl>
                                          <p:spTgt spid="22"/>
                                        </p:tgtEl>
                                        <p:attrNameLst>
                                          <p:attrName>ppt_x</p:attrName>
                                          <p:attrName>ppt_y</p:attrName>
                                        </p:attrNameLst>
                                      </p:cBhvr>
                                      <p:rCtr x="0" y="5440"/>
                                    </p:animMotion>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5E-6 0.10903 L 0.29098 0.10903 " pathEditMode="relative" rAng="0" ptsTypes="AA">
                                      <p:cBhvr>
                                        <p:cTn id="34" dur="2000" fill="hold"/>
                                        <p:tgtEl>
                                          <p:spTgt spid="22"/>
                                        </p:tgtEl>
                                        <p:attrNameLst>
                                          <p:attrName>ppt_x</p:attrName>
                                          <p:attrName>ppt_y</p:attrName>
                                        </p:attrNameLst>
                                      </p:cBhvr>
                                      <p:rCtr x="14549"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29011 0.1081 L 0.29011 -0.00092 " pathEditMode="relative" ptsTypes="AA">
                                      <p:cBhvr>
                                        <p:cTn id="42" dur="2000" fill="hold"/>
                                        <p:tgtEl>
                                          <p:spTgt spid="22"/>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P spid="23" grpId="0"/>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524000"/>
            <a:ext cx="8229600" cy="4724398"/>
          </a:xfrm>
        </p:spPr>
        <p:txBody>
          <a:bodyPr>
            <a:normAutofit fontScale="92500" lnSpcReduction="10000"/>
          </a:bodyPr>
          <a:lstStyle/>
          <a:p>
            <a:r>
              <a:rPr lang="en-US" dirty="0" smtClean="0"/>
              <a:t>Review of SDN </a:t>
            </a:r>
            <a:r>
              <a:rPr lang="en-US" dirty="0" smtClean="0"/>
              <a:t>Wireless Networks</a:t>
            </a:r>
            <a:endParaRPr lang="en-US" dirty="0" smtClean="0"/>
          </a:p>
          <a:p>
            <a:r>
              <a:rPr lang="en-US" dirty="0" smtClean="0"/>
              <a:t>SDN </a:t>
            </a:r>
            <a:r>
              <a:rPr lang="en-US" dirty="0" err="1" smtClean="0"/>
              <a:t>Middleboxes</a:t>
            </a:r>
            <a:r>
              <a:rPr lang="en-US" dirty="0" smtClean="0"/>
              <a:t> and NFV</a:t>
            </a:r>
          </a:p>
          <a:p>
            <a:pPr lvl="1"/>
            <a:r>
              <a:rPr lang="en-US" dirty="0" err="1" smtClean="0"/>
              <a:t>Middlebox</a:t>
            </a:r>
            <a:r>
              <a:rPr lang="en-US" dirty="0" smtClean="0">
                <a:solidFill>
                  <a:srgbClr val="FF0000"/>
                </a:solidFill>
              </a:rPr>
              <a:t>  </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a:t>
            </a:r>
          </a:p>
          <a:p>
            <a:pPr lvl="1"/>
            <a:r>
              <a:rPr lang="en-US" dirty="0" smtClean="0"/>
              <a:t>NFV Use Cases</a:t>
            </a:r>
          </a:p>
          <a:p>
            <a:pPr lvl="1"/>
            <a:r>
              <a:rPr lang="en-US" dirty="0"/>
              <a:t>NFV </a:t>
            </a:r>
            <a:r>
              <a:rPr lang="en-US" dirty="0" smtClean="0"/>
              <a:t>Architecture, Proof-of-Concept Implementation, Monitoring and DPDK</a:t>
            </a:r>
            <a:endParaRPr lang="en-US" dirty="0" smtClean="0"/>
          </a:p>
          <a:p>
            <a:pPr lvl="1"/>
            <a:r>
              <a:rPr lang="en-US" dirty="0" smtClean="0">
                <a:solidFill>
                  <a:srgbClr val="000000"/>
                </a:solidFill>
              </a:rPr>
              <a:t>Virtualization Optimization: </a:t>
            </a:r>
            <a:r>
              <a:rPr lang="en-US" dirty="0" err="1" smtClean="0">
                <a:solidFill>
                  <a:srgbClr val="000000"/>
                </a:solidFill>
              </a:rPr>
              <a:t>ClickOS</a:t>
            </a:r>
            <a:endParaRPr lang="en-US" dirty="0" smtClean="0">
              <a:solidFill>
                <a:srgbClr val="000000"/>
              </a:solidFill>
            </a:endParaRPr>
          </a:p>
          <a:p>
            <a:pPr lvl="1"/>
            <a:r>
              <a:rPr lang="en-US" dirty="0">
                <a:solidFill>
                  <a:srgbClr val="000000"/>
                </a:solidFill>
              </a:rPr>
              <a:t>Enforcing Network-Wide Policy: </a:t>
            </a:r>
            <a:r>
              <a:rPr lang="en-US" dirty="0" err="1" smtClean="0">
                <a:solidFill>
                  <a:srgbClr val="000000"/>
                </a:solidFill>
              </a:rPr>
              <a:t>FlowTags</a:t>
            </a:r>
            <a:endParaRPr lang="en-US" dirty="0" smtClean="0">
              <a:solidFill>
                <a:srgbClr val="000000"/>
              </a:solidFill>
            </a:endParaRPr>
          </a:p>
          <a:p>
            <a:pPr lvl="2"/>
            <a:r>
              <a:rPr lang="en-US" dirty="0" smtClean="0">
                <a:solidFill>
                  <a:srgbClr val="000000"/>
                </a:solidFill>
              </a:rPr>
              <a:t>Motivation and High Level Ideas</a:t>
            </a:r>
          </a:p>
          <a:p>
            <a:pPr lvl="2"/>
            <a:r>
              <a:rPr lang="en-US" dirty="0" smtClean="0">
                <a:solidFill>
                  <a:srgbClr val="FF0000"/>
                </a:solidFill>
              </a:rPr>
              <a:t>Design and Evaluation</a:t>
            </a:r>
          </a:p>
          <a:p>
            <a:pPr lvl="2"/>
            <a:endParaRPr lang="en-US" dirty="0">
              <a:solidFill>
                <a:srgbClr val="FF0000"/>
              </a:solidFill>
            </a:endParaRPr>
          </a:p>
          <a:p>
            <a:pPr lvl="1"/>
            <a:endParaRPr lang="en-US" dirty="0" smtClean="0"/>
          </a:p>
        </p:txBody>
      </p:sp>
      <p:sp>
        <p:nvSpPr>
          <p:cNvPr id="7" name="Slide Number Placeholder 6"/>
          <p:cNvSpPr>
            <a:spLocks noGrp="1"/>
          </p:cNvSpPr>
          <p:nvPr>
            <p:ph type="sldNum" sz="quarter" idx="12"/>
          </p:nvPr>
        </p:nvSpPr>
        <p:spPr/>
        <p:txBody>
          <a:bodyPr/>
          <a:lstStyle/>
          <a:p>
            <a:fld id="{1718992C-B9AF-2F49-8B31-EC7F489F3004}" type="slidenum">
              <a:rPr lang="en-US" smtClean="0">
                <a:solidFill>
                  <a:prstClr val="black"/>
                </a:solidFill>
                <a:latin typeface="Calibri"/>
              </a:rPr>
              <a:pPr/>
              <a:t>63</a:t>
            </a:fld>
            <a:endParaRPr lang="en-US">
              <a:solidFill>
                <a:prstClr val="black"/>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678088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772913" y="-56444"/>
            <a:ext cx="8229600" cy="1143000"/>
          </a:xfrm>
        </p:spPr>
        <p:txBody>
          <a:bodyPr>
            <a:normAutofit/>
          </a:bodyPr>
          <a:lstStyle/>
          <a:p>
            <a:r>
              <a:rPr lang="en-US" sz="4200" dirty="0" smtClean="0"/>
              <a:t>Challenge 1: Tag Semantics</a:t>
            </a:r>
            <a:endParaRPr lang="en-US" sz="4200" dirty="0"/>
          </a:p>
        </p:txBody>
      </p:sp>
      <p:sp>
        <p:nvSpPr>
          <p:cNvPr id="54" name="Slide Number Placeholder 40"/>
          <p:cNvSpPr>
            <a:spLocks noGrp="1"/>
          </p:cNvSpPr>
          <p:nvPr>
            <p:ph type="sldNum" sz="quarter" idx="12"/>
          </p:nvPr>
        </p:nvSpPr>
        <p:spPr>
          <a:xfrm>
            <a:off x="6868913" y="6364228"/>
            <a:ext cx="2133600" cy="365125"/>
          </a:xfrm>
        </p:spPr>
        <p:txBody>
          <a:bodyPr/>
          <a:lstStyle/>
          <a:p>
            <a:fld id="{F0F1960D-7E41-4D07-A49B-7A38051565AD}" type="slidenum">
              <a:rPr lang="en-US" smtClean="0"/>
              <a:t>64</a:t>
            </a:fld>
            <a:endParaRPr lang="en-US" dirty="0"/>
          </a:p>
        </p:txBody>
      </p:sp>
      <p:sp>
        <p:nvSpPr>
          <p:cNvPr id="55" name="Freeform 54"/>
          <p:cNvSpPr/>
          <p:nvPr/>
        </p:nvSpPr>
        <p:spPr>
          <a:xfrm rot="20804054">
            <a:off x="25213621" y="15939008"/>
            <a:ext cx="1676400" cy="68832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noFill/>
          <a:ln w="38100" cap="flat" cmpd="sng" algn="ctr">
            <a:solidFill>
              <a:srgbClr val="008000"/>
            </a:solidFill>
            <a:prstDash val="solid"/>
            <a:tailEnd type="arrow"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val 55"/>
          <p:cNvSpPr/>
          <p:nvPr/>
        </p:nvSpPr>
        <p:spPr>
          <a:xfrm>
            <a:off x="26866801" y="14403962"/>
            <a:ext cx="304800" cy="304800"/>
          </a:xfrm>
          <a:prstGeom prst="ellipse">
            <a:avLst/>
          </a:prstGeom>
          <a:ln w="38100" cmpd="sng">
            <a:solidFill>
              <a:srgbClr val="008000"/>
            </a:solidFill>
          </a:ln>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10000"/>
              </a:lnSpc>
              <a:spcBef>
                <a:spcPct val="0"/>
              </a:spcBef>
              <a:spcAft>
                <a:spcPct val="0"/>
              </a:spcAft>
              <a:buClrTx/>
              <a:buSzTx/>
              <a:buFontTx/>
              <a:buChar char="•"/>
              <a:tabLst/>
            </a:pPr>
            <a:endParaRPr kumimoji="0" lang="en-US" sz="5300" b="0" i="0" u="none" strike="noStrike" cap="none" normalizeH="0" baseline="0">
              <a:ln>
                <a:noFill/>
              </a:ln>
              <a:solidFill>
                <a:schemeClr val="tx1"/>
              </a:solidFill>
              <a:effectLst/>
              <a:latin typeface="Times New Roman" charset="0"/>
              <a:ea typeface="ＭＳ Ｐゴシック" charset="0"/>
            </a:endParaRPr>
          </a:p>
        </p:txBody>
      </p:sp>
      <p:pic>
        <p:nvPicPr>
          <p:cNvPr id="58" name="Picture 57"/>
          <p:cNvPicPr>
            <a:picLocks noChangeArrowheads="1"/>
          </p:cNvPicPr>
          <p:nvPr/>
        </p:nvPicPr>
        <p:blipFill>
          <a:blip r:embed="rId3" cstate="print"/>
          <a:srcRect/>
          <a:stretch>
            <a:fillRect/>
          </a:stretch>
        </p:blipFill>
        <p:spPr bwMode="auto">
          <a:xfrm>
            <a:off x="5581384" y="5196996"/>
            <a:ext cx="667375" cy="420883"/>
          </a:xfrm>
          <a:prstGeom prst="rect">
            <a:avLst/>
          </a:prstGeom>
          <a:noFill/>
          <a:ln w="9525">
            <a:noFill/>
            <a:miter lim="800000"/>
            <a:headEnd/>
            <a:tailEnd/>
          </a:ln>
          <a:effectLst/>
        </p:spPr>
      </p:pic>
      <p:pic>
        <p:nvPicPr>
          <p:cNvPr id="74" name="Picture 73"/>
          <p:cNvPicPr>
            <a:picLocks noChangeArrowheads="1"/>
          </p:cNvPicPr>
          <p:nvPr/>
        </p:nvPicPr>
        <p:blipFill>
          <a:blip r:embed="rId3" cstate="print"/>
          <a:srcRect/>
          <a:stretch>
            <a:fillRect/>
          </a:stretch>
        </p:blipFill>
        <p:spPr bwMode="auto">
          <a:xfrm>
            <a:off x="3802531" y="5201665"/>
            <a:ext cx="667375" cy="420883"/>
          </a:xfrm>
          <a:prstGeom prst="rect">
            <a:avLst/>
          </a:prstGeom>
          <a:noFill/>
          <a:ln w="9525">
            <a:noFill/>
            <a:miter lim="800000"/>
            <a:headEnd/>
            <a:tailEnd/>
          </a:ln>
          <a:effectLst/>
        </p:spPr>
      </p:pic>
      <p:cxnSp>
        <p:nvCxnSpPr>
          <p:cNvPr id="75" name="Straight Connector 74"/>
          <p:cNvCxnSpPr>
            <a:stCxn id="74" idx="3"/>
            <a:endCxn id="58" idx="1"/>
          </p:cNvCxnSpPr>
          <p:nvPr/>
        </p:nvCxnSpPr>
        <p:spPr>
          <a:xfrm flipV="1">
            <a:off x="4469904" y="5407438"/>
            <a:ext cx="1111480" cy="4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58" idx="0"/>
          </p:cNvCxnSpPr>
          <p:nvPr/>
        </p:nvCxnSpPr>
        <p:spPr>
          <a:xfrm>
            <a:off x="5915072" y="4983353"/>
            <a:ext cx="0" cy="213643"/>
          </a:xfrm>
          <a:prstGeom prst="line">
            <a:avLst/>
          </a:prstGeom>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3989206" y="5516588"/>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78" name="TextBox 77"/>
          <p:cNvSpPr txBox="1"/>
          <p:nvPr/>
        </p:nvSpPr>
        <p:spPr>
          <a:xfrm>
            <a:off x="5731960" y="5516588"/>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sp>
        <p:nvSpPr>
          <p:cNvPr id="80" name="TextBox 79"/>
          <p:cNvSpPr txBox="1"/>
          <p:nvPr/>
        </p:nvSpPr>
        <p:spPr>
          <a:xfrm>
            <a:off x="2945432" y="4424527"/>
            <a:ext cx="889987" cy="461665"/>
          </a:xfrm>
          <a:prstGeom prst="rect">
            <a:avLst/>
          </a:prstGeom>
          <a:noFill/>
        </p:spPr>
        <p:txBody>
          <a:bodyPr wrap="none" rtlCol="0">
            <a:spAutoFit/>
          </a:bodyPr>
          <a:lstStyle/>
          <a:p>
            <a:r>
              <a:rPr lang="en-US" sz="2400" dirty="0" smtClean="0"/>
              <a:t>Proxy</a:t>
            </a:r>
          </a:p>
        </p:txBody>
      </p:sp>
      <p:cxnSp>
        <p:nvCxnSpPr>
          <p:cNvPr id="81" name="Straight Connector 80"/>
          <p:cNvCxnSpPr>
            <a:endCxn id="74" idx="0"/>
          </p:cNvCxnSpPr>
          <p:nvPr/>
        </p:nvCxnSpPr>
        <p:spPr>
          <a:xfrm>
            <a:off x="4136218" y="4851816"/>
            <a:ext cx="1" cy="349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58" idx="3"/>
            <a:endCxn id="83" idx="1"/>
          </p:cNvCxnSpPr>
          <p:nvPr/>
        </p:nvCxnSpPr>
        <p:spPr>
          <a:xfrm>
            <a:off x="6248759" y="5407438"/>
            <a:ext cx="271959" cy="2078"/>
          </a:xfrm>
          <a:prstGeom prst="line">
            <a:avLst/>
          </a:prstGeom>
        </p:spPr>
        <p:style>
          <a:lnRef idx="2">
            <a:schemeClr val="accent1"/>
          </a:lnRef>
          <a:fillRef idx="0">
            <a:schemeClr val="accent1"/>
          </a:fillRef>
          <a:effectRef idx="1">
            <a:schemeClr val="accent1"/>
          </a:effectRef>
          <a:fontRef idx="minor">
            <a:schemeClr val="tx1"/>
          </a:fontRef>
        </p:style>
      </p:cxnSp>
      <p:pic>
        <p:nvPicPr>
          <p:cNvPr id="83" name="Picture 14"/>
          <p:cNvPicPr>
            <a:picLocks noChangeArrowheads="1"/>
          </p:cNvPicPr>
          <p:nvPr/>
        </p:nvPicPr>
        <p:blipFill>
          <a:blip r:embed="rId4" cstate="print"/>
          <a:srcRect/>
          <a:stretch>
            <a:fillRect/>
          </a:stretch>
        </p:blipFill>
        <p:spPr bwMode="auto">
          <a:xfrm>
            <a:off x="6520718" y="4940602"/>
            <a:ext cx="1346703" cy="937828"/>
          </a:xfrm>
          <a:prstGeom prst="rect">
            <a:avLst/>
          </a:prstGeom>
          <a:noFill/>
          <a:ln w="9525">
            <a:noFill/>
            <a:miter lim="800000"/>
            <a:headEnd/>
            <a:tailEnd/>
          </a:ln>
          <a:effectLst/>
        </p:spPr>
      </p:pic>
      <p:sp>
        <p:nvSpPr>
          <p:cNvPr id="84" name="TextBox 83"/>
          <p:cNvSpPr txBox="1"/>
          <p:nvPr/>
        </p:nvSpPr>
        <p:spPr>
          <a:xfrm>
            <a:off x="6598308" y="5178341"/>
            <a:ext cx="1205378" cy="461665"/>
          </a:xfrm>
          <a:prstGeom prst="rect">
            <a:avLst/>
          </a:prstGeom>
          <a:noFill/>
        </p:spPr>
        <p:txBody>
          <a:bodyPr wrap="none" rtlCol="0">
            <a:spAutoFit/>
          </a:bodyPr>
          <a:lstStyle/>
          <a:p>
            <a:r>
              <a:rPr lang="en-US" sz="2400" dirty="0" smtClean="0"/>
              <a:t>Internet</a:t>
            </a:r>
          </a:p>
        </p:txBody>
      </p:sp>
      <p:pic>
        <p:nvPicPr>
          <p:cNvPr id="85"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51437" y="4529965"/>
            <a:ext cx="666750" cy="666751"/>
          </a:xfrm>
          <a:prstGeom prst="rect">
            <a:avLst/>
          </a:prstGeom>
        </p:spPr>
      </p:pic>
      <p:pic>
        <p:nvPicPr>
          <p:cNvPr id="86"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3853" y="5641553"/>
            <a:ext cx="666750" cy="666751"/>
          </a:xfrm>
          <a:prstGeom prst="rect">
            <a:avLst/>
          </a:prstGeom>
        </p:spPr>
      </p:pic>
      <p:sp>
        <p:nvSpPr>
          <p:cNvPr id="87" name="TextBox 86"/>
          <p:cNvSpPr txBox="1"/>
          <p:nvPr/>
        </p:nvSpPr>
        <p:spPr>
          <a:xfrm>
            <a:off x="894892" y="4379675"/>
            <a:ext cx="1528191" cy="830997"/>
          </a:xfrm>
          <a:prstGeom prst="rect">
            <a:avLst/>
          </a:prstGeom>
          <a:noFill/>
        </p:spPr>
        <p:txBody>
          <a:bodyPr wrap="square" rtlCol="0">
            <a:spAutoFit/>
          </a:bodyPr>
          <a:lstStyle/>
          <a:p>
            <a:r>
              <a:rPr lang="en-US" sz="2400" dirty="0" smtClean="0"/>
              <a:t>H</a:t>
            </a:r>
            <a:r>
              <a:rPr lang="en-US" sz="2400" baseline="-25000" dirty="0" smtClean="0"/>
              <a:t>1</a:t>
            </a:r>
            <a:r>
              <a:rPr lang="en-US" sz="2400" dirty="0" smtClean="0"/>
              <a:t> </a:t>
            </a:r>
          </a:p>
          <a:p>
            <a:r>
              <a:rPr lang="en-US" sz="2400" dirty="0" smtClean="0"/>
              <a:t>10.1.1.1</a:t>
            </a:r>
            <a:endParaRPr lang="en-US" sz="2400" dirty="0"/>
          </a:p>
        </p:txBody>
      </p:sp>
      <p:sp>
        <p:nvSpPr>
          <p:cNvPr id="89" name="TextBox 88"/>
          <p:cNvSpPr txBox="1"/>
          <p:nvPr/>
        </p:nvSpPr>
        <p:spPr>
          <a:xfrm>
            <a:off x="897065" y="5523766"/>
            <a:ext cx="1528191" cy="830997"/>
          </a:xfrm>
          <a:prstGeom prst="rect">
            <a:avLst/>
          </a:prstGeom>
          <a:noFill/>
        </p:spPr>
        <p:txBody>
          <a:bodyPr wrap="square" rtlCol="0">
            <a:spAutoFit/>
          </a:bodyPr>
          <a:lstStyle>
            <a:defPPr>
              <a:defRPr lang="en-US"/>
            </a:defPPr>
            <a:lvl1pPr>
              <a:defRPr sz="1900"/>
            </a:lvl1pPr>
          </a:lstStyle>
          <a:p>
            <a:r>
              <a:rPr lang="en-US" sz="2400" dirty="0" smtClean="0"/>
              <a:t>H</a:t>
            </a:r>
            <a:r>
              <a:rPr lang="en-US" sz="2400" baseline="-25000" dirty="0" smtClean="0"/>
              <a:t>2</a:t>
            </a:r>
            <a:endParaRPr lang="en-US" sz="2400" baseline="-25000" dirty="0"/>
          </a:p>
          <a:p>
            <a:r>
              <a:rPr lang="en-US" sz="2400" dirty="0" smtClean="0"/>
              <a:t>10.1.1.2</a:t>
            </a:r>
            <a:endParaRPr lang="en-US" sz="2400" dirty="0"/>
          </a:p>
        </p:txBody>
      </p:sp>
      <p:graphicFrame>
        <p:nvGraphicFramePr>
          <p:cNvPr id="91" name="Table 90"/>
          <p:cNvGraphicFramePr>
            <a:graphicFrameLocks noGrp="1"/>
          </p:cNvGraphicFramePr>
          <p:nvPr>
            <p:extLst>
              <p:ext uri="{D42A27DB-BD31-4B8C-83A1-F6EECF244321}">
                <p14:modId xmlns:p14="http://schemas.microsoft.com/office/powerpoint/2010/main" val="3131509161"/>
              </p:ext>
            </p:extLst>
          </p:nvPr>
        </p:nvGraphicFramePr>
        <p:xfrm>
          <a:off x="2957897" y="3708554"/>
          <a:ext cx="1532060" cy="359663"/>
        </p:xfrm>
        <a:graphic>
          <a:graphicData uri="http://schemas.openxmlformats.org/drawingml/2006/table">
            <a:tbl>
              <a:tblPr firstRow="1" bandRow="1">
                <a:tableStyleId>{5C22544A-7EE6-4342-B048-85BDC9FD1C3A}</a:tableStyleId>
              </a:tblPr>
              <a:tblGrid>
                <a:gridCol w="1323780"/>
                <a:gridCol w="208280"/>
              </a:tblGrid>
              <a:tr h="319024">
                <a:tc>
                  <a:txBody>
                    <a:bodyPr/>
                    <a:lstStyle/>
                    <a:p>
                      <a:pPr algn="l">
                        <a:lnSpc>
                          <a:spcPct val="80000"/>
                        </a:lnSpc>
                      </a:pPr>
                      <a:r>
                        <a:rPr lang="en-US" sz="2200" b="1" dirty="0" smtClean="0">
                          <a:solidFill>
                            <a:schemeClr val="tx1"/>
                          </a:solidFill>
                        </a:rPr>
                        <a:t>Add 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1372657920"/>
              </p:ext>
            </p:extLst>
          </p:nvPr>
        </p:nvGraphicFramePr>
        <p:xfrm>
          <a:off x="5194308" y="3685902"/>
          <a:ext cx="1853652" cy="359663"/>
        </p:xfrm>
        <a:graphic>
          <a:graphicData uri="http://schemas.openxmlformats.org/drawingml/2006/table">
            <a:tbl>
              <a:tblPr firstRow="1" bandRow="1">
                <a:tableStyleId>{5C22544A-7EE6-4342-B048-85BDC9FD1C3A}</a:tableStyleId>
              </a:tblPr>
              <a:tblGrid>
                <a:gridCol w="1526256"/>
                <a:gridCol w="327396"/>
              </a:tblGrid>
              <a:tr h="319024">
                <a:tc>
                  <a:txBody>
                    <a:bodyPr/>
                    <a:lstStyle/>
                    <a:p>
                      <a:pPr algn="l">
                        <a:lnSpc>
                          <a:spcPct val="80000"/>
                        </a:lnSpc>
                      </a:pPr>
                      <a:r>
                        <a:rPr lang="en-US" sz="2200" b="1" dirty="0" smtClean="0">
                          <a:solidFill>
                            <a:schemeClr val="tx1"/>
                          </a:solidFill>
                        </a:rPr>
                        <a:t>Decode 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99" name="Straight Connector 98"/>
          <p:cNvCxnSpPr>
            <a:stCxn id="85" idx="3"/>
            <a:endCxn id="74" idx="1"/>
          </p:cNvCxnSpPr>
          <p:nvPr/>
        </p:nvCxnSpPr>
        <p:spPr>
          <a:xfrm>
            <a:off x="2618187" y="4863339"/>
            <a:ext cx="1184342" cy="5487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86" idx="3"/>
            <a:endCxn id="74" idx="1"/>
          </p:cNvCxnSpPr>
          <p:nvPr/>
        </p:nvCxnSpPr>
        <p:spPr>
          <a:xfrm flipV="1">
            <a:off x="2650603" y="5412107"/>
            <a:ext cx="1151926" cy="562820"/>
          </a:xfrm>
          <a:prstGeom prst="line">
            <a:avLst/>
          </a:prstGeom>
        </p:spPr>
        <p:style>
          <a:lnRef idx="2">
            <a:schemeClr val="accent1"/>
          </a:lnRef>
          <a:fillRef idx="0">
            <a:schemeClr val="accent1"/>
          </a:fillRef>
          <a:effectRef idx="1">
            <a:schemeClr val="accent1"/>
          </a:effectRef>
          <a:fontRef idx="minor">
            <a:schemeClr val="tx1"/>
          </a:fontRef>
        </p:style>
      </p:cxnSp>
      <p:pic>
        <p:nvPicPr>
          <p:cNvPr id="113" name="Picture 72"/>
          <p:cNvPicPr>
            <a:picLocks noChangeAspect="1" noChangeArrowheads="1"/>
          </p:cNvPicPr>
          <p:nvPr/>
        </p:nvPicPr>
        <p:blipFill>
          <a:blip r:embed="rId6" cstate="print"/>
          <a:srcRect/>
          <a:stretch>
            <a:fillRect/>
          </a:stretch>
        </p:blipFill>
        <p:spPr bwMode="auto">
          <a:xfrm>
            <a:off x="5637026" y="4443204"/>
            <a:ext cx="556486" cy="540038"/>
          </a:xfrm>
          <a:prstGeom prst="rect">
            <a:avLst/>
          </a:prstGeom>
          <a:noFill/>
          <a:ln w="9525" algn="ctr">
            <a:noFill/>
            <a:miter lim="800000"/>
            <a:headEnd/>
            <a:tailEnd/>
          </a:ln>
          <a:effectLst/>
        </p:spPr>
      </p:pic>
      <p:pic>
        <p:nvPicPr>
          <p:cNvPr id="114" name="Picture 26"/>
          <p:cNvPicPr>
            <a:picLocks noChangeAspect="1" noChangeArrowheads="1"/>
          </p:cNvPicPr>
          <p:nvPr/>
        </p:nvPicPr>
        <p:blipFill>
          <a:blip r:embed="rId7" cstate="print"/>
          <a:srcRect/>
          <a:stretch>
            <a:fillRect/>
          </a:stretch>
        </p:blipFill>
        <p:spPr bwMode="auto">
          <a:xfrm>
            <a:off x="3782478" y="4445279"/>
            <a:ext cx="707479" cy="445311"/>
          </a:xfrm>
          <a:prstGeom prst="rect">
            <a:avLst/>
          </a:prstGeom>
          <a:noFill/>
          <a:ln w="9525">
            <a:noFill/>
            <a:miter lim="800000"/>
            <a:headEnd/>
            <a:tailEnd/>
          </a:ln>
          <a:effectLst/>
        </p:spPr>
      </p:pic>
      <p:graphicFrame>
        <p:nvGraphicFramePr>
          <p:cNvPr id="115" name="Table 114"/>
          <p:cNvGraphicFramePr>
            <a:graphicFrameLocks noGrp="1"/>
          </p:cNvGraphicFramePr>
          <p:nvPr>
            <p:extLst>
              <p:ext uri="{D42A27DB-BD31-4B8C-83A1-F6EECF244321}">
                <p14:modId xmlns:p14="http://schemas.microsoft.com/office/powerpoint/2010/main" val="9194729"/>
              </p:ext>
            </p:extLst>
          </p:nvPr>
        </p:nvGraphicFramePr>
        <p:xfrm>
          <a:off x="3062380" y="5980517"/>
          <a:ext cx="1853652" cy="359663"/>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200" b="1" dirty="0" smtClean="0">
                          <a:solidFill>
                            <a:schemeClr val="tx1"/>
                          </a:solidFill>
                        </a:rPr>
                        <a:t>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200" b="1" dirty="0" smtClean="0">
                          <a:solidFill>
                            <a:schemeClr val="tx1"/>
                          </a:solidFill>
                        </a:rPr>
                        <a:t>Forward</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19" name="Table 118"/>
          <p:cNvGraphicFramePr>
            <a:graphicFrameLocks noGrp="1"/>
          </p:cNvGraphicFramePr>
          <p:nvPr>
            <p:extLst>
              <p:ext uri="{D42A27DB-BD31-4B8C-83A1-F6EECF244321}">
                <p14:modId xmlns:p14="http://schemas.microsoft.com/office/powerpoint/2010/main" val="2018030100"/>
              </p:ext>
            </p:extLst>
          </p:nvPr>
        </p:nvGraphicFramePr>
        <p:xfrm>
          <a:off x="5411119" y="5973156"/>
          <a:ext cx="1853652" cy="359663"/>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200" b="1" dirty="0" smtClean="0">
                          <a:solidFill>
                            <a:schemeClr val="tx1"/>
                          </a:solidFill>
                        </a:rPr>
                        <a:t>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200" b="1" dirty="0" smtClean="0">
                          <a:solidFill>
                            <a:schemeClr val="tx1"/>
                          </a:solidFill>
                        </a:rPr>
                        <a:t>Forward</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26" name="Straight Connector 125"/>
          <p:cNvCxnSpPr/>
          <p:nvPr/>
        </p:nvCxnSpPr>
        <p:spPr>
          <a:xfrm flipV="1">
            <a:off x="18464" y="3302721"/>
            <a:ext cx="9031103" cy="20188"/>
          </a:xfrm>
          <a:prstGeom prst="line">
            <a:avLst/>
          </a:prstGeom>
          <a:ln>
            <a:solidFill>
              <a:schemeClr val="tx1">
                <a:lumMod val="95000"/>
                <a:lumOff val="5000"/>
              </a:schemeClr>
            </a:solidFill>
            <a:prstDash val="dot"/>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140108" y="2666973"/>
            <a:ext cx="2012696" cy="430887"/>
          </a:xfrm>
          <a:prstGeom prst="rect">
            <a:avLst/>
          </a:prstGeom>
          <a:noFill/>
        </p:spPr>
        <p:txBody>
          <a:bodyPr wrap="square" rtlCol="0">
            <a:spAutoFit/>
          </a:bodyPr>
          <a:lstStyle/>
          <a:p>
            <a:pPr algn="ctr"/>
            <a:r>
              <a:rPr lang="en-US" sz="2200" i="1" dirty="0" smtClean="0"/>
              <a:t>Control plane</a:t>
            </a:r>
            <a:endParaRPr lang="en-US" sz="2200" i="1" dirty="0"/>
          </a:p>
        </p:txBody>
      </p:sp>
      <p:sp>
        <p:nvSpPr>
          <p:cNvPr id="128" name="TextBox 127"/>
          <p:cNvSpPr txBox="1"/>
          <p:nvPr/>
        </p:nvSpPr>
        <p:spPr>
          <a:xfrm>
            <a:off x="-140108" y="3509826"/>
            <a:ext cx="1698674" cy="430887"/>
          </a:xfrm>
          <a:prstGeom prst="rect">
            <a:avLst/>
          </a:prstGeom>
          <a:noFill/>
        </p:spPr>
        <p:txBody>
          <a:bodyPr wrap="square" rtlCol="0">
            <a:spAutoFit/>
          </a:bodyPr>
          <a:lstStyle/>
          <a:p>
            <a:pPr algn="ctr"/>
            <a:r>
              <a:rPr lang="en-US" sz="2200" i="1" dirty="0" smtClean="0"/>
              <a:t>Data plane</a:t>
            </a:r>
            <a:endParaRPr lang="en-US" sz="2200" i="1" dirty="0"/>
          </a:p>
        </p:txBody>
      </p:sp>
      <p:sp>
        <p:nvSpPr>
          <p:cNvPr id="129" name="TextBox 128"/>
          <p:cNvSpPr txBox="1"/>
          <p:nvPr/>
        </p:nvSpPr>
        <p:spPr>
          <a:xfrm>
            <a:off x="2897580" y="1107050"/>
            <a:ext cx="3664717" cy="830997"/>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err="1" smtClean="0"/>
              <a:t>FlowTags</a:t>
            </a:r>
            <a:r>
              <a:rPr lang="en-US" sz="2400" dirty="0" smtClean="0"/>
              <a:t>-enhanced</a:t>
            </a:r>
          </a:p>
          <a:p>
            <a:pPr algn="ctr"/>
            <a:r>
              <a:rPr lang="en-US" sz="2400" dirty="0" smtClean="0"/>
              <a:t>SDN Controller</a:t>
            </a:r>
          </a:p>
        </p:txBody>
      </p:sp>
      <p:sp>
        <p:nvSpPr>
          <p:cNvPr id="4" name="Rounded Rectangle 3"/>
          <p:cNvSpPr/>
          <p:nvPr/>
        </p:nvSpPr>
        <p:spPr>
          <a:xfrm>
            <a:off x="1651000" y="3370534"/>
            <a:ext cx="6216421" cy="94746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ounded Rectangle 130"/>
          <p:cNvSpPr/>
          <p:nvPr/>
        </p:nvSpPr>
        <p:spPr>
          <a:xfrm>
            <a:off x="1803400" y="5764696"/>
            <a:ext cx="6216421" cy="94746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153509" y="4447354"/>
            <a:ext cx="1314482" cy="461665"/>
          </a:xfrm>
          <a:prstGeom prst="rect">
            <a:avLst/>
          </a:prstGeom>
          <a:noFill/>
        </p:spPr>
        <p:txBody>
          <a:bodyPr wrap="none" rtlCol="0">
            <a:spAutoFit/>
          </a:bodyPr>
          <a:lstStyle/>
          <a:p>
            <a:r>
              <a:rPr lang="en-US" sz="2400" dirty="0" smtClean="0"/>
              <a:t>Web ACL</a:t>
            </a:r>
          </a:p>
        </p:txBody>
      </p:sp>
      <p:cxnSp>
        <p:nvCxnSpPr>
          <p:cNvPr id="36" name="Straight Arrow Connector 35"/>
          <p:cNvCxnSpPr/>
          <p:nvPr/>
        </p:nvCxnSpPr>
        <p:spPr>
          <a:xfrm flipH="1">
            <a:off x="3723927" y="2018147"/>
            <a:ext cx="934055" cy="1690407"/>
          </a:xfrm>
          <a:prstGeom prst="straightConnector1">
            <a:avLst/>
          </a:prstGeom>
          <a:ln w="38100" cmpd="sng">
            <a:solidFill>
              <a:srgbClr val="FF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5048250" y="2018147"/>
            <a:ext cx="1072884" cy="1667755"/>
          </a:xfrm>
          <a:prstGeom prst="straightConnector1">
            <a:avLst/>
          </a:prstGeom>
          <a:ln w="38100" cmpd="sng">
            <a:solidFill>
              <a:srgbClr val="FF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Tree>
    <p:extLst>
      <p:ext uri="{BB962C8B-B14F-4D97-AF65-F5344CB8AC3E}">
        <p14:creationId xmlns:p14="http://schemas.microsoft.com/office/powerpoint/2010/main" val="405202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4" grpId="0" animBg="1"/>
      <p:bldP spid="1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772913" y="-56444"/>
            <a:ext cx="8229600" cy="1143000"/>
          </a:xfrm>
        </p:spPr>
        <p:txBody>
          <a:bodyPr>
            <a:normAutofit/>
          </a:bodyPr>
          <a:lstStyle/>
          <a:p>
            <a:r>
              <a:rPr lang="en-US" sz="4200" dirty="0" smtClean="0"/>
              <a:t>Challenge 2: New APIs, control apps </a:t>
            </a:r>
            <a:endParaRPr lang="en-US" sz="4200" dirty="0"/>
          </a:p>
        </p:txBody>
      </p:sp>
      <p:sp>
        <p:nvSpPr>
          <p:cNvPr id="54" name="Slide Number Placeholder 40"/>
          <p:cNvSpPr>
            <a:spLocks noGrp="1"/>
          </p:cNvSpPr>
          <p:nvPr>
            <p:ph type="sldNum" sz="quarter" idx="12"/>
          </p:nvPr>
        </p:nvSpPr>
        <p:spPr>
          <a:xfrm>
            <a:off x="6868913" y="6364228"/>
            <a:ext cx="2133600" cy="365125"/>
          </a:xfrm>
        </p:spPr>
        <p:txBody>
          <a:bodyPr/>
          <a:lstStyle/>
          <a:p>
            <a:fld id="{F0F1960D-7E41-4D07-A49B-7A38051565AD}" type="slidenum">
              <a:rPr lang="en-US" smtClean="0"/>
              <a:t>65</a:t>
            </a:fld>
            <a:endParaRPr lang="en-US" dirty="0"/>
          </a:p>
        </p:txBody>
      </p:sp>
      <p:sp>
        <p:nvSpPr>
          <p:cNvPr id="55" name="Freeform 54"/>
          <p:cNvSpPr/>
          <p:nvPr/>
        </p:nvSpPr>
        <p:spPr>
          <a:xfrm rot="20804054">
            <a:off x="25213621" y="15939008"/>
            <a:ext cx="1676400" cy="68832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noFill/>
          <a:ln w="38100" cap="flat" cmpd="sng" algn="ctr">
            <a:solidFill>
              <a:srgbClr val="008000"/>
            </a:solidFill>
            <a:prstDash val="solid"/>
            <a:tailEnd type="arrow"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val 55"/>
          <p:cNvSpPr/>
          <p:nvPr/>
        </p:nvSpPr>
        <p:spPr>
          <a:xfrm>
            <a:off x="26866801" y="14403962"/>
            <a:ext cx="304800" cy="304800"/>
          </a:xfrm>
          <a:prstGeom prst="ellipse">
            <a:avLst/>
          </a:prstGeom>
          <a:ln w="38100" cmpd="sng">
            <a:solidFill>
              <a:srgbClr val="008000"/>
            </a:solidFill>
          </a:ln>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10000"/>
              </a:lnSpc>
              <a:spcBef>
                <a:spcPct val="0"/>
              </a:spcBef>
              <a:spcAft>
                <a:spcPct val="0"/>
              </a:spcAft>
              <a:buClrTx/>
              <a:buSzTx/>
              <a:buFontTx/>
              <a:buChar char="•"/>
              <a:tabLst/>
            </a:pPr>
            <a:endParaRPr kumimoji="0" lang="en-US" sz="5300" b="0" i="0" u="none" strike="noStrike" cap="none" normalizeH="0" baseline="0">
              <a:ln>
                <a:noFill/>
              </a:ln>
              <a:solidFill>
                <a:schemeClr val="tx1"/>
              </a:solidFill>
              <a:effectLst/>
              <a:latin typeface="Times New Roman" charset="0"/>
              <a:ea typeface="ＭＳ Ｐゴシック" charset="0"/>
            </a:endParaRPr>
          </a:p>
        </p:txBody>
      </p:sp>
      <p:pic>
        <p:nvPicPr>
          <p:cNvPr id="58" name="Picture 57"/>
          <p:cNvPicPr>
            <a:picLocks noChangeArrowheads="1"/>
          </p:cNvPicPr>
          <p:nvPr/>
        </p:nvPicPr>
        <p:blipFill>
          <a:blip r:embed="rId3" cstate="print"/>
          <a:srcRect/>
          <a:stretch>
            <a:fillRect/>
          </a:stretch>
        </p:blipFill>
        <p:spPr bwMode="auto">
          <a:xfrm>
            <a:off x="5581384" y="5196996"/>
            <a:ext cx="667375" cy="420883"/>
          </a:xfrm>
          <a:prstGeom prst="rect">
            <a:avLst/>
          </a:prstGeom>
          <a:noFill/>
          <a:ln w="9525">
            <a:noFill/>
            <a:miter lim="800000"/>
            <a:headEnd/>
            <a:tailEnd/>
          </a:ln>
          <a:effectLst/>
        </p:spPr>
      </p:pic>
      <p:pic>
        <p:nvPicPr>
          <p:cNvPr id="74" name="Picture 73"/>
          <p:cNvPicPr>
            <a:picLocks noChangeArrowheads="1"/>
          </p:cNvPicPr>
          <p:nvPr/>
        </p:nvPicPr>
        <p:blipFill>
          <a:blip r:embed="rId3" cstate="print"/>
          <a:srcRect/>
          <a:stretch>
            <a:fillRect/>
          </a:stretch>
        </p:blipFill>
        <p:spPr bwMode="auto">
          <a:xfrm>
            <a:off x="3802531" y="5201665"/>
            <a:ext cx="667375" cy="420883"/>
          </a:xfrm>
          <a:prstGeom prst="rect">
            <a:avLst/>
          </a:prstGeom>
          <a:noFill/>
          <a:ln w="9525">
            <a:noFill/>
            <a:miter lim="800000"/>
            <a:headEnd/>
            <a:tailEnd/>
          </a:ln>
          <a:effectLst/>
        </p:spPr>
      </p:pic>
      <p:cxnSp>
        <p:nvCxnSpPr>
          <p:cNvPr id="75" name="Straight Connector 74"/>
          <p:cNvCxnSpPr>
            <a:stCxn id="74" idx="3"/>
            <a:endCxn id="58" idx="1"/>
          </p:cNvCxnSpPr>
          <p:nvPr/>
        </p:nvCxnSpPr>
        <p:spPr>
          <a:xfrm flipV="1">
            <a:off x="4469904" y="5407438"/>
            <a:ext cx="1111480" cy="4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58" idx="0"/>
          </p:cNvCxnSpPr>
          <p:nvPr/>
        </p:nvCxnSpPr>
        <p:spPr>
          <a:xfrm>
            <a:off x="5915072" y="4983353"/>
            <a:ext cx="0" cy="213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endCxn id="74" idx="0"/>
          </p:cNvCxnSpPr>
          <p:nvPr/>
        </p:nvCxnSpPr>
        <p:spPr>
          <a:xfrm>
            <a:off x="4136218" y="4851816"/>
            <a:ext cx="1" cy="349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58" idx="3"/>
            <a:endCxn id="83" idx="1"/>
          </p:cNvCxnSpPr>
          <p:nvPr/>
        </p:nvCxnSpPr>
        <p:spPr>
          <a:xfrm>
            <a:off x="6248759" y="5407438"/>
            <a:ext cx="271959" cy="2078"/>
          </a:xfrm>
          <a:prstGeom prst="line">
            <a:avLst/>
          </a:prstGeom>
        </p:spPr>
        <p:style>
          <a:lnRef idx="2">
            <a:schemeClr val="accent1"/>
          </a:lnRef>
          <a:fillRef idx="0">
            <a:schemeClr val="accent1"/>
          </a:fillRef>
          <a:effectRef idx="1">
            <a:schemeClr val="accent1"/>
          </a:effectRef>
          <a:fontRef idx="minor">
            <a:schemeClr val="tx1"/>
          </a:fontRef>
        </p:style>
      </p:cxnSp>
      <p:pic>
        <p:nvPicPr>
          <p:cNvPr id="83" name="Picture 14"/>
          <p:cNvPicPr>
            <a:picLocks noChangeArrowheads="1"/>
          </p:cNvPicPr>
          <p:nvPr/>
        </p:nvPicPr>
        <p:blipFill>
          <a:blip r:embed="rId4" cstate="print"/>
          <a:srcRect/>
          <a:stretch>
            <a:fillRect/>
          </a:stretch>
        </p:blipFill>
        <p:spPr bwMode="auto">
          <a:xfrm>
            <a:off x="6520718" y="4940602"/>
            <a:ext cx="1346703" cy="937828"/>
          </a:xfrm>
          <a:prstGeom prst="rect">
            <a:avLst/>
          </a:prstGeom>
          <a:noFill/>
          <a:ln w="9525">
            <a:noFill/>
            <a:miter lim="800000"/>
            <a:headEnd/>
            <a:tailEnd/>
          </a:ln>
          <a:effectLst/>
        </p:spPr>
      </p:pic>
      <p:pic>
        <p:nvPicPr>
          <p:cNvPr id="85"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51437" y="4529965"/>
            <a:ext cx="666750" cy="666751"/>
          </a:xfrm>
          <a:prstGeom prst="rect">
            <a:avLst/>
          </a:prstGeom>
        </p:spPr>
      </p:pic>
      <p:pic>
        <p:nvPicPr>
          <p:cNvPr id="86"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3853" y="5641553"/>
            <a:ext cx="666750" cy="666751"/>
          </a:xfrm>
          <a:prstGeom prst="rect">
            <a:avLst/>
          </a:prstGeom>
        </p:spPr>
      </p:pic>
      <p:graphicFrame>
        <p:nvGraphicFramePr>
          <p:cNvPr id="91" name="Table 90"/>
          <p:cNvGraphicFramePr>
            <a:graphicFrameLocks noGrp="1"/>
          </p:cNvGraphicFramePr>
          <p:nvPr>
            <p:extLst>
              <p:ext uri="{D42A27DB-BD31-4B8C-83A1-F6EECF244321}">
                <p14:modId xmlns:p14="http://schemas.microsoft.com/office/powerpoint/2010/main" val="3181429153"/>
              </p:ext>
            </p:extLst>
          </p:nvPr>
        </p:nvGraphicFramePr>
        <p:xfrm>
          <a:off x="2957897" y="3708554"/>
          <a:ext cx="1532060" cy="359663"/>
        </p:xfrm>
        <a:graphic>
          <a:graphicData uri="http://schemas.openxmlformats.org/drawingml/2006/table">
            <a:tbl>
              <a:tblPr firstRow="1" bandRow="1">
                <a:tableStyleId>{5C22544A-7EE6-4342-B048-85BDC9FD1C3A}</a:tableStyleId>
              </a:tblPr>
              <a:tblGrid>
                <a:gridCol w="1323780"/>
                <a:gridCol w="208280"/>
              </a:tblGrid>
              <a:tr h="319024">
                <a:tc>
                  <a:txBody>
                    <a:bodyPr/>
                    <a:lstStyle/>
                    <a:p>
                      <a:pPr algn="l">
                        <a:lnSpc>
                          <a:spcPct val="80000"/>
                        </a:lnSpc>
                      </a:pPr>
                      <a:r>
                        <a:rPr lang="en-US" sz="2200" b="1" dirty="0" smtClean="0">
                          <a:solidFill>
                            <a:schemeClr val="tx1"/>
                          </a:solidFill>
                        </a:rPr>
                        <a:t>Add 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1062617663"/>
              </p:ext>
            </p:extLst>
          </p:nvPr>
        </p:nvGraphicFramePr>
        <p:xfrm>
          <a:off x="5194308" y="3685902"/>
          <a:ext cx="1853652" cy="359663"/>
        </p:xfrm>
        <a:graphic>
          <a:graphicData uri="http://schemas.openxmlformats.org/drawingml/2006/table">
            <a:tbl>
              <a:tblPr firstRow="1" bandRow="1">
                <a:tableStyleId>{5C22544A-7EE6-4342-B048-85BDC9FD1C3A}</a:tableStyleId>
              </a:tblPr>
              <a:tblGrid>
                <a:gridCol w="1526256"/>
                <a:gridCol w="327396"/>
              </a:tblGrid>
              <a:tr h="319024">
                <a:tc>
                  <a:txBody>
                    <a:bodyPr/>
                    <a:lstStyle/>
                    <a:p>
                      <a:pPr algn="l">
                        <a:lnSpc>
                          <a:spcPct val="80000"/>
                        </a:lnSpc>
                      </a:pPr>
                      <a:r>
                        <a:rPr lang="en-US" sz="2200" b="1" dirty="0" smtClean="0">
                          <a:solidFill>
                            <a:schemeClr val="tx1"/>
                          </a:solidFill>
                        </a:rPr>
                        <a:t>Decode 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99" name="Straight Connector 98"/>
          <p:cNvCxnSpPr>
            <a:stCxn id="85" idx="3"/>
            <a:endCxn id="74" idx="1"/>
          </p:cNvCxnSpPr>
          <p:nvPr/>
        </p:nvCxnSpPr>
        <p:spPr>
          <a:xfrm>
            <a:off x="2618187" y="4863339"/>
            <a:ext cx="1184342" cy="5487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86" idx="3"/>
            <a:endCxn id="74" idx="1"/>
          </p:cNvCxnSpPr>
          <p:nvPr/>
        </p:nvCxnSpPr>
        <p:spPr>
          <a:xfrm flipV="1">
            <a:off x="2650603" y="5412107"/>
            <a:ext cx="1151926" cy="562820"/>
          </a:xfrm>
          <a:prstGeom prst="line">
            <a:avLst/>
          </a:prstGeom>
        </p:spPr>
        <p:style>
          <a:lnRef idx="2">
            <a:schemeClr val="accent1"/>
          </a:lnRef>
          <a:fillRef idx="0">
            <a:schemeClr val="accent1"/>
          </a:fillRef>
          <a:effectRef idx="1">
            <a:schemeClr val="accent1"/>
          </a:effectRef>
          <a:fontRef idx="minor">
            <a:schemeClr val="tx1"/>
          </a:fontRef>
        </p:style>
      </p:cxnSp>
      <p:pic>
        <p:nvPicPr>
          <p:cNvPr id="113" name="Picture 72"/>
          <p:cNvPicPr>
            <a:picLocks noChangeAspect="1" noChangeArrowheads="1"/>
          </p:cNvPicPr>
          <p:nvPr/>
        </p:nvPicPr>
        <p:blipFill>
          <a:blip r:embed="rId6" cstate="print"/>
          <a:srcRect/>
          <a:stretch>
            <a:fillRect/>
          </a:stretch>
        </p:blipFill>
        <p:spPr bwMode="auto">
          <a:xfrm>
            <a:off x="5637026" y="4443204"/>
            <a:ext cx="556486" cy="540038"/>
          </a:xfrm>
          <a:prstGeom prst="rect">
            <a:avLst/>
          </a:prstGeom>
          <a:noFill/>
          <a:ln w="9525" algn="ctr">
            <a:noFill/>
            <a:miter lim="800000"/>
            <a:headEnd/>
            <a:tailEnd/>
          </a:ln>
          <a:effectLst/>
        </p:spPr>
      </p:pic>
      <p:pic>
        <p:nvPicPr>
          <p:cNvPr id="114" name="Picture 26"/>
          <p:cNvPicPr>
            <a:picLocks noChangeAspect="1" noChangeArrowheads="1"/>
          </p:cNvPicPr>
          <p:nvPr/>
        </p:nvPicPr>
        <p:blipFill>
          <a:blip r:embed="rId7" cstate="print"/>
          <a:srcRect/>
          <a:stretch>
            <a:fillRect/>
          </a:stretch>
        </p:blipFill>
        <p:spPr bwMode="auto">
          <a:xfrm>
            <a:off x="3782478" y="4445279"/>
            <a:ext cx="707479" cy="445311"/>
          </a:xfrm>
          <a:prstGeom prst="rect">
            <a:avLst/>
          </a:prstGeom>
          <a:noFill/>
          <a:ln w="9525">
            <a:noFill/>
            <a:miter lim="800000"/>
            <a:headEnd/>
            <a:tailEnd/>
          </a:ln>
          <a:effectLst/>
        </p:spPr>
      </p:pic>
      <p:graphicFrame>
        <p:nvGraphicFramePr>
          <p:cNvPr id="115" name="Table 114"/>
          <p:cNvGraphicFramePr>
            <a:graphicFrameLocks noGrp="1"/>
          </p:cNvGraphicFramePr>
          <p:nvPr>
            <p:extLst>
              <p:ext uri="{D42A27DB-BD31-4B8C-83A1-F6EECF244321}">
                <p14:modId xmlns:p14="http://schemas.microsoft.com/office/powerpoint/2010/main" val="1126786180"/>
              </p:ext>
            </p:extLst>
          </p:nvPr>
        </p:nvGraphicFramePr>
        <p:xfrm>
          <a:off x="3062380" y="5980517"/>
          <a:ext cx="1853652" cy="359663"/>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200" b="1" dirty="0" smtClean="0">
                          <a:solidFill>
                            <a:schemeClr val="tx1"/>
                          </a:solidFill>
                        </a:rPr>
                        <a:t>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200" b="1" dirty="0" smtClean="0">
                          <a:solidFill>
                            <a:schemeClr val="tx1"/>
                          </a:solidFill>
                        </a:rPr>
                        <a:t>Forward</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19" name="Table 118"/>
          <p:cNvGraphicFramePr>
            <a:graphicFrameLocks noGrp="1"/>
          </p:cNvGraphicFramePr>
          <p:nvPr>
            <p:extLst>
              <p:ext uri="{D42A27DB-BD31-4B8C-83A1-F6EECF244321}">
                <p14:modId xmlns:p14="http://schemas.microsoft.com/office/powerpoint/2010/main" val="3709907121"/>
              </p:ext>
            </p:extLst>
          </p:nvPr>
        </p:nvGraphicFramePr>
        <p:xfrm>
          <a:off x="5411119" y="5977640"/>
          <a:ext cx="1853652" cy="359663"/>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1900" b="1" dirty="0" smtClean="0">
                          <a:solidFill>
                            <a:schemeClr val="tx1"/>
                          </a:solidFill>
                        </a:rPr>
                        <a:t>Tag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200" b="1" dirty="0" smtClean="0">
                          <a:solidFill>
                            <a:schemeClr val="tx1"/>
                          </a:solidFill>
                        </a:rPr>
                        <a:t>Forward</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26" name="Straight Connector 125"/>
          <p:cNvCxnSpPr/>
          <p:nvPr/>
        </p:nvCxnSpPr>
        <p:spPr>
          <a:xfrm flipV="1">
            <a:off x="18464" y="3302721"/>
            <a:ext cx="9031103" cy="20188"/>
          </a:xfrm>
          <a:prstGeom prst="line">
            <a:avLst/>
          </a:prstGeom>
          <a:ln>
            <a:solidFill>
              <a:schemeClr val="tx1">
                <a:lumMod val="95000"/>
                <a:lumOff val="5000"/>
              </a:schemeClr>
            </a:solidFill>
            <a:prstDash val="dot"/>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2897580" y="1107050"/>
            <a:ext cx="3664717" cy="830997"/>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err="1" smtClean="0"/>
              <a:t>FlowTags</a:t>
            </a:r>
            <a:r>
              <a:rPr lang="en-US" sz="2400" dirty="0" smtClean="0"/>
              <a:t>-enhanced</a:t>
            </a:r>
          </a:p>
          <a:p>
            <a:pPr algn="ctr"/>
            <a:r>
              <a:rPr lang="en-US" sz="2400" dirty="0" smtClean="0"/>
              <a:t>SDN Controller</a:t>
            </a:r>
          </a:p>
        </p:txBody>
      </p:sp>
      <p:sp>
        <p:nvSpPr>
          <p:cNvPr id="4" name="Rounded Rectangle 3"/>
          <p:cNvSpPr/>
          <p:nvPr/>
        </p:nvSpPr>
        <p:spPr>
          <a:xfrm>
            <a:off x="1549771" y="1038931"/>
            <a:ext cx="6216421" cy="94746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a:stCxn id="4" idx="2"/>
            <a:endCxn id="91" idx="0"/>
          </p:cNvCxnSpPr>
          <p:nvPr/>
        </p:nvCxnSpPr>
        <p:spPr>
          <a:xfrm flipH="1">
            <a:off x="3723927" y="1986397"/>
            <a:ext cx="934055" cy="1722157"/>
          </a:xfrm>
          <a:prstGeom prst="straightConnector1">
            <a:avLst/>
          </a:prstGeom>
          <a:ln w="38100" cmpd="sng">
            <a:solidFill>
              <a:srgbClr val="FF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92" idx="0"/>
          </p:cNvCxnSpPr>
          <p:nvPr/>
        </p:nvCxnSpPr>
        <p:spPr>
          <a:xfrm flipH="1" flipV="1">
            <a:off x="5048250" y="2018147"/>
            <a:ext cx="1072884" cy="1667755"/>
          </a:xfrm>
          <a:prstGeom prst="straightConnector1">
            <a:avLst/>
          </a:prstGeom>
          <a:ln w="38100" cmpd="sng">
            <a:solidFill>
              <a:srgbClr val="FF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989206" y="5516588"/>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39" name="TextBox 38"/>
          <p:cNvSpPr txBox="1"/>
          <p:nvPr/>
        </p:nvSpPr>
        <p:spPr>
          <a:xfrm>
            <a:off x="5731960" y="5484838"/>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sp>
        <p:nvSpPr>
          <p:cNvPr id="40" name="TextBox 39"/>
          <p:cNvSpPr txBox="1"/>
          <p:nvPr/>
        </p:nvSpPr>
        <p:spPr>
          <a:xfrm>
            <a:off x="2945432" y="4424527"/>
            <a:ext cx="889987" cy="461665"/>
          </a:xfrm>
          <a:prstGeom prst="rect">
            <a:avLst/>
          </a:prstGeom>
          <a:noFill/>
        </p:spPr>
        <p:txBody>
          <a:bodyPr wrap="none" rtlCol="0">
            <a:spAutoFit/>
          </a:bodyPr>
          <a:lstStyle/>
          <a:p>
            <a:r>
              <a:rPr lang="en-US" sz="2400" dirty="0" smtClean="0"/>
              <a:t>Proxy</a:t>
            </a:r>
          </a:p>
        </p:txBody>
      </p:sp>
      <p:sp>
        <p:nvSpPr>
          <p:cNvPr id="41" name="TextBox 40"/>
          <p:cNvSpPr txBox="1"/>
          <p:nvPr/>
        </p:nvSpPr>
        <p:spPr>
          <a:xfrm>
            <a:off x="6598308" y="5178341"/>
            <a:ext cx="1205378" cy="461665"/>
          </a:xfrm>
          <a:prstGeom prst="rect">
            <a:avLst/>
          </a:prstGeom>
          <a:noFill/>
        </p:spPr>
        <p:txBody>
          <a:bodyPr wrap="none" rtlCol="0">
            <a:spAutoFit/>
          </a:bodyPr>
          <a:lstStyle/>
          <a:p>
            <a:r>
              <a:rPr lang="en-US" sz="2400" dirty="0" smtClean="0"/>
              <a:t>Internet</a:t>
            </a:r>
          </a:p>
        </p:txBody>
      </p:sp>
      <p:sp>
        <p:nvSpPr>
          <p:cNvPr id="42" name="TextBox 41"/>
          <p:cNvSpPr txBox="1"/>
          <p:nvPr/>
        </p:nvSpPr>
        <p:spPr>
          <a:xfrm>
            <a:off x="894892" y="4379675"/>
            <a:ext cx="1528191" cy="830997"/>
          </a:xfrm>
          <a:prstGeom prst="rect">
            <a:avLst/>
          </a:prstGeom>
          <a:noFill/>
        </p:spPr>
        <p:txBody>
          <a:bodyPr wrap="square" rtlCol="0">
            <a:spAutoFit/>
          </a:bodyPr>
          <a:lstStyle/>
          <a:p>
            <a:r>
              <a:rPr lang="en-US" sz="2400" dirty="0" smtClean="0"/>
              <a:t>H</a:t>
            </a:r>
            <a:r>
              <a:rPr lang="en-US" sz="2400" baseline="-25000" dirty="0" smtClean="0"/>
              <a:t>1</a:t>
            </a:r>
            <a:r>
              <a:rPr lang="en-US" sz="2400" dirty="0" smtClean="0"/>
              <a:t> </a:t>
            </a:r>
          </a:p>
          <a:p>
            <a:r>
              <a:rPr lang="en-US" sz="2400" dirty="0" smtClean="0"/>
              <a:t>10.1.1.1</a:t>
            </a:r>
            <a:endParaRPr lang="en-US" sz="2400" dirty="0"/>
          </a:p>
        </p:txBody>
      </p:sp>
      <p:sp>
        <p:nvSpPr>
          <p:cNvPr id="43" name="TextBox 42"/>
          <p:cNvSpPr txBox="1"/>
          <p:nvPr/>
        </p:nvSpPr>
        <p:spPr>
          <a:xfrm>
            <a:off x="897065" y="5523766"/>
            <a:ext cx="1528191" cy="830997"/>
          </a:xfrm>
          <a:prstGeom prst="rect">
            <a:avLst/>
          </a:prstGeom>
          <a:noFill/>
        </p:spPr>
        <p:txBody>
          <a:bodyPr wrap="square" rtlCol="0">
            <a:spAutoFit/>
          </a:bodyPr>
          <a:lstStyle>
            <a:defPPr>
              <a:defRPr lang="en-US"/>
            </a:defPPr>
            <a:lvl1pPr>
              <a:defRPr sz="1900"/>
            </a:lvl1pPr>
          </a:lstStyle>
          <a:p>
            <a:r>
              <a:rPr lang="en-US" sz="2400" dirty="0" smtClean="0"/>
              <a:t>H</a:t>
            </a:r>
            <a:r>
              <a:rPr lang="en-US" sz="2400" baseline="-25000" dirty="0" smtClean="0"/>
              <a:t>2</a:t>
            </a:r>
            <a:endParaRPr lang="en-US" sz="2400" baseline="-25000" dirty="0"/>
          </a:p>
          <a:p>
            <a:r>
              <a:rPr lang="en-US" sz="2400" dirty="0" smtClean="0"/>
              <a:t>10.1.1.2</a:t>
            </a:r>
            <a:endParaRPr lang="en-US" sz="2400" dirty="0"/>
          </a:p>
        </p:txBody>
      </p:sp>
      <p:sp>
        <p:nvSpPr>
          <p:cNvPr id="44" name="TextBox 43"/>
          <p:cNvSpPr txBox="1"/>
          <p:nvPr/>
        </p:nvSpPr>
        <p:spPr>
          <a:xfrm>
            <a:off x="6153509" y="4447354"/>
            <a:ext cx="1314482" cy="461665"/>
          </a:xfrm>
          <a:prstGeom prst="rect">
            <a:avLst/>
          </a:prstGeom>
          <a:noFill/>
        </p:spPr>
        <p:txBody>
          <a:bodyPr wrap="none" rtlCol="0">
            <a:spAutoFit/>
          </a:bodyPr>
          <a:lstStyle/>
          <a:p>
            <a:r>
              <a:rPr lang="en-US" sz="2400" dirty="0" smtClean="0"/>
              <a:t>Web ACL</a:t>
            </a:r>
          </a:p>
        </p:txBody>
      </p:sp>
      <p:sp>
        <p:nvSpPr>
          <p:cNvPr id="45" name="TextBox 44"/>
          <p:cNvSpPr txBox="1"/>
          <p:nvPr/>
        </p:nvSpPr>
        <p:spPr>
          <a:xfrm>
            <a:off x="-140108" y="2666973"/>
            <a:ext cx="2012696" cy="430887"/>
          </a:xfrm>
          <a:prstGeom prst="rect">
            <a:avLst/>
          </a:prstGeom>
          <a:noFill/>
        </p:spPr>
        <p:txBody>
          <a:bodyPr wrap="square" rtlCol="0">
            <a:spAutoFit/>
          </a:bodyPr>
          <a:lstStyle/>
          <a:p>
            <a:pPr algn="ctr"/>
            <a:r>
              <a:rPr lang="en-US" sz="2200" i="1" dirty="0" smtClean="0"/>
              <a:t>Control plane</a:t>
            </a:r>
            <a:endParaRPr lang="en-US" sz="2200" i="1" dirty="0"/>
          </a:p>
        </p:txBody>
      </p:sp>
      <p:sp>
        <p:nvSpPr>
          <p:cNvPr id="46" name="TextBox 45"/>
          <p:cNvSpPr txBox="1"/>
          <p:nvPr/>
        </p:nvSpPr>
        <p:spPr>
          <a:xfrm>
            <a:off x="-140108" y="3509826"/>
            <a:ext cx="1698674" cy="430887"/>
          </a:xfrm>
          <a:prstGeom prst="rect">
            <a:avLst/>
          </a:prstGeom>
          <a:noFill/>
        </p:spPr>
        <p:txBody>
          <a:bodyPr wrap="square" rtlCol="0">
            <a:spAutoFit/>
          </a:bodyPr>
          <a:lstStyle/>
          <a:p>
            <a:pPr algn="ctr"/>
            <a:r>
              <a:rPr lang="en-US" sz="2200" i="1" dirty="0" smtClean="0"/>
              <a:t>Data plane</a:t>
            </a:r>
            <a:endParaRPr lang="en-US" sz="2200" i="1"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81223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772913" y="-56444"/>
            <a:ext cx="8229600" cy="1143000"/>
          </a:xfrm>
        </p:spPr>
        <p:txBody>
          <a:bodyPr>
            <a:normAutofit/>
          </a:bodyPr>
          <a:lstStyle/>
          <a:p>
            <a:r>
              <a:rPr lang="en-US" sz="4200" dirty="0" smtClean="0"/>
              <a:t>Challenge 3: Middlebox Extensions</a:t>
            </a:r>
            <a:endParaRPr lang="en-US" sz="4200" dirty="0"/>
          </a:p>
        </p:txBody>
      </p:sp>
      <p:sp>
        <p:nvSpPr>
          <p:cNvPr id="54" name="Slide Number Placeholder 40"/>
          <p:cNvSpPr>
            <a:spLocks noGrp="1"/>
          </p:cNvSpPr>
          <p:nvPr>
            <p:ph type="sldNum" sz="quarter" idx="12"/>
          </p:nvPr>
        </p:nvSpPr>
        <p:spPr>
          <a:xfrm>
            <a:off x="6868913" y="6364228"/>
            <a:ext cx="2133600" cy="365125"/>
          </a:xfrm>
        </p:spPr>
        <p:txBody>
          <a:bodyPr/>
          <a:lstStyle/>
          <a:p>
            <a:fld id="{F0F1960D-7E41-4D07-A49B-7A38051565AD}" type="slidenum">
              <a:rPr lang="en-US" smtClean="0"/>
              <a:t>66</a:t>
            </a:fld>
            <a:endParaRPr lang="en-US" dirty="0"/>
          </a:p>
        </p:txBody>
      </p:sp>
      <p:sp>
        <p:nvSpPr>
          <p:cNvPr id="55" name="Freeform 54"/>
          <p:cNvSpPr/>
          <p:nvPr/>
        </p:nvSpPr>
        <p:spPr>
          <a:xfrm rot="20804054">
            <a:off x="25213621" y="15939008"/>
            <a:ext cx="1676400" cy="68832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noFill/>
          <a:ln w="38100" cap="flat" cmpd="sng" algn="ctr">
            <a:solidFill>
              <a:srgbClr val="008000"/>
            </a:solidFill>
            <a:prstDash val="solid"/>
            <a:tailEnd type="arrow"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val 55"/>
          <p:cNvSpPr/>
          <p:nvPr/>
        </p:nvSpPr>
        <p:spPr>
          <a:xfrm>
            <a:off x="26866801" y="14403962"/>
            <a:ext cx="304800" cy="304800"/>
          </a:xfrm>
          <a:prstGeom prst="ellipse">
            <a:avLst/>
          </a:prstGeom>
          <a:ln w="38100" cmpd="sng">
            <a:solidFill>
              <a:srgbClr val="008000"/>
            </a:solidFill>
          </a:ln>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10000"/>
              </a:lnSpc>
              <a:spcBef>
                <a:spcPct val="0"/>
              </a:spcBef>
              <a:spcAft>
                <a:spcPct val="0"/>
              </a:spcAft>
              <a:buClrTx/>
              <a:buSzTx/>
              <a:buFontTx/>
              <a:buChar char="•"/>
              <a:tabLst/>
            </a:pPr>
            <a:endParaRPr kumimoji="0" lang="en-US" sz="5300" b="0" i="0" u="none" strike="noStrike" cap="none" normalizeH="0" baseline="0">
              <a:ln>
                <a:noFill/>
              </a:ln>
              <a:solidFill>
                <a:schemeClr val="tx1"/>
              </a:solidFill>
              <a:effectLst/>
              <a:latin typeface="Times New Roman" charset="0"/>
              <a:ea typeface="ＭＳ Ｐゴシック" charset="0"/>
            </a:endParaRPr>
          </a:p>
        </p:txBody>
      </p:sp>
      <p:pic>
        <p:nvPicPr>
          <p:cNvPr id="58" name="Picture 57"/>
          <p:cNvPicPr>
            <a:picLocks noChangeArrowheads="1"/>
          </p:cNvPicPr>
          <p:nvPr/>
        </p:nvPicPr>
        <p:blipFill>
          <a:blip r:embed="rId3" cstate="print"/>
          <a:srcRect/>
          <a:stretch>
            <a:fillRect/>
          </a:stretch>
        </p:blipFill>
        <p:spPr bwMode="auto">
          <a:xfrm>
            <a:off x="5581384" y="5196996"/>
            <a:ext cx="667375" cy="420883"/>
          </a:xfrm>
          <a:prstGeom prst="rect">
            <a:avLst/>
          </a:prstGeom>
          <a:noFill/>
          <a:ln w="9525">
            <a:noFill/>
            <a:miter lim="800000"/>
            <a:headEnd/>
            <a:tailEnd/>
          </a:ln>
          <a:effectLst/>
        </p:spPr>
      </p:pic>
      <p:pic>
        <p:nvPicPr>
          <p:cNvPr id="74" name="Picture 73"/>
          <p:cNvPicPr>
            <a:picLocks noChangeArrowheads="1"/>
          </p:cNvPicPr>
          <p:nvPr/>
        </p:nvPicPr>
        <p:blipFill>
          <a:blip r:embed="rId3" cstate="print"/>
          <a:srcRect/>
          <a:stretch>
            <a:fillRect/>
          </a:stretch>
        </p:blipFill>
        <p:spPr bwMode="auto">
          <a:xfrm>
            <a:off x="3802531" y="5201665"/>
            <a:ext cx="667375" cy="420883"/>
          </a:xfrm>
          <a:prstGeom prst="rect">
            <a:avLst/>
          </a:prstGeom>
          <a:noFill/>
          <a:ln w="9525">
            <a:noFill/>
            <a:miter lim="800000"/>
            <a:headEnd/>
            <a:tailEnd/>
          </a:ln>
          <a:effectLst/>
        </p:spPr>
      </p:pic>
      <p:cxnSp>
        <p:nvCxnSpPr>
          <p:cNvPr id="75" name="Straight Connector 74"/>
          <p:cNvCxnSpPr>
            <a:stCxn id="74" idx="3"/>
            <a:endCxn id="58" idx="1"/>
          </p:cNvCxnSpPr>
          <p:nvPr/>
        </p:nvCxnSpPr>
        <p:spPr>
          <a:xfrm flipV="1">
            <a:off x="4469904" y="5407438"/>
            <a:ext cx="1111480" cy="4671"/>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58" idx="0"/>
          </p:cNvCxnSpPr>
          <p:nvPr/>
        </p:nvCxnSpPr>
        <p:spPr>
          <a:xfrm>
            <a:off x="5915072" y="4983353"/>
            <a:ext cx="0" cy="213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endCxn id="74" idx="0"/>
          </p:cNvCxnSpPr>
          <p:nvPr/>
        </p:nvCxnSpPr>
        <p:spPr>
          <a:xfrm>
            <a:off x="4136218" y="4851816"/>
            <a:ext cx="1" cy="349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58" idx="3"/>
            <a:endCxn id="83" idx="1"/>
          </p:cNvCxnSpPr>
          <p:nvPr/>
        </p:nvCxnSpPr>
        <p:spPr>
          <a:xfrm>
            <a:off x="6248759" y="5407438"/>
            <a:ext cx="271959" cy="2078"/>
          </a:xfrm>
          <a:prstGeom prst="line">
            <a:avLst/>
          </a:prstGeom>
        </p:spPr>
        <p:style>
          <a:lnRef idx="2">
            <a:schemeClr val="accent1"/>
          </a:lnRef>
          <a:fillRef idx="0">
            <a:schemeClr val="accent1"/>
          </a:fillRef>
          <a:effectRef idx="1">
            <a:schemeClr val="accent1"/>
          </a:effectRef>
          <a:fontRef idx="minor">
            <a:schemeClr val="tx1"/>
          </a:fontRef>
        </p:style>
      </p:cxnSp>
      <p:pic>
        <p:nvPicPr>
          <p:cNvPr id="83" name="Picture 14"/>
          <p:cNvPicPr>
            <a:picLocks noChangeArrowheads="1"/>
          </p:cNvPicPr>
          <p:nvPr/>
        </p:nvPicPr>
        <p:blipFill>
          <a:blip r:embed="rId4" cstate="print"/>
          <a:srcRect/>
          <a:stretch>
            <a:fillRect/>
          </a:stretch>
        </p:blipFill>
        <p:spPr bwMode="auto">
          <a:xfrm>
            <a:off x="6520718" y="4940602"/>
            <a:ext cx="1346703" cy="937828"/>
          </a:xfrm>
          <a:prstGeom prst="rect">
            <a:avLst/>
          </a:prstGeom>
          <a:noFill/>
          <a:ln w="9525">
            <a:noFill/>
            <a:miter lim="800000"/>
            <a:headEnd/>
            <a:tailEnd/>
          </a:ln>
          <a:effectLst/>
        </p:spPr>
      </p:pic>
      <p:pic>
        <p:nvPicPr>
          <p:cNvPr id="85"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51437" y="4529965"/>
            <a:ext cx="666750" cy="666751"/>
          </a:xfrm>
          <a:prstGeom prst="rect">
            <a:avLst/>
          </a:prstGeom>
        </p:spPr>
      </p:pic>
      <p:pic>
        <p:nvPicPr>
          <p:cNvPr id="86"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3853" y="5641553"/>
            <a:ext cx="666750" cy="666751"/>
          </a:xfrm>
          <a:prstGeom prst="rect">
            <a:avLst/>
          </a:prstGeom>
        </p:spPr>
      </p:pic>
      <p:graphicFrame>
        <p:nvGraphicFramePr>
          <p:cNvPr id="91" name="Table 90"/>
          <p:cNvGraphicFramePr>
            <a:graphicFrameLocks noGrp="1"/>
          </p:cNvGraphicFramePr>
          <p:nvPr>
            <p:extLst>
              <p:ext uri="{D42A27DB-BD31-4B8C-83A1-F6EECF244321}">
                <p14:modId xmlns:p14="http://schemas.microsoft.com/office/powerpoint/2010/main" val="4168274671"/>
              </p:ext>
            </p:extLst>
          </p:nvPr>
        </p:nvGraphicFramePr>
        <p:xfrm>
          <a:off x="2957897" y="3708554"/>
          <a:ext cx="1532060" cy="359663"/>
        </p:xfrm>
        <a:graphic>
          <a:graphicData uri="http://schemas.openxmlformats.org/drawingml/2006/table">
            <a:tbl>
              <a:tblPr firstRow="1" bandRow="1">
                <a:tableStyleId>{5C22544A-7EE6-4342-B048-85BDC9FD1C3A}</a:tableStyleId>
              </a:tblPr>
              <a:tblGrid>
                <a:gridCol w="1323780"/>
                <a:gridCol w="208280"/>
              </a:tblGrid>
              <a:tr h="319024">
                <a:tc>
                  <a:txBody>
                    <a:bodyPr/>
                    <a:lstStyle/>
                    <a:p>
                      <a:pPr algn="l">
                        <a:lnSpc>
                          <a:spcPct val="80000"/>
                        </a:lnSpc>
                      </a:pPr>
                      <a:r>
                        <a:rPr lang="en-US" sz="2200" b="1" dirty="0" smtClean="0">
                          <a:solidFill>
                            <a:schemeClr val="tx1"/>
                          </a:solidFill>
                        </a:rPr>
                        <a:t>Add 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1203315858"/>
              </p:ext>
            </p:extLst>
          </p:nvPr>
        </p:nvGraphicFramePr>
        <p:xfrm>
          <a:off x="5194308" y="3685902"/>
          <a:ext cx="1853652" cy="359663"/>
        </p:xfrm>
        <a:graphic>
          <a:graphicData uri="http://schemas.openxmlformats.org/drawingml/2006/table">
            <a:tbl>
              <a:tblPr firstRow="1" bandRow="1">
                <a:tableStyleId>{5C22544A-7EE6-4342-B048-85BDC9FD1C3A}</a:tableStyleId>
              </a:tblPr>
              <a:tblGrid>
                <a:gridCol w="1526256"/>
                <a:gridCol w="327396"/>
              </a:tblGrid>
              <a:tr h="319024">
                <a:tc>
                  <a:txBody>
                    <a:bodyPr/>
                    <a:lstStyle/>
                    <a:p>
                      <a:pPr algn="l">
                        <a:lnSpc>
                          <a:spcPct val="80000"/>
                        </a:lnSpc>
                      </a:pPr>
                      <a:r>
                        <a:rPr lang="en-US" sz="2200" b="1" dirty="0" smtClean="0">
                          <a:solidFill>
                            <a:schemeClr val="tx1"/>
                          </a:solidFill>
                        </a:rPr>
                        <a:t>Decode 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99" name="Straight Connector 98"/>
          <p:cNvCxnSpPr>
            <a:stCxn id="85" idx="3"/>
            <a:endCxn id="74" idx="1"/>
          </p:cNvCxnSpPr>
          <p:nvPr/>
        </p:nvCxnSpPr>
        <p:spPr>
          <a:xfrm>
            <a:off x="2618187" y="4863339"/>
            <a:ext cx="1184342" cy="5487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86" idx="3"/>
            <a:endCxn id="74" idx="1"/>
          </p:cNvCxnSpPr>
          <p:nvPr/>
        </p:nvCxnSpPr>
        <p:spPr>
          <a:xfrm flipV="1">
            <a:off x="2650603" y="5412107"/>
            <a:ext cx="1151926" cy="562820"/>
          </a:xfrm>
          <a:prstGeom prst="line">
            <a:avLst/>
          </a:prstGeom>
        </p:spPr>
        <p:style>
          <a:lnRef idx="2">
            <a:schemeClr val="accent1"/>
          </a:lnRef>
          <a:fillRef idx="0">
            <a:schemeClr val="accent1"/>
          </a:fillRef>
          <a:effectRef idx="1">
            <a:schemeClr val="accent1"/>
          </a:effectRef>
          <a:fontRef idx="minor">
            <a:schemeClr val="tx1"/>
          </a:fontRef>
        </p:style>
      </p:cxnSp>
      <p:pic>
        <p:nvPicPr>
          <p:cNvPr id="113" name="Picture 72"/>
          <p:cNvPicPr>
            <a:picLocks noChangeAspect="1" noChangeArrowheads="1"/>
          </p:cNvPicPr>
          <p:nvPr/>
        </p:nvPicPr>
        <p:blipFill>
          <a:blip r:embed="rId6" cstate="print"/>
          <a:srcRect/>
          <a:stretch>
            <a:fillRect/>
          </a:stretch>
        </p:blipFill>
        <p:spPr bwMode="auto">
          <a:xfrm>
            <a:off x="5637026" y="4443204"/>
            <a:ext cx="556486" cy="540038"/>
          </a:xfrm>
          <a:prstGeom prst="rect">
            <a:avLst/>
          </a:prstGeom>
          <a:noFill/>
          <a:ln w="9525" algn="ctr">
            <a:noFill/>
            <a:miter lim="800000"/>
            <a:headEnd/>
            <a:tailEnd/>
          </a:ln>
          <a:effectLst/>
        </p:spPr>
      </p:pic>
      <p:pic>
        <p:nvPicPr>
          <p:cNvPr id="114" name="Picture 26"/>
          <p:cNvPicPr>
            <a:picLocks noChangeAspect="1" noChangeArrowheads="1"/>
          </p:cNvPicPr>
          <p:nvPr/>
        </p:nvPicPr>
        <p:blipFill>
          <a:blip r:embed="rId7" cstate="print"/>
          <a:srcRect/>
          <a:stretch>
            <a:fillRect/>
          </a:stretch>
        </p:blipFill>
        <p:spPr bwMode="auto">
          <a:xfrm>
            <a:off x="3782478" y="4445279"/>
            <a:ext cx="707479" cy="445311"/>
          </a:xfrm>
          <a:prstGeom prst="rect">
            <a:avLst/>
          </a:prstGeom>
          <a:noFill/>
          <a:ln w="9525">
            <a:noFill/>
            <a:miter lim="800000"/>
            <a:headEnd/>
            <a:tailEnd/>
          </a:ln>
          <a:effectLst/>
        </p:spPr>
      </p:pic>
      <p:graphicFrame>
        <p:nvGraphicFramePr>
          <p:cNvPr id="115" name="Table 114"/>
          <p:cNvGraphicFramePr>
            <a:graphicFrameLocks noGrp="1"/>
          </p:cNvGraphicFramePr>
          <p:nvPr>
            <p:extLst>
              <p:ext uri="{D42A27DB-BD31-4B8C-83A1-F6EECF244321}">
                <p14:modId xmlns:p14="http://schemas.microsoft.com/office/powerpoint/2010/main" val="2943270021"/>
              </p:ext>
            </p:extLst>
          </p:nvPr>
        </p:nvGraphicFramePr>
        <p:xfrm>
          <a:off x="3062380" y="5980517"/>
          <a:ext cx="1853652" cy="359663"/>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200" b="1" dirty="0" smtClean="0">
                          <a:solidFill>
                            <a:schemeClr val="tx1"/>
                          </a:solidFill>
                        </a:rPr>
                        <a:t>Tag</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200" b="1" dirty="0" smtClean="0">
                          <a:solidFill>
                            <a:schemeClr val="tx1"/>
                          </a:solidFill>
                        </a:rPr>
                        <a:t>Forward</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19" name="Table 118"/>
          <p:cNvGraphicFramePr>
            <a:graphicFrameLocks noGrp="1"/>
          </p:cNvGraphicFramePr>
          <p:nvPr>
            <p:extLst>
              <p:ext uri="{D42A27DB-BD31-4B8C-83A1-F6EECF244321}">
                <p14:modId xmlns:p14="http://schemas.microsoft.com/office/powerpoint/2010/main" val="3448425187"/>
              </p:ext>
            </p:extLst>
          </p:nvPr>
        </p:nvGraphicFramePr>
        <p:xfrm>
          <a:off x="5411119" y="6041140"/>
          <a:ext cx="1853652" cy="359663"/>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1900" b="1" dirty="0" smtClean="0">
                          <a:solidFill>
                            <a:schemeClr val="tx1"/>
                          </a:solidFill>
                        </a:rPr>
                        <a:t>Tag</a:t>
                      </a:r>
                      <a:endParaRPr lang="en-US" sz="1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200" b="1" dirty="0" smtClean="0">
                          <a:solidFill>
                            <a:schemeClr val="tx1"/>
                          </a:solidFill>
                        </a:rPr>
                        <a:t>Forward</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26" name="Straight Connector 125"/>
          <p:cNvCxnSpPr/>
          <p:nvPr/>
        </p:nvCxnSpPr>
        <p:spPr>
          <a:xfrm flipV="1">
            <a:off x="18464" y="3302721"/>
            <a:ext cx="9031103" cy="20188"/>
          </a:xfrm>
          <a:prstGeom prst="line">
            <a:avLst/>
          </a:prstGeom>
          <a:ln>
            <a:solidFill>
              <a:schemeClr val="tx1">
                <a:lumMod val="95000"/>
                <a:lumOff val="5000"/>
              </a:schemeClr>
            </a:solidFill>
            <a:prstDash val="dot"/>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2897580" y="1107050"/>
            <a:ext cx="3664717" cy="830997"/>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err="1" smtClean="0"/>
              <a:t>FlowTags</a:t>
            </a:r>
            <a:r>
              <a:rPr lang="en-US" sz="2400" dirty="0" smtClean="0"/>
              <a:t>-enhanced</a:t>
            </a:r>
          </a:p>
          <a:p>
            <a:pPr algn="ctr"/>
            <a:r>
              <a:rPr lang="en-US" sz="2400" dirty="0" smtClean="0"/>
              <a:t>SDN Controller</a:t>
            </a:r>
          </a:p>
        </p:txBody>
      </p:sp>
      <p:cxnSp>
        <p:nvCxnSpPr>
          <p:cNvPr id="3" name="Straight Arrow Connector 2"/>
          <p:cNvCxnSpPr/>
          <p:nvPr/>
        </p:nvCxnSpPr>
        <p:spPr>
          <a:xfrm flipH="1">
            <a:off x="3723927" y="1907022"/>
            <a:ext cx="934055" cy="1690407"/>
          </a:xfrm>
          <a:prstGeom prst="straightConnector1">
            <a:avLst/>
          </a:prstGeom>
          <a:ln w="38100" cmpd="sng">
            <a:solidFill>
              <a:srgbClr val="FF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5048250" y="1907022"/>
            <a:ext cx="1072884" cy="1667755"/>
          </a:xfrm>
          <a:prstGeom prst="straightConnector1">
            <a:avLst/>
          </a:prstGeom>
          <a:ln w="38100" cmpd="sng">
            <a:solidFill>
              <a:srgbClr val="FF0000"/>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2650603" y="3571832"/>
            <a:ext cx="4817387" cy="136877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989206" y="5516588"/>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40" name="TextBox 39"/>
          <p:cNvSpPr txBox="1"/>
          <p:nvPr/>
        </p:nvSpPr>
        <p:spPr>
          <a:xfrm>
            <a:off x="5731960" y="5516588"/>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sp>
        <p:nvSpPr>
          <p:cNvPr id="41" name="TextBox 40"/>
          <p:cNvSpPr txBox="1"/>
          <p:nvPr/>
        </p:nvSpPr>
        <p:spPr>
          <a:xfrm>
            <a:off x="2945432" y="4424527"/>
            <a:ext cx="889987" cy="461665"/>
          </a:xfrm>
          <a:prstGeom prst="rect">
            <a:avLst/>
          </a:prstGeom>
          <a:noFill/>
        </p:spPr>
        <p:txBody>
          <a:bodyPr wrap="none" rtlCol="0">
            <a:spAutoFit/>
          </a:bodyPr>
          <a:lstStyle/>
          <a:p>
            <a:r>
              <a:rPr lang="en-US" sz="2400" dirty="0" smtClean="0"/>
              <a:t>Proxy</a:t>
            </a:r>
          </a:p>
        </p:txBody>
      </p:sp>
      <p:sp>
        <p:nvSpPr>
          <p:cNvPr id="42" name="TextBox 41"/>
          <p:cNvSpPr txBox="1"/>
          <p:nvPr/>
        </p:nvSpPr>
        <p:spPr>
          <a:xfrm>
            <a:off x="6598308" y="5178341"/>
            <a:ext cx="1205378" cy="461665"/>
          </a:xfrm>
          <a:prstGeom prst="rect">
            <a:avLst/>
          </a:prstGeom>
          <a:noFill/>
        </p:spPr>
        <p:txBody>
          <a:bodyPr wrap="none" rtlCol="0">
            <a:spAutoFit/>
          </a:bodyPr>
          <a:lstStyle/>
          <a:p>
            <a:r>
              <a:rPr lang="en-US" sz="2400" dirty="0" smtClean="0"/>
              <a:t>Internet</a:t>
            </a:r>
          </a:p>
        </p:txBody>
      </p:sp>
      <p:sp>
        <p:nvSpPr>
          <p:cNvPr id="43" name="TextBox 42"/>
          <p:cNvSpPr txBox="1"/>
          <p:nvPr/>
        </p:nvSpPr>
        <p:spPr>
          <a:xfrm>
            <a:off x="894892" y="4379675"/>
            <a:ext cx="1528191" cy="830997"/>
          </a:xfrm>
          <a:prstGeom prst="rect">
            <a:avLst/>
          </a:prstGeom>
          <a:noFill/>
        </p:spPr>
        <p:txBody>
          <a:bodyPr wrap="square" rtlCol="0">
            <a:spAutoFit/>
          </a:bodyPr>
          <a:lstStyle/>
          <a:p>
            <a:r>
              <a:rPr lang="en-US" sz="2400" dirty="0" smtClean="0"/>
              <a:t>H</a:t>
            </a:r>
            <a:r>
              <a:rPr lang="en-US" sz="2400" baseline="-25000" dirty="0" smtClean="0"/>
              <a:t>1</a:t>
            </a:r>
            <a:r>
              <a:rPr lang="en-US" sz="2400" dirty="0" smtClean="0"/>
              <a:t> </a:t>
            </a:r>
          </a:p>
          <a:p>
            <a:r>
              <a:rPr lang="en-US" sz="2400" dirty="0" smtClean="0"/>
              <a:t>10.1.1.1</a:t>
            </a:r>
            <a:endParaRPr lang="en-US" sz="2400" dirty="0"/>
          </a:p>
        </p:txBody>
      </p:sp>
      <p:sp>
        <p:nvSpPr>
          <p:cNvPr id="44" name="TextBox 43"/>
          <p:cNvSpPr txBox="1"/>
          <p:nvPr/>
        </p:nvSpPr>
        <p:spPr>
          <a:xfrm>
            <a:off x="897065" y="5523766"/>
            <a:ext cx="1528191" cy="830997"/>
          </a:xfrm>
          <a:prstGeom prst="rect">
            <a:avLst/>
          </a:prstGeom>
          <a:noFill/>
        </p:spPr>
        <p:txBody>
          <a:bodyPr wrap="square" rtlCol="0">
            <a:spAutoFit/>
          </a:bodyPr>
          <a:lstStyle>
            <a:defPPr>
              <a:defRPr lang="en-US"/>
            </a:defPPr>
            <a:lvl1pPr>
              <a:defRPr sz="1900"/>
            </a:lvl1pPr>
          </a:lstStyle>
          <a:p>
            <a:r>
              <a:rPr lang="en-US" sz="2400" dirty="0" smtClean="0"/>
              <a:t>H</a:t>
            </a:r>
            <a:r>
              <a:rPr lang="en-US" sz="2400" baseline="-25000" dirty="0" smtClean="0"/>
              <a:t>2</a:t>
            </a:r>
            <a:endParaRPr lang="en-US" sz="2400" baseline="-25000" dirty="0"/>
          </a:p>
          <a:p>
            <a:r>
              <a:rPr lang="en-US" sz="2400" dirty="0" smtClean="0"/>
              <a:t>10.1.1.2</a:t>
            </a:r>
            <a:endParaRPr lang="en-US" sz="2400" dirty="0"/>
          </a:p>
        </p:txBody>
      </p:sp>
      <p:sp>
        <p:nvSpPr>
          <p:cNvPr id="45" name="TextBox 44"/>
          <p:cNvSpPr txBox="1"/>
          <p:nvPr/>
        </p:nvSpPr>
        <p:spPr>
          <a:xfrm>
            <a:off x="6153509" y="4447354"/>
            <a:ext cx="1314482" cy="461665"/>
          </a:xfrm>
          <a:prstGeom prst="rect">
            <a:avLst/>
          </a:prstGeom>
          <a:noFill/>
        </p:spPr>
        <p:txBody>
          <a:bodyPr wrap="none" rtlCol="0">
            <a:spAutoFit/>
          </a:bodyPr>
          <a:lstStyle/>
          <a:p>
            <a:r>
              <a:rPr lang="en-US" sz="2400" dirty="0" smtClean="0"/>
              <a:t>Web ACL</a:t>
            </a:r>
          </a:p>
        </p:txBody>
      </p:sp>
      <p:sp>
        <p:nvSpPr>
          <p:cNvPr id="38" name="TextBox 37"/>
          <p:cNvSpPr txBox="1"/>
          <p:nvPr/>
        </p:nvSpPr>
        <p:spPr>
          <a:xfrm>
            <a:off x="-140108" y="2666973"/>
            <a:ext cx="2012696" cy="430887"/>
          </a:xfrm>
          <a:prstGeom prst="rect">
            <a:avLst/>
          </a:prstGeom>
          <a:noFill/>
        </p:spPr>
        <p:txBody>
          <a:bodyPr wrap="square" rtlCol="0">
            <a:spAutoFit/>
          </a:bodyPr>
          <a:lstStyle/>
          <a:p>
            <a:pPr algn="ctr"/>
            <a:r>
              <a:rPr lang="en-US" sz="2200" i="1" dirty="0" smtClean="0"/>
              <a:t>Control plane</a:t>
            </a:r>
            <a:endParaRPr lang="en-US" sz="2200" i="1" dirty="0"/>
          </a:p>
        </p:txBody>
      </p:sp>
      <p:sp>
        <p:nvSpPr>
          <p:cNvPr id="46" name="TextBox 45"/>
          <p:cNvSpPr txBox="1"/>
          <p:nvPr/>
        </p:nvSpPr>
        <p:spPr>
          <a:xfrm>
            <a:off x="-140108" y="3509826"/>
            <a:ext cx="1698674" cy="430887"/>
          </a:xfrm>
          <a:prstGeom prst="rect">
            <a:avLst/>
          </a:prstGeom>
          <a:noFill/>
        </p:spPr>
        <p:txBody>
          <a:bodyPr wrap="square" rtlCol="0">
            <a:spAutoFit/>
          </a:bodyPr>
          <a:lstStyle/>
          <a:p>
            <a:pPr algn="ctr"/>
            <a:r>
              <a:rPr lang="en-US" sz="2200" i="1" dirty="0" smtClean="0"/>
              <a:t>Data plane</a:t>
            </a:r>
            <a:endParaRPr lang="en-US" sz="2200" i="1"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84679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err="1"/>
              <a:t>FlowTags</a:t>
            </a:r>
            <a:r>
              <a:rPr lang="en-US" sz="4200" dirty="0"/>
              <a:t> Design</a:t>
            </a:r>
          </a:p>
        </p:txBody>
      </p:sp>
      <p:sp>
        <p:nvSpPr>
          <p:cNvPr id="3" name="Content Placeholder 2"/>
          <p:cNvSpPr>
            <a:spLocks noGrp="1"/>
          </p:cNvSpPr>
          <p:nvPr>
            <p:ph idx="1"/>
          </p:nvPr>
        </p:nvSpPr>
        <p:spPr/>
        <p:txBody>
          <a:bodyPr>
            <a:normAutofit/>
          </a:bodyPr>
          <a:lstStyle/>
          <a:p>
            <a:r>
              <a:rPr lang="en-US" dirty="0" smtClean="0"/>
              <a:t>Tag </a:t>
            </a:r>
            <a:r>
              <a:rPr lang="en-US" dirty="0" smtClean="0"/>
              <a:t>semantics</a:t>
            </a:r>
          </a:p>
          <a:p>
            <a:r>
              <a:rPr lang="en-US" dirty="0" smtClean="0"/>
              <a:t>Controller and APIs</a:t>
            </a:r>
          </a:p>
          <a:p>
            <a:r>
              <a:rPr lang="en-US" dirty="0" err="1" smtClean="0"/>
              <a:t>Middlebox</a:t>
            </a:r>
            <a:r>
              <a:rPr lang="en-US" dirty="0" smtClean="0"/>
              <a:t> </a:t>
            </a:r>
            <a:r>
              <a:rPr lang="en-US" dirty="0"/>
              <a:t>m</a:t>
            </a:r>
            <a:r>
              <a:rPr lang="en-US" dirty="0" smtClean="0"/>
              <a:t>odification</a:t>
            </a:r>
            <a:endParaRPr lang="en-US" dirty="0" smtClean="0"/>
          </a:p>
        </p:txBody>
      </p:sp>
      <p:sp>
        <p:nvSpPr>
          <p:cNvPr id="4" name="Slide Number Placeholder 3"/>
          <p:cNvSpPr>
            <a:spLocks noGrp="1"/>
          </p:cNvSpPr>
          <p:nvPr>
            <p:ph type="sldNum" sz="quarter" idx="12"/>
          </p:nvPr>
        </p:nvSpPr>
        <p:spPr/>
        <p:txBody>
          <a:bodyPr/>
          <a:lstStyle/>
          <a:p>
            <a:fld id="{2F8258B8-ACF5-6E4C-8B3E-49E538074B44}" type="slidenum">
              <a:rPr lang="en-US" smtClean="0"/>
              <a:t>67</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4231522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38567"/>
            <a:ext cx="8829675" cy="845951"/>
          </a:xfrm>
        </p:spPr>
        <p:txBody>
          <a:bodyPr>
            <a:noAutofit/>
          </a:bodyPr>
          <a:lstStyle/>
          <a:p>
            <a:r>
              <a:rPr lang="en-US" sz="4200" dirty="0"/>
              <a:t>Semantics: Dynamic Policy Graph (DPG)</a:t>
            </a:r>
          </a:p>
        </p:txBody>
      </p:sp>
      <p:sp>
        <p:nvSpPr>
          <p:cNvPr id="4" name="Slide Number Placeholder 3"/>
          <p:cNvSpPr>
            <a:spLocks noGrp="1"/>
          </p:cNvSpPr>
          <p:nvPr>
            <p:ph type="sldNum" sz="quarter" idx="12"/>
          </p:nvPr>
        </p:nvSpPr>
        <p:spPr>
          <a:xfrm>
            <a:off x="8666394" y="6356349"/>
            <a:ext cx="457200" cy="501651"/>
          </a:xfrm>
        </p:spPr>
        <p:txBody>
          <a:bodyPr/>
          <a:lstStyle/>
          <a:p>
            <a:fld id="{2F8258B8-ACF5-6E4C-8B3E-49E538074B44}" type="slidenum">
              <a:rPr lang="en-US" smtClean="0"/>
              <a:t>68</a:t>
            </a:fld>
            <a:endParaRPr lang="en-US" dirty="0"/>
          </a:p>
        </p:txBody>
      </p:sp>
      <p:pic>
        <p:nvPicPr>
          <p:cNvPr id="29" name="Content Placeholder 10"/>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564215" y="1597624"/>
            <a:ext cx="400050" cy="400051"/>
          </a:xfrm>
        </p:spPr>
      </p:pic>
      <p:pic>
        <p:nvPicPr>
          <p:cNvPr id="30" name="Picture 29"/>
          <p:cNvPicPr>
            <a:picLocks noChangeAspect="1" noChangeArrowheads="1"/>
          </p:cNvPicPr>
          <p:nvPr/>
        </p:nvPicPr>
        <p:blipFill>
          <a:blip r:embed="rId4" cstate="print"/>
          <a:srcRect/>
          <a:stretch>
            <a:fillRect/>
          </a:stretch>
        </p:blipFill>
        <p:spPr bwMode="auto">
          <a:xfrm>
            <a:off x="4411785" y="1869302"/>
            <a:ext cx="530395" cy="380315"/>
          </a:xfrm>
          <a:prstGeom prst="rect">
            <a:avLst/>
          </a:prstGeom>
          <a:noFill/>
          <a:ln w="9525">
            <a:noFill/>
            <a:miter lim="800000"/>
            <a:headEnd/>
            <a:tailEnd/>
          </a:ln>
          <a:effectLst/>
        </p:spPr>
      </p:pic>
      <p:pic>
        <p:nvPicPr>
          <p:cNvPr id="31" name="Picture 30"/>
          <p:cNvPicPr>
            <a:picLocks noChangeAspect="1" noChangeArrowheads="1"/>
          </p:cNvPicPr>
          <p:nvPr/>
        </p:nvPicPr>
        <p:blipFill>
          <a:blip r:embed="rId4" cstate="print"/>
          <a:srcRect/>
          <a:stretch>
            <a:fillRect/>
          </a:stretch>
        </p:blipFill>
        <p:spPr bwMode="auto">
          <a:xfrm>
            <a:off x="3330576" y="1869915"/>
            <a:ext cx="551780" cy="372669"/>
          </a:xfrm>
          <a:prstGeom prst="rect">
            <a:avLst/>
          </a:prstGeom>
          <a:noFill/>
          <a:ln w="9525">
            <a:noFill/>
            <a:miter lim="800000"/>
            <a:headEnd/>
            <a:tailEnd/>
          </a:ln>
          <a:effectLst/>
        </p:spPr>
      </p:pic>
      <p:cxnSp>
        <p:nvCxnSpPr>
          <p:cNvPr id="32" name="Straight Connector 31"/>
          <p:cNvCxnSpPr>
            <a:cxnSpLocks noChangeAspect="1"/>
            <a:stCxn id="31" idx="3"/>
            <a:endCxn id="30" idx="1"/>
          </p:cNvCxnSpPr>
          <p:nvPr/>
        </p:nvCxnSpPr>
        <p:spPr>
          <a:xfrm>
            <a:off x="3882358" y="2056249"/>
            <a:ext cx="529427" cy="321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noChangeAspect="1"/>
            <a:stCxn id="29" idx="3"/>
            <a:endCxn id="31" idx="1"/>
          </p:cNvCxnSpPr>
          <p:nvPr/>
        </p:nvCxnSpPr>
        <p:spPr>
          <a:xfrm>
            <a:off x="2964267" y="1797649"/>
            <a:ext cx="366311" cy="258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Content Placeholder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475" y="2089606"/>
            <a:ext cx="400050" cy="400051"/>
          </a:xfrm>
          <a:prstGeom prst="rect">
            <a:avLst/>
          </a:prstGeom>
        </p:spPr>
      </p:pic>
      <p:cxnSp>
        <p:nvCxnSpPr>
          <p:cNvPr id="35" name="Straight Connector 34"/>
          <p:cNvCxnSpPr>
            <a:cxnSpLocks noChangeAspect="1"/>
            <a:stCxn id="34" idx="3"/>
            <a:endCxn id="31" idx="1"/>
          </p:cNvCxnSpPr>
          <p:nvPr/>
        </p:nvCxnSpPr>
        <p:spPr>
          <a:xfrm flipV="1">
            <a:off x="2971527" y="2056251"/>
            <a:ext cx="359051" cy="23338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noChangeAspect="1"/>
            <a:stCxn id="46" idx="2"/>
            <a:endCxn id="30" idx="0"/>
          </p:cNvCxnSpPr>
          <p:nvPr/>
        </p:nvCxnSpPr>
        <p:spPr>
          <a:xfrm>
            <a:off x="4672472" y="1689828"/>
            <a:ext cx="4511" cy="17947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a:spLocks noChangeAspect="1"/>
          </p:cNvSpPr>
          <p:nvPr/>
        </p:nvSpPr>
        <p:spPr>
          <a:xfrm>
            <a:off x="3459375" y="2121314"/>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38" name="TextBox 37"/>
          <p:cNvSpPr txBox="1">
            <a:spLocks noChangeAspect="1"/>
          </p:cNvSpPr>
          <p:nvPr/>
        </p:nvSpPr>
        <p:spPr>
          <a:xfrm>
            <a:off x="4511656" y="2146714"/>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sp>
        <p:nvSpPr>
          <p:cNvPr id="39" name="TextBox 38"/>
          <p:cNvSpPr txBox="1">
            <a:spLocks noChangeAspect="1"/>
          </p:cNvSpPr>
          <p:nvPr/>
        </p:nvSpPr>
        <p:spPr>
          <a:xfrm>
            <a:off x="3197327" y="847495"/>
            <a:ext cx="889987" cy="461665"/>
          </a:xfrm>
          <a:prstGeom prst="rect">
            <a:avLst/>
          </a:prstGeom>
          <a:noFill/>
        </p:spPr>
        <p:txBody>
          <a:bodyPr wrap="none" rtlCol="0">
            <a:spAutoFit/>
          </a:bodyPr>
          <a:lstStyle/>
          <a:p>
            <a:r>
              <a:rPr lang="en-US" sz="2400" dirty="0" smtClean="0"/>
              <a:t>Proxy</a:t>
            </a:r>
          </a:p>
        </p:txBody>
      </p:sp>
      <p:cxnSp>
        <p:nvCxnSpPr>
          <p:cNvPr id="40" name="Straight Connector 39"/>
          <p:cNvCxnSpPr>
            <a:cxnSpLocks noChangeAspect="1"/>
            <a:stCxn id="47" idx="2"/>
            <a:endCxn id="31" idx="0"/>
          </p:cNvCxnSpPr>
          <p:nvPr/>
        </p:nvCxnSpPr>
        <p:spPr>
          <a:xfrm flipH="1">
            <a:off x="3606468" y="1588906"/>
            <a:ext cx="81" cy="28100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noChangeAspect="1"/>
            <a:stCxn id="30" idx="3"/>
            <a:endCxn id="42" idx="1"/>
          </p:cNvCxnSpPr>
          <p:nvPr/>
        </p:nvCxnSpPr>
        <p:spPr>
          <a:xfrm flipV="1">
            <a:off x="4942180" y="2049054"/>
            <a:ext cx="349362" cy="1040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42" name="Picture 14"/>
          <p:cNvPicPr>
            <a:picLocks noChangeAspect="1" noChangeArrowheads="1"/>
          </p:cNvPicPr>
          <p:nvPr/>
        </p:nvPicPr>
        <p:blipFill>
          <a:blip r:embed="rId5" cstate="print"/>
          <a:srcRect/>
          <a:stretch>
            <a:fillRect/>
          </a:stretch>
        </p:blipFill>
        <p:spPr bwMode="auto">
          <a:xfrm>
            <a:off x="5291542" y="1693708"/>
            <a:ext cx="1209610" cy="710691"/>
          </a:xfrm>
          <a:prstGeom prst="rect">
            <a:avLst/>
          </a:prstGeom>
          <a:noFill/>
          <a:ln w="9525">
            <a:noFill/>
            <a:miter lim="800000"/>
            <a:headEnd/>
            <a:tailEnd/>
          </a:ln>
          <a:effectLst/>
        </p:spPr>
      </p:pic>
      <p:sp>
        <p:nvSpPr>
          <p:cNvPr id="43" name="TextBox 42"/>
          <p:cNvSpPr txBox="1">
            <a:spLocks noChangeAspect="1"/>
          </p:cNvSpPr>
          <p:nvPr/>
        </p:nvSpPr>
        <p:spPr>
          <a:xfrm>
            <a:off x="5295774" y="1832823"/>
            <a:ext cx="1205378" cy="461665"/>
          </a:xfrm>
          <a:prstGeom prst="rect">
            <a:avLst/>
          </a:prstGeom>
          <a:noFill/>
        </p:spPr>
        <p:txBody>
          <a:bodyPr wrap="none" rtlCol="0">
            <a:spAutoFit/>
          </a:bodyPr>
          <a:lstStyle/>
          <a:p>
            <a:r>
              <a:rPr lang="en-US" sz="2400" dirty="0" smtClean="0"/>
              <a:t>Internet</a:t>
            </a:r>
          </a:p>
        </p:txBody>
      </p:sp>
      <p:sp>
        <p:nvSpPr>
          <p:cNvPr id="44" name="TextBox 43"/>
          <p:cNvSpPr txBox="1">
            <a:spLocks noChangeAspect="1"/>
          </p:cNvSpPr>
          <p:nvPr/>
        </p:nvSpPr>
        <p:spPr>
          <a:xfrm>
            <a:off x="2187110" y="2064178"/>
            <a:ext cx="480420" cy="461665"/>
          </a:xfrm>
          <a:prstGeom prst="rect">
            <a:avLst/>
          </a:prstGeom>
          <a:noFill/>
        </p:spPr>
        <p:txBody>
          <a:bodyPr wrap="none" rtlCol="0">
            <a:spAutoFit/>
          </a:bodyPr>
          <a:lstStyle/>
          <a:p>
            <a:r>
              <a:rPr lang="en-US" sz="2400" dirty="0" smtClean="0"/>
              <a:t>H</a:t>
            </a:r>
            <a:r>
              <a:rPr lang="en-US" sz="2400" baseline="-25000" dirty="0" smtClean="0"/>
              <a:t>2</a:t>
            </a:r>
            <a:endParaRPr lang="en-US" sz="2400" baseline="-25000" dirty="0"/>
          </a:p>
        </p:txBody>
      </p:sp>
      <p:sp>
        <p:nvSpPr>
          <p:cNvPr id="45" name="TextBox 44"/>
          <p:cNvSpPr txBox="1">
            <a:spLocks noChangeAspect="1"/>
          </p:cNvSpPr>
          <p:nvPr/>
        </p:nvSpPr>
        <p:spPr>
          <a:xfrm>
            <a:off x="2187110" y="1543099"/>
            <a:ext cx="480420" cy="461665"/>
          </a:xfrm>
          <a:prstGeom prst="rect">
            <a:avLst/>
          </a:prstGeom>
          <a:noFill/>
        </p:spPr>
        <p:txBody>
          <a:bodyPr wrap="none" rtlCol="0">
            <a:spAutoFit/>
          </a:bodyPr>
          <a:lstStyle/>
          <a:p>
            <a:r>
              <a:rPr lang="en-US" sz="2400" dirty="0" smtClean="0"/>
              <a:t>H</a:t>
            </a:r>
            <a:r>
              <a:rPr lang="en-US" sz="2400" baseline="-25000" dirty="0" smtClean="0"/>
              <a:t>1</a:t>
            </a:r>
            <a:endParaRPr lang="en-US" sz="2400" baseline="-25000" dirty="0"/>
          </a:p>
        </p:txBody>
      </p:sp>
      <p:pic>
        <p:nvPicPr>
          <p:cNvPr id="46" name="Picture 72"/>
          <p:cNvPicPr>
            <a:picLocks noChangeAspect="1" noChangeArrowheads="1"/>
          </p:cNvPicPr>
          <p:nvPr/>
        </p:nvPicPr>
        <p:blipFill>
          <a:blip r:embed="rId6" cstate="print"/>
          <a:srcRect/>
          <a:stretch>
            <a:fillRect/>
          </a:stretch>
        </p:blipFill>
        <p:spPr bwMode="auto">
          <a:xfrm>
            <a:off x="4438606" y="1235921"/>
            <a:ext cx="467731" cy="453907"/>
          </a:xfrm>
          <a:prstGeom prst="rect">
            <a:avLst/>
          </a:prstGeom>
          <a:noFill/>
          <a:ln w="9525" algn="ctr">
            <a:noFill/>
            <a:miter lim="800000"/>
            <a:headEnd/>
            <a:tailEnd/>
          </a:ln>
          <a:effectLst/>
        </p:spPr>
      </p:pic>
      <p:pic>
        <p:nvPicPr>
          <p:cNvPr id="47" name="Picture 26"/>
          <p:cNvPicPr>
            <a:picLocks noChangeAspect="1" noChangeArrowheads="1"/>
          </p:cNvPicPr>
          <p:nvPr/>
        </p:nvPicPr>
        <p:blipFill>
          <a:blip r:embed="rId7" cstate="print"/>
          <a:srcRect/>
          <a:stretch>
            <a:fillRect/>
          </a:stretch>
        </p:blipFill>
        <p:spPr bwMode="auto">
          <a:xfrm>
            <a:off x="3353432" y="1270266"/>
            <a:ext cx="506233" cy="318640"/>
          </a:xfrm>
          <a:prstGeom prst="rect">
            <a:avLst/>
          </a:prstGeom>
          <a:noFill/>
          <a:ln w="9525">
            <a:noFill/>
            <a:miter lim="800000"/>
            <a:headEnd/>
            <a:tailEnd/>
          </a:ln>
          <a:effectLst/>
        </p:spPr>
      </p:pic>
      <p:sp>
        <p:nvSpPr>
          <p:cNvPr id="58" name="TextBox 57"/>
          <p:cNvSpPr txBox="1">
            <a:spLocks noChangeAspect="1"/>
          </p:cNvSpPr>
          <p:nvPr/>
        </p:nvSpPr>
        <p:spPr>
          <a:xfrm>
            <a:off x="4108630" y="836892"/>
            <a:ext cx="4144265" cy="461665"/>
          </a:xfrm>
          <a:prstGeom prst="rect">
            <a:avLst/>
          </a:prstGeom>
          <a:noFill/>
        </p:spPr>
        <p:txBody>
          <a:bodyPr wrap="square" rtlCol="0">
            <a:spAutoFit/>
          </a:bodyPr>
          <a:lstStyle/>
          <a:p>
            <a:r>
              <a:rPr lang="en-US" sz="2400" dirty="0" smtClean="0">
                <a:sym typeface="Wingdings"/>
              </a:rPr>
              <a:t>Web ACL: Block H</a:t>
            </a:r>
            <a:r>
              <a:rPr lang="en-US" sz="2400" baseline="-25000" dirty="0" smtClean="0">
                <a:sym typeface="Wingdings"/>
              </a:rPr>
              <a:t>2</a:t>
            </a:r>
            <a:r>
              <a:rPr lang="en-US" sz="2400" dirty="0" smtClean="0">
                <a:sym typeface="Wingdings"/>
              </a:rPr>
              <a:t>  </a:t>
            </a:r>
            <a:r>
              <a:rPr lang="en-US" sz="2400" dirty="0" err="1" smtClean="0">
                <a:sym typeface="Wingdings"/>
              </a:rPr>
              <a:t>xyz.com</a:t>
            </a:r>
            <a:endParaRPr lang="en-US" sz="2400" dirty="0" smtClean="0">
              <a:sym typeface="Wingdings"/>
            </a:endParaRPr>
          </a:p>
        </p:txBody>
      </p:sp>
      <p:sp>
        <p:nvSpPr>
          <p:cNvPr id="49" name="Oval 48"/>
          <p:cNvSpPr/>
          <p:nvPr/>
        </p:nvSpPr>
        <p:spPr>
          <a:xfrm>
            <a:off x="2100494" y="3879811"/>
            <a:ext cx="927100" cy="9271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sp>
        <p:nvSpPr>
          <p:cNvPr id="50" name="TextBox 49"/>
          <p:cNvSpPr txBox="1"/>
          <p:nvPr/>
        </p:nvSpPr>
        <p:spPr>
          <a:xfrm>
            <a:off x="2075094" y="4092537"/>
            <a:ext cx="965200" cy="461665"/>
          </a:xfrm>
          <a:prstGeom prst="rect">
            <a:avLst/>
          </a:prstGeom>
          <a:noFill/>
        </p:spPr>
        <p:txBody>
          <a:bodyPr wrap="square" rtlCol="0">
            <a:spAutoFit/>
          </a:bodyPr>
          <a:lstStyle/>
          <a:p>
            <a:pPr algn="ctr"/>
            <a:r>
              <a:rPr lang="en-US" sz="2400" dirty="0" smtClean="0"/>
              <a:t>Proxy</a:t>
            </a:r>
            <a:endParaRPr lang="en-US" sz="2400" dirty="0"/>
          </a:p>
        </p:txBody>
      </p:sp>
      <p:sp>
        <p:nvSpPr>
          <p:cNvPr id="51" name="Oval 50"/>
          <p:cNvSpPr/>
          <p:nvPr/>
        </p:nvSpPr>
        <p:spPr>
          <a:xfrm>
            <a:off x="4602394" y="3859819"/>
            <a:ext cx="927100" cy="9271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solidFill>
                  <a:schemeClr val="tx1"/>
                </a:solidFill>
              </a:rPr>
              <a:t>ACL</a:t>
            </a:r>
            <a:endParaRPr lang="en-US" sz="2300" dirty="0">
              <a:solidFill>
                <a:schemeClr val="tx1"/>
              </a:solidFill>
            </a:endParaRPr>
          </a:p>
        </p:txBody>
      </p:sp>
      <p:cxnSp>
        <p:nvCxnSpPr>
          <p:cNvPr id="52" name="Straight Arrow Connector 51"/>
          <p:cNvCxnSpPr>
            <a:stCxn id="51" idx="5"/>
            <a:endCxn id="68" idx="1"/>
          </p:cNvCxnSpPr>
          <p:nvPr/>
        </p:nvCxnSpPr>
        <p:spPr>
          <a:xfrm>
            <a:off x="5393723" y="4651148"/>
            <a:ext cx="2383671" cy="49912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7807972" y="3213061"/>
            <a:ext cx="1206500" cy="584200"/>
          </a:xfrm>
          <a:prstGeom prst="rect">
            <a:avLst/>
          </a:prstGeom>
          <a:solidFill>
            <a:schemeClr val="bg2">
              <a:lumMod val="9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solidFill>
                  <a:schemeClr val="tx1"/>
                </a:solidFill>
              </a:rPr>
              <a:t>Internet</a:t>
            </a:r>
            <a:endParaRPr lang="en-US" sz="2300" dirty="0">
              <a:solidFill>
                <a:schemeClr val="tx1"/>
              </a:solidFill>
            </a:endParaRPr>
          </a:p>
        </p:txBody>
      </p:sp>
      <p:cxnSp>
        <p:nvCxnSpPr>
          <p:cNvPr id="54" name="Straight Arrow Connector 53"/>
          <p:cNvCxnSpPr>
            <a:stCxn id="51" idx="7"/>
            <a:endCxn id="53" idx="1"/>
          </p:cNvCxnSpPr>
          <p:nvPr/>
        </p:nvCxnSpPr>
        <p:spPr>
          <a:xfrm flipV="1">
            <a:off x="5393723" y="3505161"/>
            <a:ext cx="2414249" cy="490429"/>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rot="750529">
            <a:off x="5517521" y="4417653"/>
            <a:ext cx="2253392" cy="446276"/>
          </a:xfrm>
          <a:prstGeom prst="rect">
            <a:avLst/>
          </a:prstGeom>
          <a:noFill/>
        </p:spPr>
        <p:txBody>
          <a:bodyPr wrap="square" rtlCol="0">
            <a:spAutoFit/>
          </a:bodyPr>
          <a:lstStyle/>
          <a:p>
            <a:pPr algn="ctr"/>
            <a:r>
              <a:rPr lang="en-US" sz="2300" dirty="0" smtClean="0"/>
              <a:t>{H</a:t>
            </a:r>
            <a:r>
              <a:rPr lang="en-US" sz="2300" baseline="-25000" dirty="0" smtClean="0"/>
              <a:t>2</a:t>
            </a:r>
            <a:r>
              <a:rPr lang="en-US" sz="2300" dirty="0" smtClean="0"/>
              <a:t>};  Blocked</a:t>
            </a:r>
            <a:endParaRPr lang="en-US" sz="2300" dirty="0"/>
          </a:p>
        </p:txBody>
      </p:sp>
      <p:sp>
        <p:nvSpPr>
          <p:cNvPr id="56" name="Rectangle 55"/>
          <p:cNvSpPr/>
          <p:nvPr/>
        </p:nvSpPr>
        <p:spPr>
          <a:xfrm>
            <a:off x="284394" y="3510884"/>
            <a:ext cx="538578" cy="58420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H</a:t>
            </a:r>
            <a:r>
              <a:rPr lang="en-US" sz="2400" baseline="-25000" dirty="0" smtClean="0">
                <a:solidFill>
                  <a:schemeClr val="tx1"/>
                </a:solidFill>
              </a:rPr>
              <a:t>1</a:t>
            </a:r>
            <a:endParaRPr lang="en-US" sz="2400" baseline="-25000" dirty="0">
              <a:solidFill>
                <a:schemeClr val="tx1"/>
              </a:solidFill>
            </a:endParaRPr>
          </a:p>
        </p:txBody>
      </p:sp>
      <p:cxnSp>
        <p:nvCxnSpPr>
          <p:cNvPr id="57" name="Straight Arrow Connector 56"/>
          <p:cNvCxnSpPr/>
          <p:nvPr/>
        </p:nvCxnSpPr>
        <p:spPr>
          <a:xfrm>
            <a:off x="822972" y="3955461"/>
            <a:ext cx="1305630" cy="159579"/>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284394" y="4517643"/>
            <a:ext cx="538578" cy="58420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H</a:t>
            </a:r>
            <a:r>
              <a:rPr lang="en-US" sz="2400" baseline="-25000" dirty="0" smtClean="0">
                <a:solidFill>
                  <a:schemeClr val="tx1"/>
                </a:solidFill>
              </a:rPr>
              <a:t>2</a:t>
            </a:r>
            <a:endParaRPr lang="en-US" sz="2400" baseline="-25000" dirty="0">
              <a:solidFill>
                <a:schemeClr val="tx1"/>
              </a:solidFill>
            </a:endParaRPr>
          </a:p>
        </p:txBody>
      </p:sp>
      <p:cxnSp>
        <p:nvCxnSpPr>
          <p:cNvPr id="60" name="Straight Arrow Connector 59"/>
          <p:cNvCxnSpPr/>
          <p:nvPr/>
        </p:nvCxnSpPr>
        <p:spPr>
          <a:xfrm flipV="1">
            <a:off x="822974" y="4653499"/>
            <a:ext cx="1413293" cy="17035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0" idx="3"/>
            <a:endCxn id="51" idx="2"/>
          </p:cNvCxnSpPr>
          <p:nvPr/>
        </p:nvCxnSpPr>
        <p:spPr>
          <a:xfrm flipV="1">
            <a:off x="3040294" y="4323369"/>
            <a:ext cx="1562100" cy="1"/>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rot="436914">
            <a:off x="854574" y="3565151"/>
            <a:ext cx="1217844" cy="446276"/>
          </a:xfrm>
          <a:prstGeom prst="rect">
            <a:avLst/>
          </a:prstGeom>
          <a:noFill/>
        </p:spPr>
        <p:txBody>
          <a:bodyPr wrap="square" rtlCol="0">
            <a:spAutoFit/>
          </a:bodyPr>
          <a:lstStyle/>
          <a:p>
            <a:pPr algn="ctr"/>
            <a:r>
              <a:rPr lang="en-US" sz="2300" dirty="0" smtClean="0"/>
              <a:t>{H</a:t>
            </a:r>
            <a:r>
              <a:rPr lang="en-US" sz="2300" baseline="-25000" dirty="0" smtClean="0"/>
              <a:t>1</a:t>
            </a:r>
            <a:r>
              <a:rPr lang="en-US" sz="2300" dirty="0" smtClean="0"/>
              <a:t>}; -</a:t>
            </a:r>
            <a:endParaRPr lang="en-US" sz="2300" dirty="0"/>
          </a:p>
        </p:txBody>
      </p:sp>
      <p:sp>
        <p:nvSpPr>
          <p:cNvPr id="63" name="TextBox 62"/>
          <p:cNvSpPr txBox="1"/>
          <p:nvPr/>
        </p:nvSpPr>
        <p:spPr>
          <a:xfrm rot="21127419">
            <a:off x="792742" y="4264232"/>
            <a:ext cx="1217844" cy="446276"/>
          </a:xfrm>
          <a:prstGeom prst="rect">
            <a:avLst/>
          </a:prstGeom>
          <a:noFill/>
        </p:spPr>
        <p:txBody>
          <a:bodyPr wrap="square" rtlCol="0">
            <a:spAutoFit/>
          </a:bodyPr>
          <a:lstStyle/>
          <a:p>
            <a:pPr algn="ctr"/>
            <a:r>
              <a:rPr lang="en-US" sz="2300" dirty="0" smtClean="0"/>
              <a:t>{H</a:t>
            </a:r>
            <a:r>
              <a:rPr lang="en-US" sz="2300" baseline="-25000" dirty="0" smtClean="0"/>
              <a:t>2</a:t>
            </a:r>
            <a:r>
              <a:rPr lang="en-US" sz="2300" dirty="0" smtClean="0"/>
              <a:t>}; -</a:t>
            </a:r>
            <a:endParaRPr lang="en-US" sz="2300" dirty="0"/>
          </a:p>
        </p:txBody>
      </p:sp>
      <p:sp>
        <p:nvSpPr>
          <p:cNvPr id="64" name="TextBox 63"/>
          <p:cNvSpPr txBox="1"/>
          <p:nvPr/>
        </p:nvSpPr>
        <p:spPr>
          <a:xfrm>
            <a:off x="2728043" y="3477170"/>
            <a:ext cx="2175629" cy="800219"/>
          </a:xfrm>
          <a:prstGeom prst="rect">
            <a:avLst/>
          </a:prstGeom>
          <a:noFill/>
        </p:spPr>
        <p:txBody>
          <a:bodyPr wrap="square" rtlCol="0">
            <a:spAutoFit/>
          </a:bodyPr>
          <a:lstStyle/>
          <a:p>
            <a:pPr algn="ctr"/>
            <a:r>
              <a:rPr lang="en-US" sz="2300" dirty="0" smtClean="0"/>
              <a:t>{H</a:t>
            </a:r>
            <a:r>
              <a:rPr lang="en-US" sz="2300" baseline="-25000" dirty="0" smtClean="0"/>
              <a:t>2</a:t>
            </a:r>
            <a:r>
              <a:rPr lang="en-US" sz="2300" dirty="0" smtClean="0"/>
              <a:t>}; Hit</a:t>
            </a:r>
          </a:p>
          <a:p>
            <a:pPr algn="ctr"/>
            <a:r>
              <a:rPr lang="en-US" sz="2300" dirty="0" smtClean="0"/>
              <a:t>{H</a:t>
            </a:r>
            <a:r>
              <a:rPr lang="en-US" sz="2300" baseline="-25000" dirty="0" smtClean="0"/>
              <a:t>2</a:t>
            </a:r>
            <a:r>
              <a:rPr lang="en-US" sz="2300" dirty="0" smtClean="0"/>
              <a:t>}; Miss</a:t>
            </a:r>
            <a:endParaRPr lang="en-US" sz="2300" dirty="0"/>
          </a:p>
        </p:txBody>
      </p:sp>
      <p:sp>
        <p:nvSpPr>
          <p:cNvPr id="65" name="TextBox 64"/>
          <p:cNvSpPr txBox="1"/>
          <p:nvPr/>
        </p:nvSpPr>
        <p:spPr>
          <a:xfrm rot="20854494">
            <a:off x="4590029" y="3262000"/>
            <a:ext cx="3657689" cy="446276"/>
          </a:xfrm>
          <a:prstGeom prst="rect">
            <a:avLst/>
          </a:prstGeom>
          <a:noFill/>
        </p:spPr>
        <p:txBody>
          <a:bodyPr wrap="square" rtlCol="0">
            <a:spAutoFit/>
          </a:bodyPr>
          <a:lstStyle/>
          <a:p>
            <a:pPr algn="ctr"/>
            <a:r>
              <a:rPr lang="en-US" sz="2300" dirty="0"/>
              <a:t> </a:t>
            </a:r>
            <a:r>
              <a:rPr lang="en-US" sz="2300" dirty="0" smtClean="0"/>
              <a:t>{H</a:t>
            </a:r>
            <a:r>
              <a:rPr lang="en-US" sz="2300" baseline="-25000" dirty="0" smtClean="0"/>
              <a:t>2</a:t>
            </a:r>
            <a:r>
              <a:rPr lang="en-US" sz="2300" dirty="0" smtClean="0"/>
              <a:t>}; &lt;</a:t>
            </a:r>
            <a:r>
              <a:rPr lang="en-US" sz="2300" dirty="0" err="1" smtClean="0"/>
              <a:t>Allowed,Miss</a:t>
            </a:r>
            <a:r>
              <a:rPr lang="en-US" sz="2300" dirty="0" smtClean="0"/>
              <a:t>&gt;</a:t>
            </a:r>
            <a:endParaRPr lang="en-US" sz="2300" dirty="0"/>
          </a:p>
        </p:txBody>
      </p:sp>
      <p:sp>
        <p:nvSpPr>
          <p:cNvPr id="66" name="TextBox 65"/>
          <p:cNvSpPr txBox="1"/>
          <p:nvPr/>
        </p:nvSpPr>
        <p:spPr>
          <a:xfrm>
            <a:off x="4106945" y="2724762"/>
            <a:ext cx="1955800" cy="446276"/>
          </a:xfrm>
          <a:prstGeom prst="rect">
            <a:avLst/>
          </a:prstGeom>
          <a:noFill/>
        </p:spPr>
        <p:txBody>
          <a:bodyPr wrap="square" rtlCol="0">
            <a:spAutoFit/>
          </a:bodyPr>
          <a:lstStyle/>
          <a:p>
            <a:pPr algn="ctr"/>
            <a:r>
              <a:rPr lang="en-US" sz="2300" dirty="0" smtClean="0"/>
              <a:t>{H</a:t>
            </a:r>
            <a:r>
              <a:rPr lang="en-US" sz="2300" baseline="-25000" dirty="0" smtClean="0"/>
              <a:t>1</a:t>
            </a:r>
            <a:r>
              <a:rPr lang="en-US" sz="2300" dirty="0" smtClean="0"/>
              <a:t>}; Miss</a:t>
            </a:r>
            <a:endParaRPr lang="en-US" sz="2300" dirty="0"/>
          </a:p>
        </p:txBody>
      </p:sp>
      <p:sp>
        <p:nvSpPr>
          <p:cNvPr id="67" name="TextBox 66"/>
          <p:cNvSpPr txBox="1"/>
          <p:nvPr/>
        </p:nvSpPr>
        <p:spPr>
          <a:xfrm>
            <a:off x="1882482" y="4881213"/>
            <a:ext cx="2891215" cy="446276"/>
          </a:xfrm>
          <a:prstGeom prst="rect">
            <a:avLst/>
          </a:prstGeom>
          <a:noFill/>
        </p:spPr>
        <p:txBody>
          <a:bodyPr wrap="square" rtlCol="0">
            <a:spAutoFit/>
          </a:bodyPr>
          <a:lstStyle/>
          <a:p>
            <a:pPr algn="ctr"/>
            <a:r>
              <a:rPr lang="en-US" sz="2300" dirty="0" smtClean="0"/>
              <a:t>{H</a:t>
            </a:r>
            <a:r>
              <a:rPr lang="en-US" sz="2300" baseline="-25000" dirty="0" smtClean="0"/>
              <a:t>2</a:t>
            </a:r>
            <a:r>
              <a:rPr lang="en-US" sz="2300" dirty="0" smtClean="0"/>
              <a:t>}; &lt;</a:t>
            </a:r>
            <a:r>
              <a:rPr lang="en-US" sz="2300" dirty="0" err="1" smtClean="0"/>
              <a:t>Allowed,Hit</a:t>
            </a:r>
            <a:r>
              <a:rPr lang="en-US" sz="2300" dirty="0" smtClean="0"/>
              <a:t>&gt;</a:t>
            </a:r>
            <a:endParaRPr lang="en-US" sz="2300" dirty="0"/>
          </a:p>
        </p:txBody>
      </p:sp>
      <p:sp>
        <p:nvSpPr>
          <p:cNvPr id="68" name="Rectangle 67"/>
          <p:cNvSpPr/>
          <p:nvPr/>
        </p:nvSpPr>
        <p:spPr>
          <a:xfrm>
            <a:off x="7777394" y="4858173"/>
            <a:ext cx="1206500" cy="584200"/>
          </a:xfrm>
          <a:prstGeom prst="rect">
            <a:avLst/>
          </a:prstGeom>
          <a:solidFill>
            <a:schemeClr val="bg2">
              <a:lumMod val="9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Drop</a:t>
            </a:r>
          </a:p>
        </p:txBody>
      </p:sp>
      <p:sp>
        <p:nvSpPr>
          <p:cNvPr id="69" name="Freeform 68"/>
          <p:cNvSpPr/>
          <p:nvPr/>
        </p:nvSpPr>
        <p:spPr>
          <a:xfrm flipV="1">
            <a:off x="2925994" y="2782744"/>
            <a:ext cx="4976270" cy="128514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ln w="38100" cmpd="sng">
            <a:solidFill>
              <a:schemeClr val="tx1">
                <a:lumMod val="95000"/>
                <a:lumOff val="5000"/>
              </a:schemeClr>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69"/>
          <p:cNvSpPr/>
          <p:nvPr/>
        </p:nvSpPr>
        <p:spPr>
          <a:xfrm flipV="1">
            <a:off x="824144" y="4767790"/>
            <a:ext cx="4260850" cy="825832"/>
          </a:xfrm>
          <a:custGeom>
            <a:avLst/>
            <a:gdLst>
              <a:gd name="connsiteX0" fmla="*/ 4381500 w 4381500"/>
              <a:gd name="connsiteY0" fmla="*/ 698843 h 698843"/>
              <a:gd name="connsiteX1" fmla="*/ 2705100 w 4381500"/>
              <a:gd name="connsiteY1" fmla="*/ 343 h 698843"/>
              <a:gd name="connsiteX2" fmla="*/ 0 w 4381500"/>
              <a:gd name="connsiteY2" fmla="*/ 597243 h 698843"/>
            </a:gdLst>
            <a:ahLst/>
            <a:cxnLst>
              <a:cxn ang="0">
                <a:pos x="connsiteX0" y="connsiteY0"/>
              </a:cxn>
              <a:cxn ang="0">
                <a:pos x="connsiteX1" y="connsiteY1"/>
              </a:cxn>
              <a:cxn ang="0">
                <a:pos x="connsiteX2" y="connsiteY2"/>
              </a:cxn>
            </a:cxnLst>
            <a:rect l="l" t="t" r="r" b="b"/>
            <a:pathLst>
              <a:path w="4381500" h="698843">
                <a:moveTo>
                  <a:pt x="4381500" y="698843"/>
                </a:moveTo>
                <a:cubicBezTo>
                  <a:pt x="3908425" y="358059"/>
                  <a:pt x="3435350" y="17276"/>
                  <a:pt x="2705100" y="343"/>
                </a:cubicBezTo>
                <a:cubicBezTo>
                  <a:pt x="1974850" y="-16590"/>
                  <a:pt x="0" y="597243"/>
                  <a:pt x="0" y="597243"/>
                </a:cubicBezTo>
              </a:path>
            </a:pathLst>
          </a:custGeom>
          <a:ln w="38100" cmpd="sng">
            <a:solidFill>
              <a:schemeClr val="tx1">
                <a:lumMod val="95000"/>
                <a:lumOff val="5000"/>
              </a:schemeClr>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70"/>
          <p:cNvSpPr/>
          <p:nvPr/>
        </p:nvSpPr>
        <p:spPr>
          <a:xfrm flipV="1">
            <a:off x="805096" y="3547905"/>
            <a:ext cx="1780821" cy="287452"/>
          </a:xfrm>
          <a:custGeom>
            <a:avLst/>
            <a:gdLst>
              <a:gd name="connsiteX0" fmla="*/ 1778000 w 1780821"/>
              <a:gd name="connsiteY0" fmla="*/ 0 h 716925"/>
              <a:gd name="connsiteX1" fmla="*/ 1498600 w 1780821"/>
              <a:gd name="connsiteY1" fmla="*/ 647700 h 716925"/>
              <a:gd name="connsiteX2" fmla="*/ 0 w 1780821"/>
              <a:gd name="connsiteY2" fmla="*/ 698500 h 716925"/>
            </a:gdLst>
            <a:ahLst/>
            <a:cxnLst>
              <a:cxn ang="0">
                <a:pos x="connsiteX0" y="connsiteY0"/>
              </a:cxn>
              <a:cxn ang="0">
                <a:pos x="connsiteX1" y="connsiteY1"/>
              </a:cxn>
              <a:cxn ang="0">
                <a:pos x="connsiteX2" y="connsiteY2"/>
              </a:cxn>
            </a:cxnLst>
            <a:rect l="l" t="t" r="r" b="b"/>
            <a:pathLst>
              <a:path w="1780821" h="716925">
                <a:moveTo>
                  <a:pt x="1778000" y="0"/>
                </a:moveTo>
                <a:cubicBezTo>
                  <a:pt x="1786466" y="265641"/>
                  <a:pt x="1794933" y="531283"/>
                  <a:pt x="1498600" y="647700"/>
                </a:cubicBezTo>
                <a:cubicBezTo>
                  <a:pt x="1202267" y="764117"/>
                  <a:pt x="0" y="698500"/>
                  <a:pt x="0" y="698500"/>
                </a:cubicBezTo>
              </a:path>
            </a:pathLst>
          </a:custGeom>
          <a:ln w="38100">
            <a:solidFill>
              <a:srgbClr val="0D0D0D"/>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612480" y="3054705"/>
            <a:ext cx="1955800" cy="446276"/>
          </a:xfrm>
          <a:prstGeom prst="rect">
            <a:avLst/>
          </a:prstGeom>
          <a:noFill/>
        </p:spPr>
        <p:txBody>
          <a:bodyPr wrap="square" rtlCol="0">
            <a:spAutoFit/>
          </a:bodyPr>
          <a:lstStyle/>
          <a:p>
            <a:pPr algn="ctr"/>
            <a:r>
              <a:rPr lang="en-US" sz="2300" dirty="0" smtClean="0"/>
              <a:t>{H</a:t>
            </a:r>
            <a:r>
              <a:rPr lang="en-US" sz="2300" baseline="-25000" dirty="0" smtClean="0"/>
              <a:t>1</a:t>
            </a:r>
            <a:r>
              <a:rPr lang="en-US" sz="2300" dirty="0" smtClean="0"/>
              <a:t>}; Hit</a:t>
            </a:r>
            <a:endParaRPr lang="en-US" sz="23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632399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3" grpId="0" animBg="1"/>
      <p:bldP spid="55" grpId="0"/>
      <p:bldP spid="56" grpId="0" animBg="1"/>
      <p:bldP spid="59" grpId="0" animBg="1"/>
      <p:bldP spid="62" grpId="0"/>
      <p:bldP spid="63" grpId="0"/>
      <p:bldP spid="64" grpId="0"/>
      <p:bldP spid="65" grpId="0"/>
      <p:bldP spid="66" grpId="0"/>
      <p:bldP spid="67" grpId="0"/>
      <p:bldP spid="68" grpId="0" animBg="1"/>
      <p:bldP spid="69" grpId="0" animBg="1"/>
      <p:bldP spid="70" grpId="0" animBg="1"/>
      <p:bldP spid="71" grpId="0" animBg="1"/>
      <p:bldP spid="7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38567"/>
            <a:ext cx="8829675" cy="845951"/>
          </a:xfrm>
        </p:spPr>
        <p:txBody>
          <a:bodyPr>
            <a:noAutofit/>
          </a:bodyPr>
          <a:lstStyle/>
          <a:p>
            <a:r>
              <a:rPr lang="en-US" sz="4200" dirty="0"/>
              <a:t>Semantics: Dynamic Policy Graph (DPG)</a:t>
            </a:r>
          </a:p>
        </p:txBody>
      </p:sp>
      <p:sp>
        <p:nvSpPr>
          <p:cNvPr id="4" name="Slide Number Placeholder 3"/>
          <p:cNvSpPr>
            <a:spLocks noGrp="1"/>
          </p:cNvSpPr>
          <p:nvPr>
            <p:ph type="sldNum" sz="quarter" idx="12"/>
          </p:nvPr>
        </p:nvSpPr>
        <p:spPr>
          <a:xfrm>
            <a:off x="8666394" y="6356349"/>
            <a:ext cx="457200" cy="501651"/>
          </a:xfrm>
        </p:spPr>
        <p:txBody>
          <a:bodyPr/>
          <a:lstStyle/>
          <a:p>
            <a:fld id="{2F8258B8-ACF5-6E4C-8B3E-49E538074B44}" type="slidenum">
              <a:rPr lang="en-US" smtClean="0"/>
              <a:t>69</a:t>
            </a:fld>
            <a:endParaRPr lang="en-US" dirty="0"/>
          </a:p>
        </p:txBody>
      </p:sp>
      <p:sp>
        <p:nvSpPr>
          <p:cNvPr id="3" name="TextBox 2"/>
          <p:cNvSpPr txBox="1"/>
          <p:nvPr/>
        </p:nvSpPr>
        <p:spPr>
          <a:xfrm>
            <a:off x="623906" y="5826036"/>
            <a:ext cx="7599832" cy="523220"/>
          </a:xfrm>
          <a:prstGeom prst="rect">
            <a:avLst/>
          </a:prstGeom>
          <a:noFill/>
          <a:ln w="38100" cmpd="sng">
            <a:solidFill>
              <a:srgbClr val="008000"/>
            </a:solidFill>
          </a:ln>
        </p:spPr>
        <p:txBody>
          <a:bodyPr wrap="none" rtlCol="0">
            <a:spAutoFit/>
          </a:bodyPr>
          <a:lstStyle/>
          <a:p>
            <a:r>
              <a:rPr lang="en-US" sz="2800" dirty="0" smtClean="0"/>
              <a:t>Intuitively, need a Tag &lt;per flow, per-edge&gt; in DPG</a:t>
            </a:r>
          </a:p>
        </p:txBody>
      </p:sp>
      <p:pic>
        <p:nvPicPr>
          <p:cNvPr id="29" name="Content Placeholder 10"/>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564215" y="1597624"/>
            <a:ext cx="400050" cy="400051"/>
          </a:xfrm>
        </p:spPr>
      </p:pic>
      <p:pic>
        <p:nvPicPr>
          <p:cNvPr id="30" name="Picture 29"/>
          <p:cNvPicPr>
            <a:picLocks noChangeAspect="1" noChangeArrowheads="1"/>
          </p:cNvPicPr>
          <p:nvPr/>
        </p:nvPicPr>
        <p:blipFill>
          <a:blip r:embed="rId4" cstate="print"/>
          <a:srcRect/>
          <a:stretch>
            <a:fillRect/>
          </a:stretch>
        </p:blipFill>
        <p:spPr bwMode="auto">
          <a:xfrm>
            <a:off x="4411785" y="1869302"/>
            <a:ext cx="530395" cy="380315"/>
          </a:xfrm>
          <a:prstGeom prst="rect">
            <a:avLst/>
          </a:prstGeom>
          <a:noFill/>
          <a:ln w="9525">
            <a:noFill/>
            <a:miter lim="800000"/>
            <a:headEnd/>
            <a:tailEnd/>
          </a:ln>
          <a:effectLst/>
        </p:spPr>
      </p:pic>
      <p:pic>
        <p:nvPicPr>
          <p:cNvPr id="31" name="Picture 30"/>
          <p:cNvPicPr>
            <a:picLocks noChangeAspect="1" noChangeArrowheads="1"/>
          </p:cNvPicPr>
          <p:nvPr/>
        </p:nvPicPr>
        <p:blipFill>
          <a:blip r:embed="rId4" cstate="print"/>
          <a:srcRect/>
          <a:stretch>
            <a:fillRect/>
          </a:stretch>
        </p:blipFill>
        <p:spPr bwMode="auto">
          <a:xfrm>
            <a:off x="3330576" y="1869915"/>
            <a:ext cx="551780" cy="372669"/>
          </a:xfrm>
          <a:prstGeom prst="rect">
            <a:avLst/>
          </a:prstGeom>
          <a:noFill/>
          <a:ln w="9525">
            <a:noFill/>
            <a:miter lim="800000"/>
            <a:headEnd/>
            <a:tailEnd/>
          </a:ln>
          <a:effectLst/>
        </p:spPr>
      </p:pic>
      <p:cxnSp>
        <p:nvCxnSpPr>
          <p:cNvPr id="32" name="Straight Connector 31"/>
          <p:cNvCxnSpPr>
            <a:cxnSpLocks noChangeAspect="1"/>
            <a:stCxn id="31" idx="3"/>
            <a:endCxn id="30" idx="1"/>
          </p:cNvCxnSpPr>
          <p:nvPr/>
        </p:nvCxnSpPr>
        <p:spPr>
          <a:xfrm>
            <a:off x="3882358" y="2056249"/>
            <a:ext cx="529427" cy="321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noChangeAspect="1"/>
            <a:stCxn id="29" idx="3"/>
            <a:endCxn id="31" idx="1"/>
          </p:cNvCxnSpPr>
          <p:nvPr/>
        </p:nvCxnSpPr>
        <p:spPr>
          <a:xfrm>
            <a:off x="2964267" y="1797649"/>
            <a:ext cx="366311" cy="258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Content Placeholder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475" y="2089606"/>
            <a:ext cx="400050" cy="400051"/>
          </a:xfrm>
          <a:prstGeom prst="rect">
            <a:avLst/>
          </a:prstGeom>
        </p:spPr>
      </p:pic>
      <p:cxnSp>
        <p:nvCxnSpPr>
          <p:cNvPr id="35" name="Straight Connector 34"/>
          <p:cNvCxnSpPr>
            <a:cxnSpLocks noChangeAspect="1"/>
            <a:stCxn id="34" idx="3"/>
            <a:endCxn id="31" idx="1"/>
          </p:cNvCxnSpPr>
          <p:nvPr/>
        </p:nvCxnSpPr>
        <p:spPr>
          <a:xfrm flipV="1">
            <a:off x="2971527" y="2056251"/>
            <a:ext cx="359051" cy="233383"/>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noChangeAspect="1"/>
            <a:stCxn id="46" idx="2"/>
            <a:endCxn id="30" idx="0"/>
          </p:cNvCxnSpPr>
          <p:nvPr/>
        </p:nvCxnSpPr>
        <p:spPr>
          <a:xfrm>
            <a:off x="4672472" y="1689828"/>
            <a:ext cx="4511" cy="17947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a:spLocks noChangeAspect="1"/>
          </p:cNvSpPr>
          <p:nvPr/>
        </p:nvSpPr>
        <p:spPr>
          <a:xfrm>
            <a:off x="3459375" y="2105439"/>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38" name="TextBox 37"/>
          <p:cNvSpPr txBox="1">
            <a:spLocks noChangeAspect="1"/>
          </p:cNvSpPr>
          <p:nvPr/>
        </p:nvSpPr>
        <p:spPr>
          <a:xfrm>
            <a:off x="4511656" y="2130839"/>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sp>
        <p:nvSpPr>
          <p:cNvPr id="39" name="TextBox 38"/>
          <p:cNvSpPr txBox="1">
            <a:spLocks noChangeAspect="1"/>
          </p:cNvSpPr>
          <p:nvPr/>
        </p:nvSpPr>
        <p:spPr>
          <a:xfrm>
            <a:off x="3197327" y="847495"/>
            <a:ext cx="889987" cy="461665"/>
          </a:xfrm>
          <a:prstGeom prst="rect">
            <a:avLst/>
          </a:prstGeom>
          <a:noFill/>
        </p:spPr>
        <p:txBody>
          <a:bodyPr wrap="none" rtlCol="0">
            <a:spAutoFit/>
          </a:bodyPr>
          <a:lstStyle/>
          <a:p>
            <a:r>
              <a:rPr lang="en-US" sz="2400" dirty="0" smtClean="0"/>
              <a:t>Proxy</a:t>
            </a:r>
          </a:p>
        </p:txBody>
      </p:sp>
      <p:cxnSp>
        <p:nvCxnSpPr>
          <p:cNvPr id="40" name="Straight Connector 39"/>
          <p:cNvCxnSpPr>
            <a:cxnSpLocks noChangeAspect="1"/>
            <a:stCxn id="47" idx="2"/>
            <a:endCxn id="31" idx="0"/>
          </p:cNvCxnSpPr>
          <p:nvPr/>
        </p:nvCxnSpPr>
        <p:spPr>
          <a:xfrm flipH="1">
            <a:off x="3606468" y="1588906"/>
            <a:ext cx="81" cy="28100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noChangeAspect="1"/>
            <a:stCxn id="30" idx="3"/>
            <a:endCxn id="42" idx="1"/>
          </p:cNvCxnSpPr>
          <p:nvPr/>
        </p:nvCxnSpPr>
        <p:spPr>
          <a:xfrm flipV="1">
            <a:off x="4942180" y="2049054"/>
            <a:ext cx="349362" cy="1040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42" name="Picture 14"/>
          <p:cNvPicPr>
            <a:picLocks noChangeAspect="1" noChangeArrowheads="1"/>
          </p:cNvPicPr>
          <p:nvPr/>
        </p:nvPicPr>
        <p:blipFill>
          <a:blip r:embed="rId5" cstate="print"/>
          <a:srcRect/>
          <a:stretch>
            <a:fillRect/>
          </a:stretch>
        </p:blipFill>
        <p:spPr bwMode="auto">
          <a:xfrm>
            <a:off x="5291542" y="1693708"/>
            <a:ext cx="1209610" cy="710691"/>
          </a:xfrm>
          <a:prstGeom prst="rect">
            <a:avLst/>
          </a:prstGeom>
          <a:noFill/>
          <a:ln w="9525">
            <a:noFill/>
            <a:miter lim="800000"/>
            <a:headEnd/>
            <a:tailEnd/>
          </a:ln>
          <a:effectLst/>
        </p:spPr>
      </p:pic>
      <p:sp>
        <p:nvSpPr>
          <p:cNvPr id="43" name="TextBox 42"/>
          <p:cNvSpPr txBox="1">
            <a:spLocks noChangeAspect="1"/>
          </p:cNvSpPr>
          <p:nvPr/>
        </p:nvSpPr>
        <p:spPr>
          <a:xfrm>
            <a:off x="5295774" y="1832823"/>
            <a:ext cx="1205378" cy="461665"/>
          </a:xfrm>
          <a:prstGeom prst="rect">
            <a:avLst/>
          </a:prstGeom>
          <a:noFill/>
        </p:spPr>
        <p:txBody>
          <a:bodyPr wrap="none" rtlCol="0">
            <a:spAutoFit/>
          </a:bodyPr>
          <a:lstStyle/>
          <a:p>
            <a:r>
              <a:rPr lang="en-US" sz="2400" dirty="0" smtClean="0"/>
              <a:t>Internet</a:t>
            </a:r>
          </a:p>
        </p:txBody>
      </p:sp>
      <p:sp>
        <p:nvSpPr>
          <p:cNvPr id="44" name="TextBox 43"/>
          <p:cNvSpPr txBox="1">
            <a:spLocks noChangeAspect="1"/>
          </p:cNvSpPr>
          <p:nvPr/>
        </p:nvSpPr>
        <p:spPr>
          <a:xfrm>
            <a:off x="2187110" y="2064178"/>
            <a:ext cx="480420" cy="461665"/>
          </a:xfrm>
          <a:prstGeom prst="rect">
            <a:avLst/>
          </a:prstGeom>
          <a:noFill/>
        </p:spPr>
        <p:txBody>
          <a:bodyPr wrap="none" rtlCol="0">
            <a:spAutoFit/>
          </a:bodyPr>
          <a:lstStyle/>
          <a:p>
            <a:r>
              <a:rPr lang="en-US" sz="2400" dirty="0" smtClean="0"/>
              <a:t>H</a:t>
            </a:r>
            <a:r>
              <a:rPr lang="en-US" sz="2400" baseline="-25000" dirty="0" smtClean="0"/>
              <a:t>2</a:t>
            </a:r>
            <a:endParaRPr lang="en-US" sz="2400" baseline="-25000" dirty="0"/>
          </a:p>
        </p:txBody>
      </p:sp>
      <p:sp>
        <p:nvSpPr>
          <p:cNvPr id="45" name="TextBox 44"/>
          <p:cNvSpPr txBox="1">
            <a:spLocks noChangeAspect="1"/>
          </p:cNvSpPr>
          <p:nvPr/>
        </p:nvSpPr>
        <p:spPr>
          <a:xfrm>
            <a:off x="2187110" y="1543099"/>
            <a:ext cx="480420" cy="461665"/>
          </a:xfrm>
          <a:prstGeom prst="rect">
            <a:avLst/>
          </a:prstGeom>
          <a:noFill/>
        </p:spPr>
        <p:txBody>
          <a:bodyPr wrap="none" rtlCol="0">
            <a:spAutoFit/>
          </a:bodyPr>
          <a:lstStyle/>
          <a:p>
            <a:r>
              <a:rPr lang="en-US" sz="2400" dirty="0" smtClean="0"/>
              <a:t>H</a:t>
            </a:r>
            <a:r>
              <a:rPr lang="en-US" sz="2400" baseline="-25000" dirty="0" smtClean="0"/>
              <a:t>1</a:t>
            </a:r>
            <a:endParaRPr lang="en-US" sz="2400" baseline="-25000" dirty="0"/>
          </a:p>
        </p:txBody>
      </p:sp>
      <p:pic>
        <p:nvPicPr>
          <p:cNvPr id="46" name="Picture 72"/>
          <p:cNvPicPr>
            <a:picLocks noChangeAspect="1" noChangeArrowheads="1"/>
          </p:cNvPicPr>
          <p:nvPr/>
        </p:nvPicPr>
        <p:blipFill>
          <a:blip r:embed="rId6" cstate="print"/>
          <a:srcRect/>
          <a:stretch>
            <a:fillRect/>
          </a:stretch>
        </p:blipFill>
        <p:spPr bwMode="auto">
          <a:xfrm>
            <a:off x="4438606" y="1235921"/>
            <a:ext cx="467731" cy="453907"/>
          </a:xfrm>
          <a:prstGeom prst="rect">
            <a:avLst/>
          </a:prstGeom>
          <a:noFill/>
          <a:ln w="9525" algn="ctr">
            <a:noFill/>
            <a:miter lim="800000"/>
            <a:headEnd/>
            <a:tailEnd/>
          </a:ln>
          <a:effectLst/>
        </p:spPr>
      </p:pic>
      <p:pic>
        <p:nvPicPr>
          <p:cNvPr id="47" name="Picture 26"/>
          <p:cNvPicPr>
            <a:picLocks noChangeAspect="1" noChangeArrowheads="1"/>
          </p:cNvPicPr>
          <p:nvPr/>
        </p:nvPicPr>
        <p:blipFill>
          <a:blip r:embed="rId7" cstate="print"/>
          <a:srcRect/>
          <a:stretch>
            <a:fillRect/>
          </a:stretch>
        </p:blipFill>
        <p:spPr bwMode="auto">
          <a:xfrm>
            <a:off x="3353432" y="1270266"/>
            <a:ext cx="506233" cy="318640"/>
          </a:xfrm>
          <a:prstGeom prst="rect">
            <a:avLst/>
          </a:prstGeom>
          <a:noFill/>
          <a:ln w="9525">
            <a:noFill/>
            <a:miter lim="800000"/>
            <a:headEnd/>
            <a:tailEnd/>
          </a:ln>
          <a:effectLst/>
        </p:spPr>
      </p:pic>
      <p:sp>
        <p:nvSpPr>
          <p:cNvPr id="58" name="TextBox 57"/>
          <p:cNvSpPr txBox="1">
            <a:spLocks noChangeAspect="1"/>
          </p:cNvSpPr>
          <p:nvPr/>
        </p:nvSpPr>
        <p:spPr>
          <a:xfrm>
            <a:off x="4108630" y="836892"/>
            <a:ext cx="4144265" cy="461665"/>
          </a:xfrm>
          <a:prstGeom prst="rect">
            <a:avLst/>
          </a:prstGeom>
          <a:noFill/>
        </p:spPr>
        <p:txBody>
          <a:bodyPr wrap="square" rtlCol="0">
            <a:spAutoFit/>
          </a:bodyPr>
          <a:lstStyle/>
          <a:p>
            <a:r>
              <a:rPr lang="en-US" sz="2400" dirty="0" smtClean="0">
                <a:sym typeface="Wingdings"/>
              </a:rPr>
              <a:t>Web ACL: Block H</a:t>
            </a:r>
            <a:r>
              <a:rPr lang="en-US" sz="2400" baseline="-25000" dirty="0" smtClean="0">
                <a:sym typeface="Wingdings"/>
              </a:rPr>
              <a:t>2</a:t>
            </a:r>
            <a:r>
              <a:rPr lang="en-US" sz="2400" dirty="0" smtClean="0">
                <a:sym typeface="Wingdings"/>
              </a:rPr>
              <a:t>  </a:t>
            </a:r>
            <a:r>
              <a:rPr lang="en-US" sz="2400" dirty="0" err="1" smtClean="0">
                <a:sym typeface="Wingdings"/>
              </a:rPr>
              <a:t>xyz.com</a:t>
            </a:r>
            <a:endParaRPr lang="en-US" sz="2400" dirty="0" smtClean="0">
              <a:sym typeface="Wingdings"/>
            </a:endParaRPr>
          </a:p>
        </p:txBody>
      </p:sp>
      <p:sp>
        <p:nvSpPr>
          <p:cNvPr id="49" name="Oval 48"/>
          <p:cNvSpPr/>
          <p:nvPr/>
        </p:nvSpPr>
        <p:spPr>
          <a:xfrm>
            <a:off x="2100494" y="3863936"/>
            <a:ext cx="927100" cy="9271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sp>
        <p:nvSpPr>
          <p:cNvPr id="50" name="TextBox 49"/>
          <p:cNvSpPr txBox="1"/>
          <p:nvPr/>
        </p:nvSpPr>
        <p:spPr>
          <a:xfrm>
            <a:off x="2075094" y="4092537"/>
            <a:ext cx="965200" cy="461665"/>
          </a:xfrm>
          <a:prstGeom prst="rect">
            <a:avLst/>
          </a:prstGeom>
          <a:noFill/>
        </p:spPr>
        <p:txBody>
          <a:bodyPr wrap="square" rtlCol="0">
            <a:spAutoFit/>
          </a:bodyPr>
          <a:lstStyle/>
          <a:p>
            <a:pPr algn="ctr"/>
            <a:r>
              <a:rPr lang="en-US" sz="2400" dirty="0" smtClean="0"/>
              <a:t>Proxy</a:t>
            </a:r>
            <a:endParaRPr lang="en-US" sz="2400" dirty="0"/>
          </a:p>
        </p:txBody>
      </p:sp>
      <p:sp>
        <p:nvSpPr>
          <p:cNvPr id="51" name="Oval 50"/>
          <p:cNvSpPr/>
          <p:nvPr/>
        </p:nvSpPr>
        <p:spPr>
          <a:xfrm>
            <a:off x="4602394" y="3859819"/>
            <a:ext cx="927100" cy="9271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solidFill>
                  <a:schemeClr val="tx1"/>
                </a:solidFill>
              </a:rPr>
              <a:t>ACL</a:t>
            </a:r>
            <a:endParaRPr lang="en-US" sz="2300" dirty="0">
              <a:solidFill>
                <a:schemeClr val="tx1"/>
              </a:solidFill>
            </a:endParaRPr>
          </a:p>
        </p:txBody>
      </p:sp>
      <p:cxnSp>
        <p:nvCxnSpPr>
          <p:cNvPr id="52" name="Straight Arrow Connector 51"/>
          <p:cNvCxnSpPr/>
          <p:nvPr/>
        </p:nvCxnSpPr>
        <p:spPr>
          <a:xfrm>
            <a:off x="5393723" y="4651148"/>
            <a:ext cx="2383671" cy="499125"/>
          </a:xfrm>
          <a:prstGeom prst="straightConnector1">
            <a:avLst/>
          </a:prstGeom>
          <a:ln w="38100" cmpd="sng">
            <a:solidFill>
              <a:schemeClr val="bg1">
                <a:lumMod val="85000"/>
              </a:schemeClr>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7807972" y="3213061"/>
            <a:ext cx="1206500" cy="584200"/>
          </a:xfrm>
          <a:prstGeom prst="rect">
            <a:avLst/>
          </a:prstGeom>
          <a:solidFill>
            <a:schemeClr val="bg2">
              <a:lumMod val="9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solidFill>
                  <a:schemeClr val="tx1"/>
                </a:solidFill>
              </a:rPr>
              <a:t>Internet</a:t>
            </a:r>
            <a:endParaRPr lang="en-US" sz="2300" dirty="0">
              <a:solidFill>
                <a:schemeClr val="tx1"/>
              </a:solidFill>
            </a:endParaRPr>
          </a:p>
        </p:txBody>
      </p:sp>
      <p:cxnSp>
        <p:nvCxnSpPr>
          <p:cNvPr id="54" name="Straight Arrow Connector 53"/>
          <p:cNvCxnSpPr/>
          <p:nvPr/>
        </p:nvCxnSpPr>
        <p:spPr>
          <a:xfrm flipV="1">
            <a:off x="5393723" y="3489286"/>
            <a:ext cx="2414249" cy="490429"/>
          </a:xfrm>
          <a:prstGeom prst="straightConnector1">
            <a:avLst/>
          </a:prstGeom>
          <a:ln w="38100" cmpd="sng">
            <a:solidFill>
              <a:schemeClr val="bg1">
                <a:lumMod val="85000"/>
              </a:schemeClr>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rot="750529">
            <a:off x="5517521" y="4417653"/>
            <a:ext cx="2253392" cy="446276"/>
          </a:xfrm>
          <a:prstGeom prst="rect">
            <a:avLst/>
          </a:prstGeom>
          <a:noFill/>
          <a:ln>
            <a:noFill/>
          </a:ln>
        </p:spPr>
        <p:txBody>
          <a:bodyPr wrap="square" rtlCol="0">
            <a:spAutoFit/>
          </a:bodyPr>
          <a:lstStyle/>
          <a:p>
            <a:pPr algn="ctr"/>
            <a:r>
              <a:rPr lang="en-US" sz="2300" dirty="0" smtClean="0">
                <a:solidFill>
                  <a:schemeClr val="bg1">
                    <a:lumMod val="85000"/>
                  </a:schemeClr>
                </a:solidFill>
              </a:rPr>
              <a:t>{H</a:t>
            </a:r>
            <a:r>
              <a:rPr lang="en-US" sz="2300" baseline="-25000" dirty="0" smtClean="0">
                <a:solidFill>
                  <a:schemeClr val="bg1">
                    <a:lumMod val="85000"/>
                  </a:schemeClr>
                </a:solidFill>
              </a:rPr>
              <a:t>2</a:t>
            </a:r>
            <a:r>
              <a:rPr lang="en-US" sz="2300" dirty="0" smtClean="0">
                <a:solidFill>
                  <a:schemeClr val="bg1">
                    <a:lumMod val="85000"/>
                  </a:schemeClr>
                </a:solidFill>
              </a:rPr>
              <a:t>};  Blocked</a:t>
            </a:r>
            <a:endParaRPr lang="en-US" sz="2300" dirty="0">
              <a:solidFill>
                <a:schemeClr val="bg1">
                  <a:lumMod val="85000"/>
                </a:schemeClr>
              </a:solidFill>
            </a:endParaRPr>
          </a:p>
        </p:txBody>
      </p:sp>
      <p:sp>
        <p:nvSpPr>
          <p:cNvPr id="56" name="Rectangle 55"/>
          <p:cNvSpPr/>
          <p:nvPr/>
        </p:nvSpPr>
        <p:spPr>
          <a:xfrm>
            <a:off x="284394" y="3510884"/>
            <a:ext cx="538578" cy="58420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H</a:t>
            </a:r>
            <a:r>
              <a:rPr lang="en-US" sz="2400" baseline="-25000" dirty="0" smtClean="0">
                <a:solidFill>
                  <a:schemeClr val="tx1"/>
                </a:solidFill>
              </a:rPr>
              <a:t>1</a:t>
            </a:r>
            <a:endParaRPr lang="en-US" sz="2400" baseline="-25000" dirty="0">
              <a:solidFill>
                <a:schemeClr val="tx1"/>
              </a:solidFill>
            </a:endParaRPr>
          </a:p>
        </p:txBody>
      </p:sp>
      <p:cxnSp>
        <p:nvCxnSpPr>
          <p:cNvPr id="57" name="Straight Arrow Connector 56"/>
          <p:cNvCxnSpPr/>
          <p:nvPr/>
        </p:nvCxnSpPr>
        <p:spPr>
          <a:xfrm>
            <a:off x="822972" y="3939586"/>
            <a:ext cx="1305630" cy="159579"/>
          </a:xfrm>
          <a:prstGeom prst="straightConnector1">
            <a:avLst/>
          </a:prstGeom>
          <a:ln w="38100" cmpd="sng">
            <a:solidFill>
              <a:schemeClr val="bg1">
                <a:lumMod val="85000"/>
              </a:schemeClr>
            </a:solidFill>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284394" y="4517643"/>
            <a:ext cx="538578" cy="584200"/>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H</a:t>
            </a:r>
            <a:r>
              <a:rPr lang="en-US" sz="2400" baseline="-25000" dirty="0" smtClean="0">
                <a:solidFill>
                  <a:schemeClr val="tx1"/>
                </a:solidFill>
              </a:rPr>
              <a:t>2</a:t>
            </a:r>
            <a:endParaRPr lang="en-US" sz="2400" baseline="-25000" dirty="0">
              <a:solidFill>
                <a:schemeClr val="tx1"/>
              </a:solidFill>
            </a:endParaRPr>
          </a:p>
        </p:txBody>
      </p:sp>
      <p:cxnSp>
        <p:nvCxnSpPr>
          <p:cNvPr id="60" name="Straight Arrow Connector 59"/>
          <p:cNvCxnSpPr/>
          <p:nvPr/>
        </p:nvCxnSpPr>
        <p:spPr>
          <a:xfrm flipV="1">
            <a:off x="822974" y="4653499"/>
            <a:ext cx="1413293" cy="170355"/>
          </a:xfrm>
          <a:prstGeom prst="straightConnector1">
            <a:avLst/>
          </a:prstGeom>
          <a:ln w="38100" cmpd="sng">
            <a:solidFill>
              <a:schemeClr val="bg1">
                <a:lumMod val="8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3040294" y="4323369"/>
            <a:ext cx="1562100" cy="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rot="436914">
            <a:off x="854574" y="3565151"/>
            <a:ext cx="1217844" cy="446276"/>
          </a:xfrm>
          <a:prstGeom prst="rect">
            <a:avLst/>
          </a:prstGeom>
          <a:noFill/>
          <a:ln>
            <a:noFill/>
          </a:ln>
        </p:spPr>
        <p:txBody>
          <a:bodyPr wrap="square" rtlCol="0">
            <a:spAutoFit/>
          </a:bodyPr>
          <a:lstStyle/>
          <a:p>
            <a:pPr algn="ctr"/>
            <a:r>
              <a:rPr lang="en-US" sz="2300" dirty="0" smtClean="0">
                <a:solidFill>
                  <a:schemeClr val="bg1">
                    <a:lumMod val="85000"/>
                  </a:schemeClr>
                </a:solidFill>
              </a:rPr>
              <a:t>{H</a:t>
            </a:r>
            <a:r>
              <a:rPr lang="en-US" sz="2300" baseline="-25000" dirty="0" smtClean="0">
                <a:solidFill>
                  <a:schemeClr val="bg1">
                    <a:lumMod val="85000"/>
                  </a:schemeClr>
                </a:solidFill>
              </a:rPr>
              <a:t>1</a:t>
            </a:r>
            <a:r>
              <a:rPr lang="en-US" sz="2300" dirty="0" smtClean="0">
                <a:solidFill>
                  <a:schemeClr val="bg1">
                    <a:lumMod val="85000"/>
                  </a:schemeClr>
                </a:solidFill>
              </a:rPr>
              <a:t>}; -</a:t>
            </a:r>
            <a:endParaRPr lang="en-US" sz="2300" dirty="0">
              <a:solidFill>
                <a:schemeClr val="bg1">
                  <a:lumMod val="85000"/>
                </a:schemeClr>
              </a:solidFill>
            </a:endParaRPr>
          </a:p>
        </p:txBody>
      </p:sp>
      <p:sp>
        <p:nvSpPr>
          <p:cNvPr id="63" name="TextBox 62"/>
          <p:cNvSpPr txBox="1"/>
          <p:nvPr/>
        </p:nvSpPr>
        <p:spPr>
          <a:xfrm rot="21127419">
            <a:off x="792742" y="4264232"/>
            <a:ext cx="1217844" cy="446276"/>
          </a:xfrm>
          <a:prstGeom prst="rect">
            <a:avLst/>
          </a:prstGeom>
          <a:noFill/>
          <a:ln>
            <a:noFill/>
          </a:ln>
        </p:spPr>
        <p:txBody>
          <a:bodyPr wrap="square" rtlCol="0">
            <a:spAutoFit/>
          </a:bodyPr>
          <a:lstStyle/>
          <a:p>
            <a:pPr algn="ctr"/>
            <a:r>
              <a:rPr lang="en-US" sz="2300" dirty="0" smtClean="0">
                <a:solidFill>
                  <a:schemeClr val="bg1">
                    <a:lumMod val="85000"/>
                  </a:schemeClr>
                </a:solidFill>
              </a:rPr>
              <a:t>{H</a:t>
            </a:r>
            <a:r>
              <a:rPr lang="en-US" sz="2300" baseline="-25000" dirty="0" smtClean="0">
                <a:solidFill>
                  <a:schemeClr val="bg1">
                    <a:lumMod val="85000"/>
                  </a:schemeClr>
                </a:solidFill>
              </a:rPr>
              <a:t>2</a:t>
            </a:r>
            <a:r>
              <a:rPr lang="en-US" sz="2300" dirty="0" smtClean="0">
                <a:solidFill>
                  <a:schemeClr val="bg1">
                    <a:lumMod val="85000"/>
                  </a:schemeClr>
                </a:solidFill>
              </a:rPr>
              <a:t>}; -</a:t>
            </a:r>
            <a:endParaRPr lang="en-US" sz="2300" dirty="0">
              <a:solidFill>
                <a:schemeClr val="bg1">
                  <a:lumMod val="85000"/>
                </a:schemeClr>
              </a:solidFill>
            </a:endParaRPr>
          </a:p>
        </p:txBody>
      </p:sp>
      <p:sp>
        <p:nvSpPr>
          <p:cNvPr id="64" name="TextBox 63"/>
          <p:cNvSpPr txBox="1"/>
          <p:nvPr/>
        </p:nvSpPr>
        <p:spPr>
          <a:xfrm>
            <a:off x="2743918" y="3493045"/>
            <a:ext cx="2175629" cy="800219"/>
          </a:xfrm>
          <a:prstGeom prst="rect">
            <a:avLst/>
          </a:prstGeom>
          <a:noFill/>
          <a:ln>
            <a:noFill/>
          </a:ln>
        </p:spPr>
        <p:txBody>
          <a:bodyPr wrap="square" rtlCol="0">
            <a:spAutoFit/>
          </a:bodyPr>
          <a:lstStyle/>
          <a:p>
            <a:pPr algn="ctr"/>
            <a:r>
              <a:rPr lang="en-US" sz="2300" dirty="0" smtClean="0"/>
              <a:t>{H</a:t>
            </a:r>
            <a:r>
              <a:rPr lang="en-US" sz="2300" baseline="-25000" dirty="0" smtClean="0"/>
              <a:t>2</a:t>
            </a:r>
            <a:r>
              <a:rPr lang="en-US" sz="2300" dirty="0" smtClean="0"/>
              <a:t>}; Hit</a:t>
            </a:r>
          </a:p>
          <a:p>
            <a:pPr algn="ctr"/>
            <a:r>
              <a:rPr lang="en-US" sz="2300" dirty="0" smtClean="0">
                <a:solidFill>
                  <a:schemeClr val="bg1">
                    <a:lumMod val="85000"/>
                  </a:schemeClr>
                </a:solidFill>
              </a:rPr>
              <a:t>{H</a:t>
            </a:r>
            <a:r>
              <a:rPr lang="en-US" sz="2300" baseline="-25000" dirty="0" smtClean="0">
                <a:solidFill>
                  <a:schemeClr val="bg1">
                    <a:lumMod val="85000"/>
                  </a:schemeClr>
                </a:solidFill>
              </a:rPr>
              <a:t>2</a:t>
            </a:r>
            <a:r>
              <a:rPr lang="en-US" sz="2300" dirty="0" smtClean="0">
                <a:solidFill>
                  <a:schemeClr val="bg1">
                    <a:lumMod val="85000"/>
                  </a:schemeClr>
                </a:solidFill>
              </a:rPr>
              <a:t>}; Miss</a:t>
            </a:r>
            <a:endParaRPr lang="en-US" sz="2300" dirty="0">
              <a:solidFill>
                <a:schemeClr val="bg1">
                  <a:lumMod val="85000"/>
                </a:schemeClr>
              </a:solidFill>
            </a:endParaRPr>
          </a:p>
        </p:txBody>
      </p:sp>
      <p:sp>
        <p:nvSpPr>
          <p:cNvPr id="65" name="TextBox 64"/>
          <p:cNvSpPr txBox="1"/>
          <p:nvPr/>
        </p:nvSpPr>
        <p:spPr>
          <a:xfrm rot="20854494">
            <a:off x="4590029" y="3262000"/>
            <a:ext cx="3657689" cy="446276"/>
          </a:xfrm>
          <a:prstGeom prst="rect">
            <a:avLst/>
          </a:prstGeom>
          <a:noFill/>
          <a:ln>
            <a:noFill/>
          </a:ln>
        </p:spPr>
        <p:txBody>
          <a:bodyPr wrap="square" rtlCol="0">
            <a:spAutoFit/>
          </a:bodyPr>
          <a:lstStyle/>
          <a:p>
            <a:pPr algn="ctr"/>
            <a:r>
              <a:rPr lang="en-US" sz="2300" dirty="0">
                <a:solidFill>
                  <a:schemeClr val="bg1">
                    <a:lumMod val="85000"/>
                  </a:schemeClr>
                </a:solidFill>
              </a:rPr>
              <a:t> </a:t>
            </a:r>
            <a:r>
              <a:rPr lang="en-US" sz="2300" dirty="0" smtClean="0">
                <a:solidFill>
                  <a:schemeClr val="bg1">
                    <a:lumMod val="85000"/>
                  </a:schemeClr>
                </a:solidFill>
              </a:rPr>
              <a:t>{H</a:t>
            </a:r>
            <a:r>
              <a:rPr lang="en-US" sz="2300" baseline="-25000" dirty="0" smtClean="0">
                <a:solidFill>
                  <a:schemeClr val="bg1">
                    <a:lumMod val="85000"/>
                  </a:schemeClr>
                </a:solidFill>
              </a:rPr>
              <a:t>2</a:t>
            </a:r>
            <a:r>
              <a:rPr lang="en-US" sz="2300" dirty="0" smtClean="0">
                <a:solidFill>
                  <a:schemeClr val="bg1">
                    <a:lumMod val="85000"/>
                  </a:schemeClr>
                </a:solidFill>
              </a:rPr>
              <a:t>}; &lt;</a:t>
            </a:r>
            <a:r>
              <a:rPr lang="en-US" sz="2300" dirty="0" err="1" smtClean="0">
                <a:solidFill>
                  <a:schemeClr val="bg1">
                    <a:lumMod val="85000"/>
                  </a:schemeClr>
                </a:solidFill>
              </a:rPr>
              <a:t>Allowed,Miss</a:t>
            </a:r>
            <a:r>
              <a:rPr lang="en-US" sz="2300" dirty="0" smtClean="0">
                <a:solidFill>
                  <a:schemeClr val="bg1">
                    <a:lumMod val="85000"/>
                  </a:schemeClr>
                </a:solidFill>
              </a:rPr>
              <a:t>&gt;</a:t>
            </a:r>
            <a:endParaRPr lang="en-US" sz="2300" dirty="0">
              <a:solidFill>
                <a:schemeClr val="bg1">
                  <a:lumMod val="85000"/>
                </a:schemeClr>
              </a:solidFill>
            </a:endParaRPr>
          </a:p>
        </p:txBody>
      </p:sp>
      <p:sp>
        <p:nvSpPr>
          <p:cNvPr id="66" name="TextBox 65"/>
          <p:cNvSpPr txBox="1"/>
          <p:nvPr/>
        </p:nvSpPr>
        <p:spPr>
          <a:xfrm>
            <a:off x="4106945" y="2724762"/>
            <a:ext cx="1955800" cy="446276"/>
          </a:xfrm>
          <a:prstGeom prst="rect">
            <a:avLst/>
          </a:prstGeom>
          <a:noFill/>
          <a:ln>
            <a:noFill/>
          </a:ln>
        </p:spPr>
        <p:txBody>
          <a:bodyPr wrap="square" rtlCol="0">
            <a:spAutoFit/>
          </a:bodyPr>
          <a:lstStyle/>
          <a:p>
            <a:pPr algn="ctr"/>
            <a:r>
              <a:rPr lang="en-US" sz="2300" dirty="0" smtClean="0">
                <a:solidFill>
                  <a:schemeClr val="bg1">
                    <a:lumMod val="85000"/>
                  </a:schemeClr>
                </a:solidFill>
              </a:rPr>
              <a:t>{H</a:t>
            </a:r>
            <a:r>
              <a:rPr lang="en-US" sz="2300" baseline="-25000" dirty="0" smtClean="0">
                <a:solidFill>
                  <a:schemeClr val="bg1">
                    <a:lumMod val="85000"/>
                  </a:schemeClr>
                </a:solidFill>
              </a:rPr>
              <a:t>1</a:t>
            </a:r>
            <a:r>
              <a:rPr lang="en-US" sz="2300" dirty="0" smtClean="0">
                <a:solidFill>
                  <a:schemeClr val="bg1">
                    <a:lumMod val="85000"/>
                  </a:schemeClr>
                </a:solidFill>
              </a:rPr>
              <a:t>}; Miss</a:t>
            </a:r>
            <a:endParaRPr lang="en-US" sz="2300" dirty="0">
              <a:solidFill>
                <a:schemeClr val="bg1">
                  <a:lumMod val="85000"/>
                </a:schemeClr>
              </a:solidFill>
            </a:endParaRPr>
          </a:p>
        </p:txBody>
      </p:sp>
      <p:sp>
        <p:nvSpPr>
          <p:cNvPr id="67" name="TextBox 66"/>
          <p:cNvSpPr txBox="1"/>
          <p:nvPr/>
        </p:nvSpPr>
        <p:spPr>
          <a:xfrm>
            <a:off x="1882482" y="4881213"/>
            <a:ext cx="2891215" cy="446276"/>
          </a:xfrm>
          <a:prstGeom prst="rect">
            <a:avLst/>
          </a:prstGeom>
          <a:noFill/>
          <a:ln>
            <a:noFill/>
          </a:ln>
        </p:spPr>
        <p:txBody>
          <a:bodyPr wrap="square" rtlCol="0">
            <a:spAutoFit/>
          </a:bodyPr>
          <a:lstStyle/>
          <a:p>
            <a:pPr algn="ctr"/>
            <a:r>
              <a:rPr lang="en-US" sz="2300" dirty="0" smtClean="0">
                <a:solidFill>
                  <a:schemeClr val="bg1">
                    <a:lumMod val="85000"/>
                  </a:schemeClr>
                </a:solidFill>
              </a:rPr>
              <a:t>{H</a:t>
            </a:r>
            <a:r>
              <a:rPr lang="en-US" sz="2300" baseline="-25000" dirty="0" smtClean="0">
                <a:solidFill>
                  <a:schemeClr val="bg1">
                    <a:lumMod val="85000"/>
                  </a:schemeClr>
                </a:solidFill>
              </a:rPr>
              <a:t>2</a:t>
            </a:r>
            <a:r>
              <a:rPr lang="en-US" sz="2300" dirty="0" smtClean="0">
                <a:solidFill>
                  <a:schemeClr val="bg1">
                    <a:lumMod val="85000"/>
                  </a:schemeClr>
                </a:solidFill>
              </a:rPr>
              <a:t>}; &lt;</a:t>
            </a:r>
            <a:r>
              <a:rPr lang="en-US" sz="2300" dirty="0" err="1" smtClean="0">
                <a:solidFill>
                  <a:schemeClr val="bg1">
                    <a:lumMod val="85000"/>
                  </a:schemeClr>
                </a:solidFill>
              </a:rPr>
              <a:t>Allowed,Hit</a:t>
            </a:r>
            <a:r>
              <a:rPr lang="en-US" sz="2300" dirty="0" smtClean="0">
                <a:solidFill>
                  <a:schemeClr val="bg1">
                    <a:lumMod val="85000"/>
                  </a:schemeClr>
                </a:solidFill>
              </a:rPr>
              <a:t>&gt;</a:t>
            </a:r>
            <a:endParaRPr lang="en-US" sz="2300" dirty="0">
              <a:solidFill>
                <a:schemeClr val="bg1">
                  <a:lumMod val="85000"/>
                </a:schemeClr>
              </a:solidFill>
            </a:endParaRPr>
          </a:p>
        </p:txBody>
      </p:sp>
      <p:sp>
        <p:nvSpPr>
          <p:cNvPr id="68" name="Rectangle 67"/>
          <p:cNvSpPr/>
          <p:nvPr/>
        </p:nvSpPr>
        <p:spPr>
          <a:xfrm>
            <a:off x="7777394" y="4858173"/>
            <a:ext cx="1206500" cy="584200"/>
          </a:xfrm>
          <a:prstGeom prst="rect">
            <a:avLst/>
          </a:prstGeom>
          <a:solidFill>
            <a:schemeClr val="bg2">
              <a:lumMod val="9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chemeClr val="tx1"/>
                </a:solidFill>
              </a:rPr>
              <a:t>Drop</a:t>
            </a:r>
          </a:p>
        </p:txBody>
      </p:sp>
      <p:sp>
        <p:nvSpPr>
          <p:cNvPr id="69" name="Freeform 68"/>
          <p:cNvSpPr/>
          <p:nvPr/>
        </p:nvSpPr>
        <p:spPr>
          <a:xfrm flipV="1">
            <a:off x="2925994" y="2782744"/>
            <a:ext cx="4976270" cy="128514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ln w="38100" cmpd="sng">
            <a:solidFill>
              <a:schemeClr val="bg1">
                <a:lumMod val="85000"/>
              </a:schemeClr>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70" name="Freeform 69"/>
          <p:cNvSpPr/>
          <p:nvPr/>
        </p:nvSpPr>
        <p:spPr>
          <a:xfrm flipV="1">
            <a:off x="824144" y="4767790"/>
            <a:ext cx="4260850" cy="825832"/>
          </a:xfrm>
          <a:custGeom>
            <a:avLst/>
            <a:gdLst>
              <a:gd name="connsiteX0" fmla="*/ 4381500 w 4381500"/>
              <a:gd name="connsiteY0" fmla="*/ 698843 h 698843"/>
              <a:gd name="connsiteX1" fmla="*/ 2705100 w 4381500"/>
              <a:gd name="connsiteY1" fmla="*/ 343 h 698843"/>
              <a:gd name="connsiteX2" fmla="*/ 0 w 4381500"/>
              <a:gd name="connsiteY2" fmla="*/ 597243 h 698843"/>
            </a:gdLst>
            <a:ahLst/>
            <a:cxnLst>
              <a:cxn ang="0">
                <a:pos x="connsiteX0" y="connsiteY0"/>
              </a:cxn>
              <a:cxn ang="0">
                <a:pos x="connsiteX1" y="connsiteY1"/>
              </a:cxn>
              <a:cxn ang="0">
                <a:pos x="connsiteX2" y="connsiteY2"/>
              </a:cxn>
            </a:cxnLst>
            <a:rect l="l" t="t" r="r" b="b"/>
            <a:pathLst>
              <a:path w="4381500" h="698843">
                <a:moveTo>
                  <a:pt x="4381500" y="698843"/>
                </a:moveTo>
                <a:cubicBezTo>
                  <a:pt x="3908425" y="358059"/>
                  <a:pt x="3435350" y="17276"/>
                  <a:pt x="2705100" y="343"/>
                </a:cubicBezTo>
                <a:cubicBezTo>
                  <a:pt x="1974850" y="-16590"/>
                  <a:pt x="0" y="597243"/>
                  <a:pt x="0" y="597243"/>
                </a:cubicBezTo>
              </a:path>
            </a:pathLst>
          </a:custGeom>
          <a:ln w="38100" cmpd="sng">
            <a:solidFill>
              <a:schemeClr val="bg1">
                <a:lumMod val="85000"/>
              </a:schemeClr>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71" name="Freeform 70"/>
          <p:cNvSpPr/>
          <p:nvPr/>
        </p:nvSpPr>
        <p:spPr>
          <a:xfrm flipV="1">
            <a:off x="805096" y="3547905"/>
            <a:ext cx="1780821" cy="287452"/>
          </a:xfrm>
          <a:custGeom>
            <a:avLst/>
            <a:gdLst>
              <a:gd name="connsiteX0" fmla="*/ 1778000 w 1780821"/>
              <a:gd name="connsiteY0" fmla="*/ 0 h 716925"/>
              <a:gd name="connsiteX1" fmla="*/ 1498600 w 1780821"/>
              <a:gd name="connsiteY1" fmla="*/ 647700 h 716925"/>
              <a:gd name="connsiteX2" fmla="*/ 0 w 1780821"/>
              <a:gd name="connsiteY2" fmla="*/ 698500 h 716925"/>
            </a:gdLst>
            <a:ahLst/>
            <a:cxnLst>
              <a:cxn ang="0">
                <a:pos x="connsiteX0" y="connsiteY0"/>
              </a:cxn>
              <a:cxn ang="0">
                <a:pos x="connsiteX1" y="connsiteY1"/>
              </a:cxn>
              <a:cxn ang="0">
                <a:pos x="connsiteX2" y="connsiteY2"/>
              </a:cxn>
            </a:cxnLst>
            <a:rect l="l" t="t" r="r" b="b"/>
            <a:pathLst>
              <a:path w="1780821" h="716925">
                <a:moveTo>
                  <a:pt x="1778000" y="0"/>
                </a:moveTo>
                <a:cubicBezTo>
                  <a:pt x="1786466" y="265641"/>
                  <a:pt x="1794933" y="531283"/>
                  <a:pt x="1498600" y="647700"/>
                </a:cubicBezTo>
                <a:cubicBezTo>
                  <a:pt x="1202267" y="764117"/>
                  <a:pt x="0" y="698500"/>
                  <a:pt x="0" y="698500"/>
                </a:cubicBezTo>
              </a:path>
            </a:pathLst>
          </a:custGeom>
          <a:ln w="38100">
            <a:solidFill>
              <a:schemeClr val="bg1">
                <a:lumMod val="85000"/>
              </a:schemeClr>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72" name="TextBox 71"/>
          <p:cNvSpPr txBox="1"/>
          <p:nvPr/>
        </p:nvSpPr>
        <p:spPr>
          <a:xfrm>
            <a:off x="612480" y="3054705"/>
            <a:ext cx="1955800" cy="446276"/>
          </a:xfrm>
          <a:prstGeom prst="rect">
            <a:avLst/>
          </a:prstGeom>
          <a:noFill/>
          <a:ln>
            <a:noFill/>
          </a:ln>
        </p:spPr>
        <p:txBody>
          <a:bodyPr wrap="square" rtlCol="0">
            <a:spAutoFit/>
          </a:bodyPr>
          <a:lstStyle/>
          <a:p>
            <a:pPr algn="ctr"/>
            <a:r>
              <a:rPr lang="en-US" sz="2300" dirty="0" smtClean="0">
                <a:solidFill>
                  <a:schemeClr val="bg1">
                    <a:lumMod val="85000"/>
                  </a:schemeClr>
                </a:solidFill>
              </a:rPr>
              <a:t>{H</a:t>
            </a:r>
            <a:r>
              <a:rPr lang="en-US" sz="2300" baseline="-25000" dirty="0" smtClean="0">
                <a:solidFill>
                  <a:schemeClr val="bg1">
                    <a:lumMod val="85000"/>
                  </a:schemeClr>
                </a:solidFill>
              </a:rPr>
              <a:t>1</a:t>
            </a:r>
            <a:r>
              <a:rPr lang="en-US" sz="2300" dirty="0" smtClean="0">
                <a:solidFill>
                  <a:schemeClr val="bg1">
                    <a:lumMod val="85000"/>
                  </a:schemeClr>
                </a:solidFill>
              </a:rPr>
              <a:t>}; Hit</a:t>
            </a:r>
            <a:endParaRPr lang="en-US" sz="2300" dirty="0">
              <a:solidFill>
                <a:schemeClr val="bg1">
                  <a:lumMod val="85000"/>
                </a:schemeClr>
              </a:solidFill>
            </a:endParaRPr>
          </a:p>
        </p:txBody>
      </p:sp>
      <p:sp>
        <p:nvSpPr>
          <p:cNvPr id="48" name="Oval 47"/>
          <p:cNvSpPr/>
          <p:nvPr/>
        </p:nvSpPr>
        <p:spPr>
          <a:xfrm>
            <a:off x="3205357" y="3517919"/>
            <a:ext cx="1325985" cy="45545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flipH="1">
            <a:off x="3774998" y="1547637"/>
            <a:ext cx="15246" cy="3769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830850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Recursive and Reconfigurable Control Plane</a:t>
            </a:r>
            <a:endParaRPr lang="en-US" sz="3600" dirty="0"/>
          </a:p>
        </p:txBody>
      </p:sp>
      <p:sp>
        <p:nvSpPr>
          <p:cNvPr id="3" name="Content Placeholder 2"/>
          <p:cNvSpPr>
            <a:spLocks noGrp="1"/>
          </p:cNvSpPr>
          <p:nvPr>
            <p:ph idx="1"/>
          </p:nvPr>
        </p:nvSpPr>
        <p:spPr>
          <a:xfrm>
            <a:off x="457200" y="1600202"/>
            <a:ext cx="6029073" cy="4756149"/>
          </a:xfrm>
        </p:spPr>
        <p:txBody>
          <a:bodyPr>
            <a:normAutofit fontScale="92500" lnSpcReduction="20000"/>
          </a:bodyPr>
          <a:lstStyle/>
          <a:p>
            <a:r>
              <a:rPr lang="en-US" dirty="0" smtClean="0">
                <a:solidFill>
                  <a:srgbClr val="000000"/>
                </a:solidFill>
              </a:rPr>
              <a:t>Recursively partition the data plane network into logical regions and assign to control node</a:t>
            </a:r>
          </a:p>
          <a:p>
            <a:r>
              <a:rPr lang="en-US" dirty="0" smtClean="0">
                <a:solidFill>
                  <a:srgbClr val="000000"/>
                </a:solidFill>
              </a:rPr>
              <a:t>Recursively expose:</a:t>
            </a:r>
          </a:p>
          <a:p>
            <a:pPr lvl="1"/>
            <a:r>
              <a:rPr lang="en-US" dirty="0" smtClean="0">
                <a:solidFill>
                  <a:srgbClr val="000000"/>
                </a:solidFill>
              </a:rPr>
              <a:t>Gigantic </a:t>
            </a:r>
            <a:r>
              <a:rPr lang="en-US" dirty="0">
                <a:solidFill>
                  <a:srgbClr val="000000"/>
                </a:solidFill>
              </a:rPr>
              <a:t>Switch (G-</a:t>
            </a:r>
            <a:r>
              <a:rPr lang="en-US" dirty="0" smtClean="0">
                <a:solidFill>
                  <a:srgbClr val="000000"/>
                </a:solidFill>
              </a:rPr>
              <a:t>switch), Gigantic </a:t>
            </a:r>
            <a:r>
              <a:rPr lang="en-US" dirty="0" err="1" smtClean="0">
                <a:solidFill>
                  <a:srgbClr val="000000"/>
                </a:solidFill>
              </a:rPr>
              <a:t>Middlebox</a:t>
            </a:r>
            <a:r>
              <a:rPr lang="en-US" dirty="0" smtClean="0">
                <a:solidFill>
                  <a:srgbClr val="000000"/>
                </a:solidFill>
              </a:rPr>
              <a:t> (G-</a:t>
            </a:r>
            <a:r>
              <a:rPr lang="en-US" dirty="0" err="1" smtClean="0">
                <a:solidFill>
                  <a:srgbClr val="000000"/>
                </a:solidFill>
              </a:rPr>
              <a:t>middlebox</a:t>
            </a:r>
            <a:r>
              <a:rPr lang="en-US" dirty="0" smtClean="0">
                <a:solidFill>
                  <a:srgbClr val="000000"/>
                </a:solidFill>
              </a:rPr>
              <a:t>), Gigantic Base station (G-BS) </a:t>
            </a:r>
          </a:p>
          <a:p>
            <a:r>
              <a:rPr lang="en-US" b="1" dirty="0" smtClean="0">
                <a:solidFill>
                  <a:srgbClr val="FF0000"/>
                </a:solidFill>
              </a:rPr>
              <a:t>Reconfiguration: </a:t>
            </a:r>
            <a:r>
              <a:rPr lang="en-US" dirty="0" smtClean="0">
                <a:solidFill>
                  <a:srgbClr val="000000"/>
                </a:solidFill>
              </a:rPr>
              <a:t>Each non-leaf controller can reconfigure logical entities</a:t>
            </a:r>
          </a:p>
          <a:p>
            <a:pPr lvl="1"/>
            <a:r>
              <a:rPr lang="en-US" dirty="0" smtClean="0">
                <a:solidFill>
                  <a:srgbClr val="000000"/>
                </a:solidFill>
              </a:rPr>
              <a:t>Optimize hierarchy and data plane operations without a global state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7</a:t>
            </a:fld>
            <a:endParaRPr lang="en-US"/>
          </a:p>
        </p:txBody>
      </p:sp>
      <p:pic>
        <p:nvPicPr>
          <p:cNvPr id="5" name="Picture 4" descr="arch_softmow_fig-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506" y="1872329"/>
            <a:ext cx="2306040" cy="3767224"/>
          </a:xfrm>
          <a:prstGeom prst="rect">
            <a:avLst/>
          </a:prstGeom>
        </p:spPr>
      </p:pic>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02785830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772913" y="-8819"/>
            <a:ext cx="8229600" cy="1143000"/>
          </a:xfrm>
        </p:spPr>
        <p:txBody>
          <a:bodyPr>
            <a:normAutofit/>
          </a:bodyPr>
          <a:lstStyle/>
          <a:p>
            <a:r>
              <a:rPr lang="en-US" sz="4200" dirty="0" smtClean="0"/>
              <a:t>FlowTags APIs</a:t>
            </a:r>
            <a:endParaRPr lang="en-US" sz="4200" dirty="0"/>
          </a:p>
        </p:txBody>
      </p:sp>
      <p:sp>
        <p:nvSpPr>
          <p:cNvPr id="54" name="Slide Number Placeholder 40"/>
          <p:cNvSpPr>
            <a:spLocks noGrp="1"/>
          </p:cNvSpPr>
          <p:nvPr>
            <p:ph type="sldNum" sz="quarter" idx="12"/>
          </p:nvPr>
        </p:nvSpPr>
        <p:spPr>
          <a:xfrm>
            <a:off x="6764895" y="6492876"/>
            <a:ext cx="2133600" cy="365125"/>
          </a:xfrm>
        </p:spPr>
        <p:txBody>
          <a:bodyPr/>
          <a:lstStyle/>
          <a:p>
            <a:fld id="{F0F1960D-7E41-4D07-A49B-7A38051565AD}" type="slidenum">
              <a:rPr lang="en-US" smtClean="0"/>
              <a:t>70</a:t>
            </a:fld>
            <a:endParaRPr lang="en-US" dirty="0"/>
          </a:p>
        </p:txBody>
      </p:sp>
      <p:sp>
        <p:nvSpPr>
          <p:cNvPr id="55" name="Freeform 54"/>
          <p:cNvSpPr/>
          <p:nvPr/>
        </p:nvSpPr>
        <p:spPr>
          <a:xfrm rot="20804054">
            <a:off x="25673996" y="16018383"/>
            <a:ext cx="1676400" cy="688323"/>
          </a:xfrm>
          <a:custGeom>
            <a:avLst/>
            <a:gdLst>
              <a:gd name="connsiteX0" fmla="*/ 0 w 4813300"/>
              <a:gd name="connsiteY0" fmla="*/ 0 h 830956"/>
              <a:gd name="connsiteX1" fmla="*/ 1676400 w 4813300"/>
              <a:gd name="connsiteY1" fmla="*/ 812800 h 830956"/>
              <a:gd name="connsiteX2" fmla="*/ 4813300 w 4813300"/>
              <a:gd name="connsiteY2" fmla="*/ 584200 h 830956"/>
            </a:gdLst>
            <a:ahLst/>
            <a:cxnLst>
              <a:cxn ang="0">
                <a:pos x="connsiteX0" y="connsiteY0"/>
              </a:cxn>
              <a:cxn ang="0">
                <a:pos x="connsiteX1" y="connsiteY1"/>
              </a:cxn>
              <a:cxn ang="0">
                <a:pos x="connsiteX2" y="connsiteY2"/>
              </a:cxn>
            </a:cxnLst>
            <a:rect l="l" t="t" r="r" b="b"/>
            <a:pathLst>
              <a:path w="4813300" h="830956">
                <a:moveTo>
                  <a:pt x="0" y="0"/>
                </a:moveTo>
                <a:cubicBezTo>
                  <a:pt x="437091" y="357716"/>
                  <a:pt x="874183" y="715433"/>
                  <a:pt x="1676400" y="812800"/>
                </a:cubicBezTo>
                <a:cubicBezTo>
                  <a:pt x="2478617" y="910167"/>
                  <a:pt x="4813300" y="584200"/>
                  <a:pt x="4813300" y="584200"/>
                </a:cubicBezTo>
              </a:path>
            </a:pathLst>
          </a:custGeom>
          <a:noFill/>
          <a:ln w="38100" cap="flat" cmpd="sng" algn="ctr">
            <a:solidFill>
              <a:srgbClr val="008000"/>
            </a:solidFill>
            <a:prstDash val="solid"/>
            <a:tailEnd type="arrow"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val 55"/>
          <p:cNvSpPr/>
          <p:nvPr/>
        </p:nvSpPr>
        <p:spPr>
          <a:xfrm>
            <a:off x="27327176" y="14483337"/>
            <a:ext cx="304800" cy="304800"/>
          </a:xfrm>
          <a:prstGeom prst="ellipse">
            <a:avLst/>
          </a:prstGeom>
          <a:ln w="38100" cmpd="sng">
            <a:solidFill>
              <a:srgbClr val="008000"/>
            </a:solidFill>
          </a:ln>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10000"/>
              </a:lnSpc>
              <a:spcBef>
                <a:spcPct val="0"/>
              </a:spcBef>
              <a:spcAft>
                <a:spcPct val="0"/>
              </a:spcAft>
              <a:buClrTx/>
              <a:buSzTx/>
              <a:buFontTx/>
              <a:buChar char="•"/>
              <a:tabLst/>
            </a:pPr>
            <a:endParaRPr kumimoji="0" lang="en-US" sz="5300" b="0" i="0" u="none" strike="noStrike" cap="none" normalizeH="0" baseline="0">
              <a:ln>
                <a:noFill/>
              </a:ln>
              <a:solidFill>
                <a:schemeClr val="tx1"/>
              </a:solidFill>
              <a:effectLst/>
              <a:latin typeface="Times New Roman" charset="0"/>
              <a:ea typeface="ＭＳ Ｐゴシック" charset="0"/>
            </a:endParaRPr>
          </a:p>
        </p:txBody>
      </p:sp>
      <p:pic>
        <p:nvPicPr>
          <p:cNvPr id="58" name="Picture 57"/>
          <p:cNvPicPr>
            <a:picLocks noChangeArrowheads="1"/>
          </p:cNvPicPr>
          <p:nvPr/>
        </p:nvPicPr>
        <p:blipFill>
          <a:blip r:embed="rId3" cstate="print"/>
          <a:srcRect/>
          <a:stretch>
            <a:fillRect/>
          </a:stretch>
        </p:blipFill>
        <p:spPr bwMode="auto">
          <a:xfrm>
            <a:off x="5595584" y="4564999"/>
            <a:ext cx="667375" cy="420883"/>
          </a:xfrm>
          <a:prstGeom prst="rect">
            <a:avLst/>
          </a:prstGeom>
          <a:noFill/>
          <a:ln w="9525">
            <a:noFill/>
            <a:miter lim="800000"/>
            <a:headEnd/>
            <a:tailEnd/>
          </a:ln>
          <a:effectLst/>
        </p:spPr>
      </p:pic>
      <p:pic>
        <p:nvPicPr>
          <p:cNvPr id="59" name="Picture 58"/>
          <p:cNvPicPr>
            <a:picLocks noChangeArrowheads="1"/>
          </p:cNvPicPr>
          <p:nvPr/>
        </p:nvPicPr>
        <p:blipFill>
          <a:blip r:embed="rId3" cstate="print"/>
          <a:srcRect/>
          <a:stretch>
            <a:fillRect/>
          </a:stretch>
        </p:blipFill>
        <p:spPr bwMode="auto">
          <a:xfrm>
            <a:off x="2913864" y="4569908"/>
            <a:ext cx="667375" cy="420883"/>
          </a:xfrm>
          <a:prstGeom prst="rect">
            <a:avLst/>
          </a:prstGeom>
          <a:noFill/>
          <a:ln w="9525">
            <a:noFill/>
            <a:miter lim="800000"/>
            <a:headEnd/>
            <a:tailEnd/>
          </a:ln>
          <a:effectLst/>
        </p:spPr>
      </p:pic>
      <p:cxnSp>
        <p:nvCxnSpPr>
          <p:cNvPr id="60" name="Straight Connector 59"/>
          <p:cNvCxnSpPr>
            <a:stCxn id="99" idx="2"/>
            <a:endCxn id="58" idx="0"/>
          </p:cNvCxnSpPr>
          <p:nvPr/>
        </p:nvCxnSpPr>
        <p:spPr>
          <a:xfrm flipH="1">
            <a:off x="5929272" y="4033269"/>
            <a:ext cx="197" cy="53173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673388" y="4145977"/>
            <a:ext cx="430076" cy="461665"/>
          </a:xfrm>
          <a:prstGeom prst="rect">
            <a:avLst/>
          </a:prstGeom>
          <a:noFill/>
        </p:spPr>
        <p:txBody>
          <a:bodyPr wrap="none" rtlCol="0">
            <a:spAutoFit/>
          </a:bodyPr>
          <a:lstStyle/>
          <a:p>
            <a:r>
              <a:rPr lang="en-US" sz="2400" dirty="0" smtClean="0"/>
              <a:t>S</a:t>
            </a:r>
            <a:r>
              <a:rPr lang="en-US" sz="2400" baseline="-25000" dirty="0" smtClean="0"/>
              <a:t>1</a:t>
            </a:r>
            <a:endParaRPr lang="en-US" sz="2400" baseline="-25000" dirty="0"/>
          </a:p>
        </p:txBody>
      </p:sp>
      <p:sp>
        <p:nvSpPr>
          <p:cNvPr id="64" name="TextBox 63"/>
          <p:cNvSpPr txBox="1"/>
          <p:nvPr/>
        </p:nvSpPr>
        <p:spPr>
          <a:xfrm>
            <a:off x="6024424" y="4182129"/>
            <a:ext cx="430076" cy="461665"/>
          </a:xfrm>
          <a:prstGeom prst="rect">
            <a:avLst/>
          </a:prstGeom>
          <a:noFill/>
        </p:spPr>
        <p:txBody>
          <a:bodyPr wrap="none" rtlCol="0">
            <a:spAutoFit/>
          </a:bodyPr>
          <a:lstStyle/>
          <a:p>
            <a:r>
              <a:rPr lang="en-US" sz="2400" dirty="0" smtClean="0"/>
              <a:t>S</a:t>
            </a:r>
            <a:r>
              <a:rPr lang="en-US" sz="2400" baseline="-25000" dirty="0" smtClean="0"/>
              <a:t>2</a:t>
            </a:r>
            <a:endParaRPr lang="en-US" sz="2400" baseline="-25000" dirty="0"/>
          </a:p>
        </p:txBody>
      </p:sp>
      <p:cxnSp>
        <p:nvCxnSpPr>
          <p:cNvPr id="68" name="Straight Connector 67"/>
          <p:cNvCxnSpPr>
            <a:stCxn id="100" idx="2"/>
            <a:endCxn id="59" idx="0"/>
          </p:cNvCxnSpPr>
          <p:nvPr/>
        </p:nvCxnSpPr>
        <p:spPr>
          <a:xfrm flipH="1">
            <a:off x="3247552" y="4035937"/>
            <a:ext cx="20052" cy="533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8" idx="3"/>
            <a:endCxn id="70" idx="1"/>
          </p:cNvCxnSpPr>
          <p:nvPr/>
        </p:nvCxnSpPr>
        <p:spPr>
          <a:xfrm>
            <a:off x="6262959" y="4775441"/>
            <a:ext cx="1392851" cy="0"/>
          </a:xfrm>
          <a:prstGeom prst="line">
            <a:avLst/>
          </a:prstGeom>
        </p:spPr>
        <p:style>
          <a:lnRef idx="2">
            <a:schemeClr val="accent1"/>
          </a:lnRef>
          <a:fillRef idx="0">
            <a:schemeClr val="accent1"/>
          </a:fillRef>
          <a:effectRef idx="1">
            <a:schemeClr val="accent1"/>
          </a:effectRef>
          <a:fontRef idx="minor">
            <a:schemeClr val="tx1"/>
          </a:fontRef>
        </p:style>
      </p:cxnSp>
      <p:pic>
        <p:nvPicPr>
          <p:cNvPr id="70" name="Picture 14"/>
          <p:cNvPicPr>
            <a:picLocks noChangeArrowheads="1"/>
          </p:cNvPicPr>
          <p:nvPr/>
        </p:nvPicPr>
        <p:blipFill>
          <a:blip r:embed="rId4" cstate="print"/>
          <a:srcRect/>
          <a:stretch>
            <a:fillRect/>
          </a:stretch>
        </p:blipFill>
        <p:spPr bwMode="auto">
          <a:xfrm>
            <a:off x="7655810" y="4306527"/>
            <a:ext cx="1346703" cy="937828"/>
          </a:xfrm>
          <a:prstGeom prst="rect">
            <a:avLst/>
          </a:prstGeom>
          <a:noFill/>
          <a:ln w="9525">
            <a:noFill/>
            <a:miter lim="800000"/>
            <a:headEnd/>
            <a:tailEnd/>
          </a:ln>
          <a:effectLst/>
        </p:spPr>
      </p:pic>
      <p:sp>
        <p:nvSpPr>
          <p:cNvPr id="74" name="TextBox 73"/>
          <p:cNvSpPr txBox="1"/>
          <p:nvPr/>
        </p:nvSpPr>
        <p:spPr>
          <a:xfrm>
            <a:off x="7797135" y="4562219"/>
            <a:ext cx="1205378" cy="461665"/>
          </a:xfrm>
          <a:prstGeom prst="rect">
            <a:avLst/>
          </a:prstGeom>
          <a:noFill/>
        </p:spPr>
        <p:txBody>
          <a:bodyPr wrap="none" rtlCol="0">
            <a:spAutoFit/>
          </a:bodyPr>
          <a:lstStyle/>
          <a:p>
            <a:r>
              <a:rPr lang="en-US" sz="2400" dirty="0" smtClean="0"/>
              <a:t>Internet</a:t>
            </a:r>
          </a:p>
        </p:txBody>
      </p:sp>
      <p:pic>
        <p:nvPicPr>
          <p:cNvPr id="75"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3149" y="3463552"/>
            <a:ext cx="666750" cy="666751"/>
          </a:xfrm>
          <a:prstGeom prst="rect">
            <a:avLst/>
          </a:prstGeom>
        </p:spPr>
      </p:pic>
      <p:pic>
        <p:nvPicPr>
          <p:cNvPr id="76" name="Content Placeholder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7361" y="5396559"/>
            <a:ext cx="666750" cy="666751"/>
          </a:xfrm>
          <a:prstGeom prst="rect">
            <a:avLst/>
          </a:prstGeom>
        </p:spPr>
      </p:pic>
      <p:sp>
        <p:nvSpPr>
          <p:cNvPr id="77" name="TextBox 76"/>
          <p:cNvSpPr txBox="1"/>
          <p:nvPr/>
        </p:nvSpPr>
        <p:spPr>
          <a:xfrm>
            <a:off x="8817" y="2696426"/>
            <a:ext cx="1528191" cy="830997"/>
          </a:xfrm>
          <a:prstGeom prst="rect">
            <a:avLst/>
          </a:prstGeom>
          <a:noFill/>
        </p:spPr>
        <p:txBody>
          <a:bodyPr wrap="square" rtlCol="0">
            <a:spAutoFit/>
          </a:bodyPr>
          <a:lstStyle/>
          <a:p>
            <a:r>
              <a:rPr lang="en-US" sz="2400" dirty="0" smtClean="0"/>
              <a:t>H</a:t>
            </a:r>
            <a:r>
              <a:rPr lang="en-US" sz="2400" baseline="-25000" dirty="0" smtClean="0"/>
              <a:t>1</a:t>
            </a:r>
            <a:r>
              <a:rPr lang="en-US" sz="2400" dirty="0"/>
              <a:t> </a:t>
            </a:r>
            <a:r>
              <a:rPr lang="en-US" sz="2400" dirty="0" smtClean="0"/>
              <a:t>10.1.1.1</a:t>
            </a:r>
            <a:endParaRPr lang="en-US" sz="2400" dirty="0"/>
          </a:p>
        </p:txBody>
      </p:sp>
      <p:sp>
        <p:nvSpPr>
          <p:cNvPr id="78" name="TextBox 77"/>
          <p:cNvSpPr txBox="1"/>
          <p:nvPr/>
        </p:nvSpPr>
        <p:spPr>
          <a:xfrm>
            <a:off x="119942" y="5715464"/>
            <a:ext cx="1528191" cy="830997"/>
          </a:xfrm>
          <a:prstGeom prst="rect">
            <a:avLst/>
          </a:prstGeom>
          <a:noFill/>
        </p:spPr>
        <p:txBody>
          <a:bodyPr wrap="square" rtlCol="0">
            <a:spAutoFit/>
          </a:bodyPr>
          <a:lstStyle>
            <a:defPPr>
              <a:defRPr lang="en-US"/>
            </a:defPPr>
            <a:lvl1pPr>
              <a:defRPr sz="1900"/>
            </a:lvl1pPr>
          </a:lstStyle>
          <a:p>
            <a:r>
              <a:rPr lang="en-US" sz="2400" dirty="0" smtClean="0"/>
              <a:t>H</a:t>
            </a:r>
            <a:r>
              <a:rPr lang="en-US" sz="2400" baseline="-25000" dirty="0" smtClean="0"/>
              <a:t>2</a:t>
            </a:r>
            <a:endParaRPr lang="en-US" sz="2400" baseline="-25000" dirty="0"/>
          </a:p>
          <a:p>
            <a:r>
              <a:rPr lang="en-US" sz="2400" dirty="0" smtClean="0"/>
              <a:t>10.1.1.2</a:t>
            </a:r>
            <a:endParaRPr lang="en-US" sz="2400" dirty="0"/>
          </a:p>
        </p:txBody>
      </p:sp>
      <p:graphicFrame>
        <p:nvGraphicFramePr>
          <p:cNvPr id="79" name="Table 78"/>
          <p:cNvGraphicFramePr>
            <a:graphicFrameLocks noGrp="1"/>
          </p:cNvGraphicFramePr>
          <p:nvPr>
            <p:extLst>
              <p:ext uri="{D42A27DB-BD31-4B8C-83A1-F6EECF244321}">
                <p14:modId xmlns:p14="http://schemas.microsoft.com/office/powerpoint/2010/main" val="1097058297"/>
              </p:ext>
            </p:extLst>
          </p:nvPr>
        </p:nvGraphicFramePr>
        <p:xfrm>
          <a:off x="1409899" y="2875761"/>
          <a:ext cx="3500768" cy="707135"/>
        </p:xfrm>
        <a:graphic>
          <a:graphicData uri="http://schemas.openxmlformats.org/drawingml/2006/table">
            <a:tbl>
              <a:tblPr firstRow="1" bandRow="1">
                <a:tableStyleId>{5C22544A-7EE6-4342-B048-85BDC9FD1C3A}</a:tableStyleId>
              </a:tblPr>
              <a:tblGrid>
                <a:gridCol w="2458345"/>
                <a:gridCol w="1042423"/>
              </a:tblGrid>
              <a:tr h="319024">
                <a:tc>
                  <a:txBody>
                    <a:bodyPr/>
                    <a:lstStyle/>
                    <a:p>
                      <a:pPr algn="l">
                        <a:lnSpc>
                          <a:spcPct val="80000"/>
                        </a:lnSpc>
                      </a:pPr>
                      <a:r>
                        <a:rPr lang="en-US" sz="2400" b="1" dirty="0" smtClean="0">
                          <a:solidFill>
                            <a:schemeClr val="tx1"/>
                          </a:solidFill>
                        </a:rPr>
                        <a:t>&lt;</a:t>
                      </a:r>
                      <a:r>
                        <a:rPr lang="en-US" sz="2400" b="1" dirty="0" err="1" smtClean="0">
                          <a:solidFill>
                            <a:schemeClr val="tx1"/>
                          </a:solidFill>
                        </a:rPr>
                        <a:t>SrcIP,Cache</a:t>
                      </a:r>
                      <a:r>
                        <a:rPr lang="en-US" sz="2400" b="1" dirty="0" smtClean="0">
                          <a:solidFill>
                            <a:schemeClr val="tx1"/>
                          </a:solidFill>
                        </a:rPr>
                        <a:t> Hit&gt;</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l">
                        <a:lnSpc>
                          <a:spcPct val="80000"/>
                        </a:lnSpc>
                      </a:pP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900" b="0" dirty="0" smtClean="0">
                          <a:solidFill>
                            <a:schemeClr val="tx1"/>
                          </a:solidFill>
                        </a:rPr>
                        <a:t> </a:t>
                      </a:r>
                      <a:endParaRPr lang="en-US" sz="1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219719047"/>
              </p:ext>
            </p:extLst>
          </p:nvPr>
        </p:nvGraphicFramePr>
        <p:xfrm>
          <a:off x="5535263" y="2838961"/>
          <a:ext cx="2459264" cy="707135"/>
        </p:xfrm>
        <a:graphic>
          <a:graphicData uri="http://schemas.openxmlformats.org/drawingml/2006/table">
            <a:tbl>
              <a:tblPr firstRow="1" bandRow="1">
                <a:tableStyleId>{5C22544A-7EE6-4342-B048-85BDC9FD1C3A}</a:tableStyleId>
              </a:tblPr>
              <a:tblGrid>
                <a:gridCol w="728798"/>
                <a:gridCol w="1730466"/>
              </a:tblGrid>
              <a:tr h="319024">
                <a:tc>
                  <a:txBody>
                    <a:bodyPr/>
                    <a:lstStyle/>
                    <a:p>
                      <a:pPr algn="l">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400" b="1" dirty="0" smtClean="0">
                          <a:solidFill>
                            <a:schemeClr val="tx1"/>
                          </a:solidFill>
                        </a:rPr>
                        <a:t>OrigSrcIP</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l">
                        <a:lnSpc>
                          <a:spcPct val="80000"/>
                        </a:lnSpc>
                      </a:pPr>
                      <a:endParaRPr lang="en-US" sz="1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81" name="Straight Connector 80"/>
          <p:cNvCxnSpPr>
            <a:stCxn id="75" idx="3"/>
            <a:endCxn id="59" idx="1"/>
          </p:cNvCxnSpPr>
          <p:nvPr/>
        </p:nvCxnSpPr>
        <p:spPr>
          <a:xfrm>
            <a:off x="1409899" y="3796928"/>
            <a:ext cx="1503965" cy="9834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76" idx="3"/>
            <a:endCxn id="59" idx="1"/>
          </p:cNvCxnSpPr>
          <p:nvPr/>
        </p:nvCxnSpPr>
        <p:spPr>
          <a:xfrm flipV="1">
            <a:off x="1284111" y="4780350"/>
            <a:ext cx="1629753" cy="949585"/>
          </a:xfrm>
          <a:prstGeom prst="line">
            <a:avLst/>
          </a:prstGeom>
        </p:spPr>
        <p:style>
          <a:lnRef idx="2">
            <a:schemeClr val="accent1"/>
          </a:lnRef>
          <a:fillRef idx="0">
            <a:schemeClr val="accent1"/>
          </a:fillRef>
          <a:effectRef idx="1">
            <a:schemeClr val="accent1"/>
          </a:effectRef>
          <a:fontRef idx="minor">
            <a:schemeClr val="tx1"/>
          </a:fontRef>
        </p:style>
      </p:cxnSp>
      <p:pic>
        <p:nvPicPr>
          <p:cNvPr id="99" name="Picture 72"/>
          <p:cNvPicPr>
            <a:picLocks noChangeAspect="1" noChangeArrowheads="1"/>
          </p:cNvPicPr>
          <p:nvPr/>
        </p:nvPicPr>
        <p:blipFill>
          <a:blip r:embed="rId6" cstate="print"/>
          <a:srcRect/>
          <a:stretch>
            <a:fillRect/>
          </a:stretch>
        </p:blipFill>
        <p:spPr bwMode="auto">
          <a:xfrm>
            <a:off x="5651226" y="3493231"/>
            <a:ext cx="556486" cy="540038"/>
          </a:xfrm>
          <a:prstGeom prst="rect">
            <a:avLst/>
          </a:prstGeom>
          <a:noFill/>
          <a:ln w="9525" algn="ctr">
            <a:noFill/>
            <a:miter lim="800000"/>
            <a:headEnd/>
            <a:tailEnd/>
          </a:ln>
          <a:effectLst/>
        </p:spPr>
      </p:pic>
      <p:pic>
        <p:nvPicPr>
          <p:cNvPr id="100" name="Picture 26"/>
          <p:cNvPicPr>
            <a:picLocks noChangeAspect="1" noChangeArrowheads="1"/>
          </p:cNvPicPr>
          <p:nvPr/>
        </p:nvPicPr>
        <p:blipFill>
          <a:blip r:embed="rId7" cstate="print"/>
          <a:srcRect/>
          <a:stretch>
            <a:fillRect/>
          </a:stretch>
        </p:blipFill>
        <p:spPr bwMode="auto">
          <a:xfrm>
            <a:off x="2913864" y="3590626"/>
            <a:ext cx="707479" cy="445311"/>
          </a:xfrm>
          <a:prstGeom prst="rect">
            <a:avLst/>
          </a:prstGeom>
          <a:noFill/>
          <a:ln w="9525">
            <a:noFill/>
            <a:miter lim="800000"/>
            <a:headEnd/>
            <a:tailEnd/>
          </a:ln>
          <a:effectLst/>
        </p:spPr>
      </p:pic>
      <p:graphicFrame>
        <p:nvGraphicFramePr>
          <p:cNvPr id="101" name="Table 100"/>
          <p:cNvGraphicFramePr>
            <a:graphicFrameLocks noGrp="1"/>
          </p:cNvGraphicFramePr>
          <p:nvPr>
            <p:extLst>
              <p:ext uri="{D42A27DB-BD31-4B8C-83A1-F6EECF244321}">
                <p14:modId xmlns:p14="http://schemas.microsoft.com/office/powerpoint/2010/main" val="422737595"/>
              </p:ext>
            </p:extLst>
          </p:nvPr>
        </p:nvGraphicFramePr>
        <p:xfrm>
          <a:off x="2340778" y="5350788"/>
          <a:ext cx="1853652" cy="707135"/>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400" b="1" dirty="0" err="1" smtClean="0">
                          <a:solidFill>
                            <a:schemeClr val="tx1"/>
                          </a:solidFill>
                        </a:rPr>
                        <a:t>Fwd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ctr">
                        <a:lnSpc>
                          <a:spcPct val="80000"/>
                        </a:lnSpc>
                      </a:pPr>
                      <a:endParaRPr lang="en-US" sz="1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749693889"/>
              </p:ext>
            </p:extLst>
          </p:nvPr>
        </p:nvGraphicFramePr>
        <p:xfrm>
          <a:off x="5425882" y="5396559"/>
          <a:ext cx="1853652" cy="707135"/>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2400" b="1" dirty="0" err="1" smtClean="0">
                          <a:solidFill>
                            <a:schemeClr val="tx1"/>
                          </a:solidFill>
                        </a:rPr>
                        <a:t>Fwd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ctr">
                        <a:lnSpc>
                          <a:spcPct val="80000"/>
                        </a:lnSpc>
                      </a:pPr>
                      <a:endParaRPr lang="en-US" sz="1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12" name="Straight Connector 111"/>
          <p:cNvCxnSpPr>
            <a:stCxn id="58" idx="1"/>
            <a:endCxn id="59" idx="3"/>
          </p:cNvCxnSpPr>
          <p:nvPr/>
        </p:nvCxnSpPr>
        <p:spPr>
          <a:xfrm flipH="1">
            <a:off x="3581239" y="4775441"/>
            <a:ext cx="2014345" cy="490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2918108759"/>
              </p:ext>
            </p:extLst>
          </p:nvPr>
        </p:nvGraphicFramePr>
        <p:xfrm>
          <a:off x="1409899" y="2886187"/>
          <a:ext cx="3500768" cy="743711"/>
        </p:xfrm>
        <a:graphic>
          <a:graphicData uri="http://schemas.openxmlformats.org/drawingml/2006/table">
            <a:tbl>
              <a:tblPr firstRow="1" bandRow="1">
                <a:tableStyleId>{5C22544A-7EE6-4342-B048-85BDC9FD1C3A}</a:tableStyleId>
              </a:tblPr>
              <a:tblGrid>
                <a:gridCol w="2458345"/>
                <a:gridCol w="1042423"/>
              </a:tblGrid>
              <a:tr h="319024">
                <a:tc>
                  <a:txBody>
                    <a:bodyPr/>
                    <a:lstStyle/>
                    <a:p>
                      <a:pPr algn="l">
                        <a:lnSpc>
                          <a:spcPct val="80000"/>
                        </a:lnSpc>
                      </a:pPr>
                      <a:r>
                        <a:rPr lang="en-US" sz="2400" b="1" dirty="0" smtClean="0">
                          <a:solidFill>
                            <a:schemeClr val="tx1"/>
                          </a:solidFill>
                        </a:rPr>
                        <a:t>&lt;</a:t>
                      </a:r>
                      <a:r>
                        <a:rPr lang="en-US" sz="2400" b="1" dirty="0" err="1" smtClean="0">
                          <a:solidFill>
                            <a:schemeClr val="tx1"/>
                          </a:solidFill>
                        </a:rPr>
                        <a:t>SrcIP,Cache</a:t>
                      </a:r>
                      <a:r>
                        <a:rPr lang="en-US" sz="2400" b="1" dirty="0" smtClean="0">
                          <a:solidFill>
                            <a:schemeClr val="tx1"/>
                          </a:solidFill>
                        </a:rPr>
                        <a:t> Hit&gt;</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algn="ctr">
                        <a:lnSpc>
                          <a:spcPct val="80000"/>
                        </a:lnSpc>
                      </a:pPr>
                      <a:r>
                        <a:rPr lang="en-US" sz="2200" dirty="0" smtClean="0"/>
                        <a:t>10.1.1.2</a:t>
                      </a:r>
                      <a:r>
                        <a:rPr lang="en-US" sz="2200" baseline="0" dirty="0" smtClean="0"/>
                        <a:t>, Hit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200" b="0" dirty="0" smtClean="0">
                          <a:solidFill>
                            <a:schemeClr val="tx1"/>
                          </a:solidFill>
                        </a:rPr>
                        <a:t>2</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1211805013"/>
              </p:ext>
            </p:extLst>
          </p:nvPr>
        </p:nvGraphicFramePr>
        <p:xfrm>
          <a:off x="2340778" y="5350788"/>
          <a:ext cx="1853652" cy="743711"/>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l">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err="1" smtClean="0">
                          <a:solidFill>
                            <a:schemeClr val="tx1"/>
                          </a:solidFill>
                        </a:rPr>
                        <a:t>Fwd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marL="0" algn="ctr" defTabSz="457200" rtl="0" eaLnBrk="1" latinLnBrk="0" hangingPunct="1">
                        <a:lnSpc>
                          <a:spcPct val="80000"/>
                        </a:lnSpc>
                      </a:pPr>
                      <a:r>
                        <a:rPr lang="en-US" sz="2200" b="0" kern="1200" dirty="0" smtClean="0">
                          <a:solidFill>
                            <a:schemeClr val="tx1"/>
                          </a:solidFill>
                          <a:latin typeface="+mn-lt"/>
                          <a:ea typeface="+mn-ea"/>
                          <a:cs typeface="+mn-cs"/>
                        </a:rPr>
                        <a:t>2</a:t>
                      </a:r>
                      <a:endParaRPr lang="en-US"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80000"/>
                        </a:lnSpc>
                      </a:pPr>
                      <a:r>
                        <a:rPr lang="en-US" sz="2200" b="0" kern="1200" dirty="0" smtClean="0">
                          <a:solidFill>
                            <a:schemeClr val="tx1"/>
                          </a:solidFill>
                          <a:latin typeface="+mn-lt"/>
                          <a:ea typeface="+mn-ea"/>
                          <a:cs typeface="+mn-cs"/>
                        </a:rPr>
                        <a:t>S2</a:t>
                      </a:r>
                      <a:endParaRPr lang="en-US"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8" name="Table 87"/>
          <p:cNvGraphicFramePr>
            <a:graphicFrameLocks noGrp="1"/>
          </p:cNvGraphicFramePr>
          <p:nvPr>
            <p:extLst>
              <p:ext uri="{D42A27DB-BD31-4B8C-83A1-F6EECF244321}">
                <p14:modId xmlns:p14="http://schemas.microsoft.com/office/powerpoint/2010/main" val="1275470958"/>
              </p:ext>
            </p:extLst>
          </p:nvPr>
        </p:nvGraphicFramePr>
        <p:xfrm>
          <a:off x="5434377" y="5409599"/>
          <a:ext cx="1853652" cy="743711"/>
        </p:xfrm>
        <a:graphic>
          <a:graphicData uri="http://schemas.openxmlformats.org/drawingml/2006/table">
            <a:tbl>
              <a:tblPr firstRow="1" bandRow="1">
                <a:tableStyleId>{5C22544A-7EE6-4342-B048-85BDC9FD1C3A}</a:tableStyleId>
              </a:tblPr>
              <a:tblGrid>
                <a:gridCol w="672552"/>
                <a:gridCol w="1181100"/>
              </a:tblGrid>
              <a:tr h="319024">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err="1" smtClean="0">
                          <a:solidFill>
                            <a:schemeClr val="tx1"/>
                          </a:solidFill>
                        </a:rPr>
                        <a:t>Fwd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marL="0" algn="ctr" defTabSz="457200" rtl="0" eaLnBrk="1" latinLnBrk="0" hangingPunct="1">
                        <a:lnSpc>
                          <a:spcPct val="80000"/>
                        </a:lnSpc>
                      </a:pPr>
                      <a:r>
                        <a:rPr lang="en-US" sz="2200" b="0" kern="1200" dirty="0" smtClean="0">
                          <a:solidFill>
                            <a:schemeClr val="tx1"/>
                          </a:solidFill>
                          <a:latin typeface="+mn-lt"/>
                          <a:ea typeface="+mn-ea"/>
                          <a:cs typeface="+mn-cs"/>
                        </a:rPr>
                        <a:t>2</a:t>
                      </a:r>
                      <a:endParaRPr lang="en-US"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80000"/>
                        </a:lnSpc>
                      </a:pPr>
                      <a:r>
                        <a:rPr lang="en-US" sz="2200" b="0" kern="1200" dirty="0" smtClean="0">
                          <a:solidFill>
                            <a:schemeClr val="tx1"/>
                          </a:solidFill>
                          <a:latin typeface="+mn-lt"/>
                          <a:ea typeface="+mn-ea"/>
                          <a:cs typeface="+mn-cs"/>
                        </a:rPr>
                        <a:t>ACL</a:t>
                      </a:r>
                      <a:endParaRPr lang="en-US"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0" name="Table 89"/>
          <p:cNvGraphicFramePr>
            <a:graphicFrameLocks noGrp="1"/>
          </p:cNvGraphicFramePr>
          <p:nvPr>
            <p:extLst>
              <p:ext uri="{D42A27DB-BD31-4B8C-83A1-F6EECF244321}">
                <p14:modId xmlns:p14="http://schemas.microsoft.com/office/powerpoint/2010/main" val="2024928061"/>
              </p:ext>
            </p:extLst>
          </p:nvPr>
        </p:nvGraphicFramePr>
        <p:xfrm>
          <a:off x="5535263" y="2838961"/>
          <a:ext cx="2459264" cy="743711"/>
        </p:xfrm>
        <a:graphic>
          <a:graphicData uri="http://schemas.openxmlformats.org/drawingml/2006/table">
            <a:tbl>
              <a:tblPr firstRow="1" bandRow="1">
                <a:tableStyleId>{5C22544A-7EE6-4342-B048-85BDC9FD1C3A}</a:tableStyleId>
              </a:tblPr>
              <a:tblGrid>
                <a:gridCol w="728798"/>
                <a:gridCol w="1730466"/>
              </a:tblGrid>
              <a:tr h="319024">
                <a:tc>
                  <a:txBody>
                    <a:bodyPr/>
                    <a:lstStyle/>
                    <a:p>
                      <a:pPr algn="ctr">
                        <a:lnSpc>
                          <a:spcPct val="80000"/>
                        </a:lnSpc>
                      </a:pPr>
                      <a:r>
                        <a:rPr lang="en-US" sz="2400" b="1" dirty="0" smtClean="0">
                          <a:solidFill>
                            <a:schemeClr val="tx1"/>
                          </a:solidFill>
                        </a:rPr>
                        <a:t>Tag</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2400" b="1" dirty="0" smtClean="0">
                          <a:solidFill>
                            <a:schemeClr val="tx1"/>
                          </a:solidFill>
                        </a:rPr>
                        <a:t>OrigSrcIP</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9024">
                <a:tc>
                  <a:txBody>
                    <a:bodyPr/>
                    <a:lstStyle/>
                    <a:p>
                      <a:pPr marL="0" algn="ctr" defTabSz="457200" rtl="0" eaLnBrk="1" latinLnBrk="0" hangingPunct="1">
                        <a:lnSpc>
                          <a:spcPct val="80000"/>
                        </a:lnSpc>
                      </a:pPr>
                      <a:r>
                        <a:rPr lang="en-US" sz="2200" b="0" kern="1200" dirty="0" smtClean="0">
                          <a:solidFill>
                            <a:schemeClr val="tx1"/>
                          </a:solidFill>
                          <a:latin typeface="+mn-lt"/>
                          <a:ea typeface="+mn-ea"/>
                          <a:cs typeface="+mn-cs"/>
                        </a:rPr>
                        <a:t>2</a:t>
                      </a:r>
                      <a:endParaRPr lang="en-US"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lnSpc>
                          <a:spcPct val="80000"/>
                        </a:lnSpc>
                      </a:pPr>
                      <a:r>
                        <a:rPr lang="en-US" sz="2200" b="0" kern="1200" dirty="0" smtClean="0">
                          <a:solidFill>
                            <a:schemeClr val="tx1"/>
                          </a:solidFill>
                          <a:latin typeface="+mn-lt"/>
                          <a:ea typeface="+mn-ea"/>
                          <a:cs typeface="+mn-cs"/>
                        </a:rPr>
                        <a:t>10.1.1.2</a:t>
                      </a:r>
                      <a:endParaRPr lang="en-US"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43" name="Straight Connector 42"/>
          <p:cNvCxnSpPr/>
          <p:nvPr/>
        </p:nvCxnSpPr>
        <p:spPr>
          <a:xfrm flipV="1">
            <a:off x="106780" y="2504999"/>
            <a:ext cx="9031103" cy="20188"/>
          </a:xfrm>
          <a:prstGeom prst="line">
            <a:avLst/>
          </a:prstGeom>
          <a:ln>
            <a:solidFill>
              <a:schemeClr val="tx1">
                <a:lumMod val="95000"/>
                <a:lumOff val="5000"/>
              </a:schemeClr>
            </a:solidFill>
            <a:prstDash val="dot"/>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897580" y="1107050"/>
            <a:ext cx="3664717" cy="830997"/>
          </a:xfrm>
          <a:prstGeom prst="rect">
            <a:avLst/>
          </a:prstGeom>
          <a:solidFill>
            <a:schemeClr val="accent2">
              <a:lumMod val="40000"/>
              <a:lumOff val="60000"/>
            </a:schemeClr>
          </a:solidFill>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err="1" smtClean="0"/>
              <a:t>FlowTags</a:t>
            </a:r>
            <a:r>
              <a:rPr lang="en-US" sz="2400" dirty="0" smtClean="0"/>
              <a:t>-enhanced</a:t>
            </a:r>
          </a:p>
          <a:p>
            <a:pPr algn="ctr"/>
            <a:r>
              <a:rPr lang="en-US" sz="2400" dirty="0" smtClean="0"/>
              <a:t>SDN Controller</a:t>
            </a:r>
          </a:p>
        </p:txBody>
      </p:sp>
      <p:cxnSp>
        <p:nvCxnSpPr>
          <p:cNvPr id="48" name="Straight Arrow Connector 47"/>
          <p:cNvCxnSpPr/>
          <p:nvPr/>
        </p:nvCxnSpPr>
        <p:spPr>
          <a:xfrm flipH="1">
            <a:off x="104715" y="1312159"/>
            <a:ext cx="870405"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65127" y="489392"/>
            <a:ext cx="1749087" cy="523220"/>
          </a:xfrm>
          <a:prstGeom prst="rect">
            <a:avLst/>
          </a:prstGeom>
          <a:noFill/>
        </p:spPr>
        <p:txBody>
          <a:bodyPr wrap="square" rtlCol="0">
            <a:spAutoFit/>
          </a:bodyPr>
          <a:lstStyle/>
          <a:p>
            <a:pPr algn="ctr"/>
            <a:r>
              <a:rPr lang="en-US" sz="2800" dirty="0" err="1" smtClean="0"/>
              <a:t>OpenFlow</a:t>
            </a:r>
            <a:endParaRPr lang="en-US" sz="2800" dirty="0"/>
          </a:p>
        </p:txBody>
      </p:sp>
      <p:sp>
        <p:nvSpPr>
          <p:cNvPr id="51" name="TextBox 50"/>
          <p:cNvSpPr txBox="1"/>
          <p:nvPr/>
        </p:nvSpPr>
        <p:spPr>
          <a:xfrm>
            <a:off x="811153" y="1022792"/>
            <a:ext cx="1739562" cy="523220"/>
          </a:xfrm>
          <a:prstGeom prst="rect">
            <a:avLst/>
          </a:prstGeom>
          <a:noFill/>
        </p:spPr>
        <p:txBody>
          <a:bodyPr wrap="square" rtlCol="0">
            <a:spAutoFit/>
          </a:bodyPr>
          <a:lstStyle/>
          <a:p>
            <a:pPr algn="ctr"/>
            <a:r>
              <a:rPr lang="en-US" sz="2800" dirty="0" err="1" smtClean="0"/>
              <a:t>FlowTags</a:t>
            </a:r>
            <a:endParaRPr lang="en-US" sz="2800" dirty="0"/>
          </a:p>
        </p:txBody>
      </p:sp>
      <p:cxnSp>
        <p:nvCxnSpPr>
          <p:cNvPr id="52" name="Straight Arrow Connector 51"/>
          <p:cNvCxnSpPr/>
          <p:nvPr/>
        </p:nvCxnSpPr>
        <p:spPr>
          <a:xfrm flipH="1">
            <a:off x="2476500" y="1938047"/>
            <a:ext cx="1555750" cy="937714"/>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1156013" y="2075865"/>
            <a:ext cx="2225361"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Generate Tag</a:t>
            </a:r>
            <a:endParaRPr lang="en-US" sz="2800" dirty="0"/>
          </a:p>
        </p:txBody>
      </p:sp>
      <p:grpSp>
        <p:nvGrpSpPr>
          <p:cNvPr id="10" name="Group 9"/>
          <p:cNvGrpSpPr/>
          <p:nvPr/>
        </p:nvGrpSpPr>
        <p:grpSpPr>
          <a:xfrm>
            <a:off x="5172408" y="1938047"/>
            <a:ext cx="3241341" cy="900914"/>
            <a:chOff x="5220033" y="1938047"/>
            <a:chExt cx="3241341" cy="900914"/>
          </a:xfrm>
        </p:grpSpPr>
        <p:cxnSp>
          <p:nvCxnSpPr>
            <p:cNvPr id="57" name="Straight Arrow Connector 56"/>
            <p:cNvCxnSpPr>
              <a:stCxn id="90" idx="0"/>
            </p:cNvCxnSpPr>
            <p:nvPr/>
          </p:nvCxnSpPr>
          <p:spPr>
            <a:xfrm flipH="1" flipV="1">
              <a:off x="5220033" y="1938047"/>
              <a:ext cx="1592487" cy="900914"/>
            </a:xfrm>
            <a:prstGeom prst="straightConnector1">
              <a:avLst/>
            </a:prstGeom>
            <a:ln w="57150" cmpd="sng">
              <a:solidFill>
                <a:srgbClr val="FF0000"/>
              </a:solidFill>
              <a:headEnd type="arrow"/>
              <a:tailEnd type="arrow"/>
            </a:ln>
          </p:spPr>
          <p:style>
            <a:lnRef idx="2">
              <a:schemeClr val="accent2"/>
            </a:lnRef>
            <a:fillRef idx="1">
              <a:schemeClr val="lt1"/>
            </a:fillRef>
            <a:effectRef idx="0">
              <a:schemeClr val="accent2"/>
            </a:effectRef>
            <a:fontRef idx="minor">
              <a:schemeClr val="dk1"/>
            </a:fontRef>
          </p:style>
        </p:cxnSp>
        <p:sp>
          <p:nvSpPr>
            <p:cNvPr id="66" name="TextBox 65"/>
            <p:cNvSpPr txBox="1"/>
            <p:nvPr/>
          </p:nvSpPr>
          <p:spPr>
            <a:xfrm>
              <a:off x="6207711" y="2043334"/>
              <a:ext cx="225366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Consume Tag</a:t>
              </a:r>
              <a:endParaRPr lang="en-US" sz="2800" dirty="0"/>
            </a:p>
          </p:txBody>
        </p:sp>
      </p:grpSp>
      <p:grpSp>
        <p:nvGrpSpPr>
          <p:cNvPr id="11" name="Group 10"/>
          <p:cNvGrpSpPr/>
          <p:nvPr/>
        </p:nvGrpSpPr>
        <p:grpSpPr>
          <a:xfrm>
            <a:off x="3567208" y="1938047"/>
            <a:ext cx="2362261" cy="3471552"/>
            <a:chOff x="3567208" y="1938047"/>
            <a:chExt cx="2362261" cy="3471552"/>
          </a:xfrm>
        </p:grpSpPr>
        <p:cxnSp>
          <p:nvCxnSpPr>
            <p:cNvPr id="47" name="Straight Arrow Connector 46"/>
            <p:cNvCxnSpPr/>
            <p:nvPr/>
          </p:nvCxnSpPr>
          <p:spPr>
            <a:xfrm flipH="1">
              <a:off x="3567208" y="1938047"/>
              <a:ext cx="870404" cy="3412741"/>
            </a:xfrm>
            <a:prstGeom prst="straightConnector1">
              <a:avLst/>
            </a:prstGeom>
            <a:ln w="57150" cmpd="sng">
              <a:solidFill>
                <a:srgbClr val="0000DD"/>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45" idx="2"/>
            </p:cNvCxnSpPr>
            <p:nvPr/>
          </p:nvCxnSpPr>
          <p:spPr>
            <a:xfrm>
              <a:off x="4729939" y="1938047"/>
              <a:ext cx="1199530" cy="3471552"/>
            </a:xfrm>
            <a:prstGeom prst="straightConnector1">
              <a:avLst/>
            </a:prstGeom>
            <a:ln w="57150" cmpd="sng">
              <a:solidFill>
                <a:srgbClr val="0000DD"/>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82" name="Straight Arrow Connector 81"/>
          <p:cNvCxnSpPr/>
          <p:nvPr/>
        </p:nvCxnSpPr>
        <p:spPr>
          <a:xfrm flipH="1">
            <a:off x="104715" y="799556"/>
            <a:ext cx="870405" cy="0"/>
          </a:xfrm>
          <a:prstGeom prst="straightConnector1">
            <a:avLst/>
          </a:prstGeom>
          <a:ln w="57150" cmpd="sng">
            <a:solidFill>
              <a:srgbClr val="0000DD"/>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018751" y="3527423"/>
            <a:ext cx="1508509" cy="461665"/>
          </a:xfrm>
          <a:prstGeom prst="rect">
            <a:avLst/>
          </a:prstGeom>
          <a:noFill/>
        </p:spPr>
        <p:txBody>
          <a:bodyPr wrap="square" rtlCol="0">
            <a:spAutoFit/>
          </a:bodyPr>
          <a:lstStyle/>
          <a:p>
            <a:pPr algn="ctr"/>
            <a:r>
              <a:rPr lang="en-US" sz="2400" dirty="0" smtClean="0"/>
              <a:t>Web ACL</a:t>
            </a:r>
          </a:p>
        </p:txBody>
      </p:sp>
      <p:sp>
        <p:nvSpPr>
          <p:cNvPr id="53" name="TextBox 52"/>
          <p:cNvSpPr txBox="1"/>
          <p:nvPr/>
        </p:nvSpPr>
        <p:spPr>
          <a:xfrm>
            <a:off x="2110627" y="3543557"/>
            <a:ext cx="889987" cy="461665"/>
          </a:xfrm>
          <a:prstGeom prst="rect">
            <a:avLst/>
          </a:prstGeom>
          <a:noFill/>
        </p:spPr>
        <p:txBody>
          <a:bodyPr wrap="none" rtlCol="0">
            <a:spAutoFit/>
          </a:bodyPr>
          <a:lstStyle/>
          <a:p>
            <a:r>
              <a:rPr lang="en-US" sz="2400" dirty="0" smtClean="0"/>
              <a:t>Proxy</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404971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356349"/>
            <a:ext cx="457200" cy="501651"/>
          </a:xfrm>
        </p:spPr>
        <p:txBody>
          <a:bodyPr/>
          <a:lstStyle/>
          <a:p>
            <a:fld id="{2F8258B8-ACF5-6E4C-8B3E-49E538074B44}" type="slidenum">
              <a:rPr lang="en-US" smtClean="0"/>
              <a:t>71</a:t>
            </a:fld>
            <a:endParaRPr lang="en-US" dirty="0"/>
          </a:p>
        </p:txBody>
      </p:sp>
      <p:sp>
        <p:nvSpPr>
          <p:cNvPr id="5" name="Title 4"/>
          <p:cNvSpPr>
            <a:spLocks noGrp="1"/>
          </p:cNvSpPr>
          <p:nvPr>
            <p:ph type="title"/>
          </p:nvPr>
        </p:nvSpPr>
        <p:spPr>
          <a:xfrm>
            <a:off x="158750" y="92542"/>
            <a:ext cx="8745362" cy="845951"/>
          </a:xfrm>
        </p:spPr>
        <p:txBody>
          <a:bodyPr>
            <a:noAutofit/>
          </a:bodyPr>
          <a:lstStyle/>
          <a:p>
            <a:r>
              <a:rPr lang="en-US" sz="4200" dirty="0" smtClean="0"/>
              <a:t>FlowTags-enhanced controller</a:t>
            </a:r>
            <a:endParaRPr lang="en-US" sz="4200" dirty="0"/>
          </a:p>
        </p:txBody>
      </p:sp>
      <p:sp>
        <p:nvSpPr>
          <p:cNvPr id="7" name="Rectangle 6"/>
          <p:cNvSpPr/>
          <p:nvPr/>
        </p:nvSpPr>
        <p:spPr>
          <a:xfrm>
            <a:off x="741475" y="863979"/>
            <a:ext cx="1824393" cy="7231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Policy DPG</a:t>
            </a:r>
            <a:endParaRPr lang="en-US" sz="2400" dirty="0">
              <a:solidFill>
                <a:srgbClr val="000000"/>
              </a:solidFill>
            </a:endParaRPr>
          </a:p>
        </p:txBody>
      </p:sp>
      <p:sp>
        <p:nvSpPr>
          <p:cNvPr id="9" name="Rectangle 8"/>
          <p:cNvSpPr/>
          <p:nvPr/>
        </p:nvSpPr>
        <p:spPr>
          <a:xfrm>
            <a:off x="980468" y="1611171"/>
            <a:ext cx="2868949" cy="831252"/>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Physical</a:t>
            </a:r>
          </a:p>
          <a:p>
            <a:pPr algn="ctr"/>
            <a:r>
              <a:rPr lang="en-US" sz="2800" dirty="0" smtClean="0">
                <a:solidFill>
                  <a:srgbClr val="000000"/>
                </a:solidFill>
              </a:rPr>
              <a:t>realization</a:t>
            </a:r>
            <a:endParaRPr lang="en-US" sz="2800" dirty="0">
              <a:solidFill>
                <a:srgbClr val="000000"/>
              </a:solidFill>
            </a:endParaRPr>
          </a:p>
        </p:txBody>
      </p:sp>
      <p:pic>
        <p:nvPicPr>
          <p:cNvPr id="16" name="Picture 15"/>
          <p:cNvPicPr>
            <a:picLocks noChangeAspect="1" noChangeArrowheads="1"/>
          </p:cNvPicPr>
          <p:nvPr/>
        </p:nvPicPr>
        <p:blipFill>
          <a:blip r:embed="rId3" cstate="print"/>
          <a:srcRect/>
          <a:stretch>
            <a:fillRect/>
          </a:stretch>
        </p:blipFill>
        <p:spPr bwMode="auto">
          <a:xfrm>
            <a:off x="4480446" y="4488677"/>
            <a:ext cx="530395" cy="380315"/>
          </a:xfrm>
          <a:prstGeom prst="rect">
            <a:avLst/>
          </a:prstGeom>
          <a:noFill/>
          <a:ln w="9525">
            <a:noFill/>
            <a:miter lim="800000"/>
            <a:headEnd/>
            <a:tailEnd/>
          </a:ln>
          <a:effectLst/>
        </p:spPr>
      </p:pic>
      <p:pic>
        <p:nvPicPr>
          <p:cNvPr id="17" name="Picture 16"/>
          <p:cNvPicPr>
            <a:picLocks noChangeAspect="1" noChangeArrowheads="1"/>
          </p:cNvPicPr>
          <p:nvPr/>
        </p:nvPicPr>
        <p:blipFill>
          <a:blip r:embed="rId3" cstate="print"/>
          <a:srcRect/>
          <a:stretch>
            <a:fillRect/>
          </a:stretch>
        </p:blipFill>
        <p:spPr bwMode="auto">
          <a:xfrm>
            <a:off x="3399237" y="4489290"/>
            <a:ext cx="551780" cy="372669"/>
          </a:xfrm>
          <a:prstGeom prst="rect">
            <a:avLst/>
          </a:prstGeom>
          <a:noFill/>
          <a:ln w="9525">
            <a:noFill/>
            <a:miter lim="800000"/>
            <a:headEnd/>
            <a:tailEnd/>
          </a:ln>
          <a:effectLst/>
        </p:spPr>
      </p:pic>
      <p:cxnSp>
        <p:nvCxnSpPr>
          <p:cNvPr id="18" name="Straight Connector 17"/>
          <p:cNvCxnSpPr>
            <a:cxnSpLocks noChangeAspect="1"/>
            <a:stCxn id="17" idx="3"/>
            <a:endCxn id="16" idx="1"/>
          </p:cNvCxnSpPr>
          <p:nvPr/>
        </p:nvCxnSpPr>
        <p:spPr>
          <a:xfrm>
            <a:off x="3951019" y="4675624"/>
            <a:ext cx="529427" cy="321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noChangeAspect="1"/>
            <a:stCxn id="31" idx="1"/>
            <a:endCxn id="16" idx="3"/>
          </p:cNvCxnSpPr>
          <p:nvPr/>
        </p:nvCxnSpPr>
        <p:spPr>
          <a:xfrm flipH="1">
            <a:off x="5010841" y="4558500"/>
            <a:ext cx="306051" cy="1203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p:cNvSpPr txBox="1">
            <a:spLocks noChangeAspect="1"/>
          </p:cNvSpPr>
          <p:nvPr/>
        </p:nvSpPr>
        <p:spPr>
          <a:xfrm>
            <a:off x="3219504" y="4663915"/>
            <a:ext cx="409625" cy="430887"/>
          </a:xfrm>
          <a:prstGeom prst="rect">
            <a:avLst/>
          </a:prstGeom>
          <a:noFill/>
        </p:spPr>
        <p:txBody>
          <a:bodyPr wrap="none" rtlCol="0">
            <a:spAutoFit/>
          </a:bodyPr>
          <a:lstStyle/>
          <a:p>
            <a:r>
              <a:rPr lang="en-US" sz="2200" dirty="0" smtClean="0"/>
              <a:t>S</a:t>
            </a:r>
            <a:r>
              <a:rPr lang="en-US" sz="2200" baseline="-25000" dirty="0" smtClean="0"/>
              <a:t>1</a:t>
            </a:r>
            <a:endParaRPr lang="en-US" sz="2200" baseline="-25000" dirty="0"/>
          </a:p>
        </p:txBody>
      </p:sp>
      <p:sp>
        <p:nvSpPr>
          <p:cNvPr id="24" name="TextBox 23"/>
          <p:cNvSpPr txBox="1">
            <a:spLocks noChangeAspect="1"/>
          </p:cNvSpPr>
          <p:nvPr/>
        </p:nvSpPr>
        <p:spPr>
          <a:xfrm>
            <a:off x="4899716" y="4669766"/>
            <a:ext cx="409625" cy="430887"/>
          </a:xfrm>
          <a:prstGeom prst="rect">
            <a:avLst/>
          </a:prstGeom>
          <a:noFill/>
        </p:spPr>
        <p:txBody>
          <a:bodyPr wrap="none" rtlCol="0">
            <a:spAutoFit/>
          </a:bodyPr>
          <a:lstStyle/>
          <a:p>
            <a:r>
              <a:rPr lang="en-US" sz="2200" dirty="0" smtClean="0"/>
              <a:t>S</a:t>
            </a:r>
            <a:r>
              <a:rPr lang="en-US" sz="2200" baseline="-25000" dirty="0" smtClean="0"/>
              <a:t>2</a:t>
            </a:r>
            <a:endParaRPr lang="en-US" sz="2200" baseline="-25000" dirty="0"/>
          </a:p>
        </p:txBody>
      </p:sp>
      <p:cxnSp>
        <p:nvCxnSpPr>
          <p:cNvPr id="25" name="Straight Connector 24"/>
          <p:cNvCxnSpPr>
            <a:cxnSpLocks noChangeAspect="1"/>
            <a:stCxn id="32" idx="3"/>
            <a:endCxn id="17" idx="1"/>
          </p:cNvCxnSpPr>
          <p:nvPr/>
        </p:nvCxnSpPr>
        <p:spPr>
          <a:xfrm>
            <a:off x="3150451" y="4509336"/>
            <a:ext cx="248786" cy="16628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1" name="Picture 72"/>
          <p:cNvPicPr>
            <a:picLocks noChangeAspect="1" noChangeArrowheads="1"/>
          </p:cNvPicPr>
          <p:nvPr/>
        </p:nvPicPr>
        <p:blipFill>
          <a:blip r:embed="rId4" cstate="print"/>
          <a:srcRect/>
          <a:stretch>
            <a:fillRect/>
          </a:stretch>
        </p:blipFill>
        <p:spPr bwMode="auto">
          <a:xfrm>
            <a:off x="5316892" y="4331546"/>
            <a:ext cx="467731" cy="453907"/>
          </a:xfrm>
          <a:prstGeom prst="rect">
            <a:avLst/>
          </a:prstGeom>
          <a:noFill/>
          <a:ln w="9525" algn="ctr">
            <a:noFill/>
            <a:miter lim="800000"/>
            <a:headEnd/>
            <a:tailEnd/>
          </a:ln>
          <a:effectLst/>
        </p:spPr>
      </p:pic>
      <p:pic>
        <p:nvPicPr>
          <p:cNvPr id="32" name="Picture 26"/>
          <p:cNvPicPr>
            <a:picLocks noChangeAspect="1" noChangeArrowheads="1"/>
          </p:cNvPicPr>
          <p:nvPr/>
        </p:nvPicPr>
        <p:blipFill>
          <a:blip r:embed="rId5" cstate="print"/>
          <a:srcRect/>
          <a:stretch>
            <a:fillRect/>
          </a:stretch>
        </p:blipFill>
        <p:spPr bwMode="auto">
          <a:xfrm>
            <a:off x="2644218" y="4350016"/>
            <a:ext cx="506233" cy="318640"/>
          </a:xfrm>
          <a:prstGeom prst="rect">
            <a:avLst/>
          </a:prstGeom>
          <a:noFill/>
          <a:ln w="9525">
            <a:noFill/>
            <a:miter lim="800000"/>
            <a:headEnd/>
            <a:tailEnd/>
          </a:ln>
          <a:effectLst/>
        </p:spPr>
      </p:pic>
      <p:pic>
        <p:nvPicPr>
          <p:cNvPr id="42" name="Picture 41"/>
          <p:cNvPicPr>
            <a:picLocks noChangeAspect="1" noChangeArrowheads="1"/>
          </p:cNvPicPr>
          <p:nvPr/>
        </p:nvPicPr>
        <p:blipFill>
          <a:blip r:embed="rId3" cstate="print"/>
          <a:srcRect/>
          <a:stretch>
            <a:fillRect/>
          </a:stretch>
        </p:blipFill>
        <p:spPr bwMode="auto">
          <a:xfrm>
            <a:off x="4632846" y="5244327"/>
            <a:ext cx="530395" cy="380315"/>
          </a:xfrm>
          <a:prstGeom prst="rect">
            <a:avLst/>
          </a:prstGeom>
          <a:noFill/>
          <a:ln w="9525">
            <a:noFill/>
            <a:miter lim="800000"/>
            <a:headEnd/>
            <a:tailEnd/>
          </a:ln>
          <a:effectLst/>
        </p:spPr>
      </p:pic>
      <p:pic>
        <p:nvPicPr>
          <p:cNvPr id="43" name="Picture 42"/>
          <p:cNvPicPr>
            <a:picLocks noChangeAspect="1" noChangeArrowheads="1"/>
          </p:cNvPicPr>
          <p:nvPr/>
        </p:nvPicPr>
        <p:blipFill>
          <a:blip r:embed="rId3" cstate="print"/>
          <a:srcRect/>
          <a:stretch>
            <a:fillRect/>
          </a:stretch>
        </p:blipFill>
        <p:spPr bwMode="auto">
          <a:xfrm>
            <a:off x="3297637" y="5387815"/>
            <a:ext cx="551780" cy="372669"/>
          </a:xfrm>
          <a:prstGeom prst="rect">
            <a:avLst/>
          </a:prstGeom>
          <a:noFill/>
          <a:ln w="9525">
            <a:noFill/>
            <a:miter lim="800000"/>
            <a:headEnd/>
            <a:tailEnd/>
          </a:ln>
          <a:effectLst/>
        </p:spPr>
      </p:pic>
      <p:cxnSp>
        <p:nvCxnSpPr>
          <p:cNvPr id="44" name="Straight Connector 43"/>
          <p:cNvCxnSpPr>
            <a:cxnSpLocks noChangeAspect="1"/>
            <a:stCxn id="43" idx="3"/>
            <a:endCxn id="42" idx="1"/>
          </p:cNvCxnSpPr>
          <p:nvPr/>
        </p:nvCxnSpPr>
        <p:spPr>
          <a:xfrm flipV="1">
            <a:off x="3849417" y="5434485"/>
            <a:ext cx="783429" cy="13966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44"/>
          <p:cNvSpPr txBox="1">
            <a:spLocks noChangeAspect="1"/>
          </p:cNvSpPr>
          <p:nvPr/>
        </p:nvSpPr>
        <p:spPr>
          <a:xfrm>
            <a:off x="3426436" y="5639214"/>
            <a:ext cx="409625" cy="430887"/>
          </a:xfrm>
          <a:prstGeom prst="rect">
            <a:avLst/>
          </a:prstGeom>
          <a:noFill/>
        </p:spPr>
        <p:txBody>
          <a:bodyPr wrap="none" rtlCol="0">
            <a:spAutoFit/>
          </a:bodyPr>
          <a:lstStyle/>
          <a:p>
            <a:r>
              <a:rPr lang="en-US" sz="2200" dirty="0" smtClean="0"/>
              <a:t>S</a:t>
            </a:r>
            <a:r>
              <a:rPr lang="en-US" sz="2200" baseline="-25000" dirty="0" smtClean="0"/>
              <a:t>3</a:t>
            </a:r>
            <a:endParaRPr lang="en-US" sz="2200" baseline="-25000" dirty="0"/>
          </a:p>
        </p:txBody>
      </p:sp>
      <p:sp>
        <p:nvSpPr>
          <p:cNvPr id="46" name="TextBox 45"/>
          <p:cNvSpPr txBox="1">
            <a:spLocks noChangeAspect="1"/>
          </p:cNvSpPr>
          <p:nvPr/>
        </p:nvSpPr>
        <p:spPr>
          <a:xfrm>
            <a:off x="4732717" y="5521739"/>
            <a:ext cx="415498" cy="430887"/>
          </a:xfrm>
          <a:prstGeom prst="rect">
            <a:avLst/>
          </a:prstGeom>
          <a:noFill/>
        </p:spPr>
        <p:txBody>
          <a:bodyPr wrap="none" rtlCol="0">
            <a:spAutoFit/>
          </a:bodyPr>
          <a:lstStyle/>
          <a:p>
            <a:r>
              <a:rPr lang="en-US" sz="2200" dirty="0" smtClean="0"/>
              <a:t>S</a:t>
            </a:r>
            <a:r>
              <a:rPr lang="en-US" sz="2200" baseline="-25000" dirty="0" smtClean="0"/>
              <a:t>4</a:t>
            </a:r>
            <a:endParaRPr lang="en-US" sz="2200" baseline="-25000" dirty="0"/>
          </a:p>
        </p:txBody>
      </p:sp>
      <p:cxnSp>
        <p:nvCxnSpPr>
          <p:cNvPr id="47" name="Straight Connector 46"/>
          <p:cNvCxnSpPr>
            <a:cxnSpLocks noChangeAspect="1"/>
            <a:stCxn id="43" idx="0"/>
            <a:endCxn id="17" idx="2"/>
          </p:cNvCxnSpPr>
          <p:nvPr/>
        </p:nvCxnSpPr>
        <p:spPr>
          <a:xfrm flipV="1">
            <a:off x="3573527" y="4861959"/>
            <a:ext cx="101600" cy="5258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cxnSpLocks noChangeAspect="1"/>
            <a:stCxn id="42" idx="0"/>
            <a:endCxn id="16" idx="2"/>
          </p:cNvCxnSpPr>
          <p:nvPr/>
        </p:nvCxnSpPr>
        <p:spPr>
          <a:xfrm flipH="1" flipV="1">
            <a:off x="4745644" y="4868992"/>
            <a:ext cx="152400" cy="37533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cxnSpLocks noChangeAspect="1"/>
            <a:stCxn id="43" idx="1"/>
            <a:endCxn id="61" idx="3"/>
          </p:cNvCxnSpPr>
          <p:nvPr/>
        </p:nvCxnSpPr>
        <p:spPr>
          <a:xfrm flipH="1">
            <a:off x="3138652" y="5574150"/>
            <a:ext cx="158985" cy="1630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noChangeAspect="1"/>
            <a:stCxn id="59" idx="1"/>
            <a:endCxn id="42" idx="3"/>
          </p:cNvCxnSpPr>
          <p:nvPr/>
        </p:nvCxnSpPr>
        <p:spPr>
          <a:xfrm flipH="1" flipV="1">
            <a:off x="5163241" y="5434485"/>
            <a:ext cx="241350" cy="16857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9" name="Picture 11" descr="IOSfirewall"/>
          <p:cNvPicPr>
            <a:picLocks noChangeAspect="1" noChangeArrowheads="1"/>
          </p:cNvPicPr>
          <p:nvPr/>
        </p:nvPicPr>
        <p:blipFill>
          <a:blip r:embed="rId6" cstate="print"/>
          <a:srcRect/>
          <a:stretch>
            <a:fillRect/>
          </a:stretch>
        </p:blipFill>
        <p:spPr bwMode="auto">
          <a:xfrm>
            <a:off x="5404591" y="5366578"/>
            <a:ext cx="254710" cy="472953"/>
          </a:xfrm>
          <a:prstGeom prst="rect">
            <a:avLst/>
          </a:prstGeom>
          <a:noFill/>
        </p:spPr>
      </p:pic>
      <p:pic>
        <p:nvPicPr>
          <p:cNvPr id="61" name="Picture 60"/>
          <p:cNvPicPr>
            <a:picLocks noChangeAspect="1" noChangeArrowheads="1"/>
          </p:cNvPicPr>
          <p:nvPr/>
        </p:nvPicPr>
        <p:blipFill>
          <a:blip r:embed="rId7" cstate="print"/>
          <a:srcRect/>
          <a:stretch>
            <a:fillRect/>
          </a:stretch>
        </p:blipFill>
        <p:spPr bwMode="auto">
          <a:xfrm>
            <a:off x="2644218" y="5571820"/>
            <a:ext cx="494434" cy="330807"/>
          </a:xfrm>
          <a:prstGeom prst="rect">
            <a:avLst/>
          </a:prstGeom>
          <a:noFill/>
          <a:ln w="9525" algn="ctr">
            <a:noFill/>
            <a:miter lim="800000"/>
            <a:headEnd/>
            <a:tailEnd/>
          </a:ln>
          <a:effectLst/>
        </p:spPr>
      </p:pic>
      <p:cxnSp>
        <p:nvCxnSpPr>
          <p:cNvPr id="68" name="Straight Connector 67"/>
          <p:cNvCxnSpPr/>
          <p:nvPr/>
        </p:nvCxnSpPr>
        <p:spPr>
          <a:xfrm flipV="1">
            <a:off x="62523" y="3564298"/>
            <a:ext cx="9031103" cy="20188"/>
          </a:xfrm>
          <a:prstGeom prst="line">
            <a:avLst/>
          </a:prstGeom>
          <a:ln>
            <a:solidFill>
              <a:schemeClr val="tx1">
                <a:lumMod val="95000"/>
                <a:lumOff val="5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411824" y="1174843"/>
            <a:ext cx="0" cy="45063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5" name="Cloud 104"/>
          <p:cNvSpPr/>
          <p:nvPr/>
        </p:nvSpPr>
        <p:spPr>
          <a:xfrm rot="355275">
            <a:off x="1829489" y="4112453"/>
            <a:ext cx="4976469" cy="2270125"/>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9" idx="2"/>
            <a:endCxn id="17" idx="0"/>
          </p:cNvCxnSpPr>
          <p:nvPr/>
        </p:nvCxnSpPr>
        <p:spPr>
          <a:xfrm>
            <a:off x="2414943" y="2442423"/>
            <a:ext cx="1260184" cy="204686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70595" y="938493"/>
            <a:ext cx="0" cy="2596054"/>
          </a:xfrm>
          <a:prstGeom prst="line">
            <a:avLst/>
          </a:prstGeom>
          <a:ln>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81750" y="938493"/>
            <a:ext cx="1315146" cy="461665"/>
          </a:xfrm>
          <a:prstGeom prst="rect">
            <a:avLst/>
          </a:prstGeom>
          <a:noFill/>
        </p:spPr>
        <p:txBody>
          <a:bodyPr wrap="none" rtlCol="0">
            <a:spAutoFit/>
          </a:bodyPr>
          <a:lstStyle/>
          <a:p>
            <a:r>
              <a:rPr lang="en-US" sz="2400" i="1" dirty="0" smtClean="0"/>
              <a:t>Reactive</a:t>
            </a:r>
            <a:endParaRPr lang="en-US" sz="2400" i="1" dirty="0"/>
          </a:p>
        </p:txBody>
      </p:sp>
      <p:grpSp>
        <p:nvGrpSpPr>
          <p:cNvPr id="30" name="Group 29"/>
          <p:cNvGrpSpPr/>
          <p:nvPr/>
        </p:nvGrpSpPr>
        <p:grpSpPr>
          <a:xfrm>
            <a:off x="2897335" y="1572553"/>
            <a:ext cx="3805089" cy="2777463"/>
            <a:chOff x="2897335" y="1572553"/>
            <a:chExt cx="3805089" cy="2777463"/>
          </a:xfrm>
          <a:noFill/>
        </p:grpSpPr>
        <p:sp>
          <p:nvSpPr>
            <p:cNvPr id="76" name="Rectangle 75"/>
            <p:cNvSpPr/>
            <p:nvPr/>
          </p:nvSpPr>
          <p:spPr>
            <a:xfrm>
              <a:off x="4242491" y="1572553"/>
              <a:ext cx="2459933" cy="8686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0000"/>
                  </a:solidFill>
                </a:rPr>
                <a:t>Middlebox Event Handlers</a:t>
              </a:r>
            </a:p>
          </p:txBody>
        </p:sp>
        <p:sp>
          <p:nvSpPr>
            <p:cNvPr id="107" name="TextBox 106"/>
            <p:cNvSpPr txBox="1"/>
            <p:nvPr/>
          </p:nvSpPr>
          <p:spPr>
            <a:xfrm>
              <a:off x="4086470" y="2640050"/>
              <a:ext cx="2111590" cy="830997"/>
            </a:xfrm>
            <a:prstGeom prst="rect">
              <a:avLst/>
            </a:prstGeom>
            <a:grpFill/>
            <a:ln>
              <a:noFill/>
            </a:ln>
          </p:spPr>
          <p:txBody>
            <a:bodyPr wrap="square" rtlCol="0">
              <a:spAutoFit/>
            </a:bodyPr>
            <a:lstStyle/>
            <a:p>
              <a:pPr algn="ctr"/>
              <a:r>
                <a:rPr lang="en-US" sz="2400" dirty="0" smtClean="0"/>
                <a:t>Tag generate and consume</a:t>
              </a:r>
              <a:endParaRPr lang="en-US" sz="2400" dirty="0"/>
            </a:p>
          </p:txBody>
        </p:sp>
        <p:cxnSp>
          <p:nvCxnSpPr>
            <p:cNvPr id="52" name="Straight Arrow Connector 51"/>
            <p:cNvCxnSpPr>
              <a:stCxn id="32" idx="0"/>
            </p:cNvCxnSpPr>
            <p:nvPr/>
          </p:nvCxnSpPr>
          <p:spPr>
            <a:xfrm flipV="1">
              <a:off x="2897335" y="2442424"/>
              <a:ext cx="1583111" cy="1907592"/>
            </a:xfrm>
            <a:prstGeom prst="straightConnector1">
              <a:avLst/>
            </a:prstGeom>
            <a:grpFill/>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31" idx="0"/>
            </p:cNvCxnSpPr>
            <p:nvPr/>
          </p:nvCxnSpPr>
          <p:spPr>
            <a:xfrm flipV="1">
              <a:off x="5550758" y="2442424"/>
              <a:ext cx="830992" cy="1889122"/>
            </a:xfrm>
            <a:prstGeom prst="straightConnector1">
              <a:avLst/>
            </a:prstGeom>
            <a:grpFill/>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5105400" y="1572553"/>
            <a:ext cx="4085200" cy="3685247"/>
            <a:chOff x="5105400" y="1572553"/>
            <a:chExt cx="4085200" cy="3685247"/>
          </a:xfrm>
          <a:noFill/>
        </p:grpSpPr>
        <p:sp>
          <p:nvSpPr>
            <p:cNvPr id="77" name="Rectangle 76"/>
            <p:cNvSpPr/>
            <p:nvPr/>
          </p:nvSpPr>
          <p:spPr>
            <a:xfrm>
              <a:off x="6853584" y="1572553"/>
              <a:ext cx="2179292" cy="868680"/>
            </a:xfrm>
            <a:prstGeom prst="rect">
              <a:avLst/>
            </a:prstGeom>
            <a:solidFill>
              <a:srgbClr val="D9969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Switch Event </a:t>
              </a:r>
              <a:r>
                <a:rPr lang="en-US" sz="2800" dirty="0">
                  <a:solidFill>
                    <a:srgbClr val="000000"/>
                  </a:solidFill>
                </a:rPr>
                <a:t>Handlers</a:t>
              </a:r>
            </a:p>
          </p:txBody>
        </p:sp>
        <p:sp>
          <p:nvSpPr>
            <p:cNvPr id="108" name="TextBox 107"/>
            <p:cNvSpPr txBox="1"/>
            <p:nvPr/>
          </p:nvSpPr>
          <p:spPr>
            <a:xfrm>
              <a:off x="6654799" y="2742308"/>
              <a:ext cx="2535801" cy="830997"/>
            </a:xfrm>
            <a:prstGeom prst="rect">
              <a:avLst/>
            </a:prstGeom>
            <a:grpFill/>
            <a:ln>
              <a:noFill/>
            </a:ln>
          </p:spPr>
          <p:txBody>
            <a:bodyPr wrap="square" rtlCol="0">
              <a:spAutoFit/>
            </a:bodyPr>
            <a:lstStyle/>
            <a:p>
              <a:pPr algn="ctr"/>
              <a:r>
                <a:rPr lang="en-US" sz="2400" dirty="0" smtClean="0"/>
                <a:t>Flow expiry</a:t>
              </a:r>
            </a:p>
            <a:p>
              <a:pPr algn="ctr"/>
              <a:r>
                <a:rPr lang="en-US" sz="2400" dirty="0" smtClean="0"/>
                <a:t>Flow rules</a:t>
              </a:r>
              <a:endParaRPr lang="en-US" sz="2400" dirty="0"/>
            </a:p>
          </p:txBody>
        </p:sp>
        <p:cxnSp>
          <p:nvCxnSpPr>
            <p:cNvPr id="58" name="Straight Arrow Connector 57"/>
            <p:cNvCxnSpPr/>
            <p:nvPr/>
          </p:nvCxnSpPr>
          <p:spPr>
            <a:xfrm flipV="1">
              <a:off x="5105400" y="2442425"/>
              <a:ext cx="2387600" cy="2815375"/>
            </a:xfrm>
            <a:prstGeom prst="straightConnector1">
              <a:avLst/>
            </a:prstGeom>
            <a:grpFill/>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359452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37042"/>
            <a:ext cx="8229600" cy="845951"/>
          </a:xfrm>
        </p:spPr>
        <p:txBody>
          <a:bodyPr>
            <a:noAutofit/>
          </a:bodyPr>
          <a:lstStyle/>
          <a:p>
            <a:r>
              <a:rPr lang="en-US" sz="4200" dirty="0"/>
              <a:t>Middlebox extension strategies </a:t>
            </a:r>
            <a:br>
              <a:rPr lang="en-US" sz="4200" dirty="0"/>
            </a:br>
            <a:r>
              <a:rPr lang="en-US" sz="4200" dirty="0"/>
              <a:t>to add FlowTags support</a:t>
            </a:r>
            <a:br>
              <a:rPr lang="en-US" sz="4200" dirty="0"/>
            </a:br>
            <a:endParaRPr lang="en-US" sz="4200" dirty="0"/>
          </a:p>
        </p:txBody>
      </p:sp>
      <p:sp>
        <p:nvSpPr>
          <p:cNvPr id="4" name="Slide Number Placeholder 3"/>
          <p:cNvSpPr>
            <a:spLocks noGrp="1"/>
          </p:cNvSpPr>
          <p:nvPr>
            <p:ph type="sldNum" sz="quarter" idx="12"/>
          </p:nvPr>
        </p:nvSpPr>
        <p:spPr/>
        <p:txBody>
          <a:bodyPr/>
          <a:lstStyle/>
          <a:p>
            <a:fld id="{2F8258B8-ACF5-6E4C-8B3E-49E538074B44}" type="slidenum">
              <a:rPr lang="en-US" smtClean="0"/>
              <a:t>72</a:t>
            </a:fld>
            <a:endParaRPr lang="en-US" dirty="0"/>
          </a:p>
        </p:txBody>
      </p:sp>
      <p:sp>
        <p:nvSpPr>
          <p:cNvPr id="52" name="TextBox 51"/>
          <p:cNvSpPr txBox="1"/>
          <p:nvPr/>
        </p:nvSpPr>
        <p:spPr>
          <a:xfrm>
            <a:off x="199571" y="5286375"/>
            <a:ext cx="8744858" cy="1077218"/>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t>Pro: One shot</a:t>
            </a:r>
          </a:p>
          <a:p>
            <a:r>
              <a:rPr lang="en-US" sz="3200" dirty="0" smtClean="0"/>
              <a:t>Con: Hard to get internal context</a:t>
            </a:r>
            <a:endParaRPr lang="en-US" sz="3200" dirty="0"/>
          </a:p>
        </p:txBody>
      </p:sp>
      <p:cxnSp>
        <p:nvCxnSpPr>
          <p:cNvPr id="43" name="Straight Arrow Connector 42"/>
          <p:cNvCxnSpPr>
            <a:stCxn id="45" idx="3"/>
            <a:endCxn id="54" idx="1"/>
          </p:cNvCxnSpPr>
          <p:nvPr/>
        </p:nvCxnSpPr>
        <p:spPr>
          <a:xfrm>
            <a:off x="2174875" y="3396061"/>
            <a:ext cx="619125" cy="357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079500" y="3034507"/>
            <a:ext cx="1095375" cy="723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input traffic</a:t>
            </a:r>
            <a:endParaRPr lang="en-US" sz="2200" dirty="0">
              <a:solidFill>
                <a:srgbClr val="000000"/>
              </a:solidFill>
            </a:endParaRPr>
          </a:p>
        </p:txBody>
      </p:sp>
      <p:sp>
        <p:nvSpPr>
          <p:cNvPr id="47" name="Rectangle 46"/>
          <p:cNvSpPr/>
          <p:nvPr/>
        </p:nvSpPr>
        <p:spPr>
          <a:xfrm>
            <a:off x="6962775" y="3041651"/>
            <a:ext cx="1095375" cy="723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o</a:t>
            </a:r>
            <a:r>
              <a:rPr lang="en-US" sz="2200" dirty="0" smtClean="0">
                <a:solidFill>
                  <a:srgbClr val="000000"/>
                </a:solidFill>
              </a:rPr>
              <a:t>utput</a:t>
            </a:r>
          </a:p>
          <a:p>
            <a:pPr algn="ctr"/>
            <a:r>
              <a:rPr lang="en-US" sz="2200" dirty="0" smtClean="0">
                <a:solidFill>
                  <a:srgbClr val="000000"/>
                </a:solidFill>
              </a:rPr>
              <a:t>traffic</a:t>
            </a:r>
            <a:endParaRPr lang="en-US" sz="2200" dirty="0">
              <a:solidFill>
                <a:srgbClr val="000000"/>
              </a:solidFill>
            </a:endParaRPr>
          </a:p>
        </p:txBody>
      </p:sp>
      <p:cxnSp>
        <p:nvCxnSpPr>
          <p:cNvPr id="48" name="Straight Arrow Connector 47"/>
          <p:cNvCxnSpPr>
            <a:stCxn id="55" idx="3"/>
            <a:endCxn id="47" idx="1"/>
          </p:cNvCxnSpPr>
          <p:nvPr/>
        </p:nvCxnSpPr>
        <p:spPr>
          <a:xfrm>
            <a:off x="6350000" y="3399632"/>
            <a:ext cx="612775" cy="357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794000" y="2497137"/>
            <a:ext cx="209550" cy="180498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6140450" y="2497138"/>
            <a:ext cx="209550" cy="180498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3211512" y="4452124"/>
            <a:ext cx="2773363" cy="830997"/>
          </a:xfrm>
          <a:prstGeom prst="rect">
            <a:avLst/>
          </a:prstGeom>
          <a:noFill/>
        </p:spPr>
        <p:txBody>
          <a:bodyPr wrap="square" rtlCol="0">
            <a:spAutoFit/>
          </a:bodyPr>
          <a:lstStyle/>
          <a:p>
            <a:pPr algn="ctr"/>
            <a:r>
              <a:rPr lang="en-US" sz="2400" i="1" dirty="0" smtClean="0"/>
              <a:t>Light-weight packet</a:t>
            </a:r>
          </a:p>
          <a:p>
            <a:pPr algn="ctr"/>
            <a:r>
              <a:rPr lang="en-US" sz="2400" i="1" dirty="0" smtClean="0"/>
              <a:t>rewriting shims</a:t>
            </a:r>
            <a:endParaRPr lang="en-US" sz="2400" i="1" dirty="0"/>
          </a:p>
        </p:txBody>
      </p:sp>
      <p:cxnSp>
        <p:nvCxnSpPr>
          <p:cNvPr id="57" name="Curved Connector 56"/>
          <p:cNvCxnSpPr>
            <a:stCxn id="56" idx="3"/>
            <a:endCxn id="55" idx="2"/>
          </p:cNvCxnSpPr>
          <p:nvPr/>
        </p:nvCxnSpPr>
        <p:spPr>
          <a:xfrm flipV="1">
            <a:off x="5984875" y="4302125"/>
            <a:ext cx="260350" cy="565498"/>
          </a:xfrm>
          <a:prstGeom prst="curvedConnector2">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56" idx="1"/>
            <a:endCxn id="54" idx="2"/>
          </p:cNvCxnSpPr>
          <p:nvPr/>
        </p:nvCxnSpPr>
        <p:spPr>
          <a:xfrm rot="10800000">
            <a:off x="2898776" y="4302125"/>
            <a:ext cx="312737" cy="565499"/>
          </a:xfrm>
          <a:prstGeom prst="curvedConnector2">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016250" y="2047875"/>
            <a:ext cx="3333750" cy="461665"/>
          </a:xfrm>
          <a:prstGeom prst="rect">
            <a:avLst/>
          </a:prstGeom>
          <a:noFill/>
        </p:spPr>
        <p:txBody>
          <a:bodyPr wrap="square" rtlCol="0">
            <a:spAutoFit/>
          </a:bodyPr>
          <a:lstStyle/>
          <a:p>
            <a:pPr algn="ctr"/>
            <a:r>
              <a:rPr lang="en-US" sz="2400" dirty="0" smtClean="0"/>
              <a:t>Middlebox</a:t>
            </a:r>
            <a:endParaRPr lang="en-US" sz="2400" dirty="0"/>
          </a:p>
        </p:txBody>
      </p:sp>
      <p:sp>
        <p:nvSpPr>
          <p:cNvPr id="61" name="TextBox 60"/>
          <p:cNvSpPr txBox="1"/>
          <p:nvPr/>
        </p:nvSpPr>
        <p:spPr>
          <a:xfrm>
            <a:off x="24946" y="1402345"/>
            <a:ext cx="5642429" cy="584776"/>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u="sng" dirty="0" smtClean="0"/>
              <a:t>Strategy 1: Packet Rewriting</a:t>
            </a:r>
          </a:p>
        </p:txBody>
      </p:sp>
      <p:sp>
        <p:nvSpPr>
          <p:cNvPr id="27" name="Rectangle 26"/>
          <p:cNvSpPr/>
          <p:nvPr/>
        </p:nvSpPr>
        <p:spPr>
          <a:xfrm>
            <a:off x="3016250" y="2507953"/>
            <a:ext cx="3146425" cy="18049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236912" y="3800974"/>
            <a:ext cx="877888" cy="3968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29" name="Rectangle 28"/>
          <p:cNvSpPr/>
          <p:nvPr/>
        </p:nvSpPr>
        <p:spPr>
          <a:xfrm>
            <a:off x="3447256" y="3208438"/>
            <a:ext cx="877888" cy="3968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32" name="Rectangle 31"/>
          <p:cNvSpPr/>
          <p:nvPr/>
        </p:nvSpPr>
        <p:spPr>
          <a:xfrm>
            <a:off x="4783932" y="3208438"/>
            <a:ext cx="877888" cy="3968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34" name="Rectangle 33"/>
          <p:cNvSpPr/>
          <p:nvPr/>
        </p:nvSpPr>
        <p:spPr>
          <a:xfrm>
            <a:off x="3648868" y="2648446"/>
            <a:ext cx="877888" cy="3968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40" name="Rectangle 39"/>
          <p:cNvSpPr/>
          <p:nvPr/>
        </p:nvSpPr>
        <p:spPr>
          <a:xfrm>
            <a:off x="5145881" y="2648446"/>
            <a:ext cx="877888" cy="3968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46" name="Rectangle 45"/>
          <p:cNvSpPr/>
          <p:nvPr/>
        </p:nvSpPr>
        <p:spPr>
          <a:xfrm>
            <a:off x="4539456" y="3759403"/>
            <a:ext cx="877888" cy="3968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635940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37042"/>
            <a:ext cx="8229600" cy="845951"/>
          </a:xfrm>
        </p:spPr>
        <p:txBody>
          <a:bodyPr>
            <a:noAutofit/>
          </a:bodyPr>
          <a:lstStyle/>
          <a:p>
            <a:r>
              <a:rPr lang="en-US" sz="4200" dirty="0"/>
              <a:t>Middlebox extension strategies </a:t>
            </a:r>
            <a:br>
              <a:rPr lang="en-US" sz="4200" dirty="0"/>
            </a:br>
            <a:r>
              <a:rPr lang="en-US" sz="4200" dirty="0"/>
              <a:t>to add </a:t>
            </a:r>
            <a:r>
              <a:rPr lang="en-US" sz="4200" dirty="0" smtClean="0"/>
              <a:t>FlowTags support</a:t>
            </a:r>
            <a:r>
              <a:rPr lang="en-US" sz="4200" dirty="0"/>
              <a:t/>
            </a:r>
            <a:br>
              <a:rPr lang="en-US" sz="4200" dirty="0"/>
            </a:br>
            <a:endParaRPr lang="en-US" sz="4200" dirty="0"/>
          </a:p>
        </p:txBody>
      </p:sp>
      <p:sp>
        <p:nvSpPr>
          <p:cNvPr id="4" name="Slide Number Placeholder 3"/>
          <p:cNvSpPr>
            <a:spLocks noGrp="1"/>
          </p:cNvSpPr>
          <p:nvPr>
            <p:ph type="sldNum" sz="quarter" idx="12"/>
          </p:nvPr>
        </p:nvSpPr>
        <p:spPr/>
        <p:txBody>
          <a:bodyPr/>
          <a:lstStyle/>
          <a:p>
            <a:fld id="{2F8258B8-ACF5-6E4C-8B3E-49E538074B44}" type="slidenum">
              <a:rPr lang="en-US" smtClean="0"/>
              <a:t>73</a:t>
            </a:fld>
            <a:endParaRPr lang="en-US" dirty="0"/>
          </a:p>
        </p:txBody>
      </p:sp>
      <p:sp>
        <p:nvSpPr>
          <p:cNvPr id="52" name="TextBox 51"/>
          <p:cNvSpPr txBox="1"/>
          <p:nvPr/>
        </p:nvSpPr>
        <p:spPr>
          <a:xfrm>
            <a:off x="199571" y="5032375"/>
            <a:ext cx="8744858" cy="1077218"/>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t>Pro: More change is needed</a:t>
            </a:r>
          </a:p>
          <a:p>
            <a:r>
              <a:rPr lang="en-US" sz="3200" dirty="0" smtClean="0"/>
              <a:t>Con: Suited for getting internal context</a:t>
            </a:r>
            <a:endParaRPr lang="en-US" sz="3200" dirty="0"/>
          </a:p>
        </p:txBody>
      </p:sp>
      <p:cxnSp>
        <p:nvCxnSpPr>
          <p:cNvPr id="43" name="Straight Arrow Connector 42"/>
          <p:cNvCxnSpPr>
            <a:stCxn id="45" idx="3"/>
          </p:cNvCxnSpPr>
          <p:nvPr/>
        </p:nvCxnSpPr>
        <p:spPr>
          <a:xfrm>
            <a:off x="2174875" y="3420668"/>
            <a:ext cx="841375" cy="3571"/>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079500" y="3059114"/>
            <a:ext cx="1095375" cy="723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input traffic</a:t>
            </a:r>
            <a:endParaRPr lang="en-US" sz="2200" dirty="0">
              <a:solidFill>
                <a:srgbClr val="000000"/>
              </a:solidFill>
            </a:endParaRPr>
          </a:p>
        </p:txBody>
      </p:sp>
      <p:sp>
        <p:nvSpPr>
          <p:cNvPr id="47" name="Rectangle 46"/>
          <p:cNvSpPr/>
          <p:nvPr/>
        </p:nvSpPr>
        <p:spPr>
          <a:xfrm>
            <a:off x="6962775" y="3050383"/>
            <a:ext cx="1095375" cy="723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o</a:t>
            </a:r>
            <a:r>
              <a:rPr lang="en-US" sz="2200" dirty="0" smtClean="0">
                <a:solidFill>
                  <a:srgbClr val="000000"/>
                </a:solidFill>
              </a:rPr>
              <a:t>utput</a:t>
            </a:r>
          </a:p>
          <a:p>
            <a:pPr algn="ctr"/>
            <a:r>
              <a:rPr lang="en-US" sz="2200" dirty="0" smtClean="0">
                <a:solidFill>
                  <a:srgbClr val="000000"/>
                </a:solidFill>
              </a:rPr>
              <a:t>traffic</a:t>
            </a:r>
            <a:endParaRPr lang="en-US" sz="2200" dirty="0">
              <a:solidFill>
                <a:srgbClr val="000000"/>
              </a:solidFill>
            </a:endParaRPr>
          </a:p>
        </p:txBody>
      </p:sp>
      <p:cxnSp>
        <p:nvCxnSpPr>
          <p:cNvPr id="48" name="Straight Arrow Connector 47"/>
          <p:cNvCxnSpPr>
            <a:endCxn id="47" idx="1"/>
          </p:cNvCxnSpPr>
          <p:nvPr/>
        </p:nvCxnSpPr>
        <p:spPr>
          <a:xfrm>
            <a:off x="6162675" y="3408364"/>
            <a:ext cx="800100" cy="357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016250" y="2056607"/>
            <a:ext cx="3333750" cy="461665"/>
          </a:xfrm>
          <a:prstGeom prst="rect">
            <a:avLst/>
          </a:prstGeom>
          <a:noFill/>
        </p:spPr>
        <p:txBody>
          <a:bodyPr wrap="square" rtlCol="0">
            <a:spAutoFit/>
          </a:bodyPr>
          <a:lstStyle/>
          <a:p>
            <a:pPr algn="ctr"/>
            <a:r>
              <a:rPr lang="en-US" sz="2400" dirty="0" smtClean="0"/>
              <a:t>Middlebox</a:t>
            </a:r>
            <a:endParaRPr lang="en-US" sz="2400" dirty="0"/>
          </a:p>
        </p:txBody>
      </p:sp>
      <p:sp>
        <p:nvSpPr>
          <p:cNvPr id="32" name="TextBox 31"/>
          <p:cNvSpPr txBox="1"/>
          <p:nvPr/>
        </p:nvSpPr>
        <p:spPr>
          <a:xfrm>
            <a:off x="24946" y="1402345"/>
            <a:ext cx="6020254" cy="584776"/>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u="sng" dirty="0" smtClean="0"/>
              <a:t>Strategy 2: Module Modification</a:t>
            </a:r>
          </a:p>
        </p:txBody>
      </p:sp>
      <p:sp>
        <p:nvSpPr>
          <p:cNvPr id="22" name="Rectangle 21"/>
          <p:cNvSpPr/>
          <p:nvPr/>
        </p:nvSpPr>
        <p:spPr>
          <a:xfrm>
            <a:off x="3016250" y="2507953"/>
            <a:ext cx="3146425" cy="18049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236912" y="3800974"/>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24" name="Rectangle 23"/>
          <p:cNvSpPr/>
          <p:nvPr/>
        </p:nvSpPr>
        <p:spPr>
          <a:xfrm>
            <a:off x="3447256" y="3208438"/>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25" name="Rectangle 24"/>
          <p:cNvSpPr/>
          <p:nvPr/>
        </p:nvSpPr>
        <p:spPr>
          <a:xfrm>
            <a:off x="4783932" y="3208438"/>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26" name="Rectangle 25"/>
          <p:cNvSpPr/>
          <p:nvPr/>
        </p:nvSpPr>
        <p:spPr>
          <a:xfrm>
            <a:off x="3648868" y="2648446"/>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27" name="Rectangle 26"/>
          <p:cNvSpPr/>
          <p:nvPr/>
        </p:nvSpPr>
        <p:spPr>
          <a:xfrm>
            <a:off x="5145881" y="2648446"/>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29" name="Rectangle 28"/>
          <p:cNvSpPr/>
          <p:nvPr/>
        </p:nvSpPr>
        <p:spPr>
          <a:xfrm>
            <a:off x="4539456" y="3759403"/>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763198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37042"/>
            <a:ext cx="8229600" cy="845951"/>
          </a:xfrm>
        </p:spPr>
        <p:txBody>
          <a:bodyPr>
            <a:noAutofit/>
          </a:bodyPr>
          <a:lstStyle/>
          <a:p>
            <a:r>
              <a:rPr lang="en-US" sz="4200" dirty="0"/>
              <a:t>Middlebox extension strategies </a:t>
            </a:r>
            <a:br>
              <a:rPr lang="en-US" sz="4200" dirty="0"/>
            </a:br>
            <a:r>
              <a:rPr lang="en-US" sz="4200" dirty="0"/>
              <a:t>to add FlowTags support</a:t>
            </a:r>
            <a:br>
              <a:rPr lang="en-US" sz="4200" dirty="0"/>
            </a:br>
            <a:endParaRPr lang="en-US" sz="4200" dirty="0"/>
          </a:p>
        </p:txBody>
      </p:sp>
      <p:sp>
        <p:nvSpPr>
          <p:cNvPr id="4" name="Slide Number Placeholder 3"/>
          <p:cNvSpPr>
            <a:spLocks noGrp="1"/>
          </p:cNvSpPr>
          <p:nvPr>
            <p:ph type="sldNum" sz="quarter" idx="12"/>
          </p:nvPr>
        </p:nvSpPr>
        <p:spPr/>
        <p:txBody>
          <a:bodyPr/>
          <a:lstStyle/>
          <a:p>
            <a:fld id="{2F8258B8-ACF5-6E4C-8B3E-49E538074B44}" type="slidenum">
              <a:rPr lang="en-US" smtClean="0"/>
              <a:t>74</a:t>
            </a:fld>
            <a:endParaRPr lang="en-US" dirty="0"/>
          </a:p>
        </p:txBody>
      </p:sp>
      <p:sp>
        <p:nvSpPr>
          <p:cNvPr id="52" name="TextBox 51"/>
          <p:cNvSpPr txBox="1"/>
          <p:nvPr/>
        </p:nvSpPr>
        <p:spPr>
          <a:xfrm>
            <a:off x="371526" y="4889500"/>
            <a:ext cx="8315274" cy="1477328"/>
          </a:xfrm>
          <a:prstGeom prst="rect">
            <a:avLst/>
          </a:prstGeom>
          <a:ln w="38100" cmpd="sng">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b="1" dirty="0" smtClean="0"/>
              <a:t>Our Strategy:</a:t>
            </a:r>
          </a:p>
          <a:p>
            <a:r>
              <a:rPr lang="en-US" sz="3000" dirty="0" smtClean="0"/>
              <a:t>Packet </a:t>
            </a:r>
            <a:r>
              <a:rPr lang="en-US" sz="3000" dirty="0"/>
              <a:t>rewriting for Tag </a:t>
            </a:r>
            <a:r>
              <a:rPr lang="en-US" sz="3000" dirty="0" smtClean="0"/>
              <a:t>consumption</a:t>
            </a:r>
          </a:p>
          <a:p>
            <a:r>
              <a:rPr lang="en-US" sz="3000" dirty="0" smtClean="0"/>
              <a:t>Module modification for Tag generation</a:t>
            </a:r>
          </a:p>
        </p:txBody>
      </p:sp>
      <p:cxnSp>
        <p:nvCxnSpPr>
          <p:cNvPr id="43" name="Straight Arrow Connector 42"/>
          <p:cNvCxnSpPr>
            <a:stCxn id="45" idx="3"/>
            <a:endCxn id="54" idx="1"/>
          </p:cNvCxnSpPr>
          <p:nvPr/>
        </p:nvCxnSpPr>
        <p:spPr>
          <a:xfrm>
            <a:off x="2174875" y="2713436"/>
            <a:ext cx="546099" cy="357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079500" y="2351882"/>
            <a:ext cx="1095375" cy="723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rPr>
              <a:t>input traffic</a:t>
            </a:r>
            <a:endParaRPr lang="en-US" sz="2200" dirty="0">
              <a:solidFill>
                <a:srgbClr val="000000"/>
              </a:solidFill>
            </a:endParaRPr>
          </a:p>
        </p:txBody>
      </p:sp>
      <p:sp>
        <p:nvSpPr>
          <p:cNvPr id="47" name="Rectangle 46"/>
          <p:cNvSpPr/>
          <p:nvPr/>
        </p:nvSpPr>
        <p:spPr>
          <a:xfrm>
            <a:off x="6962775" y="2343151"/>
            <a:ext cx="1095375" cy="723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000000"/>
                </a:solidFill>
              </a:rPr>
              <a:t>o</a:t>
            </a:r>
            <a:r>
              <a:rPr lang="en-US" sz="2200" dirty="0" smtClean="0">
                <a:solidFill>
                  <a:srgbClr val="000000"/>
                </a:solidFill>
              </a:rPr>
              <a:t>utput</a:t>
            </a:r>
          </a:p>
          <a:p>
            <a:pPr algn="ctr"/>
            <a:r>
              <a:rPr lang="en-US" sz="2200" dirty="0" smtClean="0">
                <a:solidFill>
                  <a:srgbClr val="000000"/>
                </a:solidFill>
              </a:rPr>
              <a:t>traffic</a:t>
            </a:r>
            <a:endParaRPr lang="en-US" sz="2200" dirty="0">
              <a:solidFill>
                <a:srgbClr val="000000"/>
              </a:solidFill>
            </a:endParaRPr>
          </a:p>
        </p:txBody>
      </p:sp>
      <p:cxnSp>
        <p:nvCxnSpPr>
          <p:cNvPr id="48" name="Straight Arrow Connector 47"/>
          <p:cNvCxnSpPr>
            <a:endCxn id="47" idx="1"/>
          </p:cNvCxnSpPr>
          <p:nvPr/>
        </p:nvCxnSpPr>
        <p:spPr>
          <a:xfrm>
            <a:off x="6162675" y="2701132"/>
            <a:ext cx="800100" cy="357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016250" y="1349375"/>
            <a:ext cx="3333750" cy="461665"/>
          </a:xfrm>
          <a:prstGeom prst="rect">
            <a:avLst/>
          </a:prstGeom>
          <a:noFill/>
        </p:spPr>
        <p:txBody>
          <a:bodyPr wrap="square" rtlCol="0">
            <a:spAutoFit/>
          </a:bodyPr>
          <a:lstStyle/>
          <a:p>
            <a:pPr algn="ctr"/>
            <a:r>
              <a:rPr lang="en-US" sz="2400" b="1" dirty="0" smtClean="0"/>
              <a:t>Middlebox</a:t>
            </a:r>
            <a:endParaRPr lang="en-US" sz="2400" b="1" dirty="0"/>
          </a:p>
        </p:txBody>
      </p:sp>
      <p:sp>
        <p:nvSpPr>
          <p:cNvPr id="54" name="Rectangle 53"/>
          <p:cNvSpPr/>
          <p:nvPr/>
        </p:nvSpPr>
        <p:spPr>
          <a:xfrm>
            <a:off x="2720974" y="1814512"/>
            <a:ext cx="282576" cy="1804987"/>
          </a:xfrm>
          <a:prstGeom prst="rect">
            <a:avLst/>
          </a:prstGeom>
          <a:solidFill>
            <a:srgbClr val="FFAF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95000"/>
                    <a:lumOff val="5000"/>
                  </a:schemeClr>
                </a:solidFill>
              </a:rPr>
              <a:t>Shim</a:t>
            </a:r>
            <a:endParaRPr lang="en-US" dirty="0">
              <a:solidFill>
                <a:schemeClr val="tx1">
                  <a:lumMod val="95000"/>
                  <a:lumOff val="5000"/>
                </a:schemeClr>
              </a:solidFill>
            </a:endParaRPr>
          </a:p>
        </p:txBody>
      </p:sp>
      <p:sp>
        <p:nvSpPr>
          <p:cNvPr id="34" name="TextBox 33"/>
          <p:cNvSpPr txBox="1"/>
          <p:nvPr/>
        </p:nvSpPr>
        <p:spPr>
          <a:xfrm>
            <a:off x="6962775" y="3962777"/>
            <a:ext cx="2146300" cy="4617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2400" b="1">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i="1" dirty="0"/>
              <a:t>Tag generation</a:t>
            </a:r>
          </a:p>
        </p:txBody>
      </p:sp>
      <p:sp>
        <p:nvSpPr>
          <p:cNvPr id="27" name="TextBox 26"/>
          <p:cNvSpPr txBox="1"/>
          <p:nvPr/>
        </p:nvSpPr>
        <p:spPr>
          <a:xfrm>
            <a:off x="73026" y="4121831"/>
            <a:ext cx="2720974" cy="4305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i="1" dirty="0" smtClean="0">
                <a:solidFill>
                  <a:srgbClr val="000000"/>
                </a:solidFill>
              </a:rPr>
              <a:t>Tag consumption</a:t>
            </a:r>
            <a:endParaRPr lang="en-US" sz="2400" i="1" dirty="0">
              <a:solidFill>
                <a:srgbClr val="000000"/>
              </a:solidFill>
            </a:endParaRPr>
          </a:p>
        </p:txBody>
      </p:sp>
      <p:sp>
        <p:nvSpPr>
          <p:cNvPr id="28" name="Rectangle 27"/>
          <p:cNvSpPr/>
          <p:nvPr/>
        </p:nvSpPr>
        <p:spPr>
          <a:xfrm>
            <a:off x="3016250" y="1809453"/>
            <a:ext cx="3146425" cy="1804987"/>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236912" y="3102474"/>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32" name="Rectangle 31"/>
          <p:cNvSpPr/>
          <p:nvPr/>
        </p:nvSpPr>
        <p:spPr>
          <a:xfrm>
            <a:off x="3447256" y="2509938"/>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40" name="Rectangle 39"/>
          <p:cNvSpPr/>
          <p:nvPr/>
        </p:nvSpPr>
        <p:spPr>
          <a:xfrm>
            <a:off x="4783932" y="2509938"/>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46" name="Rectangle 45"/>
          <p:cNvSpPr/>
          <p:nvPr/>
        </p:nvSpPr>
        <p:spPr>
          <a:xfrm>
            <a:off x="3648868" y="1949946"/>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rgbClr val="000000"/>
                </a:solidFill>
              </a:rPr>
              <a:t>module</a:t>
            </a:r>
            <a:endParaRPr lang="en-US" sz="1700" b="1" dirty="0">
              <a:solidFill>
                <a:srgbClr val="000000"/>
              </a:solidFill>
            </a:endParaRPr>
          </a:p>
        </p:txBody>
      </p:sp>
      <p:sp>
        <p:nvSpPr>
          <p:cNvPr id="49" name="Rectangle 48"/>
          <p:cNvSpPr/>
          <p:nvPr/>
        </p:nvSpPr>
        <p:spPr>
          <a:xfrm>
            <a:off x="5145881" y="1949946"/>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sp>
        <p:nvSpPr>
          <p:cNvPr id="50" name="Rectangle 49"/>
          <p:cNvSpPr/>
          <p:nvPr/>
        </p:nvSpPr>
        <p:spPr>
          <a:xfrm>
            <a:off x="4539456" y="3060903"/>
            <a:ext cx="877888" cy="39687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rgbClr val="000000"/>
                </a:solidFill>
              </a:rPr>
              <a:t>module</a:t>
            </a:r>
          </a:p>
        </p:txBody>
      </p:sp>
      <p:cxnSp>
        <p:nvCxnSpPr>
          <p:cNvPr id="5" name="Straight Arrow Connector 4"/>
          <p:cNvCxnSpPr>
            <a:stCxn id="27" idx="0"/>
          </p:cNvCxnSpPr>
          <p:nvPr/>
        </p:nvCxnSpPr>
        <p:spPr>
          <a:xfrm flipV="1">
            <a:off x="1433513" y="3556591"/>
            <a:ext cx="1287461" cy="565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5661821" y="2906815"/>
            <a:ext cx="1418429" cy="130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5417344" y="3499351"/>
            <a:ext cx="1662906" cy="707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5289852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Key evaluation </a:t>
            </a:r>
            <a:r>
              <a:rPr lang="en-US" sz="4200" dirty="0"/>
              <a:t>q</a:t>
            </a:r>
            <a:r>
              <a:rPr lang="en-US" sz="4200" dirty="0" smtClean="0"/>
              <a:t>uestions</a:t>
            </a:r>
            <a:endParaRPr lang="en-US" sz="4200" dirty="0"/>
          </a:p>
        </p:txBody>
      </p:sp>
      <p:sp>
        <p:nvSpPr>
          <p:cNvPr id="3" name="Content Placeholder 2"/>
          <p:cNvSpPr>
            <a:spLocks noGrp="1"/>
          </p:cNvSpPr>
          <p:nvPr>
            <p:ph idx="1"/>
          </p:nvPr>
        </p:nvSpPr>
        <p:spPr/>
        <p:txBody>
          <a:bodyPr/>
          <a:lstStyle/>
          <a:p>
            <a:r>
              <a:rPr lang="en-US" dirty="0" smtClean="0">
                <a:solidFill>
                  <a:srgbClr val="000000"/>
                </a:solidFill>
              </a:rPr>
              <a:t>Feasibility of middlebox modification</a:t>
            </a:r>
          </a:p>
          <a:p>
            <a:endParaRPr lang="en-US" dirty="0" smtClean="0">
              <a:solidFill>
                <a:srgbClr val="000000"/>
              </a:solidFill>
            </a:endParaRPr>
          </a:p>
          <a:p>
            <a:r>
              <a:rPr lang="en-US" dirty="0" smtClean="0">
                <a:solidFill>
                  <a:srgbClr val="000000"/>
                </a:solidFill>
              </a:rPr>
              <a:t>FlowTags overhead</a:t>
            </a:r>
          </a:p>
          <a:p>
            <a:endParaRPr lang="en-US" dirty="0" smtClean="0">
              <a:solidFill>
                <a:srgbClr val="000000"/>
              </a:solidFill>
            </a:endParaRPr>
          </a:p>
          <a:p>
            <a:r>
              <a:rPr lang="en-US" dirty="0" smtClean="0">
                <a:solidFill>
                  <a:schemeClr val="bg1">
                    <a:lumMod val="65000"/>
                  </a:schemeClr>
                </a:solidFill>
              </a:rPr>
              <a:t>Number of Tag bits</a:t>
            </a:r>
          </a:p>
          <a:p>
            <a:endParaRPr lang="en-US" dirty="0" smtClean="0">
              <a:solidFill>
                <a:srgbClr val="000000"/>
              </a:solidFill>
            </a:endParaRPr>
          </a:p>
          <a:p>
            <a:r>
              <a:rPr lang="en-US" dirty="0" smtClean="0">
                <a:solidFill>
                  <a:srgbClr val="A6A6A6"/>
                </a:solidFill>
              </a:rPr>
              <a:t>New capabilities</a:t>
            </a:r>
            <a:endParaRPr lang="en-US" dirty="0">
              <a:solidFill>
                <a:srgbClr val="A6A6A6"/>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t>75</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41974390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2" y="362417"/>
            <a:ext cx="8994588" cy="845951"/>
          </a:xfrm>
        </p:spPr>
        <p:txBody>
          <a:bodyPr>
            <a:noAutofit/>
          </a:bodyPr>
          <a:lstStyle/>
          <a:p>
            <a:r>
              <a:rPr lang="en-US" sz="4200" dirty="0" smtClean="0"/>
              <a:t>FlowTags needs minimal </a:t>
            </a:r>
            <a:br>
              <a:rPr lang="en-US" sz="4200" dirty="0" smtClean="0"/>
            </a:br>
            <a:r>
              <a:rPr lang="en-US" sz="4200" dirty="0" smtClean="0"/>
              <a:t>middlebox modifications</a:t>
            </a:r>
            <a:endParaRPr lang="en-US" sz="4200" dirty="0"/>
          </a:p>
        </p:txBody>
      </p:sp>
      <p:sp>
        <p:nvSpPr>
          <p:cNvPr id="4" name="Slide Number Placeholder 3"/>
          <p:cNvSpPr>
            <a:spLocks noGrp="1"/>
          </p:cNvSpPr>
          <p:nvPr>
            <p:ph type="sldNum" sz="quarter" idx="12"/>
          </p:nvPr>
        </p:nvSpPr>
        <p:spPr/>
        <p:txBody>
          <a:bodyPr/>
          <a:lstStyle/>
          <a:p>
            <a:fld id="{2F8258B8-ACF5-6E4C-8B3E-49E538074B44}" type="slidenum">
              <a:rPr lang="en-US" smtClean="0"/>
              <a:t>76</a:t>
            </a:fld>
            <a:endParaRPr lang="en-US" dirty="0"/>
          </a:p>
        </p:txBody>
      </p:sp>
      <p:graphicFrame>
        <p:nvGraphicFramePr>
          <p:cNvPr id="9" name="Content Placeholder 5"/>
          <p:cNvGraphicFramePr>
            <a:graphicFrameLocks/>
          </p:cNvGraphicFramePr>
          <p:nvPr>
            <p:extLst>
              <p:ext uri="{D42A27DB-BD31-4B8C-83A1-F6EECF244321}">
                <p14:modId xmlns:p14="http://schemas.microsoft.com/office/powerpoint/2010/main" val="3917721090"/>
              </p:ext>
            </p:extLst>
          </p:nvPr>
        </p:nvGraphicFramePr>
        <p:xfrm>
          <a:off x="1672915" y="1805275"/>
          <a:ext cx="6009341" cy="3089665"/>
        </p:xfrm>
        <a:graphic>
          <a:graphicData uri="http://schemas.openxmlformats.org/drawingml/2006/table">
            <a:tbl>
              <a:tblPr firstRow="1" bandRow="1"/>
              <a:tblGrid>
                <a:gridCol w="2134192"/>
                <a:gridCol w="1872035"/>
                <a:gridCol w="2003114"/>
              </a:tblGrid>
              <a:tr h="517349">
                <a:tc>
                  <a:txBody>
                    <a:bodyPr/>
                    <a:lstStyle>
                      <a:lvl1pPr marL="0" algn="l" defTabSz="457200" rtl="0" eaLnBrk="1" latinLnBrk="0" hangingPunct="1">
                        <a:defRPr sz="1800" b="1" kern="1200">
                          <a:solidFill>
                            <a:schemeClr val="lt1"/>
                          </a:solidFill>
                          <a:latin typeface="Times New Roman"/>
                          <a:ea typeface="ＭＳ Ｐゴシック"/>
                          <a:cs typeface="Times New Roman"/>
                        </a:defRPr>
                      </a:lvl1pPr>
                      <a:lvl2pPr marL="457200" algn="l" defTabSz="457200" rtl="0" eaLnBrk="1" latinLnBrk="0" hangingPunct="1">
                        <a:defRPr sz="1800" b="1" kern="1200">
                          <a:solidFill>
                            <a:schemeClr val="lt1"/>
                          </a:solidFill>
                          <a:latin typeface="Times New Roman"/>
                          <a:ea typeface="ＭＳ Ｐゴシック"/>
                          <a:cs typeface="Times New Roman"/>
                        </a:defRPr>
                      </a:lvl2pPr>
                      <a:lvl3pPr marL="914400" algn="l" defTabSz="457200" rtl="0" eaLnBrk="1" latinLnBrk="0" hangingPunct="1">
                        <a:defRPr sz="1800" b="1" kern="1200">
                          <a:solidFill>
                            <a:schemeClr val="lt1"/>
                          </a:solidFill>
                          <a:latin typeface="Times New Roman"/>
                          <a:ea typeface="ＭＳ Ｐゴシック"/>
                          <a:cs typeface="Times New Roman"/>
                        </a:defRPr>
                      </a:lvl3pPr>
                      <a:lvl4pPr marL="1371600" algn="l" defTabSz="457200" rtl="0" eaLnBrk="1" latinLnBrk="0" hangingPunct="1">
                        <a:defRPr sz="1800" b="1" kern="1200">
                          <a:solidFill>
                            <a:schemeClr val="lt1"/>
                          </a:solidFill>
                          <a:latin typeface="Times New Roman"/>
                          <a:ea typeface="ＭＳ Ｐゴシック"/>
                          <a:cs typeface="Times New Roman"/>
                        </a:defRPr>
                      </a:lvl4pPr>
                      <a:lvl5pPr marL="1828800" algn="l" defTabSz="457200" rtl="0" eaLnBrk="1" latinLnBrk="0" hangingPunct="1">
                        <a:defRPr sz="1800" b="1" kern="1200">
                          <a:solidFill>
                            <a:schemeClr val="lt1"/>
                          </a:solidFill>
                          <a:latin typeface="Times New Roman"/>
                          <a:ea typeface="ＭＳ Ｐゴシック"/>
                          <a:cs typeface="Times New Roman"/>
                        </a:defRPr>
                      </a:lvl5pPr>
                      <a:lvl6pPr marL="2286000" algn="l" defTabSz="457200" rtl="0" eaLnBrk="1" latinLnBrk="0" hangingPunct="1">
                        <a:defRPr sz="1800" b="1" kern="1200">
                          <a:solidFill>
                            <a:schemeClr val="lt1"/>
                          </a:solidFill>
                          <a:latin typeface="Times New Roman"/>
                          <a:ea typeface="ＭＳ Ｐゴシック"/>
                          <a:cs typeface="Times New Roman"/>
                        </a:defRPr>
                      </a:lvl6pPr>
                      <a:lvl7pPr marL="2743200" algn="l" defTabSz="457200" rtl="0" eaLnBrk="1" latinLnBrk="0" hangingPunct="1">
                        <a:defRPr sz="1800" b="1" kern="1200">
                          <a:solidFill>
                            <a:schemeClr val="lt1"/>
                          </a:solidFill>
                          <a:latin typeface="Times New Roman"/>
                          <a:ea typeface="ＭＳ Ｐゴシック"/>
                          <a:cs typeface="Times New Roman"/>
                        </a:defRPr>
                      </a:lvl7pPr>
                      <a:lvl8pPr marL="3200400" algn="l" defTabSz="457200" rtl="0" eaLnBrk="1" latinLnBrk="0" hangingPunct="1">
                        <a:defRPr sz="1800" b="1" kern="1200">
                          <a:solidFill>
                            <a:schemeClr val="lt1"/>
                          </a:solidFill>
                          <a:latin typeface="Times New Roman"/>
                          <a:ea typeface="ＭＳ Ｐゴシック"/>
                          <a:cs typeface="Times New Roman"/>
                        </a:defRPr>
                      </a:lvl8pPr>
                      <a:lvl9pPr marL="3657600" algn="l" defTabSz="457200" rtl="0" eaLnBrk="1" latinLnBrk="0" hangingPunct="1">
                        <a:defRPr sz="1800" b="1" kern="1200">
                          <a:solidFill>
                            <a:schemeClr val="lt1"/>
                          </a:solidFill>
                          <a:latin typeface="Times New Roman"/>
                          <a:ea typeface="ＭＳ Ｐゴシック"/>
                          <a:cs typeface="Times New Roman"/>
                        </a:defRPr>
                      </a:lvl9pPr>
                    </a:lstStyle>
                    <a:p>
                      <a:r>
                        <a:rPr lang="en-US" sz="2400" dirty="0" smtClean="0">
                          <a:solidFill>
                            <a:schemeClr val="tx1"/>
                          </a:solidFill>
                        </a:rPr>
                        <a:t>Middlebox</a:t>
                      </a:r>
                      <a:endParaRPr lang="en-US" sz="24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B9">
                        <a:lumMod val="20000"/>
                        <a:lumOff val="80000"/>
                      </a:srgbClr>
                    </a:solidFill>
                  </a:tcPr>
                </a:tc>
                <a:tc>
                  <a:txBody>
                    <a:bodyPr/>
                    <a:lstStyle>
                      <a:lvl1pPr marL="0" algn="l" defTabSz="457200" rtl="0" eaLnBrk="1" latinLnBrk="0" hangingPunct="1">
                        <a:defRPr sz="1800" b="1" kern="1200">
                          <a:solidFill>
                            <a:schemeClr val="lt1"/>
                          </a:solidFill>
                          <a:latin typeface="Times New Roman"/>
                          <a:ea typeface="ＭＳ Ｐゴシック"/>
                          <a:cs typeface="Times New Roman"/>
                        </a:defRPr>
                      </a:lvl1pPr>
                      <a:lvl2pPr marL="457200" algn="l" defTabSz="457200" rtl="0" eaLnBrk="1" latinLnBrk="0" hangingPunct="1">
                        <a:defRPr sz="1800" b="1" kern="1200">
                          <a:solidFill>
                            <a:schemeClr val="lt1"/>
                          </a:solidFill>
                          <a:latin typeface="Times New Roman"/>
                          <a:ea typeface="ＭＳ Ｐゴシック"/>
                          <a:cs typeface="Times New Roman"/>
                        </a:defRPr>
                      </a:lvl2pPr>
                      <a:lvl3pPr marL="914400" algn="l" defTabSz="457200" rtl="0" eaLnBrk="1" latinLnBrk="0" hangingPunct="1">
                        <a:defRPr sz="1800" b="1" kern="1200">
                          <a:solidFill>
                            <a:schemeClr val="lt1"/>
                          </a:solidFill>
                          <a:latin typeface="Times New Roman"/>
                          <a:ea typeface="ＭＳ Ｐゴシック"/>
                          <a:cs typeface="Times New Roman"/>
                        </a:defRPr>
                      </a:lvl3pPr>
                      <a:lvl4pPr marL="1371600" algn="l" defTabSz="457200" rtl="0" eaLnBrk="1" latinLnBrk="0" hangingPunct="1">
                        <a:defRPr sz="1800" b="1" kern="1200">
                          <a:solidFill>
                            <a:schemeClr val="lt1"/>
                          </a:solidFill>
                          <a:latin typeface="Times New Roman"/>
                          <a:ea typeface="ＭＳ Ｐゴシック"/>
                          <a:cs typeface="Times New Roman"/>
                        </a:defRPr>
                      </a:lvl4pPr>
                      <a:lvl5pPr marL="1828800" algn="l" defTabSz="457200" rtl="0" eaLnBrk="1" latinLnBrk="0" hangingPunct="1">
                        <a:defRPr sz="1800" b="1" kern="1200">
                          <a:solidFill>
                            <a:schemeClr val="lt1"/>
                          </a:solidFill>
                          <a:latin typeface="Times New Roman"/>
                          <a:ea typeface="ＭＳ Ｐゴシック"/>
                          <a:cs typeface="Times New Roman"/>
                        </a:defRPr>
                      </a:lvl5pPr>
                      <a:lvl6pPr marL="2286000" algn="l" defTabSz="457200" rtl="0" eaLnBrk="1" latinLnBrk="0" hangingPunct="1">
                        <a:defRPr sz="1800" b="1" kern="1200">
                          <a:solidFill>
                            <a:schemeClr val="lt1"/>
                          </a:solidFill>
                          <a:latin typeface="Times New Roman"/>
                          <a:ea typeface="ＭＳ Ｐゴシック"/>
                          <a:cs typeface="Times New Roman"/>
                        </a:defRPr>
                      </a:lvl6pPr>
                      <a:lvl7pPr marL="2743200" algn="l" defTabSz="457200" rtl="0" eaLnBrk="1" latinLnBrk="0" hangingPunct="1">
                        <a:defRPr sz="1800" b="1" kern="1200">
                          <a:solidFill>
                            <a:schemeClr val="lt1"/>
                          </a:solidFill>
                          <a:latin typeface="Times New Roman"/>
                          <a:ea typeface="ＭＳ Ｐゴシック"/>
                          <a:cs typeface="Times New Roman"/>
                        </a:defRPr>
                      </a:lvl7pPr>
                      <a:lvl8pPr marL="3200400" algn="l" defTabSz="457200" rtl="0" eaLnBrk="1" latinLnBrk="0" hangingPunct="1">
                        <a:defRPr sz="1800" b="1" kern="1200">
                          <a:solidFill>
                            <a:schemeClr val="lt1"/>
                          </a:solidFill>
                          <a:latin typeface="Times New Roman"/>
                          <a:ea typeface="ＭＳ Ｐゴシック"/>
                          <a:cs typeface="Times New Roman"/>
                        </a:defRPr>
                      </a:lvl8pPr>
                      <a:lvl9pPr marL="3657600" algn="l" defTabSz="457200" rtl="0" eaLnBrk="1" latinLnBrk="0" hangingPunct="1">
                        <a:defRPr sz="1800" b="1" kern="1200">
                          <a:solidFill>
                            <a:schemeClr val="lt1"/>
                          </a:solidFill>
                          <a:latin typeface="Times New Roman"/>
                          <a:ea typeface="ＭＳ Ｐゴシック"/>
                          <a:cs typeface="Times New Roman"/>
                        </a:defRPr>
                      </a:lvl9pPr>
                    </a:lstStyle>
                    <a:p>
                      <a:pPr marL="0" algn="l" defTabSz="495285" rtl="0" eaLnBrk="1" latinLnBrk="0" hangingPunct="1"/>
                      <a:r>
                        <a:rPr lang="en-US" sz="2400" b="1" kern="1200" dirty="0" smtClean="0">
                          <a:solidFill>
                            <a:schemeClr val="tx1"/>
                          </a:solidFill>
                          <a:latin typeface="+mn-lt"/>
                          <a:ea typeface="+mn-ea"/>
                          <a:cs typeface="+mn-cs"/>
                        </a:rPr>
                        <a:t>Total LOC</a:t>
                      </a:r>
                      <a:endParaRPr lang="en-US" sz="24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D2F4"/>
                    </a:solidFill>
                  </a:tcPr>
                </a:tc>
                <a:tc>
                  <a:txBody>
                    <a:bodyPr/>
                    <a:lstStyle>
                      <a:lvl1pPr marL="0" algn="l" defTabSz="457200" rtl="0" eaLnBrk="1" latinLnBrk="0" hangingPunct="1">
                        <a:defRPr sz="1800" b="1" kern="1200">
                          <a:solidFill>
                            <a:schemeClr val="lt1"/>
                          </a:solidFill>
                          <a:latin typeface="Times New Roman"/>
                          <a:ea typeface="ＭＳ Ｐゴシック"/>
                          <a:cs typeface="Times New Roman"/>
                        </a:defRPr>
                      </a:lvl1pPr>
                      <a:lvl2pPr marL="457200" algn="l" defTabSz="457200" rtl="0" eaLnBrk="1" latinLnBrk="0" hangingPunct="1">
                        <a:defRPr sz="1800" b="1" kern="1200">
                          <a:solidFill>
                            <a:schemeClr val="lt1"/>
                          </a:solidFill>
                          <a:latin typeface="Times New Roman"/>
                          <a:ea typeface="ＭＳ Ｐゴシック"/>
                          <a:cs typeface="Times New Roman"/>
                        </a:defRPr>
                      </a:lvl2pPr>
                      <a:lvl3pPr marL="914400" algn="l" defTabSz="457200" rtl="0" eaLnBrk="1" latinLnBrk="0" hangingPunct="1">
                        <a:defRPr sz="1800" b="1" kern="1200">
                          <a:solidFill>
                            <a:schemeClr val="lt1"/>
                          </a:solidFill>
                          <a:latin typeface="Times New Roman"/>
                          <a:ea typeface="ＭＳ Ｐゴシック"/>
                          <a:cs typeface="Times New Roman"/>
                        </a:defRPr>
                      </a:lvl3pPr>
                      <a:lvl4pPr marL="1371600" algn="l" defTabSz="457200" rtl="0" eaLnBrk="1" latinLnBrk="0" hangingPunct="1">
                        <a:defRPr sz="1800" b="1" kern="1200">
                          <a:solidFill>
                            <a:schemeClr val="lt1"/>
                          </a:solidFill>
                          <a:latin typeface="Times New Roman"/>
                          <a:ea typeface="ＭＳ Ｐゴシック"/>
                          <a:cs typeface="Times New Roman"/>
                        </a:defRPr>
                      </a:lvl4pPr>
                      <a:lvl5pPr marL="1828800" algn="l" defTabSz="457200" rtl="0" eaLnBrk="1" latinLnBrk="0" hangingPunct="1">
                        <a:defRPr sz="1800" b="1" kern="1200">
                          <a:solidFill>
                            <a:schemeClr val="lt1"/>
                          </a:solidFill>
                          <a:latin typeface="Times New Roman"/>
                          <a:ea typeface="ＭＳ Ｐゴシック"/>
                          <a:cs typeface="Times New Roman"/>
                        </a:defRPr>
                      </a:lvl5pPr>
                      <a:lvl6pPr marL="2286000" algn="l" defTabSz="457200" rtl="0" eaLnBrk="1" latinLnBrk="0" hangingPunct="1">
                        <a:defRPr sz="1800" b="1" kern="1200">
                          <a:solidFill>
                            <a:schemeClr val="lt1"/>
                          </a:solidFill>
                          <a:latin typeface="Times New Roman"/>
                          <a:ea typeface="ＭＳ Ｐゴシック"/>
                          <a:cs typeface="Times New Roman"/>
                        </a:defRPr>
                      </a:lvl6pPr>
                      <a:lvl7pPr marL="2743200" algn="l" defTabSz="457200" rtl="0" eaLnBrk="1" latinLnBrk="0" hangingPunct="1">
                        <a:defRPr sz="1800" b="1" kern="1200">
                          <a:solidFill>
                            <a:schemeClr val="lt1"/>
                          </a:solidFill>
                          <a:latin typeface="Times New Roman"/>
                          <a:ea typeface="ＭＳ Ｐゴシック"/>
                          <a:cs typeface="Times New Roman"/>
                        </a:defRPr>
                      </a:lvl7pPr>
                      <a:lvl8pPr marL="3200400" algn="l" defTabSz="457200" rtl="0" eaLnBrk="1" latinLnBrk="0" hangingPunct="1">
                        <a:defRPr sz="1800" b="1" kern="1200">
                          <a:solidFill>
                            <a:schemeClr val="lt1"/>
                          </a:solidFill>
                          <a:latin typeface="Times New Roman"/>
                          <a:ea typeface="ＭＳ Ｐゴシック"/>
                          <a:cs typeface="Times New Roman"/>
                        </a:defRPr>
                      </a:lvl8pPr>
                      <a:lvl9pPr marL="3657600" algn="l" defTabSz="457200" rtl="0" eaLnBrk="1" latinLnBrk="0" hangingPunct="1">
                        <a:defRPr sz="1800" b="1" kern="1200">
                          <a:solidFill>
                            <a:schemeClr val="lt1"/>
                          </a:solidFill>
                          <a:latin typeface="Times New Roman"/>
                          <a:ea typeface="ＭＳ Ｐゴシック"/>
                          <a:cs typeface="Times New Roman"/>
                        </a:defRPr>
                      </a:lvl9pPr>
                    </a:lstStyle>
                    <a:p>
                      <a:pPr marL="0" algn="l" defTabSz="495285" rtl="0" eaLnBrk="1" latinLnBrk="0" hangingPunct="1"/>
                      <a:r>
                        <a:rPr lang="en-US" sz="2400" b="1" kern="1200" dirty="0" smtClean="0">
                          <a:solidFill>
                            <a:schemeClr val="tx1"/>
                          </a:solidFill>
                          <a:latin typeface="+mn-lt"/>
                          <a:ea typeface="+mn-ea"/>
                          <a:cs typeface="+mn-cs"/>
                        </a:rPr>
                        <a:t>Modified LOC</a:t>
                      </a:r>
                      <a:endParaRPr lang="en-US" sz="24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2D2F4"/>
                    </a:solidFill>
                  </a:tcPr>
                </a:tc>
              </a:tr>
              <a:tr h="497840">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r>
                        <a:rPr lang="en-US" sz="2700" dirty="0" smtClean="0"/>
                        <a:t>Squid</a:t>
                      </a:r>
                      <a:endParaRPr lang="en-US" sz="27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216,000</a:t>
                      </a:r>
                      <a:endParaRPr lang="en-US" sz="27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75</a:t>
                      </a:r>
                      <a:endParaRPr lang="en-US" sz="27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r>
              <a:tr h="517349">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r>
                        <a:rPr lang="en-US" sz="2700" dirty="0" smtClean="0"/>
                        <a:t>Snort</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336,000</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45</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r>
              <a:tr h="517349">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r>
                        <a:rPr lang="en-US" sz="2700" dirty="0" smtClean="0"/>
                        <a:t>Balance</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2,000</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60</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r>
              <a:tr h="517349">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r>
                        <a:rPr lang="en-US" sz="2700" dirty="0" err="1" smtClean="0"/>
                        <a:t>iptables</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42,000</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55</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r>
              <a:tr h="517349">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r>
                        <a:rPr lang="en-US" sz="2700" dirty="0" smtClean="0"/>
                        <a:t>PRADS</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15,000</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457200" rtl="0" eaLnBrk="1" latinLnBrk="0" hangingPunct="1">
                        <a:defRPr sz="1800" kern="1200">
                          <a:solidFill>
                            <a:schemeClr val="dk1"/>
                          </a:solidFill>
                          <a:latin typeface="Times New Roman"/>
                          <a:ea typeface="ＭＳ Ｐゴシック"/>
                          <a:cs typeface="Times New Roman"/>
                        </a:defRPr>
                      </a:lvl1pPr>
                      <a:lvl2pPr marL="457200" algn="l" defTabSz="457200" rtl="0" eaLnBrk="1" latinLnBrk="0" hangingPunct="1">
                        <a:defRPr sz="1800" kern="1200">
                          <a:solidFill>
                            <a:schemeClr val="dk1"/>
                          </a:solidFill>
                          <a:latin typeface="Times New Roman"/>
                          <a:ea typeface="ＭＳ Ｐゴシック"/>
                          <a:cs typeface="Times New Roman"/>
                        </a:defRPr>
                      </a:lvl2pPr>
                      <a:lvl3pPr marL="914400" algn="l" defTabSz="457200" rtl="0" eaLnBrk="1" latinLnBrk="0" hangingPunct="1">
                        <a:defRPr sz="1800" kern="1200">
                          <a:solidFill>
                            <a:schemeClr val="dk1"/>
                          </a:solidFill>
                          <a:latin typeface="Times New Roman"/>
                          <a:ea typeface="ＭＳ Ｐゴシック"/>
                          <a:cs typeface="Times New Roman"/>
                        </a:defRPr>
                      </a:lvl3pPr>
                      <a:lvl4pPr marL="1371600" algn="l" defTabSz="457200" rtl="0" eaLnBrk="1" latinLnBrk="0" hangingPunct="1">
                        <a:defRPr sz="1800" kern="1200">
                          <a:solidFill>
                            <a:schemeClr val="dk1"/>
                          </a:solidFill>
                          <a:latin typeface="Times New Roman"/>
                          <a:ea typeface="ＭＳ Ｐゴシック"/>
                          <a:cs typeface="Times New Roman"/>
                        </a:defRPr>
                      </a:lvl4pPr>
                      <a:lvl5pPr marL="1828800" algn="l" defTabSz="457200" rtl="0" eaLnBrk="1" latinLnBrk="0" hangingPunct="1">
                        <a:defRPr sz="1800" kern="1200">
                          <a:solidFill>
                            <a:schemeClr val="dk1"/>
                          </a:solidFill>
                          <a:latin typeface="Times New Roman"/>
                          <a:ea typeface="ＭＳ Ｐゴシック"/>
                          <a:cs typeface="Times New Roman"/>
                        </a:defRPr>
                      </a:lvl5pPr>
                      <a:lvl6pPr marL="2286000" algn="l" defTabSz="457200" rtl="0" eaLnBrk="1" latinLnBrk="0" hangingPunct="1">
                        <a:defRPr sz="1800" kern="1200">
                          <a:solidFill>
                            <a:schemeClr val="dk1"/>
                          </a:solidFill>
                          <a:latin typeface="Times New Roman"/>
                          <a:ea typeface="ＭＳ Ｐゴシック"/>
                          <a:cs typeface="Times New Roman"/>
                        </a:defRPr>
                      </a:lvl6pPr>
                      <a:lvl7pPr marL="2743200" algn="l" defTabSz="457200" rtl="0" eaLnBrk="1" latinLnBrk="0" hangingPunct="1">
                        <a:defRPr sz="1800" kern="1200">
                          <a:solidFill>
                            <a:schemeClr val="dk1"/>
                          </a:solidFill>
                          <a:latin typeface="Times New Roman"/>
                          <a:ea typeface="ＭＳ Ｐゴシック"/>
                          <a:cs typeface="Times New Roman"/>
                        </a:defRPr>
                      </a:lvl7pPr>
                      <a:lvl8pPr marL="3200400" algn="l" defTabSz="457200" rtl="0" eaLnBrk="1" latinLnBrk="0" hangingPunct="1">
                        <a:defRPr sz="1800" kern="1200">
                          <a:solidFill>
                            <a:schemeClr val="dk1"/>
                          </a:solidFill>
                          <a:latin typeface="Times New Roman"/>
                          <a:ea typeface="ＭＳ Ｐゴシック"/>
                          <a:cs typeface="Times New Roman"/>
                        </a:defRPr>
                      </a:lvl8pPr>
                      <a:lvl9pPr marL="3657600" algn="l" defTabSz="457200" rtl="0" eaLnBrk="1" latinLnBrk="0" hangingPunct="1">
                        <a:defRPr sz="1800" kern="1200">
                          <a:solidFill>
                            <a:schemeClr val="dk1"/>
                          </a:solidFill>
                          <a:latin typeface="Times New Roman"/>
                          <a:ea typeface="ＭＳ Ｐゴシック"/>
                          <a:cs typeface="Times New Roman"/>
                        </a:defRPr>
                      </a:lvl9pPr>
                    </a:lstStyle>
                    <a:p>
                      <a:pPr algn="r"/>
                      <a:r>
                        <a:rPr lang="en-US" sz="2700" dirty="0" smtClean="0"/>
                        <a:t>25</a:t>
                      </a:r>
                      <a:endParaRPr lang="en-US" sz="2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03241961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0"/>
            <a:ext cx="8229600" cy="1143000"/>
          </a:xfrm>
        </p:spPr>
        <p:txBody>
          <a:bodyPr>
            <a:noAutofit/>
          </a:bodyPr>
          <a:lstStyle/>
          <a:p>
            <a:r>
              <a:rPr lang="en-US" sz="4200" dirty="0" smtClean="0"/>
              <a:t>FlowTags adds low overhead</a:t>
            </a:r>
            <a:endParaRPr lang="en-US" sz="4200" dirty="0"/>
          </a:p>
        </p:txBody>
      </p:sp>
      <p:sp>
        <p:nvSpPr>
          <p:cNvPr id="3" name="Content Placeholder 2"/>
          <p:cNvSpPr>
            <a:spLocks noGrp="1"/>
          </p:cNvSpPr>
          <p:nvPr>
            <p:ph idx="1"/>
          </p:nvPr>
        </p:nvSpPr>
        <p:spPr>
          <a:xfrm>
            <a:off x="457200" y="914400"/>
            <a:ext cx="8534400" cy="5791200"/>
          </a:xfrm>
        </p:spPr>
        <p:txBody>
          <a:bodyPr>
            <a:noAutofit/>
          </a:bodyPr>
          <a:lstStyle/>
          <a:p>
            <a:pPr marL="0" indent="0">
              <a:buNone/>
            </a:pP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77</a:t>
            </a:fld>
            <a:endParaRPr kumimoji="0" lang="en-US" dirty="0"/>
          </a:p>
        </p:txBody>
      </p:sp>
      <p:sp>
        <p:nvSpPr>
          <p:cNvPr id="8" name="Content Placeholder 2"/>
          <p:cNvSpPr txBox="1">
            <a:spLocks/>
          </p:cNvSpPr>
          <p:nvPr/>
        </p:nvSpPr>
        <p:spPr>
          <a:xfrm>
            <a:off x="457200" y="1195295"/>
            <a:ext cx="8229600" cy="5161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0000"/>
              </a:solidFill>
            </a:endParaRPr>
          </a:p>
        </p:txBody>
      </p:sp>
      <p:pic>
        <p:nvPicPr>
          <p:cNvPr id="10" name="Content Placeholder 3" descr="better_res.png"/>
          <p:cNvPicPr>
            <a:picLocks noChangeAspect="1"/>
          </p:cNvPicPr>
          <p:nvPr/>
        </p:nvPicPr>
        <p:blipFill>
          <a:blip r:embed="rId3">
            <a:extLst>
              <a:ext uri="{28A0092B-C50C-407E-A947-70E740481C1C}">
                <a14:useLocalDpi xmlns:a14="http://schemas.microsoft.com/office/drawing/2010/main" val="0"/>
              </a:ext>
            </a:extLst>
          </a:blip>
          <a:srcRect t="-1403" b="-1403"/>
          <a:stretch>
            <a:fillRect/>
          </a:stretch>
        </p:blipFill>
        <p:spPr>
          <a:xfrm>
            <a:off x="1158108" y="1350312"/>
            <a:ext cx="7287813" cy="4008016"/>
          </a:xfrm>
          <a:prstGeom prst="rect">
            <a:avLst/>
          </a:prstGeom>
        </p:spPr>
      </p:pic>
      <p:sp>
        <p:nvSpPr>
          <p:cNvPr id="11" name="TextBox 10"/>
          <p:cNvSpPr txBox="1"/>
          <p:nvPr/>
        </p:nvSpPr>
        <p:spPr>
          <a:xfrm rot="16200000">
            <a:off x="-460738" y="2634780"/>
            <a:ext cx="3011695" cy="830997"/>
          </a:xfrm>
          <a:prstGeom prst="rect">
            <a:avLst/>
          </a:prstGeom>
          <a:solidFill>
            <a:schemeClr val="bg1"/>
          </a:solidFill>
        </p:spPr>
        <p:txBody>
          <a:bodyPr wrap="square" rtlCol="0">
            <a:spAutoFit/>
          </a:bodyPr>
          <a:lstStyle/>
          <a:p>
            <a:pPr algn="ctr">
              <a:buNone/>
            </a:pPr>
            <a:r>
              <a:rPr lang="en-US" sz="2400" b="1" dirty="0"/>
              <a:t>Breakdown of flow processing </a:t>
            </a:r>
            <a:r>
              <a:rPr lang="en-US" sz="2400" b="1" dirty="0" smtClean="0"/>
              <a:t>time (</a:t>
            </a:r>
            <a:r>
              <a:rPr lang="en-US" sz="2400" b="1" dirty="0" err="1" smtClean="0"/>
              <a:t>ms</a:t>
            </a:r>
            <a:r>
              <a:rPr lang="en-US" sz="2400" b="1" dirty="0" smtClean="0"/>
              <a:t>)</a:t>
            </a:r>
            <a:endParaRPr lang="en-US" sz="2400" b="1" dirty="0"/>
          </a:p>
        </p:txBody>
      </p:sp>
      <p:sp>
        <p:nvSpPr>
          <p:cNvPr id="12" name="TextBox 11"/>
          <p:cNvSpPr txBox="1"/>
          <p:nvPr/>
        </p:nvSpPr>
        <p:spPr>
          <a:xfrm>
            <a:off x="2126440" y="4671862"/>
            <a:ext cx="6054335" cy="430887"/>
          </a:xfrm>
          <a:prstGeom prst="rect">
            <a:avLst/>
          </a:prstGeom>
          <a:solidFill>
            <a:schemeClr val="bg1"/>
          </a:solidFill>
        </p:spPr>
        <p:txBody>
          <a:bodyPr wrap="square" rtlCol="0">
            <a:spAutoFit/>
          </a:bodyPr>
          <a:lstStyle/>
          <a:p>
            <a:pPr algn="ctr"/>
            <a:r>
              <a:rPr lang="en-US" sz="2200" b="1" dirty="0" smtClean="0"/>
              <a:t>Abilene  </a:t>
            </a:r>
            <a:r>
              <a:rPr lang="en-US" sz="2200" b="1" dirty="0" err="1" smtClean="0"/>
              <a:t>Geant</a:t>
            </a:r>
            <a:r>
              <a:rPr lang="en-US" sz="2200" b="1" dirty="0" smtClean="0"/>
              <a:t>  Telstra  Sprint  Verizon  AT&amp;T</a:t>
            </a:r>
            <a:endParaRPr lang="en-US" sz="2200" b="1" dirty="0"/>
          </a:p>
        </p:txBody>
      </p:sp>
      <p:sp>
        <p:nvSpPr>
          <p:cNvPr id="13" name="TextBox 12"/>
          <p:cNvSpPr txBox="1"/>
          <p:nvPr/>
        </p:nvSpPr>
        <p:spPr>
          <a:xfrm>
            <a:off x="2712551" y="5033789"/>
            <a:ext cx="6054335" cy="430887"/>
          </a:xfrm>
          <a:prstGeom prst="rect">
            <a:avLst/>
          </a:prstGeom>
          <a:solidFill>
            <a:schemeClr val="bg1"/>
          </a:solidFill>
        </p:spPr>
        <p:txBody>
          <a:bodyPr wrap="square" rtlCol="0">
            <a:spAutoFit/>
          </a:bodyPr>
          <a:lstStyle/>
          <a:p>
            <a:r>
              <a:rPr lang="en-US" sz="2200" b="1" dirty="0" smtClean="0"/>
              <a:t>11	        22         44          52          70        115</a:t>
            </a:r>
            <a:endParaRPr lang="en-US" sz="2200" b="1" dirty="0"/>
          </a:p>
        </p:txBody>
      </p:sp>
      <p:sp>
        <p:nvSpPr>
          <p:cNvPr id="14" name="TextBox 13"/>
          <p:cNvSpPr txBox="1"/>
          <p:nvPr/>
        </p:nvSpPr>
        <p:spPr>
          <a:xfrm>
            <a:off x="1502399" y="1375989"/>
            <a:ext cx="539909" cy="3463769"/>
          </a:xfrm>
          <a:prstGeom prst="rect">
            <a:avLst/>
          </a:prstGeom>
          <a:solidFill>
            <a:schemeClr val="bg1"/>
          </a:solidFill>
        </p:spPr>
        <p:txBody>
          <a:bodyPr wrap="square" rtlCol="0">
            <a:spAutoFit/>
          </a:bodyPr>
          <a:lstStyle/>
          <a:p>
            <a:pPr algn="r">
              <a:lnSpc>
                <a:spcPct val="125000"/>
              </a:lnSpc>
            </a:pPr>
            <a:r>
              <a:rPr lang="en-US" sz="2200" b="1" dirty="0" smtClean="0"/>
              <a:t>1.4</a:t>
            </a:r>
          </a:p>
          <a:p>
            <a:pPr algn="r">
              <a:lnSpc>
                <a:spcPct val="125000"/>
              </a:lnSpc>
            </a:pPr>
            <a:r>
              <a:rPr lang="en-US" sz="2200" b="1" dirty="0" smtClean="0"/>
              <a:t>1.2</a:t>
            </a:r>
          </a:p>
          <a:p>
            <a:pPr algn="r">
              <a:lnSpc>
                <a:spcPct val="125000"/>
              </a:lnSpc>
            </a:pPr>
            <a:r>
              <a:rPr lang="en-US" sz="2200" b="1" dirty="0" smtClean="0"/>
              <a:t>1</a:t>
            </a:r>
          </a:p>
          <a:p>
            <a:pPr algn="r">
              <a:lnSpc>
                <a:spcPct val="125000"/>
              </a:lnSpc>
            </a:pPr>
            <a:r>
              <a:rPr lang="en-US" sz="2200" b="1" dirty="0" smtClean="0"/>
              <a:t>0.8</a:t>
            </a:r>
          </a:p>
          <a:p>
            <a:pPr algn="r">
              <a:lnSpc>
                <a:spcPct val="125000"/>
              </a:lnSpc>
            </a:pPr>
            <a:r>
              <a:rPr lang="en-US" sz="2200" b="1" dirty="0" smtClean="0"/>
              <a:t>0.6</a:t>
            </a:r>
          </a:p>
          <a:p>
            <a:pPr algn="r">
              <a:lnSpc>
                <a:spcPct val="125000"/>
              </a:lnSpc>
            </a:pPr>
            <a:r>
              <a:rPr lang="en-US" sz="2200" b="1" dirty="0" smtClean="0"/>
              <a:t>0.4</a:t>
            </a:r>
          </a:p>
          <a:p>
            <a:pPr algn="r">
              <a:lnSpc>
                <a:spcPct val="125000"/>
              </a:lnSpc>
            </a:pPr>
            <a:r>
              <a:rPr lang="en-US" sz="2200" b="1" dirty="0" smtClean="0"/>
              <a:t>0.2</a:t>
            </a:r>
          </a:p>
          <a:p>
            <a:pPr algn="r">
              <a:lnSpc>
                <a:spcPct val="125000"/>
              </a:lnSpc>
            </a:pPr>
            <a:r>
              <a:rPr lang="en-US" sz="2200" b="1" dirty="0"/>
              <a:t>0</a:t>
            </a:r>
          </a:p>
        </p:txBody>
      </p:sp>
      <p:sp>
        <p:nvSpPr>
          <p:cNvPr id="15" name="TextBox 14"/>
          <p:cNvSpPr txBox="1"/>
          <p:nvPr/>
        </p:nvSpPr>
        <p:spPr>
          <a:xfrm>
            <a:off x="2372190" y="1502560"/>
            <a:ext cx="4971286" cy="878702"/>
          </a:xfrm>
          <a:prstGeom prst="rect">
            <a:avLst/>
          </a:prstGeom>
          <a:solidFill>
            <a:schemeClr val="bg1"/>
          </a:solidFill>
        </p:spPr>
        <p:txBody>
          <a:bodyPr wrap="square" rtlCol="0">
            <a:spAutoFit/>
          </a:bodyPr>
          <a:lstStyle/>
          <a:p>
            <a:pPr algn="r">
              <a:lnSpc>
                <a:spcPct val="80000"/>
              </a:lnSpc>
            </a:pPr>
            <a:r>
              <a:rPr lang="en-US" sz="2100" b="1" dirty="0" smtClean="0"/>
              <a:t>Controller Processing</a:t>
            </a:r>
          </a:p>
          <a:p>
            <a:pPr algn="r">
              <a:lnSpc>
                <a:spcPct val="80000"/>
              </a:lnSpc>
            </a:pPr>
            <a:r>
              <a:rPr lang="en-US" sz="2100" b="1" dirty="0" smtClean="0"/>
              <a:t>Middlebox Tag Processing</a:t>
            </a:r>
          </a:p>
          <a:p>
            <a:pPr algn="r">
              <a:lnSpc>
                <a:spcPct val="80000"/>
              </a:lnSpc>
            </a:pPr>
            <a:r>
              <a:rPr lang="en-US" sz="2100" b="1" dirty="0" smtClean="0"/>
              <a:t>Switch Setup</a:t>
            </a:r>
            <a:endParaRPr lang="en-US" sz="2100" b="1" dirty="0"/>
          </a:p>
        </p:txBody>
      </p:sp>
      <p:cxnSp>
        <p:nvCxnSpPr>
          <p:cNvPr id="16" name="Straight Connector 15"/>
          <p:cNvCxnSpPr/>
          <p:nvPr/>
        </p:nvCxnSpPr>
        <p:spPr>
          <a:xfrm flipV="1">
            <a:off x="6140035" y="1544432"/>
            <a:ext cx="2040741" cy="13957"/>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98625" y="5005803"/>
            <a:ext cx="1093602" cy="461665"/>
          </a:xfrm>
          <a:prstGeom prst="rect">
            <a:avLst/>
          </a:prstGeom>
          <a:noFill/>
        </p:spPr>
        <p:txBody>
          <a:bodyPr wrap="square" rtlCol="0">
            <a:spAutoFit/>
          </a:bodyPr>
          <a:lstStyle/>
          <a:p>
            <a:pPr algn="r">
              <a:buNone/>
            </a:pPr>
            <a:r>
              <a:rPr lang="en-US" sz="2400" b="1" dirty="0" smtClean="0"/>
              <a:t># </a:t>
            </a:r>
            <a:r>
              <a:rPr lang="en-US" sz="2400" b="1" dirty="0" err="1" smtClean="0"/>
              <a:t>PoPs</a:t>
            </a:r>
            <a:r>
              <a:rPr lang="en-US" sz="2400" b="1" dirty="0" smtClean="0"/>
              <a:t>:</a:t>
            </a:r>
            <a:endParaRPr lang="en-US" sz="2400" b="1"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50883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other results</a:t>
            </a:r>
            <a:endParaRPr lang="en-US" dirty="0"/>
          </a:p>
        </p:txBody>
      </p:sp>
      <p:sp>
        <p:nvSpPr>
          <p:cNvPr id="3" name="Content Placeholder 2"/>
          <p:cNvSpPr>
            <a:spLocks noGrp="1"/>
          </p:cNvSpPr>
          <p:nvPr>
            <p:ph idx="1"/>
          </p:nvPr>
        </p:nvSpPr>
        <p:spPr/>
        <p:txBody>
          <a:bodyPr/>
          <a:lstStyle/>
          <a:p>
            <a:r>
              <a:rPr lang="en-US" dirty="0" smtClean="0"/>
              <a:t>Adds &lt; 1% overhead to </a:t>
            </a:r>
            <a:r>
              <a:rPr lang="en-US" dirty="0" err="1" smtClean="0"/>
              <a:t>middlebox</a:t>
            </a:r>
            <a:r>
              <a:rPr lang="en-US" dirty="0" smtClean="0"/>
              <a:t> processing</a:t>
            </a:r>
          </a:p>
          <a:p>
            <a:endParaRPr lang="en-US" dirty="0"/>
          </a:p>
          <a:p>
            <a:r>
              <a:rPr lang="en-US" dirty="0" smtClean="0"/>
              <a:t>Tags can be encoded in ~ 15 bits</a:t>
            </a:r>
          </a:p>
          <a:p>
            <a:pPr lvl="1"/>
            <a:r>
              <a:rPr lang="en-US" dirty="0" smtClean="0"/>
              <a:t>E.g., IP-ID, IPv6 </a:t>
            </a:r>
            <a:r>
              <a:rPr lang="en-US" dirty="0" err="1" smtClean="0"/>
              <a:t>FlowLabel</a:t>
            </a:r>
            <a:r>
              <a:rPr lang="en-US" dirty="0" smtClean="0"/>
              <a:t>, </a:t>
            </a:r>
            <a:r>
              <a:rPr lang="en-US" dirty="0" err="1" smtClean="0"/>
              <a:t>EncapHeaders</a:t>
            </a:r>
            <a:r>
              <a:rPr lang="en-US" dirty="0" smtClean="0"/>
              <a:t> (NVP)</a:t>
            </a:r>
          </a:p>
          <a:p>
            <a:pPr lvl="1"/>
            <a:endParaRPr lang="en-US" dirty="0"/>
          </a:p>
          <a:p>
            <a:r>
              <a:rPr lang="en-US" dirty="0" smtClean="0"/>
              <a:t>Can enable new capabilities</a:t>
            </a:r>
          </a:p>
          <a:p>
            <a:pPr lvl="1"/>
            <a:r>
              <a:rPr lang="en-US" dirty="0" smtClean="0"/>
              <a:t>Extended header space analysis</a:t>
            </a:r>
          </a:p>
          <a:p>
            <a:pPr lvl="1"/>
            <a:r>
              <a:rPr lang="en-US" dirty="0" smtClean="0"/>
              <a:t>Diagnosing network bottlenecks</a:t>
            </a:r>
          </a:p>
        </p:txBody>
      </p:sp>
      <p:sp>
        <p:nvSpPr>
          <p:cNvPr id="4" name="Slide Number Placeholder 3"/>
          <p:cNvSpPr>
            <a:spLocks noGrp="1"/>
          </p:cNvSpPr>
          <p:nvPr>
            <p:ph type="sldNum" sz="quarter" idx="12"/>
          </p:nvPr>
        </p:nvSpPr>
        <p:spPr/>
        <p:txBody>
          <a:bodyPr/>
          <a:lstStyle/>
          <a:p>
            <a:fld id="{2F8258B8-ACF5-6E4C-8B3E-49E538074B44}" type="slidenum">
              <a:rPr lang="en-US" smtClean="0"/>
              <a:t>78</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837923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1"/>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320675" y="1035611"/>
            <a:ext cx="8477250" cy="5713131"/>
          </a:xfrm>
        </p:spPr>
        <p:txBody>
          <a:bodyPr>
            <a:normAutofit lnSpcReduction="10000"/>
          </a:bodyPr>
          <a:lstStyle/>
          <a:p>
            <a:r>
              <a:rPr lang="en-US" sz="2800" dirty="0" smtClean="0"/>
              <a:t>Middleboxes complicate enforcement</a:t>
            </a:r>
            <a:r>
              <a:rPr lang="en-US" sz="2400" dirty="0" smtClean="0"/>
              <a:t> </a:t>
            </a:r>
          </a:p>
          <a:p>
            <a:pPr lvl="1"/>
            <a:r>
              <a:rPr lang="en-US" sz="2400" dirty="0" smtClean="0"/>
              <a:t>E.g., NAT/LB rewrite headers, proxy sends cached response</a:t>
            </a:r>
            <a:br>
              <a:rPr lang="en-US" sz="2400" dirty="0" smtClean="0"/>
            </a:br>
            <a:endParaRPr lang="en-US" sz="2400" dirty="0" smtClean="0"/>
          </a:p>
          <a:p>
            <a:r>
              <a:rPr lang="en-US" sz="2800" dirty="0" smtClean="0"/>
              <a:t>Root cause: Violation of the SDN tenets</a:t>
            </a:r>
          </a:p>
          <a:p>
            <a:pPr lvl="1"/>
            <a:r>
              <a:rPr lang="en-US" sz="2400" dirty="0" smtClean="0"/>
              <a:t>Origin Binding and Paths-Follow-Policy</a:t>
            </a:r>
            <a:br>
              <a:rPr lang="en-US" sz="2400" dirty="0" smtClean="0"/>
            </a:br>
            <a:endParaRPr lang="en-US" sz="2400" dirty="0"/>
          </a:p>
          <a:p>
            <a:r>
              <a:rPr lang="en-US" sz="2800" dirty="0" err="1" smtClean="0"/>
              <a:t>FlowTags</a:t>
            </a:r>
            <a:r>
              <a:rPr lang="en-US" sz="2800" dirty="0" smtClean="0"/>
              <a:t> extends SDN with new </a:t>
            </a:r>
            <a:r>
              <a:rPr lang="en-US" sz="2800" dirty="0" err="1" smtClean="0"/>
              <a:t>middlebox</a:t>
            </a:r>
            <a:r>
              <a:rPr lang="en-US" sz="2800" dirty="0" smtClean="0"/>
              <a:t> APIs</a:t>
            </a:r>
          </a:p>
          <a:p>
            <a:pPr lvl="1"/>
            <a:r>
              <a:rPr lang="en-US" sz="2400" dirty="0" smtClean="0"/>
              <a:t>Restores tenets using new DPG abstraction</a:t>
            </a:r>
          </a:p>
          <a:p>
            <a:pPr lvl="1"/>
            <a:r>
              <a:rPr lang="en-US" sz="2400" dirty="0" smtClean="0"/>
              <a:t>No changes to switches and switch APIs</a:t>
            </a:r>
            <a:br>
              <a:rPr lang="en-US" sz="2400" dirty="0" smtClean="0"/>
            </a:br>
            <a:endParaRPr lang="en-US" sz="2400" dirty="0" smtClean="0"/>
          </a:p>
          <a:p>
            <a:r>
              <a:rPr lang="en-US" sz="2800" dirty="0" err="1" smtClean="0"/>
              <a:t>FlowTags</a:t>
            </a:r>
            <a:r>
              <a:rPr lang="en-US" sz="2800" dirty="0" smtClean="0"/>
              <a:t> is practical </a:t>
            </a:r>
          </a:p>
          <a:p>
            <a:pPr lvl="1"/>
            <a:r>
              <a:rPr lang="en-US" sz="2400" dirty="0" smtClean="0"/>
              <a:t>Minimal middlebox</a:t>
            </a:r>
            <a:r>
              <a:rPr lang="en-US" sz="2400" dirty="0"/>
              <a:t> </a:t>
            </a:r>
            <a:r>
              <a:rPr lang="en-US" sz="2400" dirty="0" smtClean="0"/>
              <a:t>changes, low overhead</a:t>
            </a:r>
            <a:endParaRPr lang="en-US" sz="2400" dirty="0"/>
          </a:p>
          <a:p>
            <a:pPr lvl="1"/>
            <a:r>
              <a:rPr lang="en-US" sz="2400" dirty="0" smtClean="0"/>
              <a:t>An enabler for verification, testing</a:t>
            </a:r>
            <a:r>
              <a:rPr lang="en-US" sz="2400" dirty="0"/>
              <a:t>, </a:t>
            </a:r>
            <a:r>
              <a:rPr lang="en-US" sz="2400" dirty="0" smtClean="0"/>
              <a:t>and diagnosis</a:t>
            </a:r>
          </a:p>
          <a:p>
            <a:pPr lvl="1"/>
            <a:endParaRPr lang="en-US" sz="2400" dirty="0"/>
          </a:p>
          <a:p>
            <a:endParaRPr lang="en-US" sz="2800" dirty="0"/>
          </a:p>
        </p:txBody>
      </p:sp>
      <p:sp>
        <p:nvSpPr>
          <p:cNvPr id="4" name="Slide Number Placeholder 3"/>
          <p:cNvSpPr>
            <a:spLocks noGrp="1"/>
          </p:cNvSpPr>
          <p:nvPr>
            <p:ph type="sldNum" sz="quarter" idx="12"/>
          </p:nvPr>
        </p:nvSpPr>
        <p:spPr/>
        <p:txBody>
          <a:bodyPr/>
          <a:lstStyle/>
          <a:p>
            <a:fld id="{2F8258B8-ACF5-6E4C-8B3E-49E538074B44}" type="slidenum">
              <a:rPr lang="en-US" smtClean="0"/>
              <a:t>79</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4170386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11"/>
            <a:ext cx="8229600" cy="1041937"/>
          </a:xfrm>
        </p:spPr>
        <p:txBody>
          <a:bodyPr/>
          <a:lstStyle/>
          <a:p>
            <a:r>
              <a:rPr lang="en-US" sz="4400" dirty="0" err="1" smtClean="0">
                <a:effectLst/>
                <a:latin typeface="Gill Sans Light"/>
                <a:cs typeface="Gill Sans Light"/>
              </a:rPr>
              <a:t>SoftMoW</a:t>
            </a:r>
            <a:r>
              <a:rPr lang="en-US" sz="4400" dirty="0" smtClean="0">
                <a:effectLst/>
                <a:latin typeface="Gill Sans Light"/>
                <a:cs typeface="Gill Sans Light"/>
              </a:rPr>
              <a:t> Controller Architecture</a:t>
            </a:r>
            <a:endParaRPr lang="en-US" sz="4400" dirty="0">
              <a:latin typeface="Gill Sans Light"/>
              <a:cs typeface="Gill Sans Light"/>
            </a:endParaRPr>
          </a:p>
        </p:txBody>
      </p:sp>
      <p:sp>
        <p:nvSpPr>
          <p:cNvPr id="3" name="Content Placeholder 2"/>
          <p:cNvSpPr>
            <a:spLocks noGrp="1"/>
          </p:cNvSpPr>
          <p:nvPr>
            <p:ph idx="1"/>
          </p:nvPr>
        </p:nvSpPr>
        <p:spPr>
          <a:xfrm>
            <a:off x="457200" y="1722711"/>
            <a:ext cx="4534915" cy="4998765"/>
          </a:xfrm>
        </p:spPr>
        <p:txBody>
          <a:bodyPr>
            <a:normAutofit fontScale="62500" lnSpcReduction="20000"/>
          </a:bodyPr>
          <a:lstStyle/>
          <a:p>
            <a:r>
              <a:rPr lang="en-US" dirty="0" smtClean="0">
                <a:solidFill>
                  <a:srgbClr val="FF0000"/>
                </a:solidFill>
                <a:latin typeface="Gill Sans Light"/>
                <a:cs typeface="Gill Sans Light"/>
              </a:rPr>
              <a:t>Network operating system</a:t>
            </a:r>
          </a:p>
          <a:p>
            <a:pPr lvl="1"/>
            <a:r>
              <a:rPr lang="en-US" dirty="0" smtClean="0">
                <a:solidFill>
                  <a:srgbClr val="000000"/>
                </a:solidFill>
              </a:rPr>
              <a:t>Agnostic of cell apps</a:t>
            </a:r>
            <a:endParaRPr lang="en-US" dirty="0" smtClean="0">
              <a:solidFill>
                <a:srgbClr val="FF0000"/>
              </a:solidFill>
              <a:latin typeface="Gill Sans Light"/>
              <a:cs typeface="Gill Sans Light"/>
            </a:endParaRPr>
          </a:p>
          <a:p>
            <a:r>
              <a:rPr lang="en-US" dirty="0" smtClean="0">
                <a:solidFill>
                  <a:srgbClr val="FF0000"/>
                </a:solidFill>
                <a:latin typeface="Gill Sans Light"/>
                <a:cs typeface="Gill Sans Light"/>
              </a:rPr>
              <a:t>Operator apps</a:t>
            </a:r>
          </a:p>
          <a:p>
            <a:pPr lvl="1"/>
            <a:r>
              <a:rPr lang="en-US" dirty="0" smtClean="0">
                <a:solidFill>
                  <a:srgbClr val="000000"/>
                </a:solidFill>
              </a:rPr>
              <a:t>E.g., region optimization, HSS, PCRF </a:t>
            </a:r>
            <a:endParaRPr lang="en-US" dirty="0" smtClean="0">
              <a:solidFill>
                <a:srgbClr val="FF0000"/>
              </a:solidFill>
              <a:latin typeface="Gill Sans Light"/>
              <a:cs typeface="Gill Sans Light"/>
            </a:endParaRPr>
          </a:p>
          <a:p>
            <a:r>
              <a:rPr lang="en-US" dirty="0" smtClean="0">
                <a:solidFill>
                  <a:srgbClr val="FF0000"/>
                </a:solidFill>
                <a:latin typeface="Gill Sans Light"/>
                <a:cs typeface="Gill Sans Light"/>
              </a:rPr>
              <a:t>Recursive abstraction app</a:t>
            </a:r>
          </a:p>
          <a:p>
            <a:pPr lvl="1"/>
            <a:r>
              <a:rPr lang="en-US" dirty="0">
                <a:solidFill>
                  <a:srgbClr val="000000"/>
                </a:solidFill>
              </a:rPr>
              <a:t>E</a:t>
            </a:r>
            <a:r>
              <a:rPr lang="en-US" dirty="0" smtClean="0">
                <a:solidFill>
                  <a:srgbClr val="000000"/>
                </a:solidFill>
              </a:rPr>
              <a:t>astbound API for operator apps</a:t>
            </a:r>
          </a:p>
          <a:p>
            <a:pPr lvl="1"/>
            <a:r>
              <a:rPr lang="en-US" dirty="0">
                <a:solidFill>
                  <a:srgbClr val="000000"/>
                </a:solidFill>
              </a:rPr>
              <a:t>A</a:t>
            </a:r>
            <a:r>
              <a:rPr lang="en-US" dirty="0" smtClean="0">
                <a:solidFill>
                  <a:srgbClr val="000000"/>
                </a:solidFill>
              </a:rPr>
              <a:t>gent </a:t>
            </a:r>
            <a:r>
              <a:rPr lang="en-US" dirty="0">
                <a:solidFill>
                  <a:srgbClr val="000000"/>
                </a:solidFill>
              </a:rPr>
              <a:t>communicates with a </a:t>
            </a:r>
            <a:r>
              <a:rPr lang="en-US" dirty="0" smtClean="0">
                <a:solidFill>
                  <a:srgbClr val="000000"/>
                </a:solidFill>
              </a:rPr>
              <a:t>parent</a:t>
            </a:r>
          </a:p>
          <a:p>
            <a:pPr lvl="1"/>
            <a:r>
              <a:rPr lang="en-US" dirty="0" smtClean="0">
                <a:solidFill>
                  <a:srgbClr val="000000"/>
                </a:solidFill>
              </a:rPr>
              <a:t>Expose G</a:t>
            </a:r>
            <a:r>
              <a:rPr lang="en-US" dirty="0">
                <a:solidFill>
                  <a:srgbClr val="000000"/>
                </a:solidFill>
              </a:rPr>
              <a:t>-switch, </a:t>
            </a:r>
            <a:r>
              <a:rPr lang="en-US" dirty="0" smtClean="0">
                <a:solidFill>
                  <a:srgbClr val="000000"/>
                </a:solidFill>
              </a:rPr>
              <a:t>G</a:t>
            </a:r>
            <a:r>
              <a:rPr lang="en-US" dirty="0">
                <a:solidFill>
                  <a:srgbClr val="000000"/>
                </a:solidFill>
              </a:rPr>
              <a:t>-</a:t>
            </a:r>
            <a:r>
              <a:rPr lang="en-US" dirty="0" err="1" smtClean="0">
                <a:solidFill>
                  <a:srgbClr val="000000"/>
                </a:solidFill>
              </a:rPr>
              <a:t>Bses</a:t>
            </a:r>
            <a:r>
              <a:rPr lang="en-US" dirty="0" smtClean="0">
                <a:solidFill>
                  <a:srgbClr val="000000"/>
                </a:solidFill>
              </a:rPr>
              <a:t>, G-</a:t>
            </a:r>
            <a:r>
              <a:rPr lang="en-US" dirty="0" err="1" smtClean="0">
                <a:solidFill>
                  <a:srgbClr val="000000"/>
                </a:solidFill>
              </a:rPr>
              <a:t>Middleboxes</a:t>
            </a:r>
            <a:endParaRPr lang="en-US" dirty="0" smtClean="0">
              <a:solidFill>
                <a:srgbClr val="000000"/>
              </a:solidFill>
              <a:latin typeface="Gill Sans Light"/>
              <a:cs typeface="Gill Sans Light"/>
            </a:endParaRPr>
          </a:p>
          <a:p>
            <a:r>
              <a:rPr lang="en-US" dirty="0" smtClean="0">
                <a:solidFill>
                  <a:srgbClr val="FF0000"/>
                </a:solidFill>
                <a:latin typeface="Gill Sans Light"/>
                <a:cs typeface="Gill Sans Light"/>
              </a:rPr>
              <a:t>Management Plane</a:t>
            </a:r>
          </a:p>
          <a:p>
            <a:pPr lvl="1"/>
            <a:r>
              <a:rPr lang="en-US" dirty="0">
                <a:solidFill>
                  <a:srgbClr val="000000"/>
                </a:solidFill>
              </a:rPr>
              <a:t>B</a:t>
            </a:r>
            <a:r>
              <a:rPr lang="en-US" dirty="0" smtClean="0">
                <a:solidFill>
                  <a:srgbClr val="000000"/>
                </a:solidFill>
              </a:rPr>
              <a:t>ootstraps </a:t>
            </a:r>
            <a:r>
              <a:rPr lang="en-US" dirty="0">
                <a:solidFill>
                  <a:srgbClr val="000000"/>
                </a:solidFill>
              </a:rPr>
              <a:t>the recursive control plane. </a:t>
            </a:r>
            <a:endParaRPr lang="en-US" dirty="0" smtClean="0">
              <a:solidFill>
                <a:srgbClr val="000000"/>
              </a:solidFill>
            </a:endParaRPr>
          </a:p>
          <a:p>
            <a:pPr lvl="1"/>
            <a:r>
              <a:rPr lang="en-US" dirty="0" smtClean="0">
                <a:solidFill>
                  <a:srgbClr val="000000"/>
                </a:solidFill>
              </a:rPr>
              <a:t>E.g., IP assignment, tree configuration</a:t>
            </a:r>
            <a:endParaRPr lang="en-US" dirty="0">
              <a:solidFill>
                <a:srgbClr val="000000"/>
              </a:solidFill>
            </a:endParaRPr>
          </a:p>
          <a:p>
            <a:pPr lvl="1"/>
            <a:endParaRPr lang="en-US" dirty="0" smtClean="0">
              <a:solidFill>
                <a:srgbClr val="FF0000"/>
              </a:solidFill>
              <a:latin typeface="Gill Sans Light"/>
              <a:cs typeface="Gill Sans Light"/>
            </a:endParaRPr>
          </a:p>
          <a:p>
            <a:pPr marL="457200" lvl="1" indent="0">
              <a:buNone/>
            </a:pPr>
            <a:r>
              <a:rPr lang="en-US" dirty="0" smtClean="0"/>
              <a:t> </a:t>
            </a:r>
            <a:endParaRPr lang="en-US" dirty="0"/>
          </a:p>
          <a:p>
            <a:pPr lvl="1"/>
            <a:endParaRPr lang="en-US" b="1" dirty="0">
              <a:solidFill>
                <a:srgbClr val="000000"/>
              </a:solidFill>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8</a:t>
            </a:fld>
            <a:endParaRPr lang="en-US"/>
          </a:p>
        </p:txBody>
      </p:sp>
      <p:pic>
        <p:nvPicPr>
          <p:cNvPr id="6" name="Picture 5" descr="arc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935" y="1722711"/>
            <a:ext cx="3861344" cy="2948836"/>
          </a:xfrm>
          <a:prstGeom prst="rect">
            <a:avLst/>
          </a:prstGeom>
        </p:spPr>
      </p:pic>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850400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411"/>
            <a:ext cx="8229600" cy="1041937"/>
          </a:xfrm>
        </p:spPr>
        <p:txBody>
          <a:bodyPr/>
          <a:lstStyle/>
          <a:p>
            <a:r>
              <a:rPr lang="en-US" sz="4400" dirty="0" smtClean="0">
                <a:effectLst/>
                <a:latin typeface="Gill Sans Light"/>
                <a:cs typeface="Gill Sans Light"/>
              </a:rPr>
              <a:t>Core Service: Topology Discovery</a:t>
            </a:r>
            <a:endParaRPr lang="en-US" sz="4400" dirty="0">
              <a:latin typeface="Gill Sans Light"/>
              <a:cs typeface="Gill Sans Light"/>
            </a:endParaRPr>
          </a:p>
        </p:txBody>
      </p:sp>
      <p:sp>
        <p:nvSpPr>
          <p:cNvPr id="3" name="Content Placeholder 2"/>
          <p:cNvSpPr>
            <a:spLocks noGrp="1"/>
          </p:cNvSpPr>
          <p:nvPr>
            <p:ph idx="1"/>
          </p:nvPr>
        </p:nvSpPr>
        <p:spPr>
          <a:xfrm>
            <a:off x="447827" y="1605918"/>
            <a:ext cx="4664712" cy="3950819"/>
          </a:xfrm>
        </p:spPr>
        <p:txBody>
          <a:bodyPr>
            <a:normAutofit fontScale="92500"/>
          </a:bodyPr>
          <a:lstStyle/>
          <a:p>
            <a:pPr marL="285750" lvl="1"/>
            <a:r>
              <a:rPr lang="en-US" sz="2200" dirty="0" smtClean="0">
                <a:solidFill>
                  <a:srgbClr val="000000"/>
                </a:solidFill>
                <a:latin typeface="Gill Sans Light"/>
                <a:cs typeface="Gill Sans Light"/>
              </a:rPr>
              <a:t>Scalable and fast link and switch detection</a:t>
            </a:r>
          </a:p>
          <a:p>
            <a:pPr marL="285750" lvl="1"/>
            <a:r>
              <a:rPr lang="en-US" sz="2200" dirty="0" smtClean="0">
                <a:solidFill>
                  <a:srgbClr val="000000"/>
                </a:solidFill>
                <a:latin typeface="Gill Sans Light"/>
                <a:cs typeface="Gill Sans Light"/>
              </a:rPr>
              <a:t>Two challenges:</a:t>
            </a:r>
          </a:p>
          <a:p>
            <a:pPr marL="685800" lvl="2"/>
            <a:r>
              <a:rPr lang="en-US" sz="2200" dirty="0" smtClean="0">
                <a:solidFill>
                  <a:srgbClr val="000000"/>
                </a:solidFill>
                <a:latin typeface="Gill Sans Light"/>
                <a:cs typeface="Gill Sans Light"/>
              </a:rPr>
              <a:t>Inter-region links visible to only a non-leaf controller</a:t>
            </a:r>
          </a:p>
          <a:p>
            <a:pPr marL="685800" lvl="2"/>
            <a:r>
              <a:rPr lang="en-US" sz="2200" dirty="0" smtClean="0">
                <a:solidFill>
                  <a:srgbClr val="000000"/>
                </a:solidFill>
                <a:latin typeface="Gill Sans Light"/>
                <a:cs typeface="Gill Sans Light"/>
              </a:rPr>
              <a:t>Leaf controllers with direct control</a:t>
            </a:r>
          </a:p>
          <a:p>
            <a:pPr marL="285750" lvl="1"/>
            <a:r>
              <a:rPr lang="en-US" sz="2200" dirty="0" smtClean="0">
                <a:solidFill>
                  <a:srgbClr val="000000"/>
                </a:solidFill>
                <a:latin typeface="Gill Sans Light"/>
                <a:cs typeface="Gill Sans Light"/>
              </a:rPr>
              <a:t>Parallel- sequential periodical protocol:</a:t>
            </a:r>
          </a:p>
          <a:p>
            <a:pPr marL="685800" lvl="2"/>
            <a:r>
              <a:rPr lang="en-US" sz="2200" dirty="0" smtClean="0">
                <a:solidFill>
                  <a:srgbClr val="000000"/>
                </a:solidFill>
                <a:latin typeface="Gill Sans Light"/>
                <a:cs typeface="Gill Sans Light"/>
              </a:rPr>
              <a:t> G-switch discovery</a:t>
            </a:r>
          </a:p>
          <a:p>
            <a:pPr marL="685800" lvl="2"/>
            <a:r>
              <a:rPr lang="en-US" sz="2200" dirty="0">
                <a:solidFill>
                  <a:srgbClr val="000000"/>
                </a:solidFill>
                <a:latin typeface="Gill Sans Light"/>
                <a:cs typeface="Gill Sans Light"/>
              </a:rPr>
              <a:t> </a:t>
            </a:r>
            <a:r>
              <a:rPr lang="en-US" sz="2200" dirty="0" smtClean="0">
                <a:solidFill>
                  <a:srgbClr val="000000"/>
                </a:solidFill>
                <a:latin typeface="Gill Sans Light"/>
                <a:cs typeface="Gill Sans Light"/>
              </a:rPr>
              <a:t>Inter-</a:t>
            </a:r>
            <a:r>
              <a:rPr lang="en-US" sz="2200" dirty="0" err="1" smtClean="0">
                <a:solidFill>
                  <a:srgbClr val="000000"/>
                </a:solidFill>
                <a:latin typeface="Gill Sans Light"/>
                <a:cs typeface="Gill Sans Light"/>
              </a:rPr>
              <a:t>Gswitch</a:t>
            </a:r>
            <a:r>
              <a:rPr lang="en-US" sz="2200" dirty="0" smtClean="0">
                <a:solidFill>
                  <a:srgbClr val="000000"/>
                </a:solidFill>
                <a:latin typeface="Gill Sans Light"/>
                <a:cs typeface="Gill Sans Light"/>
              </a:rPr>
              <a:t> link </a:t>
            </a:r>
            <a:r>
              <a:rPr lang="en-US" sz="2200" dirty="0" err="1" smtClean="0">
                <a:solidFill>
                  <a:srgbClr val="000000"/>
                </a:solidFill>
                <a:latin typeface="Gill Sans Light"/>
                <a:cs typeface="Gill Sans Light"/>
              </a:rPr>
              <a:t>disocvery</a:t>
            </a:r>
            <a:endParaRPr lang="en-US" sz="2200" dirty="0" smtClean="0">
              <a:solidFill>
                <a:srgbClr val="000000"/>
              </a:solidFill>
              <a:latin typeface="Gill Sans Light"/>
              <a:cs typeface="Gill Sans Light"/>
            </a:endParaRPr>
          </a:p>
          <a:p>
            <a:pPr marL="685800" lvl="2"/>
            <a:r>
              <a:rPr lang="en-US" sz="2200" dirty="0">
                <a:solidFill>
                  <a:srgbClr val="000000"/>
                </a:solidFill>
                <a:latin typeface="Gill Sans Light"/>
                <a:cs typeface="Gill Sans Light"/>
              </a:rPr>
              <a:t> </a:t>
            </a:r>
            <a:r>
              <a:rPr lang="en-US" sz="2200" dirty="0" smtClean="0">
                <a:solidFill>
                  <a:srgbClr val="000000"/>
                </a:solidFill>
                <a:latin typeface="Gill Sans Light"/>
                <a:cs typeface="Gill Sans Light"/>
              </a:rPr>
              <a:t>Abstract </a:t>
            </a:r>
            <a:r>
              <a:rPr lang="en-US" sz="2200" dirty="0" err="1" smtClean="0">
                <a:solidFill>
                  <a:srgbClr val="000000"/>
                </a:solidFill>
                <a:latin typeface="Gill Sans Light"/>
                <a:cs typeface="Gill Sans Light"/>
              </a:rPr>
              <a:t>Gswitch</a:t>
            </a:r>
            <a:r>
              <a:rPr lang="en-US" sz="2200" dirty="0" smtClean="0">
                <a:solidFill>
                  <a:srgbClr val="000000"/>
                </a:solidFill>
                <a:latin typeface="Gill Sans Light"/>
                <a:cs typeface="Gill Sans Light"/>
              </a:rPr>
              <a:t> computation</a:t>
            </a:r>
            <a:endParaRPr lang="en-US" sz="2200" dirty="0" smtClean="0">
              <a:latin typeface="Gill Sans Light"/>
              <a:cs typeface="Gill Sans Light"/>
            </a:endParaRPr>
          </a:p>
          <a:p>
            <a:pPr marL="285750" lvl="1"/>
            <a:endParaRPr lang="en-US" dirty="0">
              <a:solidFill>
                <a:srgbClr val="FF0000"/>
              </a:solidFill>
              <a:latin typeface="Gill Sans Light"/>
              <a:cs typeface="Gill Sans Light"/>
            </a:endParaRPr>
          </a:p>
        </p:txBody>
      </p:sp>
      <p:sp>
        <p:nvSpPr>
          <p:cNvPr id="4" name="Slide Number Placeholder 3"/>
          <p:cNvSpPr>
            <a:spLocks noGrp="1"/>
          </p:cNvSpPr>
          <p:nvPr>
            <p:ph type="sldNum" sz="quarter" idx="12"/>
          </p:nvPr>
        </p:nvSpPr>
        <p:spPr/>
        <p:txBody>
          <a:bodyPr/>
          <a:lstStyle/>
          <a:p>
            <a:fld id="{4B205C11-9C09-1843-8F48-9E7118378F9B}" type="slidenum">
              <a:rPr lang="en-US" smtClean="0"/>
              <a:t>9</a:t>
            </a:fld>
            <a:endParaRPr lang="en-US"/>
          </a:p>
        </p:txBody>
      </p:sp>
      <p:sp>
        <p:nvSpPr>
          <p:cNvPr id="60" name="Content Placeholder 2"/>
          <p:cNvSpPr txBox="1">
            <a:spLocks/>
          </p:cNvSpPr>
          <p:nvPr/>
        </p:nvSpPr>
        <p:spPr>
          <a:xfrm>
            <a:off x="334259" y="1381349"/>
            <a:ext cx="8229601" cy="41753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lvl="1" indent="0">
              <a:buNone/>
            </a:pPr>
            <a:endParaRPr lang="en-US" dirty="0" smtClean="0">
              <a:solidFill>
                <a:srgbClr val="FF0000"/>
              </a:solidFill>
              <a:latin typeface="Gill Sans Light"/>
              <a:cs typeface="Gill Sans Light"/>
            </a:endParaRPr>
          </a:p>
          <a:p>
            <a:pPr marL="457200" lvl="1" indent="0">
              <a:buNone/>
            </a:pPr>
            <a:endParaRPr lang="en-US" dirty="0" smtClean="0">
              <a:solidFill>
                <a:srgbClr val="FF0000"/>
              </a:solidFill>
              <a:latin typeface="Gill Sans Light"/>
              <a:cs typeface="Gill Sans Light"/>
            </a:endParaRPr>
          </a:p>
          <a:p>
            <a:pPr marL="457200" lvl="1" indent="0">
              <a:buNone/>
            </a:pPr>
            <a:endParaRPr lang="en-US" dirty="0" smtClean="0">
              <a:solidFill>
                <a:srgbClr val="FF0000"/>
              </a:solidFill>
              <a:latin typeface="Gill Sans Light"/>
              <a:cs typeface="Gill Sans Light"/>
            </a:endParaRPr>
          </a:p>
          <a:p>
            <a:pPr marL="457200" lvl="1" indent="0">
              <a:buNone/>
            </a:pPr>
            <a:endParaRPr lang="en-US" dirty="0">
              <a:solidFill>
                <a:srgbClr val="FF0000"/>
              </a:solidFill>
              <a:latin typeface="Gill Sans Light"/>
              <a:cs typeface="Gill Sans Light"/>
            </a:endParaRPr>
          </a:p>
          <a:p>
            <a:pPr marL="457200" lvl="1" indent="0">
              <a:buNone/>
            </a:pPr>
            <a:endParaRPr lang="en-US" dirty="0" smtClean="0">
              <a:solidFill>
                <a:srgbClr val="FF0000"/>
              </a:solidFill>
              <a:latin typeface="Gill Sans Light"/>
              <a:cs typeface="Gill Sans Light"/>
            </a:endParaRPr>
          </a:p>
          <a:p>
            <a:pPr marL="457200" lvl="1" indent="0">
              <a:buFont typeface="Courier New" pitchFamily="49" charset="0"/>
              <a:buNone/>
            </a:pPr>
            <a:r>
              <a:rPr lang="en-US" dirty="0" smtClean="0"/>
              <a:t> </a:t>
            </a:r>
          </a:p>
          <a:p>
            <a:pPr lvl="1"/>
            <a:endParaRPr lang="en-US" b="1" dirty="0">
              <a:solidFill>
                <a:srgbClr val="000000"/>
              </a:solidFill>
              <a:latin typeface="Gill Sans Light"/>
              <a:cs typeface="Gill Sans Light"/>
            </a:endParaRPr>
          </a:p>
        </p:txBody>
      </p:sp>
      <p:grpSp>
        <p:nvGrpSpPr>
          <p:cNvPr id="61" name="Group 60"/>
          <p:cNvGrpSpPr/>
          <p:nvPr/>
        </p:nvGrpSpPr>
        <p:grpSpPr>
          <a:xfrm>
            <a:off x="5251604" y="2369514"/>
            <a:ext cx="3520111" cy="2253596"/>
            <a:chOff x="95893" y="46233"/>
            <a:chExt cx="5472024" cy="2163567"/>
          </a:xfrm>
        </p:grpSpPr>
        <p:pic>
          <p:nvPicPr>
            <p:cNvPr id="62" name="Picture 4"/>
            <p:cNvPicPr>
              <a:picLocks noChangeAspect="1" noChangeArrowheads="1"/>
            </p:cNvPicPr>
            <p:nvPr/>
          </p:nvPicPr>
          <p:blipFill>
            <a:blip r:embed="rId3" cstate="print"/>
            <a:srcRect/>
            <a:stretch>
              <a:fillRect/>
            </a:stretch>
          </p:blipFill>
          <p:spPr bwMode="auto">
            <a:xfrm>
              <a:off x="1660989" y="659076"/>
              <a:ext cx="387660" cy="483924"/>
            </a:xfrm>
            <a:prstGeom prst="rect">
              <a:avLst/>
            </a:prstGeom>
            <a:noFill/>
            <a:ln w="9525">
              <a:noFill/>
              <a:miter lim="800000"/>
              <a:headEnd/>
              <a:tailEnd/>
            </a:ln>
          </p:spPr>
        </p:pic>
        <p:pic>
          <p:nvPicPr>
            <p:cNvPr id="63" name="Picture 3"/>
            <p:cNvPicPr>
              <a:picLocks noChangeAspect="1" noChangeArrowheads="1"/>
            </p:cNvPicPr>
            <p:nvPr/>
          </p:nvPicPr>
          <p:blipFill>
            <a:blip r:embed="rId4" cstate="print"/>
            <a:srcRect/>
            <a:stretch>
              <a:fillRect/>
            </a:stretch>
          </p:blipFill>
          <p:spPr bwMode="auto">
            <a:xfrm>
              <a:off x="171703" y="1675567"/>
              <a:ext cx="525792" cy="305635"/>
            </a:xfrm>
            <a:prstGeom prst="rect">
              <a:avLst/>
            </a:prstGeom>
            <a:noFill/>
            <a:ln w="9525">
              <a:noFill/>
              <a:miter lim="800000"/>
              <a:headEnd/>
              <a:tailEnd/>
            </a:ln>
          </p:spPr>
        </p:pic>
        <p:sp>
          <p:nvSpPr>
            <p:cNvPr id="64" name="TextBox 63"/>
            <p:cNvSpPr txBox="1"/>
            <p:nvPr/>
          </p:nvSpPr>
          <p:spPr>
            <a:xfrm>
              <a:off x="136989" y="1914357"/>
              <a:ext cx="785439" cy="280707"/>
            </a:xfrm>
            <a:prstGeom prst="rect">
              <a:avLst/>
            </a:prstGeom>
            <a:noFill/>
          </p:spPr>
          <p:txBody>
            <a:bodyPr wrap="none" rtlCol="0">
              <a:spAutoFit/>
            </a:bodyPr>
            <a:lstStyle/>
            <a:p>
              <a:r>
                <a:rPr lang="en-US" sz="1300" b="1" dirty="0" smtClean="0"/>
                <a:t>SW1</a:t>
              </a:r>
              <a:endParaRPr lang="en-US" sz="1300" b="1" dirty="0"/>
            </a:p>
          </p:txBody>
        </p:sp>
        <p:pic>
          <p:nvPicPr>
            <p:cNvPr id="65" name="Picture 3"/>
            <p:cNvPicPr>
              <a:picLocks noChangeAspect="1" noChangeArrowheads="1"/>
            </p:cNvPicPr>
            <p:nvPr/>
          </p:nvPicPr>
          <p:blipFill>
            <a:blip r:embed="rId4" cstate="print"/>
            <a:srcRect/>
            <a:stretch>
              <a:fillRect/>
            </a:stretch>
          </p:blipFill>
          <p:spPr bwMode="auto">
            <a:xfrm>
              <a:off x="1592397" y="1675564"/>
              <a:ext cx="525792" cy="305636"/>
            </a:xfrm>
            <a:prstGeom prst="rect">
              <a:avLst/>
            </a:prstGeom>
            <a:noFill/>
            <a:ln w="9525">
              <a:noFill/>
              <a:miter lim="800000"/>
              <a:headEnd/>
              <a:tailEnd/>
            </a:ln>
          </p:spPr>
        </p:pic>
        <p:sp>
          <p:nvSpPr>
            <p:cNvPr id="66" name="TextBox 65"/>
            <p:cNvSpPr txBox="1"/>
            <p:nvPr/>
          </p:nvSpPr>
          <p:spPr>
            <a:xfrm>
              <a:off x="1584790" y="1919492"/>
              <a:ext cx="785439" cy="280707"/>
            </a:xfrm>
            <a:prstGeom prst="rect">
              <a:avLst/>
            </a:prstGeom>
            <a:noFill/>
          </p:spPr>
          <p:txBody>
            <a:bodyPr wrap="none" rtlCol="0">
              <a:spAutoFit/>
            </a:bodyPr>
            <a:lstStyle/>
            <a:p>
              <a:r>
                <a:rPr lang="en-US" sz="1300" b="1" dirty="0" smtClean="0"/>
                <a:t>SW2</a:t>
              </a:r>
              <a:endParaRPr lang="en-US" sz="1300" b="1" dirty="0"/>
            </a:p>
          </p:txBody>
        </p:sp>
        <p:cxnSp>
          <p:nvCxnSpPr>
            <p:cNvPr id="67" name="Straight Connector 66"/>
            <p:cNvCxnSpPr>
              <a:stCxn id="63" idx="0"/>
              <a:endCxn id="62" idx="2"/>
            </p:cNvCxnSpPr>
            <p:nvPr/>
          </p:nvCxnSpPr>
          <p:spPr>
            <a:xfrm flipV="1">
              <a:off x="434600" y="1143002"/>
              <a:ext cx="1420220" cy="53256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5" idx="0"/>
              <a:endCxn id="62" idx="2"/>
            </p:cNvCxnSpPr>
            <p:nvPr/>
          </p:nvCxnSpPr>
          <p:spPr>
            <a:xfrm flipH="1" flipV="1">
              <a:off x="1854819" y="1143000"/>
              <a:ext cx="474" cy="53256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20568" y="762000"/>
              <a:ext cx="716621" cy="280707"/>
            </a:xfrm>
            <a:prstGeom prst="rect">
              <a:avLst/>
            </a:prstGeom>
            <a:noFill/>
          </p:spPr>
          <p:txBody>
            <a:bodyPr wrap="square" rtlCol="0">
              <a:spAutoFit/>
            </a:bodyPr>
            <a:lstStyle/>
            <a:p>
              <a:r>
                <a:rPr lang="en-US" sz="1300" b="1" dirty="0" smtClean="0"/>
                <a:t>C1</a:t>
              </a:r>
              <a:endParaRPr lang="en-US" sz="1300" b="1" dirty="0"/>
            </a:p>
          </p:txBody>
        </p:sp>
        <p:pic>
          <p:nvPicPr>
            <p:cNvPr id="70" name="Picture 4"/>
            <p:cNvPicPr>
              <a:picLocks noChangeAspect="1" noChangeArrowheads="1"/>
            </p:cNvPicPr>
            <p:nvPr/>
          </p:nvPicPr>
          <p:blipFill>
            <a:blip r:embed="rId3" cstate="print"/>
            <a:srcRect/>
            <a:stretch>
              <a:fillRect/>
            </a:stretch>
          </p:blipFill>
          <p:spPr bwMode="auto">
            <a:xfrm>
              <a:off x="3483130" y="676275"/>
              <a:ext cx="387660" cy="483924"/>
            </a:xfrm>
            <a:prstGeom prst="rect">
              <a:avLst/>
            </a:prstGeom>
            <a:noFill/>
            <a:ln w="9525">
              <a:noFill/>
              <a:miter lim="800000"/>
              <a:headEnd/>
              <a:tailEnd/>
            </a:ln>
          </p:spPr>
        </p:pic>
        <p:pic>
          <p:nvPicPr>
            <p:cNvPr id="71" name="Picture 3"/>
            <p:cNvPicPr>
              <a:picLocks noChangeAspect="1" noChangeArrowheads="1"/>
            </p:cNvPicPr>
            <p:nvPr/>
          </p:nvPicPr>
          <p:blipFill>
            <a:blip r:embed="rId4" cstate="print"/>
            <a:srcRect/>
            <a:stretch>
              <a:fillRect/>
            </a:stretch>
          </p:blipFill>
          <p:spPr bwMode="auto">
            <a:xfrm>
              <a:off x="3413589" y="1675564"/>
              <a:ext cx="525792" cy="305636"/>
            </a:xfrm>
            <a:prstGeom prst="rect">
              <a:avLst/>
            </a:prstGeom>
            <a:noFill/>
            <a:ln w="9525">
              <a:noFill/>
              <a:miter lim="800000"/>
              <a:headEnd/>
              <a:tailEnd/>
            </a:ln>
          </p:spPr>
        </p:pic>
        <p:sp>
          <p:nvSpPr>
            <p:cNvPr id="72" name="TextBox 71"/>
            <p:cNvSpPr txBox="1"/>
            <p:nvPr/>
          </p:nvSpPr>
          <p:spPr>
            <a:xfrm>
              <a:off x="3413589" y="1913142"/>
              <a:ext cx="768044" cy="280707"/>
            </a:xfrm>
            <a:prstGeom prst="rect">
              <a:avLst/>
            </a:prstGeom>
            <a:noFill/>
          </p:spPr>
          <p:txBody>
            <a:bodyPr wrap="none" rtlCol="0">
              <a:spAutoFit/>
            </a:bodyPr>
            <a:lstStyle/>
            <a:p>
              <a:r>
                <a:rPr lang="en-US" sz="1300" dirty="0" smtClean="0"/>
                <a:t>SW3</a:t>
              </a:r>
              <a:endParaRPr lang="en-US" sz="1300" dirty="0"/>
            </a:p>
          </p:txBody>
        </p:sp>
        <p:pic>
          <p:nvPicPr>
            <p:cNvPr id="73" name="Picture 3"/>
            <p:cNvPicPr>
              <a:picLocks noChangeAspect="1" noChangeArrowheads="1"/>
            </p:cNvPicPr>
            <p:nvPr/>
          </p:nvPicPr>
          <p:blipFill>
            <a:blip r:embed="rId4" cstate="print"/>
            <a:srcRect/>
            <a:stretch>
              <a:fillRect/>
            </a:stretch>
          </p:blipFill>
          <p:spPr bwMode="auto">
            <a:xfrm>
              <a:off x="4792799" y="1675567"/>
              <a:ext cx="525791" cy="305635"/>
            </a:xfrm>
            <a:prstGeom prst="rect">
              <a:avLst/>
            </a:prstGeom>
            <a:noFill/>
            <a:ln w="9525">
              <a:noFill/>
              <a:miter lim="800000"/>
              <a:headEnd/>
              <a:tailEnd/>
            </a:ln>
          </p:spPr>
        </p:pic>
        <p:sp>
          <p:nvSpPr>
            <p:cNvPr id="74" name="TextBox 73"/>
            <p:cNvSpPr txBox="1"/>
            <p:nvPr/>
          </p:nvSpPr>
          <p:spPr>
            <a:xfrm>
              <a:off x="4782478" y="1919494"/>
              <a:ext cx="785439" cy="280707"/>
            </a:xfrm>
            <a:prstGeom prst="rect">
              <a:avLst/>
            </a:prstGeom>
            <a:noFill/>
          </p:spPr>
          <p:txBody>
            <a:bodyPr wrap="none" rtlCol="0">
              <a:spAutoFit/>
            </a:bodyPr>
            <a:lstStyle/>
            <a:p>
              <a:r>
                <a:rPr lang="en-US" sz="1300" dirty="0" smtClean="0"/>
                <a:t>SW4</a:t>
              </a:r>
              <a:endParaRPr lang="en-US" sz="1300" dirty="0"/>
            </a:p>
          </p:txBody>
        </p:sp>
        <p:cxnSp>
          <p:nvCxnSpPr>
            <p:cNvPr id="75" name="Straight Connector 74"/>
            <p:cNvCxnSpPr>
              <a:stCxn id="71" idx="0"/>
              <a:endCxn id="70" idx="2"/>
            </p:cNvCxnSpPr>
            <p:nvPr/>
          </p:nvCxnSpPr>
          <p:spPr>
            <a:xfrm flipV="1">
              <a:off x="3676485" y="1160201"/>
              <a:ext cx="474" cy="51536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0"/>
              <a:endCxn id="70" idx="2"/>
            </p:cNvCxnSpPr>
            <p:nvPr/>
          </p:nvCxnSpPr>
          <p:spPr>
            <a:xfrm flipH="1" flipV="1">
              <a:off x="3676960" y="1160199"/>
              <a:ext cx="1378735" cy="51536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741598" y="762000"/>
              <a:ext cx="631769" cy="280707"/>
            </a:xfrm>
            <a:prstGeom prst="rect">
              <a:avLst/>
            </a:prstGeom>
            <a:noFill/>
          </p:spPr>
          <p:txBody>
            <a:bodyPr wrap="square" rtlCol="0">
              <a:spAutoFit/>
            </a:bodyPr>
            <a:lstStyle/>
            <a:p>
              <a:r>
                <a:rPr lang="en-US" sz="1300" dirty="0" smtClean="0"/>
                <a:t>C2</a:t>
              </a:r>
              <a:endParaRPr lang="en-US" sz="1300" dirty="0"/>
            </a:p>
          </p:txBody>
        </p:sp>
        <p:pic>
          <p:nvPicPr>
            <p:cNvPr id="78" name="Picture 4"/>
            <p:cNvPicPr>
              <a:picLocks noChangeAspect="1" noChangeArrowheads="1"/>
            </p:cNvPicPr>
            <p:nvPr/>
          </p:nvPicPr>
          <p:blipFill>
            <a:blip r:embed="rId3" cstate="print"/>
            <a:srcRect/>
            <a:stretch>
              <a:fillRect/>
            </a:stretch>
          </p:blipFill>
          <p:spPr bwMode="auto">
            <a:xfrm>
              <a:off x="2499189" y="63501"/>
              <a:ext cx="387660" cy="483924"/>
            </a:xfrm>
            <a:prstGeom prst="rect">
              <a:avLst/>
            </a:prstGeom>
            <a:noFill/>
            <a:ln w="9525">
              <a:noFill/>
              <a:miter lim="800000"/>
              <a:headEnd/>
              <a:tailEnd/>
            </a:ln>
          </p:spPr>
        </p:pic>
        <p:cxnSp>
          <p:nvCxnSpPr>
            <p:cNvPr id="79" name="Straight Connector 78"/>
            <p:cNvCxnSpPr>
              <a:stCxn id="62" idx="0"/>
            </p:cNvCxnSpPr>
            <p:nvPr/>
          </p:nvCxnSpPr>
          <p:spPr>
            <a:xfrm flipV="1">
              <a:off x="1854820" y="533400"/>
              <a:ext cx="720570" cy="12567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0" idx="0"/>
            </p:cNvCxnSpPr>
            <p:nvPr/>
          </p:nvCxnSpPr>
          <p:spPr>
            <a:xfrm flipH="1" flipV="1">
              <a:off x="2803989" y="533402"/>
              <a:ext cx="872970" cy="14287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499189" y="533400"/>
              <a:ext cx="777410" cy="280707"/>
            </a:xfrm>
            <a:prstGeom prst="rect">
              <a:avLst/>
            </a:prstGeom>
            <a:noFill/>
          </p:spPr>
          <p:txBody>
            <a:bodyPr wrap="square" rtlCol="0">
              <a:spAutoFit/>
            </a:bodyPr>
            <a:lstStyle/>
            <a:p>
              <a:r>
                <a:rPr lang="en-US" sz="1300" dirty="0" smtClean="0"/>
                <a:t>C0</a:t>
              </a:r>
              <a:endParaRPr lang="en-US" sz="1300" dirty="0"/>
            </a:p>
          </p:txBody>
        </p:sp>
        <p:cxnSp>
          <p:nvCxnSpPr>
            <p:cNvPr id="82" name="Straight Connector 81"/>
            <p:cNvCxnSpPr>
              <a:stCxn id="65" idx="1"/>
              <a:endCxn id="63" idx="3"/>
            </p:cNvCxnSpPr>
            <p:nvPr/>
          </p:nvCxnSpPr>
          <p:spPr>
            <a:xfrm flipH="1">
              <a:off x="697496" y="1828384"/>
              <a:ext cx="894902"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1" idx="1"/>
              <a:endCxn id="65" idx="3"/>
            </p:cNvCxnSpPr>
            <p:nvPr/>
          </p:nvCxnSpPr>
          <p:spPr>
            <a:xfrm flipH="1">
              <a:off x="2118189" y="1828382"/>
              <a:ext cx="1295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3" idx="1"/>
              <a:endCxn id="71" idx="3"/>
            </p:cNvCxnSpPr>
            <p:nvPr/>
          </p:nvCxnSpPr>
          <p:spPr>
            <a:xfrm flipH="1" flipV="1">
              <a:off x="3939382" y="1828384"/>
              <a:ext cx="853417"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9" name="Cloud 98"/>
            <p:cNvSpPr/>
            <p:nvPr/>
          </p:nvSpPr>
          <p:spPr>
            <a:xfrm>
              <a:off x="898990" y="46233"/>
              <a:ext cx="609600" cy="457200"/>
            </a:xfrm>
            <a:prstGeom prst="cloud">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3"/>
            <p:cNvPicPr>
              <a:picLocks noChangeAspect="1" noChangeArrowheads="1"/>
            </p:cNvPicPr>
            <p:nvPr/>
          </p:nvPicPr>
          <p:blipFill>
            <a:blip r:embed="rId4" cstate="print"/>
            <a:srcRect/>
            <a:stretch>
              <a:fillRect/>
            </a:stretch>
          </p:blipFill>
          <p:spPr bwMode="auto">
            <a:xfrm>
              <a:off x="1020568" y="137844"/>
              <a:ext cx="393265" cy="228600"/>
            </a:xfrm>
            <a:prstGeom prst="rect">
              <a:avLst/>
            </a:prstGeom>
            <a:noFill/>
            <a:ln w="9525">
              <a:noFill/>
              <a:miter lim="800000"/>
              <a:headEnd/>
              <a:tailEnd/>
            </a:ln>
          </p:spPr>
        </p:pic>
        <p:sp>
          <p:nvSpPr>
            <p:cNvPr id="101" name="TextBox 100"/>
            <p:cNvSpPr txBox="1"/>
            <p:nvPr/>
          </p:nvSpPr>
          <p:spPr>
            <a:xfrm>
              <a:off x="517989" y="76200"/>
              <a:ext cx="706040" cy="280707"/>
            </a:xfrm>
            <a:prstGeom prst="rect">
              <a:avLst/>
            </a:prstGeom>
            <a:noFill/>
          </p:spPr>
          <p:txBody>
            <a:bodyPr wrap="none" rtlCol="0">
              <a:spAutoFit/>
            </a:bodyPr>
            <a:lstStyle/>
            <a:p>
              <a:r>
                <a:rPr lang="en-US" sz="1300" b="1" dirty="0" smtClean="0"/>
                <a:t>GS1</a:t>
              </a:r>
              <a:endParaRPr lang="en-US" sz="1300" b="1" dirty="0"/>
            </a:p>
          </p:txBody>
        </p:sp>
        <p:sp>
          <p:nvSpPr>
            <p:cNvPr id="102" name="Cloud 101"/>
            <p:cNvSpPr/>
            <p:nvPr/>
          </p:nvSpPr>
          <p:spPr>
            <a:xfrm>
              <a:off x="4251790" y="55652"/>
              <a:ext cx="609600" cy="457200"/>
            </a:xfrm>
            <a:prstGeom prst="cloud">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3"/>
            <p:cNvPicPr>
              <a:picLocks noChangeAspect="1" noChangeArrowheads="1"/>
            </p:cNvPicPr>
            <p:nvPr/>
          </p:nvPicPr>
          <p:blipFill>
            <a:blip r:embed="rId4" cstate="print"/>
            <a:srcRect/>
            <a:stretch>
              <a:fillRect/>
            </a:stretch>
          </p:blipFill>
          <p:spPr bwMode="auto">
            <a:xfrm>
              <a:off x="4373368" y="147263"/>
              <a:ext cx="393265" cy="228600"/>
            </a:xfrm>
            <a:prstGeom prst="rect">
              <a:avLst/>
            </a:prstGeom>
            <a:noFill/>
            <a:ln w="9525">
              <a:noFill/>
              <a:miter lim="800000"/>
              <a:headEnd/>
              <a:tailEnd/>
            </a:ln>
          </p:spPr>
        </p:pic>
        <p:sp>
          <p:nvSpPr>
            <p:cNvPr id="104" name="TextBox 103"/>
            <p:cNvSpPr txBox="1"/>
            <p:nvPr/>
          </p:nvSpPr>
          <p:spPr>
            <a:xfrm>
              <a:off x="4785189" y="88612"/>
              <a:ext cx="706040" cy="280707"/>
            </a:xfrm>
            <a:prstGeom prst="rect">
              <a:avLst/>
            </a:prstGeom>
            <a:noFill/>
          </p:spPr>
          <p:txBody>
            <a:bodyPr wrap="none" rtlCol="0">
              <a:spAutoFit/>
            </a:bodyPr>
            <a:lstStyle/>
            <a:p>
              <a:r>
                <a:rPr lang="en-US" sz="1300" b="1" dirty="0" smtClean="0"/>
                <a:t>GS2</a:t>
              </a:r>
              <a:endParaRPr lang="en-US" sz="1300" b="1" dirty="0"/>
            </a:p>
          </p:txBody>
        </p:sp>
        <p:sp>
          <p:nvSpPr>
            <p:cNvPr id="105" name="Rounded Rectangle 104"/>
            <p:cNvSpPr/>
            <p:nvPr/>
          </p:nvSpPr>
          <p:spPr>
            <a:xfrm>
              <a:off x="95893" y="609600"/>
              <a:ext cx="2057400" cy="160020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347663" y="609600"/>
              <a:ext cx="2047126" cy="160020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239299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xEl>
                                              <p:pRg st="5" end="5"/>
                                            </p:txEl>
                                          </p:spTgt>
                                        </p:tgtEl>
                                        <p:attrNameLst>
                                          <p:attrName>style.visibility</p:attrName>
                                        </p:attrNameLst>
                                      </p:cBhvr>
                                      <p:to>
                                        <p:strVal val="visible"/>
                                      </p:to>
                                    </p:set>
                                    <p:animEffect transition="in" filter="fade">
                                      <p:cBhvr>
                                        <p:cTn id="7" dur="500"/>
                                        <p:tgtEl>
                                          <p:spTgt spid="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49525</TotalTime>
  <Words>7395</Words>
  <Application>Microsoft Macintosh PowerPoint</Application>
  <PresentationFormat>On-screen Show (4:3)</PresentationFormat>
  <Paragraphs>1556</Paragraphs>
  <Slides>79</Slides>
  <Notes>57</Notes>
  <HiddenSlides>0</HiddenSlides>
  <MMClips>0</MMClips>
  <ScaleCrop>false</ScaleCrop>
  <HeadingPairs>
    <vt:vector size="6" baseType="variant">
      <vt:variant>
        <vt:lpstr>Theme</vt:lpstr>
      </vt:variant>
      <vt:variant>
        <vt:i4>9</vt:i4>
      </vt:variant>
      <vt:variant>
        <vt:lpstr>Embedded OLE Servers</vt:lpstr>
      </vt:variant>
      <vt:variant>
        <vt:i4>0</vt:i4>
      </vt:variant>
      <vt:variant>
        <vt:lpstr>Slide Titles</vt:lpstr>
      </vt:variant>
      <vt:variant>
        <vt:i4>79</vt:i4>
      </vt:variant>
    </vt:vector>
  </HeadingPairs>
  <TitlesOfParts>
    <vt:vector size="8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Software Defined Networking COMS 6998-10, Fall 2014</vt:lpstr>
      <vt:lpstr>Outline</vt:lpstr>
      <vt:lpstr>Mobile WANs Problems</vt:lpstr>
      <vt:lpstr>What is SoftMoW?</vt:lpstr>
      <vt:lpstr>SoftMoW Overview</vt:lpstr>
      <vt:lpstr>SoftMoW Challenges</vt:lpstr>
      <vt:lpstr>Recursive and Reconfigurable Control Plane</vt:lpstr>
      <vt:lpstr>SoftMoW Controller Architecture</vt:lpstr>
      <vt:lpstr>Core Service: Topology Discovery</vt:lpstr>
      <vt:lpstr>Core Service: Topology Discovery</vt:lpstr>
      <vt:lpstr>Core Service: Path Setup</vt:lpstr>
      <vt:lpstr>Recursive Label Swapping</vt:lpstr>
      <vt:lpstr>App: Region Optimization and Reconfiguration</vt:lpstr>
      <vt:lpstr>App: Region Optimization and Reconfiguration</vt:lpstr>
      <vt:lpstr>Outline</vt:lpstr>
      <vt:lpstr>PowerPoint Presentation</vt:lpstr>
      <vt:lpstr>PowerPoint Presentation</vt:lpstr>
      <vt:lpstr>Need for Network Evolution</vt:lpstr>
      <vt:lpstr>PowerPoint Presentation</vt:lpstr>
      <vt:lpstr>There are many middleboxes!</vt:lpstr>
      <vt:lpstr>Things to keep in mind about middleboxes</vt:lpstr>
      <vt:lpstr>PowerPoint Presentation</vt:lpstr>
      <vt:lpstr>PowerPoint Presentation</vt:lpstr>
      <vt:lpstr>Outline</vt:lpstr>
      <vt:lpstr>Middlebox Virtualization</vt:lpstr>
      <vt:lpstr>Potential VNFs</vt:lpstr>
      <vt:lpstr>Potential VNFs (Cont’d)</vt:lpstr>
      <vt:lpstr>Outline</vt:lpstr>
      <vt:lpstr>NFV Use Cases</vt:lpstr>
      <vt:lpstr>NFV Use Case Example</vt:lpstr>
      <vt:lpstr>NFV Use Case Example (Cont’d)</vt:lpstr>
      <vt:lpstr>NFV High Level Architecture</vt:lpstr>
      <vt:lpstr>ETSI NFV Reference Architecture</vt:lpstr>
      <vt:lpstr>Implementation of Reference Architecture </vt:lpstr>
      <vt:lpstr>Dell ETSI NFV POC#1  experiences</vt:lpstr>
      <vt:lpstr>KPI Monitoring and Enforcement</vt:lpstr>
      <vt:lpstr>DPDK and Acceleration of Standard Interfaces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Middleboxes complicate  policy enforcement in SDN</vt:lpstr>
      <vt:lpstr>Modifications  Attribution is hard</vt:lpstr>
      <vt:lpstr>Dynamic actions  Policy violations</vt:lpstr>
      <vt:lpstr>FlowTags</vt:lpstr>
      <vt:lpstr>High-level idea</vt:lpstr>
      <vt:lpstr>FlowTags architecture</vt:lpstr>
      <vt:lpstr>FlowTags in action</vt:lpstr>
      <vt:lpstr>Outline</vt:lpstr>
      <vt:lpstr>Challenge 1: Tag Semantics</vt:lpstr>
      <vt:lpstr>Challenge 2: New APIs, control apps </vt:lpstr>
      <vt:lpstr>Challenge 3: Middlebox Extensions</vt:lpstr>
      <vt:lpstr>FlowTags Design</vt:lpstr>
      <vt:lpstr>Semantics: Dynamic Policy Graph (DPG)</vt:lpstr>
      <vt:lpstr>Semantics: Dynamic Policy Graph (DPG)</vt:lpstr>
      <vt:lpstr>FlowTags APIs</vt:lpstr>
      <vt:lpstr>FlowTags-enhanced controller</vt:lpstr>
      <vt:lpstr>Middlebox extension strategies  to add FlowTags support </vt:lpstr>
      <vt:lpstr>Middlebox extension strategies  to add FlowTags support </vt:lpstr>
      <vt:lpstr>Middlebox extension strategies  to add FlowTags support </vt:lpstr>
      <vt:lpstr>Key evaluation questions</vt:lpstr>
      <vt:lpstr>FlowTags needs minimal  middlebox modifications</vt:lpstr>
      <vt:lpstr>FlowTags adds low overhead</vt:lpstr>
      <vt:lpstr>Summary of other results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1227</cp:revision>
  <dcterms:created xsi:type="dcterms:W3CDTF">2011-08-08T23:13:16Z</dcterms:created>
  <dcterms:modified xsi:type="dcterms:W3CDTF">2014-11-24T05:35:29Z</dcterms:modified>
</cp:coreProperties>
</file>